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56" r:id="rId2"/>
    <p:sldId id="290" r:id="rId3"/>
    <p:sldId id="302" r:id="rId4"/>
    <p:sldId id="264" r:id="rId5"/>
    <p:sldId id="265" r:id="rId6"/>
    <p:sldId id="304" r:id="rId7"/>
    <p:sldId id="306" r:id="rId8"/>
    <p:sldId id="317" r:id="rId9"/>
    <p:sldId id="307" r:id="rId10"/>
    <p:sldId id="316" r:id="rId11"/>
    <p:sldId id="308" r:id="rId12"/>
    <p:sldId id="267" r:id="rId13"/>
    <p:sldId id="268" r:id="rId14"/>
    <p:sldId id="321" r:id="rId15"/>
    <p:sldId id="325" r:id="rId16"/>
    <p:sldId id="326" r:id="rId17"/>
    <p:sldId id="327" r:id="rId18"/>
    <p:sldId id="328" r:id="rId19"/>
    <p:sldId id="269" r:id="rId20"/>
    <p:sldId id="285" r:id="rId21"/>
    <p:sldId id="309" r:id="rId22"/>
    <p:sldId id="270" r:id="rId23"/>
    <p:sldId id="319" r:id="rId24"/>
    <p:sldId id="330" r:id="rId25"/>
    <p:sldId id="329" r:id="rId26"/>
    <p:sldId id="332" r:id="rId27"/>
    <p:sldId id="331" r:id="rId28"/>
    <p:sldId id="273" r:id="rId29"/>
    <p:sldId id="274" r:id="rId30"/>
    <p:sldId id="333" r:id="rId31"/>
    <p:sldId id="287" r:id="rId32"/>
    <p:sldId id="313" r:id="rId33"/>
    <p:sldId id="310" r:id="rId34"/>
    <p:sldId id="311" r:id="rId35"/>
    <p:sldId id="312" r:id="rId36"/>
    <p:sldId id="296" r:id="rId37"/>
    <p:sldId id="334" r:id="rId38"/>
    <p:sldId id="335" r:id="rId39"/>
    <p:sldId id="339" r:id="rId40"/>
    <p:sldId id="338" r:id="rId41"/>
    <p:sldId id="342" r:id="rId42"/>
    <p:sldId id="343" r:id="rId43"/>
    <p:sldId id="314" r:id="rId44"/>
    <p:sldId id="318" r:id="rId45"/>
    <p:sldId id="291" r:id="rId46"/>
    <p:sldId id="292" r:id="rId47"/>
    <p:sldId id="293" r:id="rId48"/>
    <p:sldId id="294" r:id="rId49"/>
    <p:sldId id="295" r:id="rId50"/>
    <p:sldId id="275" r:id="rId51"/>
    <p:sldId id="303" r:id="rId52"/>
    <p:sldId id="297" r:id="rId53"/>
    <p:sldId id="299" r:id="rId54"/>
    <p:sldId id="300" r:id="rId55"/>
    <p:sldId id="301" r:id="rId5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E8E2"/>
    <a:srgbClr val="F5D2C7"/>
    <a:srgbClr val="F2DDCA"/>
    <a:srgbClr val="BFFDED"/>
    <a:srgbClr val="FF9F81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0935" autoAdjust="0"/>
  </p:normalViewPr>
  <p:slideViewPr>
    <p:cSldViewPr>
      <p:cViewPr varScale="1">
        <p:scale>
          <a:sx n="92" d="100"/>
          <a:sy n="92" d="100"/>
        </p:scale>
        <p:origin x="1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4" Type="http://schemas.openxmlformats.org/officeDocument/2006/relationships/slide" Target="slides/slide23.xml"/><Relationship Id="rId1" Type="http://schemas.openxmlformats.org/officeDocument/2006/relationships/slide" Target="slides/slide12.xml"/><Relationship Id="rId2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23BC9933-C6EA-7044-BE3B-53AABB973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4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AF3F1A0-4E50-D44D-ABE3-AE43D2AF0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3F1A0-4E50-D44D-ABE3-AE43D2AF0B1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3F1A0-4E50-D44D-ABE3-AE43D2AF0B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3F1A0-4E50-D44D-ABE3-AE43D2AF0B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3F1A0-4E50-D44D-ABE3-AE43D2AF0B1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3F1A0-4E50-D44D-ABE3-AE43D2AF0B1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3F1A0-4E50-D44D-ABE3-AE43D2AF0B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9C8AF-3C2B-0144-9CFD-1E697F9B7424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4CF93-5AD1-C348-9659-7731DEC0C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D605-EB61-4547-B73F-E0DF7851B2A2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DED4D-2B7E-DE49-9818-09F451218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B56-1572-E142-A80A-3D27E1EC9CA6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D4A40-1BE9-1F40-8050-952C800E2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9A0D8-7208-B64E-905D-F2F647783B5F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65DC1-391D-034E-9B84-52D50B49B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B8A7A-6018-E048-B6A9-09858E5CC14D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E3E0E-59DE-364F-B382-5EB9AA5A0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0E2E7-D31D-704E-868C-1B955C7C8F77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64DB2-725A-2B4D-B1BB-DB9B334F2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F10AE-0F1C-FC4B-BE4D-B5E2C285C05C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D3CC9-15D3-CE41-BBAB-D1309C287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5698-BB41-BE44-9853-26A9121EC9CB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B9CA-3DB2-634F-BE55-32B1E5679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38D22-9F71-9F4C-A7CB-9CFF7E86F13D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EF3AB-E6EA-5B4C-AFEA-DE753FD06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1F133-12FB-8A4D-AD36-D8E6A874716A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38DAF-8103-824C-A5B7-6EB168668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69999-EAA4-0F4C-975D-03F2E2BA3C08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E65F-55C1-274B-B423-EC015F6D1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563F-7F34-EF41-8C3F-E86E750B9550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26012-E1A9-D247-A277-A6EB230FC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D04684ED-FF72-7D40-A15F-29D17715CDEF}" type="datetime1">
              <a:rPr lang="en-US"/>
              <a:pPr>
                <a:defRPr/>
              </a:pPr>
              <a:t>11/13/16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89402BF-BF3A-954B-BDBC-6A8422A2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9A85C2-C672-394C-9BFC-9126705AAE67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16386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9974718-5C83-B849-BD75-9EF5380FF010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" y="914400"/>
            <a:ext cx="77724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>
                <a:latin typeface="Tahoma" charset="0"/>
              </a:rPr>
              <a:t>Tree-Structured Indexes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>
                <a:latin typeface="Tahoma" charset="0"/>
              </a:rPr>
              <a:t>Chapter 10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6AAF97-F632-AC4F-83B1-D8176AE74A9D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D81BF9F-2820-BD47-8604-83384CD59F66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A Note on Order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953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Some literature uses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 </a:t>
            </a:r>
            <a:r>
              <a:rPr lang="en-US" i="1" dirty="0" smtClean="0">
                <a:latin typeface="Tahoma" charset="0"/>
              </a:rPr>
              <a:t>order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to be the </a:t>
            </a:r>
            <a:r>
              <a:rPr lang="en-US" i="1" dirty="0" smtClean="0">
                <a:latin typeface="Tahoma" charset="0"/>
              </a:rPr>
              <a:t>maximum</a:t>
            </a:r>
            <a:r>
              <a:rPr lang="en-US" dirty="0" smtClean="0">
                <a:latin typeface="Tahoma" charset="0"/>
              </a:rPr>
              <a:t> number of entries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In this class, order means </a:t>
            </a:r>
            <a:r>
              <a:rPr lang="en-US" i="1" dirty="0" smtClean="0">
                <a:latin typeface="Tahoma" charset="0"/>
              </a:rPr>
              <a:t>minimum</a:t>
            </a:r>
            <a:r>
              <a:rPr lang="en-US" dirty="0" smtClean="0">
                <a:latin typeface="Tahoma" charset="0"/>
              </a:rPr>
              <a:t> number of entries (book uses this)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i="1" dirty="0" smtClean="0">
                <a:latin typeface="Tahoma" charset="0"/>
              </a:rPr>
              <a:t>Order</a:t>
            </a:r>
            <a:r>
              <a:rPr lang="en-US" sz="2800" dirty="0" smtClean="0">
                <a:latin typeface="Tahoma" charset="0"/>
              </a:rPr>
              <a:t> (</a:t>
            </a:r>
            <a:r>
              <a:rPr lang="en-US" sz="2800" b="1" dirty="0" smtClean="0">
                <a:latin typeface="Tahoma" charset="0"/>
              </a:rPr>
              <a:t>d</a:t>
            </a:r>
            <a:r>
              <a:rPr lang="en-US" sz="2800" dirty="0" smtClean="0">
                <a:latin typeface="Tahoma" charset="0"/>
              </a:rPr>
              <a:t>) concept replaced by physical space criterion in practice (e.g., </a:t>
            </a:r>
            <a:r>
              <a:rPr lang="en-US" sz="2800" i="1" dirty="0" smtClean="0">
                <a:latin typeface="Tahoma" charset="0"/>
              </a:rPr>
              <a:t>at least half-full</a:t>
            </a:r>
            <a:r>
              <a:rPr lang="en-US" sz="2800" dirty="0" smtClean="0">
                <a:latin typeface="Tahoma" charset="0"/>
              </a:rPr>
              <a:t>).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Index (i.e. non-leaf) pages can typically hold many more entries than leaf pages.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6AC904D-984D-5047-882B-5652E0F565D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C42F50-1C21-0042-8375-074B93D22B66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B+ Tree Operations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</a:p>
          <a:p>
            <a:pPr lvl="1" eaLnBrk="1" hangingPunct="1"/>
            <a:r>
              <a:rPr lang="en-US">
                <a:latin typeface="Tahoma" charset="0"/>
              </a:rPr>
              <a:t>Equality</a:t>
            </a:r>
          </a:p>
          <a:p>
            <a:pPr lvl="1" eaLnBrk="1" hangingPunct="1"/>
            <a:r>
              <a:rPr lang="en-US">
                <a:latin typeface="Tahoma" charset="0"/>
              </a:rPr>
              <a:t>Range</a:t>
            </a:r>
          </a:p>
          <a:p>
            <a:pPr eaLnBrk="1" hangingPunct="1"/>
            <a:r>
              <a:rPr lang="en-US" b="1">
                <a:solidFill>
                  <a:schemeClr val="hlink"/>
                </a:solidFill>
                <a:latin typeface="Tahoma" charset="0"/>
              </a:rPr>
              <a:t>Insert data entry</a:t>
            </a:r>
          </a:p>
          <a:p>
            <a:pPr eaLnBrk="1" hangingPunct="1"/>
            <a:r>
              <a:rPr lang="en-US">
                <a:latin typeface="Tahoma" charset="0"/>
              </a:rPr>
              <a:t>Delete data entry</a:t>
            </a:r>
          </a:p>
          <a:p>
            <a:pPr eaLnBrk="1" hangingPunct="1"/>
            <a:r>
              <a:rPr lang="en-US">
                <a:latin typeface="Tahoma" charset="0"/>
              </a:rPr>
              <a:t>Bulk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B+-Tree: Inserting a Data Entry</a:t>
            </a:r>
          </a:p>
        </p:txBody>
      </p:sp>
      <p:sp>
        <p:nvSpPr>
          <p:cNvPr id="64205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>
                <a:latin typeface="Tahoma" charset="0"/>
              </a:rPr>
              <a:t>Maintain invariants: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Search-tree property. 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All nodes must be at least ½ full (except root node), i.e., has between d and 2d entries.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Root node is allowed to have a single entry</a:t>
            </a:r>
          </a:p>
          <a:p>
            <a:pPr marL="457200" lvl="1" indent="0" eaLnBrk="1" hangingPunct="1">
              <a:buNone/>
            </a:pPr>
            <a:endParaRPr lang="en-US" sz="2000" dirty="0" smtClean="0">
              <a:solidFill>
                <a:schemeClr val="accent2"/>
              </a:solidFill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ahoma" charset="0"/>
              </a:rPr>
              <a:t>Strategy: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Split nodes when they become full and a node is added:</a:t>
            </a:r>
          </a:p>
          <a:p>
            <a:pPr lvl="2" eaLnBrk="1" hangingPunct="1"/>
            <a:r>
              <a:rPr lang="en-US" sz="1600" dirty="0" smtClean="0">
                <a:solidFill>
                  <a:schemeClr val="accent2"/>
                </a:solidFill>
                <a:latin typeface="Tahoma" charset="0"/>
              </a:rPr>
              <a:t>An overfull node with (2d + 1) entries split into two nodes consisting of d and (d+1) entries, restoring the invariant</a:t>
            </a:r>
          </a:p>
        </p:txBody>
      </p:sp>
      <p:sp>
        <p:nvSpPr>
          <p:cNvPr id="3584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BBA2E-2AE9-B84F-91B3-D4A66E53D525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955FF1-2EBB-C04E-BACE-C60182826A89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4CBE4-656E-2840-8A6B-DF409177E35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96EAE-6581-1B47-A34F-1B4B8B7C386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Inserting 8* into B+ Tree</a:t>
            </a:r>
          </a:p>
        </p:txBody>
      </p:sp>
      <p:grpSp>
        <p:nvGrpSpPr>
          <p:cNvPr id="37893" name="Group 114"/>
          <p:cNvGrpSpPr>
            <a:grpSpLocks/>
          </p:cNvGrpSpPr>
          <p:nvPr/>
        </p:nvGrpSpPr>
        <p:grpSpPr bwMode="auto">
          <a:xfrm>
            <a:off x="287338" y="990600"/>
            <a:ext cx="8550275" cy="2514600"/>
            <a:chOff x="218" y="2207"/>
            <a:chExt cx="5202" cy="1438"/>
          </a:xfrm>
        </p:grpSpPr>
        <p:sp>
          <p:nvSpPr>
            <p:cNvPr id="37929" name="Freeform 115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Freeform 116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Freeform 117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118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119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Freeform 120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Freeform 121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122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Freeform 123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124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Freeform 125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126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Freeform 127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35"/>
                <a:gd name="T17" fmla="*/ 234 w 234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Freeform 128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Freeform 129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Freeform 130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Freeform 131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132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Freeform 133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Freeform 134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Freeform 135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Freeform 136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Freeform 137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Freeform 138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Freeform 139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Freeform 140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Freeform 141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Freeform 142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Freeform 143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Freeform 144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  <a:gd name="T6" fmla="*/ 0 60000 65536"/>
                <a:gd name="T7" fmla="*/ 0 60000 65536"/>
                <a:gd name="T8" fmla="*/ 0 60000 65536"/>
                <a:gd name="T9" fmla="*/ 0 w 1398"/>
                <a:gd name="T10" fmla="*/ 0 h 636"/>
                <a:gd name="T11" fmla="*/ 1398 w 1398"/>
                <a:gd name="T12" fmla="*/ 636 h 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Freeform 145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8"/>
                <a:gd name="T14" fmla="*/ 75 w 7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146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  <a:gd name="T6" fmla="*/ 0 60000 65536"/>
                <a:gd name="T7" fmla="*/ 0 60000 65536"/>
                <a:gd name="T8" fmla="*/ 0 60000 65536"/>
                <a:gd name="T9" fmla="*/ 0 w 696"/>
                <a:gd name="T10" fmla="*/ 0 h 628"/>
                <a:gd name="T11" fmla="*/ 696 w 696"/>
                <a:gd name="T12" fmla="*/ 628 h 6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147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4"/>
                <a:gd name="T14" fmla="*/ 68 w 68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148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  <a:gd name="T9" fmla="*/ 0 w 1"/>
                <a:gd name="T10" fmla="*/ 0 h 621"/>
                <a:gd name="T11" fmla="*/ 1 w 1"/>
                <a:gd name="T12" fmla="*/ 621 h 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149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75"/>
                <a:gd name="T14" fmla="*/ 38 w 38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Freeform 150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  <a:gd name="T9" fmla="*/ 0 w 689"/>
                <a:gd name="T10" fmla="*/ 0 h 629"/>
                <a:gd name="T11" fmla="*/ 689 w 689"/>
                <a:gd name="T12" fmla="*/ 629 h 6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Freeform 151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4"/>
                <a:gd name="T14" fmla="*/ 67 w 6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Freeform 152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  <a:gd name="T9" fmla="*/ 0 w 1398"/>
                <a:gd name="T10" fmla="*/ 0 h 637"/>
                <a:gd name="T11" fmla="*/ 1398 w 1398"/>
                <a:gd name="T12" fmla="*/ 637 h 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Freeform 153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Rectangle 154"/>
            <p:cNvSpPr>
              <a:spLocks noChangeArrowheads="1"/>
            </p:cNvSpPr>
            <p:nvPr/>
          </p:nvSpPr>
          <p:spPr bwMode="auto">
            <a:xfrm>
              <a:off x="1763" y="2207"/>
              <a:ext cx="42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37969" name="Rectangle 155"/>
            <p:cNvSpPr>
              <a:spLocks noChangeArrowheads="1"/>
            </p:cNvSpPr>
            <p:nvPr/>
          </p:nvSpPr>
          <p:spPr bwMode="auto">
            <a:xfrm>
              <a:off x="2494" y="2551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37970" name="Rectangle 156"/>
            <p:cNvSpPr>
              <a:spLocks noChangeArrowheads="1"/>
            </p:cNvSpPr>
            <p:nvPr/>
          </p:nvSpPr>
          <p:spPr bwMode="auto">
            <a:xfrm>
              <a:off x="2845" y="2551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37971" name="Rectangle 157"/>
            <p:cNvSpPr>
              <a:spLocks noChangeArrowheads="1"/>
            </p:cNvSpPr>
            <p:nvPr/>
          </p:nvSpPr>
          <p:spPr bwMode="auto">
            <a:xfrm>
              <a:off x="3204" y="2544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37972" name="Rectangle 158"/>
            <p:cNvSpPr>
              <a:spLocks noChangeArrowheads="1"/>
            </p:cNvSpPr>
            <p:nvPr/>
          </p:nvSpPr>
          <p:spPr bwMode="auto">
            <a:xfrm>
              <a:off x="219" y="3419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37973" name="Rectangle 159"/>
            <p:cNvSpPr>
              <a:spLocks noChangeArrowheads="1"/>
            </p:cNvSpPr>
            <p:nvPr/>
          </p:nvSpPr>
          <p:spPr bwMode="auto">
            <a:xfrm>
              <a:off x="459" y="3412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37974" name="Rectangle 160"/>
            <p:cNvSpPr>
              <a:spLocks noChangeArrowheads="1"/>
            </p:cNvSpPr>
            <p:nvPr/>
          </p:nvSpPr>
          <p:spPr bwMode="auto">
            <a:xfrm>
              <a:off x="694" y="3412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37975" name="Rectangle 161"/>
            <p:cNvSpPr>
              <a:spLocks noChangeArrowheads="1"/>
            </p:cNvSpPr>
            <p:nvPr/>
          </p:nvSpPr>
          <p:spPr bwMode="auto">
            <a:xfrm>
              <a:off x="928" y="3419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>
                  <a:solidFill>
                    <a:srgbClr val="0000FF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37976" name="Rectangle 162"/>
            <p:cNvSpPr>
              <a:spLocks noChangeArrowheads="1"/>
            </p:cNvSpPr>
            <p:nvPr/>
          </p:nvSpPr>
          <p:spPr bwMode="auto">
            <a:xfrm>
              <a:off x="1265" y="3419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37977" name="Rectangle 163"/>
            <p:cNvSpPr>
              <a:spLocks noChangeArrowheads="1"/>
            </p:cNvSpPr>
            <p:nvPr/>
          </p:nvSpPr>
          <p:spPr bwMode="auto">
            <a:xfrm>
              <a:off x="1492" y="3419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37978" name="Rectangle 164"/>
            <p:cNvSpPr>
              <a:spLocks noChangeArrowheads="1"/>
            </p:cNvSpPr>
            <p:nvPr/>
          </p:nvSpPr>
          <p:spPr bwMode="auto">
            <a:xfrm>
              <a:off x="2333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37979" name="Rectangle 165"/>
            <p:cNvSpPr>
              <a:spLocks noChangeArrowheads="1"/>
            </p:cNvSpPr>
            <p:nvPr/>
          </p:nvSpPr>
          <p:spPr bwMode="auto">
            <a:xfrm>
              <a:off x="2552" y="3412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37980" name="Rectangle 166"/>
            <p:cNvSpPr>
              <a:spLocks noChangeArrowheads="1"/>
            </p:cNvSpPr>
            <p:nvPr/>
          </p:nvSpPr>
          <p:spPr bwMode="auto">
            <a:xfrm>
              <a:off x="2780" y="3412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37981" name="Rectangle 167"/>
            <p:cNvSpPr>
              <a:spLocks noChangeArrowheads="1"/>
            </p:cNvSpPr>
            <p:nvPr/>
          </p:nvSpPr>
          <p:spPr bwMode="auto">
            <a:xfrm>
              <a:off x="3364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37982" name="Rectangle 168"/>
            <p:cNvSpPr>
              <a:spLocks noChangeArrowheads="1"/>
            </p:cNvSpPr>
            <p:nvPr/>
          </p:nvSpPr>
          <p:spPr bwMode="auto">
            <a:xfrm>
              <a:off x="3606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37983" name="Rectangle 169"/>
            <p:cNvSpPr>
              <a:spLocks noChangeArrowheads="1"/>
            </p:cNvSpPr>
            <p:nvPr/>
          </p:nvSpPr>
          <p:spPr bwMode="auto">
            <a:xfrm>
              <a:off x="3825" y="3419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37984" name="Rectangle 170"/>
            <p:cNvSpPr>
              <a:spLocks noChangeArrowheads="1"/>
            </p:cNvSpPr>
            <p:nvPr/>
          </p:nvSpPr>
          <p:spPr bwMode="auto">
            <a:xfrm>
              <a:off x="4418" y="3419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37985" name="Rectangle 171"/>
            <p:cNvSpPr>
              <a:spLocks noChangeArrowheads="1"/>
            </p:cNvSpPr>
            <p:nvPr/>
          </p:nvSpPr>
          <p:spPr bwMode="auto">
            <a:xfrm>
              <a:off x="4653" y="3419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37986" name="Rectangle 172"/>
            <p:cNvSpPr>
              <a:spLocks noChangeArrowheads="1"/>
            </p:cNvSpPr>
            <p:nvPr/>
          </p:nvSpPr>
          <p:spPr bwMode="auto">
            <a:xfrm>
              <a:off x="4879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37987" name="Rectangle 173"/>
            <p:cNvSpPr>
              <a:spLocks noChangeArrowheads="1"/>
            </p:cNvSpPr>
            <p:nvPr/>
          </p:nvSpPr>
          <p:spPr bwMode="auto">
            <a:xfrm>
              <a:off x="5113" y="3405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37988" name="Rectangle 174"/>
            <p:cNvSpPr>
              <a:spLocks noChangeArrowheads="1"/>
            </p:cNvSpPr>
            <p:nvPr/>
          </p:nvSpPr>
          <p:spPr bwMode="auto">
            <a:xfrm>
              <a:off x="2158" y="2551"/>
              <a:ext cx="2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>
                  <a:solidFill>
                    <a:srgbClr val="0000FF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37989" name="Line 175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Arc 176"/>
            <p:cNvSpPr>
              <a:spLocks/>
            </p:cNvSpPr>
            <p:nvPr/>
          </p:nvSpPr>
          <p:spPr bwMode="auto">
            <a:xfrm rot="-2580000">
              <a:off x="2160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Arc 177"/>
            <p:cNvSpPr>
              <a:spLocks/>
            </p:cNvSpPr>
            <p:nvPr/>
          </p:nvSpPr>
          <p:spPr bwMode="auto">
            <a:xfrm rot="-2580000">
              <a:off x="1056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Arc 178"/>
            <p:cNvSpPr>
              <a:spLocks/>
            </p:cNvSpPr>
            <p:nvPr/>
          </p:nvSpPr>
          <p:spPr bwMode="auto">
            <a:xfrm rot="-2580000">
              <a:off x="3168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Arc 179"/>
            <p:cNvSpPr>
              <a:spLocks/>
            </p:cNvSpPr>
            <p:nvPr/>
          </p:nvSpPr>
          <p:spPr bwMode="auto">
            <a:xfrm rot="-2580000">
              <a:off x="4224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4CBE4-656E-2840-8A6B-DF409177E35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96EAE-6581-1B47-A34F-1B4B8B7C386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Inserting 8* into B+ Tree</a:t>
            </a:r>
          </a:p>
        </p:txBody>
      </p:sp>
      <p:sp>
        <p:nvSpPr>
          <p:cNvPr id="37929" name="Freeform 115"/>
          <p:cNvSpPr>
            <a:spLocks/>
          </p:cNvSpPr>
          <p:nvPr/>
        </p:nvSpPr>
        <p:spPr bwMode="auto">
          <a:xfrm>
            <a:off x="3316588" y="1513455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Freeform 116"/>
          <p:cNvSpPr>
            <a:spLocks/>
          </p:cNvSpPr>
          <p:nvPr/>
        </p:nvSpPr>
        <p:spPr bwMode="auto">
          <a:xfrm>
            <a:off x="3413563" y="1513455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Freeform 117"/>
          <p:cNvSpPr>
            <a:spLocks/>
          </p:cNvSpPr>
          <p:nvPr/>
        </p:nvSpPr>
        <p:spPr bwMode="auto">
          <a:xfrm>
            <a:off x="3891866" y="1513455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Freeform 118"/>
          <p:cNvSpPr>
            <a:spLocks/>
          </p:cNvSpPr>
          <p:nvPr/>
        </p:nvSpPr>
        <p:spPr bwMode="auto">
          <a:xfrm>
            <a:off x="3990485" y="1513455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Freeform 119"/>
          <p:cNvSpPr>
            <a:spLocks/>
          </p:cNvSpPr>
          <p:nvPr/>
        </p:nvSpPr>
        <p:spPr bwMode="auto">
          <a:xfrm>
            <a:off x="4470431" y="1513455"/>
            <a:ext cx="578565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Freeform 120"/>
          <p:cNvSpPr>
            <a:spLocks/>
          </p:cNvSpPr>
          <p:nvPr/>
        </p:nvSpPr>
        <p:spPr bwMode="auto">
          <a:xfrm>
            <a:off x="4567406" y="1513455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Freeform 121"/>
          <p:cNvSpPr>
            <a:spLocks/>
          </p:cNvSpPr>
          <p:nvPr/>
        </p:nvSpPr>
        <p:spPr bwMode="auto">
          <a:xfrm>
            <a:off x="5047353" y="1513455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Freeform 122"/>
          <p:cNvSpPr>
            <a:spLocks/>
          </p:cNvSpPr>
          <p:nvPr/>
        </p:nvSpPr>
        <p:spPr bwMode="auto">
          <a:xfrm>
            <a:off x="5142684" y="1513455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Freeform 123"/>
          <p:cNvSpPr>
            <a:spLocks/>
          </p:cNvSpPr>
          <p:nvPr/>
        </p:nvSpPr>
        <p:spPr bwMode="auto">
          <a:xfrm>
            <a:off x="5625918" y="1513455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124"/>
          <p:cNvSpPr>
            <a:spLocks/>
          </p:cNvSpPr>
          <p:nvPr/>
        </p:nvSpPr>
        <p:spPr bwMode="auto">
          <a:xfrm>
            <a:off x="7212042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Freeform 125"/>
          <p:cNvSpPr>
            <a:spLocks/>
          </p:cNvSpPr>
          <p:nvPr/>
        </p:nvSpPr>
        <p:spPr bwMode="auto">
          <a:xfrm>
            <a:off x="7596656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Freeform 126"/>
          <p:cNvSpPr>
            <a:spLocks/>
          </p:cNvSpPr>
          <p:nvPr/>
        </p:nvSpPr>
        <p:spPr bwMode="auto">
          <a:xfrm>
            <a:off x="7981271" y="3094261"/>
            <a:ext cx="387902" cy="410939"/>
          </a:xfrm>
          <a:custGeom>
            <a:avLst/>
            <a:gdLst>
              <a:gd name="T0" fmla="*/ 0 w 236"/>
              <a:gd name="T1" fmla="*/ 234 h 235"/>
              <a:gd name="T2" fmla="*/ 0 w 236"/>
              <a:gd name="T3" fmla="*/ 0 h 235"/>
              <a:gd name="T4" fmla="*/ 235 w 236"/>
              <a:gd name="T5" fmla="*/ 0 h 235"/>
              <a:gd name="T6" fmla="*/ 235 w 236"/>
              <a:gd name="T7" fmla="*/ 234 h 235"/>
              <a:gd name="T8" fmla="*/ 0 w 236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Freeform 127"/>
          <p:cNvSpPr>
            <a:spLocks/>
          </p:cNvSpPr>
          <p:nvPr/>
        </p:nvSpPr>
        <p:spPr bwMode="auto">
          <a:xfrm>
            <a:off x="8367529" y="3094261"/>
            <a:ext cx="384614" cy="410939"/>
          </a:xfrm>
          <a:custGeom>
            <a:avLst/>
            <a:gdLst>
              <a:gd name="T0" fmla="*/ 0 w 234"/>
              <a:gd name="T1" fmla="*/ 234 h 235"/>
              <a:gd name="T2" fmla="*/ 0 w 234"/>
              <a:gd name="T3" fmla="*/ 0 h 235"/>
              <a:gd name="T4" fmla="*/ 233 w 234"/>
              <a:gd name="T5" fmla="*/ 0 h 235"/>
              <a:gd name="T6" fmla="*/ 233 w 234"/>
              <a:gd name="T7" fmla="*/ 234 h 235"/>
              <a:gd name="T8" fmla="*/ 0 w 234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35"/>
              <a:gd name="T17" fmla="*/ 234 w 234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Freeform 128"/>
          <p:cNvSpPr>
            <a:spLocks/>
          </p:cNvSpPr>
          <p:nvPr/>
        </p:nvSpPr>
        <p:spPr bwMode="auto">
          <a:xfrm>
            <a:off x="19390" y="3120703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Freeform 129"/>
          <p:cNvSpPr>
            <a:spLocks/>
          </p:cNvSpPr>
          <p:nvPr/>
        </p:nvSpPr>
        <p:spPr bwMode="auto">
          <a:xfrm>
            <a:off x="404004" y="3120703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Freeform 130"/>
          <p:cNvSpPr>
            <a:spLocks/>
          </p:cNvSpPr>
          <p:nvPr/>
        </p:nvSpPr>
        <p:spPr bwMode="auto">
          <a:xfrm>
            <a:off x="788619" y="3120703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Freeform 131"/>
          <p:cNvSpPr>
            <a:spLocks/>
          </p:cNvSpPr>
          <p:nvPr/>
        </p:nvSpPr>
        <p:spPr bwMode="auto">
          <a:xfrm>
            <a:off x="1173233" y="3120703"/>
            <a:ext cx="350767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Freeform 132"/>
          <p:cNvSpPr>
            <a:spLocks/>
          </p:cNvSpPr>
          <p:nvPr/>
        </p:nvSpPr>
        <p:spPr bwMode="auto">
          <a:xfrm>
            <a:off x="2018103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Freeform 133"/>
          <p:cNvSpPr>
            <a:spLocks/>
          </p:cNvSpPr>
          <p:nvPr/>
        </p:nvSpPr>
        <p:spPr bwMode="auto">
          <a:xfrm>
            <a:off x="2402717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Freeform 134"/>
          <p:cNvSpPr>
            <a:spLocks/>
          </p:cNvSpPr>
          <p:nvPr/>
        </p:nvSpPr>
        <p:spPr bwMode="auto">
          <a:xfrm>
            <a:off x="2787332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Freeform 135"/>
          <p:cNvSpPr>
            <a:spLocks/>
          </p:cNvSpPr>
          <p:nvPr/>
        </p:nvSpPr>
        <p:spPr bwMode="auto">
          <a:xfrm>
            <a:off x="3171946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Freeform 136"/>
          <p:cNvSpPr>
            <a:spLocks/>
          </p:cNvSpPr>
          <p:nvPr/>
        </p:nvSpPr>
        <p:spPr bwMode="auto">
          <a:xfrm>
            <a:off x="3748868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Freeform 137"/>
          <p:cNvSpPr>
            <a:spLocks/>
          </p:cNvSpPr>
          <p:nvPr/>
        </p:nvSpPr>
        <p:spPr bwMode="auto">
          <a:xfrm>
            <a:off x="4133482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Freeform 138"/>
          <p:cNvSpPr>
            <a:spLocks/>
          </p:cNvSpPr>
          <p:nvPr/>
        </p:nvSpPr>
        <p:spPr bwMode="auto">
          <a:xfrm>
            <a:off x="4518097" y="3094261"/>
            <a:ext cx="387902" cy="410939"/>
          </a:xfrm>
          <a:custGeom>
            <a:avLst/>
            <a:gdLst>
              <a:gd name="T0" fmla="*/ 0 w 236"/>
              <a:gd name="T1" fmla="*/ 234 h 235"/>
              <a:gd name="T2" fmla="*/ 0 w 236"/>
              <a:gd name="T3" fmla="*/ 0 h 235"/>
              <a:gd name="T4" fmla="*/ 235 w 236"/>
              <a:gd name="T5" fmla="*/ 0 h 235"/>
              <a:gd name="T6" fmla="*/ 235 w 236"/>
              <a:gd name="T7" fmla="*/ 234 h 235"/>
              <a:gd name="T8" fmla="*/ 0 w 236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Freeform 139"/>
          <p:cNvSpPr>
            <a:spLocks/>
          </p:cNvSpPr>
          <p:nvPr/>
        </p:nvSpPr>
        <p:spPr bwMode="auto">
          <a:xfrm>
            <a:off x="4904355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Freeform 140"/>
          <p:cNvSpPr>
            <a:spLocks/>
          </p:cNvSpPr>
          <p:nvPr/>
        </p:nvSpPr>
        <p:spPr bwMode="auto">
          <a:xfrm>
            <a:off x="5479633" y="3094261"/>
            <a:ext cx="387902" cy="410939"/>
          </a:xfrm>
          <a:custGeom>
            <a:avLst/>
            <a:gdLst>
              <a:gd name="T0" fmla="*/ 0 w 236"/>
              <a:gd name="T1" fmla="*/ 234 h 235"/>
              <a:gd name="T2" fmla="*/ 0 w 236"/>
              <a:gd name="T3" fmla="*/ 0 h 235"/>
              <a:gd name="T4" fmla="*/ 235 w 236"/>
              <a:gd name="T5" fmla="*/ 0 h 235"/>
              <a:gd name="T6" fmla="*/ 235 w 236"/>
              <a:gd name="T7" fmla="*/ 234 h 235"/>
              <a:gd name="T8" fmla="*/ 0 w 236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Freeform 141"/>
          <p:cNvSpPr>
            <a:spLocks/>
          </p:cNvSpPr>
          <p:nvPr/>
        </p:nvSpPr>
        <p:spPr bwMode="auto">
          <a:xfrm>
            <a:off x="5865891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Freeform 142"/>
          <p:cNvSpPr>
            <a:spLocks/>
          </p:cNvSpPr>
          <p:nvPr/>
        </p:nvSpPr>
        <p:spPr bwMode="auto">
          <a:xfrm>
            <a:off x="6250506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Freeform 143"/>
          <p:cNvSpPr>
            <a:spLocks/>
          </p:cNvSpPr>
          <p:nvPr/>
        </p:nvSpPr>
        <p:spPr bwMode="auto">
          <a:xfrm>
            <a:off x="6635120" y="3094261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Freeform 144"/>
          <p:cNvSpPr>
            <a:spLocks/>
          </p:cNvSpPr>
          <p:nvPr/>
        </p:nvSpPr>
        <p:spPr bwMode="auto">
          <a:xfrm>
            <a:off x="1068072" y="1959368"/>
            <a:ext cx="2297825" cy="1112160"/>
          </a:xfrm>
          <a:custGeom>
            <a:avLst/>
            <a:gdLst>
              <a:gd name="T0" fmla="*/ 1397 w 1398"/>
              <a:gd name="T1" fmla="*/ 0 h 636"/>
              <a:gd name="T2" fmla="*/ 0 w 1398"/>
              <a:gd name="T3" fmla="*/ 635 h 636"/>
              <a:gd name="T4" fmla="*/ 1397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Freeform 145"/>
          <p:cNvSpPr>
            <a:spLocks/>
          </p:cNvSpPr>
          <p:nvPr/>
        </p:nvSpPr>
        <p:spPr bwMode="auto">
          <a:xfrm>
            <a:off x="1068072" y="2987591"/>
            <a:ext cx="123274" cy="83937"/>
          </a:xfrm>
          <a:custGeom>
            <a:avLst/>
            <a:gdLst>
              <a:gd name="T0" fmla="*/ 74 w 75"/>
              <a:gd name="T1" fmla="*/ 33 h 48"/>
              <a:gd name="T2" fmla="*/ 0 w 75"/>
              <a:gd name="T3" fmla="*/ 47 h 48"/>
              <a:gd name="T4" fmla="*/ 59 w 75"/>
              <a:gd name="T5" fmla="*/ 0 h 48"/>
              <a:gd name="T6" fmla="*/ 74 w 75"/>
              <a:gd name="T7" fmla="*/ 33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Freeform 146"/>
          <p:cNvSpPr>
            <a:spLocks/>
          </p:cNvSpPr>
          <p:nvPr/>
        </p:nvSpPr>
        <p:spPr bwMode="auto">
          <a:xfrm>
            <a:off x="2787332" y="1973357"/>
            <a:ext cx="1143981" cy="1098170"/>
          </a:xfrm>
          <a:custGeom>
            <a:avLst/>
            <a:gdLst>
              <a:gd name="T0" fmla="*/ 695 w 696"/>
              <a:gd name="T1" fmla="*/ 0 h 628"/>
              <a:gd name="T2" fmla="*/ 0 w 696"/>
              <a:gd name="T3" fmla="*/ 627 h 628"/>
              <a:gd name="T4" fmla="*/ 695 w 696"/>
              <a:gd name="T5" fmla="*/ 0 h 628"/>
              <a:gd name="T6" fmla="*/ 0 60000 65536"/>
              <a:gd name="T7" fmla="*/ 0 60000 65536"/>
              <a:gd name="T8" fmla="*/ 0 60000 65536"/>
              <a:gd name="T9" fmla="*/ 0 w 696"/>
              <a:gd name="T10" fmla="*/ 0 h 628"/>
              <a:gd name="T11" fmla="*/ 696 w 696"/>
              <a:gd name="T12" fmla="*/ 628 h 6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Freeform 147"/>
          <p:cNvSpPr>
            <a:spLocks/>
          </p:cNvSpPr>
          <p:nvPr/>
        </p:nvSpPr>
        <p:spPr bwMode="auto">
          <a:xfrm>
            <a:off x="2787332" y="2959612"/>
            <a:ext cx="111768" cy="111915"/>
          </a:xfrm>
          <a:custGeom>
            <a:avLst/>
            <a:gdLst>
              <a:gd name="T0" fmla="*/ 67 w 68"/>
              <a:gd name="T1" fmla="*/ 27 h 64"/>
              <a:gd name="T2" fmla="*/ 0 w 68"/>
              <a:gd name="T3" fmla="*/ 63 h 64"/>
              <a:gd name="T4" fmla="*/ 42 w 68"/>
              <a:gd name="T5" fmla="*/ 0 h 64"/>
              <a:gd name="T6" fmla="*/ 67 w 68"/>
              <a:gd name="T7" fmla="*/ 2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64"/>
              <a:gd name="T14" fmla="*/ 68 w 68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Freeform 148"/>
          <p:cNvSpPr>
            <a:spLocks/>
          </p:cNvSpPr>
          <p:nvPr/>
        </p:nvSpPr>
        <p:spPr bwMode="auto">
          <a:xfrm>
            <a:off x="4506591" y="1973357"/>
            <a:ext cx="1644" cy="1085929"/>
          </a:xfrm>
          <a:custGeom>
            <a:avLst/>
            <a:gdLst>
              <a:gd name="T0" fmla="*/ 0 w 1"/>
              <a:gd name="T1" fmla="*/ 0 h 621"/>
              <a:gd name="T2" fmla="*/ 0 w 1"/>
              <a:gd name="T3" fmla="*/ 620 h 621"/>
              <a:gd name="T4" fmla="*/ 0 w 1"/>
              <a:gd name="T5" fmla="*/ 0 h 621"/>
              <a:gd name="T6" fmla="*/ 0 60000 65536"/>
              <a:gd name="T7" fmla="*/ 0 60000 65536"/>
              <a:gd name="T8" fmla="*/ 0 60000 65536"/>
              <a:gd name="T9" fmla="*/ 0 w 1"/>
              <a:gd name="T10" fmla="*/ 0 h 621"/>
              <a:gd name="T11" fmla="*/ 1 w 1"/>
              <a:gd name="T12" fmla="*/ 621 h 6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Freeform 149"/>
          <p:cNvSpPr>
            <a:spLocks/>
          </p:cNvSpPr>
          <p:nvPr/>
        </p:nvSpPr>
        <p:spPr bwMode="auto">
          <a:xfrm>
            <a:off x="4475362" y="2928136"/>
            <a:ext cx="62459" cy="131151"/>
          </a:xfrm>
          <a:custGeom>
            <a:avLst/>
            <a:gdLst>
              <a:gd name="T0" fmla="*/ 37 w 38"/>
              <a:gd name="T1" fmla="*/ 0 h 75"/>
              <a:gd name="T2" fmla="*/ 19 w 38"/>
              <a:gd name="T3" fmla="*/ 74 h 75"/>
              <a:gd name="T4" fmla="*/ 0 w 38"/>
              <a:gd name="T5" fmla="*/ 0 h 75"/>
              <a:gd name="T6" fmla="*/ 37 w 38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75"/>
              <a:gd name="T14" fmla="*/ 38 w 38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Freeform 150"/>
          <p:cNvSpPr>
            <a:spLocks/>
          </p:cNvSpPr>
          <p:nvPr/>
        </p:nvSpPr>
        <p:spPr bwMode="auto">
          <a:xfrm>
            <a:off x="5095019" y="1959368"/>
            <a:ext cx="1132476" cy="1099919"/>
          </a:xfrm>
          <a:custGeom>
            <a:avLst/>
            <a:gdLst>
              <a:gd name="T0" fmla="*/ 0 w 689"/>
              <a:gd name="T1" fmla="*/ 0 h 629"/>
              <a:gd name="T2" fmla="*/ 688 w 689"/>
              <a:gd name="T3" fmla="*/ 628 h 629"/>
              <a:gd name="T4" fmla="*/ 0 w 689"/>
              <a:gd name="T5" fmla="*/ 0 h 629"/>
              <a:gd name="T6" fmla="*/ 0 60000 65536"/>
              <a:gd name="T7" fmla="*/ 0 60000 65536"/>
              <a:gd name="T8" fmla="*/ 0 60000 65536"/>
              <a:gd name="T9" fmla="*/ 0 w 689"/>
              <a:gd name="T10" fmla="*/ 0 h 629"/>
              <a:gd name="T11" fmla="*/ 689 w 689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5" name="Freeform 151"/>
          <p:cNvSpPr>
            <a:spLocks/>
          </p:cNvSpPr>
          <p:nvPr/>
        </p:nvSpPr>
        <p:spPr bwMode="auto">
          <a:xfrm>
            <a:off x="6117370" y="2947371"/>
            <a:ext cx="110125" cy="111915"/>
          </a:xfrm>
          <a:custGeom>
            <a:avLst/>
            <a:gdLst>
              <a:gd name="T0" fmla="*/ 25 w 67"/>
              <a:gd name="T1" fmla="*/ 0 h 64"/>
              <a:gd name="T2" fmla="*/ 66 w 67"/>
              <a:gd name="T3" fmla="*/ 63 h 64"/>
              <a:gd name="T4" fmla="*/ 0 w 67"/>
              <a:gd name="T5" fmla="*/ 27 h 64"/>
              <a:gd name="T6" fmla="*/ 25 w 67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64"/>
              <a:gd name="T14" fmla="*/ 67 w 6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Freeform 152"/>
          <p:cNvSpPr>
            <a:spLocks/>
          </p:cNvSpPr>
          <p:nvPr/>
        </p:nvSpPr>
        <p:spPr bwMode="auto">
          <a:xfrm>
            <a:off x="5673584" y="1945379"/>
            <a:ext cx="2297825" cy="1113908"/>
          </a:xfrm>
          <a:custGeom>
            <a:avLst/>
            <a:gdLst>
              <a:gd name="T0" fmla="*/ 0 w 1398"/>
              <a:gd name="T1" fmla="*/ 0 h 637"/>
              <a:gd name="T2" fmla="*/ 1397 w 1398"/>
              <a:gd name="T3" fmla="*/ 63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Freeform 153"/>
          <p:cNvSpPr>
            <a:spLocks/>
          </p:cNvSpPr>
          <p:nvPr/>
        </p:nvSpPr>
        <p:spPr bwMode="auto">
          <a:xfrm>
            <a:off x="7848135" y="2973602"/>
            <a:ext cx="123274" cy="85685"/>
          </a:xfrm>
          <a:custGeom>
            <a:avLst/>
            <a:gdLst>
              <a:gd name="T0" fmla="*/ 15 w 75"/>
              <a:gd name="T1" fmla="*/ 0 h 49"/>
              <a:gd name="T2" fmla="*/ 74 w 75"/>
              <a:gd name="T3" fmla="*/ 48 h 49"/>
              <a:gd name="T4" fmla="*/ 0 w 75"/>
              <a:gd name="T5" fmla="*/ 34 h 49"/>
              <a:gd name="T6" fmla="*/ 15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Rectangle 154"/>
          <p:cNvSpPr>
            <a:spLocks noChangeArrowheads="1"/>
          </p:cNvSpPr>
          <p:nvPr/>
        </p:nvSpPr>
        <p:spPr bwMode="auto">
          <a:xfrm>
            <a:off x="2826780" y="990600"/>
            <a:ext cx="701839" cy="3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37969" name="Rectangle 155"/>
          <p:cNvSpPr>
            <a:spLocks noChangeArrowheads="1"/>
          </p:cNvSpPr>
          <p:nvPr/>
        </p:nvSpPr>
        <p:spPr bwMode="auto">
          <a:xfrm>
            <a:off x="4028289" y="1592145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17</a:t>
            </a:r>
          </a:p>
        </p:txBody>
      </p:sp>
      <p:sp>
        <p:nvSpPr>
          <p:cNvPr id="37970" name="Rectangle 156"/>
          <p:cNvSpPr>
            <a:spLocks noChangeArrowheads="1"/>
          </p:cNvSpPr>
          <p:nvPr/>
        </p:nvSpPr>
        <p:spPr bwMode="auto">
          <a:xfrm>
            <a:off x="4605210" y="1592145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24</a:t>
            </a:r>
          </a:p>
        </p:txBody>
      </p:sp>
      <p:sp>
        <p:nvSpPr>
          <p:cNvPr id="37971" name="Rectangle 157"/>
          <p:cNvSpPr>
            <a:spLocks noChangeArrowheads="1"/>
          </p:cNvSpPr>
          <p:nvPr/>
        </p:nvSpPr>
        <p:spPr bwMode="auto">
          <a:xfrm>
            <a:off x="5195281" y="1579905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37972" name="Rectangle 158"/>
          <p:cNvSpPr>
            <a:spLocks noChangeArrowheads="1"/>
          </p:cNvSpPr>
          <p:nvPr/>
        </p:nvSpPr>
        <p:spPr bwMode="auto">
          <a:xfrm>
            <a:off x="21034" y="3136441"/>
            <a:ext cx="386258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2*</a:t>
            </a:r>
          </a:p>
        </p:txBody>
      </p:sp>
      <p:sp>
        <p:nvSpPr>
          <p:cNvPr id="37973" name="Rectangle 159"/>
          <p:cNvSpPr>
            <a:spLocks noChangeArrowheads="1"/>
          </p:cNvSpPr>
          <p:nvPr/>
        </p:nvSpPr>
        <p:spPr bwMode="auto">
          <a:xfrm>
            <a:off x="415510" y="3124200"/>
            <a:ext cx="386258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37974" name="Rectangle 160"/>
          <p:cNvSpPr>
            <a:spLocks noChangeArrowheads="1"/>
          </p:cNvSpPr>
          <p:nvPr/>
        </p:nvSpPr>
        <p:spPr bwMode="auto">
          <a:xfrm>
            <a:off x="801768" y="3124200"/>
            <a:ext cx="386258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5*</a:t>
            </a:r>
          </a:p>
        </p:txBody>
      </p:sp>
      <p:sp>
        <p:nvSpPr>
          <p:cNvPr id="37975" name="Rectangle 161"/>
          <p:cNvSpPr>
            <a:spLocks noChangeArrowheads="1"/>
          </p:cNvSpPr>
          <p:nvPr/>
        </p:nvSpPr>
        <p:spPr bwMode="auto">
          <a:xfrm>
            <a:off x="1186383" y="3136441"/>
            <a:ext cx="386258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FF"/>
                </a:solidFill>
                <a:latin typeface="Arial" charset="0"/>
              </a:rPr>
              <a:t>7*</a:t>
            </a:r>
          </a:p>
        </p:txBody>
      </p:sp>
      <p:sp>
        <p:nvSpPr>
          <p:cNvPr id="37976" name="Rectangle 162"/>
          <p:cNvSpPr>
            <a:spLocks noChangeArrowheads="1"/>
          </p:cNvSpPr>
          <p:nvPr/>
        </p:nvSpPr>
        <p:spPr bwMode="auto">
          <a:xfrm>
            <a:off x="2008241" y="3109999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14*</a:t>
            </a:r>
          </a:p>
        </p:txBody>
      </p:sp>
      <p:sp>
        <p:nvSpPr>
          <p:cNvPr id="37977" name="Rectangle 163"/>
          <p:cNvSpPr>
            <a:spLocks noChangeArrowheads="1"/>
          </p:cNvSpPr>
          <p:nvPr/>
        </p:nvSpPr>
        <p:spPr bwMode="auto">
          <a:xfrm>
            <a:off x="2381350" y="3109999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16*</a:t>
            </a:r>
          </a:p>
        </p:txBody>
      </p:sp>
      <p:sp>
        <p:nvSpPr>
          <p:cNvPr id="37978" name="Rectangle 164"/>
          <p:cNvSpPr>
            <a:spLocks noChangeArrowheads="1"/>
          </p:cNvSpPr>
          <p:nvPr/>
        </p:nvSpPr>
        <p:spPr bwMode="auto">
          <a:xfrm>
            <a:off x="3763661" y="3097758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19*</a:t>
            </a:r>
          </a:p>
        </p:txBody>
      </p:sp>
      <p:sp>
        <p:nvSpPr>
          <p:cNvPr id="37979" name="Rectangle 165"/>
          <p:cNvSpPr>
            <a:spLocks noChangeArrowheads="1"/>
          </p:cNvSpPr>
          <p:nvPr/>
        </p:nvSpPr>
        <p:spPr bwMode="auto">
          <a:xfrm>
            <a:off x="4123621" y="3097758"/>
            <a:ext cx="50624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20*</a:t>
            </a:r>
          </a:p>
        </p:txBody>
      </p:sp>
      <p:sp>
        <p:nvSpPr>
          <p:cNvPr id="37980" name="Rectangle 166"/>
          <p:cNvSpPr>
            <a:spLocks noChangeArrowheads="1"/>
          </p:cNvSpPr>
          <p:nvPr/>
        </p:nvSpPr>
        <p:spPr bwMode="auto">
          <a:xfrm>
            <a:off x="4498373" y="3097758"/>
            <a:ext cx="50624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22*</a:t>
            </a:r>
          </a:p>
        </p:txBody>
      </p:sp>
      <p:sp>
        <p:nvSpPr>
          <p:cNvPr id="37981" name="Rectangle 167"/>
          <p:cNvSpPr>
            <a:spLocks noChangeArrowheads="1"/>
          </p:cNvSpPr>
          <p:nvPr/>
        </p:nvSpPr>
        <p:spPr bwMode="auto">
          <a:xfrm>
            <a:off x="5458266" y="3097758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24*</a:t>
            </a:r>
          </a:p>
        </p:txBody>
      </p:sp>
      <p:sp>
        <p:nvSpPr>
          <p:cNvPr id="37982" name="Rectangle 168"/>
          <p:cNvSpPr>
            <a:spLocks noChangeArrowheads="1"/>
          </p:cNvSpPr>
          <p:nvPr/>
        </p:nvSpPr>
        <p:spPr bwMode="auto">
          <a:xfrm>
            <a:off x="5856029" y="3097758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27*</a:t>
            </a:r>
          </a:p>
        </p:txBody>
      </p:sp>
      <p:sp>
        <p:nvSpPr>
          <p:cNvPr id="37983" name="Rectangle 169"/>
          <p:cNvSpPr>
            <a:spLocks noChangeArrowheads="1"/>
          </p:cNvSpPr>
          <p:nvPr/>
        </p:nvSpPr>
        <p:spPr bwMode="auto">
          <a:xfrm>
            <a:off x="6215989" y="3109999"/>
            <a:ext cx="50624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29*</a:t>
            </a:r>
          </a:p>
        </p:txBody>
      </p:sp>
      <p:sp>
        <p:nvSpPr>
          <p:cNvPr id="37984" name="Rectangle 170"/>
          <p:cNvSpPr>
            <a:spLocks noChangeArrowheads="1"/>
          </p:cNvSpPr>
          <p:nvPr/>
        </p:nvSpPr>
        <p:spPr bwMode="auto">
          <a:xfrm>
            <a:off x="7190674" y="3109999"/>
            <a:ext cx="50624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33*</a:t>
            </a:r>
          </a:p>
        </p:txBody>
      </p:sp>
      <p:sp>
        <p:nvSpPr>
          <p:cNvPr id="37985" name="Rectangle 171"/>
          <p:cNvSpPr>
            <a:spLocks noChangeArrowheads="1"/>
          </p:cNvSpPr>
          <p:nvPr/>
        </p:nvSpPr>
        <p:spPr bwMode="auto">
          <a:xfrm>
            <a:off x="7576932" y="3109999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34*</a:t>
            </a:r>
          </a:p>
        </p:txBody>
      </p:sp>
      <p:sp>
        <p:nvSpPr>
          <p:cNvPr id="37986" name="Rectangle 172"/>
          <p:cNvSpPr>
            <a:spLocks noChangeArrowheads="1"/>
          </p:cNvSpPr>
          <p:nvPr/>
        </p:nvSpPr>
        <p:spPr bwMode="auto">
          <a:xfrm>
            <a:off x="7948398" y="3097758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38*</a:t>
            </a:r>
          </a:p>
        </p:txBody>
      </p:sp>
      <p:sp>
        <p:nvSpPr>
          <p:cNvPr id="37987" name="Rectangle 173"/>
          <p:cNvSpPr>
            <a:spLocks noChangeArrowheads="1"/>
          </p:cNvSpPr>
          <p:nvPr/>
        </p:nvSpPr>
        <p:spPr bwMode="auto">
          <a:xfrm>
            <a:off x="8333012" y="3085517"/>
            <a:ext cx="504601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39*</a:t>
            </a:r>
          </a:p>
        </p:txBody>
      </p:sp>
      <p:sp>
        <p:nvSpPr>
          <p:cNvPr id="37988" name="Rectangle 174"/>
          <p:cNvSpPr>
            <a:spLocks noChangeArrowheads="1"/>
          </p:cNvSpPr>
          <p:nvPr/>
        </p:nvSpPr>
        <p:spPr bwMode="auto">
          <a:xfrm>
            <a:off x="3476022" y="1592145"/>
            <a:ext cx="425706" cy="35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FF"/>
                </a:solidFill>
                <a:latin typeface="Arial" charset="0"/>
              </a:rPr>
              <a:t>13</a:t>
            </a:r>
          </a:p>
        </p:txBody>
      </p:sp>
      <p:sp>
        <p:nvSpPr>
          <p:cNvPr id="37989" name="Line 175"/>
          <p:cNvSpPr>
            <a:spLocks noChangeShapeType="1"/>
          </p:cNvSpPr>
          <p:nvPr/>
        </p:nvSpPr>
        <p:spPr bwMode="auto">
          <a:xfrm>
            <a:off x="3715995" y="992349"/>
            <a:ext cx="394476" cy="5036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Arc 176"/>
          <p:cNvSpPr>
            <a:spLocks/>
          </p:cNvSpPr>
          <p:nvPr/>
        </p:nvSpPr>
        <p:spPr bwMode="auto">
          <a:xfrm rot="19020000">
            <a:off x="3479309" y="2844199"/>
            <a:ext cx="394476" cy="41968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" name="Arc 177"/>
          <p:cNvSpPr>
            <a:spLocks/>
          </p:cNvSpPr>
          <p:nvPr/>
        </p:nvSpPr>
        <p:spPr bwMode="auto">
          <a:xfrm rot="19020000">
            <a:off x="1766525" y="2821342"/>
            <a:ext cx="394476" cy="41968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" name="Arc 178"/>
          <p:cNvSpPr>
            <a:spLocks/>
          </p:cNvSpPr>
          <p:nvPr/>
        </p:nvSpPr>
        <p:spPr bwMode="auto">
          <a:xfrm rot="19020000">
            <a:off x="5136110" y="2844199"/>
            <a:ext cx="394476" cy="41968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" name="Arc 179"/>
          <p:cNvSpPr>
            <a:spLocks/>
          </p:cNvSpPr>
          <p:nvPr/>
        </p:nvSpPr>
        <p:spPr bwMode="auto">
          <a:xfrm rot="19020000">
            <a:off x="6871806" y="2844199"/>
            <a:ext cx="394476" cy="41968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Rectangle 181"/>
          <p:cNvSpPr>
            <a:spLocks noChangeArrowheads="1"/>
          </p:cNvSpPr>
          <p:nvPr/>
        </p:nvSpPr>
        <p:spPr bwMode="auto">
          <a:xfrm>
            <a:off x="4953000" y="4343400"/>
            <a:ext cx="4061433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Leaf split: </a:t>
            </a:r>
            <a:r>
              <a:rPr lang="en-US" dirty="0" smtClean="0">
                <a:latin typeface="Arial" charset="0"/>
              </a:rPr>
              <a:t>The middle key is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copied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up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to the parent (</a:t>
            </a:r>
            <a:r>
              <a:rPr lang="en-US" dirty="0">
                <a:latin typeface="Arial" charset="0"/>
              </a:rPr>
              <a:t>and continues </a:t>
            </a:r>
            <a:r>
              <a:rPr lang="en-US" dirty="0" smtClean="0">
                <a:latin typeface="Arial" charset="0"/>
              </a:rPr>
              <a:t>to </a:t>
            </a:r>
            <a:r>
              <a:rPr lang="en-US" dirty="0">
                <a:latin typeface="Arial" charset="0"/>
              </a:rPr>
              <a:t>appear in the leaf)</a:t>
            </a:r>
          </a:p>
        </p:txBody>
      </p:sp>
      <p:sp>
        <p:nvSpPr>
          <p:cNvPr id="37897" name="Freeform 183"/>
          <p:cNvSpPr>
            <a:spLocks noChangeAspect="1"/>
          </p:cNvSpPr>
          <p:nvPr/>
        </p:nvSpPr>
        <p:spPr bwMode="auto">
          <a:xfrm>
            <a:off x="657225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84"/>
          <p:cNvSpPr>
            <a:spLocks noChangeAspect="1"/>
          </p:cNvSpPr>
          <p:nvPr/>
        </p:nvSpPr>
        <p:spPr bwMode="auto">
          <a:xfrm>
            <a:off x="1106703" y="5900323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85"/>
          <p:cNvSpPr>
            <a:spLocks noChangeAspect="1"/>
          </p:cNvSpPr>
          <p:nvPr/>
        </p:nvSpPr>
        <p:spPr bwMode="auto">
          <a:xfrm>
            <a:off x="1558169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86"/>
          <p:cNvSpPr>
            <a:spLocks noChangeAspect="1"/>
          </p:cNvSpPr>
          <p:nvPr/>
        </p:nvSpPr>
        <p:spPr bwMode="auto">
          <a:xfrm>
            <a:off x="2007647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87"/>
          <p:cNvSpPr>
            <a:spLocks noChangeAspect="1"/>
          </p:cNvSpPr>
          <p:nvPr/>
        </p:nvSpPr>
        <p:spPr bwMode="auto">
          <a:xfrm>
            <a:off x="2922512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88"/>
          <p:cNvSpPr>
            <a:spLocks noChangeAspect="1"/>
          </p:cNvSpPr>
          <p:nvPr/>
        </p:nvSpPr>
        <p:spPr bwMode="auto">
          <a:xfrm>
            <a:off x="3371990" y="5914250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89"/>
          <p:cNvSpPr>
            <a:spLocks noChangeAspect="1"/>
          </p:cNvSpPr>
          <p:nvPr/>
        </p:nvSpPr>
        <p:spPr bwMode="auto">
          <a:xfrm>
            <a:off x="3823456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90"/>
          <p:cNvSpPr>
            <a:spLocks noChangeAspect="1"/>
          </p:cNvSpPr>
          <p:nvPr/>
        </p:nvSpPr>
        <p:spPr bwMode="auto">
          <a:xfrm>
            <a:off x="4272934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9" name="Group 195"/>
          <p:cNvGrpSpPr>
            <a:grpSpLocks noChangeAspect="1"/>
          </p:cNvGrpSpPr>
          <p:nvPr/>
        </p:nvGrpSpPr>
        <p:grpSpPr bwMode="auto">
          <a:xfrm rot="19283416" flipV="1">
            <a:off x="3413591" y="5071900"/>
            <a:ext cx="1606831" cy="607872"/>
            <a:chOff x="3365" y="1212"/>
            <a:chExt cx="360" cy="124"/>
          </a:xfrm>
        </p:grpSpPr>
        <p:sp>
          <p:nvSpPr>
            <p:cNvPr id="37918" name="Line 196"/>
            <p:cNvSpPr>
              <a:spLocks noChangeAspect="1" noChangeShapeType="1"/>
            </p:cNvSpPr>
            <p:nvPr/>
          </p:nvSpPr>
          <p:spPr bwMode="auto">
            <a:xfrm flipH="1">
              <a:off x="3616" y="1212"/>
              <a:ext cx="109" cy="1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Line 197"/>
            <p:cNvSpPr>
              <a:spLocks noChangeAspect="1" noChangeShapeType="1"/>
            </p:cNvSpPr>
            <p:nvPr/>
          </p:nvSpPr>
          <p:spPr bwMode="auto">
            <a:xfrm flipH="1">
              <a:off x="3592" y="1227"/>
              <a:ext cx="24" cy="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Line 198"/>
            <p:cNvSpPr>
              <a:spLocks noChangeAspect="1" noChangeShapeType="1"/>
            </p:cNvSpPr>
            <p:nvPr/>
          </p:nvSpPr>
          <p:spPr bwMode="auto">
            <a:xfrm flipH="1">
              <a:off x="3572" y="1232"/>
              <a:ext cx="20" cy="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Line 199"/>
            <p:cNvSpPr>
              <a:spLocks noChangeAspect="1" noChangeShapeType="1"/>
            </p:cNvSpPr>
            <p:nvPr/>
          </p:nvSpPr>
          <p:spPr bwMode="auto">
            <a:xfrm flipH="1">
              <a:off x="3549" y="1236"/>
              <a:ext cx="23" cy="1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Line 200"/>
            <p:cNvSpPr>
              <a:spLocks noChangeAspect="1" noChangeShapeType="1"/>
            </p:cNvSpPr>
            <p:nvPr/>
          </p:nvSpPr>
          <p:spPr bwMode="auto">
            <a:xfrm>
              <a:off x="3549" y="1247"/>
              <a:ext cx="12" cy="2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Line 201"/>
            <p:cNvSpPr>
              <a:spLocks noChangeAspect="1" noChangeShapeType="1"/>
            </p:cNvSpPr>
            <p:nvPr/>
          </p:nvSpPr>
          <p:spPr bwMode="auto">
            <a:xfrm>
              <a:off x="3561" y="1275"/>
              <a:ext cx="8" cy="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202"/>
            <p:cNvSpPr>
              <a:spLocks noChangeAspect="1" noChangeShapeType="1"/>
            </p:cNvSpPr>
            <p:nvPr/>
          </p:nvSpPr>
          <p:spPr bwMode="auto">
            <a:xfrm flipH="1">
              <a:off x="3540" y="1300"/>
              <a:ext cx="29" cy="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Line 203"/>
            <p:cNvSpPr>
              <a:spLocks noChangeAspect="1" noChangeShapeType="1"/>
            </p:cNvSpPr>
            <p:nvPr/>
          </p:nvSpPr>
          <p:spPr bwMode="auto">
            <a:xfrm flipH="1">
              <a:off x="3517" y="1309"/>
              <a:ext cx="23" cy="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204"/>
            <p:cNvSpPr>
              <a:spLocks noChangeAspect="1" noChangeShapeType="1"/>
            </p:cNvSpPr>
            <p:nvPr/>
          </p:nvSpPr>
          <p:spPr bwMode="auto">
            <a:xfrm flipH="1">
              <a:off x="3489" y="1312"/>
              <a:ext cx="28" cy="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205"/>
            <p:cNvSpPr>
              <a:spLocks noChangeAspect="1" noChangeShapeType="1"/>
            </p:cNvSpPr>
            <p:nvPr/>
          </p:nvSpPr>
          <p:spPr bwMode="auto">
            <a:xfrm flipH="1">
              <a:off x="3365" y="1315"/>
              <a:ext cx="124" cy="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Freeform 206"/>
            <p:cNvSpPr>
              <a:spLocks noChangeAspect="1"/>
            </p:cNvSpPr>
            <p:nvPr/>
          </p:nvSpPr>
          <p:spPr bwMode="auto">
            <a:xfrm>
              <a:off x="3365" y="1302"/>
              <a:ext cx="66" cy="34"/>
            </a:xfrm>
            <a:custGeom>
              <a:avLst/>
              <a:gdLst>
                <a:gd name="T0" fmla="*/ 65 w 66"/>
                <a:gd name="T1" fmla="*/ 33 h 34"/>
                <a:gd name="T2" fmla="*/ 0 w 66"/>
                <a:gd name="T3" fmla="*/ 21 h 34"/>
                <a:gd name="T4" fmla="*/ 63 w 66"/>
                <a:gd name="T5" fmla="*/ 0 h 34"/>
                <a:gd name="T6" fmla="*/ 0 60000 65536"/>
                <a:gd name="T7" fmla="*/ 0 60000 65536"/>
                <a:gd name="T8" fmla="*/ 0 60000 65536"/>
                <a:gd name="T9" fmla="*/ 0 w 66"/>
                <a:gd name="T10" fmla="*/ 0 h 34"/>
                <a:gd name="T11" fmla="*/ 66 w 6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34">
                  <a:moveTo>
                    <a:pt x="65" y="33"/>
                  </a:moveTo>
                  <a:lnTo>
                    <a:pt x="0" y="21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10" name="Rectangle 207"/>
          <p:cNvSpPr>
            <a:spLocks noChangeAspect="1" noChangeArrowheads="1"/>
          </p:cNvSpPr>
          <p:nvPr/>
        </p:nvSpPr>
        <p:spPr bwMode="auto">
          <a:xfrm>
            <a:off x="657225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2*</a:t>
            </a:r>
          </a:p>
        </p:txBody>
      </p:sp>
      <p:sp>
        <p:nvSpPr>
          <p:cNvPr id="37911" name="Rectangle 208"/>
          <p:cNvSpPr>
            <a:spLocks noChangeAspect="1" noChangeArrowheads="1"/>
          </p:cNvSpPr>
          <p:nvPr/>
        </p:nvSpPr>
        <p:spPr bwMode="auto">
          <a:xfrm>
            <a:off x="1120625" y="5896344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37912" name="Rectangle 209"/>
          <p:cNvSpPr>
            <a:spLocks noChangeAspect="1" noChangeArrowheads="1"/>
          </p:cNvSpPr>
          <p:nvPr/>
        </p:nvSpPr>
        <p:spPr bwMode="auto">
          <a:xfrm>
            <a:off x="2920523" y="5896344"/>
            <a:ext cx="4264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5*</a:t>
            </a:r>
          </a:p>
        </p:txBody>
      </p:sp>
      <p:sp>
        <p:nvSpPr>
          <p:cNvPr id="37913" name="Rectangle 210"/>
          <p:cNvSpPr>
            <a:spLocks noChangeAspect="1" noChangeArrowheads="1"/>
          </p:cNvSpPr>
          <p:nvPr/>
        </p:nvSpPr>
        <p:spPr bwMode="auto">
          <a:xfrm>
            <a:off x="3371990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7*</a:t>
            </a:r>
          </a:p>
        </p:txBody>
      </p:sp>
      <p:sp>
        <p:nvSpPr>
          <p:cNvPr id="37914" name="Rectangle 211"/>
          <p:cNvSpPr>
            <a:spLocks noChangeAspect="1" noChangeArrowheads="1"/>
          </p:cNvSpPr>
          <p:nvPr/>
        </p:nvSpPr>
        <p:spPr bwMode="auto">
          <a:xfrm>
            <a:off x="3835389" y="5924198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  <a:latin typeface="Arial" charset="0"/>
              </a:rPr>
              <a:t>8*</a:t>
            </a:r>
          </a:p>
        </p:txBody>
      </p:sp>
      <p:sp>
        <p:nvSpPr>
          <p:cNvPr id="37916" name="Arc 213"/>
          <p:cNvSpPr>
            <a:spLocks noChangeAspect="1"/>
          </p:cNvSpPr>
          <p:nvPr/>
        </p:nvSpPr>
        <p:spPr bwMode="auto">
          <a:xfrm rot="19020000">
            <a:off x="2435247" y="5619798"/>
            <a:ext cx="477321" cy="47749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31"/>
          <p:cNvSpPr>
            <a:spLocks/>
          </p:cNvSpPr>
          <p:nvPr/>
        </p:nvSpPr>
        <p:spPr bwMode="auto">
          <a:xfrm>
            <a:off x="1524000" y="3124200"/>
            <a:ext cx="386258" cy="410939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3124200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8*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818" y="3581400"/>
            <a:ext cx="123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Overfull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Freeform 115"/>
          <p:cNvSpPr>
            <a:spLocks/>
          </p:cNvSpPr>
          <p:nvPr/>
        </p:nvSpPr>
        <p:spPr bwMode="auto">
          <a:xfrm>
            <a:off x="2031499" y="411231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16"/>
          <p:cNvSpPr>
            <a:spLocks/>
          </p:cNvSpPr>
          <p:nvPr/>
        </p:nvSpPr>
        <p:spPr bwMode="auto">
          <a:xfrm>
            <a:off x="2128474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117"/>
          <p:cNvSpPr>
            <a:spLocks/>
          </p:cNvSpPr>
          <p:nvPr/>
        </p:nvSpPr>
        <p:spPr bwMode="auto">
          <a:xfrm>
            <a:off x="2606777" y="411231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18"/>
          <p:cNvSpPr>
            <a:spLocks/>
          </p:cNvSpPr>
          <p:nvPr/>
        </p:nvSpPr>
        <p:spPr bwMode="auto">
          <a:xfrm>
            <a:off x="2705396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19"/>
          <p:cNvSpPr>
            <a:spLocks/>
          </p:cNvSpPr>
          <p:nvPr/>
        </p:nvSpPr>
        <p:spPr bwMode="auto">
          <a:xfrm>
            <a:off x="3185342" y="4112310"/>
            <a:ext cx="578565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120"/>
          <p:cNvSpPr>
            <a:spLocks/>
          </p:cNvSpPr>
          <p:nvPr/>
        </p:nvSpPr>
        <p:spPr bwMode="auto">
          <a:xfrm>
            <a:off x="3282317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121"/>
          <p:cNvSpPr>
            <a:spLocks/>
          </p:cNvSpPr>
          <p:nvPr/>
        </p:nvSpPr>
        <p:spPr bwMode="auto">
          <a:xfrm>
            <a:off x="3762264" y="411231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122"/>
          <p:cNvSpPr>
            <a:spLocks/>
          </p:cNvSpPr>
          <p:nvPr/>
        </p:nvSpPr>
        <p:spPr bwMode="auto">
          <a:xfrm>
            <a:off x="3857595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123"/>
          <p:cNvSpPr>
            <a:spLocks/>
          </p:cNvSpPr>
          <p:nvPr/>
        </p:nvSpPr>
        <p:spPr bwMode="auto">
          <a:xfrm>
            <a:off x="4340829" y="411231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155"/>
          <p:cNvSpPr>
            <a:spLocks noChangeArrowheads="1"/>
          </p:cNvSpPr>
          <p:nvPr/>
        </p:nvSpPr>
        <p:spPr bwMode="auto">
          <a:xfrm>
            <a:off x="2743200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17</a:t>
            </a:r>
          </a:p>
        </p:txBody>
      </p:sp>
      <p:sp>
        <p:nvSpPr>
          <p:cNvPr id="131" name="Rectangle 156"/>
          <p:cNvSpPr>
            <a:spLocks noChangeArrowheads="1"/>
          </p:cNvSpPr>
          <p:nvPr/>
        </p:nvSpPr>
        <p:spPr bwMode="auto">
          <a:xfrm>
            <a:off x="3320121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24</a:t>
            </a:r>
          </a:p>
        </p:txBody>
      </p:sp>
      <p:sp>
        <p:nvSpPr>
          <p:cNvPr id="132" name="Rectangle 157"/>
          <p:cNvSpPr>
            <a:spLocks noChangeArrowheads="1"/>
          </p:cNvSpPr>
          <p:nvPr/>
        </p:nvSpPr>
        <p:spPr bwMode="auto">
          <a:xfrm>
            <a:off x="3910192" y="417876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133" name="Rectangle 174"/>
          <p:cNvSpPr>
            <a:spLocks noChangeArrowheads="1"/>
          </p:cNvSpPr>
          <p:nvPr/>
        </p:nvSpPr>
        <p:spPr bwMode="auto">
          <a:xfrm>
            <a:off x="2190933" y="4191000"/>
            <a:ext cx="425706" cy="35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FF0000"/>
                </a:solidFill>
                <a:latin typeface="Arial" charset="0"/>
              </a:rPr>
              <a:t>13</a:t>
            </a:r>
          </a:p>
        </p:txBody>
      </p:sp>
      <p:cxnSp>
        <p:nvCxnSpPr>
          <p:cNvPr id="138" name="Straight Arrow Connector 137"/>
          <p:cNvCxnSpPr/>
          <p:nvPr/>
        </p:nvCxnSpPr>
        <p:spPr bwMode="auto">
          <a:xfrm flipH="1">
            <a:off x="1483613" y="4625414"/>
            <a:ext cx="573787" cy="1274909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152400" y="4191000"/>
            <a:ext cx="143741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Parent’s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is wrong!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2812" y="1312741"/>
            <a:ext cx="5793936" cy="2297296"/>
          </a:xfrm>
          <a:custGeom>
            <a:avLst/>
            <a:gdLst>
              <a:gd name="connsiteX0" fmla="*/ 3153842 w 5793936"/>
              <a:gd name="connsiteY0" fmla="*/ 85613 h 2297296"/>
              <a:gd name="connsiteX1" fmla="*/ 5793936 w 5793936"/>
              <a:gd name="connsiteY1" fmla="*/ 71344 h 2297296"/>
              <a:gd name="connsiteX2" fmla="*/ 5751123 w 5793936"/>
              <a:gd name="connsiteY2" fmla="*/ 770521 h 2297296"/>
              <a:gd name="connsiteX3" fmla="*/ 3539153 w 5793936"/>
              <a:gd name="connsiteY3" fmla="*/ 827597 h 2297296"/>
              <a:gd name="connsiteX4" fmla="*/ 1940826 w 5793936"/>
              <a:gd name="connsiteY4" fmla="*/ 1512505 h 2297296"/>
              <a:gd name="connsiteX5" fmla="*/ 1912284 w 5793936"/>
              <a:gd name="connsiteY5" fmla="*/ 2297296 h 2297296"/>
              <a:gd name="connsiteX6" fmla="*/ 0 w 5793936"/>
              <a:gd name="connsiteY6" fmla="*/ 2297296 h 2297296"/>
              <a:gd name="connsiteX7" fmla="*/ 0 w 5793936"/>
              <a:gd name="connsiteY7" fmla="*/ 1698001 h 2297296"/>
              <a:gd name="connsiteX8" fmla="*/ 3196654 w 5793936"/>
              <a:gd name="connsiteY8" fmla="*/ 0 h 2297296"/>
              <a:gd name="connsiteX9" fmla="*/ 3196654 w 5793936"/>
              <a:gd name="connsiteY9" fmla="*/ 0 h 229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3936" h="2297296">
                <a:moveTo>
                  <a:pt x="3153842" y="85613"/>
                </a:moveTo>
                <a:lnTo>
                  <a:pt x="5793936" y="71344"/>
                </a:lnTo>
                <a:lnTo>
                  <a:pt x="5751123" y="770521"/>
                </a:lnTo>
                <a:lnTo>
                  <a:pt x="3539153" y="827597"/>
                </a:lnTo>
                <a:lnTo>
                  <a:pt x="1940826" y="1512505"/>
                </a:lnTo>
                <a:lnTo>
                  <a:pt x="1912284" y="2297296"/>
                </a:lnTo>
                <a:lnTo>
                  <a:pt x="0" y="2297296"/>
                </a:lnTo>
                <a:lnTo>
                  <a:pt x="0" y="1698001"/>
                </a:lnTo>
                <a:lnTo>
                  <a:pt x="3196654" y="0"/>
                </a:lnTo>
                <a:lnTo>
                  <a:pt x="3196654" y="0"/>
                </a:lnTo>
              </a:path>
            </a:pathLst>
          </a:custGeom>
          <a:ln w="28575" cmpd="sng">
            <a:solidFill>
              <a:srgbClr val="FF0000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7" name="Freeform 115"/>
          <p:cNvSpPr>
            <a:spLocks/>
          </p:cNvSpPr>
          <p:nvPr/>
        </p:nvSpPr>
        <p:spPr bwMode="auto">
          <a:xfrm>
            <a:off x="1556678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676400" y="4114800"/>
            <a:ext cx="0" cy="53340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53" name="Rectangle 174"/>
          <p:cNvSpPr>
            <a:spLocks noChangeArrowheads="1"/>
          </p:cNvSpPr>
          <p:nvPr/>
        </p:nvSpPr>
        <p:spPr bwMode="auto">
          <a:xfrm>
            <a:off x="2972611" y="5943600"/>
            <a:ext cx="30398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sz="1700" b="1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55" name="Straight Arrow Connector 154"/>
          <p:cNvCxnSpPr>
            <a:endCxn id="37911" idx="0"/>
          </p:cNvCxnSpPr>
          <p:nvPr/>
        </p:nvCxnSpPr>
        <p:spPr bwMode="auto">
          <a:xfrm flipH="1">
            <a:off x="1325476" y="4625414"/>
            <a:ext cx="271588" cy="127093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2107699" y="4622924"/>
            <a:ext cx="1321301" cy="12444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6200" y="4191000"/>
            <a:ext cx="140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Parent’s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p</a:t>
            </a:r>
            <a:r>
              <a:rPr lang="en-US" sz="1800" dirty="0" smtClean="0">
                <a:solidFill>
                  <a:srgbClr val="0000FF"/>
                </a:solidFill>
              </a:rPr>
              <a:t>ointer is </a:t>
            </a:r>
          </a:p>
          <a:p>
            <a:r>
              <a:rPr lang="en-US" sz="1800" dirty="0" smtClean="0">
                <a:solidFill>
                  <a:srgbClr val="0000FF"/>
                </a:solidFill>
              </a:rPr>
              <a:t>right but it’s</a:t>
            </a:r>
          </a:p>
          <a:p>
            <a:r>
              <a:rPr lang="en-US" sz="1800" dirty="0" smtClean="0">
                <a:solidFill>
                  <a:srgbClr val="0000FF"/>
                </a:solidFill>
              </a:rPr>
              <a:t>Overfull!</a:t>
            </a:r>
            <a:endParaRPr lang="en-US" sz="1800" dirty="0">
              <a:solidFill>
                <a:srgbClr val="0000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82977" y="4622924"/>
            <a:ext cx="2041423" cy="482476"/>
            <a:chOff x="2682977" y="4622924"/>
            <a:chExt cx="2041423" cy="482476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26829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>
              <a:off x="3216377" y="4648200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6" name="Straight Arrow Connector 165"/>
            <p:cNvCxnSpPr/>
            <p:nvPr/>
          </p:nvCxnSpPr>
          <p:spPr bwMode="auto">
            <a:xfrm>
              <a:off x="38259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7" name="Straight Arrow Connector 166"/>
            <p:cNvCxnSpPr/>
            <p:nvPr/>
          </p:nvCxnSpPr>
          <p:spPr bwMode="auto">
            <a:xfrm>
              <a:off x="4435577" y="4648200"/>
              <a:ext cx="288823" cy="457200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529713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13334 -0.247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7" grpId="0" animBg="1"/>
      <p:bldP spid="37898" grpId="0" animBg="1"/>
      <p:bldP spid="37899" grpId="0" animBg="1"/>
      <p:bldP spid="37900" grpId="0" animBg="1"/>
      <p:bldP spid="37901" grpId="0" animBg="1"/>
      <p:bldP spid="37902" grpId="0" animBg="1"/>
      <p:bldP spid="37903" grpId="0" animBg="1"/>
      <p:bldP spid="37904" grpId="0" animBg="1"/>
      <p:bldP spid="37910" grpId="0"/>
      <p:bldP spid="37911" grpId="0"/>
      <p:bldP spid="37912" grpId="0"/>
      <p:bldP spid="37913" grpId="0"/>
      <p:bldP spid="37914" grpId="0"/>
      <p:bldP spid="37916" grpId="0" animBg="1"/>
      <p:bldP spid="3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133" grpId="0"/>
      <p:bldP spid="141" grpId="0"/>
      <p:bldP spid="141" grpId="1"/>
      <p:bldP spid="12" grpId="0" animBg="1"/>
      <p:bldP spid="147" grpId="0" animBg="1"/>
      <p:bldP spid="153" grpId="2"/>
      <p:bldP spid="153" grpId="3"/>
      <p:bldP spid="16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4CBE4-656E-2840-8A6B-DF409177E35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96EAE-6581-1B47-A34F-1B4B8B7C386F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Splitting overfull non-leaf nodes</a:t>
            </a:r>
          </a:p>
        </p:txBody>
      </p:sp>
      <p:sp>
        <p:nvSpPr>
          <p:cNvPr id="37897" name="Freeform 183"/>
          <p:cNvSpPr>
            <a:spLocks noChangeAspect="1"/>
          </p:cNvSpPr>
          <p:nvPr/>
        </p:nvSpPr>
        <p:spPr bwMode="auto">
          <a:xfrm>
            <a:off x="657225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84"/>
          <p:cNvSpPr>
            <a:spLocks noChangeAspect="1"/>
          </p:cNvSpPr>
          <p:nvPr/>
        </p:nvSpPr>
        <p:spPr bwMode="auto">
          <a:xfrm>
            <a:off x="1106703" y="5900323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85"/>
          <p:cNvSpPr>
            <a:spLocks noChangeAspect="1"/>
          </p:cNvSpPr>
          <p:nvPr/>
        </p:nvSpPr>
        <p:spPr bwMode="auto">
          <a:xfrm>
            <a:off x="1558169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86"/>
          <p:cNvSpPr>
            <a:spLocks noChangeAspect="1"/>
          </p:cNvSpPr>
          <p:nvPr/>
        </p:nvSpPr>
        <p:spPr bwMode="auto">
          <a:xfrm>
            <a:off x="2007647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87"/>
          <p:cNvSpPr>
            <a:spLocks noChangeAspect="1"/>
          </p:cNvSpPr>
          <p:nvPr/>
        </p:nvSpPr>
        <p:spPr bwMode="auto">
          <a:xfrm>
            <a:off x="2922512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88"/>
          <p:cNvSpPr>
            <a:spLocks noChangeAspect="1"/>
          </p:cNvSpPr>
          <p:nvPr/>
        </p:nvSpPr>
        <p:spPr bwMode="auto">
          <a:xfrm>
            <a:off x="3371990" y="5914250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89"/>
          <p:cNvSpPr>
            <a:spLocks noChangeAspect="1"/>
          </p:cNvSpPr>
          <p:nvPr/>
        </p:nvSpPr>
        <p:spPr bwMode="auto">
          <a:xfrm>
            <a:off x="3823456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90"/>
          <p:cNvSpPr>
            <a:spLocks noChangeAspect="1"/>
          </p:cNvSpPr>
          <p:nvPr/>
        </p:nvSpPr>
        <p:spPr bwMode="auto">
          <a:xfrm>
            <a:off x="4272934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207"/>
          <p:cNvSpPr>
            <a:spLocks noChangeAspect="1" noChangeArrowheads="1"/>
          </p:cNvSpPr>
          <p:nvPr/>
        </p:nvSpPr>
        <p:spPr bwMode="auto">
          <a:xfrm>
            <a:off x="657225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2*</a:t>
            </a:r>
          </a:p>
        </p:txBody>
      </p:sp>
      <p:sp>
        <p:nvSpPr>
          <p:cNvPr id="37911" name="Rectangle 208"/>
          <p:cNvSpPr>
            <a:spLocks noChangeAspect="1" noChangeArrowheads="1"/>
          </p:cNvSpPr>
          <p:nvPr/>
        </p:nvSpPr>
        <p:spPr bwMode="auto">
          <a:xfrm>
            <a:off x="1120625" y="5896344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37912" name="Rectangle 209"/>
          <p:cNvSpPr>
            <a:spLocks noChangeAspect="1" noChangeArrowheads="1"/>
          </p:cNvSpPr>
          <p:nvPr/>
        </p:nvSpPr>
        <p:spPr bwMode="auto">
          <a:xfrm>
            <a:off x="2920523" y="5896344"/>
            <a:ext cx="4264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5*</a:t>
            </a:r>
          </a:p>
        </p:txBody>
      </p:sp>
      <p:sp>
        <p:nvSpPr>
          <p:cNvPr id="37913" name="Rectangle 210"/>
          <p:cNvSpPr>
            <a:spLocks noChangeAspect="1" noChangeArrowheads="1"/>
          </p:cNvSpPr>
          <p:nvPr/>
        </p:nvSpPr>
        <p:spPr bwMode="auto">
          <a:xfrm>
            <a:off x="3371990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7*</a:t>
            </a:r>
          </a:p>
        </p:txBody>
      </p:sp>
      <p:sp>
        <p:nvSpPr>
          <p:cNvPr id="37914" name="Rectangle 211"/>
          <p:cNvSpPr>
            <a:spLocks noChangeAspect="1" noChangeArrowheads="1"/>
          </p:cNvSpPr>
          <p:nvPr/>
        </p:nvSpPr>
        <p:spPr bwMode="auto">
          <a:xfrm>
            <a:off x="3835389" y="5924198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  <a:latin typeface="Arial" charset="0"/>
              </a:rPr>
              <a:t>8*</a:t>
            </a:r>
          </a:p>
        </p:txBody>
      </p:sp>
      <p:sp>
        <p:nvSpPr>
          <p:cNvPr id="37916" name="Arc 213"/>
          <p:cNvSpPr>
            <a:spLocks noChangeAspect="1"/>
          </p:cNvSpPr>
          <p:nvPr/>
        </p:nvSpPr>
        <p:spPr bwMode="auto">
          <a:xfrm rot="19020000">
            <a:off x="2435247" y="5619798"/>
            <a:ext cx="477321" cy="47749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818" y="3581400"/>
            <a:ext cx="123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Overfull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Freeform 115"/>
          <p:cNvSpPr>
            <a:spLocks/>
          </p:cNvSpPr>
          <p:nvPr/>
        </p:nvSpPr>
        <p:spPr bwMode="auto">
          <a:xfrm>
            <a:off x="2031499" y="411231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16"/>
          <p:cNvSpPr>
            <a:spLocks/>
          </p:cNvSpPr>
          <p:nvPr/>
        </p:nvSpPr>
        <p:spPr bwMode="auto">
          <a:xfrm>
            <a:off x="2128474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117"/>
          <p:cNvSpPr>
            <a:spLocks/>
          </p:cNvSpPr>
          <p:nvPr/>
        </p:nvSpPr>
        <p:spPr bwMode="auto">
          <a:xfrm>
            <a:off x="2606777" y="411231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18"/>
          <p:cNvSpPr>
            <a:spLocks/>
          </p:cNvSpPr>
          <p:nvPr/>
        </p:nvSpPr>
        <p:spPr bwMode="auto">
          <a:xfrm>
            <a:off x="2705396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19"/>
          <p:cNvSpPr>
            <a:spLocks/>
          </p:cNvSpPr>
          <p:nvPr/>
        </p:nvSpPr>
        <p:spPr bwMode="auto">
          <a:xfrm>
            <a:off x="3185342" y="4112310"/>
            <a:ext cx="578565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120"/>
          <p:cNvSpPr>
            <a:spLocks/>
          </p:cNvSpPr>
          <p:nvPr/>
        </p:nvSpPr>
        <p:spPr bwMode="auto">
          <a:xfrm>
            <a:off x="3282317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121"/>
          <p:cNvSpPr>
            <a:spLocks/>
          </p:cNvSpPr>
          <p:nvPr/>
        </p:nvSpPr>
        <p:spPr bwMode="auto">
          <a:xfrm>
            <a:off x="3762264" y="411231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122"/>
          <p:cNvSpPr>
            <a:spLocks/>
          </p:cNvSpPr>
          <p:nvPr/>
        </p:nvSpPr>
        <p:spPr bwMode="auto">
          <a:xfrm>
            <a:off x="3857595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123"/>
          <p:cNvSpPr>
            <a:spLocks/>
          </p:cNvSpPr>
          <p:nvPr/>
        </p:nvSpPr>
        <p:spPr bwMode="auto">
          <a:xfrm>
            <a:off x="4340829" y="411231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155"/>
          <p:cNvSpPr>
            <a:spLocks noChangeArrowheads="1"/>
          </p:cNvSpPr>
          <p:nvPr/>
        </p:nvSpPr>
        <p:spPr bwMode="auto">
          <a:xfrm>
            <a:off x="2743200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17</a:t>
            </a:r>
          </a:p>
        </p:txBody>
      </p:sp>
      <p:sp>
        <p:nvSpPr>
          <p:cNvPr id="131" name="Rectangle 156"/>
          <p:cNvSpPr>
            <a:spLocks noChangeArrowheads="1"/>
          </p:cNvSpPr>
          <p:nvPr/>
        </p:nvSpPr>
        <p:spPr bwMode="auto">
          <a:xfrm>
            <a:off x="3320121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24</a:t>
            </a:r>
          </a:p>
        </p:txBody>
      </p:sp>
      <p:sp>
        <p:nvSpPr>
          <p:cNvPr id="132" name="Rectangle 157"/>
          <p:cNvSpPr>
            <a:spLocks noChangeArrowheads="1"/>
          </p:cNvSpPr>
          <p:nvPr/>
        </p:nvSpPr>
        <p:spPr bwMode="auto">
          <a:xfrm>
            <a:off x="3910192" y="417876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133" name="Rectangle 174"/>
          <p:cNvSpPr>
            <a:spLocks noChangeArrowheads="1"/>
          </p:cNvSpPr>
          <p:nvPr/>
        </p:nvSpPr>
        <p:spPr bwMode="auto">
          <a:xfrm>
            <a:off x="2190933" y="4191000"/>
            <a:ext cx="425706" cy="35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13</a:t>
            </a:r>
          </a:p>
        </p:txBody>
      </p:sp>
      <p:sp>
        <p:nvSpPr>
          <p:cNvPr id="147" name="Freeform 115"/>
          <p:cNvSpPr>
            <a:spLocks/>
          </p:cNvSpPr>
          <p:nvPr/>
        </p:nvSpPr>
        <p:spPr bwMode="auto">
          <a:xfrm>
            <a:off x="1556678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676400" y="4114800"/>
            <a:ext cx="0" cy="53340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55" name="Straight Arrow Connector 154"/>
          <p:cNvCxnSpPr>
            <a:endCxn id="37911" idx="0"/>
          </p:cNvCxnSpPr>
          <p:nvPr/>
        </p:nvCxnSpPr>
        <p:spPr bwMode="auto">
          <a:xfrm flipH="1">
            <a:off x="1325476" y="4625414"/>
            <a:ext cx="271588" cy="127093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2107699" y="4622924"/>
            <a:ext cx="1321301" cy="12444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4" name="Rectangle 155"/>
          <p:cNvSpPr>
            <a:spLocks noChangeArrowheads="1"/>
          </p:cNvSpPr>
          <p:nvPr/>
        </p:nvSpPr>
        <p:spPr bwMode="auto">
          <a:xfrm>
            <a:off x="1636625" y="4191000"/>
            <a:ext cx="30398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2682977" y="4622924"/>
            <a:ext cx="2041423" cy="482476"/>
            <a:chOff x="2682977" y="4622924"/>
            <a:chExt cx="2041423" cy="482476"/>
          </a:xfrm>
        </p:grpSpPr>
        <p:cxnSp>
          <p:nvCxnSpPr>
            <p:cNvPr id="136" name="Straight Arrow Connector 135"/>
            <p:cNvCxnSpPr/>
            <p:nvPr/>
          </p:nvCxnSpPr>
          <p:spPr bwMode="auto">
            <a:xfrm>
              <a:off x="26829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Straight Arrow Connector 136"/>
            <p:cNvCxnSpPr/>
            <p:nvPr/>
          </p:nvCxnSpPr>
          <p:spPr bwMode="auto">
            <a:xfrm>
              <a:off x="3216377" y="4648200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Straight Arrow Connector 138"/>
            <p:cNvCxnSpPr/>
            <p:nvPr/>
          </p:nvCxnSpPr>
          <p:spPr bwMode="auto">
            <a:xfrm>
              <a:off x="38259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435577" y="4648200"/>
              <a:ext cx="288823" cy="457200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36141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4CBE4-656E-2840-8A6B-DF409177E35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96EAE-6581-1B47-A34F-1B4B8B7C386F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Splitting overfull non-leaf nodes</a:t>
            </a:r>
          </a:p>
        </p:txBody>
      </p:sp>
      <p:sp>
        <p:nvSpPr>
          <p:cNvPr id="37897" name="Freeform 183"/>
          <p:cNvSpPr>
            <a:spLocks noChangeAspect="1"/>
          </p:cNvSpPr>
          <p:nvPr/>
        </p:nvSpPr>
        <p:spPr bwMode="auto">
          <a:xfrm>
            <a:off x="657225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84"/>
          <p:cNvSpPr>
            <a:spLocks noChangeAspect="1"/>
          </p:cNvSpPr>
          <p:nvPr/>
        </p:nvSpPr>
        <p:spPr bwMode="auto">
          <a:xfrm>
            <a:off x="1106703" y="5900323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85"/>
          <p:cNvSpPr>
            <a:spLocks noChangeAspect="1"/>
          </p:cNvSpPr>
          <p:nvPr/>
        </p:nvSpPr>
        <p:spPr bwMode="auto">
          <a:xfrm>
            <a:off x="1558169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86"/>
          <p:cNvSpPr>
            <a:spLocks noChangeAspect="1"/>
          </p:cNvSpPr>
          <p:nvPr/>
        </p:nvSpPr>
        <p:spPr bwMode="auto">
          <a:xfrm>
            <a:off x="2007647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87"/>
          <p:cNvSpPr>
            <a:spLocks noChangeAspect="1"/>
          </p:cNvSpPr>
          <p:nvPr/>
        </p:nvSpPr>
        <p:spPr bwMode="auto">
          <a:xfrm>
            <a:off x="2922512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88"/>
          <p:cNvSpPr>
            <a:spLocks noChangeAspect="1"/>
          </p:cNvSpPr>
          <p:nvPr/>
        </p:nvSpPr>
        <p:spPr bwMode="auto">
          <a:xfrm>
            <a:off x="3371990" y="5914250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89"/>
          <p:cNvSpPr>
            <a:spLocks noChangeAspect="1"/>
          </p:cNvSpPr>
          <p:nvPr/>
        </p:nvSpPr>
        <p:spPr bwMode="auto">
          <a:xfrm>
            <a:off x="3823456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90"/>
          <p:cNvSpPr>
            <a:spLocks noChangeAspect="1"/>
          </p:cNvSpPr>
          <p:nvPr/>
        </p:nvSpPr>
        <p:spPr bwMode="auto">
          <a:xfrm>
            <a:off x="4272934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207"/>
          <p:cNvSpPr>
            <a:spLocks noChangeAspect="1" noChangeArrowheads="1"/>
          </p:cNvSpPr>
          <p:nvPr/>
        </p:nvSpPr>
        <p:spPr bwMode="auto">
          <a:xfrm>
            <a:off x="657225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2*</a:t>
            </a:r>
          </a:p>
        </p:txBody>
      </p:sp>
      <p:sp>
        <p:nvSpPr>
          <p:cNvPr id="37911" name="Rectangle 208"/>
          <p:cNvSpPr>
            <a:spLocks noChangeAspect="1" noChangeArrowheads="1"/>
          </p:cNvSpPr>
          <p:nvPr/>
        </p:nvSpPr>
        <p:spPr bwMode="auto">
          <a:xfrm>
            <a:off x="1120625" y="5896344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37912" name="Rectangle 209"/>
          <p:cNvSpPr>
            <a:spLocks noChangeAspect="1" noChangeArrowheads="1"/>
          </p:cNvSpPr>
          <p:nvPr/>
        </p:nvSpPr>
        <p:spPr bwMode="auto">
          <a:xfrm>
            <a:off x="2920523" y="5896344"/>
            <a:ext cx="4264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5*</a:t>
            </a:r>
          </a:p>
        </p:txBody>
      </p:sp>
      <p:sp>
        <p:nvSpPr>
          <p:cNvPr id="37913" name="Rectangle 210"/>
          <p:cNvSpPr>
            <a:spLocks noChangeAspect="1" noChangeArrowheads="1"/>
          </p:cNvSpPr>
          <p:nvPr/>
        </p:nvSpPr>
        <p:spPr bwMode="auto">
          <a:xfrm>
            <a:off x="3371990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7*</a:t>
            </a:r>
          </a:p>
        </p:txBody>
      </p:sp>
      <p:sp>
        <p:nvSpPr>
          <p:cNvPr id="37914" name="Rectangle 211"/>
          <p:cNvSpPr>
            <a:spLocks noChangeAspect="1" noChangeArrowheads="1"/>
          </p:cNvSpPr>
          <p:nvPr/>
        </p:nvSpPr>
        <p:spPr bwMode="auto">
          <a:xfrm>
            <a:off x="3835389" y="5924198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  <a:latin typeface="Arial" charset="0"/>
              </a:rPr>
              <a:t>8*</a:t>
            </a:r>
          </a:p>
        </p:txBody>
      </p:sp>
      <p:sp>
        <p:nvSpPr>
          <p:cNvPr id="37916" name="Arc 213"/>
          <p:cNvSpPr>
            <a:spLocks noChangeAspect="1"/>
          </p:cNvSpPr>
          <p:nvPr/>
        </p:nvSpPr>
        <p:spPr bwMode="auto">
          <a:xfrm rot="19020000">
            <a:off x="2435247" y="5619798"/>
            <a:ext cx="477321" cy="47749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818" y="35814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Split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Freeform 115"/>
          <p:cNvSpPr>
            <a:spLocks/>
          </p:cNvSpPr>
          <p:nvPr/>
        </p:nvSpPr>
        <p:spPr bwMode="auto">
          <a:xfrm>
            <a:off x="2031499" y="411231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16"/>
          <p:cNvSpPr>
            <a:spLocks/>
          </p:cNvSpPr>
          <p:nvPr/>
        </p:nvSpPr>
        <p:spPr bwMode="auto">
          <a:xfrm>
            <a:off x="2128474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117"/>
          <p:cNvSpPr>
            <a:spLocks/>
          </p:cNvSpPr>
          <p:nvPr/>
        </p:nvSpPr>
        <p:spPr bwMode="auto">
          <a:xfrm>
            <a:off x="2606777" y="411231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18"/>
          <p:cNvSpPr>
            <a:spLocks/>
          </p:cNvSpPr>
          <p:nvPr/>
        </p:nvSpPr>
        <p:spPr bwMode="auto">
          <a:xfrm>
            <a:off x="2705396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19"/>
          <p:cNvSpPr>
            <a:spLocks/>
          </p:cNvSpPr>
          <p:nvPr/>
        </p:nvSpPr>
        <p:spPr bwMode="auto">
          <a:xfrm>
            <a:off x="3185343" y="4112310"/>
            <a:ext cx="548458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120"/>
          <p:cNvSpPr>
            <a:spLocks/>
          </p:cNvSpPr>
          <p:nvPr/>
        </p:nvSpPr>
        <p:spPr bwMode="auto">
          <a:xfrm>
            <a:off x="3282317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123"/>
          <p:cNvSpPr>
            <a:spLocks/>
          </p:cNvSpPr>
          <p:nvPr/>
        </p:nvSpPr>
        <p:spPr bwMode="auto">
          <a:xfrm>
            <a:off x="3733800" y="411480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Rectangle 174"/>
          <p:cNvSpPr>
            <a:spLocks noChangeArrowheads="1"/>
          </p:cNvSpPr>
          <p:nvPr/>
        </p:nvSpPr>
        <p:spPr bwMode="auto">
          <a:xfrm>
            <a:off x="2190933" y="4191000"/>
            <a:ext cx="425706" cy="35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13</a:t>
            </a:r>
          </a:p>
        </p:txBody>
      </p:sp>
      <p:sp>
        <p:nvSpPr>
          <p:cNvPr id="147" name="Freeform 115"/>
          <p:cNvSpPr>
            <a:spLocks/>
          </p:cNvSpPr>
          <p:nvPr/>
        </p:nvSpPr>
        <p:spPr bwMode="auto">
          <a:xfrm>
            <a:off x="1556678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676400" y="4114800"/>
            <a:ext cx="0" cy="53340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55" name="Straight Arrow Connector 154"/>
          <p:cNvCxnSpPr>
            <a:endCxn id="37911" idx="0"/>
          </p:cNvCxnSpPr>
          <p:nvPr/>
        </p:nvCxnSpPr>
        <p:spPr bwMode="auto">
          <a:xfrm flipH="1">
            <a:off x="1325476" y="4625414"/>
            <a:ext cx="271588" cy="127093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2107699" y="4622924"/>
            <a:ext cx="1321301" cy="12444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4" name="Rectangle 155"/>
          <p:cNvSpPr>
            <a:spLocks noChangeArrowheads="1"/>
          </p:cNvSpPr>
          <p:nvPr/>
        </p:nvSpPr>
        <p:spPr bwMode="auto">
          <a:xfrm>
            <a:off x="1636625" y="4191000"/>
            <a:ext cx="30398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Freeform 115"/>
          <p:cNvSpPr>
            <a:spLocks/>
          </p:cNvSpPr>
          <p:nvPr/>
        </p:nvSpPr>
        <p:spPr bwMode="auto">
          <a:xfrm>
            <a:off x="4495800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16"/>
          <p:cNvSpPr>
            <a:spLocks/>
          </p:cNvSpPr>
          <p:nvPr/>
        </p:nvSpPr>
        <p:spPr bwMode="auto">
          <a:xfrm>
            <a:off x="4592775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17"/>
          <p:cNvSpPr>
            <a:spLocks/>
          </p:cNvSpPr>
          <p:nvPr/>
        </p:nvSpPr>
        <p:spPr bwMode="auto">
          <a:xfrm>
            <a:off x="5071078" y="411480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18"/>
          <p:cNvSpPr>
            <a:spLocks/>
          </p:cNvSpPr>
          <p:nvPr/>
        </p:nvSpPr>
        <p:spPr bwMode="auto">
          <a:xfrm>
            <a:off x="5169697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19"/>
          <p:cNvSpPr>
            <a:spLocks/>
          </p:cNvSpPr>
          <p:nvPr/>
        </p:nvSpPr>
        <p:spPr bwMode="auto">
          <a:xfrm>
            <a:off x="5649644" y="4114800"/>
            <a:ext cx="548458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20"/>
          <p:cNvSpPr>
            <a:spLocks/>
          </p:cNvSpPr>
          <p:nvPr/>
        </p:nvSpPr>
        <p:spPr bwMode="auto">
          <a:xfrm>
            <a:off x="5746618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23"/>
          <p:cNvSpPr>
            <a:spLocks/>
          </p:cNvSpPr>
          <p:nvPr/>
        </p:nvSpPr>
        <p:spPr bwMode="auto">
          <a:xfrm>
            <a:off x="6198101" y="411729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174"/>
          <p:cNvSpPr>
            <a:spLocks noChangeArrowheads="1"/>
          </p:cNvSpPr>
          <p:nvPr/>
        </p:nvSpPr>
        <p:spPr bwMode="auto">
          <a:xfrm>
            <a:off x="4655234" y="419349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24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Freeform 115"/>
          <p:cNvSpPr>
            <a:spLocks/>
          </p:cNvSpPr>
          <p:nvPr/>
        </p:nvSpPr>
        <p:spPr bwMode="auto">
          <a:xfrm>
            <a:off x="4020979" y="411729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4" name="Straight Connector 63"/>
          <p:cNvCxnSpPr/>
          <p:nvPr/>
        </p:nvCxnSpPr>
        <p:spPr bwMode="auto">
          <a:xfrm flipV="1">
            <a:off x="4140701" y="4117290"/>
            <a:ext cx="0" cy="53340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5" name="Rectangle 155"/>
          <p:cNvSpPr>
            <a:spLocks noChangeArrowheads="1"/>
          </p:cNvSpPr>
          <p:nvPr/>
        </p:nvSpPr>
        <p:spPr bwMode="auto">
          <a:xfrm>
            <a:off x="4100926" y="419349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17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Rectangle 157"/>
          <p:cNvSpPr>
            <a:spLocks noChangeArrowheads="1"/>
          </p:cNvSpPr>
          <p:nvPr/>
        </p:nvSpPr>
        <p:spPr bwMode="auto">
          <a:xfrm>
            <a:off x="5181600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2682977" y="4622924"/>
            <a:ext cx="441223" cy="4062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4054577" y="4622924"/>
            <a:ext cx="2041423" cy="482476"/>
            <a:chOff x="2682977" y="4622924"/>
            <a:chExt cx="2041423" cy="482476"/>
          </a:xfrm>
        </p:grpSpPr>
        <p:cxnSp>
          <p:nvCxnSpPr>
            <p:cNvPr id="73" name="Straight Arrow Connector 72"/>
            <p:cNvCxnSpPr/>
            <p:nvPr/>
          </p:nvCxnSpPr>
          <p:spPr bwMode="auto">
            <a:xfrm>
              <a:off x="26829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>
              <a:off x="3216377" y="4648200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8259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60" idx="1"/>
            </p:cNvCxnSpPr>
            <p:nvPr/>
          </p:nvCxnSpPr>
          <p:spPr bwMode="auto">
            <a:xfrm>
              <a:off x="4375018" y="4625414"/>
              <a:ext cx="349382" cy="47998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71651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4CBE4-656E-2840-8A6B-DF409177E35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96EAE-6581-1B47-A34F-1B4B8B7C386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Splitting overfull non-leaf nodes</a:t>
            </a:r>
          </a:p>
        </p:txBody>
      </p:sp>
      <p:sp>
        <p:nvSpPr>
          <p:cNvPr id="37897" name="Freeform 183"/>
          <p:cNvSpPr>
            <a:spLocks noChangeAspect="1"/>
          </p:cNvSpPr>
          <p:nvPr/>
        </p:nvSpPr>
        <p:spPr bwMode="auto">
          <a:xfrm>
            <a:off x="657225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84"/>
          <p:cNvSpPr>
            <a:spLocks noChangeAspect="1"/>
          </p:cNvSpPr>
          <p:nvPr/>
        </p:nvSpPr>
        <p:spPr bwMode="auto">
          <a:xfrm>
            <a:off x="1106703" y="5900323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85"/>
          <p:cNvSpPr>
            <a:spLocks noChangeAspect="1"/>
          </p:cNvSpPr>
          <p:nvPr/>
        </p:nvSpPr>
        <p:spPr bwMode="auto">
          <a:xfrm>
            <a:off x="1558169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86"/>
          <p:cNvSpPr>
            <a:spLocks noChangeAspect="1"/>
          </p:cNvSpPr>
          <p:nvPr/>
        </p:nvSpPr>
        <p:spPr bwMode="auto">
          <a:xfrm>
            <a:off x="2007647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87"/>
          <p:cNvSpPr>
            <a:spLocks noChangeAspect="1"/>
          </p:cNvSpPr>
          <p:nvPr/>
        </p:nvSpPr>
        <p:spPr bwMode="auto">
          <a:xfrm>
            <a:off x="2922512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88"/>
          <p:cNvSpPr>
            <a:spLocks noChangeAspect="1"/>
          </p:cNvSpPr>
          <p:nvPr/>
        </p:nvSpPr>
        <p:spPr bwMode="auto">
          <a:xfrm>
            <a:off x="3371990" y="5914250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89"/>
          <p:cNvSpPr>
            <a:spLocks noChangeAspect="1"/>
          </p:cNvSpPr>
          <p:nvPr/>
        </p:nvSpPr>
        <p:spPr bwMode="auto">
          <a:xfrm>
            <a:off x="3823456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90"/>
          <p:cNvSpPr>
            <a:spLocks noChangeAspect="1"/>
          </p:cNvSpPr>
          <p:nvPr/>
        </p:nvSpPr>
        <p:spPr bwMode="auto">
          <a:xfrm>
            <a:off x="4272934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207"/>
          <p:cNvSpPr>
            <a:spLocks noChangeAspect="1" noChangeArrowheads="1"/>
          </p:cNvSpPr>
          <p:nvPr/>
        </p:nvSpPr>
        <p:spPr bwMode="auto">
          <a:xfrm>
            <a:off x="657225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2*</a:t>
            </a:r>
          </a:p>
        </p:txBody>
      </p:sp>
      <p:sp>
        <p:nvSpPr>
          <p:cNvPr id="37911" name="Rectangle 208"/>
          <p:cNvSpPr>
            <a:spLocks noChangeAspect="1" noChangeArrowheads="1"/>
          </p:cNvSpPr>
          <p:nvPr/>
        </p:nvSpPr>
        <p:spPr bwMode="auto">
          <a:xfrm>
            <a:off x="1120625" y="5896344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37912" name="Rectangle 209"/>
          <p:cNvSpPr>
            <a:spLocks noChangeAspect="1" noChangeArrowheads="1"/>
          </p:cNvSpPr>
          <p:nvPr/>
        </p:nvSpPr>
        <p:spPr bwMode="auto">
          <a:xfrm>
            <a:off x="2920523" y="5896344"/>
            <a:ext cx="4264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5*</a:t>
            </a:r>
          </a:p>
        </p:txBody>
      </p:sp>
      <p:sp>
        <p:nvSpPr>
          <p:cNvPr id="37913" name="Rectangle 210"/>
          <p:cNvSpPr>
            <a:spLocks noChangeAspect="1" noChangeArrowheads="1"/>
          </p:cNvSpPr>
          <p:nvPr/>
        </p:nvSpPr>
        <p:spPr bwMode="auto">
          <a:xfrm>
            <a:off x="3371990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7*</a:t>
            </a:r>
          </a:p>
        </p:txBody>
      </p:sp>
      <p:sp>
        <p:nvSpPr>
          <p:cNvPr id="37914" name="Rectangle 211"/>
          <p:cNvSpPr>
            <a:spLocks noChangeAspect="1" noChangeArrowheads="1"/>
          </p:cNvSpPr>
          <p:nvPr/>
        </p:nvSpPr>
        <p:spPr bwMode="auto">
          <a:xfrm>
            <a:off x="3835389" y="5924198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  <a:latin typeface="Arial" charset="0"/>
              </a:rPr>
              <a:t>8*</a:t>
            </a:r>
          </a:p>
        </p:txBody>
      </p:sp>
      <p:sp>
        <p:nvSpPr>
          <p:cNvPr id="37916" name="Arc 213"/>
          <p:cNvSpPr>
            <a:spLocks noChangeAspect="1"/>
          </p:cNvSpPr>
          <p:nvPr/>
        </p:nvSpPr>
        <p:spPr bwMode="auto">
          <a:xfrm rot="19020000">
            <a:off x="2435247" y="5619798"/>
            <a:ext cx="477321" cy="47749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15"/>
          <p:cNvSpPr>
            <a:spLocks/>
          </p:cNvSpPr>
          <p:nvPr/>
        </p:nvSpPr>
        <p:spPr bwMode="auto">
          <a:xfrm>
            <a:off x="2031499" y="411231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16"/>
          <p:cNvSpPr>
            <a:spLocks/>
          </p:cNvSpPr>
          <p:nvPr/>
        </p:nvSpPr>
        <p:spPr bwMode="auto">
          <a:xfrm>
            <a:off x="2128474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117"/>
          <p:cNvSpPr>
            <a:spLocks/>
          </p:cNvSpPr>
          <p:nvPr/>
        </p:nvSpPr>
        <p:spPr bwMode="auto">
          <a:xfrm>
            <a:off x="2606777" y="411231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18"/>
          <p:cNvSpPr>
            <a:spLocks/>
          </p:cNvSpPr>
          <p:nvPr/>
        </p:nvSpPr>
        <p:spPr bwMode="auto">
          <a:xfrm>
            <a:off x="2705396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19"/>
          <p:cNvSpPr>
            <a:spLocks/>
          </p:cNvSpPr>
          <p:nvPr/>
        </p:nvSpPr>
        <p:spPr bwMode="auto">
          <a:xfrm>
            <a:off x="3185343" y="4112310"/>
            <a:ext cx="548458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120"/>
          <p:cNvSpPr>
            <a:spLocks/>
          </p:cNvSpPr>
          <p:nvPr/>
        </p:nvSpPr>
        <p:spPr bwMode="auto">
          <a:xfrm>
            <a:off x="3282317" y="411231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123"/>
          <p:cNvSpPr>
            <a:spLocks/>
          </p:cNvSpPr>
          <p:nvPr/>
        </p:nvSpPr>
        <p:spPr bwMode="auto">
          <a:xfrm>
            <a:off x="3733800" y="411480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Rectangle 174"/>
          <p:cNvSpPr>
            <a:spLocks noChangeArrowheads="1"/>
          </p:cNvSpPr>
          <p:nvPr/>
        </p:nvSpPr>
        <p:spPr bwMode="auto">
          <a:xfrm>
            <a:off x="2190933" y="4191000"/>
            <a:ext cx="425706" cy="35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13</a:t>
            </a:r>
          </a:p>
        </p:txBody>
      </p:sp>
      <p:sp>
        <p:nvSpPr>
          <p:cNvPr id="147" name="Freeform 115"/>
          <p:cNvSpPr>
            <a:spLocks/>
          </p:cNvSpPr>
          <p:nvPr/>
        </p:nvSpPr>
        <p:spPr bwMode="auto">
          <a:xfrm>
            <a:off x="1556678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676400" y="4114800"/>
            <a:ext cx="0" cy="53340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55" name="Straight Arrow Connector 154"/>
          <p:cNvCxnSpPr>
            <a:endCxn id="37911" idx="0"/>
          </p:cNvCxnSpPr>
          <p:nvPr/>
        </p:nvCxnSpPr>
        <p:spPr bwMode="auto">
          <a:xfrm flipH="1">
            <a:off x="1325476" y="4625414"/>
            <a:ext cx="271588" cy="127093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2107699" y="4622924"/>
            <a:ext cx="1321301" cy="12444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4" name="Rectangle 155"/>
          <p:cNvSpPr>
            <a:spLocks noChangeArrowheads="1"/>
          </p:cNvSpPr>
          <p:nvPr/>
        </p:nvSpPr>
        <p:spPr bwMode="auto">
          <a:xfrm>
            <a:off x="1636625" y="4191000"/>
            <a:ext cx="30398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Freeform 115"/>
          <p:cNvSpPr>
            <a:spLocks/>
          </p:cNvSpPr>
          <p:nvPr/>
        </p:nvSpPr>
        <p:spPr bwMode="auto">
          <a:xfrm>
            <a:off x="4495800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16"/>
          <p:cNvSpPr>
            <a:spLocks/>
          </p:cNvSpPr>
          <p:nvPr/>
        </p:nvSpPr>
        <p:spPr bwMode="auto">
          <a:xfrm>
            <a:off x="4592775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17"/>
          <p:cNvSpPr>
            <a:spLocks/>
          </p:cNvSpPr>
          <p:nvPr/>
        </p:nvSpPr>
        <p:spPr bwMode="auto">
          <a:xfrm>
            <a:off x="5071078" y="411480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18"/>
          <p:cNvSpPr>
            <a:spLocks/>
          </p:cNvSpPr>
          <p:nvPr/>
        </p:nvSpPr>
        <p:spPr bwMode="auto">
          <a:xfrm>
            <a:off x="5169697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19"/>
          <p:cNvSpPr>
            <a:spLocks/>
          </p:cNvSpPr>
          <p:nvPr/>
        </p:nvSpPr>
        <p:spPr bwMode="auto">
          <a:xfrm>
            <a:off x="5649644" y="4114800"/>
            <a:ext cx="548458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20"/>
          <p:cNvSpPr>
            <a:spLocks/>
          </p:cNvSpPr>
          <p:nvPr/>
        </p:nvSpPr>
        <p:spPr bwMode="auto">
          <a:xfrm>
            <a:off x="5746618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23"/>
          <p:cNvSpPr>
            <a:spLocks/>
          </p:cNvSpPr>
          <p:nvPr/>
        </p:nvSpPr>
        <p:spPr bwMode="auto">
          <a:xfrm>
            <a:off x="6198101" y="411729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174"/>
          <p:cNvSpPr>
            <a:spLocks noChangeArrowheads="1"/>
          </p:cNvSpPr>
          <p:nvPr/>
        </p:nvSpPr>
        <p:spPr bwMode="auto">
          <a:xfrm>
            <a:off x="4655234" y="419349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24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20979" y="4117290"/>
            <a:ext cx="576922" cy="533400"/>
            <a:chOff x="4020979" y="4117290"/>
            <a:chExt cx="576922" cy="533400"/>
          </a:xfrm>
        </p:grpSpPr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4020979" y="4117290"/>
              <a:ext cx="576922" cy="51236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V="1">
              <a:off x="4140701" y="4117290"/>
              <a:ext cx="0" cy="533400"/>
            </a:xfrm>
            <a:prstGeom prst="line">
              <a:avLst/>
            </a:prstGeom>
            <a:solidFill>
              <a:schemeClr val="folHlink">
                <a:alpha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65" name="Rectangle 155"/>
            <p:cNvSpPr>
              <a:spLocks noChangeArrowheads="1"/>
            </p:cNvSpPr>
            <p:nvPr/>
          </p:nvSpPr>
          <p:spPr bwMode="auto">
            <a:xfrm>
              <a:off x="4100926" y="4193490"/>
              <a:ext cx="425235" cy="35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6" name="Rectangle 157"/>
          <p:cNvSpPr>
            <a:spLocks noChangeArrowheads="1"/>
          </p:cNvSpPr>
          <p:nvPr/>
        </p:nvSpPr>
        <p:spPr bwMode="auto">
          <a:xfrm>
            <a:off x="5181600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2682977" y="4622924"/>
            <a:ext cx="441223" cy="4062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733800" y="2133600"/>
            <a:ext cx="5181600" cy="1567096"/>
            <a:chOff x="3733800" y="2133600"/>
            <a:chExt cx="5181600" cy="1567096"/>
          </a:xfrm>
        </p:grpSpPr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4343400" y="2133600"/>
              <a:ext cx="4572000" cy="156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0000FF"/>
                  </a:solidFill>
                  <a:latin typeface="Arial" charset="0"/>
                </a:rPr>
                <a:t>Non-leaf split:</a:t>
              </a:r>
              <a:r>
                <a:rPr lang="en-US" dirty="0" smtClean="0">
                  <a:latin typeface="Arial" charset="0"/>
                </a:rPr>
                <a:t> The middle </a:t>
              </a:r>
              <a:r>
                <a:rPr lang="en-US" dirty="0" err="1" smtClean="0">
                  <a:latin typeface="Arial" charset="0"/>
                </a:rPr>
                <a:t>keyis</a:t>
              </a:r>
              <a:r>
                <a:rPr lang="en-US" dirty="0" smtClean="0">
                  <a:latin typeface="Arial" charset="0"/>
                </a:rPr>
                <a:t> </a:t>
              </a:r>
              <a:r>
                <a:rPr lang="en-US" b="1" dirty="0" smtClean="0">
                  <a:solidFill>
                    <a:schemeClr val="hlink"/>
                  </a:solidFill>
                  <a:latin typeface="Arial" charset="0"/>
                </a:rPr>
                <a:t>pushed </a:t>
              </a:r>
              <a:r>
                <a:rPr lang="en-US" b="1" dirty="0">
                  <a:solidFill>
                    <a:schemeClr val="hlink"/>
                  </a:solidFill>
                  <a:latin typeface="Arial" charset="0"/>
                </a:rPr>
                <a:t>up </a:t>
              </a:r>
              <a:r>
                <a:rPr lang="en-US" dirty="0" smtClean="0">
                  <a:latin typeface="Arial" charset="0"/>
                </a:rPr>
                <a:t>to the parent (i.e., appears only once </a:t>
              </a:r>
              <a:r>
                <a:rPr lang="en-US" dirty="0">
                  <a:latin typeface="Arial" charset="0"/>
                </a:rPr>
                <a:t>in the index)</a:t>
              </a:r>
            </a:p>
          </p:txBody>
        </p:sp>
        <p:grpSp>
          <p:nvGrpSpPr>
            <p:cNvPr id="67" name="Group 74"/>
            <p:cNvGrpSpPr>
              <a:grpSpLocks noChangeAspect="1"/>
            </p:cNvGrpSpPr>
            <p:nvPr/>
          </p:nvGrpSpPr>
          <p:grpSpPr bwMode="auto">
            <a:xfrm>
              <a:off x="3733800" y="2667000"/>
              <a:ext cx="625475" cy="268288"/>
              <a:chOff x="3404" y="2838"/>
              <a:chExt cx="315" cy="135"/>
            </a:xfrm>
          </p:grpSpPr>
          <p:sp>
            <p:nvSpPr>
              <p:cNvPr id="69" name="Line 75"/>
              <p:cNvSpPr>
                <a:spLocks noChangeAspect="1" noChangeShapeType="1"/>
              </p:cNvSpPr>
              <p:nvPr/>
            </p:nvSpPr>
            <p:spPr bwMode="auto">
              <a:xfrm flipH="1">
                <a:off x="3626" y="2838"/>
                <a:ext cx="93" cy="1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6"/>
              <p:cNvSpPr>
                <a:spLocks noChangeAspect="1" noChangeShapeType="1"/>
              </p:cNvSpPr>
              <p:nvPr/>
            </p:nvSpPr>
            <p:spPr bwMode="auto">
              <a:xfrm flipH="1">
                <a:off x="3605" y="2849"/>
                <a:ext cx="21" cy="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7"/>
              <p:cNvSpPr>
                <a:spLocks noChangeAspect="1" noChangeShapeType="1"/>
              </p:cNvSpPr>
              <p:nvPr/>
            </p:nvSpPr>
            <p:spPr bwMode="auto">
              <a:xfrm flipH="1">
                <a:off x="3589" y="2852"/>
                <a:ext cx="16" cy="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78"/>
              <p:cNvSpPr>
                <a:spLocks noChangeAspect="1" noChangeShapeType="1"/>
              </p:cNvSpPr>
              <p:nvPr/>
            </p:nvSpPr>
            <p:spPr bwMode="auto">
              <a:xfrm flipH="1">
                <a:off x="3570" y="2856"/>
                <a:ext cx="19" cy="1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9"/>
              <p:cNvSpPr>
                <a:spLocks noChangeAspect="1" noChangeShapeType="1"/>
              </p:cNvSpPr>
              <p:nvPr/>
            </p:nvSpPr>
            <p:spPr bwMode="auto">
              <a:xfrm flipH="1">
                <a:off x="3569" y="2866"/>
                <a:ext cx="1" cy="1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0"/>
              <p:cNvSpPr>
                <a:spLocks noChangeAspect="1" noChangeShapeType="1"/>
              </p:cNvSpPr>
              <p:nvPr/>
            </p:nvSpPr>
            <p:spPr bwMode="auto">
              <a:xfrm>
                <a:off x="3569" y="2879"/>
                <a:ext cx="18" cy="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81"/>
              <p:cNvSpPr>
                <a:spLocks noChangeAspect="1" noChangeShapeType="1"/>
              </p:cNvSpPr>
              <p:nvPr/>
            </p:nvSpPr>
            <p:spPr bwMode="auto">
              <a:xfrm>
                <a:off x="3587" y="2895"/>
                <a:ext cx="16" cy="17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82"/>
              <p:cNvSpPr>
                <a:spLocks noChangeAspect="1" noChangeShapeType="1"/>
              </p:cNvSpPr>
              <p:nvPr/>
            </p:nvSpPr>
            <p:spPr bwMode="auto">
              <a:xfrm flipH="1">
                <a:off x="3597" y="2912"/>
                <a:ext cx="6" cy="1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83"/>
              <p:cNvSpPr>
                <a:spLocks noChangeAspect="1" noChangeShapeType="1"/>
              </p:cNvSpPr>
              <p:nvPr/>
            </p:nvSpPr>
            <p:spPr bwMode="auto">
              <a:xfrm flipH="1">
                <a:off x="3570" y="2926"/>
                <a:ext cx="27" cy="1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549" y="2939"/>
                <a:ext cx="21" cy="5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85"/>
              <p:cNvSpPr>
                <a:spLocks noChangeAspect="1" noChangeShapeType="1"/>
              </p:cNvSpPr>
              <p:nvPr/>
            </p:nvSpPr>
            <p:spPr bwMode="auto">
              <a:xfrm flipH="1">
                <a:off x="3522" y="2944"/>
                <a:ext cx="27" cy="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3404" y="2948"/>
                <a:ext cx="118" cy="1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7"/>
              <p:cNvSpPr>
                <a:spLocks noChangeAspect="1"/>
              </p:cNvSpPr>
              <p:nvPr/>
            </p:nvSpPr>
            <p:spPr bwMode="auto">
              <a:xfrm>
                <a:off x="3404" y="2944"/>
                <a:ext cx="60" cy="29"/>
              </a:xfrm>
              <a:custGeom>
                <a:avLst/>
                <a:gdLst>
                  <a:gd name="T0" fmla="*/ 59 w 60"/>
                  <a:gd name="T1" fmla="*/ 28 h 29"/>
                  <a:gd name="T2" fmla="*/ 0 w 60"/>
                  <a:gd name="T3" fmla="*/ 22 h 29"/>
                  <a:gd name="T4" fmla="*/ 55 w 60"/>
                  <a:gd name="T5" fmla="*/ 0 h 29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29"/>
                  <a:gd name="T11" fmla="*/ 60 w 60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29">
                    <a:moveTo>
                      <a:pt x="59" y="28"/>
                    </a:moveTo>
                    <a:lnTo>
                      <a:pt x="0" y="22"/>
                    </a:lnTo>
                    <a:lnTo>
                      <a:pt x="55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048000" y="2743200"/>
            <a:ext cx="630375" cy="535890"/>
            <a:chOff x="3048000" y="2743200"/>
            <a:chExt cx="630375" cy="535890"/>
          </a:xfrm>
        </p:grpSpPr>
        <p:sp>
          <p:nvSpPr>
            <p:cNvPr id="89" name="Freeform 115"/>
            <p:cNvSpPr>
              <a:spLocks/>
            </p:cNvSpPr>
            <p:nvPr/>
          </p:nvSpPr>
          <p:spPr bwMode="auto">
            <a:xfrm>
              <a:off x="3048000" y="2745690"/>
              <a:ext cx="533400" cy="51236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flipV="1">
              <a:off x="3167722" y="2745690"/>
              <a:ext cx="0" cy="533400"/>
            </a:xfrm>
            <a:prstGeom prst="line">
              <a:avLst/>
            </a:prstGeom>
            <a:solidFill>
              <a:schemeClr val="folHlink">
                <a:alpha val="50000"/>
              </a:schemeClr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91" name="Rectangle 155"/>
            <p:cNvSpPr>
              <a:spLocks noChangeArrowheads="1"/>
            </p:cNvSpPr>
            <p:nvPr/>
          </p:nvSpPr>
          <p:spPr bwMode="auto">
            <a:xfrm>
              <a:off x="3127947" y="2821890"/>
              <a:ext cx="425235" cy="3513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 smtClean="0">
                  <a:solidFill>
                    <a:srgbClr val="0000FF"/>
                  </a:solidFill>
                  <a:latin typeface="Arial" charset="0"/>
                </a:rPr>
                <a:t>17</a:t>
              </a:r>
              <a:endParaRPr lang="en-US" sz="17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92" name="Freeform 123"/>
            <p:cNvSpPr>
              <a:spLocks/>
            </p:cNvSpPr>
            <p:nvPr/>
          </p:nvSpPr>
          <p:spPr bwMode="auto">
            <a:xfrm>
              <a:off x="3581400" y="2743200"/>
              <a:ext cx="96975" cy="51236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>
            <a:off x="3657600" y="3276600"/>
            <a:ext cx="762000" cy="762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>
            <a:off x="2438400" y="3276600"/>
            <a:ext cx="685800" cy="762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212568" y="4114800"/>
            <a:ext cx="645432" cy="514853"/>
            <a:chOff x="6212568" y="4114800"/>
            <a:chExt cx="645432" cy="514853"/>
          </a:xfrm>
        </p:grpSpPr>
        <p:sp>
          <p:nvSpPr>
            <p:cNvPr id="95" name="Freeform 119"/>
            <p:cNvSpPr>
              <a:spLocks/>
            </p:cNvSpPr>
            <p:nvPr/>
          </p:nvSpPr>
          <p:spPr bwMode="auto">
            <a:xfrm>
              <a:off x="6212568" y="4114800"/>
              <a:ext cx="548458" cy="51236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23"/>
            <p:cNvSpPr>
              <a:spLocks/>
            </p:cNvSpPr>
            <p:nvPr/>
          </p:nvSpPr>
          <p:spPr bwMode="auto">
            <a:xfrm>
              <a:off x="6761025" y="4117290"/>
              <a:ext cx="96975" cy="51236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 bwMode="auto">
          <a:xfrm>
            <a:off x="4054577" y="4622924"/>
            <a:ext cx="441223" cy="4062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587977" y="4622924"/>
            <a:ext cx="1508023" cy="482476"/>
            <a:chOff x="4587977" y="4622924"/>
            <a:chExt cx="1508023" cy="482476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4587977" y="4648200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>
              <a:off x="51975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>
              <a:off x="5746618" y="4625414"/>
              <a:ext cx="349382" cy="47998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317491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1 0.18898 L -7.8709E-6 3.45994E-6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4CBE4-656E-2840-8A6B-DF409177E35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696EAE-6581-1B47-A34F-1B4B8B7C386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Splitting overfull non-leaf nodes</a:t>
            </a:r>
          </a:p>
        </p:txBody>
      </p:sp>
      <p:sp>
        <p:nvSpPr>
          <p:cNvPr id="37897" name="Freeform 183"/>
          <p:cNvSpPr>
            <a:spLocks noChangeAspect="1"/>
          </p:cNvSpPr>
          <p:nvPr/>
        </p:nvSpPr>
        <p:spPr bwMode="auto">
          <a:xfrm>
            <a:off x="657225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84"/>
          <p:cNvSpPr>
            <a:spLocks noChangeAspect="1"/>
          </p:cNvSpPr>
          <p:nvPr/>
        </p:nvSpPr>
        <p:spPr bwMode="auto">
          <a:xfrm>
            <a:off x="1106703" y="5900323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85"/>
          <p:cNvSpPr>
            <a:spLocks noChangeAspect="1"/>
          </p:cNvSpPr>
          <p:nvPr/>
        </p:nvSpPr>
        <p:spPr bwMode="auto">
          <a:xfrm>
            <a:off x="1558169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86"/>
          <p:cNvSpPr>
            <a:spLocks noChangeAspect="1"/>
          </p:cNvSpPr>
          <p:nvPr/>
        </p:nvSpPr>
        <p:spPr bwMode="auto">
          <a:xfrm>
            <a:off x="2007647" y="5900323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87"/>
          <p:cNvSpPr>
            <a:spLocks noChangeAspect="1"/>
          </p:cNvSpPr>
          <p:nvPr/>
        </p:nvSpPr>
        <p:spPr bwMode="auto">
          <a:xfrm>
            <a:off x="2922512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88"/>
          <p:cNvSpPr>
            <a:spLocks noChangeAspect="1"/>
          </p:cNvSpPr>
          <p:nvPr/>
        </p:nvSpPr>
        <p:spPr bwMode="auto">
          <a:xfrm>
            <a:off x="3371990" y="5914250"/>
            <a:ext cx="453455" cy="451626"/>
          </a:xfrm>
          <a:custGeom>
            <a:avLst/>
            <a:gdLst>
              <a:gd name="T0" fmla="*/ 0 w 228"/>
              <a:gd name="T1" fmla="*/ 226 h 227"/>
              <a:gd name="T2" fmla="*/ 0 w 228"/>
              <a:gd name="T3" fmla="*/ 0 h 227"/>
              <a:gd name="T4" fmla="*/ 227 w 228"/>
              <a:gd name="T5" fmla="*/ 0 h 227"/>
              <a:gd name="T6" fmla="*/ 227 w 228"/>
              <a:gd name="T7" fmla="*/ 226 h 227"/>
              <a:gd name="T8" fmla="*/ 0 w 228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89"/>
          <p:cNvSpPr>
            <a:spLocks noChangeAspect="1"/>
          </p:cNvSpPr>
          <p:nvPr/>
        </p:nvSpPr>
        <p:spPr bwMode="auto">
          <a:xfrm>
            <a:off x="3823456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90"/>
          <p:cNvSpPr>
            <a:spLocks noChangeAspect="1"/>
          </p:cNvSpPr>
          <p:nvPr/>
        </p:nvSpPr>
        <p:spPr bwMode="auto">
          <a:xfrm>
            <a:off x="4272934" y="5914250"/>
            <a:ext cx="451466" cy="451626"/>
          </a:xfrm>
          <a:custGeom>
            <a:avLst/>
            <a:gdLst>
              <a:gd name="T0" fmla="*/ 0 w 227"/>
              <a:gd name="T1" fmla="*/ 226 h 227"/>
              <a:gd name="T2" fmla="*/ 0 w 227"/>
              <a:gd name="T3" fmla="*/ 0 h 227"/>
              <a:gd name="T4" fmla="*/ 226 w 227"/>
              <a:gd name="T5" fmla="*/ 0 h 227"/>
              <a:gd name="T6" fmla="*/ 226 w 227"/>
              <a:gd name="T7" fmla="*/ 226 h 227"/>
              <a:gd name="T8" fmla="*/ 0 w 227"/>
              <a:gd name="T9" fmla="*/ 22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207"/>
          <p:cNvSpPr>
            <a:spLocks noChangeAspect="1" noChangeArrowheads="1"/>
          </p:cNvSpPr>
          <p:nvPr/>
        </p:nvSpPr>
        <p:spPr bwMode="auto">
          <a:xfrm>
            <a:off x="657225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2*</a:t>
            </a:r>
          </a:p>
        </p:txBody>
      </p:sp>
      <p:sp>
        <p:nvSpPr>
          <p:cNvPr id="37911" name="Rectangle 208"/>
          <p:cNvSpPr>
            <a:spLocks noChangeAspect="1" noChangeArrowheads="1"/>
          </p:cNvSpPr>
          <p:nvPr/>
        </p:nvSpPr>
        <p:spPr bwMode="auto">
          <a:xfrm>
            <a:off x="1120625" y="5896344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37912" name="Rectangle 209"/>
          <p:cNvSpPr>
            <a:spLocks noChangeAspect="1" noChangeArrowheads="1"/>
          </p:cNvSpPr>
          <p:nvPr/>
        </p:nvSpPr>
        <p:spPr bwMode="auto">
          <a:xfrm>
            <a:off x="2920523" y="5896344"/>
            <a:ext cx="4264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5*</a:t>
            </a:r>
          </a:p>
        </p:txBody>
      </p:sp>
      <p:sp>
        <p:nvSpPr>
          <p:cNvPr id="37913" name="Rectangle 210"/>
          <p:cNvSpPr>
            <a:spLocks noChangeAspect="1" noChangeArrowheads="1"/>
          </p:cNvSpPr>
          <p:nvPr/>
        </p:nvSpPr>
        <p:spPr bwMode="auto">
          <a:xfrm>
            <a:off x="3371990" y="5910271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>
                <a:solidFill>
                  <a:srgbClr val="000000"/>
                </a:solidFill>
                <a:latin typeface="Arial" charset="0"/>
              </a:rPr>
              <a:t>7*</a:t>
            </a:r>
          </a:p>
        </p:txBody>
      </p:sp>
      <p:sp>
        <p:nvSpPr>
          <p:cNvPr id="37914" name="Rectangle 211"/>
          <p:cNvSpPr>
            <a:spLocks noChangeAspect="1" noChangeArrowheads="1"/>
          </p:cNvSpPr>
          <p:nvPr/>
        </p:nvSpPr>
        <p:spPr bwMode="auto">
          <a:xfrm>
            <a:off x="3835389" y="5924198"/>
            <a:ext cx="409701" cy="3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900" b="1" dirty="0">
                <a:solidFill>
                  <a:srgbClr val="000000"/>
                </a:solidFill>
                <a:latin typeface="Arial" charset="0"/>
              </a:rPr>
              <a:t>8*</a:t>
            </a:r>
          </a:p>
        </p:txBody>
      </p:sp>
      <p:sp>
        <p:nvSpPr>
          <p:cNvPr id="37916" name="Arc 213"/>
          <p:cNvSpPr>
            <a:spLocks noChangeAspect="1"/>
          </p:cNvSpPr>
          <p:nvPr/>
        </p:nvSpPr>
        <p:spPr bwMode="auto">
          <a:xfrm rot="19020000">
            <a:off x="2435247" y="5619798"/>
            <a:ext cx="477321" cy="47749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5" name="Straight Arrow Connector 154"/>
          <p:cNvCxnSpPr>
            <a:endCxn id="37911" idx="0"/>
          </p:cNvCxnSpPr>
          <p:nvPr/>
        </p:nvCxnSpPr>
        <p:spPr bwMode="auto">
          <a:xfrm flipH="1">
            <a:off x="1325476" y="4625414"/>
            <a:ext cx="271588" cy="127093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2107699" y="4622924"/>
            <a:ext cx="1321301" cy="12444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1556678" y="4112310"/>
            <a:ext cx="2274097" cy="535890"/>
            <a:chOff x="1556678" y="4112310"/>
            <a:chExt cx="2274097" cy="535890"/>
          </a:xfrm>
        </p:grpSpPr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2031499" y="4112310"/>
              <a:ext cx="576922" cy="51236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2128474" y="4112310"/>
              <a:ext cx="1644" cy="51236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2606777" y="4112310"/>
              <a:ext cx="580209" cy="51236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2705396" y="4112310"/>
              <a:ext cx="1644" cy="51236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3185343" y="4112310"/>
              <a:ext cx="548458" cy="51236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3282317" y="4112310"/>
              <a:ext cx="1644" cy="51236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3733800" y="4114800"/>
              <a:ext cx="96975" cy="51236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74"/>
            <p:cNvSpPr>
              <a:spLocks noChangeArrowheads="1"/>
            </p:cNvSpPr>
            <p:nvPr/>
          </p:nvSpPr>
          <p:spPr bwMode="auto">
            <a:xfrm>
              <a:off x="2190933" y="4191000"/>
              <a:ext cx="425706" cy="35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47" name="Freeform 115"/>
            <p:cNvSpPr>
              <a:spLocks/>
            </p:cNvSpPr>
            <p:nvPr/>
          </p:nvSpPr>
          <p:spPr bwMode="auto">
            <a:xfrm>
              <a:off x="1556678" y="4114800"/>
              <a:ext cx="576922" cy="51236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V="1">
              <a:off x="1676400" y="4114800"/>
              <a:ext cx="0" cy="533400"/>
            </a:xfrm>
            <a:prstGeom prst="line">
              <a:avLst/>
            </a:prstGeom>
            <a:solidFill>
              <a:schemeClr val="folHlink">
                <a:alpha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4" name="Rectangle 155"/>
            <p:cNvSpPr>
              <a:spLocks noChangeArrowheads="1"/>
            </p:cNvSpPr>
            <p:nvPr/>
          </p:nvSpPr>
          <p:spPr bwMode="auto">
            <a:xfrm>
              <a:off x="1636625" y="4191000"/>
              <a:ext cx="303989" cy="35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5" name="Freeform 115"/>
          <p:cNvSpPr>
            <a:spLocks/>
          </p:cNvSpPr>
          <p:nvPr/>
        </p:nvSpPr>
        <p:spPr bwMode="auto">
          <a:xfrm>
            <a:off x="4495800" y="4114800"/>
            <a:ext cx="576922" cy="512363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16"/>
          <p:cNvSpPr>
            <a:spLocks/>
          </p:cNvSpPr>
          <p:nvPr/>
        </p:nvSpPr>
        <p:spPr bwMode="auto">
          <a:xfrm>
            <a:off x="4592775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17"/>
          <p:cNvSpPr>
            <a:spLocks/>
          </p:cNvSpPr>
          <p:nvPr/>
        </p:nvSpPr>
        <p:spPr bwMode="auto">
          <a:xfrm>
            <a:off x="5071078" y="4114800"/>
            <a:ext cx="580209" cy="512363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18"/>
          <p:cNvSpPr>
            <a:spLocks/>
          </p:cNvSpPr>
          <p:nvPr/>
        </p:nvSpPr>
        <p:spPr bwMode="auto">
          <a:xfrm>
            <a:off x="5169697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19"/>
          <p:cNvSpPr>
            <a:spLocks/>
          </p:cNvSpPr>
          <p:nvPr/>
        </p:nvSpPr>
        <p:spPr bwMode="auto">
          <a:xfrm>
            <a:off x="5649644" y="4114800"/>
            <a:ext cx="548458" cy="512363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20"/>
          <p:cNvSpPr>
            <a:spLocks/>
          </p:cNvSpPr>
          <p:nvPr/>
        </p:nvSpPr>
        <p:spPr bwMode="auto">
          <a:xfrm>
            <a:off x="5746618" y="4114800"/>
            <a:ext cx="1644" cy="512363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23"/>
          <p:cNvSpPr>
            <a:spLocks/>
          </p:cNvSpPr>
          <p:nvPr/>
        </p:nvSpPr>
        <p:spPr bwMode="auto">
          <a:xfrm>
            <a:off x="6198101" y="4117290"/>
            <a:ext cx="96975" cy="512363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174"/>
          <p:cNvSpPr>
            <a:spLocks noChangeArrowheads="1"/>
          </p:cNvSpPr>
          <p:nvPr/>
        </p:nvSpPr>
        <p:spPr bwMode="auto">
          <a:xfrm>
            <a:off x="4655234" y="419349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24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Rectangle 157"/>
          <p:cNvSpPr>
            <a:spLocks noChangeArrowheads="1"/>
          </p:cNvSpPr>
          <p:nvPr/>
        </p:nvSpPr>
        <p:spPr bwMode="auto">
          <a:xfrm>
            <a:off x="5181600" y="4191000"/>
            <a:ext cx="420775" cy="3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2682977" y="4622924"/>
            <a:ext cx="441223" cy="40627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4587977" y="4622924"/>
            <a:ext cx="1508023" cy="482476"/>
            <a:chOff x="4587977" y="4622924"/>
            <a:chExt cx="1508023" cy="482476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4587977" y="4648200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5197577" y="4622924"/>
              <a:ext cx="441223" cy="40627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60" idx="1"/>
            </p:cNvCxnSpPr>
            <p:nvPr/>
          </p:nvCxnSpPr>
          <p:spPr bwMode="auto">
            <a:xfrm>
              <a:off x="5746618" y="4625414"/>
              <a:ext cx="349382" cy="479986"/>
            </a:xfrm>
            <a:prstGeom prst="straightConnector1">
              <a:avLst/>
            </a:prstGeom>
            <a:solidFill>
              <a:schemeClr val="folHlink">
                <a:alpha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3" name="Straight Arrow Connector 92"/>
          <p:cNvCxnSpPr/>
          <p:nvPr/>
        </p:nvCxnSpPr>
        <p:spPr bwMode="auto">
          <a:xfrm>
            <a:off x="3657600" y="3276600"/>
            <a:ext cx="762000" cy="762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>
            <a:off x="2438400" y="3276600"/>
            <a:ext cx="685800" cy="762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212568" y="4114800"/>
            <a:ext cx="645432" cy="514853"/>
            <a:chOff x="6212568" y="4114800"/>
            <a:chExt cx="645432" cy="514853"/>
          </a:xfrm>
        </p:grpSpPr>
        <p:sp>
          <p:nvSpPr>
            <p:cNvPr id="95" name="Freeform 119"/>
            <p:cNvSpPr>
              <a:spLocks/>
            </p:cNvSpPr>
            <p:nvPr/>
          </p:nvSpPr>
          <p:spPr bwMode="auto">
            <a:xfrm>
              <a:off x="6212568" y="4114800"/>
              <a:ext cx="548458" cy="51236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23"/>
            <p:cNvSpPr>
              <a:spLocks/>
            </p:cNvSpPr>
            <p:nvPr/>
          </p:nvSpPr>
          <p:spPr bwMode="auto">
            <a:xfrm>
              <a:off x="6761025" y="4117290"/>
              <a:ext cx="96975" cy="51236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94"/>
          <p:cNvSpPr txBox="1">
            <a:spLocks noChangeArrowheads="1"/>
          </p:cNvSpPr>
          <p:nvPr/>
        </p:nvSpPr>
        <p:spPr bwMode="auto">
          <a:xfrm>
            <a:off x="2590800" y="1295400"/>
            <a:ext cx="5341938" cy="1200328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None/>
            </a:pPr>
            <a:r>
              <a:rPr lang="en-US" dirty="0">
                <a:solidFill>
                  <a:schemeClr val="hlink"/>
                </a:solidFill>
              </a:rPr>
              <a:t>Minimum occupancy is guaranteed in both leaf and index page </a:t>
            </a:r>
            <a:r>
              <a:rPr lang="en-US" dirty="0" smtClean="0">
                <a:solidFill>
                  <a:schemeClr val="hlink"/>
                </a:solidFill>
              </a:rPr>
              <a:t>splits (but not in the root)</a:t>
            </a: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059903" y="2740710"/>
            <a:ext cx="2274097" cy="535890"/>
            <a:chOff x="1556678" y="4112310"/>
            <a:chExt cx="2274097" cy="535890"/>
          </a:xfrm>
        </p:grpSpPr>
        <p:sp>
          <p:nvSpPr>
            <p:cNvPr id="97" name="Freeform 115"/>
            <p:cNvSpPr>
              <a:spLocks/>
            </p:cNvSpPr>
            <p:nvPr/>
          </p:nvSpPr>
          <p:spPr bwMode="auto">
            <a:xfrm>
              <a:off x="2031499" y="4112310"/>
              <a:ext cx="576922" cy="51236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16"/>
            <p:cNvSpPr>
              <a:spLocks/>
            </p:cNvSpPr>
            <p:nvPr/>
          </p:nvSpPr>
          <p:spPr bwMode="auto">
            <a:xfrm>
              <a:off x="2128474" y="4112310"/>
              <a:ext cx="1644" cy="51236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7"/>
            <p:cNvSpPr>
              <a:spLocks/>
            </p:cNvSpPr>
            <p:nvPr/>
          </p:nvSpPr>
          <p:spPr bwMode="auto">
            <a:xfrm>
              <a:off x="2606777" y="4112310"/>
              <a:ext cx="580209" cy="51236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8"/>
            <p:cNvSpPr>
              <a:spLocks/>
            </p:cNvSpPr>
            <p:nvPr/>
          </p:nvSpPr>
          <p:spPr bwMode="auto">
            <a:xfrm>
              <a:off x="2705396" y="4112310"/>
              <a:ext cx="1644" cy="51236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19"/>
            <p:cNvSpPr>
              <a:spLocks/>
            </p:cNvSpPr>
            <p:nvPr/>
          </p:nvSpPr>
          <p:spPr bwMode="auto">
            <a:xfrm>
              <a:off x="3185343" y="4112310"/>
              <a:ext cx="548458" cy="51236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20"/>
            <p:cNvSpPr>
              <a:spLocks/>
            </p:cNvSpPr>
            <p:nvPr/>
          </p:nvSpPr>
          <p:spPr bwMode="auto">
            <a:xfrm>
              <a:off x="3282317" y="4112310"/>
              <a:ext cx="1644" cy="51236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23"/>
            <p:cNvSpPr>
              <a:spLocks/>
            </p:cNvSpPr>
            <p:nvPr/>
          </p:nvSpPr>
          <p:spPr bwMode="auto">
            <a:xfrm>
              <a:off x="3733800" y="4114800"/>
              <a:ext cx="96975" cy="51236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74"/>
            <p:cNvSpPr>
              <a:spLocks noChangeArrowheads="1"/>
            </p:cNvSpPr>
            <p:nvPr/>
          </p:nvSpPr>
          <p:spPr bwMode="auto">
            <a:xfrm>
              <a:off x="2190933" y="4191000"/>
              <a:ext cx="182743" cy="35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auto">
            <a:xfrm>
              <a:off x="1556678" y="4114800"/>
              <a:ext cx="576922" cy="51236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 flipV="1">
              <a:off x="1676400" y="4114800"/>
              <a:ext cx="0" cy="533400"/>
            </a:xfrm>
            <a:prstGeom prst="line">
              <a:avLst/>
            </a:prstGeom>
            <a:solidFill>
              <a:schemeClr val="folHlink">
                <a:alpha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07" name="Rectangle 155"/>
            <p:cNvSpPr>
              <a:spLocks noChangeArrowheads="1"/>
            </p:cNvSpPr>
            <p:nvPr/>
          </p:nvSpPr>
          <p:spPr bwMode="auto">
            <a:xfrm>
              <a:off x="1636625" y="4191000"/>
              <a:ext cx="425235" cy="35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8" name="Rectangle 76"/>
          <p:cNvSpPr>
            <a:spLocks noChangeArrowheads="1"/>
          </p:cNvSpPr>
          <p:nvPr/>
        </p:nvSpPr>
        <p:spPr bwMode="auto">
          <a:xfrm>
            <a:off x="1371600" y="2286000"/>
            <a:ext cx="124713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New Root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Line 97"/>
          <p:cNvSpPr>
            <a:spLocks noChangeShapeType="1"/>
          </p:cNvSpPr>
          <p:nvPr/>
        </p:nvSpPr>
        <p:spPr bwMode="auto">
          <a:xfrm>
            <a:off x="2563812" y="2301875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3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CF6076-4991-074D-A97F-C54AB87F610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452828-99D5-BE49-A977-18EE81142BD6}" type="slidenum">
              <a:rPr lang="en-US" sz="1200"/>
              <a:pPr eaLnBrk="1" hangingPunct="1"/>
              <a:t>19</a:t>
            </a:fld>
            <a:endParaRPr lang="en-US" sz="1200"/>
          </a:p>
        </p:txBody>
      </p:sp>
      <p:grpSp>
        <p:nvGrpSpPr>
          <p:cNvPr id="41988" name="Group 106"/>
          <p:cNvGrpSpPr>
            <a:grpSpLocks/>
          </p:cNvGrpSpPr>
          <p:nvPr/>
        </p:nvGrpSpPr>
        <p:grpSpPr bwMode="auto">
          <a:xfrm>
            <a:off x="90488" y="908050"/>
            <a:ext cx="8901112" cy="2597150"/>
            <a:chOff x="57" y="912"/>
            <a:chExt cx="5607" cy="1636"/>
          </a:xfrm>
        </p:grpSpPr>
        <p:sp>
          <p:nvSpPr>
            <p:cNvPr id="41991" name="Freeform 7"/>
            <p:cNvSpPr>
              <a:spLocks/>
            </p:cNvSpPr>
            <p:nvPr/>
          </p:nvSpPr>
          <p:spPr bwMode="auto">
            <a:xfrm>
              <a:off x="57" y="2318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74" y="2318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Freeform 9"/>
            <p:cNvSpPr>
              <a:spLocks/>
            </p:cNvSpPr>
            <p:nvPr/>
          </p:nvSpPr>
          <p:spPr bwMode="auto">
            <a:xfrm>
              <a:off x="490" y="2318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706" y="2318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64" y="2303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81" y="2303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41997" name="Freeform 13"/>
            <p:cNvSpPr>
              <a:spLocks/>
            </p:cNvSpPr>
            <p:nvPr/>
          </p:nvSpPr>
          <p:spPr bwMode="auto">
            <a:xfrm>
              <a:off x="2168" y="1200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Freeform 14"/>
            <p:cNvSpPr>
              <a:spLocks/>
            </p:cNvSpPr>
            <p:nvPr/>
          </p:nvSpPr>
          <p:spPr bwMode="auto">
            <a:xfrm>
              <a:off x="2221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Freeform 15"/>
            <p:cNvSpPr>
              <a:spLocks/>
            </p:cNvSpPr>
            <p:nvPr/>
          </p:nvSpPr>
          <p:spPr bwMode="auto">
            <a:xfrm>
              <a:off x="2492" y="1200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Freeform 16"/>
            <p:cNvSpPr>
              <a:spLocks/>
            </p:cNvSpPr>
            <p:nvPr/>
          </p:nvSpPr>
          <p:spPr bwMode="auto">
            <a:xfrm>
              <a:off x="2546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2817" y="1200"/>
              <a:ext cx="325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1 w 308"/>
                <a:gd name="T5" fmla="*/ 0 h 255"/>
                <a:gd name="T6" fmla="*/ 361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2871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19"/>
            <p:cNvSpPr>
              <a:spLocks/>
            </p:cNvSpPr>
            <p:nvPr/>
          </p:nvSpPr>
          <p:spPr bwMode="auto">
            <a:xfrm>
              <a:off x="3141" y="1200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Freeform 20"/>
            <p:cNvSpPr>
              <a:spLocks/>
            </p:cNvSpPr>
            <p:nvPr/>
          </p:nvSpPr>
          <p:spPr bwMode="auto">
            <a:xfrm>
              <a:off x="3195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Freeform 21"/>
            <p:cNvSpPr>
              <a:spLocks/>
            </p:cNvSpPr>
            <p:nvPr/>
          </p:nvSpPr>
          <p:spPr bwMode="auto">
            <a:xfrm>
              <a:off x="3466" y="1200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Freeform 22"/>
            <p:cNvSpPr>
              <a:spLocks/>
            </p:cNvSpPr>
            <p:nvPr/>
          </p:nvSpPr>
          <p:spPr bwMode="auto">
            <a:xfrm>
              <a:off x="1910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Freeform 23"/>
            <p:cNvSpPr>
              <a:spLocks/>
            </p:cNvSpPr>
            <p:nvPr/>
          </p:nvSpPr>
          <p:spPr bwMode="auto">
            <a:xfrm>
              <a:off x="2127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auto">
            <a:xfrm>
              <a:off x="2344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Freeform 25"/>
            <p:cNvSpPr>
              <a:spLocks/>
            </p:cNvSpPr>
            <p:nvPr/>
          </p:nvSpPr>
          <p:spPr bwMode="auto">
            <a:xfrm>
              <a:off x="2560" y="2323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Freeform 26"/>
            <p:cNvSpPr>
              <a:spLocks/>
            </p:cNvSpPr>
            <p:nvPr/>
          </p:nvSpPr>
          <p:spPr bwMode="auto">
            <a:xfrm>
              <a:off x="2850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Freeform 27"/>
            <p:cNvSpPr>
              <a:spLocks/>
            </p:cNvSpPr>
            <p:nvPr/>
          </p:nvSpPr>
          <p:spPr bwMode="auto">
            <a:xfrm>
              <a:off x="3067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Freeform 28"/>
            <p:cNvSpPr>
              <a:spLocks/>
            </p:cNvSpPr>
            <p:nvPr/>
          </p:nvSpPr>
          <p:spPr bwMode="auto">
            <a:xfrm>
              <a:off x="3284" y="2323"/>
              <a:ext cx="216" cy="225"/>
            </a:xfrm>
            <a:custGeom>
              <a:avLst/>
              <a:gdLst>
                <a:gd name="T0" fmla="*/ 0 w 204"/>
                <a:gd name="T1" fmla="*/ 270 h 205"/>
                <a:gd name="T2" fmla="*/ 0 w 204"/>
                <a:gd name="T3" fmla="*/ 0 h 205"/>
                <a:gd name="T4" fmla="*/ 241 w 204"/>
                <a:gd name="T5" fmla="*/ 0 h 205"/>
                <a:gd name="T6" fmla="*/ 241 w 204"/>
                <a:gd name="T7" fmla="*/ 270 h 205"/>
                <a:gd name="T8" fmla="*/ 0 w 204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29"/>
            <p:cNvSpPr>
              <a:spLocks/>
            </p:cNvSpPr>
            <p:nvPr/>
          </p:nvSpPr>
          <p:spPr bwMode="auto">
            <a:xfrm>
              <a:off x="3499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3791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Freeform 31"/>
            <p:cNvSpPr>
              <a:spLocks/>
            </p:cNvSpPr>
            <p:nvPr/>
          </p:nvSpPr>
          <p:spPr bwMode="auto">
            <a:xfrm>
              <a:off x="4008" y="2323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Freeform 32"/>
            <p:cNvSpPr>
              <a:spLocks/>
            </p:cNvSpPr>
            <p:nvPr/>
          </p:nvSpPr>
          <p:spPr bwMode="auto">
            <a:xfrm>
              <a:off x="4223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Freeform 33"/>
            <p:cNvSpPr>
              <a:spLocks/>
            </p:cNvSpPr>
            <p:nvPr/>
          </p:nvSpPr>
          <p:spPr bwMode="auto">
            <a:xfrm>
              <a:off x="4439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Freeform 34"/>
            <p:cNvSpPr>
              <a:spLocks/>
            </p:cNvSpPr>
            <p:nvPr/>
          </p:nvSpPr>
          <p:spPr bwMode="auto">
            <a:xfrm>
              <a:off x="4724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Freeform 35"/>
            <p:cNvSpPr>
              <a:spLocks/>
            </p:cNvSpPr>
            <p:nvPr/>
          </p:nvSpPr>
          <p:spPr bwMode="auto">
            <a:xfrm>
              <a:off x="4940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5156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5372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Freeform 38"/>
            <p:cNvSpPr>
              <a:spLocks/>
            </p:cNvSpPr>
            <p:nvPr/>
          </p:nvSpPr>
          <p:spPr bwMode="auto">
            <a:xfrm>
              <a:off x="755" y="1731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39"/>
            <p:cNvSpPr>
              <a:spLocks/>
            </p:cNvSpPr>
            <p:nvPr/>
          </p:nvSpPr>
          <p:spPr bwMode="auto">
            <a:xfrm>
              <a:off x="809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Freeform 40"/>
            <p:cNvSpPr>
              <a:spLocks/>
            </p:cNvSpPr>
            <p:nvPr/>
          </p:nvSpPr>
          <p:spPr bwMode="auto">
            <a:xfrm>
              <a:off x="1079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Freeform 41"/>
            <p:cNvSpPr>
              <a:spLocks/>
            </p:cNvSpPr>
            <p:nvPr/>
          </p:nvSpPr>
          <p:spPr bwMode="auto">
            <a:xfrm>
              <a:off x="1133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42"/>
            <p:cNvSpPr>
              <a:spLocks/>
            </p:cNvSpPr>
            <p:nvPr/>
          </p:nvSpPr>
          <p:spPr bwMode="auto">
            <a:xfrm>
              <a:off x="1403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Freeform 43"/>
            <p:cNvSpPr>
              <a:spLocks/>
            </p:cNvSpPr>
            <p:nvPr/>
          </p:nvSpPr>
          <p:spPr bwMode="auto">
            <a:xfrm>
              <a:off x="1457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Freeform 44"/>
            <p:cNvSpPr>
              <a:spLocks/>
            </p:cNvSpPr>
            <p:nvPr/>
          </p:nvSpPr>
          <p:spPr bwMode="auto">
            <a:xfrm>
              <a:off x="1728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Freeform 45"/>
            <p:cNvSpPr>
              <a:spLocks/>
            </p:cNvSpPr>
            <p:nvPr/>
          </p:nvSpPr>
          <p:spPr bwMode="auto">
            <a:xfrm>
              <a:off x="1782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Freeform 46"/>
            <p:cNvSpPr>
              <a:spLocks/>
            </p:cNvSpPr>
            <p:nvPr/>
          </p:nvSpPr>
          <p:spPr bwMode="auto">
            <a:xfrm>
              <a:off x="2053" y="1731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Freeform 47"/>
            <p:cNvSpPr>
              <a:spLocks/>
            </p:cNvSpPr>
            <p:nvPr/>
          </p:nvSpPr>
          <p:spPr bwMode="auto">
            <a:xfrm>
              <a:off x="3560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Freeform 48"/>
            <p:cNvSpPr>
              <a:spLocks/>
            </p:cNvSpPr>
            <p:nvPr/>
          </p:nvSpPr>
          <p:spPr bwMode="auto">
            <a:xfrm>
              <a:off x="3614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Freeform 49"/>
            <p:cNvSpPr>
              <a:spLocks/>
            </p:cNvSpPr>
            <p:nvPr/>
          </p:nvSpPr>
          <p:spPr bwMode="auto">
            <a:xfrm>
              <a:off x="3885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Freeform 50"/>
            <p:cNvSpPr>
              <a:spLocks/>
            </p:cNvSpPr>
            <p:nvPr/>
          </p:nvSpPr>
          <p:spPr bwMode="auto">
            <a:xfrm>
              <a:off x="3939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Freeform 51"/>
            <p:cNvSpPr>
              <a:spLocks/>
            </p:cNvSpPr>
            <p:nvPr/>
          </p:nvSpPr>
          <p:spPr bwMode="auto">
            <a:xfrm>
              <a:off x="4210" y="1731"/>
              <a:ext cx="324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0 w 307"/>
                <a:gd name="T5" fmla="*/ 0 h 255"/>
                <a:gd name="T6" fmla="*/ 360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52"/>
            <p:cNvSpPr>
              <a:spLocks/>
            </p:cNvSpPr>
            <p:nvPr/>
          </p:nvSpPr>
          <p:spPr bwMode="auto">
            <a:xfrm>
              <a:off x="4264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Freeform 53"/>
            <p:cNvSpPr>
              <a:spLocks/>
            </p:cNvSpPr>
            <p:nvPr/>
          </p:nvSpPr>
          <p:spPr bwMode="auto">
            <a:xfrm>
              <a:off x="4533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Freeform 54"/>
            <p:cNvSpPr>
              <a:spLocks/>
            </p:cNvSpPr>
            <p:nvPr/>
          </p:nvSpPr>
          <p:spPr bwMode="auto">
            <a:xfrm>
              <a:off x="4589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Freeform 55"/>
            <p:cNvSpPr>
              <a:spLocks/>
            </p:cNvSpPr>
            <p:nvPr/>
          </p:nvSpPr>
          <p:spPr bwMode="auto">
            <a:xfrm>
              <a:off x="4858" y="1731"/>
              <a:ext cx="56" cy="280"/>
            </a:xfrm>
            <a:custGeom>
              <a:avLst/>
              <a:gdLst>
                <a:gd name="T0" fmla="*/ 0 w 53"/>
                <a:gd name="T1" fmla="*/ 336 h 255"/>
                <a:gd name="T2" fmla="*/ 0 w 53"/>
                <a:gd name="T3" fmla="*/ 0 h 255"/>
                <a:gd name="T4" fmla="*/ 61 w 53"/>
                <a:gd name="T5" fmla="*/ 0 h 255"/>
                <a:gd name="T6" fmla="*/ 61 w 53"/>
                <a:gd name="T7" fmla="*/ 336 h 255"/>
                <a:gd name="T8" fmla="*/ 0 w 53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Freeform 56"/>
            <p:cNvSpPr>
              <a:spLocks/>
            </p:cNvSpPr>
            <p:nvPr/>
          </p:nvSpPr>
          <p:spPr bwMode="auto">
            <a:xfrm>
              <a:off x="478" y="1954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Freeform 57"/>
            <p:cNvSpPr>
              <a:spLocks/>
            </p:cNvSpPr>
            <p:nvPr/>
          </p:nvSpPr>
          <p:spPr bwMode="auto">
            <a:xfrm>
              <a:off x="478" y="2232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Freeform 58"/>
            <p:cNvSpPr>
              <a:spLocks/>
            </p:cNvSpPr>
            <p:nvPr/>
          </p:nvSpPr>
          <p:spPr bwMode="auto">
            <a:xfrm>
              <a:off x="1099" y="1954"/>
              <a:ext cx="299" cy="349"/>
            </a:xfrm>
            <a:custGeom>
              <a:avLst/>
              <a:gdLst>
                <a:gd name="T0" fmla="*/ 0 w 283"/>
                <a:gd name="T1" fmla="*/ 0 h 319"/>
                <a:gd name="T2" fmla="*/ 333 w 283"/>
                <a:gd name="T3" fmla="*/ 417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Freeform 59"/>
            <p:cNvSpPr>
              <a:spLocks/>
            </p:cNvSpPr>
            <p:nvPr/>
          </p:nvSpPr>
          <p:spPr bwMode="auto">
            <a:xfrm>
              <a:off x="1339" y="2240"/>
              <a:ext cx="59" cy="63"/>
            </a:xfrm>
            <a:custGeom>
              <a:avLst/>
              <a:gdLst>
                <a:gd name="T0" fmla="*/ 27 w 56"/>
                <a:gd name="T1" fmla="*/ 0 h 58"/>
                <a:gd name="T2" fmla="*/ 64 w 56"/>
                <a:gd name="T3" fmla="*/ 73 h 58"/>
                <a:gd name="T4" fmla="*/ 0 w 56"/>
                <a:gd name="T5" fmla="*/ 27 h 58"/>
                <a:gd name="T6" fmla="*/ 27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Freeform 60"/>
            <p:cNvSpPr>
              <a:spLocks/>
            </p:cNvSpPr>
            <p:nvPr/>
          </p:nvSpPr>
          <p:spPr bwMode="auto">
            <a:xfrm>
              <a:off x="1431" y="1954"/>
              <a:ext cx="886" cy="357"/>
            </a:xfrm>
            <a:custGeom>
              <a:avLst/>
              <a:gdLst>
                <a:gd name="T0" fmla="*/ 0 w 838"/>
                <a:gd name="T1" fmla="*/ 0 h 326"/>
                <a:gd name="T2" fmla="*/ 990 w 838"/>
                <a:gd name="T3" fmla="*/ 427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5" name="Freeform 61"/>
            <p:cNvSpPr>
              <a:spLocks/>
            </p:cNvSpPr>
            <p:nvPr/>
          </p:nvSpPr>
          <p:spPr bwMode="auto">
            <a:xfrm>
              <a:off x="2248" y="2268"/>
              <a:ext cx="69" cy="43"/>
            </a:xfrm>
            <a:custGeom>
              <a:avLst/>
              <a:gdLst>
                <a:gd name="T0" fmla="*/ 14 w 66"/>
                <a:gd name="T1" fmla="*/ 0 h 39"/>
                <a:gd name="T2" fmla="*/ 74 w 66"/>
                <a:gd name="T3" fmla="*/ 51 h 39"/>
                <a:gd name="T4" fmla="*/ 0 w 66"/>
                <a:gd name="T5" fmla="*/ 40 h 39"/>
                <a:gd name="T6" fmla="*/ 14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Freeform 62"/>
            <p:cNvSpPr>
              <a:spLocks/>
            </p:cNvSpPr>
            <p:nvPr/>
          </p:nvSpPr>
          <p:spPr bwMode="auto">
            <a:xfrm>
              <a:off x="3284" y="1968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Freeform 63"/>
            <p:cNvSpPr>
              <a:spLocks/>
            </p:cNvSpPr>
            <p:nvPr/>
          </p:nvSpPr>
          <p:spPr bwMode="auto">
            <a:xfrm>
              <a:off x="3284" y="2246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Freeform 64"/>
            <p:cNvSpPr>
              <a:spLocks/>
            </p:cNvSpPr>
            <p:nvPr/>
          </p:nvSpPr>
          <p:spPr bwMode="auto">
            <a:xfrm>
              <a:off x="3905" y="1968"/>
              <a:ext cx="306" cy="329"/>
            </a:xfrm>
            <a:custGeom>
              <a:avLst/>
              <a:gdLst>
                <a:gd name="T0" fmla="*/ 0 w 289"/>
                <a:gd name="T1" fmla="*/ 0 h 300"/>
                <a:gd name="T2" fmla="*/ 342 w 289"/>
                <a:gd name="T3" fmla="*/ 395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Freeform 65"/>
            <p:cNvSpPr>
              <a:spLocks/>
            </p:cNvSpPr>
            <p:nvPr/>
          </p:nvSpPr>
          <p:spPr bwMode="auto">
            <a:xfrm>
              <a:off x="4150" y="2233"/>
              <a:ext cx="61" cy="64"/>
            </a:xfrm>
            <a:custGeom>
              <a:avLst/>
              <a:gdLst>
                <a:gd name="T0" fmla="*/ 29 w 57"/>
                <a:gd name="T1" fmla="*/ 0 h 58"/>
                <a:gd name="T2" fmla="*/ 68 w 57"/>
                <a:gd name="T3" fmla="*/ 77 h 58"/>
                <a:gd name="T4" fmla="*/ 0 w 57"/>
                <a:gd name="T5" fmla="*/ 29 h 58"/>
                <a:gd name="T6" fmla="*/ 29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Freeform 66"/>
            <p:cNvSpPr>
              <a:spLocks/>
            </p:cNvSpPr>
            <p:nvPr/>
          </p:nvSpPr>
          <p:spPr bwMode="auto">
            <a:xfrm>
              <a:off x="4230" y="1975"/>
              <a:ext cx="907" cy="328"/>
            </a:xfrm>
            <a:custGeom>
              <a:avLst/>
              <a:gdLst>
                <a:gd name="T0" fmla="*/ 0 w 858"/>
                <a:gd name="T1" fmla="*/ 0 h 300"/>
                <a:gd name="T2" fmla="*/ 1013 w 858"/>
                <a:gd name="T3" fmla="*/ 391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Freeform 67"/>
            <p:cNvSpPr>
              <a:spLocks/>
            </p:cNvSpPr>
            <p:nvPr/>
          </p:nvSpPr>
          <p:spPr bwMode="auto">
            <a:xfrm>
              <a:off x="5066" y="2263"/>
              <a:ext cx="71" cy="40"/>
            </a:xfrm>
            <a:custGeom>
              <a:avLst/>
              <a:gdLst>
                <a:gd name="T0" fmla="*/ 14 w 67"/>
                <a:gd name="T1" fmla="*/ 0 h 37"/>
                <a:gd name="T2" fmla="*/ 78 w 67"/>
                <a:gd name="T3" fmla="*/ 45 h 37"/>
                <a:gd name="T4" fmla="*/ 0 w 67"/>
                <a:gd name="T5" fmla="*/ 40 h 37"/>
                <a:gd name="T6" fmla="*/ 14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Freeform 68"/>
            <p:cNvSpPr>
              <a:spLocks/>
            </p:cNvSpPr>
            <p:nvPr/>
          </p:nvSpPr>
          <p:spPr bwMode="auto">
            <a:xfrm>
              <a:off x="1403" y="1444"/>
              <a:ext cx="785" cy="274"/>
            </a:xfrm>
            <a:custGeom>
              <a:avLst/>
              <a:gdLst>
                <a:gd name="T0" fmla="*/ 877 w 742"/>
                <a:gd name="T1" fmla="*/ 0 h 250"/>
                <a:gd name="T2" fmla="*/ 0 w 742"/>
                <a:gd name="T3" fmla="*/ 328 h 250"/>
                <a:gd name="T4" fmla="*/ 877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3" name="Freeform 69"/>
            <p:cNvSpPr>
              <a:spLocks/>
            </p:cNvSpPr>
            <p:nvPr/>
          </p:nvSpPr>
          <p:spPr bwMode="auto">
            <a:xfrm>
              <a:off x="1403" y="1677"/>
              <a:ext cx="71" cy="41"/>
            </a:xfrm>
            <a:custGeom>
              <a:avLst/>
              <a:gdLst>
                <a:gd name="T0" fmla="*/ 78 w 67"/>
                <a:gd name="T1" fmla="*/ 42 h 37"/>
                <a:gd name="T2" fmla="*/ 0 w 67"/>
                <a:gd name="T3" fmla="*/ 49 h 37"/>
                <a:gd name="T4" fmla="*/ 67 w 67"/>
                <a:gd name="T5" fmla="*/ 0 h 37"/>
                <a:gd name="T6" fmla="*/ 78 w 67"/>
                <a:gd name="T7" fmla="*/ 4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Freeform 70"/>
            <p:cNvSpPr>
              <a:spLocks/>
            </p:cNvSpPr>
            <p:nvPr/>
          </p:nvSpPr>
          <p:spPr bwMode="auto">
            <a:xfrm>
              <a:off x="2512" y="1450"/>
              <a:ext cx="1327" cy="268"/>
            </a:xfrm>
            <a:custGeom>
              <a:avLst/>
              <a:gdLst>
                <a:gd name="T0" fmla="*/ 0 w 1255"/>
                <a:gd name="T1" fmla="*/ 0 h 244"/>
                <a:gd name="T2" fmla="*/ 1482 w 1255"/>
                <a:gd name="T3" fmla="*/ 322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Freeform 71"/>
            <p:cNvSpPr>
              <a:spLocks/>
            </p:cNvSpPr>
            <p:nvPr/>
          </p:nvSpPr>
          <p:spPr bwMode="auto">
            <a:xfrm>
              <a:off x="3769" y="1686"/>
              <a:ext cx="70" cy="35"/>
            </a:xfrm>
            <a:custGeom>
              <a:avLst/>
              <a:gdLst>
                <a:gd name="T0" fmla="*/ 6 w 67"/>
                <a:gd name="T1" fmla="*/ 0 h 32"/>
                <a:gd name="T2" fmla="*/ 75 w 67"/>
                <a:gd name="T3" fmla="*/ 37 h 32"/>
                <a:gd name="T4" fmla="*/ 0 w 67"/>
                <a:gd name="T5" fmla="*/ 40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Freeform 72"/>
            <p:cNvSpPr>
              <a:spLocks/>
            </p:cNvSpPr>
            <p:nvPr/>
          </p:nvSpPr>
          <p:spPr bwMode="auto">
            <a:xfrm>
              <a:off x="978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Freeform 73"/>
            <p:cNvSpPr>
              <a:spLocks/>
            </p:cNvSpPr>
            <p:nvPr/>
          </p:nvSpPr>
          <p:spPr bwMode="auto">
            <a:xfrm>
              <a:off x="1194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Freeform 74"/>
            <p:cNvSpPr>
              <a:spLocks/>
            </p:cNvSpPr>
            <p:nvPr/>
          </p:nvSpPr>
          <p:spPr bwMode="auto">
            <a:xfrm>
              <a:off x="1411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Freeform 75"/>
            <p:cNvSpPr>
              <a:spLocks/>
            </p:cNvSpPr>
            <p:nvPr/>
          </p:nvSpPr>
          <p:spPr bwMode="auto">
            <a:xfrm>
              <a:off x="1627" y="2323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0" name="Rectangle 76"/>
            <p:cNvSpPr>
              <a:spLocks noChangeArrowheads="1"/>
            </p:cNvSpPr>
            <p:nvPr/>
          </p:nvSpPr>
          <p:spPr bwMode="auto">
            <a:xfrm>
              <a:off x="1621" y="998"/>
              <a:ext cx="4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42061" name="Rectangle 77"/>
            <p:cNvSpPr>
              <a:spLocks noChangeArrowheads="1"/>
            </p:cNvSpPr>
            <p:nvPr/>
          </p:nvSpPr>
          <p:spPr bwMode="auto">
            <a:xfrm>
              <a:off x="2256" y="1220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3636" y="1743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42063" name="Rectangle 79"/>
            <p:cNvSpPr>
              <a:spLocks noChangeArrowheads="1"/>
            </p:cNvSpPr>
            <p:nvPr/>
          </p:nvSpPr>
          <p:spPr bwMode="auto">
            <a:xfrm>
              <a:off x="3966" y="1751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42064" name="Rectangle 80"/>
            <p:cNvSpPr>
              <a:spLocks noChangeArrowheads="1"/>
            </p:cNvSpPr>
            <p:nvPr/>
          </p:nvSpPr>
          <p:spPr bwMode="auto">
            <a:xfrm>
              <a:off x="1885" y="2322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42065" name="Rectangle 81"/>
            <p:cNvSpPr>
              <a:spLocks noChangeArrowheads="1"/>
            </p:cNvSpPr>
            <p:nvPr/>
          </p:nvSpPr>
          <p:spPr bwMode="auto">
            <a:xfrm>
              <a:off x="2101" y="2322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42066" name="Rectangle 82"/>
            <p:cNvSpPr>
              <a:spLocks noChangeArrowheads="1"/>
            </p:cNvSpPr>
            <p:nvPr/>
          </p:nvSpPr>
          <p:spPr bwMode="auto">
            <a:xfrm>
              <a:off x="2832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42067" name="Rectangle 83"/>
            <p:cNvSpPr>
              <a:spLocks noChangeArrowheads="1"/>
            </p:cNvSpPr>
            <p:nvPr/>
          </p:nvSpPr>
          <p:spPr bwMode="auto">
            <a:xfrm>
              <a:off x="3037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42068" name="Rectangle 84"/>
            <p:cNvSpPr>
              <a:spLocks noChangeArrowheads="1"/>
            </p:cNvSpPr>
            <p:nvPr/>
          </p:nvSpPr>
          <p:spPr bwMode="auto">
            <a:xfrm>
              <a:off x="3246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42069" name="Rectangle 85"/>
            <p:cNvSpPr>
              <a:spLocks noChangeArrowheads="1"/>
            </p:cNvSpPr>
            <p:nvPr/>
          </p:nvSpPr>
          <p:spPr bwMode="auto">
            <a:xfrm>
              <a:off x="3764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42070" name="Rectangle 86"/>
            <p:cNvSpPr>
              <a:spLocks noChangeArrowheads="1"/>
            </p:cNvSpPr>
            <p:nvPr/>
          </p:nvSpPr>
          <p:spPr bwMode="auto">
            <a:xfrm>
              <a:off x="3987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42071" name="Rectangle 87"/>
            <p:cNvSpPr>
              <a:spLocks noChangeArrowheads="1"/>
            </p:cNvSpPr>
            <p:nvPr/>
          </p:nvSpPr>
          <p:spPr bwMode="auto">
            <a:xfrm>
              <a:off x="4189" y="2316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42072" name="Rectangle 88"/>
            <p:cNvSpPr>
              <a:spLocks noChangeArrowheads="1"/>
            </p:cNvSpPr>
            <p:nvPr/>
          </p:nvSpPr>
          <p:spPr bwMode="auto">
            <a:xfrm>
              <a:off x="4704" y="2316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42073" name="Rectangle 89"/>
            <p:cNvSpPr>
              <a:spLocks noChangeArrowheads="1"/>
            </p:cNvSpPr>
            <p:nvPr/>
          </p:nvSpPr>
          <p:spPr bwMode="auto">
            <a:xfrm>
              <a:off x="4920" y="2316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42074" name="Rectangle 90"/>
            <p:cNvSpPr>
              <a:spLocks noChangeArrowheads="1"/>
            </p:cNvSpPr>
            <p:nvPr/>
          </p:nvSpPr>
          <p:spPr bwMode="auto">
            <a:xfrm>
              <a:off x="5130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42075" name="Rectangle 91"/>
            <p:cNvSpPr>
              <a:spLocks noChangeArrowheads="1"/>
            </p:cNvSpPr>
            <p:nvPr/>
          </p:nvSpPr>
          <p:spPr bwMode="auto">
            <a:xfrm>
              <a:off x="5346" y="230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42076" name="Rectangle 92"/>
            <p:cNvSpPr>
              <a:spLocks noChangeArrowheads="1"/>
            </p:cNvSpPr>
            <p:nvPr/>
          </p:nvSpPr>
          <p:spPr bwMode="auto">
            <a:xfrm>
              <a:off x="1154" y="1751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42077" name="Rectangle 93"/>
            <p:cNvSpPr>
              <a:spLocks noChangeArrowheads="1"/>
            </p:cNvSpPr>
            <p:nvPr/>
          </p:nvSpPr>
          <p:spPr bwMode="auto">
            <a:xfrm>
              <a:off x="843" y="1751"/>
              <a:ext cx="19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2078" name="Rectangle 94"/>
            <p:cNvSpPr>
              <a:spLocks noChangeArrowheads="1"/>
            </p:cNvSpPr>
            <p:nvPr/>
          </p:nvSpPr>
          <p:spPr bwMode="auto">
            <a:xfrm>
              <a:off x="1201" y="2308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42079" name="Rectangle 95"/>
            <p:cNvSpPr>
              <a:spLocks noChangeArrowheads="1"/>
            </p:cNvSpPr>
            <p:nvPr/>
          </p:nvSpPr>
          <p:spPr bwMode="auto">
            <a:xfrm>
              <a:off x="986" y="2308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42080" name="Rectangle 96"/>
            <p:cNvSpPr>
              <a:spLocks noChangeArrowheads="1"/>
            </p:cNvSpPr>
            <p:nvPr/>
          </p:nvSpPr>
          <p:spPr bwMode="auto">
            <a:xfrm>
              <a:off x="1411" y="2308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42081" name="Line 97"/>
            <p:cNvSpPr>
              <a:spLocks noChangeShapeType="1"/>
            </p:cNvSpPr>
            <p:nvPr/>
          </p:nvSpPr>
          <p:spPr bwMode="auto">
            <a:xfrm>
              <a:off x="1892" y="912"/>
              <a:ext cx="356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Arc 98"/>
            <p:cNvSpPr>
              <a:spLocks/>
            </p:cNvSpPr>
            <p:nvPr/>
          </p:nvSpPr>
          <p:spPr bwMode="auto">
            <a:xfrm rot="-8160000">
              <a:off x="4532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3" name="Arc 99"/>
            <p:cNvSpPr>
              <a:spLocks/>
            </p:cNvSpPr>
            <p:nvPr/>
          </p:nvSpPr>
          <p:spPr bwMode="auto">
            <a:xfrm rot="-8160000">
              <a:off x="826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4" name="Arc 100"/>
            <p:cNvSpPr>
              <a:spLocks/>
            </p:cNvSpPr>
            <p:nvPr/>
          </p:nvSpPr>
          <p:spPr bwMode="auto">
            <a:xfrm rot="-8160000">
              <a:off x="1740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5" name="Arc 101"/>
            <p:cNvSpPr>
              <a:spLocks/>
            </p:cNvSpPr>
            <p:nvPr/>
          </p:nvSpPr>
          <p:spPr bwMode="auto">
            <a:xfrm rot="-8160000">
              <a:off x="2704" y="2175"/>
              <a:ext cx="20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6" name="Arc 102"/>
            <p:cNvSpPr>
              <a:spLocks/>
            </p:cNvSpPr>
            <p:nvPr/>
          </p:nvSpPr>
          <p:spPr bwMode="auto">
            <a:xfrm rot="-8160000">
              <a:off x="3618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9" name="Rectangle 10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The B</a:t>
            </a:r>
            <a:r>
              <a:rPr lang="en-US" baseline="30000" dirty="0" smtClean="0">
                <a:latin typeface="Tahoma" charset="0"/>
              </a:rPr>
              <a:t>+</a:t>
            </a:r>
            <a:r>
              <a:rPr lang="en-US" dirty="0" smtClean="0">
                <a:latin typeface="Tahoma" charset="0"/>
              </a:rPr>
              <a:t>-tree after inserting 8*</a:t>
            </a:r>
            <a:endParaRPr lang="en-US" dirty="0">
              <a:latin typeface="Tahoma" charset="0"/>
            </a:endParaRPr>
          </a:p>
        </p:txBody>
      </p:sp>
      <p:sp>
        <p:nvSpPr>
          <p:cNvPr id="41990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62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>
                <a:latin typeface="Tahoma" charset="0"/>
              </a:rPr>
              <a:t>Root was split: height increases by 1</a:t>
            </a:r>
          </a:p>
          <a:p>
            <a:pPr eaLnBrk="1" hangingPunct="1"/>
            <a:endParaRPr lang="en-US" sz="2400" dirty="0" smtClean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ahoma" charset="0"/>
              </a:rPr>
              <a:t>Could </a:t>
            </a:r>
            <a:r>
              <a:rPr lang="en-US" sz="2400" dirty="0">
                <a:latin typeface="Tahoma" charset="0"/>
              </a:rPr>
              <a:t>avoid split by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re-distributing entries </a:t>
            </a:r>
            <a:r>
              <a:rPr lang="en-US" sz="2400" dirty="0">
                <a:latin typeface="Tahoma" charset="0"/>
              </a:rPr>
              <a:t>with a </a:t>
            </a:r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sibling</a:t>
            </a:r>
            <a:endParaRPr lang="en-US" sz="2400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/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Sibling: immediately to left or right, </a:t>
            </a:r>
            <a:r>
              <a:rPr lang="en-US" sz="2400" b="1" u="sng" dirty="0">
                <a:solidFill>
                  <a:schemeClr val="accent2"/>
                </a:solidFill>
                <a:latin typeface="Tahoma" charset="0"/>
              </a:rPr>
              <a:t>and same </a:t>
            </a:r>
            <a:r>
              <a:rPr lang="en-US" sz="2400" b="1" u="sng" dirty="0" smtClean="0">
                <a:solidFill>
                  <a:schemeClr val="accent2"/>
                </a:solidFill>
                <a:latin typeface="Tahoma" charset="0"/>
              </a:rPr>
              <a:t>parent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2F063C-445A-CF4B-8048-49807DD3F3AF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0A4945-95C2-5549-9368-32BC702B9AC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Index Design Space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200400" y="3052763"/>
            <a:ext cx="2273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410200" y="2781300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Data Entry (k*) Contents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3200400" y="1057275"/>
            <a:ext cx="0" cy="19891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2400" y="126365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>
                <a:solidFill>
                  <a:schemeClr val="hlink"/>
                </a:solidFill>
              </a:rPr>
              <a:t>Organization Structure for k*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09600" y="2073275"/>
            <a:ext cx="3429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b="1">
                <a:solidFill>
                  <a:schemeClr val="accent1"/>
                </a:solidFill>
                <a:latin typeface="Comic Sans MS" charset="0"/>
              </a:rPr>
              <a:t> Hash-based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accent1"/>
                </a:solidFill>
                <a:latin typeface="Comic Sans MS" charset="0"/>
              </a:rPr>
              <a:t>   + Equality search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b="1">
                <a:solidFill>
                  <a:schemeClr val="accent1"/>
                </a:solidFill>
                <a:latin typeface="Comic Sans MS" charset="0"/>
              </a:rPr>
              <a:t> Tree-based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accent1"/>
                </a:solidFill>
                <a:latin typeface="Comic Sans MS" charset="0"/>
              </a:rPr>
              <a:t>   + Range, equality search</a:t>
            </a:r>
            <a:endParaRPr lang="en-US" sz="2000">
              <a:solidFill>
                <a:schemeClr val="hlink"/>
              </a:solidFill>
              <a:latin typeface="Comic Sans MS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Char char="è"/>
            </a:pPr>
            <a:r>
              <a:rPr lang="en-US" sz="2000">
                <a:solidFill>
                  <a:schemeClr val="hlink"/>
                </a:solidFill>
              </a:rPr>
              <a:t>B+Tree (dynamic)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è"/>
            </a:pPr>
            <a:r>
              <a:rPr lang="en-US" sz="2000">
                <a:latin typeface="Comic Sans MS" charset="0"/>
              </a:rPr>
              <a:t>ISAM (static)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 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038600" y="3276600"/>
            <a:ext cx="5105400" cy="1695450"/>
          </a:xfrm>
          <a:prstGeom prst="rect">
            <a:avLst/>
          </a:prstGeom>
          <a:solidFill>
            <a:srgbClr val="F4D5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Monotype Sorts" charset="0"/>
              <a:buNone/>
            </a:pP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1.	Actual Data record</a:t>
            </a:r>
          </a:p>
          <a:p>
            <a:pPr marL="914400" lvl="1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Tx/>
              <a:buChar char="-"/>
            </a:pPr>
            <a:r>
              <a:rPr lang="en-US" sz="1800">
                <a:solidFill>
                  <a:schemeClr val="tx2"/>
                </a:solidFill>
                <a:latin typeface="Comic Sans MS" charset="0"/>
              </a:rPr>
              <a:t>index = file!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Monotype Sorts" charset="0"/>
              <a:buNone/>
            </a:pP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2.	&lt;k, rid&gt;</a:t>
            </a:r>
          </a:p>
          <a:p>
            <a:pPr marL="914400" lvl="1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Tx/>
              <a:buChar char="-"/>
            </a:pPr>
            <a:r>
              <a:rPr lang="en-US" sz="1800">
                <a:solidFill>
                  <a:schemeClr val="tx2"/>
                </a:solidFill>
                <a:latin typeface="Comic Sans MS" charset="0"/>
              </a:rPr>
              <a:t>actual records in a different file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</a:pP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3.	&lt;k, list of rids&gt;</a:t>
            </a:r>
            <a:endParaRPr lang="en-US" sz="1800">
              <a:solidFill>
                <a:schemeClr val="tx2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4EB30C-F435-F348-A5DA-A6C71074582A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6D297F-CCBE-1D44-A306-A5FD8FC21DC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4036" name="Rectangle 9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solidFill>
            <a:srgbClr val="FFFFFF"/>
          </a:solidFill>
        </p:spPr>
        <p:txBody>
          <a:bodyPr lIns="90488" tIns="44450" rIns="90488" bIns="44450" anchor="ctr"/>
          <a:lstStyle/>
          <a:p>
            <a:pPr eaLnBrk="1" hangingPunct="1"/>
            <a:r>
              <a:rPr lang="en-US" sz="3600" dirty="0">
                <a:latin typeface="Tahoma" charset="0"/>
              </a:rPr>
              <a:t>Inserting 8* </a:t>
            </a:r>
            <a:r>
              <a:rPr lang="en-US" sz="3600" dirty="0" smtClean="0">
                <a:latin typeface="Tahoma" charset="0"/>
              </a:rPr>
              <a:t>via entry re-distribution with siblings </a:t>
            </a:r>
            <a:endParaRPr lang="en-US" sz="3600" dirty="0">
              <a:latin typeface="Tahoma" charset="0"/>
            </a:endParaRPr>
          </a:p>
        </p:txBody>
      </p:sp>
      <p:sp>
        <p:nvSpPr>
          <p:cNvPr id="679012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534400" cy="2667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>
                <a:latin typeface="Tahoma" charset="0"/>
              </a:rPr>
              <a:t>Re-distributing entries with a </a:t>
            </a:r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sibling</a:t>
            </a:r>
            <a:endParaRPr lang="en-US" sz="2400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Improves page </a:t>
            </a:r>
            <a:r>
              <a:rPr lang="en-US" sz="2000" dirty="0" smtClean="0">
                <a:latin typeface="Tahoma" charset="0"/>
              </a:rPr>
              <a:t>occupancy, possibly reduces height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Usually not used for non-leaf node splits. Why?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Increases I/O, especially if we check both siblings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Better if split propagates up the tree (rare)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Use only for leaf level entries </a:t>
            </a:r>
            <a:endParaRPr lang="en-US" sz="2400" dirty="0" smtClean="0">
              <a:latin typeface="Tahoma" charset="0"/>
            </a:endParaRPr>
          </a:p>
          <a:p>
            <a:pPr lvl="2" eaLnBrk="1" hangingPunct="1"/>
            <a:r>
              <a:rPr lang="en-US" sz="2000" dirty="0" smtClean="0">
                <a:latin typeface="Tahoma" charset="0"/>
              </a:rPr>
              <a:t>have </a:t>
            </a:r>
            <a:r>
              <a:rPr lang="en-US" sz="2000" dirty="0">
                <a:latin typeface="Tahoma" charset="0"/>
              </a:rPr>
              <a:t>to set pointers</a:t>
            </a:r>
          </a:p>
        </p:txBody>
      </p:sp>
      <p:grpSp>
        <p:nvGrpSpPr>
          <p:cNvPr id="44038" name="Group 167"/>
          <p:cNvGrpSpPr>
            <a:grpSpLocks/>
          </p:cNvGrpSpPr>
          <p:nvPr/>
        </p:nvGrpSpPr>
        <p:grpSpPr bwMode="auto">
          <a:xfrm>
            <a:off x="287338" y="914400"/>
            <a:ext cx="8550275" cy="2590800"/>
            <a:chOff x="181" y="576"/>
            <a:chExt cx="5386" cy="1632"/>
          </a:xfrm>
        </p:grpSpPr>
        <p:sp>
          <p:nvSpPr>
            <p:cNvPr id="44044" name="Freeform 102"/>
            <p:cNvSpPr>
              <a:spLocks/>
            </p:cNvSpPr>
            <p:nvPr/>
          </p:nvSpPr>
          <p:spPr bwMode="auto">
            <a:xfrm>
              <a:off x="2089" y="953"/>
              <a:ext cx="364" cy="323"/>
            </a:xfrm>
            <a:custGeom>
              <a:avLst/>
              <a:gdLst>
                <a:gd name="T0" fmla="*/ 0 w 351"/>
                <a:gd name="T1" fmla="*/ 391 h 293"/>
                <a:gd name="T2" fmla="*/ 0 w 351"/>
                <a:gd name="T3" fmla="*/ 0 h 293"/>
                <a:gd name="T4" fmla="*/ 390 w 351"/>
                <a:gd name="T5" fmla="*/ 0 h 293"/>
                <a:gd name="T6" fmla="*/ 390 w 351"/>
                <a:gd name="T7" fmla="*/ 391 h 293"/>
                <a:gd name="T8" fmla="*/ 0 w 351"/>
                <a:gd name="T9" fmla="*/ 391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Freeform 103"/>
            <p:cNvSpPr>
              <a:spLocks/>
            </p:cNvSpPr>
            <p:nvPr/>
          </p:nvSpPr>
          <p:spPr bwMode="auto">
            <a:xfrm>
              <a:off x="2150" y="953"/>
              <a:ext cx="1" cy="32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391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Freeform 104"/>
            <p:cNvSpPr>
              <a:spLocks/>
            </p:cNvSpPr>
            <p:nvPr/>
          </p:nvSpPr>
          <p:spPr bwMode="auto">
            <a:xfrm>
              <a:off x="2452" y="953"/>
              <a:ext cx="365" cy="323"/>
            </a:xfrm>
            <a:custGeom>
              <a:avLst/>
              <a:gdLst>
                <a:gd name="T0" fmla="*/ 0 w 353"/>
                <a:gd name="T1" fmla="*/ 391 h 293"/>
                <a:gd name="T2" fmla="*/ 0 w 353"/>
                <a:gd name="T3" fmla="*/ 0 h 293"/>
                <a:gd name="T4" fmla="*/ 389 w 353"/>
                <a:gd name="T5" fmla="*/ 0 h 293"/>
                <a:gd name="T6" fmla="*/ 389 w 353"/>
                <a:gd name="T7" fmla="*/ 391 h 293"/>
                <a:gd name="T8" fmla="*/ 0 w 353"/>
                <a:gd name="T9" fmla="*/ 391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Freeform 105"/>
            <p:cNvSpPr>
              <a:spLocks/>
            </p:cNvSpPr>
            <p:nvPr/>
          </p:nvSpPr>
          <p:spPr bwMode="auto">
            <a:xfrm>
              <a:off x="2514" y="953"/>
              <a:ext cx="1" cy="32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391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Freeform 106"/>
            <p:cNvSpPr>
              <a:spLocks/>
            </p:cNvSpPr>
            <p:nvPr/>
          </p:nvSpPr>
          <p:spPr bwMode="auto">
            <a:xfrm>
              <a:off x="2816" y="953"/>
              <a:ext cx="364" cy="323"/>
            </a:xfrm>
            <a:custGeom>
              <a:avLst/>
              <a:gdLst>
                <a:gd name="T0" fmla="*/ 0 w 352"/>
                <a:gd name="T1" fmla="*/ 391 h 293"/>
                <a:gd name="T2" fmla="*/ 0 w 352"/>
                <a:gd name="T3" fmla="*/ 0 h 293"/>
                <a:gd name="T4" fmla="*/ 388 w 352"/>
                <a:gd name="T5" fmla="*/ 0 h 293"/>
                <a:gd name="T6" fmla="*/ 388 w 352"/>
                <a:gd name="T7" fmla="*/ 391 h 293"/>
                <a:gd name="T8" fmla="*/ 0 w 352"/>
                <a:gd name="T9" fmla="*/ 391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Freeform 107"/>
            <p:cNvSpPr>
              <a:spLocks/>
            </p:cNvSpPr>
            <p:nvPr/>
          </p:nvSpPr>
          <p:spPr bwMode="auto">
            <a:xfrm>
              <a:off x="2877" y="953"/>
              <a:ext cx="1" cy="32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391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Freeform 108"/>
            <p:cNvSpPr>
              <a:spLocks/>
            </p:cNvSpPr>
            <p:nvPr/>
          </p:nvSpPr>
          <p:spPr bwMode="auto">
            <a:xfrm>
              <a:off x="3179" y="953"/>
              <a:ext cx="366" cy="323"/>
            </a:xfrm>
            <a:custGeom>
              <a:avLst/>
              <a:gdLst>
                <a:gd name="T0" fmla="*/ 0 w 353"/>
                <a:gd name="T1" fmla="*/ 391 h 293"/>
                <a:gd name="T2" fmla="*/ 0 w 353"/>
                <a:gd name="T3" fmla="*/ 0 h 293"/>
                <a:gd name="T4" fmla="*/ 392 w 353"/>
                <a:gd name="T5" fmla="*/ 0 h 293"/>
                <a:gd name="T6" fmla="*/ 392 w 353"/>
                <a:gd name="T7" fmla="*/ 391 h 293"/>
                <a:gd name="T8" fmla="*/ 0 w 353"/>
                <a:gd name="T9" fmla="*/ 391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Freeform 109"/>
            <p:cNvSpPr>
              <a:spLocks/>
            </p:cNvSpPr>
            <p:nvPr/>
          </p:nvSpPr>
          <p:spPr bwMode="auto">
            <a:xfrm>
              <a:off x="3239" y="953"/>
              <a:ext cx="2" cy="32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391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Freeform 110"/>
            <p:cNvSpPr>
              <a:spLocks/>
            </p:cNvSpPr>
            <p:nvPr/>
          </p:nvSpPr>
          <p:spPr bwMode="auto">
            <a:xfrm>
              <a:off x="3544" y="953"/>
              <a:ext cx="61" cy="323"/>
            </a:xfrm>
            <a:custGeom>
              <a:avLst/>
              <a:gdLst>
                <a:gd name="T0" fmla="*/ 0 w 59"/>
                <a:gd name="T1" fmla="*/ 391 h 293"/>
                <a:gd name="T2" fmla="*/ 0 w 59"/>
                <a:gd name="T3" fmla="*/ 0 h 293"/>
                <a:gd name="T4" fmla="*/ 64 w 59"/>
                <a:gd name="T5" fmla="*/ 0 h 293"/>
                <a:gd name="T6" fmla="*/ 64 w 59"/>
                <a:gd name="T7" fmla="*/ 391 h 293"/>
                <a:gd name="T8" fmla="*/ 0 w 59"/>
                <a:gd name="T9" fmla="*/ 391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Freeform 111"/>
            <p:cNvSpPr>
              <a:spLocks/>
            </p:cNvSpPr>
            <p:nvPr/>
          </p:nvSpPr>
          <p:spPr bwMode="auto">
            <a:xfrm>
              <a:off x="4543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Freeform 112"/>
            <p:cNvSpPr>
              <a:spLocks/>
            </p:cNvSpPr>
            <p:nvPr/>
          </p:nvSpPr>
          <p:spPr bwMode="auto">
            <a:xfrm>
              <a:off x="4785" y="1949"/>
              <a:ext cx="244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62 w 235"/>
                <a:gd name="T5" fmla="*/ 0 h 235"/>
                <a:gd name="T6" fmla="*/ 262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Freeform 113"/>
            <p:cNvSpPr>
              <a:spLocks/>
            </p:cNvSpPr>
            <p:nvPr/>
          </p:nvSpPr>
          <p:spPr bwMode="auto">
            <a:xfrm>
              <a:off x="5028" y="1949"/>
              <a:ext cx="244" cy="259"/>
            </a:xfrm>
            <a:custGeom>
              <a:avLst/>
              <a:gdLst>
                <a:gd name="T0" fmla="*/ 0 w 236"/>
                <a:gd name="T1" fmla="*/ 313 h 235"/>
                <a:gd name="T2" fmla="*/ 0 w 236"/>
                <a:gd name="T3" fmla="*/ 0 h 235"/>
                <a:gd name="T4" fmla="*/ 260 w 236"/>
                <a:gd name="T5" fmla="*/ 0 h 235"/>
                <a:gd name="T6" fmla="*/ 260 w 236"/>
                <a:gd name="T7" fmla="*/ 313 h 235"/>
                <a:gd name="T8" fmla="*/ 0 w 236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Freeform 114"/>
            <p:cNvSpPr>
              <a:spLocks/>
            </p:cNvSpPr>
            <p:nvPr/>
          </p:nvSpPr>
          <p:spPr bwMode="auto">
            <a:xfrm>
              <a:off x="5271" y="1949"/>
              <a:ext cx="242" cy="259"/>
            </a:xfrm>
            <a:custGeom>
              <a:avLst/>
              <a:gdLst>
                <a:gd name="T0" fmla="*/ 0 w 234"/>
                <a:gd name="T1" fmla="*/ 313 h 235"/>
                <a:gd name="T2" fmla="*/ 0 w 234"/>
                <a:gd name="T3" fmla="*/ 0 h 235"/>
                <a:gd name="T4" fmla="*/ 258 w 234"/>
                <a:gd name="T5" fmla="*/ 0 h 235"/>
                <a:gd name="T6" fmla="*/ 258 w 234"/>
                <a:gd name="T7" fmla="*/ 313 h 235"/>
                <a:gd name="T8" fmla="*/ 0 w 234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35"/>
                <a:gd name="T17" fmla="*/ 234 w 234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115"/>
            <p:cNvSpPr>
              <a:spLocks/>
            </p:cNvSpPr>
            <p:nvPr/>
          </p:nvSpPr>
          <p:spPr bwMode="auto">
            <a:xfrm>
              <a:off x="181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Freeform 116"/>
            <p:cNvSpPr>
              <a:spLocks/>
            </p:cNvSpPr>
            <p:nvPr/>
          </p:nvSpPr>
          <p:spPr bwMode="auto">
            <a:xfrm>
              <a:off x="423" y="1949"/>
              <a:ext cx="244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62 w 235"/>
                <a:gd name="T5" fmla="*/ 0 h 235"/>
                <a:gd name="T6" fmla="*/ 262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Freeform 117"/>
            <p:cNvSpPr>
              <a:spLocks/>
            </p:cNvSpPr>
            <p:nvPr/>
          </p:nvSpPr>
          <p:spPr bwMode="auto">
            <a:xfrm>
              <a:off x="666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Freeform 118"/>
            <p:cNvSpPr>
              <a:spLocks/>
            </p:cNvSpPr>
            <p:nvPr/>
          </p:nvSpPr>
          <p:spPr bwMode="auto">
            <a:xfrm>
              <a:off x="908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Freeform 119"/>
            <p:cNvSpPr>
              <a:spLocks/>
            </p:cNvSpPr>
            <p:nvPr/>
          </p:nvSpPr>
          <p:spPr bwMode="auto">
            <a:xfrm>
              <a:off x="1271" y="1949"/>
              <a:ext cx="244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62 w 235"/>
                <a:gd name="T5" fmla="*/ 0 h 235"/>
                <a:gd name="T6" fmla="*/ 262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Freeform 120"/>
            <p:cNvSpPr>
              <a:spLocks/>
            </p:cNvSpPr>
            <p:nvPr/>
          </p:nvSpPr>
          <p:spPr bwMode="auto">
            <a:xfrm>
              <a:off x="1514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Freeform 121"/>
            <p:cNvSpPr>
              <a:spLocks/>
            </p:cNvSpPr>
            <p:nvPr/>
          </p:nvSpPr>
          <p:spPr bwMode="auto">
            <a:xfrm>
              <a:off x="1756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Freeform 122"/>
            <p:cNvSpPr>
              <a:spLocks/>
            </p:cNvSpPr>
            <p:nvPr/>
          </p:nvSpPr>
          <p:spPr bwMode="auto">
            <a:xfrm>
              <a:off x="1998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Freeform 123"/>
            <p:cNvSpPr>
              <a:spLocks/>
            </p:cNvSpPr>
            <p:nvPr/>
          </p:nvSpPr>
          <p:spPr bwMode="auto">
            <a:xfrm>
              <a:off x="2361" y="1949"/>
              <a:ext cx="244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62 w 235"/>
                <a:gd name="T5" fmla="*/ 0 h 235"/>
                <a:gd name="T6" fmla="*/ 262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Freeform 124"/>
            <p:cNvSpPr>
              <a:spLocks/>
            </p:cNvSpPr>
            <p:nvPr/>
          </p:nvSpPr>
          <p:spPr bwMode="auto">
            <a:xfrm>
              <a:off x="2604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Freeform 125"/>
            <p:cNvSpPr>
              <a:spLocks/>
            </p:cNvSpPr>
            <p:nvPr/>
          </p:nvSpPr>
          <p:spPr bwMode="auto">
            <a:xfrm>
              <a:off x="2846" y="1949"/>
              <a:ext cx="244" cy="259"/>
            </a:xfrm>
            <a:custGeom>
              <a:avLst/>
              <a:gdLst>
                <a:gd name="T0" fmla="*/ 0 w 236"/>
                <a:gd name="T1" fmla="*/ 313 h 235"/>
                <a:gd name="T2" fmla="*/ 0 w 236"/>
                <a:gd name="T3" fmla="*/ 0 h 235"/>
                <a:gd name="T4" fmla="*/ 260 w 236"/>
                <a:gd name="T5" fmla="*/ 0 h 235"/>
                <a:gd name="T6" fmla="*/ 260 w 236"/>
                <a:gd name="T7" fmla="*/ 313 h 235"/>
                <a:gd name="T8" fmla="*/ 0 w 236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Freeform 126"/>
            <p:cNvSpPr>
              <a:spLocks/>
            </p:cNvSpPr>
            <p:nvPr/>
          </p:nvSpPr>
          <p:spPr bwMode="auto">
            <a:xfrm>
              <a:off x="3089" y="1949"/>
              <a:ext cx="244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62 w 235"/>
                <a:gd name="T5" fmla="*/ 0 h 235"/>
                <a:gd name="T6" fmla="*/ 262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Freeform 127"/>
            <p:cNvSpPr>
              <a:spLocks/>
            </p:cNvSpPr>
            <p:nvPr/>
          </p:nvSpPr>
          <p:spPr bwMode="auto">
            <a:xfrm>
              <a:off x="3452" y="1949"/>
              <a:ext cx="244" cy="259"/>
            </a:xfrm>
            <a:custGeom>
              <a:avLst/>
              <a:gdLst>
                <a:gd name="T0" fmla="*/ 0 w 236"/>
                <a:gd name="T1" fmla="*/ 313 h 235"/>
                <a:gd name="T2" fmla="*/ 0 w 236"/>
                <a:gd name="T3" fmla="*/ 0 h 235"/>
                <a:gd name="T4" fmla="*/ 260 w 236"/>
                <a:gd name="T5" fmla="*/ 0 h 235"/>
                <a:gd name="T6" fmla="*/ 260 w 236"/>
                <a:gd name="T7" fmla="*/ 313 h 235"/>
                <a:gd name="T8" fmla="*/ 0 w 236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Freeform 128"/>
            <p:cNvSpPr>
              <a:spLocks/>
            </p:cNvSpPr>
            <p:nvPr/>
          </p:nvSpPr>
          <p:spPr bwMode="auto">
            <a:xfrm>
              <a:off x="3695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Freeform 129"/>
            <p:cNvSpPr>
              <a:spLocks/>
            </p:cNvSpPr>
            <p:nvPr/>
          </p:nvSpPr>
          <p:spPr bwMode="auto">
            <a:xfrm>
              <a:off x="3937" y="1949"/>
              <a:ext cx="244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62 w 235"/>
                <a:gd name="T5" fmla="*/ 0 h 235"/>
                <a:gd name="T6" fmla="*/ 262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Freeform 130"/>
            <p:cNvSpPr>
              <a:spLocks/>
            </p:cNvSpPr>
            <p:nvPr/>
          </p:nvSpPr>
          <p:spPr bwMode="auto">
            <a:xfrm>
              <a:off x="4180" y="1949"/>
              <a:ext cx="243" cy="259"/>
            </a:xfrm>
            <a:custGeom>
              <a:avLst/>
              <a:gdLst>
                <a:gd name="T0" fmla="*/ 0 w 235"/>
                <a:gd name="T1" fmla="*/ 313 h 235"/>
                <a:gd name="T2" fmla="*/ 0 w 235"/>
                <a:gd name="T3" fmla="*/ 0 h 235"/>
                <a:gd name="T4" fmla="*/ 259 w 235"/>
                <a:gd name="T5" fmla="*/ 0 h 235"/>
                <a:gd name="T6" fmla="*/ 259 w 235"/>
                <a:gd name="T7" fmla="*/ 313 h 235"/>
                <a:gd name="T8" fmla="*/ 0 w 235"/>
                <a:gd name="T9" fmla="*/ 313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Freeform 131"/>
            <p:cNvSpPr>
              <a:spLocks/>
            </p:cNvSpPr>
            <p:nvPr/>
          </p:nvSpPr>
          <p:spPr bwMode="auto">
            <a:xfrm>
              <a:off x="673" y="1234"/>
              <a:ext cx="1447" cy="701"/>
            </a:xfrm>
            <a:custGeom>
              <a:avLst/>
              <a:gdLst>
                <a:gd name="T0" fmla="*/ 1549 w 1398"/>
                <a:gd name="T1" fmla="*/ 0 h 636"/>
                <a:gd name="T2" fmla="*/ 0 w 1398"/>
                <a:gd name="T3" fmla="*/ 851 h 636"/>
                <a:gd name="T4" fmla="*/ 1549 w 1398"/>
                <a:gd name="T5" fmla="*/ 0 h 636"/>
                <a:gd name="T6" fmla="*/ 0 60000 65536"/>
                <a:gd name="T7" fmla="*/ 0 60000 65536"/>
                <a:gd name="T8" fmla="*/ 0 60000 65536"/>
                <a:gd name="T9" fmla="*/ 0 w 1398"/>
                <a:gd name="T10" fmla="*/ 0 h 636"/>
                <a:gd name="T11" fmla="*/ 1398 w 1398"/>
                <a:gd name="T12" fmla="*/ 636 h 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Freeform 132"/>
            <p:cNvSpPr>
              <a:spLocks/>
            </p:cNvSpPr>
            <p:nvPr/>
          </p:nvSpPr>
          <p:spPr bwMode="auto">
            <a:xfrm>
              <a:off x="673" y="1882"/>
              <a:ext cx="77" cy="53"/>
            </a:xfrm>
            <a:custGeom>
              <a:avLst/>
              <a:gdLst>
                <a:gd name="T0" fmla="*/ 80 w 75"/>
                <a:gd name="T1" fmla="*/ 44 h 48"/>
                <a:gd name="T2" fmla="*/ 0 w 75"/>
                <a:gd name="T3" fmla="*/ 63 h 48"/>
                <a:gd name="T4" fmla="*/ 65 w 75"/>
                <a:gd name="T5" fmla="*/ 0 h 48"/>
                <a:gd name="T6" fmla="*/ 80 w 75"/>
                <a:gd name="T7" fmla="*/ 44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8"/>
                <a:gd name="T14" fmla="*/ 75 w 7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Freeform 133"/>
            <p:cNvSpPr>
              <a:spLocks/>
            </p:cNvSpPr>
            <p:nvPr/>
          </p:nvSpPr>
          <p:spPr bwMode="auto">
            <a:xfrm>
              <a:off x="1756" y="1243"/>
              <a:ext cx="720" cy="692"/>
            </a:xfrm>
            <a:custGeom>
              <a:avLst/>
              <a:gdLst>
                <a:gd name="T0" fmla="*/ 770 w 696"/>
                <a:gd name="T1" fmla="*/ 0 h 628"/>
                <a:gd name="T2" fmla="*/ 0 w 696"/>
                <a:gd name="T3" fmla="*/ 839 h 628"/>
                <a:gd name="T4" fmla="*/ 770 w 696"/>
                <a:gd name="T5" fmla="*/ 0 h 628"/>
                <a:gd name="T6" fmla="*/ 0 60000 65536"/>
                <a:gd name="T7" fmla="*/ 0 60000 65536"/>
                <a:gd name="T8" fmla="*/ 0 60000 65536"/>
                <a:gd name="T9" fmla="*/ 0 w 696"/>
                <a:gd name="T10" fmla="*/ 0 h 628"/>
                <a:gd name="T11" fmla="*/ 696 w 696"/>
                <a:gd name="T12" fmla="*/ 628 h 6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Freeform 134"/>
            <p:cNvSpPr>
              <a:spLocks/>
            </p:cNvSpPr>
            <p:nvPr/>
          </p:nvSpPr>
          <p:spPr bwMode="auto">
            <a:xfrm>
              <a:off x="1756" y="1864"/>
              <a:ext cx="70" cy="71"/>
            </a:xfrm>
            <a:custGeom>
              <a:avLst/>
              <a:gdLst>
                <a:gd name="T0" fmla="*/ 73 w 68"/>
                <a:gd name="T1" fmla="*/ 37 h 64"/>
                <a:gd name="T2" fmla="*/ 0 w 68"/>
                <a:gd name="T3" fmla="*/ 87 h 64"/>
                <a:gd name="T4" fmla="*/ 45 w 68"/>
                <a:gd name="T5" fmla="*/ 0 h 64"/>
                <a:gd name="T6" fmla="*/ 73 w 68"/>
                <a:gd name="T7" fmla="*/ 3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4"/>
                <a:gd name="T14" fmla="*/ 68 w 68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Freeform 135"/>
            <p:cNvSpPr>
              <a:spLocks/>
            </p:cNvSpPr>
            <p:nvPr/>
          </p:nvSpPr>
          <p:spPr bwMode="auto">
            <a:xfrm>
              <a:off x="2839" y="1243"/>
              <a:ext cx="1" cy="684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828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  <a:gd name="T9" fmla="*/ 0 w 1"/>
                <a:gd name="T10" fmla="*/ 0 h 621"/>
                <a:gd name="T11" fmla="*/ 1 w 1"/>
                <a:gd name="T12" fmla="*/ 621 h 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Freeform 136"/>
            <p:cNvSpPr>
              <a:spLocks/>
            </p:cNvSpPr>
            <p:nvPr/>
          </p:nvSpPr>
          <p:spPr bwMode="auto">
            <a:xfrm>
              <a:off x="2819" y="1844"/>
              <a:ext cx="39" cy="83"/>
            </a:xfrm>
            <a:custGeom>
              <a:avLst/>
              <a:gdLst>
                <a:gd name="T0" fmla="*/ 40 w 38"/>
                <a:gd name="T1" fmla="*/ 0 h 75"/>
                <a:gd name="T2" fmla="*/ 22 w 38"/>
                <a:gd name="T3" fmla="*/ 101 h 75"/>
                <a:gd name="T4" fmla="*/ 0 w 38"/>
                <a:gd name="T5" fmla="*/ 0 h 75"/>
                <a:gd name="T6" fmla="*/ 40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75"/>
                <a:gd name="T14" fmla="*/ 38 w 38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Freeform 137"/>
            <p:cNvSpPr>
              <a:spLocks/>
            </p:cNvSpPr>
            <p:nvPr/>
          </p:nvSpPr>
          <p:spPr bwMode="auto">
            <a:xfrm>
              <a:off x="3209" y="1234"/>
              <a:ext cx="714" cy="693"/>
            </a:xfrm>
            <a:custGeom>
              <a:avLst/>
              <a:gdLst>
                <a:gd name="T0" fmla="*/ 0 w 689"/>
                <a:gd name="T1" fmla="*/ 0 h 629"/>
                <a:gd name="T2" fmla="*/ 766 w 689"/>
                <a:gd name="T3" fmla="*/ 840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  <a:gd name="T9" fmla="*/ 0 w 689"/>
                <a:gd name="T10" fmla="*/ 0 h 629"/>
                <a:gd name="T11" fmla="*/ 689 w 689"/>
                <a:gd name="T12" fmla="*/ 629 h 6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Freeform 138"/>
            <p:cNvSpPr>
              <a:spLocks/>
            </p:cNvSpPr>
            <p:nvPr/>
          </p:nvSpPr>
          <p:spPr bwMode="auto">
            <a:xfrm>
              <a:off x="3853" y="1857"/>
              <a:ext cx="70" cy="70"/>
            </a:xfrm>
            <a:custGeom>
              <a:avLst/>
              <a:gdLst>
                <a:gd name="T0" fmla="*/ 28 w 67"/>
                <a:gd name="T1" fmla="*/ 0 h 64"/>
                <a:gd name="T2" fmla="*/ 75 w 67"/>
                <a:gd name="T3" fmla="*/ 82 h 64"/>
                <a:gd name="T4" fmla="*/ 0 w 67"/>
                <a:gd name="T5" fmla="*/ 36 h 64"/>
                <a:gd name="T6" fmla="*/ 28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4"/>
                <a:gd name="T14" fmla="*/ 67 w 6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Freeform 139"/>
            <p:cNvSpPr>
              <a:spLocks/>
            </p:cNvSpPr>
            <p:nvPr/>
          </p:nvSpPr>
          <p:spPr bwMode="auto">
            <a:xfrm>
              <a:off x="3574" y="1225"/>
              <a:ext cx="1447" cy="702"/>
            </a:xfrm>
            <a:custGeom>
              <a:avLst/>
              <a:gdLst>
                <a:gd name="T0" fmla="*/ 0 w 1398"/>
                <a:gd name="T1" fmla="*/ 0 h 637"/>
                <a:gd name="T2" fmla="*/ 1549 w 1398"/>
                <a:gd name="T3" fmla="*/ 852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  <a:gd name="T9" fmla="*/ 0 w 1398"/>
                <a:gd name="T10" fmla="*/ 0 h 637"/>
                <a:gd name="T11" fmla="*/ 1398 w 1398"/>
                <a:gd name="T12" fmla="*/ 637 h 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Freeform 140"/>
            <p:cNvSpPr>
              <a:spLocks/>
            </p:cNvSpPr>
            <p:nvPr/>
          </p:nvSpPr>
          <p:spPr bwMode="auto">
            <a:xfrm>
              <a:off x="4944" y="1873"/>
              <a:ext cx="77" cy="54"/>
            </a:xfrm>
            <a:custGeom>
              <a:avLst/>
              <a:gdLst>
                <a:gd name="T0" fmla="*/ 15 w 75"/>
                <a:gd name="T1" fmla="*/ 0 h 49"/>
                <a:gd name="T2" fmla="*/ 80 w 75"/>
                <a:gd name="T3" fmla="*/ 64 h 49"/>
                <a:gd name="T4" fmla="*/ 0 w 75"/>
                <a:gd name="T5" fmla="*/ 45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Rectangle 141"/>
            <p:cNvSpPr>
              <a:spLocks noChangeArrowheads="1"/>
            </p:cNvSpPr>
            <p:nvPr/>
          </p:nvSpPr>
          <p:spPr bwMode="auto">
            <a:xfrm>
              <a:off x="2544" y="576"/>
              <a:ext cx="4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44084" name="Rectangle 142"/>
            <p:cNvSpPr>
              <a:spLocks noChangeArrowheads="1"/>
            </p:cNvSpPr>
            <p:nvPr/>
          </p:nvSpPr>
          <p:spPr bwMode="auto">
            <a:xfrm>
              <a:off x="2537" y="1003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4085" name="Rectangle 143"/>
            <p:cNvSpPr>
              <a:spLocks noChangeArrowheads="1"/>
            </p:cNvSpPr>
            <p:nvPr/>
          </p:nvSpPr>
          <p:spPr bwMode="auto">
            <a:xfrm>
              <a:off x="2901" y="1003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44086" name="Rectangle 144"/>
            <p:cNvSpPr>
              <a:spLocks noChangeArrowheads="1"/>
            </p:cNvSpPr>
            <p:nvPr/>
          </p:nvSpPr>
          <p:spPr bwMode="auto">
            <a:xfrm>
              <a:off x="3273" y="995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44087" name="Rectangle 145"/>
            <p:cNvSpPr>
              <a:spLocks noChangeArrowheads="1"/>
            </p:cNvSpPr>
            <p:nvPr/>
          </p:nvSpPr>
          <p:spPr bwMode="auto">
            <a:xfrm>
              <a:off x="182" y="1959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44088" name="Rectangle 146"/>
            <p:cNvSpPr>
              <a:spLocks noChangeArrowheads="1"/>
            </p:cNvSpPr>
            <p:nvPr/>
          </p:nvSpPr>
          <p:spPr bwMode="auto">
            <a:xfrm>
              <a:off x="431" y="1951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44089" name="Rectangle 147"/>
            <p:cNvSpPr>
              <a:spLocks noChangeArrowheads="1"/>
            </p:cNvSpPr>
            <p:nvPr/>
          </p:nvSpPr>
          <p:spPr bwMode="auto">
            <a:xfrm>
              <a:off x="674" y="1951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44090" name="Rectangle 148"/>
            <p:cNvSpPr>
              <a:spLocks noChangeArrowheads="1"/>
            </p:cNvSpPr>
            <p:nvPr/>
          </p:nvSpPr>
          <p:spPr bwMode="auto">
            <a:xfrm>
              <a:off x="916" y="1959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latin typeface="Arial" charset="0"/>
                </a:rPr>
                <a:t>7*</a:t>
              </a:r>
            </a:p>
          </p:txBody>
        </p:sp>
        <p:sp>
          <p:nvSpPr>
            <p:cNvPr id="44091" name="Rectangle 149"/>
            <p:cNvSpPr>
              <a:spLocks noChangeArrowheads="1"/>
            </p:cNvSpPr>
            <p:nvPr/>
          </p:nvSpPr>
          <p:spPr bwMode="auto">
            <a:xfrm>
              <a:off x="1265" y="1959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44092" name="Rectangle 150"/>
            <p:cNvSpPr>
              <a:spLocks noChangeArrowheads="1"/>
            </p:cNvSpPr>
            <p:nvPr/>
          </p:nvSpPr>
          <p:spPr bwMode="auto">
            <a:xfrm>
              <a:off x="1500" y="1959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44093" name="Rectangle 151"/>
            <p:cNvSpPr>
              <a:spLocks noChangeArrowheads="1"/>
            </p:cNvSpPr>
            <p:nvPr/>
          </p:nvSpPr>
          <p:spPr bwMode="auto">
            <a:xfrm>
              <a:off x="2371" y="195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44094" name="Rectangle 152"/>
            <p:cNvSpPr>
              <a:spLocks noChangeArrowheads="1"/>
            </p:cNvSpPr>
            <p:nvPr/>
          </p:nvSpPr>
          <p:spPr bwMode="auto">
            <a:xfrm>
              <a:off x="2598" y="195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44095" name="Rectangle 153"/>
            <p:cNvSpPr>
              <a:spLocks noChangeArrowheads="1"/>
            </p:cNvSpPr>
            <p:nvPr/>
          </p:nvSpPr>
          <p:spPr bwMode="auto">
            <a:xfrm>
              <a:off x="2834" y="195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44096" name="Rectangle 154"/>
            <p:cNvSpPr>
              <a:spLocks noChangeArrowheads="1"/>
            </p:cNvSpPr>
            <p:nvPr/>
          </p:nvSpPr>
          <p:spPr bwMode="auto">
            <a:xfrm>
              <a:off x="3438" y="195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44097" name="Rectangle 155"/>
            <p:cNvSpPr>
              <a:spLocks noChangeArrowheads="1"/>
            </p:cNvSpPr>
            <p:nvPr/>
          </p:nvSpPr>
          <p:spPr bwMode="auto">
            <a:xfrm>
              <a:off x="3689" y="195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44098" name="Rectangle 156"/>
            <p:cNvSpPr>
              <a:spLocks noChangeArrowheads="1"/>
            </p:cNvSpPr>
            <p:nvPr/>
          </p:nvSpPr>
          <p:spPr bwMode="auto">
            <a:xfrm>
              <a:off x="3916" y="1959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44099" name="Rectangle 157"/>
            <p:cNvSpPr>
              <a:spLocks noChangeArrowheads="1"/>
            </p:cNvSpPr>
            <p:nvPr/>
          </p:nvSpPr>
          <p:spPr bwMode="auto">
            <a:xfrm>
              <a:off x="4530" y="1959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44100" name="Rectangle 158"/>
            <p:cNvSpPr>
              <a:spLocks noChangeArrowheads="1"/>
            </p:cNvSpPr>
            <p:nvPr/>
          </p:nvSpPr>
          <p:spPr bwMode="auto">
            <a:xfrm>
              <a:off x="4773" y="1959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44101" name="Rectangle 159"/>
            <p:cNvSpPr>
              <a:spLocks noChangeArrowheads="1"/>
            </p:cNvSpPr>
            <p:nvPr/>
          </p:nvSpPr>
          <p:spPr bwMode="auto">
            <a:xfrm>
              <a:off x="5007" y="195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44102" name="Rectangle 160"/>
            <p:cNvSpPr>
              <a:spLocks noChangeArrowheads="1"/>
            </p:cNvSpPr>
            <p:nvPr/>
          </p:nvSpPr>
          <p:spPr bwMode="auto">
            <a:xfrm>
              <a:off x="5249" y="1944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44103" name="Rectangle 161"/>
            <p:cNvSpPr>
              <a:spLocks noChangeArrowheads="1"/>
            </p:cNvSpPr>
            <p:nvPr/>
          </p:nvSpPr>
          <p:spPr bwMode="auto">
            <a:xfrm>
              <a:off x="2190" y="1003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latin typeface="Arial" charset="0"/>
                </a:rPr>
                <a:t>13</a:t>
              </a:r>
            </a:p>
          </p:txBody>
        </p:sp>
        <p:sp>
          <p:nvSpPr>
            <p:cNvPr id="44104" name="Line 162"/>
            <p:cNvSpPr>
              <a:spLocks noChangeShapeType="1"/>
            </p:cNvSpPr>
            <p:nvPr/>
          </p:nvSpPr>
          <p:spPr bwMode="auto">
            <a:xfrm>
              <a:off x="2544" y="768"/>
              <a:ext cx="45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Arc 163"/>
            <p:cNvSpPr>
              <a:spLocks/>
            </p:cNvSpPr>
            <p:nvPr/>
          </p:nvSpPr>
          <p:spPr bwMode="auto">
            <a:xfrm rot="-2580000">
              <a:off x="2192" y="1792"/>
              <a:ext cx="248" cy="2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Arc 164"/>
            <p:cNvSpPr>
              <a:spLocks/>
            </p:cNvSpPr>
            <p:nvPr/>
          </p:nvSpPr>
          <p:spPr bwMode="auto">
            <a:xfrm rot="-2580000">
              <a:off x="1049" y="1792"/>
              <a:ext cx="248" cy="2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Arc 165"/>
            <p:cNvSpPr>
              <a:spLocks/>
            </p:cNvSpPr>
            <p:nvPr/>
          </p:nvSpPr>
          <p:spPr bwMode="auto">
            <a:xfrm rot="-2580000">
              <a:off x="3235" y="1792"/>
              <a:ext cx="249" cy="2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8" name="Arc 166"/>
            <p:cNvSpPr>
              <a:spLocks/>
            </p:cNvSpPr>
            <p:nvPr/>
          </p:nvSpPr>
          <p:spPr bwMode="auto">
            <a:xfrm rot="-2580000">
              <a:off x="4329" y="1792"/>
              <a:ext cx="248" cy="2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1"/>
          <p:cNvGrpSpPr>
            <a:grpSpLocks/>
          </p:cNvGrpSpPr>
          <p:nvPr/>
        </p:nvGrpSpPr>
        <p:grpSpPr bwMode="auto">
          <a:xfrm>
            <a:off x="2097088" y="3171825"/>
            <a:ext cx="1103312" cy="290513"/>
            <a:chOff x="1321" y="1998"/>
            <a:chExt cx="695" cy="183"/>
          </a:xfrm>
        </p:grpSpPr>
        <p:sp>
          <p:nvSpPr>
            <p:cNvPr id="44041" name="Text Box 168"/>
            <p:cNvSpPr txBox="1">
              <a:spLocks noChangeArrowheads="1"/>
            </p:cNvSpPr>
            <p:nvPr/>
          </p:nvSpPr>
          <p:spPr bwMode="auto">
            <a:xfrm>
              <a:off x="1321" y="2005"/>
              <a:ext cx="1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chemeClr val="hlink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44042" name="Text Box 169"/>
            <p:cNvSpPr txBox="1">
              <a:spLocks noChangeArrowheads="1"/>
            </p:cNvSpPr>
            <p:nvPr/>
          </p:nvSpPr>
          <p:spPr bwMode="auto">
            <a:xfrm>
              <a:off x="1522" y="1998"/>
              <a:ext cx="23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14*</a:t>
              </a:r>
            </a:p>
          </p:txBody>
        </p:sp>
        <p:sp>
          <p:nvSpPr>
            <p:cNvPr id="44043" name="Text Box 170"/>
            <p:cNvSpPr txBox="1">
              <a:spLocks noChangeArrowheads="1"/>
            </p:cNvSpPr>
            <p:nvPr/>
          </p:nvSpPr>
          <p:spPr bwMode="auto">
            <a:xfrm>
              <a:off x="1780" y="2008"/>
              <a:ext cx="23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</a:rPr>
                <a:t>16*</a:t>
              </a:r>
            </a:p>
          </p:txBody>
        </p:sp>
      </p:grpSp>
      <p:sp>
        <p:nvSpPr>
          <p:cNvPr id="679084" name="Text Box 172"/>
          <p:cNvSpPr txBox="1">
            <a:spLocks noChangeArrowheads="1"/>
          </p:cNvSpPr>
          <p:nvPr/>
        </p:nvSpPr>
        <p:spPr bwMode="auto">
          <a:xfrm>
            <a:off x="3505200" y="1630363"/>
            <a:ext cx="37465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hlink"/>
                </a:solidFill>
                <a:latin typeface="Arial" charset="0"/>
              </a:rPr>
              <a:t> 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3429000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76600" y="1905000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012" grpId="0" build="p" bldLvl="2" autoUpdateAnimBg="0"/>
      <p:bldP spid="679084" grpId="0" animBg="1" autoUpdateAnimBg="0"/>
      <p:bldP spid="2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AFFCD0-008B-C74F-8ECA-3B3A35B3FB83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F2D423-7D32-6948-A47C-D96576E696D9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B+ Tree Operations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</a:p>
          <a:p>
            <a:pPr lvl="1" eaLnBrk="1" hangingPunct="1"/>
            <a:r>
              <a:rPr lang="en-US">
                <a:latin typeface="Tahoma" charset="0"/>
              </a:rPr>
              <a:t>Equality</a:t>
            </a:r>
          </a:p>
          <a:p>
            <a:pPr lvl="1" eaLnBrk="1" hangingPunct="1"/>
            <a:r>
              <a:rPr lang="en-US">
                <a:latin typeface="Tahoma" charset="0"/>
              </a:rPr>
              <a:t>Range</a:t>
            </a:r>
          </a:p>
          <a:p>
            <a:pPr eaLnBrk="1" hangingPunct="1"/>
            <a:r>
              <a:rPr lang="en-US">
                <a:latin typeface="Tahoma" charset="0"/>
              </a:rPr>
              <a:t>Insert data entry</a:t>
            </a:r>
          </a:p>
          <a:p>
            <a:pPr eaLnBrk="1" hangingPunct="1"/>
            <a:r>
              <a:rPr lang="en-US" b="1">
                <a:solidFill>
                  <a:schemeClr val="hlink"/>
                </a:solidFill>
                <a:latin typeface="Tahoma" charset="0"/>
              </a:rPr>
              <a:t>Delete data entry</a:t>
            </a:r>
          </a:p>
          <a:p>
            <a:pPr eaLnBrk="1" hangingPunct="1"/>
            <a:r>
              <a:rPr lang="en-US">
                <a:latin typeface="Tahoma" charset="0"/>
              </a:rPr>
              <a:t>Bulk load</a:t>
            </a:r>
          </a:p>
          <a:p>
            <a:pPr eaLnBrk="1" hangingPunct="1">
              <a:buFontTx/>
              <a:buNone/>
            </a:pPr>
            <a:endParaRPr lang="en-US" b="1">
              <a:solidFill>
                <a:schemeClr val="hlink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8682DC-9F7E-124E-8AC7-EBF9D4D52C61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2E886B-ADB4-7949-9CA6-DE9BD7E8D999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8575"/>
            <a:ext cx="8153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B+-Tree: Deleting a Data Entry</a:t>
            </a:r>
          </a:p>
        </p:txBody>
      </p:sp>
      <p:sp>
        <p:nvSpPr>
          <p:cNvPr id="64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>
                <a:latin typeface="Tahoma" charset="0"/>
              </a:rPr>
              <a:t>Find the data entry (will always be at a leaf)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Delete it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Restore the B+-tree invariant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If </a:t>
            </a:r>
            <a:r>
              <a:rPr lang="en-US" sz="2400" dirty="0">
                <a:latin typeface="Tahoma" charset="0"/>
              </a:rPr>
              <a:t>L is at least half-full, </a:t>
            </a:r>
            <a:r>
              <a:rPr lang="en-US" sz="2400" i="1" dirty="0">
                <a:latin typeface="Tahoma" charset="0"/>
              </a:rPr>
              <a:t>done!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If L has only </a:t>
            </a:r>
            <a:r>
              <a:rPr lang="en-US" sz="2400" b="1" dirty="0">
                <a:latin typeface="Tahoma" charset="0"/>
              </a:rPr>
              <a:t>d-1 </a:t>
            </a:r>
            <a:r>
              <a:rPr lang="en-US" sz="2400" dirty="0">
                <a:latin typeface="Tahoma" charset="0"/>
              </a:rPr>
              <a:t>entries,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Try to 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re-distribute</a:t>
            </a:r>
            <a:r>
              <a:rPr lang="en-US" dirty="0">
                <a:latin typeface="Tahoma" charset="0"/>
              </a:rPr>
              <a:t>, borrowing from </a:t>
            </a:r>
            <a:r>
              <a:rPr lang="en-US" dirty="0" smtClean="0">
                <a:latin typeface="Tahoma" charset="0"/>
              </a:rPr>
              <a:t>a </a:t>
            </a:r>
            <a:r>
              <a:rPr lang="en-US" i="1" u="sng" dirty="0" smtClean="0">
                <a:latin typeface="Tahoma" charset="0"/>
              </a:rPr>
              <a:t>sibling</a:t>
            </a:r>
            <a:r>
              <a:rPr lang="en-US" i="1" dirty="0" smtClean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(adjacent node with same parent as L)</a:t>
            </a:r>
            <a:r>
              <a:rPr lang="en-US" dirty="0">
                <a:latin typeface="Tahoma" charset="0"/>
              </a:rPr>
              <a:t>.</a:t>
            </a:r>
          </a:p>
          <a:p>
            <a:pPr lvl="2" eaLnBrk="1" hangingPunct="1"/>
            <a:r>
              <a:rPr lang="en-US" dirty="0">
                <a:latin typeface="Tahoma" charset="0"/>
              </a:rPr>
              <a:t>If re-distribution fails, </a:t>
            </a:r>
            <a:r>
              <a:rPr lang="en-US" i="1" u="sng" dirty="0">
                <a:solidFill>
                  <a:schemeClr val="accent2"/>
                </a:solidFill>
                <a:latin typeface="Tahoma" charset="0"/>
              </a:rPr>
              <a:t>merge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L </a:t>
            </a:r>
            <a:r>
              <a:rPr lang="en-US" dirty="0">
                <a:latin typeface="Tahoma" charset="0"/>
              </a:rPr>
              <a:t>and </a:t>
            </a:r>
            <a:r>
              <a:rPr lang="en-US" dirty="0" smtClean="0">
                <a:latin typeface="Tahoma" charset="0"/>
              </a:rPr>
              <a:t>sibling. 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On merge, delete relevant entry in parent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Merge could propagate to root, decreasing height.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9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Example tree</a:t>
            </a:r>
            <a:endParaRPr lang="en-US" dirty="0">
              <a:latin typeface="Tahoma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86200"/>
            <a:ext cx="8382000" cy="1905000"/>
          </a:xfrm>
        </p:spPr>
        <p:txBody>
          <a:bodyPr/>
          <a:lstStyle/>
          <a:p>
            <a:r>
              <a:rPr lang="en-US" dirty="0" smtClean="0"/>
              <a:t>Task: Delete 22, 20, 24</a:t>
            </a:r>
          </a:p>
          <a:p>
            <a:r>
              <a:rPr lang="en-US" dirty="0" smtClean="0"/>
              <a:t>Deleting 22 is easy. Invariant maintained</a:t>
            </a:r>
          </a:p>
          <a:p>
            <a:r>
              <a:rPr lang="en-US" dirty="0" smtClean="0"/>
              <a:t>Deleting 20 is harder. Node would become less than half full</a:t>
            </a:r>
            <a:endParaRPr lang="en-US" dirty="0"/>
          </a:p>
        </p:txBody>
      </p:sp>
      <p:grpSp>
        <p:nvGrpSpPr>
          <p:cNvPr id="178" name="Group 106"/>
          <p:cNvGrpSpPr>
            <a:grpSpLocks/>
          </p:cNvGrpSpPr>
          <p:nvPr/>
        </p:nvGrpSpPr>
        <p:grpSpPr bwMode="auto">
          <a:xfrm>
            <a:off x="90488" y="908050"/>
            <a:ext cx="8901112" cy="2597150"/>
            <a:chOff x="57" y="912"/>
            <a:chExt cx="5607" cy="1636"/>
          </a:xfrm>
        </p:grpSpPr>
        <p:sp>
          <p:nvSpPr>
            <p:cNvPr id="179" name="Freeform 7"/>
            <p:cNvSpPr>
              <a:spLocks/>
            </p:cNvSpPr>
            <p:nvPr/>
          </p:nvSpPr>
          <p:spPr bwMode="auto">
            <a:xfrm>
              <a:off x="57" y="2318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8"/>
            <p:cNvSpPr>
              <a:spLocks/>
            </p:cNvSpPr>
            <p:nvPr/>
          </p:nvSpPr>
          <p:spPr bwMode="auto">
            <a:xfrm>
              <a:off x="274" y="2318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9"/>
            <p:cNvSpPr>
              <a:spLocks/>
            </p:cNvSpPr>
            <p:nvPr/>
          </p:nvSpPr>
          <p:spPr bwMode="auto">
            <a:xfrm>
              <a:off x="490" y="2318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0"/>
            <p:cNvSpPr>
              <a:spLocks/>
            </p:cNvSpPr>
            <p:nvPr/>
          </p:nvSpPr>
          <p:spPr bwMode="auto">
            <a:xfrm>
              <a:off x="706" y="2318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1"/>
            <p:cNvSpPr>
              <a:spLocks noChangeArrowheads="1"/>
            </p:cNvSpPr>
            <p:nvPr/>
          </p:nvSpPr>
          <p:spPr bwMode="auto">
            <a:xfrm>
              <a:off x="64" y="2303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184" name="Rectangle 12"/>
            <p:cNvSpPr>
              <a:spLocks noChangeArrowheads="1"/>
            </p:cNvSpPr>
            <p:nvPr/>
          </p:nvSpPr>
          <p:spPr bwMode="auto">
            <a:xfrm>
              <a:off x="281" y="2303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185" name="Freeform 13"/>
            <p:cNvSpPr>
              <a:spLocks/>
            </p:cNvSpPr>
            <p:nvPr/>
          </p:nvSpPr>
          <p:spPr bwMode="auto">
            <a:xfrm>
              <a:off x="2168" y="1200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4"/>
            <p:cNvSpPr>
              <a:spLocks/>
            </p:cNvSpPr>
            <p:nvPr/>
          </p:nvSpPr>
          <p:spPr bwMode="auto">
            <a:xfrm>
              <a:off x="2221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5"/>
            <p:cNvSpPr>
              <a:spLocks/>
            </p:cNvSpPr>
            <p:nvPr/>
          </p:nvSpPr>
          <p:spPr bwMode="auto">
            <a:xfrm>
              <a:off x="2492" y="1200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6"/>
            <p:cNvSpPr>
              <a:spLocks/>
            </p:cNvSpPr>
            <p:nvPr/>
          </p:nvSpPr>
          <p:spPr bwMode="auto">
            <a:xfrm>
              <a:off x="2546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7"/>
            <p:cNvSpPr>
              <a:spLocks/>
            </p:cNvSpPr>
            <p:nvPr/>
          </p:nvSpPr>
          <p:spPr bwMode="auto">
            <a:xfrm>
              <a:off x="2817" y="1200"/>
              <a:ext cx="325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1 w 308"/>
                <a:gd name="T5" fmla="*/ 0 h 255"/>
                <a:gd name="T6" fmla="*/ 361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"/>
            <p:cNvSpPr>
              <a:spLocks/>
            </p:cNvSpPr>
            <p:nvPr/>
          </p:nvSpPr>
          <p:spPr bwMode="auto">
            <a:xfrm>
              <a:off x="2871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9"/>
            <p:cNvSpPr>
              <a:spLocks/>
            </p:cNvSpPr>
            <p:nvPr/>
          </p:nvSpPr>
          <p:spPr bwMode="auto">
            <a:xfrm>
              <a:off x="3141" y="1200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3195" y="1200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1"/>
            <p:cNvSpPr>
              <a:spLocks/>
            </p:cNvSpPr>
            <p:nvPr/>
          </p:nvSpPr>
          <p:spPr bwMode="auto">
            <a:xfrm>
              <a:off x="3466" y="1200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1910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2127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2344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2560" y="2323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6"/>
            <p:cNvSpPr>
              <a:spLocks/>
            </p:cNvSpPr>
            <p:nvPr/>
          </p:nvSpPr>
          <p:spPr bwMode="auto">
            <a:xfrm>
              <a:off x="2850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7"/>
            <p:cNvSpPr>
              <a:spLocks/>
            </p:cNvSpPr>
            <p:nvPr/>
          </p:nvSpPr>
          <p:spPr bwMode="auto">
            <a:xfrm>
              <a:off x="3067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"/>
            <p:cNvSpPr>
              <a:spLocks/>
            </p:cNvSpPr>
            <p:nvPr/>
          </p:nvSpPr>
          <p:spPr bwMode="auto">
            <a:xfrm>
              <a:off x="3284" y="2323"/>
              <a:ext cx="216" cy="225"/>
            </a:xfrm>
            <a:custGeom>
              <a:avLst/>
              <a:gdLst>
                <a:gd name="T0" fmla="*/ 0 w 204"/>
                <a:gd name="T1" fmla="*/ 270 h 205"/>
                <a:gd name="T2" fmla="*/ 0 w 204"/>
                <a:gd name="T3" fmla="*/ 0 h 205"/>
                <a:gd name="T4" fmla="*/ 241 w 204"/>
                <a:gd name="T5" fmla="*/ 0 h 205"/>
                <a:gd name="T6" fmla="*/ 241 w 204"/>
                <a:gd name="T7" fmla="*/ 270 h 205"/>
                <a:gd name="T8" fmla="*/ 0 w 204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9"/>
            <p:cNvSpPr>
              <a:spLocks/>
            </p:cNvSpPr>
            <p:nvPr/>
          </p:nvSpPr>
          <p:spPr bwMode="auto">
            <a:xfrm>
              <a:off x="3499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30"/>
            <p:cNvSpPr>
              <a:spLocks/>
            </p:cNvSpPr>
            <p:nvPr/>
          </p:nvSpPr>
          <p:spPr bwMode="auto">
            <a:xfrm>
              <a:off x="3791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31"/>
            <p:cNvSpPr>
              <a:spLocks/>
            </p:cNvSpPr>
            <p:nvPr/>
          </p:nvSpPr>
          <p:spPr bwMode="auto">
            <a:xfrm>
              <a:off x="4008" y="2323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32"/>
            <p:cNvSpPr>
              <a:spLocks/>
            </p:cNvSpPr>
            <p:nvPr/>
          </p:nvSpPr>
          <p:spPr bwMode="auto">
            <a:xfrm>
              <a:off x="4223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33"/>
            <p:cNvSpPr>
              <a:spLocks/>
            </p:cNvSpPr>
            <p:nvPr/>
          </p:nvSpPr>
          <p:spPr bwMode="auto">
            <a:xfrm>
              <a:off x="4439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34"/>
            <p:cNvSpPr>
              <a:spLocks/>
            </p:cNvSpPr>
            <p:nvPr/>
          </p:nvSpPr>
          <p:spPr bwMode="auto">
            <a:xfrm>
              <a:off x="4724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35"/>
            <p:cNvSpPr>
              <a:spLocks/>
            </p:cNvSpPr>
            <p:nvPr/>
          </p:nvSpPr>
          <p:spPr bwMode="auto">
            <a:xfrm>
              <a:off x="4940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36"/>
            <p:cNvSpPr>
              <a:spLocks/>
            </p:cNvSpPr>
            <p:nvPr/>
          </p:nvSpPr>
          <p:spPr bwMode="auto">
            <a:xfrm>
              <a:off x="5156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37"/>
            <p:cNvSpPr>
              <a:spLocks/>
            </p:cNvSpPr>
            <p:nvPr/>
          </p:nvSpPr>
          <p:spPr bwMode="auto">
            <a:xfrm>
              <a:off x="5372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755" y="1731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39"/>
            <p:cNvSpPr>
              <a:spLocks/>
            </p:cNvSpPr>
            <p:nvPr/>
          </p:nvSpPr>
          <p:spPr bwMode="auto">
            <a:xfrm>
              <a:off x="809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40"/>
            <p:cNvSpPr>
              <a:spLocks/>
            </p:cNvSpPr>
            <p:nvPr/>
          </p:nvSpPr>
          <p:spPr bwMode="auto">
            <a:xfrm>
              <a:off x="1079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41"/>
            <p:cNvSpPr>
              <a:spLocks/>
            </p:cNvSpPr>
            <p:nvPr/>
          </p:nvSpPr>
          <p:spPr bwMode="auto">
            <a:xfrm>
              <a:off x="1133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42"/>
            <p:cNvSpPr>
              <a:spLocks/>
            </p:cNvSpPr>
            <p:nvPr/>
          </p:nvSpPr>
          <p:spPr bwMode="auto">
            <a:xfrm>
              <a:off x="1403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43"/>
            <p:cNvSpPr>
              <a:spLocks/>
            </p:cNvSpPr>
            <p:nvPr/>
          </p:nvSpPr>
          <p:spPr bwMode="auto">
            <a:xfrm>
              <a:off x="1457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44"/>
            <p:cNvSpPr>
              <a:spLocks/>
            </p:cNvSpPr>
            <p:nvPr/>
          </p:nvSpPr>
          <p:spPr bwMode="auto">
            <a:xfrm>
              <a:off x="1728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45"/>
            <p:cNvSpPr>
              <a:spLocks/>
            </p:cNvSpPr>
            <p:nvPr/>
          </p:nvSpPr>
          <p:spPr bwMode="auto">
            <a:xfrm>
              <a:off x="1782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46"/>
            <p:cNvSpPr>
              <a:spLocks/>
            </p:cNvSpPr>
            <p:nvPr/>
          </p:nvSpPr>
          <p:spPr bwMode="auto">
            <a:xfrm>
              <a:off x="2053" y="1731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47"/>
            <p:cNvSpPr>
              <a:spLocks/>
            </p:cNvSpPr>
            <p:nvPr/>
          </p:nvSpPr>
          <p:spPr bwMode="auto">
            <a:xfrm>
              <a:off x="3560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48"/>
            <p:cNvSpPr>
              <a:spLocks/>
            </p:cNvSpPr>
            <p:nvPr/>
          </p:nvSpPr>
          <p:spPr bwMode="auto">
            <a:xfrm>
              <a:off x="3614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49"/>
            <p:cNvSpPr>
              <a:spLocks/>
            </p:cNvSpPr>
            <p:nvPr/>
          </p:nvSpPr>
          <p:spPr bwMode="auto">
            <a:xfrm>
              <a:off x="3885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50"/>
            <p:cNvSpPr>
              <a:spLocks/>
            </p:cNvSpPr>
            <p:nvPr/>
          </p:nvSpPr>
          <p:spPr bwMode="auto">
            <a:xfrm>
              <a:off x="3939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51"/>
            <p:cNvSpPr>
              <a:spLocks/>
            </p:cNvSpPr>
            <p:nvPr/>
          </p:nvSpPr>
          <p:spPr bwMode="auto">
            <a:xfrm>
              <a:off x="4210" y="1731"/>
              <a:ext cx="324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0 w 307"/>
                <a:gd name="T5" fmla="*/ 0 h 255"/>
                <a:gd name="T6" fmla="*/ 360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52"/>
            <p:cNvSpPr>
              <a:spLocks/>
            </p:cNvSpPr>
            <p:nvPr/>
          </p:nvSpPr>
          <p:spPr bwMode="auto">
            <a:xfrm>
              <a:off x="4264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53"/>
            <p:cNvSpPr>
              <a:spLocks/>
            </p:cNvSpPr>
            <p:nvPr/>
          </p:nvSpPr>
          <p:spPr bwMode="auto">
            <a:xfrm>
              <a:off x="4533" y="1731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54"/>
            <p:cNvSpPr>
              <a:spLocks/>
            </p:cNvSpPr>
            <p:nvPr/>
          </p:nvSpPr>
          <p:spPr bwMode="auto">
            <a:xfrm>
              <a:off x="4589" y="1731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55"/>
            <p:cNvSpPr>
              <a:spLocks/>
            </p:cNvSpPr>
            <p:nvPr/>
          </p:nvSpPr>
          <p:spPr bwMode="auto">
            <a:xfrm>
              <a:off x="4858" y="1731"/>
              <a:ext cx="56" cy="280"/>
            </a:xfrm>
            <a:custGeom>
              <a:avLst/>
              <a:gdLst>
                <a:gd name="T0" fmla="*/ 0 w 53"/>
                <a:gd name="T1" fmla="*/ 336 h 255"/>
                <a:gd name="T2" fmla="*/ 0 w 53"/>
                <a:gd name="T3" fmla="*/ 0 h 255"/>
                <a:gd name="T4" fmla="*/ 61 w 53"/>
                <a:gd name="T5" fmla="*/ 0 h 255"/>
                <a:gd name="T6" fmla="*/ 61 w 53"/>
                <a:gd name="T7" fmla="*/ 336 h 255"/>
                <a:gd name="T8" fmla="*/ 0 w 53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56"/>
            <p:cNvSpPr>
              <a:spLocks/>
            </p:cNvSpPr>
            <p:nvPr/>
          </p:nvSpPr>
          <p:spPr bwMode="auto">
            <a:xfrm>
              <a:off x="478" y="1954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57"/>
            <p:cNvSpPr>
              <a:spLocks/>
            </p:cNvSpPr>
            <p:nvPr/>
          </p:nvSpPr>
          <p:spPr bwMode="auto">
            <a:xfrm>
              <a:off x="478" y="2232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58"/>
            <p:cNvSpPr>
              <a:spLocks/>
            </p:cNvSpPr>
            <p:nvPr/>
          </p:nvSpPr>
          <p:spPr bwMode="auto">
            <a:xfrm>
              <a:off x="1099" y="1954"/>
              <a:ext cx="299" cy="349"/>
            </a:xfrm>
            <a:custGeom>
              <a:avLst/>
              <a:gdLst>
                <a:gd name="T0" fmla="*/ 0 w 283"/>
                <a:gd name="T1" fmla="*/ 0 h 319"/>
                <a:gd name="T2" fmla="*/ 333 w 283"/>
                <a:gd name="T3" fmla="*/ 417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59"/>
            <p:cNvSpPr>
              <a:spLocks/>
            </p:cNvSpPr>
            <p:nvPr/>
          </p:nvSpPr>
          <p:spPr bwMode="auto">
            <a:xfrm>
              <a:off x="1339" y="2240"/>
              <a:ext cx="59" cy="63"/>
            </a:xfrm>
            <a:custGeom>
              <a:avLst/>
              <a:gdLst>
                <a:gd name="T0" fmla="*/ 27 w 56"/>
                <a:gd name="T1" fmla="*/ 0 h 58"/>
                <a:gd name="T2" fmla="*/ 64 w 56"/>
                <a:gd name="T3" fmla="*/ 73 h 58"/>
                <a:gd name="T4" fmla="*/ 0 w 56"/>
                <a:gd name="T5" fmla="*/ 27 h 58"/>
                <a:gd name="T6" fmla="*/ 27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60"/>
            <p:cNvSpPr>
              <a:spLocks/>
            </p:cNvSpPr>
            <p:nvPr/>
          </p:nvSpPr>
          <p:spPr bwMode="auto">
            <a:xfrm>
              <a:off x="1431" y="1954"/>
              <a:ext cx="886" cy="357"/>
            </a:xfrm>
            <a:custGeom>
              <a:avLst/>
              <a:gdLst>
                <a:gd name="T0" fmla="*/ 0 w 838"/>
                <a:gd name="T1" fmla="*/ 0 h 326"/>
                <a:gd name="T2" fmla="*/ 990 w 838"/>
                <a:gd name="T3" fmla="*/ 427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61"/>
            <p:cNvSpPr>
              <a:spLocks/>
            </p:cNvSpPr>
            <p:nvPr/>
          </p:nvSpPr>
          <p:spPr bwMode="auto">
            <a:xfrm>
              <a:off x="2248" y="2268"/>
              <a:ext cx="69" cy="43"/>
            </a:xfrm>
            <a:custGeom>
              <a:avLst/>
              <a:gdLst>
                <a:gd name="T0" fmla="*/ 14 w 66"/>
                <a:gd name="T1" fmla="*/ 0 h 39"/>
                <a:gd name="T2" fmla="*/ 74 w 66"/>
                <a:gd name="T3" fmla="*/ 51 h 39"/>
                <a:gd name="T4" fmla="*/ 0 w 66"/>
                <a:gd name="T5" fmla="*/ 40 h 39"/>
                <a:gd name="T6" fmla="*/ 14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62"/>
            <p:cNvSpPr>
              <a:spLocks/>
            </p:cNvSpPr>
            <p:nvPr/>
          </p:nvSpPr>
          <p:spPr bwMode="auto">
            <a:xfrm>
              <a:off x="3284" y="1968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63"/>
            <p:cNvSpPr>
              <a:spLocks/>
            </p:cNvSpPr>
            <p:nvPr/>
          </p:nvSpPr>
          <p:spPr bwMode="auto">
            <a:xfrm>
              <a:off x="3284" y="2246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64"/>
            <p:cNvSpPr>
              <a:spLocks/>
            </p:cNvSpPr>
            <p:nvPr/>
          </p:nvSpPr>
          <p:spPr bwMode="auto">
            <a:xfrm>
              <a:off x="3905" y="1968"/>
              <a:ext cx="306" cy="329"/>
            </a:xfrm>
            <a:custGeom>
              <a:avLst/>
              <a:gdLst>
                <a:gd name="T0" fmla="*/ 0 w 289"/>
                <a:gd name="T1" fmla="*/ 0 h 300"/>
                <a:gd name="T2" fmla="*/ 342 w 289"/>
                <a:gd name="T3" fmla="*/ 395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65"/>
            <p:cNvSpPr>
              <a:spLocks/>
            </p:cNvSpPr>
            <p:nvPr/>
          </p:nvSpPr>
          <p:spPr bwMode="auto">
            <a:xfrm>
              <a:off x="4150" y="2233"/>
              <a:ext cx="61" cy="64"/>
            </a:xfrm>
            <a:custGeom>
              <a:avLst/>
              <a:gdLst>
                <a:gd name="T0" fmla="*/ 29 w 57"/>
                <a:gd name="T1" fmla="*/ 0 h 58"/>
                <a:gd name="T2" fmla="*/ 68 w 57"/>
                <a:gd name="T3" fmla="*/ 77 h 58"/>
                <a:gd name="T4" fmla="*/ 0 w 57"/>
                <a:gd name="T5" fmla="*/ 29 h 58"/>
                <a:gd name="T6" fmla="*/ 29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66"/>
            <p:cNvSpPr>
              <a:spLocks/>
            </p:cNvSpPr>
            <p:nvPr/>
          </p:nvSpPr>
          <p:spPr bwMode="auto">
            <a:xfrm>
              <a:off x="4230" y="1975"/>
              <a:ext cx="907" cy="328"/>
            </a:xfrm>
            <a:custGeom>
              <a:avLst/>
              <a:gdLst>
                <a:gd name="T0" fmla="*/ 0 w 858"/>
                <a:gd name="T1" fmla="*/ 0 h 300"/>
                <a:gd name="T2" fmla="*/ 1013 w 858"/>
                <a:gd name="T3" fmla="*/ 391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67"/>
            <p:cNvSpPr>
              <a:spLocks/>
            </p:cNvSpPr>
            <p:nvPr/>
          </p:nvSpPr>
          <p:spPr bwMode="auto">
            <a:xfrm>
              <a:off x="5066" y="2263"/>
              <a:ext cx="71" cy="40"/>
            </a:xfrm>
            <a:custGeom>
              <a:avLst/>
              <a:gdLst>
                <a:gd name="T0" fmla="*/ 14 w 67"/>
                <a:gd name="T1" fmla="*/ 0 h 37"/>
                <a:gd name="T2" fmla="*/ 78 w 67"/>
                <a:gd name="T3" fmla="*/ 45 h 37"/>
                <a:gd name="T4" fmla="*/ 0 w 67"/>
                <a:gd name="T5" fmla="*/ 40 h 37"/>
                <a:gd name="T6" fmla="*/ 14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68"/>
            <p:cNvSpPr>
              <a:spLocks/>
            </p:cNvSpPr>
            <p:nvPr/>
          </p:nvSpPr>
          <p:spPr bwMode="auto">
            <a:xfrm>
              <a:off x="1403" y="1444"/>
              <a:ext cx="785" cy="274"/>
            </a:xfrm>
            <a:custGeom>
              <a:avLst/>
              <a:gdLst>
                <a:gd name="T0" fmla="*/ 877 w 742"/>
                <a:gd name="T1" fmla="*/ 0 h 250"/>
                <a:gd name="T2" fmla="*/ 0 w 742"/>
                <a:gd name="T3" fmla="*/ 328 h 250"/>
                <a:gd name="T4" fmla="*/ 877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69"/>
            <p:cNvSpPr>
              <a:spLocks/>
            </p:cNvSpPr>
            <p:nvPr/>
          </p:nvSpPr>
          <p:spPr bwMode="auto">
            <a:xfrm>
              <a:off x="1403" y="1677"/>
              <a:ext cx="71" cy="41"/>
            </a:xfrm>
            <a:custGeom>
              <a:avLst/>
              <a:gdLst>
                <a:gd name="T0" fmla="*/ 78 w 67"/>
                <a:gd name="T1" fmla="*/ 42 h 37"/>
                <a:gd name="T2" fmla="*/ 0 w 67"/>
                <a:gd name="T3" fmla="*/ 49 h 37"/>
                <a:gd name="T4" fmla="*/ 67 w 67"/>
                <a:gd name="T5" fmla="*/ 0 h 37"/>
                <a:gd name="T6" fmla="*/ 78 w 67"/>
                <a:gd name="T7" fmla="*/ 4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70"/>
            <p:cNvSpPr>
              <a:spLocks/>
            </p:cNvSpPr>
            <p:nvPr/>
          </p:nvSpPr>
          <p:spPr bwMode="auto">
            <a:xfrm>
              <a:off x="2512" y="1450"/>
              <a:ext cx="1327" cy="268"/>
            </a:xfrm>
            <a:custGeom>
              <a:avLst/>
              <a:gdLst>
                <a:gd name="T0" fmla="*/ 0 w 1255"/>
                <a:gd name="T1" fmla="*/ 0 h 244"/>
                <a:gd name="T2" fmla="*/ 1482 w 1255"/>
                <a:gd name="T3" fmla="*/ 322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71"/>
            <p:cNvSpPr>
              <a:spLocks/>
            </p:cNvSpPr>
            <p:nvPr/>
          </p:nvSpPr>
          <p:spPr bwMode="auto">
            <a:xfrm>
              <a:off x="3769" y="1686"/>
              <a:ext cx="70" cy="35"/>
            </a:xfrm>
            <a:custGeom>
              <a:avLst/>
              <a:gdLst>
                <a:gd name="T0" fmla="*/ 6 w 67"/>
                <a:gd name="T1" fmla="*/ 0 h 32"/>
                <a:gd name="T2" fmla="*/ 75 w 67"/>
                <a:gd name="T3" fmla="*/ 37 h 32"/>
                <a:gd name="T4" fmla="*/ 0 w 67"/>
                <a:gd name="T5" fmla="*/ 40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72"/>
            <p:cNvSpPr>
              <a:spLocks/>
            </p:cNvSpPr>
            <p:nvPr/>
          </p:nvSpPr>
          <p:spPr bwMode="auto">
            <a:xfrm>
              <a:off x="978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73"/>
            <p:cNvSpPr>
              <a:spLocks/>
            </p:cNvSpPr>
            <p:nvPr/>
          </p:nvSpPr>
          <p:spPr bwMode="auto">
            <a:xfrm>
              <a:off x="1194" y="2323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74"/>
            <p:cNvSpPr>
              <a:spLocks/>
            </p:cNvSpPr>
            <p:nvPr/>
          </p:nvSpPr>
          <p:spPr bwMode="auto">
            <a:xfrm>
              <a:off x="1411" y="2323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75"/>
            <p:cNvSpPr>
              <a:spLocks/>
            </p:cNvSpPr>
            <p:nvPr/>
          </p:nvSpPr>
          <p:spPr bwMode="auto">
            <a:xfrm>
              <a:off x="1627" y="2323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76"/>
            <p:cNvSpPr>
              <a:spLocks noChangeArrowheads="1"/>
            </p:cNvSpPr>
            <p:nvPr/>
          </p:nvSpPr>
          <p:spPr bwMode="auto">
            <a:xfrm>
              <a:off x="1621" y="998"/>
              <a:ext cx="4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249" name="Rectangle 77"/>
            <p:cNvSpPr>
              <a:spLocks noChangeArrowheads="1"/>
            </p:cNvSpPr>
            <p:nvPr/>
          </p:nvSpPr>
          <p:spPr bwMode="auto">
            <a:xfrm>
              <a:off x="2256" y="1220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250" name="Rectangle 78"/>
            <p:cNvSpPr>
              <a:spLocks noChangeArrowheads="1"/>
            </p:cNvSpPr>
            <p:nvPr/>
          </p:nvSpPr>
          <p:spPr bwMode="auto">
            <a:xfrm>
              <a:off x="3636" y="1743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51" name="Rectangle 79"/>
            <p:cNvSpPr>
              <a:spLocks noChangeArrowheads="1"/>
            </p:cNvSpPr>
            <p:nvPr/>
          </p:nvSpPr>
          <p:spPr bwMode="auto">
            <a:xfrm>
              <a:off x="3966" y="1751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252" name="Rectangle 80"/>
            <p:cNvSpPr>
              <a:spLocks noChangeArrowheads="1"/>
            </p:cNvSpPr>
            <p:nvPr/>
          </p:nvSpPr>
          <p:spPr bwMode="auto">
            <a:xfrm>
              <a:off x="1885" y="2322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253" name="Rectangle 81"/>
            <p:cNvSpPr>
              <a:spLocks noChangeArrowheads="1"/>
            </p:cNvSpPr>
            <p:nvPr/>
          </p:nvSpPr>
          <p:spPr bwMode="auto">
            <a:xfrm>
              <a:off x="2101" y="2322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254" name="Rectangle 82"/>
            <p:cNvSpPr>
              <a:spLocks noChangeArrowheads="1"/>
            </p:cNvSpPr>
            <p:nvPr/>
          </p:nvSpPr>
          <p:spPr bwMode="auto">
            <a:xfrm>
              <a:off x="2832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255" name="Rectangle 83"/>
            <p:cNvSpPr>
              <a:spLocks noChangeArrowheads="1"/>
            </p:cNvSpPr>
            <p:nvPr/>
          </p:nvSpPr>
          <p:spPr bwMode="auto">
            <a:xfrm>
              <a:off x="3037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256" name="Rectangle 84"/>
            <p:cNvSpPr>
              <a:spLocks noChangeArrowheads="1"/>
            </p:cNvSpPr>
            <p:nvPr/>
          </p:nvSpPr>
          <p:spPr bwMode="auto">
            <a:xfrm>
              <a:off x="3246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257" name="Rectangle 85"/>
            <p:cNvSpPr>
              <a:spLocks noChangeArrowheads="1"/>
            </p:cNvSpPr>
            <p:nvPr/>
          </p:nvSpPr>
          <p:spPr bwMode="auto">
            <a:xfrm>
              <a:off x="3764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258" name="Rectangle 86"/>
            <p:cNvSpPr>
              <a:spLocks noChangeArrowheads="1"/>
            </p:cNvSpPr>
            <p:nvPr/>
          </p:nvSpPr>
          <p:spPr bwMode="auto">
            <a:xfrm>
              <a:off x="3987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259" name="Rectangle 87"/>
            <p:cNvSpPr>
              <a:spLocks noChangeArrowheads="1"/>
            </p:cNvSpPr>
            <p:nvPr/>
          </p:nvSpPr>
          <p:spPr bwMode="auto">
            <a:xfrm>
              <a:off x="4189" y="2316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260" name="Rectangle 88"/>
            <p:cNvSpPr>
              <a:spLocks noChangeArrowheads="1"/>
            </p:cNvSpPr>
            <p:nvPr/>
          </p:nvSpPr>
          <p:spPr bwMode="auto">
            <a:xfrm>
              <a:off x="4704" y="2316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261" name="Rectangle 89"/>
            <p:cNvSpPr>
              <a:spLocks noChangeArrowheads="1"/>
            </p:cNvSpPr>
            <p:nvPr/>
          </p:nvSpPr>
          <p:spPr bwMode="auto">
            <a:xfrm>
              <a:off x="4920" y="2316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262" name="Rectangle 90"/>
            <p:cNvSpPr>
              <a:spLocks noChangeArrowheads="1"/>
            </p:cNvSpPr>
            <p:nvPr/>
          </p:nvSpPr>
          <p:spPr bwMode="auto">
            <a:xfrm>
              <a:off x="5130" y="230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263" name="Rectangle 91"/>
            <p:cNvSpPr>
              <a:spLocks noChangeArrowheads="1"/>
            </p:cNvSpPr>
            <p:nvPr/>
          </p:nvSpPr>
          <p:spPr bwMode="auto">
            <a:xfrm>
              <a:off x="5346" y="2301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264" name="Rectangle 92"/>
            <p:cNvSpPr>
              <a:spLocks noChangeArrowheads="1"/>
            </p:cNvSpPr>
            <p:nvPr/>
          </p:nvSpPr>
          <p:spPr bwMode="auto">
            <a:xfrm>
              <a:off x="1154" y="1751"/>
              <a:ext cx="2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65" name="Rectangle 93"/>
            <p:cNvSpPr>
              <a:spLocks noChangeArrowheads="1"/>
            </p:cNvSpPr>
            <p:nvPr/>
          </p:nvSpPr>
          <p:spPr bwMode="auto">
            <a:xfrm>
              <a:off x="843" y="1751"/>
              <a:ext cx="19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66" name="Rectangle 94"/>
            <p:cNvSpPr>
              <a:spLocks noChangeArrowheads="1"/>
            </p:cNvSpPr>
            <p:nvPr/>
          </p:nvSpPr>
          <p:spPr bwMode="auto">
            <a:xfrm>
              <a:off x="1201" y="2308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267" name="Rectangle 95"/>
            <p:cNvSpPr>
              <a:spLocks noChangeArrowheads="1"/>
            </p:cNvSpPr>
            <p:nvPr/>
          </p:nvSpPr>
          <p:spPr bwMode="auto">
            <a:xfrm>
              <a:off x="986" y="2308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268" name="Rectangle 96"/>
            <p:cNvSpPr>
              <a:spLocks noChangeArrowheads="1"/>
            </p:cNvSpPr>
            <p:nvPr/>
          </p:nvSpPr>
          <p:spPr bwMode="auto">
            <a:xfrm>
              <a:off x="1411" y="2308"/>
              <a:ext cx="24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269" name="Line 97"/>
            <p:cNvSpPr>
              <a:spLocks noChangeShapeType="1"/>
            </p:cNvSpPr>
            <p:nvPr/>
          </p:nvSpPr>
          <p:spPr bwMode="auto">
            <a:xfrm>
              <a:off x="1892" y="912"/>
              <a:ext cx="356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rc 98"/>
            <p:cNvSpPr>
              <a:spLocks/>
            </p:cNvSpPr>
            <p:nvPr/>
          </p:nvSpPr>
          <p:spPr bwMode="auto">
            <a:xfrm rot="-8160000">
              <a:off x="4532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rc 99"/>
            <p:cNvSpPr>
              <a:spLocks/>
            </p:cNvSpPr>
            <p:nvPr/>
          </p:nvSpPr>
          <p:spPr bwMode="auto">
            <a:xfrm rot="-8160000">
              <a:off x="826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rc 100"/>
            <p:cNvSpPr>
              <a:spLocks/>
            </p:cNvSpPr>
            <p:nvPr/>
          </p:nvSpPr>
          <p:spPr bwMode="auto">
            <a:xfrm rot="-8160000">
              <a:off x="1740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Arc 101"/>
            <p:cNvSpPr>
              <a:spLocks/>
            </p:cNvSpPr>
            <p:nvPr/>
          </p:nvSpPr>
          <p:spPr bwMode="auto">
            <a:xfrm rot="-8160000">
              <a:off x="2704" y="2175"/>
              <a:ext cx="20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Arc 102"/>
            <p:cNvSpPr>
              <a:spLocks/>
            </p:cNvSpPr>
            <p:nvPr/>
          </p:nvSpPr>
          <p:spPr bwMode="auto">
            <a:xfrm rot="-8160000">
              <a:off x="3618" y="2175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3043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6627DD-B172-7A41-9FB0-BACA31DCFBE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3E2C720-99BF-6049-A6C1-2D69FFF9525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Deleting 22* and 20*</a:t>
            </a:r>
          </a:p>
        </p:txBody>
      </p:sp>
      <p:sp>
        <p:nvSpPr>
          <p:cNvPr id="68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5105400"/>
            <a:ext cx="79248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>
                <a:latin typeface="Tahoma" charset="0"/>
              </a:rPr>
              <a:t>Deleting </a:t>
            </a:r>
            <a:r>
              <a:rPr lang="en-US" dirty="0">
                <a:latin typeface="Tahoma" charset="0"/>
              </a:rPr>
              <a:t>20* is done with re-distribution. Notice how middle key is 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copied up</a:t>
            </a:r>
            <a:r>
              <a:rPr lang="en-US" dirty="0">
                <a:latin typeface="Tahoma" charset="0"/>
              </a:rPr>
              <a:t>.</a:t>
            </a:r>
          </a:p>
        </p:txBody>
      </p:sp>
      <p:grpSp>
        <p:nvGrpSpPr>
          <p:cNvPr id="49160" name="Group 204"/>
          <p:cNvGrpSpPr>
            <a:grpSpLocks/>
          </p:cNvGrpSpPr>
          <p:nvPr/>
        </p:nvGrpSpPr>
        <p:grpSpPr bwMode="auto">
          <a:xfrm>
            <a:off x="6362700" y="3206750"/>
            <a:ext cx="825500" cy="360363"/>
            <a:chOff x="4034" y="2020"/>
            <a:chExt cx="520" cy="227"/>
          </a:xfrm>
        </p:grpSpPr>
        <p:sp>
          <p:nvSpPr>
            <p:cNvPr id="49266" name="Rectangle 181"/>
            <p:cNvSpPr>
              <a:spLocks noChangeArrowheads="1"/>
            </p:cNvSpPr>
            <p:nvPr/>
          </p:nvSpPr>
          <p:spPr bwMode="auto">
            <a:xfrm>
              <a:off x="4034" y="2020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49267" name="Rectangle 182"/>
            <p:cNvSpPr>
              <a:spLocks noChangeArrowheads="1"/>
            </p:cNvSpPr>
            <p:nvPr/>
          </p:nvSpPr>
          <p:spPr bwMode="auto">
            <a:xfrm>
              <a:off x="4236" y="2028"/>
              <a:ext cx="3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</p:grpSp>
      <p:grpSp>
        <p:nvGrpSpPr>
          <p:cNvPr id="49161" name="Group 218"/>
          <p:cNvGrpSpPr>
            <a:grpSpLocks/>
          </p:cNvGrpSpPr>
          <p:nvPr/>
        </p:nvGrpSpPr>
        <p:grpSpPr bwMode="auto">
          <a:xfrm>
            <a:off x="152400" y="990600"/>
            <a:ext cx="8905875" cy="2597150"/>
            <a:chOff x="96" y="624"/>
            <a:chExt cx="5610" cy="1636"/>
          </a:xfrm>
        </p:grpSpPr>
        <p:sp>
          <p:nvSpPr>
            <p:cNvPr id="49172" name="Freeform 102"/>
            <p:cNvSpPr>
              <a:spLocks/>
            </p:cNvSpPr>
            <p:nvPr/>
          </p:nvSpPr>
          <p:spPr bwMode="auto">
            <a:xfrm>
              <a:off x="96" y="2030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3"/>
            <p:cNvSpPr>
              <a:spLocks/>
            </p:cNvSpPr>
            <p:nvPr/>
          </p:nvSpPr>
          <p:spPr bwMode="auto">
            <a:xfrm>
              <a:off x="313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4"/>
            <p:cNvSpPr>
              <a:spLocks/>
            </p:cNvSpPr>
            <p:nvPr/>
          </p:nvSpPr>
          <p:spPr bwMode="auto">
            <a:xfrm>
              <a:off x="529" y="2030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5"/>
            <p:cNvSpPr>
              <a:spLocks/>
            </p:cNvSpPr>
            <p:nvPr/>
          </p:nvSpPr>
          <p:spPr bwMode="auto">
            <a:xfrm>
              <a:off x="745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Rectangle 106"/>
            <p:cNvSpPr>
              <a:spLocks noChangeArrowheads="1"/>
            </p:cNvSpPr>
            <p:nvPr/>
          </p:nvSpPr>
          <p:spPr bwMode="auto">
            <a:xfrm>
              <a:off x="103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49177" name="Rectangle 107"/>
            <p:cNvSpPr>
              <a:spLocks noChangeArrowheads="1"/>
            </p:cNvSpPr>
            <p:nvPr/>
          </p:nvSpPr>
          <p:spPr bwMode="auto">
            <a:xfrm>
              <a:off x="320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49178" name="Freeform 108"/>
            <p:cNvSpPr>
              <a:spLocks/>
            </p:cNvSpPr>
            <p:nvPr/>
          </p:nvSpPr>
          <p:spPr bwMode="auto">
            <a:xfrm>
              <a:off x="2207" y="912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9"/>
            <p:cNvSpPr>
              <a:spLocks/>
            </p:cNvSpPr>
            <p:nvPr/>
          </p:nvSpPr>
          <p:spPr bwMode="auto">
            <a:xfrm>
              <a:off x="226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10"/>
            <p:cNvSpPr>
              <a:spLocks/>
            </p:cNvSpPr>
            <p:nvPr/>
          </p:nvSpPr>
          <p:spPr bwMode="auto">
            <a:xfrm>
              <a:off x="2531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11"/>
            <p:cNvSpPr>
              <a:spLocks/>
            </p:cNvSpPr>
            <p:nvPr/>
          </p:nvSpPr>
          <p:spPr bwMode="auto">
            <a:xfrm>
              <a:off x="2585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2"/>
            <p:cNvSpPr>
              <a:spLocks/>
            </p:cNvSpPr>
            <p:nvPr/>
          </p:nvSpPr>
          <p:spPr bwMode="auto">
            <a:xfrm>
              <a:off x="2856" y="912"/>
              <a:ext cx="325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1 w 308"/>
                <a:gd name="T5" fmla="*/ 0 h 255"/>
                <a:gd name="T6" fmla="*/ 361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3"/>
            <p:cNvSpPr>
              <a:spLocks/>
            </p:cNvSpPr>
            <p:nvPr/>
          </p:nvSpPr>
          <p:spPr bwMode="auto">
            <a:xfrm>
              <a:off x="291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4"/>
            <p:cNvSpPr>
              <a:spLocks/>
            </p:cNvSpPr>
            <p:nvPr/>
          </p:nvSpPr>
          <p:spPr bwMode="auto">
            <a:xfrm>
              <a:off x="3180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5"/>
            <p:cNvSpPr>
              <a:spLocks/>
            </p:cNvSpPr>
            <p:nvPr/>
          </p:nvSpPr>
          <p:spPr bwMode="auto">
            <a:xfrm>
              <a:off x="3234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6"/>
            <p:cNvSpPr>
              <a:spLocks/>
            </p:cNvSpPr>
            <p:nvPr/>
          </p:nvSpPr>
          <p:spPr bwMode="auto">
            <a:xfrm>
              <a:off x="3505" y="912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7"/>
            <p:cNvSpPr>
              <a:spLocks/>
            </p:cNvSpPr>
            <p:nvPr/>
          </p:nvSpPr>
          <p:spPr bwMode="auto">
            <a:xfrm>
              <a:off x="194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8"/>
            <p:cNvSpPr>
              <a:spLocks/>
            </p:cNvSpPr>
            <p:nvPr/>
          </p:nvSpPr>
          <p:spPr bwMode="auto">
            <a:xfrm>
              <a:off x="216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9"/>
            <p:cNvSpPr>
              <a:spLocks/>
            </p:cNvSpPr>
            <p:nvPr/>
          </p:nvSpPr>
          <p:spPr bwMode="auto">
            <a:xfrm>
              <a:off x="2383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20"/>
            <p:cNvSpPr>
              <a:spLocks/>
            </p:cNvSpPr>
            <p:nvPr/>
          </p:nvSpPr>
          <p:spPr bwMode="auto">
            <a:xfrm>
              <a:off x="2599" y="2035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21"/>
            <p:cNvSpPr>
              <a:spLocks/>
            </p:cNvSpPr>
            <p:nvPr/>
          </p:nvSpPr>
          <p:spPr bwMode="auto">
            <a:xfrm>
              <a:off x="288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2"/>
            <p:cNvSpPr>
              <a:spLocks/>
            </p:cNvSpPr>
            <p:nvPr/>
          </p:nvSpPr>
          <p:spPr bwMode="auto">
            <a:xfrm>
              <a:off x="310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3"/>
            <p:cNvSpPr>
              <a:spLocks/>
            </p:cNvSpPr>
            <p:nvPr/>
          </p:nvSpPr>
          <p:spPr bwMode="auto">
            <a:xfrm>
              <a:off x="3323" y="2035"/>
              <a:ext cx="216" cy="225"/>
            </a:xfrm>
            <a:custGeom>
              <a:avLst/>
              <a:gdLst>
                <a:gd name="T0" fmla="*/ 0 w 204"/>
                <a:gd name="T1" fmla="*/ 270 h 205"/>
                <a:gd name="T2" fmla="*/ 0 w 204"/>
                <a:gd name="T3" fmla="*/ 0 h 205"/>
                <a:gd name="T4" fmla="*/ 241 w 204"/>
                <a:gd name="T5" fmla="*/ 0 h 205"/>
                <a:gd name="T6" fmla="*/ 241 w 204"/>
                <a:gd name="T7" fmla="*/ 270 h 205"/>
                <a:gd name="T8" fmla="*/ 0 w 204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4"/>
            <p:cNvSpPr>
              <a:spLocks/>
            </p:cNvSpPr>
            <p:nvPr/>
          </p:nvSpPr>
          <p:spPr bwMode="auto">
            <a:xfrm>
              <a:off x="353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25"/>
            <p:cNvSpPr>
              <a:spLocks/>
            </p:cNvSpPr>
            <p:nvPr/>
          </p:nvSpPr>
          <p:spPr bwMode="auto">
            <a:xfrm>
              <a:off x="3830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26"/>
            <p:cNvSpPr>
              <a:spLocks/>
            </p:cNvSpPr>
            <p:nvPr/>
          </p:nvSpPr>
          <p:spPr bwMode="auto">
            <a:xfrm>
              <a:off x="4047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27"/>
            <p:cNvSpPr>
              <a:spLocks/>
            </p:cNvSpPr>
            <p:nvPr/>
          </p:nvSpPr>
          <p:spPr bwMode="auto">
            <a:xfrm>
              <a:off x="4262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28"/>
            <p:cNvSpPr>
              <a:spLocks/>
            </p:cNvSpPr>
            <p:nvPr/>
          </p:nvSpPr>
          <p:spPr bwMode="auto">
            <a:xfrm>
              <a:off x="447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9"/>
            <p:cNvSpPr>
              <a:spLocks/>
            </p:cNvSpPr>
            <p:nvPr/>
          </p:nvSpPr>
          <p:spPr bwMode="auto">
            <a:xfrm>
              <a:off x="476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30"/>
            <p:cNvSpPr>
              <a:spLocks/>
            </p:cNvSpPr>
            <p:nvPr/>
          </p:nvSpPr>
          <p:spPr bwMode="auto">
            <a:xfrm>
              <a:off x="4979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131"/>
            <p:cNvSpPr>
              <a:spLocks/>
            </p:cNvSpPr>
            <p:nvPr/>
          </p:nvSpPr>
          <p:spPr bwMode="auto">
            <a:xfrm>
              <a:off x="5195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Freeform 132"/>
            <p:cNvSpPr>
              <a:spLocks/>
            </p:cNvSpPr>
            <p:nvPr/>
          </p:nvSpPr>
          <p:spPr bwMode="auto">
            <a:xfrm>
              <a:off x="5411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133"/>
            <p:cNvSpPr>
              <a:spLocks/>
            </p:cNvSpPr>
            <p:nvPr/>
          </p:nvSpPr>
          <p:spPr bwMode="auto">
            <a:xfrm>
              <a:off x="794" y="1443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134"/>
            <p:cNvSpPr>
              <a:spLocks/>
            </p:cNvSpPr>
            <p:nvPr/>
          </p:nvSpPr>
          <p:spPr bwMode="auto">
            <a:xfrm>
              <a:off x="84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135"/>
            <p:cNvSpPr>
              <a:spLocks/>
            </p:cNvSpPr>
            <p:nvPr/>
          </p:nvSpPr>
          <p:spPr bwMode="auto">
            <a:xfrm>
              <a:off x="1118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Freeform 136"/>
            <p:cNvSpPr>
              <a:spLocks/>
            </p:cNvSpPr>
            <p:nvPr/>
          </p:nvSpPr>
          <p:spPr bwMode="auto">
            <a:xfrm>
              <a:off x="1172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Freeform 137"/>
            <p:cNvSpPr>
              <a:spLocks/>
            </p:cNvSpPr>
            <p:nvPr/>
          </p:nvSpPr>
          <p:spPr bwMode="auto">
            <a:xfrm>
              <a:off x="144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138"/>
            <p:cNvSpPr>
              <a:spLocks/>
            </p:cNvSpPr>
            <p:nvPr/>
          </p:nvSpPr>
          <p:spPr bwMode="auto">
            <a:xfrm>
              <a:off x="1496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139"/>
            <p:cNvSpPr>
              <a:spLocks/>
            </p:cNvSpPr>
            <p:nvPr/>
          </p:nvSpPr>
          <p:spPr bwMode="auto">
            <a:xfrm>
              <a:off x="1767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140"/>
            <p:cNvSpPr>
              <a:spLocks/>
            </p:cNvSpPr>
            <p:nvPr/>
          </p:nvSpPr>
          <p:spPr bwMode="auto">
            <a:xfrm>
              <a:off x="1821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Freeform 141"/>
            <p:cNvSpPr>
              <a:spLocks/>
            </p:cNvSpPr>
            <p:nvPr/>
          </p:nvSpPr>
          <p:spPr bwMode="auto">
            <a:xfrm>
              <a:off x="2092" y="1443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Freeform 142"/>
            <p:cNvSpPr>
              <a:spLocks/>
            </p:cNvSpPr>
            <p:nvPr/>
          </p:nvSpPr>
          <p:spPr bwMode="auto">
            <a:xfrm>
              <a:off x="3599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Freeform 143"/>
            <p:cNvSpPr>
              <a:spLocks/>
            </p:cNvSpPr>
            <p:nvPr/>
          </p:nvSpPr>
          <p:spPr bwMode="auto">
            <a:xfrm>
              <a:off x="365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Freeform 144"/>
            <p:cNvSpPr>
              <a:spLocks/>
            </p:cNvSpPr>
            <p:nvPr/>
          </p:nvSpPr>
          <p:spPr bwMode="auto">
            <a:xfrm>
              <a:off x="3924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5" name="Freeform 145"/>
            <p:cNvSpPr>
              <a:spLocks/>
            </p:cNvSpPr>
            <p:nvPr/>
          </p:nvSpPr>
          <p:spPr bwMode="auto">
            <a:xfrm>
              <a:off x="397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Freeform 146"/>
            <p:cNvSpPr>
              <a:spLocks/>
            </p:cNvSpPr>
            <p:nvPr/>
          </p:nvSpPr>
          <p:spPr bwMode="auto">
            <a:xfrm>
              <a:off x="4249" y="1443"/>
              <a:ext cx="324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0 w 307"/>
                <a:gd name="T5" fmla="*/ 0 h 255"/>
                <a:gd name="T6" fmla="*/ 360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Freeform 147"/>
            <p:cNvSpPr>
              <a:spLocks/>
            </p:cNvSpPr>
            <p:nvPr/>
          </p:nvSpPr>
          <p:spPr bwMode="auto">
            <a:xfrm>
              <a:off x="430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Freeform 148"/>
            <p:cNvSpPr>
              <a:spLocks/>
            </p:cNvSpPr>
            <p:nvPr/>
          </p:nvSpPr>
          <p:spPr bwMode="auto">
            <a:xfrm>
              <a:off x="457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9"/>
            <p:cNvSpPr>
              <a:spLocks/>
            </p:cNvSpPr>
            <p:nvPr/>
          </p:nvSpPr>
          <p:spPr bwMode="auto">
            <a:xfrm>
              <a:off x="462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Freeform 150"/>
            <p:cNvSpPr>
              <a:spLocks/>
            </p:cNvSpPr>
            <p:nvPr/>
          </p:nvSpPr>
          <p:spPr bwMode="auto">
            <a:xfrm>
              <a:off x="4897" y="1443"/>
              <a:ext cx="56" cy="280"/>
            </a:xfrm>
            <a:custGeom>
              <a:avLst/>
              <a:gdLst>
                <a:gd name="T0" fmla="*/ 0 w 53"/>
                <a:gd name="T1" fmla="*/ 336 h 255"/>
                <a:gd name="T2" fmla="*/ 0 w 53"/>
                <a:gd name="T3" fmla="*/ 0 h 255"/>
                <a:gd name="T4" fmla="*/ 61 w 53"/>
                <a:gd name="T5" fmla="*/ 0 h 255"/>
                <a:gd name="T6" fmla="*/ 61 w 53"/>
                <a:gd name="T7" fmla="*/ 336 h 255"/>
                <a:gd name="T8" fmla="*/ 0 w 53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Freeform 151"/>
            <p:cNvSpPr>
              <a:spLocks/>
            </p:cNvSpPr>
            <p:nvPr/>
          </p:nvSpPr>
          <p:spPr bwMode="auto">
            <a:xfrm>
              <a:off x="517" y="1666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Freeform 152"/>
            <p:cNvSpPr>
              <a:spLocks/>
            </p:cNvSpPr>
            <p:nvPr/>
          </p:nvSpPr>
          <p:spPr bwMode="auto">
            <a:xfrm>
              <a:off x="517" y="1944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153"/>
            <p:cNvSpPr>
              <a:spLocks/>
            </p:cNvSpPr>
            <p:nvPr/>
          </p:nvSpPr>
          <p:spPr bwMode="auto">
            <a:xfrm>
              <a:off x="1138" y="1666"/>
              <a:ext cx="299" cy="349"/>
            </a:xfrm>
            <a:custGeom>
              <a:avLst/>
              <a:gdLst>
                <a:gd name="T0" fmla="*/ 0 w 283"/>
                <a:gd name="T1" fmla="*/ 0 h 319"/>
                <a:gd name="T2" fmla="*/ 333 w 283"/>
                <a:gd name="T3" fmla="*/ 417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154"/>
            <p:cNvSpPr>
              <a:spLocks/>
            </p:cNvSpPr>
            <p:nvPr/>
          </p:nvSpPr>
          <p:spPr bwMode="auto">
            <a:xfrm>
              <a:off x="1378" y="1952"/>
              <a:ext cx="59" cy="63"/>
            </a:xfrm>
            <a:custGeom>
              <a:avLst/>
              <a:gdLst>
                <a:gd name="T0" fmla="*/ 27 w 56"/>
                <a:gd name="T1" fmla="*/ 0 h 58"/>
                <a:gd name="T2" fmla="*/ 64 w 56"/>
                <a:gd name="T3" fmla="*/ 73 h 58"/>
                <a:gd name="T4" fmla="*/ 0 w 56"/>
                <a:gd name="T5" fmla="*/ 27 h 58"/>
                <a:gd name="T6" fmla="*/ 27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155"/>
            <p:cNvSpPr>
              <a:spLocks/>
            </p:cNvSpPr>
            <p:nvPr/>
          </p:nvSpPr>
          <p:spPr bwMode="auto">
            <a:xfrm>
              <a:off x="1470" y="1666"/>
              <a:ext cx="886" cy="357"/>
            </a:xfrm>
            <a:custGeom>
              <a:avLst/>
              <a:gdLst>
                <a:gd name="T0" fmla="*/ 0 w 838"/>
                <a:gd name="T1" fmla="*/ 0 h 326"/>
                <a:gd name="T2" fmla="*/ 990 w 838"/>
                <a:gd name="T3" fmla="*/ 427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Freeform 156"/>
            <p:cNvSpPr>
              <a:spLocks/>
            </p:cNvSpPr>
            <p:nvPr/>
          </p:nvSpPr>
          <p:spPr bwMode="auto">
            <a:xfrm>
              <a:off x="2287" y="1980"/>
              <a:ext cx="69" cy="43"/>
            </a:xfrm>
            <a:custGeom>
              <a:avLst/>
              <a:gdLst>
                <a:gd name="T0" fmla="*/ 14 w 66"/>
                <a:gd name="T1" fmla="*/ 0 h 39"/>
                <a:gd name="T2" fmla="*/ 74 w 66"/>
                <a:gd name="T3" fmla="*/ 51 h 39"/>
                <a:gd name="T4" fmla="*/ 0 w 66"/>
                <a:gd name="T5" fmla="*/ 40 h 39"/>
                <a:gd name="T6" fmla="*/ 14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Freeform 157"/>
            <p:cNvSpPr>
              <a:spLocks/>
            </p:cNvSpPr>
            <p:nvPr/>
          </p:nvSpPr>
          <p:spPr bwMode="auto">
            <a:xfrm>
              <a:off x="3323" y="1680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Freeform 158"/>
            <p:cNvSpPr>
              <a:spLocks/>
            </p:cNvSpPr>
            <p:nvPr/>
          </p:nvSpPr>
          <p:spPr bwMode="auto">
            <a:xfrm>
              <a:off x="3323" y="1958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Freeform 159"/>
            <p:cNvSpPr>
              <a:spLocks/>
            </p:cNvSpPr>
            <p:nvPr/>
          </p:nvSpPr>
          <p:spPr bwMode="auto">
            <a:xfrm>
              <a:off x="3944" y="1680"/>
              <a:ext cx="306" cy="329"/>
            </a:xfrm>
            <a:custGeom>
              <a:avLst/>
              <a:gdLst>
                <a:gd name="T0" fmla="*/ 0 w 289"/>
                <a:gd name="T1" fmla="*/ 0 h 300"/>
                <a:gd name="T2" fmla="*/ 342 w 289"/>
                <a:gd name="T3" fmla="*/ 395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160"/>
            <p:cNvSpPr>
              <a:spLocks/>
            </p:cNvSpPr>
            <p:nvPr/>
          </p:nvSpPr>
          <p:spPr bwMode="auto">
            <a:xfrm>
              <a:off x="4189" y="1945"/>
              <a:ext cx="61" cy="64"/>
            </a:xfrm>
            <a:custGeom>
              <a:avLst/>
              <a:gdLst>
                <a:gd name="T0" fmla="*/ 29 w 57"/>
                <a:gd name="T1" fmla="*/ 0 h 58"/>
                <a:gd name="T2" fmla="*/ 68 w 57"/>
                <a:gd name="T3" fmla="*/ 77 h 58"/>
                <a:gd name="T4" fmla="*/ 0 w 57"/>
                <a:gd name="T5" fmla="*/ 29 h 58"/>
                <a:gd name="T6" fmla="*/ 29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61"/>
            <p:cNvSpPr>
              <a:spLocks/>
            </p:cNvSpPr>
            <p:nvPr/>
          </p:nvSpPr>
          <p:spPr bwMode="auto">
            <a:xfrm>
              <a:off x="4269" y="1687"/>
              <a:ext cx="907" cy="328"/>
            </a:xfrm>
            <a:custGeom>
              <a:avLst/>
              <a:gdLst>
                <a:gd name="T0" fmla="*/ 0 w 858"/>
                <a:gd name="T1" fmla="*/ 0 h 300"/>
                <a:gd name="T2" fmla="*/ 1013 w 858"/>
                <a:gd name="T3" fmla="*/ 391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62"/>
            <p:cNvSpPr>
              <a:spLocks/>
            </p:cNvSpPr>
            <p:nvPr/>
          </p:nvSpPr>
          <p:spPr bwMode="auto">
            <a:xfrm>
              <a:off x="5105" y="1975"/>
              <a:ext cx="71" cy="40"/>
            </a:xfrm>
            <a:custGeom>
              <a:avLst/>
              <a:gdLst>
                <a:gd name="T0" fmla="*/ 14 w 67"/>
                <a:gd name="T1" fmla="*/ 0 h 37"/>
                <a:gd name="T2" fmla="*/ 78 w 67"/>
                <a:gd name="T3" fmla="*/ 45 h 37"/>
                <a:gd name="T4" fmla="*/ 0 w 67"/>
                <a:gd name="T5" fmla="*/ 40 h 37"/>
                <a:gd name="T6" fmla="*/ 14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63"/>
            <p:cNvSpPr>
              <a:spLocks/>
            </p:cNvSpPr>
            <p:nvPr/>
          </p:nvSpPr>
          <p:spPr bwMode="auto">
            <a:xfrm>
              <a:off x="1442" y="1156"/>
              <a:ext cx="785" cy="274"/>
            </a:xfrm>
            <a:custGeom>
              <a:avLst/>
              <a:gdLst>
                <a:gd name="T0" fmla="*/ 877 w 742"/>
                <a:gd name="T1" fmla="*/ 0 h 250"/>
                <a:gd name="T2" fmla="*/ 0 w 742"/>
                <a:gd name="T3" fmla="*/ 328 h 250"/>
                <a:gd name="T4" fmla="*/ 877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64"/>
            <p:cNvSpPr>
              <a:spLocks/>
            </p:cNvSpPr>
            <p:nvPr/>
          </p:nvSpPr>
          <p:spPr bwMode="auto">
            <a:xfrm>
              <a:off x="1442" y="1389"/>
              <a:ext cx="71" cy="41"/>
            </a:xfrm>
            <a:custGeom>
              <a:avLst/>
              <a:gdLst>
                <a:gd name="T0" fmla="*/ 78 w 67"/>
                <a:gd name="T1" fmla="*/ 42 h 37"/>
                <a:gd name="T2" fmla="*/ 0 w 67"/>
                <a:gd name="T3" fmla="*/ 49 h 37"/>
                <a:gd name="T4" fmla="*/ 67 w 67"/>
                <a:gd name="T5" fmla="*/ 0 h 37"/>
                <a:gd name="T6" fmla="*/ 78 w 67"/>
                <a:gd name="T7" fmla="*/ 4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5"/>
            <p:cNvSpPr>
              <a:spLocks/>
            </p:cNvSpPr>
            <p:nvPr/>
          </p:nvSpPr>
          <p:spPr bwMode="auto">
            <a:xfrm>
              <a:off x="2551" y="1162"/>
              <a:ext cx="1327" cy="268"/>
            </a:xfrm>
            <a:custGeom>
              <a:avLst/>
              <a:gdLst>
                <a:gd name="T0" fmla="*/ 0 w 1255"/>
                <a:gd name="T1" fmla="*/ 0 h 244"/>
                <a:gd name="T2" fmla="*/ 1482 w 1255"/>
                <a:gd name="T3" fmla="*/ 322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66"/>
            <p:cNvSpPr>
              <a:spLocks/>
            </p:cNvSpPr>
            <p:nvPr/>
          </p:nvSpPr>
          <p:spPr bwMode="auto">
            <a:xfrm>
              <a:off x="3808" y="1398"/>
              <a:ext cx="70" cy="35"/>
            </a:xfrm>
            <a:custGeom>
              <a:avLst/>
              <a:gdLst>
                <a:gd name="T0" fmla="*/ 6 w 67"/>
                <a:gd name="T1" fmla="*/ 0 h 32"/>
                <a:gd name="T2" fmla="*/ 75 w 67"/>
                <a:gd name="T3" fmla="*/ 37 h 32"/>
                <a:gd name="T4" fmla="*/ 0 w 67"/>
                <a:gd name="T5" fmla="*/ 40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67"/>
            <p:cNvSpPr>
              <a:spLocks/>
            </p:cNvSpPr>
            <p:nvPr/>
          </p:nvSpPr>
          <p:spPr bwMode="auto">
            <a:xfrm>
              <a:off x="1017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68"/>
            <p:cNvSpPr>
              <a:spLocks/>
            </p:cNvSpPr>
            <p:nvPr/>
          </p:nvSpPr>
          <p:spPr bwMode="auto">
            <a:xfrm>
              <a:off x="123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169"/>
            <p:cNvSpPr>
              <a:spLocks/>
            </p:cNvSpPr>
            <p:nvPr/>
          </p:nvSpPr>
          <p:spPr bwMode="auto">
            <a:xfrm>
              <a:off x="1450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170"/>
            <p:cNvSpPr>
              <a:spLocks/>
            </p:cNvSpPr>
            <p:nvPr/>
          </p:nvSpPr>
          <p:spPr bwMode="auto">
            <a:xfrm>
              <a:off x="1666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Rectangle 171"/>
            <p:cNvSpPr>
              <a:spLocks noChangeArrowheads="1"/>
            </p:cNvSpPr>
            <p:nvPr/>
          </p:nvSpPr>
          <p:spPr bwMode="auto">
            <a:xfrm>
              <a:off x="1660" y="710"/>
              <a:ext cx="4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49242" name="Rectangle 172"/>
            <p:cNvSpPr>
              <a:spLocks noChangeArrowheads="1"/>
            </p:cNvSpPr>
            <p:nvPr/>
          </p:nvSpPr>
          <p:spPr bwMode="auto">
            <a:xfrm>
              <a:off x="2295" y="932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9243" name="Rectangle 173"/>
            <p:cNvSpPr>
              <a:spLocks noChangeArrowheads="1"/>
            </p:cNvSpPr>
            <p:nvPr/>
          </p:nvSpPr>
          <p:spPr bwMode="auto">
            <a:xfrm>
              <a:off x="3675" y="1455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49244" name="Rectangle 174"/>
            <p:cNvSpPr>
              <a:spLocks noChangeArrowheads="1"/>
            </p:cNvSpPr>
            <p:nvPr/>
          </p:nvSpPr>
          <p:spPr bwMode="auto">
            <a:xfrm>
              <a:off x="4005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49245" name="Rectangle 175"/>
            <p:cNvSpPr>
              <a:spLocks noChangeArrowheads="1"/>
            </p:cNvSpPr>
            <p:nvPr/>
          </p:nvSpPr>
          <p:spPr bwMode="auto">
            <a:xfrm>
              <a:off x="1924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49246" name="Rectangle 176"/>
            <p:cNvSpPr>
              <a:spLocks noChangeArrowheads="1"/>
            </p:cNvSpPr>
            <p:nvPr/>
          </p:nvSpPr>
          <p:spPr bwMode="auto">
            <a:xfrm>
              <a:off x="2140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49247" name="Rectangle 177"/>
            <p:cNvSpPr>
              <a:spLocks noChangeArrowheads="1"/>
            </p:cNvSpPr>
            <p:nvPr/>
          </p:nvSpPr>
          <p:spPr bwMode="auto">
            <a:xfrm>
              <a:off x="283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49248" name="Rectangle 178"/>
            <p:cNvSpPr>
              <a:spLocks noChangeArrowheads="1"/>
            </p:cNvSpPr>
            <p:nvPr/>
          </p:nvSpPr>
          <p:spPr bwMode="auto">
            <a:xfrm>
              <a:off x="3076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49249" name="Rectangle 179"/>
            <p:cNvSpPr>
              <a:spLocks noChangeArrowheads="1"/>
            </p:cNvSpPr>
            <p:nvPr/>
          </p:nvSpPr>
          <p:spPr bwMode="auto">
            <a:xfrm>
              <a:off x="3285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49250" name="Rectangle 180"/>
            <p:cNvSpPr>
              <a:spLocks noChangeArrowheads="1"/>
            </p:cNvSpPr>
            <p:nvPr/>
          </p:nvSpPr>
          <p:spPr bwMode="auto">
            <a:xfrm>
              <a:off x="379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49251" name="Rectangle 183"/>
            <p:cNvSpPr>
              <a:spLocks noChangeArrowheads="1"/>
            </p:cNvSpPr>
            <p:nvPr/>
          </p:nvSpPr>
          <p:spPr bwMode="auto">
            <a:xfrm>
              <a:off x="4743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49252" name="Rectangle 184"/>
            <p:cNvSpPr>
              <a:spLocks noChangeArrowheads="1"/>
            </p:cNvSpPr>
            <p:nvPr/>
          </p:nvSpPr>
          <p:spPr bwMode="auto">
            <a:xfrm>
              <a:off x="4959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49253" name="Rectangle 185"/>
            <p:cNvSpPr>
              <a:spLocks noChangeArrowheads="1"/>
            </p:cNvSpPr>
            <p:nvPr/>
          </p:nvSpPr>
          <p:spPr bwMode="auto">
            <a:xfrm>
              <a:off x="5169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49254" name="Rectangle 186"/>
            <p:cNvSpPr>
              <a:spLocks noChangeArrowheads="1"/>
            </p:cNvSpPr>
            <p:nvPr/>
          </p:nvSpPr>
          <p:spPr bwMode="auto">
            <a:xfrm>
              <a:off x="5385" y="2013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49255" name="Rectangle 187"/>
            <p:cNvSpPr>
              <a:spLocks noChangeArrowheads="1"/>
            </p:cNvSpPr>
            <p:nvPr/>
          </p:nvSpPr>
          <p:spPr bwMode="auto">
            <a:xfrm>
              <a:off x="1193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49256" name="Rectangle 188"/>
            <p:cNvSpPr>
              <a:spLocks noChangeArrowheads="1"/>
            </p:cNvSpPr>
            <p:nvPr/>
          </p:nvSpPr>
          <p:spPr bwMode="auto">
            <a:xfrm>
              <a:off x="882" y="1463"/>
              <a:ext cx="19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9257" name="Rectangle 189"/>
            <p:cNvSpPr>
              <a:spLocks noChangeArrowheads="1"/>
            </p:cNvSpPr>
            <p:nvPr/>
          </p:nvSpPr>
          <p:spPr bwMode="auto">
            <a:xfrm>
              <a:off x="124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49258" name="Rectangle 190"/>
            <p:cNvSpPr>
              <a:spLocks noChangeArrowheads="1"/>
            </p:cNvSpPr>
            <p:nvPr/>
          </p:nvSpPr>
          <p:spPr bwMode="auto">
            <a:xfrm>
              <a:off x="1025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49259" name="Rectangle 191"/>
            <p:cNvSpPr>
              <a:spLocks noChangeArrowheads="1"/>
            </p:cNvSpPr>
            <p:nvPr/>
          </p:nvSpPr>
          <p:spPr bwMode="auto">
            <a:xfrm>
              <a:off x="145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49260" name="Line 192"/>
            <p:cNvSpPr>
              <a:spLocks noChangeShapeType="1"/>
            </p:cNvSpPr>
            <p:nvPr/>
          </p:nvSpPr>
          <p:spPr bwMode="auto">
            <a:xfrm>
              <a:off x="1931" y="624"/>
              <a:ext cx="356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Arc 193"/>
            <p:cNvSpPr>
              <a:spLocks/>
            </p:cNvSpPr>
            <p:nvPr/>
          </p:nvSpPr>
          <p:spPr bwMode="auto">
            <a:xfrm rot="-8160000">
              <a:off x="4571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Arc 194"/>
            <p:cNvSpPr>
              <a:spLocks/>
            </p:cNvSpPr>
            <p:nvPr/>
          </p:nvSpPr>
          <p:spPr bwMode="auto">
            <a:xfrm rot="-8160000">
              <a:off x="865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Arc 195"/>
            <p:cNvSpPr>
              <a:spLocks/>
            </p:cNvSpPr>
            <p:nvPr/>
          </p:nvSpPr>
          <p:spPr bwMode="auto">
            <a:xfrm rot="-8160000">
              <a:off x="1779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Arc 196"/>
            <p:cNvSpPr>
              <a:spLocks/>
            </p:cNvSpPr>
            <p:nvPr/>
          </p:nvSpPr>
          <p:spPr bwMode="auto">
            <a:xfrm rot="-8160000">
              <a:off x="2743" y="1887"/>
              <a:ext cx="20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Arc 197"/>
            <p:cNvSpPr>
              <a:spLocks/>
            </p:cNvSpPr>
            <p:nvPr/>
          </p:nvSpPr>
          <p:spPr bwMode="auto">
            <a:xfrm rot="-8160000">
              <a:off x="3657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1158" name="Rectangle 198"/>
          <p:cNvSpPr>
            <a:spLocks noChangeArrowheads="1"/>
          </p:cNvSpPr>
          <p:nvPr/>
        </p:nvSpPr>
        <p:spPr bwMode="auto">
          <a:xfrm>
            <a:off x="5300663" y="3257550"/>
            <a:ext cx="3190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159" name="Rectangle 199"/>
          <p:cNvSpPr>
            <a:spLocks noChangeArrowheads="1"/>
          </p:cNvSpPr>
          <p:nvPr/>
        </p:nvSpPr>
        <p:spPr bwMode="auto">
          <a:xfrm>
            <a:off x="4953000" y="3276600"/>
            <a:ext cx="319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177" name="Rectangle 217"/>
          <p:cNvSpPr>
            <a:spLocks noChangeArrowheads="1"/>
          </p:cNvSpPr>
          <p:nvPr/>
        </p:nvSpPr>
        <p:spPr bwMode="auto">
          <a:xfrm>
            <a:off x="4962525" y="3276600"/>
            <a:ext cx="319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" name="Group 223"/>
          <p:cNvGrpSpPr>
            <a:grpSpLocks/>
          </p:cNvGrpSpPr>
          <p:nvPr/>
        </p:nvGrpSpPr>
        <p:grpSpPr bwMode="auto">
          <a:xfrm>
            <a:off x="4946650" y="2362200"/>
            <a:ext cx="2139950" cy="1200150"/>
            <a:chOff x="3116" y="1488"/>
            <a:chExt cx="1348" cy="756"/>
          </a:xfrm>
        </p:grpSpPr>
        <p:sp>
          <p:nvSpPr>
            <p:cNvPr id="49166" name="Rectangle 202"/>
            <p:cNvSpPr>
              <a:spLocks noChangeArrowheads="1"/>
            </p:cNvSpPr>
            <p:nvPr/>
          </p:nvSpPr>
          <p:spPr bwMode="auto">
            <a:xfrm>
              <a:off x="3705" y="1488"/>
              <a:ext cx="183" cy="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hlink"/>
                  </a:solidFill>
                  <a:latin typeface="Arial" charset="0"/>
                </a:rPr>
                <a:t>27</a:t>
              </a:r>
            </a:p>
          </p:txBody>
        </p:sp>
        <p:sp>
          <p:nvSpPr>
            <p:cNvPr id="49167" name="Rectangle 200"/>
            <p:cNvSpPr>
              <a:spLocks noChangeArrowheads="1"/>
            </p:cNvSpPr>
            <p:nvPr/>
          </p:nvSpPr>
          <p:spPr bwMode="auto">
            <a:xfrm>
              <a:off x="3116" y="2057"/>
              <a:ext cx="2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hlink"/>
                  </a:solidFill>
                  <a:latin typeface="Arial" charset="0"/>
                </a:rPr>
                <a:t>24*</a:t>
              </a:r>
            </a:p>
          </p:txBody>
        </p:sp>
        <p:grpSp>
          <p:nvGrpSpPr>
            <p:cNvPr id="49168" name="Group 222"/>
            <p:cNvGrpSpPr>
              <a:grpSpLocks/>
            </p:cNvGrpSpPr>
            <p:nvPr/>
          </p:nvGrpSpPr>
          <p:grpSpPr bwMode="auto">
            <a:xfrm>
              <a:off x="3840" y="2052"/>
              <a:ext cx="624" cy="192"/>
              <a:chOff x="3840" y="2052"/>
              <a:chExt cx="624" cy="192"/>
            </a:xfrm>
          </p:grpSpPr>
          <p:sp>
            <p:nvSpPr>
              <p:cNvPr id="49169" name="Rectangle 206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240" cy="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chemeClr val="hlink"/>
                    </a:solidFill>
                    <a:latin typeface="Arial" charset="0"/>
                  </a:rPr>
                  <a:t>27* </a:t>
                </a:r>
              </a:p>
            </p:txBody>
          </p:sp>
          <p:sp>
            <p:nvSpPr>
              <p:cNvPr id="49170" name="Rectangle 207"/>
              <p:cNvSpPr>
                <a:spLocks noChangeArrowheads="1"/>
              </p:cNvSpPr>
              <p:nvPr/>
            </p:nvSpPr>
            <p:spPr bwMode="auto">
              <a:xfrm>
                <a:off x="4067" y="2064"/>
                <a:ext cx="204" cy="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chemeClr val="hlink"/>
                    </a:solidFill>
                    <a:latin typeface="Arial" charset="0"/>
                  </a:rPr>
                  <a:t>29*</a:t>
                </a:r>
              </a:p>
            </p:txBody>
          </p:sp>
          <p:sp>
            <p:nvSpPr>
              <p:cNvPr id="49171" name="Rectangle 221"/>
              <p:cNvSpPr>
                <a:spLocks noChangeArrowheads="1"/>
              </p:cNvSpPr>
              <p:nvPr/>
            </p:nvSpPr>
            <p:spPr bwMode="auto">
              <a:xfrm>
                <a:off x="4272" y="205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3886200" y="3581400"/>
            <a:ext cx="2834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Less than half!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Borrow from sibling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9904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8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158" grpId="0" animBg="1"/>
      <p:bldP spid="681159" grpId="0" animBg="1"/>
      <p:bldP spid="681177" grpId="0" animBg="1"/>
      <p:bldP spid="117" grpId="0"/>
      <p:bldP spid="1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6627DD-B172-7A41-9FB0-BACA31DCFBE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3E2C720-99BF-6049-A6C1-2D69FFF9525A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... And Then Deleting 24*</a:t>
            </a:r>
            <a:endParaRPr lang="en-US" dirty="0">
              <a:latin typeface="Tahoma" charset="0"/>
            </a:endParaRPr>
          </a:p>
        </p:txBody>
      </p:sp>
      <p:sp>
        <p:nvSpPr>
          <p:cNvPr id="49266" name="Rectangle 181"/>
          <p:cNvSpPr>
            <a:spLocks noChangeArrowheads="1"/>
          </p:cNvSpPr>
          <p:nvPr/>
        </p:nvSpPr>
        <p:spPr bwMode="auto">
          <a:xfrm>
            <a:off x="6362700" y="3206750"/>
            <a:ext cx="5048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27*</a:t>
            </a:r>
          </a:p>
        </p:txBody>
      </p:sp>
      <p:grpSp>
        <p:nvGrpSpPr>
          <p:cNvPr id="49161" name="Group 218"/>
          <p:cNvGrpSpPr>
            <a:grpSpLocks/>
          </p:cNvGrpSpPr>
          <p:nvPr/>
        </p:nvGrpSpPr>
        <p:grpSpPr bwMode="auto">
          <a:xfrm>
            <a:off x="152400" y="990600"/>
            <a:ext cx="8905875" cy="2597150"/>
            <a:chOff x="96" y="624"/>
            <a:chExt cx="5610" cy="1636"/>
          </a:xfrm>
        </p:grpSpPr>
        <p:sp>
          <p:nvSpPr>
            <p:cNvPr id="49172" name="Freeform 102"/>
            <p:cNvSpPr>
              <a:spLocks/>
            </p:cNvSpPr>
            <p:nvPr/>
          </p:nvSpPr>
          <p:spPr bwMode="auto">
            <a:xfrm>
              <a:off x="96" y="2030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3"/>
            <p:cNvSpPr>
              <a:spLocks/>
            </p:cNvSpPr>
            <p:nvPr/>
          </p:nvSpPr>
          <p:spPr bwMode="auto">
            <a:xfrm>
              <a:off x="313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4"/>
            <p:cNvSpPr>
              <a:spLocks/>
            </p:cNvSpPr>
            <p:nvPr/>
          </p:nvSpPr>
          <p:spPr bwMode="auto">
            <a:xfrm>
              <a:off x="529" y="2030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5"/>
            <p:cNvSpPr>
              <a:spLocks/>
            </p:cNvSpPr>
            <p:nvPr/>
          </p:nvSpPr>
          <p:spPr bwMode="auto">
            <a:xfrm>
              <a:off x="745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Rectangle 106"/>
            <p:cNvSpPr>
              <a:spLocks noChangeArrowheads="1"/>
            </p:cNvSpPr>
            <p:nvPr/>
          </p:nvSpPr>
          <p:spPr bwMode="auto">
            <a:xfrm>
              <a:off x="103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49177" name="Rectangle 107"/>
            <p:cNvSpPr>
              <a:spLocks noChangeArrowheads="1"/>
            </p:cNvSpPr>
            <p:nvPr/>
          </p:nvSpPr>
          <p:spPr bwMode="auto">
            <a:xfrm>
              <a:off x="320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49178" name="Freeform 108"/>
            <p:cNvSpPr>
              <a:spLocks/>
            </p:cNvSpPr>
            <p:nvPr/>
          </p:nvSpPr>
          <p:spPr bwMode="auto">
            <a:xfrm>
              <a:off x="2207" y="912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9"/>
            <p:cNvSpPr>
              <a:spLocks/>
            </p:cNvSpPr>
            <p:nvPr/>
          </p:nvSpPr>
          <p:spPr bwMode="auto">
            <a:xfrm>
              <a:off x="226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10"/>
            <p:cNvSpPr>
              <a:spLocks/>
            </p:cNvSpPr>
            <p:nvPr/>
          </p:nvSpPr>
          <p:spPr bwMode="auto">
            <a:xfrm>
              <a:off x="2531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11"/>
            <p:cNvSpPr>
              <a:spLocks/>
            </p:cNvSpPr>
            <p:nvPr/>
          </p:nvSpPr>
          <p:spPr bwMode="auto">
            <a:xfrm>
              <a:off x="2585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2"/>
            <p:cNvSpPr>
              <a:spLocks/>
            </p:cNvSpPr>
            <p:nvPr/>
          </p:nvSpPr>
          <p:spPr bwMode="auto">
            <a:xfrm>
              <a:off x="2856" y="912"/>
              <a:ext cx="325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1 w 308"/>
                <a:gd name="T5" fmla="*/ 0 h 255"/>
                <a:gd name="T6" fmla="*/ 361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3"/>
            <p:cNvSpPr>
              <a:spLocks/>
            </p:cNvSpPr>
            <p:nvPr/>
          </p:nvSpPr>
          <p:spPr bwMode="auto">
            <a:xfrm>
              <a:off x="291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4"/>
            <p:cNvSpPr>
              <a:spLocks/>
            </p:cNvSpPr>
            <p:nvPr/>
          </p:nvSpPr>
          <p:spPr bwMode="auto">
            <a:xfrm>
              <a:off x="3180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5"/>
            <p:cNvSpPr>
              <a:spLocks/>
            </p:cNvSpPr>
            <p:nvPr/>
          </p:nvSpPr>
          <p:spPr bwMode="auto">
            <a:xfrm>
              <a:off x="3234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6"/>
            <p:cNvSpPr>
              <a:spLocks/>
            </p:cNvSpPr>
            <p:nvPr/>
          </p:nvSpPr>
          <p:spPr bwMode="auto">
            <a:xfrm>
              <a:off x="3505" y="912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7"/>
            <p:cNvSpPr>
              <a:spLocks/>
            </p:cNvSpPr>
            <p:nvPr/>
          </p:nvSpPr>
          <p:spPr bwMode="auto">
            <a:xfrm>
              <a:off x="194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8"/>
            <p:cNvSpPr>
              <a:spLocks/>
            </p:cNvSpPr>
            <p:nvPr/>
          </p:nvSpPr>
          <p:spPr bwMode="auto">
            <a:xfrm>
              <a:off x="216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9"/>
            <p:cNvSpPr>
              <a:spLocks/>
            </p:cNvSpPr>
            <p:nvPr/>
          </p:nvSpPr>
          <p:spPr bwMode="auto">
            <a:xfrm>
              <a:off x="2383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20"/>
            <p:cNvSpPr>
              <a:spLocks/>
            </p:cNvSpPr>
            <p:nvPr/>
          </p:nvSpPr>
          <p:spPr bwMode="auto">
            <a:xfrm>
              <a:off x="2599" y="2035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21"/>
            <p:cNvSpPr>
              <a:spLocks/>
            </p:cNvSpPr>
            <p:nvPr/>
          </p:nvSpPr>
          <p:spPr bwMode="auto">
            <a:xfrm>
              <a:off x="288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2"/>
            <p:cNvSpPr>
              <a:spLocks/>
            </p:cNvSpPr>
            <p:nvPr/>
          </p:nvSpPr>
          <p:spPr bwMode="auto">
            <a:xfrm>
              <a:off x="310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3"/>
            <p:cNvSpPr>
              <a:spLocks/>
            </p:cNvSpPr>
            <p:nvPr/>
          </p:nvSpPr>
          <p:spPr bwMode="auto">
            <a:xfrm>
              <a:off x="3323" y="2035"/>
              <a:ext cx="216" cy="225"/>
            </a:xfrm>
            <a:custGeom>
              <a:avLst/>
              <a:gdLst>
                <a:gd name="T0" fmla="*/ 0 w 204"/>
                <a:gd name="T1" fmla="*/ 270 h 205"/>
                <a:gd name="T2" fmla="*/ 0 w 204"/>
                <a:gd name="T3" fmla="*/ 0 h 205"/>
                <a:gd name="T4" fmla="*/ 241 w 204"/>
                <a:gd name="T5" fmla="*/ 0 h 205"/>
                <a:gd name="T6" fmla="*/ 241 w 204"/>
                <a:gd name="T7" fmla="*/ 270 h 205"/>
                <a:gd name="T8" fmla="*/ 0 w 204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4"/>
            <p:cNvSpPr>
              <a:spLocks/>
            </p:cNvSpPr>
            <p:nvPr/>
          </p:nvSpPr>
          <p:spPr bwMode="auto">
            <a:xfrm>
              <a:off x="353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25"/>
            <p:cNvSpPr>
              <a:spLocks/>
            </p:cNvSpPr>
            <p:nvPr/>
          </p:nvSpPr>
          <p:spPr bwMode="auto">
            <a:xfrm>
              <a:off x="3830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26"/>
            <p:cNvSpPr>
              <a:spLocks/>
            </p:cNvSpPr>
            <p:nvPr/>
          </p:nvSpPr>
          <p:spPr bwMode="auto">
            <a:xfrm>
              <a:off x="4047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27"/>
            <p:cNvSpPr>
              <a:spLocks/>
            </p:cNvSpPr>
            <p:nvPr/>
          </p:nvSpPr>
          <p:spPr bwMode="auto">
            <a:xfrm>
              <a:off x="4262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28"/>
            <p:cNvSpPr>
              <a:spLocks/>
            </p:cNvSpPr>
            <p:nvPr/>
          </p:nvSpPr>
          <p:spPr bwMode="auto">
            <a:xfrm>
              <a:off x="447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9"/>
            <p:cNvSpPr>
              <a:spLocks/>
            </p:cNvSpPr>
            <p:nvPr/>
          </p:nvSpPr>
          <p:spPr bwMode="auto">
            <a:xfrm>
              <a:off x="476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30"/>
            <p:cNvSpPr>
              <a:spLocks/>
            </p:cNvSpPr>
            <p:nvPr/>
          </p:nvSpPr>
          <p:spPr bwMode="auto">
            <a:xfrm>
              <a:off x="4979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131"/>
            <p:cNvSpPr>
              <a:spLocks/>
            </p:cNvSpPr>
            <p:nvPr/>
          </p:nvSpPr>
          <p:spPr bwMode="auto">
            <a:xfrm>
              <a:off x="5195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Freeform 132"/>
            <p:cNvSpPr>
              <a:spLocks/>
            </p:cNvSpPr>
            <p:nvPr/>
          </p:nvSpPr>
          <p:spPr bwMode="auto">
            <a:xfrm>
              <a:off x="5411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133"/>
            <p:cNvSpPr>
              <a:spLocks/>
            </p:cNvSpPr>
            <p:nvPr/>
          </p:nvSpPr>
          <p:spPr bwMode="auto">
            <a:xfrm>
              <a:off x="794" y="1443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134"/>
            <p:cNvSpPr>
              <a:spLocks/>
            </p:cNvSpPr>
            <p:nvPr/>
          </p:nvSpPr>
          <p:spPr bwMode="auto">
            <a:xfrm>
              <a:off x="84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135"/>
            <p:cNvSpPr>
              <a:spLocks/>
            </p:cNvSpPr>
            <p:nvPr/>
          </p:nvSpPr>
          <p:spPr bwMode="auto">
            <a:xfrm>
              <a:off x="1118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Freeform 136"/>
            <p:cNvSpPr>
              <a:spLocks/>
            </p:cNvSpPr>
            <p:nvPr/>
          </p:nvSpPr>
          <p:spPr bwMode="auto">
            <a:xfrm>
              <a:off x="1172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Freeform 137"/>
            <p:cNvSpPr>
              <a:spLocks/>
            </p:cNvSpPr>
            <p:nvPr/>
          </p:nvSpPr>
          <p:spPr bwMode="auto">
            <a:xfrm>
              <a:off x="144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138"/>
            <p:cNvSpPr>
              <a:spLocks/>
            </p:cNvSpPr>
            <p:nvPr/>
          </p:nvSpPr>
          <p:spPr bwMode="auto">
            <a:xfrm>
              <a:off x="1496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139"/>
            <p:cNvSpPr>
              <a:spLocks/>
            </p:cNvSpPr>
            <p:nvPr/>
          </p:nvSpPr>
          <p:spPr bwMode="auto">
            <a:xfrm>
              <a:off x="1767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140"/>
            <p:cNvSpPr>
              <a:spLocks/>
            </p:cNvSpPr>
            <p:nvPr/>
          </p:nvSpPr>
          <p:spPr bwMode="auto">
            <a:xfrm>
              <a:off x="1821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Freeform 141"/>
            <p:cNvSpPr>
              <a:spLocks/>
            </p:cNvSpPr>
            <p:nvPr/>
          </p:nvSpPr>
          <p:spPr bwMode="auto">
            <a:xfrm>
              <a:off x="2092" y="1443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Freeform 142"/>
            <p:cNvSpPr>
              <a:spLocks/>
            </p:cNvSpPr>
            <p:nvPr/>
          </p:nvSpPr>
          <p:spPr bwMode="auto">
            <a:xfrm>
              <a:off x="3599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Freeform 143"/>
            <p:cNvSpPr>
              <a:spLocks/>
            </p:cNvSpPr>
            <p:nvPr/>
          </p:nvSpPr>
          <p:spPr bwMode="auto">
            <a:xfrm>
              <a:off x="365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Freeform 144"/>
            <p:cNvSpPr>
              <a:spLocks/>
            </p:cNvSpPr>
            <p:nvPr/>
          </p:nvSpPr>
          <p:spPr bwMode="auto">
            <a:xfrm>
              <a:off x="3924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5" name="Freeform 145"/>
            <p:cNvSpPr>
              <a:spLocks/>
            </p:cNvSpPr>
            <p:nvPr/>
          </p:nvSpPr>
          <p:spPr bwMode="auto">
            <a:xfrm>
              <a:off x="397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Freeform 146"/>
            <p:cNvSpPr>
              <a:spLocks/>
            </p:cNvSpPr>
            <p:nvPr/>
          </p:nvSpPr>
          <p:spPr bwMode="auto">
            <a:xfrm>
              <a:off x="4249" y="1443"/>
              <a:ext cx="324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0 w 307"/>
                <a:gd name="T5" fmla="*/ 0 h 255"/>
                <a:gd name="T6" fmla="*/ 360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Freeform 147"/>
            <p:cNvSpPr>
              <a:spLocks/>
            </p:cNvSpPr>
            <p:nvPr/>
          </p:nvSpPr>
          <p:spPr bwMode="auto">
            <a:xfrm>
              <a:off x="430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Freeform 148"/>
            <p:cNvSpPr>
              <a:spLocks/>
            </p:cNvSpPr>
            <p:nvPr/>
          </p:nvSpPr>
          <p:spPr bwMode="auto">
            <a:xfrm>
              <a:off x="457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9"/>
            <p:cNvSpPr>
              <a:spLocks/>
            </p:cNvSpPr>
            <p:nvPr/>
          </p:nvSpPr>
          <p:spPr bwMode="auto">
            <a:xfrm>
              <a:off x="462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Freeform 150"/>
            <p:cNvSpPr>
              <a:spLocks/>
            </p:cNvSpPr>
            <p:nvPr/>
          </p:nvSpPr>
          <p:spPr bwMode="auto">
            <a:xfrm>
              <a:off x="4897" y="1443"/>
              <a:ext cx="56" cy="280"/>
            </a:xfrm>
            <a:custGeom>
              <a:avLst/>
              <a:gdLst>
                <a:gd name="T0" fmla="*/ 0 w 53"/>
                <a:gd name="T1" fmla="*/ 336 h 255"/>
                <a:gd name="T2" fmla="*/ 0 w 53"/>
                <a:gd name="T3" fmla="*/ 0 h 255"/>
                <a:gd name="T4" fmla="*/ 61 w 53"/>
                <a:gd name="T5" fmla="*/ 0 h 255"/>
                <a:gd name="T6" fmla="*/ 61 w 53"/>
                <a:gd name="T7" fmla="*/ 336 h 255"/>
                <a:gd name="T8" fmla="*/ 0 w 53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Freeform 151"/>
            <p:cNvSpPr>
              <a:spLocks/>
            </p:cNvSpPr>
            <p:nvPr/>
          </p:nvSpPr>
          <p:spPr bwMode="auto">
            <a:xfrm>
              <a:off x="517" y="1666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Freeform 152"/>
            <p:cNvSpPr>
              <a:spLocks/>
            </p:cNvSpPr>
            <p:nvPr/>
          </p:nvSpPr>
          <p:spPr bwMode="auto">
            <a:xfrm>
              <a:off x="517" y="1944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153"/>
            <p:cNvSpPr>
              <a:spLocks/>
            </p:cNvSpPr>
            <p:nvPr/>
          </p:nvSpPr>
          <p:spPr bwMode="auto">
            <a:xfrm>
              <a:off x="1138" y="1666"/>
              <a:ext cx="299" cy="349"/>
            </a:xfrm>
            <a:custGeom>
              <a:avLst/>
              <a:gdLst>
                <a:gd name="T0" fmla="*/ 0 w 283"/>
                <a:gd name="T1" fmla="*/ 0 h 319"/>
                <a:gd name="T2" fmla="*/ 333 w 283"/>
                <a:gd name="T3" fmla="*/ 417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154"/>
            <p:cNvSpPr>
              <a:spLocks/>
            </p:cNvSpPr>
            <p:nvPr/>
          </p:nvSpPr>
          <p:spPr bwMode="auto">
            <a:xfrm>
              <a:off x="1378" y="1952"/>
              <a:ext cx="59" cy="63"/>
            </a:xfrm>
            <a:custGeom>
              <a:avLst/>
              <a:gdLst>
                <a:gd name="T0" fmla="*/ 27 w 56"/>
                <a:gd name="T1" fmla="*/ 0 h 58"/>
                <a:gd name="T2" fmla="*/ 64 w 56"/>
                <a:gd name="T3" fmla="*/ 73 h 58"/>
                <a:gd name="T4" fmla="*/ 0 w 56"/>
                <a:gd name="T5" fmla="*/ 27 h 58"/>
                <a:gd name="T6" fmla="*/ 27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155"/>
            <p:cNvSpPr>
              <a:spLocks/>
            </p:cNvSpPr>
            <p:nvPr/>
          </p:nvSpPr>
          <p:spPr bwMode="auto">
            <a:xfrm>
              <a:off x="1470" y="1666"/>
              <a:ext cx="886" cy="357"/>
            </a:xfrm>
            <a:custGeom>
              <a:avLst/>
              <a:gdLst>
                <a:gd name="T0" fmla="*/ 0 w 838"/>
                <a:gd name="T1" fmla="*/ 0 h 326"/>
                <a:gd name="T2" fmla="*/ 990 w 838"/>
                <a:gd name="T3" fmla="*/ 427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Freeform 156"/>
            <p:cNvSpPr>
              <a:spLocks/>
            </p:cNvSpPr>
            <p:nvPr/>
          </p:nvSpPr>
          <p:spPr bwMode="auto">
            <a:xfrm>
              <a:off x="2287" y="1980"/>
              <a:ext cx="69" cy="43"/>
            </a:xfrm>
            <a:custGeom>
              <a:avLst/>
              <a:gdLst>
                <a:gd name="T0" fmla="*/ 14 w 66"/>
                <a:gd name="T1" fmla="*/ 0 h 39"/>
                <a:gd name="T2" fmla="*/ 74 w 66"/>
                <a:gd name="T3" fmla="*/ 51 h 39"/>
                <a:gd name="T4" fmla="*/ 0 w 66"/>
                <a:gd name="T5" fmla="*/ 40 h 39"/>
                <a:gd name="T6" fmla="*/ 14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Freeform 157"/>
            <p:cNvSpPr>
              <a:spLocks/>
            </p:cNvSpPr>
            <p:nvPr/>
          </p:nvSpPr>
          <p:spPr bwMode="auto">
            <a:xfrm>
              <a:off x="3323" y="1680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Freeform 158"/>
            <p:cNvSpPr>
              <a:spLocks/>
            </p:cNvSpPr>
            <p:nvPr/>
          </p:nvSpPr>
          <p:spPr bwMode="auto">
            <a:xfrm>
              <a:off x="3323" y="1958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Freeform 159"/>
            <p:cNvSpPr>
              <a:spLocks/>
            </p:cNvSpPr>
            <p:nvPr/>
          </p:nvSpPr>
          <p:spPr bwMode="auto">
            <a:xfrm>
              <a:off x="3944" y="1680"/>
              <a:ext cx="306" cy="329"/>
            </a:xfrm>
            <a:custGeom>
              <a:avLst/>
              <a:gdLst>
                <a:gd name="T0" fmla="*/ 0 w 289"/>
                <a:gd name="T1" fmla="*/ 0 h 300"/>
                <a:gd name="T2" fmla="*/ 342 w 289"/>
                <a:gd name="T3" fmla="*/ 395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160"/>
            <p:cNvSpPr>
              <a:spLocks/>
            </p:cNvSpPr>
            <p:nvPr/>
          </p:nvSpPr>
          <p:spPr bwMode="auto">
            <a:xfrm>
              <a:off x="4189" y="1945"/>
              <a:ext cx="61" cy="64"/>
            </a:xfrm>
            <a:custGeom>
              <a:avLst/>
              <a:gdLst>
                <a:gd name="T0" fmla="*/ 29 w 57"/>
                <a:gd name="T1" fmla="*/ 0 h 58"/>
                <a:gd name="T2" fmla="*/ 68 w 57"/>
                <a:gd name="T3" fmla="*/ 77 h 58"/>
                <a:gd name="T4" fmla="*/ 0 w 57"/>
                <a:gd name="T5" fmla="*/ 29 h 58"/>
                <a:gd name="T6" fmla="*/ 29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61"/>
            <p:cNvSpPr>
              <a:spLocks/>
            </p:cNvSpPr>
            <p:nvPr/>
          </p:nvSpPr>
          <p:spPr bwMode="auto">
            <a:xfrm>
              <a:off x="4269" y="1687"/>
              <a:ext cx="907" cy="328"/>
            </a:xfrm>
            <a:custGeom>
              <a:avLst/>
              <a:gdLst>
                <a:gd name="T0" fmla="*/ 0 w 858"/>
                <a:gd name="T1" fmla="*/ 0 h 300"/>
                <a:gd name="T2" fmla="*/ 1013 w 858"/>
                <a:gd name="T3" fmla="*/ 391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62"/>
            <p:cNvSpPr>
              <a:spLocks/>
            </p:cNvSpPr>
            <p:nvPr/>
          </p:nvSpPr>
          <p:spPr bwMode="auto">
            <a:xfrm>
              <a:off x="5105" y="1975"/>
              <a:ext cx="71" cy="40"/>
            </a:xfrm>
            <a:custGeom>
              <a:avLst/>
              <a:gdLst>
                <a:gd name="T0" fmla="*/ 14 w 67"/>
                <a:gd name="T1" fmla="*/ 0 h 37"/>
                <a:gd name="T2" fmla="*/ 78 w 67"/>
                <a:gd name="T3" fmla="*/ 45 h 37"/>
                <a:gd name="T4" fmla="*/ 0 w 67"/>
                <a:gd name="T5" fmla="*/ 40 h 37"/>
                <a:gd name="T6" fmla="*/ 14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63"/>
            <p:cNvSpPr>
              <a:spLocks/>
            </p:cNvSpPr>
            <p:nvPr/>
          </p:nvSpPr>
          <p:spPr bwMode="auto">
            <a:xfrm>
              <a:off x="1442" y="1156"/>
              <a:ext cx="785" cy="274"/>
            </a:xfrm>
            <a:custGeom>
              <a:avLst/>
              <a:gdLst>
                <a:gd name="T0" fmla="*/ 877 w 742"/>
                <a:gd name="T1" fmla="*/ 0 h 250"/>
                <a:gd name="T2" fmla="*/ 0 w 742"/>
                <a:gd name="T3" fmla="*/ 328 h 250"/>
                <a:gd name="T4" fmla="*/ 877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64"/>
            <p:cNvSpPr>
              <a:spLocks/>
            </p:cNvSpPr>
            <p:nvPr/>
          </p:nvSpPr>
          <p:spPr bwMode="auto">
            <a:xfrm>
              <a:off x="1442" y="1389"/>
              <a:ext cx="71" cy="41"/>
            </a:xfrm>
            <a:custGeom>
              <a:avLst/>
              <a:gdLst>
                <a:gd name="T0" fmla="*/ 78 w 67"/>
                <a:gd name="T1" fmla="*/ 42 h 37"/>
                <a:gd name="T2" fmla="*/ 0 w 67"/>
                <a:gd name="T3" fmla="*/ 49 h 37"/>
                <a:gd name="T4" fmla="*/ 67 w 67"/>
                <a:gd name="T5" fmla="*/ 0 h 37"/>
                <a:gd name="T6" fmla="*/ 78 w 67"/>
                <a:gd name="T7" fmla="*/ 4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5"/>
            <p:cNvSpPr>
              <a:spLocks/>
            </p:cNvSpPr>
            <p:nvPr/>
          </p:nvSpPr>
          <p:spPr bwMode="auto">
            <a:xfrm>
              <a:off x="2551" y="1162"/>
              <a:ext cx="1327" cy="268"/>
            </a:xfrm>
            <a:custGeom>
              <a:avLst/>
              <a:gdLst>
                <a:gd name="T0" fmla="*/ 0 w 1255"/>
                <a:gd name="T1" fmla="*/ 0 h 244"/>
                <a:gd name="T2" fmla="*/ 1482 w 1255"/>
                <a:gd name="T3" fmla="*/ 322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66"/>
            <p:cNvSpPr>
              <a:spLocks/>
            </p:cNvSpPr>
            <p:nvPr/>
          </p:nvSpPr>
          <p:spPr bwMode="auto">
            <a:xfrm>
              <a:off x="3808" y="1398"/>
              <a:ext cx="70" cy="35"/>
            </a:xfrm>
            <a:custGeom>
              <a:avLst/>
              <a:gdLst>
                <a:gd name="T0" fmla="*/ 6 w 67"/>
                <a:gd name="T1" fmla="*/ 0 h 32"/>
                <a:gd name="T2" fmla="*/ 75 w 67"/>
                <a:gd name="T3" fmla="*/ 37 h 32"/>
                <a:gd name="T4" fmla="*/ 0 w 67"/>
                <a:gd name="T5" fmla="*/ 40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67"/>
            <p:cNvSpPr>
              <a:spLocks/>
            </p:cNvSpPr>
            <p:nvPr/>
          </p:nvSpPr>
          <p:spPr bwMode="auto">
            <a:xfrm>
              <a:off x="1017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68"/>
            <p:cNvSpPr>
              <a:spLocks/>
            </p:cNvSpPr>
            <p:nvPr/>
          </p:nvSpPr>
          <p:spPr bwMode="auto">
            <a:xfrm>
              <a:off x="123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169"/>
            <p:cNvSpPr>
              <a:spLocks/>
            </p:cNvSpPr>
            <p:nvPr/>
          </p:nvSpPr>
          <p:spPr bwMode="auto">
            <a:xfrm>
              <a:off x="1450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170"/>
            <p:cNvSpPr>
              <a:spLocks/>
            </p:cNvSpPr>
            <p:nvPr/>
          </p:nvSpPr>
          <p:spPr bwMode="auto">
            <a:xfrm>
              <a:off x="1666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Rectangle 171"/>
            <p:cNvSpPr>
              <a:spLocks noChangeArrowheads="1"/>
            </p:cNvSpPr>
            <p:nvPr/>
          </p:nvSpPr>
          <p:spPr bwMode="auto">
            <a:xfrm>
              <a:off x="1660" y="710"/>
              <a:ext cx="4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49242" name="Rectangle 172"/>
            <p:cNvSpPr>
              <a:spLocks noChangeArrowheads="1"/>
            </p:cNvSpPr>
            <p:nvPr/>
          </p:nvSpPr>
          <p:spPr bwMode="auto">
            <a:xfrm>
              <a:off x="2295" y="932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9243" name="Rectangle 173"/>
            <p:cNvSpPr>
              <a:spLocks noChangeArrowheads="1"/>
            </p:cNvSpPr>
            <p:nvPr/>
          </p:nvSpPr>
          <p:spPr bwMode="auto">
            <a:xfrm>
              <a:off x="3675" y="1455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49244" name="Rectangle 174"/>
            <p:cNvSpPr>
              <a:spLocks noChangeArrowheads="1"/>
            </p:cNvSpPr>
            <p:nvPr/>
          </p:nvSpPr>
          <p:spPr bwMode="auto">
            <a:xfrm>
              <a:off x="4005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49245" name="Rectangle 175"/>
            <p:cNvSpPr>
              <a:spLocks noChangeArrowheads="1"/>
            </p:cNvSpPr>
            <p:nvPr/>
          </p:nvSpPr>
          <p:spPr bwMode="auto">
            <a:xfrm>
              <a:off x="1924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49246" name="Rectangle 176"/>
            <p:cNvSpPr>
              <a:spLocks noChangeArrowheads="1"/>
            </p:cNvSpPr>
            <p:nvPr/>
          </p:nvSpPr>
          <p:spPr bwMode="auto">
            <a:xfrm>
              <a:off x="2140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49247" name="Rectangle 177"/>
            <p:cNvSpPr>
              <a:spLocks noChangeArrowheads="1"/>
            </p:cNvSpPr>
            <p:nvPr/>
          </p:nvSpPr>
          <p:spPr bwMode="auto">
            <a:xfrm>
              <a:off x="283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49248" name="Rectangle 178"/>
            <p:cNvSpPr>
              <a:spLocks noChangeArrowheads="1"/>
            </p:cNvSpPr>
            <p:nvPr/>
          </p:nvSpPr>
          <p:spPr bwMode="auto">
            <a:xfrm>
              <a:off x="3076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49250" name="Rectangle 180"/>
            <p:cNvSpPr>
              <a:spLocks noChangeArrowheads="1"/>
            </p:cNvSpPr>
            <p:nvPr/>
          </p:nvSpPr>
          <p:spPr bwMode="auto">
            <a:xfrm>
              <a:off x="379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49251" name="Rectangle 183"/>
            <p:cNvSpPr>
              <a:spLocks noChangeArrowheads="1"/>
            </p:cNvSpPr>
            <p:nvPr/>
          </p:nvSpPr>
          <p:spPr bwMode="auto">
            <a:xfrm>
              <a:off x="4743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49252" name="Rectangle 184"/>
            <p:cNvSpPr>
              <a:spLocks noChangeArrowheads="1"/>
            </p:cNvSpPr>
            <p:nvPr/>
          </p:nvSpPr>
          <p:spPr bwMode="auto">
            <a:xfrm>
              <a:off x="4959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49253" name="Rectangle 185"/>
            <p:cNvSpPr>
              <a:spLocks noChangeArrowheads="1"/>
            </p:cNvSpPr>
            <p:nvPr/>
          </p:nvSpPr>
          <p:spPr bwMode="auto">
            <a:xfrm>
              <a:off x="5169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49254" name="Rectangle 186"/>
            <p:cNvSpPr>
              <a:spLocks noChangeArrowheads="1"/>
            </p:cNvSpPr>
            <p:nvPr/>
          </p:nvSpPr>
          <p:spPr bwMode="auto">
            <a:xfrm>
              <a:off x="5385" y="2013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49255" name="Rectangle 187"/>
            <p:cNvSpPr>
              <a:spLocks noChangeArrowheads="1"/>
            </p:cNvSpPr>
            <p:nvPr/>
          </p:nvSpPr>
          <p:spPr bwMode="auto">
            <a:xfrm>
              <a:off x="1193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49256" name="Rectangle 188"/>
            <p:cNvSpPr>
              <a:spLocks noChangeArrowheads="1"/>
            </p:cNvSpPr>
            <p:nvPr/>
          </p:nvSpPr>
          <p:spPr bwMode="auto">
            <a:xfrm>
              <a:off x="882" y="1463"/>
              <a:ext cx="19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9257" name="Rectangle 189"/>
            <p:cNvSpPr>
              <a:spLocks noChangeArrowheads="1"/>
            </p:cNvSpPr>
            <p:nvPr/>
          </p:nvSpPr>
          <p:spPr bwMode="auto">
            <a:xfrm>
              <a:off x="124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49258" name="Rectangle 190"/>
            <p:cNvSpPr>
              <a:spLocks noChangeArrowheads="1"/>
            </p:cNvSpPr>
            <p:nvPr/>
          </p:nvSpPr>
          <p:spPr bwMode="auto">
            <a:xfrm>
              <a:off x="1025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49259" name="Rectangle 191"/>
            <p:cNvSpPr>
              <a:spLocks noChangeArrowheads="1"/>
            </p:cNvSpPr>
            <p:nvPr/>
          </p:nvSpPr>
          <p:spPr bwMode="auto">
            <a:xfrm>
              <a:off x="145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49260" name="Line 192"/>
            <p:cNvSpPr>
              <a:spLocks noChangeShapeType="1"/>
            </p:cNvSpPr>
            <p:nvPr/>
          </p:nvSpPr>
          <p:spPr bwMode="auto">
            <a:xfrm>
              <a:off x="1931" y="624"/>
              <a:ext cx="356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Arc 193"/>
            <p:cNvSpPr>
              <a:spLocks/>
            </p:cNvSpPr>
            <p:nvPr/>
          </p:nvSpPr>
          <p:spPr bwMode="auto">
            <a:xfrm rot="-8160000">
              <a:off x="4571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Arc 194"/>
            <p:cNvSpPr>
              <a:spLocks/>
            </p:cNvSpPr>
            <p:nvPr/>
          </p:nvSpPr>
          <p:spPr bwMode="auto">
            <a:xfrm rot="-8160000">
              <a:off x="865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Arc 195"/>
            <p:cNvSpPr>
              <a:spLocks/>
            </p:cNvSpPr>
            <p:nvPr/>
          </p:nvSpPr>
          <p:spPr bwMode="auto">
            <a:xfrm rot="-8160000">
              <a:off x="1779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Arc 196"/>
            <p:cNvSpPr>
              <a:spLocks/>
            </p:cNvSpPr>
            <p:nvPr/>
          </p:nvSpPr>
          <p:spPr bwMode="auto">
            <a:xfrm rot="-8160000">
              <a:off x="2743" y="1887"/>
              <a:ext cx="20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Arc 197"/>
            <p:cNvSpPr>
              <a:spLocks/>
            </p:cNvSpPr>
            <p:nvPr/>
          </p:nvSpPr>
          <p:spPr bwMode="auto">
            <a:xfrm rot="-8160000">
              <a:off x="3657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1159" name="Rectangle 199"/>
          <p:cNvSpPr>
            <a:spLocks noChangeArrowheads="1"/>
          </p:cNvSpPr>
          <p:nvPr/>
        </p:nvSpPr>
        <p:spPr bwMode="auto">
          <a:xfrm>
            <a:off x="4953000" y="3276600"/>
            <a:ext cx="319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177" name="Rectangle 217"/>
          <p:cNvSpPr>
            <a:spLocks noChangeArrowheads="1"/>
          </p:cNvSpPr>
          <p:nvPr/>
        </p:nvSpPr>
        <p:spPr bwMode="auto">
          <a:xfrm>
            <a:off x="4962525" y="3276600"/>
            <a:ext cx="319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6" name="Rectangle 202"/>
          <p:cNvSpPr>
            <a:spLocks noChangeArrowheads="1"/>
          </p:cNvSpPr>
          <p:nvPr/>
        </p:nvSpPr>
        <p:spPr bwMode="auto">
          <a:xfrm>
            <a:off x="5881688" y="2362200"/>
            <a:ext cx="290513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>
                <a:latin typeface="Arial" charset="0"/>
              </a:rPr>
              <a:t>27</a:t>
            </a:r>
          </a:p>
        </p:txBody>
      </p:sp>
      <p:sp>
        <p:nvSpPr>
          <p:cNvPr id="49167" name="Rectangle 200"/>
          <p:cNvSpPr>
            <a:spLocks noChangeArrowheads="1"/>
          </p:cNvSpPr>
          <p:nvPr/>
        </p:nvSpPr>
        <p:spPr bwMode="auto">
          <a:xfrm>
            <a:off x="4946650" y="3265488"/>
            <a:ext cx="39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FF0000"/>
                </a:solidFill>
                <a:latin typeface="Arial" charset="0"/>
              </a:rPr>
              <a:t>24*</a:t>
            </a:r>
          </a:p>
        </p:txBody>
      </p:sp>
      <p:grpSp>
        <p:nvGrpSpPr>
          <p:cNvPr id="49168" name="Group 222"/>
          <p:cNvGrpSpPr>
            <a:grpSpLocks/>
          </p:cNvGrpSpPr>
          <p:nvPr/>
        </p:nvGrpSpPr>
        <p:grpSpPr bwMode="auto">
          <a:xfrm>
            <a:off x="6096004" y="3276606"/>
            <a:ext cx="687388" cy="261938"/>
            <a:chOff x="3840" y="2064"/>
            <a:chExt cx="433" cy="165"/>
          </a:xfrm>
        </p:grpSpPr>
        <p:sp>
          <p:nvSpPr>
            <p:cNvPr id="49169" name="Rectangle 206"/>
            <p:cNvSpPr>
              <a:spLocks noChangeArrowheads="1"/>
            </p:cNvSpPr>
            <p:nvPr/>
          </p:nvSpPr>
          <p:spPr bwMode="auto">
            <a:xfrm>
              <a:off x="3840" y="2064"/>
              <a:ext cx="240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700" dirty="0">
                  <a:solidFill>
                    <a:srgbClr val="000000"/>
                  </a:solidFill>
                  <a:latin typeface="Arial" charset="0"/>
                </a:rPr>
                <a:t>27* </a:t>
              </a:r>
            </a:p>
          </p:txBody>
        </p:sp>
        <p:sp>
          <p:nvSpPr>
            <p:cNvPr id="49170" name="Rectangle 207"/>
            <p:cNvSpPr>
              <a:spLocks noChangeArrowheads="1"/>
            </p:cNvSpPr>
            <p:nvPr/>
          </p:nvSpPr>
          <p:spPr bwMode="auto">
            <a:xfrm>
              <a:off x="4067" y="2064"/>
              <a:ext cx="206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 dirty="0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16083" y="3581400"/>
            <a:ext cx="27751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Less than half!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And cannot borrow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from its sibling!</a:t>
            </a:r>
          </a:p>
        </p:txBody>
      </p:sp>
      <p:sp>
        <p:nvSpPr>
          <p:cNvPr id="121" name="Rectangle 5"/>
          <p:cNvSpPr txBox="1">
            <a:spLocks noChangeArrowheads="1"/>
          </p:cNvSpPr>
          <p:nvPr/>
        </p:nvSpPr>
        <p:spPr bwMode="auto">
          <a:xfrm>
            <a:off x="381000" y="4419600"/>
            <a:ext cx="4038600" cy="198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800" dirty="0" smtClean="0">
                <a:latin typeface="Tahoma" charset="0"/>
              </a:rPr>
              <a:t>Must merge.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In the non-leaf node, </a:t>
            </a:r>
            <a:r>
              <a:rPr lang="en-US" sz="2800" b="1" i="1" dirty="0" smtClean="0">
                <a:solidFill>
                  <a:schemeClr val="accent2"/>
                </a:solidFill>
                <a:latin typeface="Tahoma" charset="0"/>
              </a:rPr>
              <a:t>toss</a:t>
            </a:r>
            <a:r>
              <a:rPr lang="en-US" sz="2800" b="1" dirty="0" smtClean="0">
                <a:solidFill>
                  <a:schemeClr val="accent2"/>
                </a:solidFill>
                <a:latin typeface="Tahoma" charset="0"/>
              </a:rPr>
              <a:t> the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index entry with key value = 27</a:t>
            </a: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567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7" grpId="0"/>
      <p:bldP spid="119" grpId="0"/>
      <p:bldP spid="119" grpId="1"/>
      <p:bldP spid="1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6627DD-B172-7A41-9FB0-BACA31DCFBE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3E2C720-99BF-6049-A6C1-2D69FFF9525A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... And Then Deleting 24*</a:t>
            </a:r>
            <a:endParaRPr lang="en-US" dirty="0">
              <a:latin typeface="Tahoma" charset="0"/>
            </a:endParaRPr>
          </a:p>
        </p:txBody>
      </p:sp>
      <p:sp>
        <p:nvSpPr>
          <p:cNvPr id="49266" name="Rectangle 181"/>
          <p:cNvSpPr>
            <a:spLocks noChangeArrowheads="1"/>
          </p:cNvSpPr>
          <p:nvPr/>
        </p:nvSpPr>
        <p:spPr bwMode="auto">
          <a:xfrm>
            <a:off x="6362700" y="3206750"/>
            <a:ext cx="5048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27*</a:t>
            </a:r>
          </a:p>
        </p:txBody>
      </p:sp>
      <p:grpSp>
        <p:nvGrpSpPr>
          <p:cNvPr id="49161" name="Group 218"/>
          <p:cNvGrpSpPr>
            <a:grpSpLocks/>
          </p:cNvGrpSpPr>
          <p:nvPr/>
        </p:nvGrpSpPr>
        <p:grpSpPr bwMode="auto">
          <a:xfrm>
            <a:off x="152400" y="990600"/>
            <a:ext cx="8905875" cy="2597150"/>
            <a:chOff x="96" y="624"/>
            <a:chExt cx="5610" cy="1636"/>
          </a:xfrm>
        </p:grpSpPr>
        <p:sp>
          <p:nvSpPr>
            <p:cNvPr id="49172" name="Freeform 102"/>
            <p:cNvSpPr>
              <a:spLocks/>
            </p:cNvSpPr>
            <p:nvPr/>
          </p:nvSpPr>
          <p:spPr bwMode="auto">
            <a:xfrm>
              <a:off x="96" y="2030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3"/>
            <p:cNvSpPr>
              <a:spLocks/>
            </p:cNvSpPr>
            <p:nvPr/>
          </p:nvSpPr>
          <p:spPr bwMode="auto">
            <a:xfrm>
              <a:off x="313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4"/>
            <p:cNvSpPr>
              <a:spLocks/>
            </p:cNvSpPr>
            <p:nvPr/>
          </p:nvSpPr>
          <p:spPr bwMode="auto">
            <a:xfrm>
              <a:off x="529" y="2030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5"/>
            <p:cNvSpPr>
              <a:spLocks/>
            </p:cNvSpPr>
            <p:nvPr/>
          </p:nvSpPr>
          <p:spPr bwMode="auto">
            <a:xfrm>
              <a:off x="745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Rectangle 106"/>
            <p:cNvSpPr>
              <a:spLocks noChangeArrowheads="1"/>
            </p:cNvSpPr>
            <p:nvPr/>
          </p:nvSpPr>
          <p:spPr bwMode="auto">
            <a:xfrm>
              <a:off x="103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49177" name="Rectangle 107"/>
            <p:cNvSpPr>
              <a:spLocks noChangeArrowheads="1"/>
            </p:cNvSpPr>
            <p:nvPr/>
          </p:nvSpPr>
          <p:spPr bwMode="auto">
            <a:xfrm>
              <a:off x="320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49178" name="Freeform 108"/>
            <p:cNvSpPr>
              <a:spLocks/>
            </p:cNvSpPr>
            <p:nvPr/>
          </p:nvSpPr>
          <p:spPr bwMode="auto">
            <a:xfrm>
              <a:off x="2207" y="912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9"/>
            <p:cNvSpPr>
              <a:spLocks/>
            </p:cNvSpPr>
            <p:nvPr/>
          </p:nvSpPr>
          <p:spPr bwMode="auto">
            <a:xfrm>
              <a:off x="226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10"/>
            <p:cNvSpPr>
              <a:spLocks/>
            </p:cNvSpPr>
            <p:nvPr/>
          </p:nvSpPr>
          <p:spPr bwMode="auto">
            <a:xfrm>
              <a:off x="2531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11"/>
            <p:cNvSpPr>
              <a:spLocks/>
            </p:cNvSpPr>
            <p:nvPr/>
          </p:nvSpPr>
          <p:spPr bwMode="auto">
            <a:xfrm>
              <a:off x="2585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2"/>
            <p:cNvSpPr>
              <a:spLocks/>
            </p:cNvSpPr>
            <p:nvPr/>
          </p:nvSpPr>
          <p:spPr bwMode="auto">
            <a:xfrm>
              <a:off x="2856" y="912"/>
              <a:ext cx="325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1 w 308"/>
                <a:gd name="T5" fmla="*/ 0 h 255"/>
                <a:gd name="T6" fmla="*/ 361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3"/>
            <p:cNvSpPr>
              <a:spLocks/>
            </p:cNvSpPr>
            <p:nvPr/>
          </p:nvSpPr>
          <p:spPr bwMode="auto">
            <a:xfrm>
              <a:off x="291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4"/>
            <p:cNvSpPr>
              <a:spLocks/>
            </p:cNvSpPr>
            <p:nvPr/>
          </p:nvSpPr>
          <p:spPr bwMode="auto">
            <a:xfrm>
              <a:off x="3180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5"/>
            <p:cNvSpPr>
              <a:spLocks/>
            </p:cNvSpPr>
            <p:nvPr/>
          </p:nvSpPr>
          <p:spPr bwMode="auto">
            <a:xfrm>
              <a:off x="3234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6"/>
            <p:cNvSpPr>
              <a:spLocks/>
            </p:cNvSpPr>
            <p:nvPr/>
          </p:nvSpPr>
          <p:spPr bwMode="auto">
            <a:xfrm>
              <a:off x="3505" y="912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7"/>
            <p:cNvSpPr>
              <a:spLocks/>
            </p:cNvSpPr>
            <p:nvPr/>
          </p:nvSpPr>
          <p:spPr bwMode="auto">
            <a:xfrm>
              <a:off x="194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8"/>
            <p:cNvSpPr>
              <a:spLocks/>
            </p:cNvSpPr>
            <p:nvPr/>
          </p:nvSpPr>
          <p:spPr bwMode="auto">
            <a:xfrm>
              <a:off x="216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9"/>
            <p:cNvSpPr>
              <a:spLocks/>
            </p:cNvSpPr>
            <p:nvPr/>
          </p:nvSpPr>
          <p:spPr bwMode="auto">
            <a:xfrm>
              <a:off x="2383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20"/>
            <p:cNvSpPr>
              <a:spLocks/>
            </p:cNvSpPr>
            <p:nvPr/>
          </p:nvSpPr>
          <p:spPr bwMode="auto">
            <a:xfrm>
              <a:off x="2599" y="2035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21"/>
            <p:cNvSpPr>
              <a:spLocks/>
            </p:cNvSpPr>
            <p:nvPr/>
          </p:nvSpPr>
          <p:spPr bwMode="auto">
            <a:xfrm>
              <a:off x="288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2"/>
            <p:cNvSpPr>
              <a:spLocks/>
            </p:cNvSpPr>
            <p:nvPr/>
          </p:nvSpPr>
          <p:spPr bwMode="auto">
            <a:xfrm>
              <a:off x="310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3"/>
            <p:cNvSpPr>
              <a:spLocks/>
            </p:cNvSpPr>
            <p:nvPr/>
          </p:nvSpPr>
          <p:spPr bwMode="auto">
            <a:xfrm>
              <a:off x="3323" y="2035"/>
              <a:ext cx="216" cy="225"/>
            </a:xfrm>
            <a:custGeom>
              <a:avLst/>
              <a:gdLst>
                <a:gd name="T0" fmla="*/ 0 w 204"/>
                <a:gd name="T1" fmla="*/ 270 h 205"/>
                <a:gd name="T2" fmla="*/ 0 w 204"/>
                <a:gd name="T3" fmla="*/ 0 h 205"/>
                <a:gd name="T4" fmla="*/ 241 w 204"/>
                <a:gd name="T5" fmla="*/ 0 h 205"/>
                <a:gd name="T6" fmla="*/ 241 w 204"/>
                <a:gd name="T7" fmla="*/ 270 h 205"/>
                <a:gd name="T8" fmla="*/ 0 w 204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4"/>
            <p:cNvSpPr>
              <a:spLocks/>
            </p:cNvSpPr>
            <p:nvPr/>
          </p:nvSpPr>
          <p:spPr bwMode="auto">
            <a:xfrm>
              <a:off x="353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25"/>
            <p:cNvSpPr>
              <a:spLocks/>
            </p:cNvSpPr>
            <p:nvPr/>
          </p:nvSpPr>
          <p:spPr bwMode="auto">
            <a:xfrm>
              <a:off x="3830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26"/>
            <p:cNvSpPr>
              <a:spLocks/>
            </p:cNvSpPr>
            <p:nvPr/>
          </p:nvSpPr>
          <p:spPr bwMode="auto">
            <a:xfrm>
              <a:off x="4047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27"/>
            <p:cNvSpPr>
              <a:spLocks/>
            </p:cNvSpPr>
            <p:nvPr/>
          </p:nvSpPr>
          <p:spPr bwMode="auto">
            <a:xfrm>
              <a:off x="4262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28"/>
            <p:cNvSpPr>
              <a:spLocks/>
            </p:cNvSpPr>
            <p:nvPr/>
          </p:nvSpPr>
          <p:spPr bwMode="auto">
            <a:xfrm>
              <a:off x="447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9"/>
            <p:cNvSpPr>
              <a:spLocks/>
            </p:cNvSpPr>
            <p:nvPr/>
          </p:nvSpPr>
          <p:spPr bwMode="auto">
            <a:xfrm>
              <a:off x="476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30"/>
            <p:cNvSpPr>
              <a:spLocks/>
            </p:cNvSpPr>
            <p:nvPr/>
          </p:nvSpPr>
          <p:spPr bwMode="auto">
            <a:xfrm>
              <a:off x="4979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131"/>
            <p:cNvSpPr>
              <a:spLocks/>
            </p:cNvSpPr>
            <p:nvPr/>
          </p:nvSpPr>
          <p:spPr bwMode="auto">
            <a:xfrm>
              <a:off x="5195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Freeform 132"/>
            <p:cNvSpPr>
              <a:spLocks/>
            </p:cNvSpPr>
            <p:nvPr/>
          </p:nvSpPr>
          <p:spPr bwMode="auto">
            <a:xfrm>
              <a:off x="5411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133"/>
            <p:cNvSpPr>
              <a:spLocks/>
            </p:cNvSpPr>
            <p:nvPr/>
          </p:nvSpPr>
          <p:spPr bwMode="auto">
            <a:xfrm>
              <a:off x="794" y="1443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134"/>
            <p:cNvSpPr>
              <a:spLocks/>
            </p:cNvSpPr>
            <p:nvPr/>
          </p:nvSpPr>
          <p:spPr bwMode="auto">
            <a:xfrm>
              <a:off x="84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135"/>
            <p:cNvSpPr>
              <a:spLocks/>
            </p:cNvSpPr>
            <p:nvPr/>
          </p:nvSpPr>
          <p:spPr bwMode="auto">
            <a:xfrm>
              <a:off x="1118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Freeform 136"/>
            <p:cNvSpPr>
              <a:spLocks/>
            </p:cNvSpPr>
            <p:nvPr/>
          </p:nvSpPr>
          <p:spPr bwMode="auto">
            <a:xfrm>
              <a:off x="1172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Freeform 137"/>
            <p:cNvSpPr>
              <a:spLocks/>
            </p:cNvSpPr>
            <p:nvPr/>
          </p:nvSpPr>
          <p:spPr bwMode="auto">
            <a:xfrm>
              <a:off x="144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138"/>
            <p:cNvSpPr>
              <a:spLocks/>
            </p:cNvSpPr>
            <p:nvPr/>
          </p:nvSpPr>
          <p:spPr bwMode="auto">
            <a:xfrm>
              <a:off x="1496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139"/>
            <p:cNvSpPr>
              <a:spLocks/>
            </p:cNvSpPr>
            <p:nvPr/>
          </p:nvSpPr>
          <p:spPr bwMode="auto">
            <a:xfrm>
              <a:off x="1767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140"/>
            <p:cNvSpPr>
              <a:spLocks/>
            </p:cNvSpPr>
            <p:nvPr/>
          </p:nvSpPr>
          <p:spPr bwMode="auto">
            <a:xfrm>
              <a:off x="1821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Freeform 141"/>
            <p:cNvSpPr>
              <a:spLocks/>
            </p:cNvSpPr>
            <p:nvPr/>
          </p:nvSpPr>
          <p:spPr bwMode="auto">
            <a:xfrm>
              <a:off x="2092" y="1443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Freeform 142"/>
            <p:cNvSpPr>
              <a:spLocks/>
            </p:cNvSpPr>
            <p:nvPr/>
          </p:nvSpPr>
          <p:spPr bwMode="auto">
            <a:xfrm>
              <a:off x="3599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Freeform 143"/>
            <p:cNvSpPr>
              <a:spLocks/>
            </p:cNvSpPr>
            <p:nvPr/>
          </p:nvSpPr>
          <p:spPr bwMode="auto">
            <a:xfrm>
              <a:off x="365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Freeform 144"/>
            <p:cNvSpPr>
              <a:spLocks/>
            </p:cNvSpPr>
            <p:nvPr/>
          </p:nvSpPr>
          <p:spPr bwMode="auto">
            <a:xfrm>
              <a:off x="3924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5" name="Freeform 145"/>
            <p:cNvSpPr>
              <a:spLocks/>
            </p:cNvSpPr>
            <p:nvPr/>
          </p:nvSpPr>
          <p:spPr bwMode="auto">
            <a:xfrm>
              <a:off x="397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Freeform 146"/>
            <p:cNvSpPr>
              <a:spLocks/>
            </p:cNvSpPr>
            <p:nvPr/>
          </p:nvSpPr>
          <p:spPr bwMode="auto">
            <a:xfrm>
              <a:off x="4249" y="1443"/>
              <a:ext cx="324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0 w 307"/>
                <a:gd name="T5" fmla="*/ 0 h 255"/>
                <a:gd name="T6" fmla="*/ 360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Freeform 147"/>
            <p:cNvSpPr>
              <a:spLocks/>
            </p:cNvSpPr>
            <p:nvPr/>
          </p:nvSpPr>
          <p:spPr bwMode="auto">
            <a:xfrm>
              <a:off x="430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Freeform 148"/>
            <p:cNvSpPr>
              <a:spLocks/>
            </p:cNvSpPr>
            <p:nvPr/>
          </p:nvSpPr>
          <p:spPr bwMode="auto">
            <a:xfrm>
              <a:off x="457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9"/>
            <p:cNvSpPr>
              <a:spLocks/>
            </p:cNvSpPr>
            <p:nvPr/>
          </p:nvSpPr>
          <p:spPr bwMode="auto">
            <a:xfrm>
              <a:off x="462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Freeform 150"/>
            <p:cNvSpPr>
              <a:spLocks/>
            </p:cNvSpPr>
            <p:nvPr/>
          </p:nvSpPr>
          <p:spPr bwMode="auto">
            <a:xfrm>
              <a:off x="4897" y="1443"/>
              <a:ext cx="56" cy="280"/>
            </a:xfrm>
            <a:custGeom>
              <a:avLst/>
              <a:gdLst>
                <a:gd name="T0" fmla="*/ 0 w 53"/>
                <a:gd name="T1" fmla="*/ 336 h 255"/>
                <a:gd name="T2" fmla="*/ 0 w 53"/>
                <a:gd name="T3" fmla="*/ 0 h 255"/>
                <a:gd name="T4" fmla="*/ 61 w 53"/>
                <a:gd name="T5" fmla="*/ 0 h 255"/>
                <a:gd name="T6" fmla="*/ 61 w 53"/>
                <a:gd name="T7" fmla="*/ 336 h 255"/>
                <a:gd name="T8" fmla="*/ 0 w 53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Freeform 151"/>
            <p:cNvSpPr>
              <a:spLocks/>
            </p:cNvSpPr>
            <p:nvPr/>
          </p:nvSpPr>
          <p:spPr bwMode="auto">
            <a:xfrm>
              <a:off x="517" y="1666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Freeform 152"/>
            <p:cNvSpPr>
              <a:spLocks/>
            </p:cNvSpPr>
            <p:nvPr/>
          </p:nvSpPr>
          <p:spPr bwMode="auto">
            <a:xfrm>
              <a:off x="517" y="1944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153"/>
            <p:cNvSpPr>
              <a:spLocks/>
            </p:cNvSpPr>
            <p:nvPr/>
          </p:nvSpPr>
          <p:spPr bwMode="auto">
            <a:xfrm>
              <a:off x="1138" y="1666"/>
              <a:ext cx="299" cy="349"/>
            </a:xfrm>
            <a:custGeom>
              <a:avLst/>
              <a:gdLst>
                <a:gd name="T0" fmla="*/ 0 w 283"/>
                <a:gd name="T1" fmla="*/ 0 h 319"/>
                <a:gd name="T2" fmla="*/ 333 w 283"/>
                <a:gd name="T3" fmla="*/ 417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154"/>
            <p:cNvSpPr>
              <a:spLocks/>
            </p:cNvSpPr>
            <p:nvPr/>
          </p:nvSpPr>
          <p:spPr bwMode="auto">
            <a:xfrm>
              <a:off x="1378" y="1952"/>
              <a:ext cx="59" cy="63"/>
            </a:xfrm>
            <a:custGeom>
              <a:avLst/>
              <a:gdLst>
                <a:gd name="T0" fmla="*/ 27 w 56"/>
                <a:gd name="T1" fmla="*/ 0 h 58"/>
                <a:gd name="T2" fmla="*/ 64 w 56"/>
                <a:gd name="T3" fmla="*/ 73 h 58"/>
                <a:gd name="T4" fmla="*/ 0 w 56"/>
                <a:gd name="T5" fmla="*/ 27 h 58"/>
                <a:gd name="T6" fmla="*/ 27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155"/>
            <p:cNvSpPr>
              <a:spLocks/>
            </p:cNvSpPr>
            <p:nvPr/>
          </p:nvSpPr>
          <p:spPr bwMode="auto">
            <a:xfrm>
              <a:off x="1470" y="1666"/>
              <a:ext cx="886" cy="357"/>
            </a:xfrm>
            <a:custGeom>
              <a:avLst/>
              <a:gdLst>
                <a:gd name="T0" fmla="*/ 0 w 838"/>
                <a:gd name="T1" fmla="*/ 0 h 326"/>
                <a:gd name="T2" fmla="*/ 990 w 838"/>
                <a:gd name="T3" fmla="*/ 427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Freeform 156"/>
            <p:cNvSpPr>
              <a:spLocks/>
            </p:cNvSpPr>
            <p:nvPr/>
          </p:nvSpPr>
          <p:spPr bwMode="auto">
            <a:xfrm>
              <a:off x="2287" y="1980"/>
              <a:ext cx="69" cy="43"/>
            </a:xfrm>
            <a:custGeom>
              <a:avLst/>
              <a:gdLst>
                <a:gd name="T0" fmla="*/ 14 w 66"/>
                <a:gd name="T1" fmla="*/ 0 h 39"/>
                <a:gd name="T2" fmla="*/ 74 w 66"/>
                <a:gd name="T3" fmla="*/ 51 h 39"/>
                <a:gd name="T4" fmla="*/ 0 w 66"/>
                <a:gd name="T5" fmla="*/ 40 h 39"/>
                <a:gd name="T6" fmla="*/ 14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Freeform 157"/>
            <p:cNvSpPr>
              <a:spLocks/>
            </p:cNvSpPr>
            <p:nvPr/>
          </p:nvSpPr>
          <p:spPr bwMode="auto">
            <a:xfrm>
              <a:off x="3323" y="1680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Freeform 158"/>
            <p:cNvSpPr>
              <a:spLocks/>
            </p:cNvSpPr>
            <p:nvPr/>
          </p:nvSpPr>
          <p:spPr bwMode="auto">
            <a:xfrm>
              <a:off x="3323" y="1958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Freeform 159"/>
            <p:cNvSpPr>
              <a:spLocks/>
            </p:cNvSpPr>
            <p:nvPr/>
          </p:nvSpPr>
          <p:spPr bwMode="auto">
            <a:xfrm>
              <a:off x="3944" y="1680"/>
              <a:ext cx="306" cy="329"/>
            </a:xfrm>
            <a:custGeom>
              <a:avLst/>
              <a:gdLst>
                <a:gd name="T0" fmla="*/ 0 w 289"/>
                <a:gd name="T1" fmla="*/ 0 h 300"/>
                <a:gd name="T2" fmla="*/ 342 w 289"/>
                <a:gd name="T3" fmla="*/ 395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160"/>
            <p:cNvSpPr>
              <a:spLocks/>
            </p:cNvSpPr>
            <p:nvPr/>
          </p:nvSpPr>
          <p:spPr bwMode="auto">
            <a:xfrm>
              <a:off x="4189" y="1945"/>
              <a:ext cx="61" cy="64"/>
            </a:xfrm>
            <a:custGeom>
              <a:avLst/>
              <a:gdLst>
                <a:gd name="T0" fmla="*/ 29 w 57"/>
                <a:gd name="T1" fmla="*/ 0 h 58"/>
                <a:gd name="T2" fmla="*/ 68 w 57"/>
                <a:gd name="T3" fmla="*/ 77 h 58"/>
                <a:gd name="T4" fmla="*/ 0 w 57"/>
                <a:gd name="T5" fmla="*/ 29 h 58"/>
                <a:gd name="T6" fmla="*/ 29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61"/>
            <p:cNvSpPr>
              <a:spLocks/>
            </p:cNvSpPr>
            <p:nvPr/>
          </p:nvSpPr>
          <p:spPr bwMode="auto">
            <a:xfrm>
              <a:off x="4269" y="1687"/>
              <a:ext cx="907" cy="328"/>
            </a:xfrm>
            <a:custGeom>
              <a:avLst/>
              <a:gdLst>
                <a:gd name="T0" fmla="*/ 0 w 858"/>
                <a:gd name="T1" fmla="*/ 0 h 300"/>
                <a:gd name="T2" fmla="*/ 1013 w 858"/>
                <a:gd name="T3" fmla="*/ 391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62"/>
            <p:cNvSpPr>
              <a:spLocks/>
            </p:cNvSpPr>
            <p:nvPr/>
          </p:nvSpPr>
          <p:spPr bwMode="auto">
            <a:xfrm>
              <a:off x="5105" y="1975"/>
              <a:ext cx="71" cy="40"/>
            </a:xfrm>
            <a:custGeom>
              <a:avLst/>
              <a:gdLst>
                <a:gd name="T0" fmla="*/ 14 w 67"/>
                <a:gd name="T1" fmla="*/ 0 h 37"/>
                <a:gd name="T2" fmla="*/ 78 w 67"/>
                <a:gd name="T3" fmla="*/ 45 h 37"/>
                <a:gd name="T4" fmla="*/ 0 w 67"/>
                <a:gd name="T5" fmla="*/ 40 h 37"/>
                <a:gd name="T6" fmla="*/ 14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63"/>
            <p:cNvSpPr>
              <a:spLocks/>
            </p:cNvSpPr>
            <p:nvPr/>
          </p:nvSpPr>
          <p:spPr bwMode="auto">
            <a:xfrm>
              <a:off x="1442" y="1156"/>
              <a:ext cx="785" cy="274"/>
            </a:xfrm>
            <a:custGeom>
              <a:avLst/>
              <a:gdLst>
                <a:gd name="T0" fmla="*/ 877 w 742"/>
                <a:gd name="T1" fmla="*/ 0 h 250"/>
                <a:gd name="T2" fmla="*/ 0 w 742"/>
                <a:gd name="T3" fmla="*/ 328 h 250"/>
                <a:gd name="T4" fmla="*/ 877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64"/>
            <p:cNvSpPr>
              <a:spLocks/>
            </p:cNvSpPr>
            <p:nvPr/>
          </p:nvSpPr>
          <p:spPr bwMode="auto">
            <a:xfrm>
              <a:off x="1442" y="1389"/>
              <a:ext cx="71" cy="41"/>
            </a:xfrm>
            <a:custGeom>
              <a:avLst/>
              <a:gdLst>
                <a:gd name="T0" fmla="*/ 78 w 67"/>
                <a:gd name="T1" fmla="*/ 42 h 37"/>
                <a:gd name="T2" fmla="*/ 0 w 67"/>
                <a:gd name="T3" fmla="*/ 49 h 37"/>
                <a:gd name="T4" fmla="*/ 67 w 67"/>
                <a:gd name="T5" fmla="*/ 0 h 37"/>
                <a:gd name="T6" fmla="*/ 78 w 67"/>
                <a:gd name="T7" fmla="*/ 4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5"/>
            <p:cNvSpPr>
              <a:spLocks/>
            </p:cNvSpPr>
            <p:nvPr/>
          </p:nvSpPr>
          <p:spPr bwMode="auto">
            <a:xfrm>
              <a:off x="2551" y="1162"/>
              <a:ext cx="1327" cy="268"/>
            </a:xfrm>
            <a:custGeom>
              <a:avLst/>
              <a:gdLst>
                <a:gd name="T0" fmla="*/ 0 w 1255"/>
                <a:gd name="T1" fmla="*/ 0 h 244"/>
                <a:gd name="T2" fmla="*/ 1482 w 1255"/>
                <a:gd name="T3" fmla="*/ 322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66"/>
            <p:cNvSpPr>
              <a:spLocks/>
            </p:cNvSpPr>
            <p:nvPr/>
          </p:nvSpPr>
          <p:spPr bwMode="auto">
            <a:xfrm>
              <a:off x="3808" y="1398"/>
              <a:ext cx="70" cy="35"/>
            </a:xfrm>
            <a:custGeom>
              <a:avLst/>
              <a:gdLst>
                <a:gd name="T0" fmla="*/ 6 w 67"/>
                <a:gd name="T1" fmla="*/ 0 h 32"/>
                <a:gd name="T2" fmla="*/ 75 w 67"/>
                <a:gd name="T3" fmla="*/ 37 h 32"/>
                <a:gd name="T4" fmla="*/ 0 w 67"/>
                <a:gd name="T5" fmla="*/ 40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67"/>
            <p:cNvSpPr>
              <a:spLocks/>
            </p:cNvSpPr>
            <p:nvPr/>
          </p:nvSpPr>
          <p:spPr bwMode="auto">
            <a:xfrm>
              <a:off x="1017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68"/>
            <p:cNvSpPr>
              <a:spLocks/>
            </p:cNvSpPr>
            <p:nvPr/>
          </p:nvSpPr>
          <p:spPr bwMode="auto">
            <a:xfrm>
              <a:off x="123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169"/>
            <p:cNvSpPr>
              <a:spLocks/>
            </p:cNvSpPr>
            <p:nvPr/>
          </p:nvSpPr>
          <p:spPr bwMode="auto">
            <a:xfrm>
              <a:off x="1450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170"/>
            <p:cNvSpPr>
              <a:spLocks/>
            </p:cNvSpPr>
            <p:nvPr/>
          </p:nvSpPr>
          <p:spPr bwMode="auto">
            <a:xfrm>
              <a:off x="1666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Rectangle 171"/>
            <p:cNvSpPr>
              <a:spLocks noChangeArrowheads="1"/>
            </p:cNvSpPr>
            <p:nvPr/>
          </p:nvSpPr>
          <p:spPr bwMode="auto">
            <a:xfrm>
              <a:off x="1660" y="710"/>
              <a:ext cx="4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49242" name="Rectangle 172"/>
            <p:cNvSpPr>
              <a:spLocks noChangeArrowheads="1"/>
            </p:cNvSpPr>
            <p:nvPr/>
          </p:nvSpPr>
          <p:spPr bwMode="auto">
            <a:xfrm>
              <a:off x="2295" y="932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9243" name="Rectangle 173"/>
            <p:cNvSpPr>
              <a:spLocks noChangeArrowheads="1"/>
            </p:cNvSpPr>
            <p:nvPr/>
          </p:nvSpPr>
          <p:spPr bwMode="auto">
            <a:xfrm>
              <a:off x="3675" y="1455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49244" name="Rectangle 174"/>
            <p:cNvSpPr>
              <a:spLocks noChangeArrowheads="1"/>
            </p:cNvSpPr>
            <p:nvPr/>
          </p:nvSpPr>
          <p:spPr bwMode="auto">
            <a:xfrm>
              <a:off x="4005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49245" name="Rectangle 175"/>
            <p:cNvSpPr>
              <a:spLocks noChangeArrowheads="1"/>
            </p:cNvSpPr>
            <p:nvPr/>
          </p:nvSpPr>
          <p:spPr bwMode="auto">
            <a:xfrm>
              <a:off x="1924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49246" name="Rectangle 176"/>
            <p:cNvSpPr>
              <a:spLocks noChangeArrowheads="1"/>
            </p:cNvSpPr>
            <p:nvPr/>
          </p:nvSpPr>
          <p:spPr bwMode="auto">
            <a:xfrm>
              <a:off x="2140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49247" name="Rectangle 177"/>
            <p:cNvSpPr>
              <a:spLocks noChangeArrowheads="1"/>
            </p:cNvSpPr>
            <p:nvPr/>
          </p:nvSpPr>
          <p:spPr bwMode="auto">
            <a:xfrm>
              <a:off x="283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49248" name="Rectangle 178"/>
            <p:cNvSpPr>
              <a:spLocks noChangeArrowheads="1"/>
            </p:cNvSpPr>
            <p:nvPr/>
          </p:nvSpPr>
          <p:spPr bwMode="auto">
            <a:xfrm>
              <a:off x="3076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49250" name="Rectangle 180"/>
            <p:cNvSpPr>
              <a:spLocks noChangeArrowheads="1"/>
            </p:cNvSpPr>
            <p:nvPr/>
          </p:nvSpPr>
          <p:spPr bwMode="auto">
            <a:xfrm>
              <a:off x="379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49251" name="Rectangle 183"/>
            <p:cNvSpPr>
              <a:spLocks noChangeArrowheads="1"/>
            </p:cNvSpPr>
            <p:nvPr/>
          </p:nvSpPr>
          <p:spPr bwMode="auto">
            <a:xfrm>
              <a:off x="4743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49252" name="Rectangle 184"/>
            <p:cNvSpPr>
              <a:spLocks noChangeArrowheads="1"/>
            </p:cNvSpPr>
            <p:nvPr/>
          </p:nvSpPr>
          <p:spPr bwMode="auto">
            <a:xfrm>
              <a:off x="4959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49253" name="Rectangle 185"/>
            <p:cNvSpPr>
              <a:spLocks noChangeArrowheads="1"/>
            </p:cNvSpPr>
            <p:nvPr/>
          </p:nvSpPr>
          <p:spPr bwMode="auto">
            <a:xfrm>
              <a:off x="5169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49254" name="Rectangle 186"/>
            <p:cNvSpPr>
              <a:spLocks noChangeArrowheads="1"/>
            </p:cNvSpPr>
            <p:nvPr/>
          </p:nvSpPr>
          <p:spPr bwMode="auto">
            <a:xfrm>
              <a:off x="5385" y="2013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49255" name="Rectangle 187"/>
            <p:cNvSpPr>
              <a:spLocks noChangeArrowheads="1"/>
            </p:cNvSpPr>
            <p:nvPr/>
          </p:nvSpPr>
          <p:spPr bwMode="auto">
            <a:xfrm>
              <a:off x="1193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49256" name="Rectangle 188"/>
            <p:cNvSpPr>
              <a:spLocks noChangeArrowheads="1"/>
            </p:cNvSpPr>
            <p:nvPr/>
          </p:nvSpPr>
          <p:spPr bwMode="auto">
            <a:xfrm>
              <a:off x="882" y="1463"/>
              <a:ext cx="19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9257" name="Rectangle 189"/>
            <p:cNvSpPr>
              <a:spLocks noChangeArrowheads="1"/>
            </p:cNvSpPr>
            <p:nvPr/>
          </p:nvSpPr>
          <p:spPr bwMode="auto">
            <a:xfrm>
              <a:off x="124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49258" name="Rectangle 190"/>
            <p:cNvSpPr>
              <a:spLocks noChangeArrowheads="1"/>
            </p:cNvSpPr>
            <p:nvPr/>
          </p:nvSpPr>
          <p:spPr bwMode="auto">
            <a:xfrm>
              <a:off x="1025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49259" name="Rectangle 191"/>
            <p:cNvSpPr>
              <a:spLocks noChangeArrowheads="1"/>
            </p:cNvSpPr>
            <p:nvPr/>
          </p:nvSpPr>
          <p:spPr bwMode="auto">
            <a:xfrm>
              <a:off x="145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49260" name="Line 192"/>
            <p:cNvSpPr>
              <a:spLocks noChangeShapeType="1"/>
            </p:cNvSpPr>
            <p:nvPr/>
          </p:nvSpPr>
          <p:spPr bwMode="auto">
            <a:xfrm>
              <a:off x="1931" y="624"/>
              <a:ext cx="356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Arc 193"/>
            <p:cNvSpPr>
              <a:spLocks/>
            </p:cNvSpPr>
            <p:nvPr/>
          </p:nvSpPr>
          <p:spPr bwMode="auto">
            <a:xfrm rot="-8160000">
              <a:off x="4571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Arc 194"/>
            <p:cNvSpPr>
              <a:spLocks/>
            </p:cNvSpPr>
            <p:nvPr/>
          </p:nvSpPr>
          <p:spPr bwMode="auto">
            <a:xfrm rot="-8160000">
              <a:off x="865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Arc 195"/>
            <p:cNvSpPr>
              <a:spLocks/>
            </p:cNvSpPr>
            <p:nvPr/>
          </p:nvSpPr>
          <p:spPr bwMode="auto">
            <a:xfrm rot="-8160000">
              <a:off x="1779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Arc 196"/>
            <p:cNvSpPr>
              <a:spLocks/>
            </p:cNvSpPr>
            <p:nvPr/>
          </p:nvSpPr>
          <p:spPr bwMode="auto">
            <a:xfrm rot="-8160000">
              <a:off x="2743" y="1887"/>
              <a:ext cx="20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Arc 197"/>
            <p:cNvSpPr>
              <a:spLocks/>
            </p:cNvSpPr>
            <p:nvPr/>
          </p:nvSpPr>
          <p:spPr bwMode="auto">
            <a:xfrm rot="-8160000">
              <a:off x="3657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1159" name="Rectangle 199"/>
          <p:cNvSpPr>
            <a:spLocks noChangeArrowheads="1"/>
          </p:cNvSpPr>
          <p:nvPr/>
        </p:nvSpPr>
        <p:spPr bwMode="auto">
          <a:xfrm>
            <a:off x="4953000" y="3276600"/>
            <a:ext cx="319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177" name="Rectangle 217"/>
          <p:cNvSpPr>
            <a:spLocks noChangeArrowheads="1"/>
          </p:cNvSpPr>
          <p:nvPr/>
        </p:nvSpPr>
        <p:spPr bwMode="auto">
          <a:xfrm>
            <a:off x="4962525" y="3276600"/>
            <a:ext cx="319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6" name="Rectangle 202"/>
          <p:cNvSpPr>
            <a:spLocks noChangeArrowheads="1"/>
          </p:cNvSpPr>
          <p:nvPr/>
        </p:nvSpPr>
        <p:spPr bwMode="auto">
          <a:xfrm>
            <a:off x="5881688" y="2362200"/>
            <a:ext cx="290513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>
                <a:latin typeface="Arial" charset="0"/>
              </a:rPr>
              <a:t>27</a:t>
            </a:r>
          </a:p>
        </p:txBody>
      </p:sp>
      <p:grpSp>
        <p:nvGrpSpPr>
          <p:cNvPr id="49168" name="Group 222"/>
          <p:cNvGrpSpPr>
            <a:grpSpLocks/>
          </p:cNvGrpSpPr>
          <p:nvPr/>
        </p:nvGrpSpPr>
        <p:grpSpPr bwMode="auto">
          <a:xfrm>
            <a:off x="6096004" y="3276606"/>
            <a:ext cx="687388" cy="261938"/>
            <a:chOff x="3840" y="2064"/>
            <a:chExt cx="433" cy="165"/>
          </a:xfrm>
        </p:grpSpPr>
        <p:sp>
          <p:nvSpPr>
            <p:cNvPr id="49169" name="Rectangle 206"/>
            <p:cNvSpPr>
              <a:spLocks noChangeArrowheads="1"/>
            </p:cNvSpPr>
            <p:nvPr/>
          </p:nvSpPr>
          <p:spPr bwMode="auto">
            <a:xfrm>
              <a:off x="3840" y="2064"/>
              <a:ext cx="240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700" dirty="0">
                  <a:solidFill>
                    <a:srgbClr val="000000"/>
                  </a:solidFill>
                  <a:latin typeface="Arial" charset="0"/>
                </a:rPr>
                <a:t>27* </a:t>
              </a:r>
            </a:p>
          </p:txBody>
        </p:sp>
        <p:sp>
          <p:nvSpPr>
            <p:cNvPr id="49170" name="Rectangle 207"/>
            <p:cNvSpPr>
              <a:spLocks noChangeArrowheads="1"/>
            </p:cNvSpPr>
            <p:nvPr/>
          </p:nvSpPr>
          <p:spPr bwMode="auto">
            <a:xfrm>
              <a:off x="4067" y="2064"/>
              <a:ext cx="206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 dirty="0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</p:grpSp>
      <p:sp>
        <p:nvSpPr>
          <p:cNvPr id="121" name="Rectangle 5"/>
          <p:cNvSpPr txBox="1">
            <a:spLocks noChangeArrowheads="1"/>
          </p:cNvSpPr>
          <p:nvPr/>
        </p:nvSpPr>
        <p:spPr bwMode="auto">
          <a:xfrm>
            <a:off x="381000" y="4419600"/>
            <a:ext cx="4038600" cy="198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800" dirty="0" smtClean="0">
                <a:latin typeface="Tahoma" charset="0"/>
              </a:rPr>
              <a:t>Must merge.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In the non-leaf node, </a:t>
            </a:r>
            <a:r>
              <a:rPr lang="en-US" sz="2800" b="1" i="1" dirty="0" smtClean="0">
                <a:solidFill>
                  <a:schemeClr val="accent2"/>
                </a:solidFill>
                <a:latin typeface="Tahoma" charset="0"/>
              </a:rPr>
              <a:t>toss</a:t>
            </a:r>
            <a:r>
              <a:rPr lang="en-US" sz="2800" b="1" dirty="0" smtClean="0">
                <a:solidFill>
                  <a:schemeClr val="accent2"/>
                </a:solidFill>
                <a:latin typeface="Tahoma" charset="0"/>
              </a:rPr>
              <a:t> the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index entry with key value = 27</a:t>
            </a:r>
            <a:endParaRPr lang="en-US" sz="2800" dirty="0">
              <a:latin typeface="Tahoma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19600" y="2819400"/>
            <a:ext cx="3124200" cy="1143000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8800" y="2209800"/>
            <a:ext cx="685800" cy="762000"/>
            <a:chOff x="5638800" y="2209800"/>
            <a:chExt cx="685800" cy="762000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5715000" y="2209800"/>
              <a:ext cx="533400" cy="685800"/>
            </a:xfrm>
            <a:prstGeom prst="line">
              <a:avLst/>
            </a:prstGeom>
            <a:solidFill>
              <a:schemeClr val="folHlink">
                <a:alpha val="50000"/>
              </a:schemeClr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5638800" y="2209800"/>
              <a:ext cx="685800" cy="762000"/>
            </a:xfrm>
            <a:prstGeom prst="line">
              <a:avLst/>
            </a:prstGeom>
            <a:solidFill>
              <a:schemeClr val="folHlink">
                <a:alpha val="50000"/>
              </a:schemeClr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3615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6627DD-B172-7A41-9FB0-BACA31DCFBE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3E2C720-99BF-6049-A6C1-2D69FFF9525A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... And Then Deleting 24*</a:t>
            </a:r>
            <a:endParaRPr lang="en-US" dirty="0">
              <a:latin typeface="Tahoma" charset="0"/>
            </a:endParaRPr>
          </a:p>
        </p:txBody>
      </p:sp>
      <p:grpSp>
        <p:nvGrpSpPr>
          <p:cNvPr id="49161" name="Group 218"/>
          <p:cNvGrpSpPr>
            <a:grpSpLocks/>
          </p:cNvGrpSpPr>
          <p:nvPr/>
        </p:nvGrpSpPr>
        <p:grpSpPr bwMode="auto">
          <a:xfrm>
            <a:off x="152400" y="990600"/>
            <a:ext cx="8905875" cy="2597150"/>
            <a:chOff x="96" y="624"/>
            <a:chExt cx="5610" cy="1636"/>
          </a:xfrm>
        </p:grpSpPr>
        <p:sp>
          <p:nvSpPr>
            <p:cNvPr id="49172" name="Freeform 102"/>
            <p:cNvSpPr>
              <a:spLocks/>
            </p:cNvSpPr>
            <p:nvPr/>
          </p:nvSpPr>
          <p:spPr bwMode="auto">
            <a:xfrm>
              <a:off x="96" y="2030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3"/>
            <p:cNvSpPr>
              <a:spLocks/>
            </p:cNvSpPr>
            <p:nvPr/>
          </p:nvSpPr>
          <p:spPr bwMode="auto">
            <a:xfrm>
              <a:off x="313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4"/>
            <p:cNvSpPr>
              <a:spLocks/>
            </p:cNvSpPr>
            <p:nvPr/>
          </p:nvSpPr>
          <p:spPr bwMode="auto">
            <a:xfrm>
              <a:off x="529" y="2030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5"/>
            <p:cNvSpPr>
              <a:spLocks/>
            </p:cNvSpPr>
            <p:nvPr/>
          </p:nvSpPr>
          <p:spPr bwMode="auto">
            <a:xfrm>
              <a:off x="745" y="2030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Rectangle 106"/>
            <p:cNvSpPr>
              <a:spLocks noChangeArrowheads="1"/>
            </p:cNvSpPr>
            <p:nvPr/>
          </p:nvSpPr>
          <p:spPr bwMode="auto">
            <a:xfrm>
              <a:off x="103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49177" name="Rectangle 107"/>
            <p:cNvSpPr>
              <a:spLocks noChangeArrowheads="1"/>
            </p:cNvSpPr>
            <p:nvPr/>
          </p:nvSpPr>
          <p:spPr bwMode="auto">
            <a:xfrm>
              <a:off x="320" y="2015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49178" name="Freeform 108"/>
            <p:cNvSpPr>
              <a:spLocks/>
            </p:cNvSpPr>
            <p:nvPr/>
          </p:nvSpPr>
          <p:spPr bwMode="auto">
            <a:xfrm>
              <a:off x="2207" y="912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9"/>
            <p:cNvSpPr>
              <a:spLocks/>
            </p:cNvSpPr>
            <p:nvPr/>
          </p:nvSpPr>
          <p:spPr bwMode="auto">
            <a:xfrm>
              <a:off x="226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10"/>
            <p:cNvSpPr>
              <a:spLocks/>
            </p:cNvSpPr>
            <p:nvPr/>
          </p:nvSpPr>
          <p:spPr bwMode="auto">
            <a:xfrm>
              <a:off x="2531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11"/>
            <p:cNvSpPr>
              <a:spLocks/>
            </p:cNvSpPr>
            <p:nvPr/>
          </p:nvSpPr>
          <p:spPr bwMode="auto">
            <a:xfrm>
              <a:off x="2585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2"/>
            <p:cNvSpPr>
              <a:spLocks/>
            </p:cNvSpPr>
            <p:nvPr/>
          </p:nvSpPr>
          <p:spPr bwMode="auto">
            <a:xfrm>
              <a:off x="2856" y="912"/>
              <a:ext cx="325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1 w 308"/>
                <a:gd name="T5" fmla="*/ 0 h 255"/>
                <a:gd name="T6" fmla="*/ 361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3"/>
            <p:cNvSpPr>
              <a:spLocks/>
            </p:cNvSpPr>
            <p:nvPr/>
          </p:nvSpPr>
          <p:spPr bwMode="auto">
            <a:xfrm>
              <a:off x="2910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4"/>
            <p:cNvSpPr>
              <a:spLocks/>
            </p:cNvSpPr>
            <p:nvPr/>
          </p:nvSpPr>
          <p:spPr bwMode="auto">
            <a:xfrm>
              <a:off x="3180" y="912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5"/>
            <p:cNvSpPr>
              <a:spLocks/>
            </p:cNvSpPr>
            <p:nvPr/>
          </p:nvSpPr>
          <p:spPr bwMode="auto">
            <a:xfrm>
              <a:off x="3234" y="912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6"/>
            <p:cNvSpPr>
              <a:spLocks/>
            </p:cNvSpPr>
            <p:nvPr/>
          </p:nvSpPr>
          <p:spPr bwMode="auto">
            <a:xfrm>
              <a:off x="3505" y="912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7"/>
            <p:cNvSpPr>
              <a:spLocks/>
            </p:cNvSpPr>
            <p:nvPr/>
          </p:nvSpPr>
          <p:spPr bwMode="auto">
            <a:xfrm>
              <a:off x="194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8"/>
            <p:cNvSpPr>
              <a:spLocks/>
            </p:cNvSpPr>
            <p:nvPr/>
          </p:nvSpPr>
          <p:spPr bwMode="auto">
            <a:xfrm>
              <a:off x="216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9"/>
            <p:cNvSpPr>
              <a:spLocks/>
            </p:cNvSpPr>
            <p:nvPr/>
          </p:nvSpPr>
          <p:spPr bwMode="auto">
            <a:xfrm>
              <a:off x="2383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20"/>
            <p:cNvSpPr>
              <a:spLocks/>
            </p:cNvSpPr>
            <p:nvPr/>
          </p:nvSpPr>
          <p:spPr bwMode="auto">
            <a:xfrm>
              <a:off x="2599" y="2035"/>
              <a:ext cx="217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0 w 206"/>
                <a:gd name="T5" fmla="*/ 0 h 205"/>
                <a:gd name="T6" fmla="*/ 240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21"/>
            <p:cNvSpPr>
              <a:spLocks/>
            </p:cNvSpPr>
            <p:nvPr/>
          </p:nvSpPr>
          <p:spPr bwMode="auto">
            <a:xfrm>
              <a:off x="2889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2"/>
            <p:cNvSpPr>
              <a:spLocks/>
            </p:cNvSpPr>
            <p:nvPr/>
          </p:nvSpPr>
          <p:spPr bwMode="auto">
            <a:xfrm>
              <a:off x="3106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3"/>
            <p:cNvSpPr>
              <a:spLocks/>
            </p:cNvSpPr>
            <p:nvPr/>
          </p:nvSpPr>
          <p:spPr bwMode="auto">
            <a:xfrm>
              <a:off x="3323" y="2035"/>
              <a:ext cx="216" cy="225"/>
            </a:xfrm>
            <a:custGeom>
              <a:avLst/>
              <a:gdLst>
                <a:gd name="T0" fmla="*/ 0 w 204"/>
                <a:gd name="T1" fmla="*/ 270 h 205"/>
                <a:gd name="T2" fmla="*/ 0 w 204"/>
                <a:gd name="T3" fmla="*/ 0 h 205"/>
                <a:gd name="T4" fmla="*/ 241 w 204"/>
                <a:gd name="T5" fmla="*/ 0 h 205"/>
                <a:gd name="T6" fmla="*/ 241 w 204"/>
                <a:gd name="T7" fmla="*/ 270 h 205"/>
                <a:gd name="T8" fmla="*/ 0 w 204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4"/>
            <p:cNvSpPr>
              <a:spLocks/>
            </p:cNvSpPr>
            <p:nvPr/>
          </p:nvSpPr>
          <p:spPr bwMode="auto">
            <a:xfrm>
              <a:off x="3538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9"/>
            <p:cNvSpPr>
              <a:spLocks/>
            </p:cNvSpPr>
            <p:nvPr/>
          </p:nvSpPr>
          <p:spPr bwMode="auto">
            <a:xfrm>
              <a:off x="476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30"/>
            <p:cNvSpPr>
              <a:spLocks/>
            </p:cNvSpPr>
            <p:nvPr/>
          </p:nvSpPr>
          <p:spPr bwMode="auto">
            <a:xfrm>
              <a:off x="4979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131"/>
            <p:cNvSpPr>
              <a:spLocks/>
            </p:cNvSpPr>
            <p:nvPr/>
          </p:nvSpPr>
          <p:spPr bwMode="auto">
            <a:xfrm>
              <a:off x="5195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Freeform 132"/>
            <p:cNvSpPr>
              <a:spLocks/>
            </p:cNvSpPr>
            <p:nvPr/>
          </p:nvSpPr>
          <p:spPr bwMode="auto">
            <a:xfrm>
              <a:off x="5411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133"/>
            <p:cNvSpPr>
              <a:spLocks/>
            </p:cNvSpPr>
            <p:nvPr/>
          </p:nvSpPr>
          <p:spPr bwMode="auto">
            <a:xfrm>
              <a:off x="794" y="1443"/>
              <a:ext cx="325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3 w 307"/>
                <a:gd name="T5" fmla="*/ 0 h 255"/>
                <a:gd name="T6" fmla="*/ 363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134"/>
            <p:cNvSpPr>
              <a:spLocks/>
            </p:cNvSpPr>
            <p:nvPr/>
          </p:nvSpPr>
          <p:spPr bwMode="auto">
            <a:xfrm>
              <a:off x="84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135"/>
            <p:cNvSpPr>
              <a:spLocks/>
            </p:cNvSpPr>
            <p:nvPr/>
          </p:nvSpPr>
          <p:spPr bwMode="auto">
            <a:xfrm>
              <a:off x="1118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Freeform 136"/>
            <p:cNvSpPr>
              <a:spLocks/>
            </p:cNvSpPr>
            <p:nvPr/>
          </p:nvSpPr>
          <p:spPr bwMode="auto">
            <a:xfrm>
              <a:off x="1172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Freeform 137"/>
            <p:cNvSpPr>
              <a:spLocks/>
            </p:cNvSpPr>
            <p:nvPr/>
          </p:nvSpPr>
          <p:spPr bwMode="auto">
            <a:xfrm>
              <a:off x="144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138"/>
            <p:cNvSpPr>
              <a:spLocks/>
            </p:cNvSpPr>
            <p:nvPr/>
          </p:nvSpPr>
          <p:spPr bwMode="auto">
            <a:xfrm>
              <a:off x="1496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139"/>
            <p:cNvSpPr>
              <a:spLocks/>
            </p:cNvSpPr>
            <p:nvPr/>
          </p:nvSpPr>
          <p:spPr bwMode="auto">
            <a:xfrm>
              <a:off x="1767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140"/>
            <p:cNvSpPr>
              <a:spLocks/>
            </p:cNvSpPr>
            <p:nvPr/>
          </p:nvSpPr>
          <p:spPr bwMode="auto">
            <a:xfrm>
              <a:off x="1821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Freeform 141"/>
            <p:cNvSpPr>
              <a:spLocks/>
            </p:cNvSpPr>
            <p:nvPr/>
          </p:nvSpPr>
          <p:spPr bwMode="auto">
            <a:xfrm>
              <a:off x="2092" y="1443"/>
              <a:ext cx="55" cy="280"/>
            </a:xfrm>
            <a:custGeom>
              <a:avLst/>
              <a:gdLst>
                <a:gd name="T0" fmla="*/ 0 w 52"/>
                <a:gd name="T1" fmla="*/ 336 h 255"/>
                <a:gd name="T2" fmla="*/ 0 w 52"/>
                <a:gd name="T3" fmla="*/ 0 h 255"/>
                <a:gd name="T4" fmla="*/ 60 w 52"/>
                <a:gd name="T5" fmla="*/ 0 h 255"/>
                <a:gd name="T6" fmla="*/ 60 w 52"/>
                <a:gd name="T7" fmla="*/ 336 h 255"/>
                <a:gd name="T8" fmla="*/ 0 w 52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Freeform 142"/>
            <p:cNvSpPr>
              <a:spLocks/>
            </p:cNvSpPr>
            <p:nvPr/>
          </p:nvSpPr>
          <p:spPr bwMode="auto">
            <a:xfrm>
              <a:off x="3599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Freeform 143"/>
            <p:cNvSpPr>
              <a:spLocks/>
            </p:cNvSpPr>
            <p:nvPr/>
          </p:nvSpPr>
          <p:spPr bwMode="auto">
            <a:xfrm>
              <a:off x="365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Freeform 144"/>
            <p:cNvSpPr>
              <a:spLocks/>
            </p:cNvSpPr>
            <p:nvPr/>
          </p:nvSpPr>
          <p:spPr bwMode="auto">
            <a:xfrm>
              <a:off x="3924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5" name="Freeform 145"/>
            <p:cNvSpPr>
              <a:spLocks/>
            </p:cNvSpPr>
            <p:nvPr/>
          </p:nvSpPr>
          <p:spPr bwMode="auto">
            <a:xfrm>
              <a:off x="397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Freeform 146"/>
            <p:cNvSpPr>
              <a:spLocks/>
            </p:cNvSpPr>
            <p:nvPr/>
          </p:nvSpPr>
          <p:spPr bwMode="auto">
            <a:xfrm>
              <a:off x="4249" y="1443"/>
              <a:ext cx="324" cy="280"/>
            </a:xfrm>
            <a:custGeom>
              <a:avLst/>
              <a:gdLst>
                <a:gd name="T0" fmla="*/ 0 w 307"/>
                <a:gd name="T1" fmla="*/ 336 h 255"/>
                <a:gd name="T2" fmla="*/ 0 w 307"/>
                <a:gd name="T3" fmla="*/ 0 h 255"/>
                <a:gd name="T4" fmla="*/ 360 w 307"/>
                <a:gd name="T5" fmla="*/ 0 h 255"/>
                <a:gd name="T6" fmla="*/ 360 w 307"/>
                <a:gd name="T7" fmla="*/ 336 h 255"/>
                <a:gd name="T8" fmla="*/ 0 w 307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Freeform 147"/>
            <p:cNvSpPr>
              <a:spLocks/>
            </p:cNvSpPr>
            <p:nvPr/>
          </p:nvSpPr>
          <p:spPr bwMode="auto">
            <a:xfrm>
              <a:off x="4303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Freeform 148"/>
            <p:cNvSpPr>
              <a:spLocks/>
            </p:cNvSpPr>
            <p:nvPr/>
          </p:nvSpPr>
          <p:spPr bwMode="auto">
            <a:xfrm>
              <a:off x="4572" y="1443"/>
              <a:ext cx="326" cy="280"/>
            </a:xfrm>
            <a:custGeom>
              <a:avLst/>
              <a:gdLst>
                <a:gd name="T0" fmla="*/ 0 w 308"/>
                <a:gd name="T1" fmla="*/ 336 h 255"/>
                <a:gd name="T2" fmla="*/ 0 w 308"/>
                <a:gd name="T3" fmla="*/ 0 h 255"/>
                <a:gd name="T4" fmla="*/ 364 w 308"/>
                <a:gd name="T5" fmla="*/ 0 h 255"/>
                <a:gd name="T6" fmla="*/ 364 w 308"/>
                <a:gd name="T7" fmla="*/ 336 h 255"/>
                <a:gd name="T8" fmla="*/ 0 w 308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9"/>
            <p:cNvSpPr>
              <a:spLocks/>
            </p:cNvSpPr>
            <p:nvPr/>
          </p:nvSpPr>
          <p:spPr bwMode="auto">
            <a:xfrm>
              <a:off x="4628" y="1443"/>
              <a:ext cx="1" cy="280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336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Freeform 150"/>
            <p:cNvSpPr>
              <a:spLocks/>
            </p:cNvSpPr>
            <p:nvPr/>
          </p:nvSpPr>
          <p:spPr bwMode="auto">
            <a:xfrm>
              <a:off x="4897" y="1443"/>
              <a:ext cx="56" cy="280"/>
            </a:xfrm>
            <a:custGeom>
              <a:avLst/>
              <a:gdLst>
                <a:gd name="T0" fmla="*/ 0 w 53"/>
                <a:gd name="T1" fmla="*/ 336 h 255"/>
                <a:gd name="T2" fmla="*/ 0 w 53"/>
                <a:gd name="T3" fmla="*/ 0 h 255"/>
                <a:gd name="T4" fmla="*/ 61 w 53"/>
                <a:gd name="T5" fmla="*/ 0 h 255"/>
                <a:gd name="T6" fmla="*/ 61 w 53"/>
                <a:gd name="T7" fmla="*/ 336 h 255"/>
                <a:gd name="T8" fmla="*/ 0 w 53"/>
                <a:gd name="T9" fmla="*/ 33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Freeform 151"/>
            <p:cNvSpPr>
              <a:spLocks/>
            </p:cNvSpPr>
            <p:nvPr/>
          </p:nvSpPr>
          <p:spPr bwMode="auto">
            <a:xfrm>
              <a:off x="517" y="1666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Freeform 152"/>
            <p:cNvSpPr>
              <a:spLocks/>
            </p:cNvSpPr>
            <p:nvPr/>
          </p:nvSpPr>
          <p:spPr bwMode="auto">
            <a:xfrm>
              <a:off x="517" y="1944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153"/>
            <p:cNvSpPr>
              <a:spLocks/>
            </p:cNvSpPr>
            <p:nvPr/>
          </p:nvSpPr>
          <p:spPr bwMode="auto">
            <a:xfrm>
              <a:off x="1138" y="1666"/>
              <a:ext cx="299" cy="349"/>
            </a:xfrm>
            <a:custGeom>
              <a:avLst/>
              <a:gdLst>
                <a:gd name="T0" fmla="*/ 0 w 283"/>
                <a:gd name="T1" fmla="*/ 0 h 319"/>
                <a:gd name="T2" fmla="*/ 333 w 283"/>
                <a:gd name="T3" fmla="*/ 417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154"/>
            <p:cNvSpPr>
              <a:spLocks/>
            </p:cNvSpPr>
            <p:nvPr/>
          </p:nvSpPr>
          <p:spPr bwMode="auto">
            <a:xfrm>
              <a:off x="1378" y="1952"/>
              <a:ext cx="59" cy="63"/>
            </a:xfrm>
            <a:custGeom>
              <a:avLst/>
              <a:gdLst>
                <a:gd name="T0" fmla="*/ 27 w 56"/>
                <a:gd name="T1" fmla="*/ 0 h 58"/>
                <a:gd name="T2" fmla="*/ 64 w 56"/>
                <a:gd name="T3" fmla="*/ 73 h 58"/>
                <a:gd name="T4" fmla="*/ 0 w 56"/>
                <a:gd name="T5" fmla="*/ 27 h 58"/>
                <a:gd name="T6" fmla="*/ 27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155"/>
            <p:cNvSpPr>
              <a:spLocks/>
            </p:cNvSpPr>
            <p:nvPr/>
          </p:nvSpPr>
          <p:spPr bwMode="auto">
            <a:xfrm>
              <a:off x="1470" y="1666"/>
              <a:ext cx="886" cy="357"/>
            </a:xfrm>
            <a:custGeom>
              <a:avLst/>
              <a:gdLst>
                <a:gd name="T0" fmla="*/ 0 w 838"/>
                <a:gd name="T1" fmla="*/ 0 h 326"/>
                <a:gd name="T2" fmla="*/ 990 w 838"/>
                <a:gd name="T3" fmla="*/ 427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Freeform 156"/>
            <p:cNvSpPr>
              <a:spLocks/>
            </p:cNvSpPr>
            <p:nvPr/>
          </p:nvSpPr>
          <p:spPr bwMode="auto">
            <a:xfrm>
              <a:off x="2287" y="1980"/>
              <a:ext cx="69" cy="43"/>
            </a:xfrm>
            <a:custGeom>
              <a:avLst/>
              <a:gdLst>
                <a:gd name="T0" fmla="*/ 14 w 66"/>
                <a:gd name="T1" fmla="*/ 0 h 39"/>
                <a:gd name="T2" fmla="*/ 74 w 66"/>
                <a:gd name="T3" fmla="*/ 51 h 39"/>
                <a:gd name="T4" fmla="*/ 0 w 66"/>
                <a:gd name="T5" fmla="*/ 40 h 39"/>
                <a:gd name="T6" fmla="*/ 14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Freeform 157"/>
            <p:cNvSpPr>
              <a:spLocks/>
            </p:cNvSpPr>
            <p:nvPr/>
          </p:nvSpPr>
          <p:spPr bwMode="auto">
            <a:xfrm>
              <a:off x="3323" y="1680"/>
              <a:ext cx="297" cy="343"/>
            </a:xfrm>
            <a:custGeom>
              <a:avLst/>
              <a:gdLst>
                <a:gd name="T0" fmla="*/ 331 w 281"/>
                <a:gd name="T1" fmla="*/ 0 h 313"/>
                <a:gd name="T2" fmla="*/ 0 w 281"/>
                <a:gd name="T3" fmla="*/ 411 h 313"/>
                <a:gd name="T4" fmla="*/ 331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Freeform 158"/>
            <p:cNvSpPr>
              <a:spLocks/>
            </p:cNvSpPr>
            <p:nvPr/>
          </p:nvSpPr>
          <p:spPr bwMode="auto">
            <a:xfrm>
              <a:off x="3323" y="1958"/>
              <a:ext cx="58" cy="65"/>
            </a:xfrm>
            <a:custGeom>
              <a:avLst/>
              <a:gdLst>
                <a:gd name="T0" fmla="*/ 63 w 55"/>
                <a:gd name="T1" fmla="*/ 28 h 59"/>
                <a:gd name="T2" fmla="*/ 0 w 55"/>
                <a:gd name="T3" fmla="*/ 78 h 59"/>
                <a:gd name="T4" fmla="*/ 36 w 55"/>
                <a:gd name="T5" fmla="*/ 0 h 59"/>
                <a:gd name="T6" fmla="*/ 63 w 55"/>
                <a:gd name="T7" fmla="*/ 28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61"/>
            <p:cNvSpPr>
              <a:spLocks/>
            </p:cNvSpPr>
            <p:nvPr/>
          </p:nvSpPr>
          <p:spPr bwMode="auto">
            <a:xfrm>
              <a:off x="3936" y="1687"/>
              <a:ext cx="1240" cy="328"/>
            </a:xfrm>
            <a:custGeom>
              <a:avLst/>
              <a:gdLst>
                <a:gd name="T0" fmla="*/ 0 w 858"/>
                <a:gd name="T1" fmla="*/ 0 h 300"/>
                <a:gd name="T2" fmla="*/ 1013 w 858"/>
                <a:gd name="T3" fmla="*/ 391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62"/>
            <p:cNvSpPr>
              <a:spLocks/>
            </p:cNvSpPr>
            <p:nvPr/>
          </p:nvSpPr>
          <p:spPr bwMode="auto">
            <a:xfrm>
              <a:off x="5105" y="1975"/>
              <a:ext cx="71" cy="40"/>
            </a:xfrm>
            <a:custGeom>
              <a:avLst/>
              <a:gdLst>
                <a:gd name="T0" fmla="*/ 14 w 67"/>
                <a:gd name="T1" fmla="*/ 0 h 37"/>
                <a:gd name="T2" fmla="*/ 78 w 67"/>
                <a:gd name="T3" fmla="*/ 45 h 37"/>
                <a:gd name="T4" fmla="*/ 0 w 67"/>
                <a:gd name="T5" fmla="*/ 40 h 37"/>
                <a:gd name="T6" fmla="*/ 14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63"/>
            <p:cNvSpPr>
              <a:spLocks/>
            </p:cNvSpPr>
            <p:nvPr/>
          </p:nvSpPr>
          <p:spPr bwMode="auto">
            <a:xfrm>
              <a:off x="1442" y="1156"/>
              <a:ext cx="785" cy="274"/>
            </a:xfrm>
            <a:custGeom>
              <a:avLst/>
              <a:gdLst>
                <a:gd name="T0" fmla="*/ 877 w 742"/>
                <a:gd name="T1" fmla="*/ 0 h 250"/>
                <a:gd name="T2" fmla="*/ 0 w 742"/>
                <a:gd name="T3" fmla="*/ 328 h 250"/>
                <a:gd name="T4" fmla="*/ 877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64"/>
            <p:cNvSpPr>
              <a:spLocks/>
            </p:cNvSpPr>
            <p:nvPr/>
          </p:nvSpPr>
          <p:spPr bwMode="auto">
            <a:xfrm>
              <a:off x="1442" y="1389"/>
              <a:ext cx="71" cy="41"/>
            </a:xfrm>
            <a:custGeom>
              <a:avLst/>
              <a:gdLst>
                <a:gd name="T0" fmla="*/ 78 w 67"/>
                <a:gd name="T1" fmla="*/ 42 h 37"/>
                <a:gd name="T2" fmla="*/ 0 w 67"/>
                <a:gd name="T3" fmla="*/ 49 h 37"/>
                <a:gd name="T4" fmla="*/ 67 w 67"/>
                <a:gd name="T5" fmla="*/ 0 h 37"/>
                <a:gd name="T6" fmla="*/ 78 w 67"/>
                <a:gd name="T7" fmla="*/ 4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5"/>
            <p:cNvSpPr>
              <a:spLocks/>
            </p:cNvSpPr>
            <p:nvPr/>
          </p:nvSpPr>
          <p:spPr bwMode="auto">
            <a:xfrm>
              <a:off x="2551" y="1162"/>
              <a:ext cx="1327" cy="268"/>
            </a:xfrm>
            <a:custGeom>
              <a:avLst/>
              <a:gdLst>
                <a:gd name="T0" fmla="*/ 0 w 1255"/>
                <a:gd name="T1" fmla="*/ 0 h 244"/>
                <a:gd name="T2" fmla="*/ 1482 w 1255"/>
                <a:gd name="T3" fmla="*/ 322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66"/>
            <p:cNvSpPr>
              <a:spLocks/>
            </p:cNvSpPr>
            <p:nvPr/>
          </p:nvSpPr>
          <p:spPr bwMode="auto">
            <a:xfrm>
              <a:off x="3808" y="1398"/>
              <a:ext cx="70" cy="35"/>
            </a:xfrm>
            <a:custGeom>
              <a:avLst/>
              <a:gdLst>
                <a:gd name="T0" fmla="*/ 6 w 67"/>
                <a:gd name="T1" fmla="*/ 0 h 32"/>
                <a:gd name="T2" fmla="*/ 75 w 67"/>
                <a:gd name="T3" fmla="*/ 37 h 32"/>
                <a:gd name="T4" fmla="*/ 0 w 67"/>
                <a:gd name="T5" fmla="*/ 40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67"/>
            <p:cNvSpPr>
              <a:spLocks/>
            </p:cNvSpPr>
            <p:nvPr/>
          </p:nvSpPr>
          <p:spPr bwMode="auto">
            <a:xfrm>
              <a:off x="1017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68"/>
            <p:cNvSpPr>
              <a:spLocks/>
            </p:cNvSpPr>
            <p:nvPr/>
          </p:nvSpPr>
          <p:spPr bwMode="auto">
            <a:xfrm>
              <a:off x="1233" y="2035"/>
              <a:ext cx="218" cy="225"/>
            </a:xfrm>
            <a:custGeom>
              <a:avLst/>
              <a:gdLst>
                <a:gd name="T0" fmla="*/ 0 w 206"/>
                <a:gd name="T1" fmla="*/ 270 h 205"/>
                <a:gd name="T2" fmla="*/ 0 w 206"/>
                <a:gd name="T3" fmla="*/ 0 h 205"/>
                <a:gd name="T4" fmla="*/ 243 w 206"/>
                <a:gd name="T5" fmla="*/ 0 h 205"/>
                <a:gd name="T6" fmla="*/ 243 w 206"/>
                <a:gd name="T7" fmla="*/ 270 h 205"/>
                <a:gd name="T8" fmla="*/ 0 w 206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169"/>
            <p:cNvSpPr>
              <a:spLocks/>
            </p:cNvSpPr>
            <p:nvPr/>
          </p:nvSpPr>
          <p:spPr bwMode="auto">
            <a:xfrm>
              <a:off x="1450" y="2035"/>
              <a:ext cx="217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42 w 205"/>
                <a:gd name="T5" fmla="*/ 0 h 205"/>
                <a:gd name="T6" fmla="*/ 242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170"/>
            <p:cNvSpPr>
              <a:spLocks/>
            </p:cNvSpPr>
            <p:nvPr/>
          </p:nvSpPr>
          <p:spPr bwMode="auto">
            <a:xfrm>
              <a:off x="1666" y="2035"/>
              <a:ext cx="216" cy="225"/>
            </a:xfrm>
            <a:custGeom>
              <a:avLst/>
              <a:gdLst>
                <a:gd name="T0" fmla="*/ 0 w 205"/>
                <a:gd name="T1" fmla="*/ 270 h 205"/>
                <a:gd name="T2" fmla="*/ 0 w 205"/>
                <a:gd name="T3" fmla="*/ 0 h 205"/>
                <a:gd name="T4" fmla="*/ 239 w 205"/>
                <a:gd name="T5" fmla="*/ 0 h 205"/>
                <a:gd name="T6" fmla="*/ 239 w 205"/>
                <a:gd name="T7" fmla="*/ 270 h 205"/>
                <a:gd name="T8" fmla="*/ 0 w 205"/>
                <a:gd name="T9" fmla="*/ 27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Rectangle 171"/>
            <p:cNvSpPr>
              <a:spLocks noChangeArrowheads="1"/>
            </p:cNvSpPr>
            <p:nvPr/>
          </p:nvSpPr>
          <p:spPr bwMode="auto">
            <a:xfrm>
              <a:off x="1660" y="710"/>
              <a:ext cx="4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49242" name="Rectangle 172"/>
            <p:cNvSpPr>
              <a:spLocks noChangeArrowheads="1"/>
            </p:cNvSpPr>
            <p:nvPr/>
          </p:nvSpPr>
          <p:spPr bwMode="auto">
            <a:xfrm>
              <a:off x="2295" y="932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9243" name="Rectangle 173"/>
            <p:cNvSpPr>
              <a:spLocks noChangeArrowheads="1"/>
            </p:cNvSpPr>
            <p:nvPr/>
          </p:nvSpPr>
          <p:spPr bwMode="auto">
            <a:xfrm>
              <a:off x="3675" y="1455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49245" name="Rectangle 175"/>
            <p:cNvSpPr>
              <a:spLocks noChangeArrowheads="1"/>
            </p:cNvSpPr>
            <p:nvPr/>
          </p:nvSpPr>
          <p:spPr bwMode="auto">
            <a:xfrm>
              <a:off x="1924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49246" name="Rectangle 176"/>
            <p:cNvSpPr>
              <a:spLocks noChangeArrowheads="1"/>
            </p:cNvSpPr>
            <p:nvPr/>
          </p:nvSpPr>
          <p:spPr bwMode="auto">
            <a:xfrm>
              <a:off x="2140" y="2034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49247" name="Rectangle 177"/>
            <p:cNvSpPr>
              <a:spLocks noChangeArrowheads="1"/>
            </p:cNvSpPr>
            <p:nvPr/>
          </p:nvSpPr>
          <p:spPr bwMode="auto">
            <a:xfrm>
              <a:off x="2832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49248" name="Rectangle 178"/>
            <p:cNvSpPr>
              <a:spLocks noChangeArrowheads="1"/>
            </p:cNvSpPr>
            <p:nvPr/>
          </p:nvSpPr>
          <p:spPr bwMode="auto">
            <a:xfrm>
              <a:off x="3087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dirty="0" smtClean="0">
                  <a:solidFill>
                    <a:srgbClr val="000000"/>
                  </a:solidFill>
                  <a:latin typeface="Arial" charset="0"/>
                </a:rPr>
                <a:t>27*</a:t>
              </a:r>
              <a:endParaRPr lang="en-US" sz="17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251" name="Rectangle 183"/>
            <p:cNvSpPr>
              <a:spLocks noChangeArrowheads="1"/>
            </p:cNvSpPr>
            <p:nvPr/>
          </p:nvSpPr>
          <p:spPr bwMode="auto">
            <a:xfrm>
              <a:off x="4743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49252" name="Rectangle 184"/>
            <p:cNvSpPr>
              <a:spLocks noChangeArrowheads="1"/>
            </p:cNvSpPr>
            <p:nvPr/>
          </p:nvSpPr>
          <p:spPr bwMode="auto">
            <a:xfrm>
              <a:off x="4959" y="2028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49253" name="Rectangle 185"/>
            <p:cNvSpPr>
              <a:spLocks noChangeArrowheads="1"/>
            </p:cNvSpPr>
            <p:nvPr/>
          </p:nvSpPr>
          <p:spPr bwMode="auto">
            <a:xfrm>
              <a:off x="5169" y="2020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49254" name="Rectangle 186"/>
            <p:cNvSpPr>
              <a:spLocks noChangeArrowheads="1"/>
            </p:cNvSpPr>
            <p:nvPr/>
          </p:nvSpPr>
          <p:spPr bwMode="auto">
            <a:xfrm>
              <a:off x="5385" y="2013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49255" name="Rectangle 187"/>
            <p:cNvSpPr>
              <a:spLocks noChangeArrowheads="1"/>
            </p:cNvSpPr>
            <p:nvPr/>
          </p:nvSpPr>
          <p:spPr bwMode="auto">
            <a:xfrm>
              <a:off x="1193" y="1463"/>
              <a:ext cx="26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49256" name="Rectangle 188"/>
            <p:cNvSpPr>
              <a:spLocks noChangeArrowheads="1"/>
            </p:cNvSpPr>
            <p:nvPr/>
          </p:nvSpPr>
          <p:spPr bwMode="auto">
            <a:xfrm>
              <a:off x="882" y="1463"/>
              <a:ext cx="19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9257" name="Rectangle 189"/>
            <p:cNvSpPr>
              <a:spLocks noChangeArrowheads="1"/>
            </p:cNvSpPr>
            <p:nvPr/>
          </p:nvSpPr>
          <p:spPr bwMode="auto">
            <a:xfrm>
              <a:off x="124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49258" name="Rectangle 190"/>
            <p:cNvSpPr>
              <a:spLocks noChangeArrowheads="1"/>
            </p:cNvSpPr>
            <p:nvPr/>
          </p:nvSpPr>
          <p:spPr bwMode="auto">
            <a:xfrm>
              <a:off x="1025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49259" name="Rectangle 191"/>
            <p:cNvSpPr>
              <a:spLocks noChangeArrowheads="1"/>
            </p:cNvSpPr>
            <p:nvPr/>
          </p:nvSpPr>
          <p:spPr bwMode="auto">
            <a:xfrm>
              <a:off x="1450" y="2020"/>
              <a:ext cx="24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49260" name="Line 192"/>
            <p:cNvSpPr>
              <a:spLocks noChangeShapeType="1"/>
            </p:cNvSpPr>
            <p:nvPr/>
          </p:nvSpPr>
          <p:spPr bwMode="auto">
            <a:xfrm>
              <a:off x="1931" y="624"/>
              <a:ext cx="356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Arc 194"/>
            <p:cNvSpPr>
              <a:spLocks/>
            </p:cNvSpPr>
            <p:nvPr/>
          </p:nvSpPr>
          <p:spPr bwMode="auto">
            <a:xfrm rot="-8160000">
              <a:off x="865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Arc 195"/>
            <p:cNvSpPr>
              <a:spLocks/>
            </p:cNvSpPr>
            <p:nvPr/>
          </p:nvSpPr>
          <p:spPr bwMode="auto">
            <a:xfrm rot="-8160000">
              <a:off x="1779" y="1887"/>
              <a:ext cx="203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Arc 196"/>
            <p:cNvSpPr>
              <a:spLocks/>
            </p:cNvSpPr>
            <p:nvPr/>
          </p:nvSpPr>
          <p:spPr bwMode="auto">
            <a:xfrm rot="-8160000">
              <a:off x="2743" y="1887"/>
              <a:ext cx="20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6" name="Rectangle 202"/>
          <p:cNvSpPr>
            <a:spLocks noChangeArrowheads="1"/>
          </p:cNvSpPr>
          <p:nvPr/>
        </p:nvSpPr>
        <p:spPr bwMode="auto">
          <a:xfrm>
            <a:off x="5881688" y="2362200"/>
            <a:ext cx="290513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30</a:t>
            </a:r>
            <a:endParaRPr lang="en-US" sz="1700" dirty="0">
              <a:latin typeface="Arial" charset="0"/>
            </a:endParaRPr>
          </a:p>
        </p:txBody>
      </p:sp>
      <p:sp>
        <p:nvSpPr>
          <p:cNvPr id="49170" name="Rectangle 207"/>
          <p:cNvSpPr>
            <a:spLocks noChangeArrowheads="1"/>
          </p:cNvSpPr>
          <p:nvPr/>
        </p:nvSpPr>
        <p:spPr bwMode="auto">
          <a:xfrm>
            <a:off x="5311775" y="3276606"/>
            <a:ext cx="327025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29*</a:t>
            </a:r>
          </a:p>
        </p:txBody>
      </p:sp>
      <p:sp>
        <p:nvSpPr>
          <p:cNvPr id="12" name="Freeform 11"/>
          <p:cNvSpPr/>
          <p:nvPr/>
        </p:nvSpPr>
        <p:spPr>
          <a:xfrm>
            <a:off x="5939320" y="3085771"/>
            <a:ext cx="1606231" cy="139326"/>
          </a:xfrm>
          <a:custGeom>
            <a:avLst/>
            <a:gdLst>
              <a:gd name="connsiteX0" fmla="*/ 1606231 w 1606231"/>
              <a:gd name="connsiteY0" fmla="*/ 139326 h 139326"/>
              <a:gd name="connsiteX1" fmla="*/ 1157980 w 1606231"/>
              <a:gd name="connsiteY1" fmla="*/ 14805 h 139326"/>
              <a:gd name="connsiteX2" fmla="*/ 722181 w 1606231"/>
              <a:gd name="connsiteY2" fmla="*/ 2352 h 139326"/>
              <a:gd name="connsiteX3" fmla="*/ 273931 w 1606231"/>
              <a:gd name="connsiteY3" fmla="*/ 14805 h 139326"/>
              <a:gd name="connsiteX4" fmla="*/ 0 w 1606231"/>
              <a:gd name="connsiteY4" fmla="*/ 139326 h 13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231" h="139326">
                <a:moveTo>
                  <a:pt x="1606231" y="139326"/>
                </a:moveTo>
                <a:cubicBezTo>
                  <a:pt x="1455776" y="88480"/>
                  <a:pt x="1305321" y="37634"/>
                  <a:pt x="1157980" y="14805"/>
                </a:cubicBezTo>
                <a:cubicBezTo>
                  <a:pt x="1010639" y="-8024"/>
                  <a:pt x="869522" y="2352"/>
                  <a:pt x="722181" y="2352"/>
                </a:cubicBezTo>
                <a:cubicBezTo>
                  <a:pt x="574840" y="2352"/>
                  <a:pt x="394294" y="-8024"/>
                  <a:pt x="273931" y="14805"/>
                </a:cubicBezTo>
                <a:cubicBezTo>
                  <a:pt x="153568" y="37634"/>
                  <a:pt x="0" y="139326"/>
                  <a:pt x="0" y="139326"/>
                </a:cubicBezTo>
              </a:path>
            </a:pathLst>
          </a:custGeom>
          <a:ln>
            <a:solidFill>
              <a:srgbClr val="1C1C1C"/>
            </a:solidFill>
            <a:headEnd type="triangl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62000" y="1828800"/>
            <a:ext cx="7543800" cy="1143000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25" name="Group 107"/>
          <p:cNvGrpSpPr>
            <a:grpSpLocks/>
          </p:cNvGrpSpPr>
          <p:nvPr/>
        </p:nvGrpSpPr>
        <p:grpSpPr bwMode="auto">
          <a:xfrm>
            <a:off x="6172200" y="1219200"/>
            <a:ext cx="2051050" cy="914400"/>
            <a:chOff x="2302" y="1114"/>
            <a:chExt cx="1292" cy="576"/>
          </a:xfrm>
        </p:grpSpPr>
        <p:sp>
          <p:nvSpPr>
            <p:cNvPr id="126" name="Text Box 104"/>
            <p:cNvSpPr txBox="1">
              <a:spLocks noChangeArrowheads="1"/>
            </p:cNvSpPr>
            <p:nvPr/>
          </p:nvSpPr>
          <p:spPr bwMode="auto">
            <a:xfrm>
              <a:off x="2734" y="1114"/>
              <a:ext cx="860" cy="518"/>
            </a:xfrm>
            <a:prstGeom prst="rect">
              <a:avLst/>
            </a:prstGeom>
            <a:solidFill>
              <a:srgbClr val="FAE8E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Can this </a:t>
              </a:r>
            </a:p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merge?</a:t>
              </a:r>
            </a:p>
          </p:txBody>
        </p:sp>
        <p:cxnSp>
          <p:nvCxnSpPr>
            <p:cNvPr id="127" name="AutoShape 105"/>
            <p:cNvCxnSpPr>
              <a:cxnSpLocks noChangeShapeType="1"/>
              <a:stCxn id="126" idx="1"/>
            </p:cNvCxnSpPr>
            <p:nvPr/>
          </p:nvCxnSpPr>
          <p:spPr bwMode="auto">
            <a:xfrm rot="10800000" flipV="1">
              <a:off x="2302" y="1373"/>
              <a:ext cx="432" cy="31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31" name="Group 116"/>
          <p:cNvGrpSpPr>
            <a:grpSpLocks/>
          </p:cNvGrpSpPr>
          <p:nvPr/>
        </p:nvGrpSpPr>
        <p:grpSpPr bwMode="auto">
          <a:xfrm>
            <a:off x="360363" y="4017963"/>
            <a:ext cx="8783637" cy="2078037"/>
            <a:chOff x="131" y="2291"/>
            <a:chExt cx="5533" cy="1309"/>
          </a:xfrm>
        </p:grpSpPr>
        <p:grpSp>
          <p:nvGrpSpPr>
            <p:cNvPr id="132" name="Group 103"/>
            <p:cNvGrpSpPr>
              <a:grpSpLocks/>
            </p:cNvGrpSpPr>
            <p:nvPr/>
          </p:nvGrpSpPr>
          <p:grpSpPr bwMode="auto">
            <a:xfrm>
              <a:off x="131" y="2291"/>
              <a:ext cx="5196" cy="1309"/>
              <a:chOff x="177" y="2640"/>
              <a:chExt cx="5196" cy="1309"/>
            </a:xfrm>
          </p:grpSpPr>
          <p:sp>
            <p:nvSpPr>
              <p:cNvPr id="134" name="Freeform 39"/>
              <p:cNvSpPr>
                <a:spLocks/>
              </p:cNvSpPr>
              <p:nvPr/>
            </p:nvSpPr>
            <p:spPr bwMode="auto">
              <a:xfrm>
                <a:off x="177" y="3701"/>
                <a:ext cx="240" cy="241"/>
              </a:xfrm>
              <a:custGeom>
                <a:avLst/>
                <a:gdLst>
                  <a:gd name="T0" fmla="*/ 0 w 240"/>
                  <a:gd name="T1" fmla="*/ 240 h 241"/>
                  <a:gd name="T2" fmla="*/ 0 w 240"/>
                  <a:gd name="T3" fmla="*/ 0 h 241"/>
                  <a:gd name="T4" fmla="*/ 239 w 240"/>
                  <a:gd name="T5" fmla="*/ 0 h 241"/>
                  <a:gd name="T6" fmla="*/ 239 w 240"/>
                  <a:gd name="T7" fmla="*/ 240 h 241"/>
                  <a:gd name="T8" fmla="*/ 0 w 240"/>
                  <a:gd name="T9" fmla="*/ 24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1"/>
                  <a:gd name="T17" fmla="*/ 240 w 240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1">
                    <a:moveTo>
                      <a:pt x="0" y="240"/>
                    </a:moveTo>
                    <a:lnTo>
                      <a:pt x="0" y="0"/>
                    </a:lnTo>
                    <a:lnTo>
                      <a:pt x="239" y="0"/>
                    </a:lnTo>
                    <a:lnTo>
                      <a:pt x="239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40"/>
              <p:cNvSpPr>
                <a:spLocks/>
              </p:cNvSpPr>
              <p:nvPr/>
            </p:nvSpPr>
            <p:spPr bwMode="auto">
              <a:xfrm>
                <a:off x="416" y="3701"/>
                <a:ext cx="242" cy="241"/>
              </a:xfrm>
              <a:custGeom>
                <a:avLst/>
                <a:gdLst>
                  <a:gd name="T0" fmla="*/ 0 w 242"/>
                  <a:gd name="T1" fmla="*/ 240 h 241"/>
                  <a:gd name="T2" fmla="*/ 0 w 242"/>
                  <a:gd name="T3" fmla="*/ 0 h 241"/>
                  <a:gd name="T4" fmla="*/ 241 w 242"/>
                  <a:gd name="T5" fmla="*/ 0 h 241"/>
                  <a:gd name="T6" fmla="*/ 241 w 242"/>
                  <a:gd name="T7" fmla="*/ 240 h 241"/>
                  <a:gd name="T8" fmla="*/ 0 w 242"/>
                  <a:gd name="T9" fmla="*/ 24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1"/>
                  <a:gd name="T17" fmla="*/ 242 w 242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1">
                    <a:moveTo>
                      <a:pt x="0" y="240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41"/>
              <p:cNvSpPr>
                <a:spLocks/>
              </p:cNvSpPr>
              <p:nvPr/>
            </p:nvSpPr>
            <p:spPr bwMode="auto">
              <a:xfrm>
                <a:off x="657" y="3701"/>
                <a:ext cx="242" cy="241"/>
              </a:xfrm>
              <a:custGeom>
                <a:avLst/>
                <a:gdLst>
                  <a:gd name="T0" fmla="*/ 0 w 242"/>
                  <a:gd name="T1" fmla="*/ 240 h 241"/>
                  <a:gd name="T2" fmla="*/ 0 w 242"/>
                  <a:gd name="T3" fmla="*/ 0 h 241"/>
                  <a:gd name="T4" fmla="*/ 241 w 242"/>
                  <a:gd name="T5" fmla="*/ 0 h 241"/>
                  <a:gd name="T6" fmla="*/ 241 w 242"/>
                  <a:gd name="T7" fmla="*/ 240 h 241"/>
                  <a:gd name="T8" fmla="*/ 0 w 242"/>
                  <a:gd name="T9" fmla="*/ 24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1"/>
                  <a:gd name="T17" fmla="*/ 242 w 242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1">
                    <a:moveTo>
                      <a:pt x="0" y="240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42"/>
              <p:cNvSpPr>
                <a:spLocks/>
              </p:cNvSpPr>
              <p:nvPr/>
            </p:nvSpPr>
            <p:spPr bwMode="auto">
              <a:xfrm>
                <a:off x="898" y="3701"/>
                <a:ext cx="241" cy="241"/>
              </a:xfrm>
              <a:custGeom>
                <a:avLst/>
                <a:gdLst>
                  <a:gd name="T0" fmla="*/ 0 w 241"/>
                  <a:gd name="T1" fmla="*/ 240 h 241"/>
                  <a:gd name="T2" fmla="*/ 0 w 241"/>
                  <a:gd name="T3" fmla="*/ 0 h 241"/>
                  <a:gd name="T4" fmla="*/ 240 w 241"/>
                  <a:gd name="T5" fmla="*/ 0 h 241"/>
                  <a:gd name="T6" fmla="*/ 240 w 241"/>
                  <a:gd name="T7" fmla="*/ 240 h 241"/>
                  <a:gd name="T8" fmla="*/ 0 w 241"/>
                  <a:gd name="T9" fmla="*/ 24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1"/>
                  <a:gd name="T17" fmla="*/ 241 w 241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1">
                    <a:moveTo>
                      <a:pt x="0" y="240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43"/>
              <p:cNvSpPr>
                <a:spLocks/>
              </p:cNvSpPr>
              <p:nvPr/>
            </p:nvSpPr>
            <p:spPr bwMode="auto">
              <a:xfrm>
                <a:off x="2265" y="3709"/>
                <a:ext cx="241" cy="240"/>
              </a:xfrm>
              <a:custGeom>
                <a:avLst/>
                <a:gdLst>
                  <a:gd name="T0" fmla="*/ 0 w 241"/>
                  <a:gd name="T1" fmla="*/ 239 h 240"/>
                  <a:gd name="T2" fmla="*/ 0 w 241"/>
                  <a:gd name="T3" fmla="*/ 0 h 240"/>
                  <a:gd name="T4" fmla="*/ 240 w 241"/>
                  <a:gd name="T5" fmla="*/ 0 h 240"/>
                  <a:gd name="T6" fmla="*/ 240 w 241"/>
                  <a:gd name="T7" fmla="*/ 239 h 240"/>
                  <a:gd name="T8" fmla="*/ 0 w 241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0"/>
                  <a:gd name="T17" fmla="*/ 241 w 241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44"/>
              <p:cNvSpPr>
                <a:spLocks/>
              </p:cNvSpPr>
              <p:nvPr/>
            </p:nvSpPr>
            <p:spPr bwMode="auto">
              <a:xfrm>
                <a:off x="2505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45"/>
              <p:cNvSpPr>
                <a:spLocks/>
              </p:cNvSpPr>
              <p:nvPr/>
            </p:nvSpPr>
            <p:spPr bwMode="auto">
              <a:xfrm>
                <a:off x="2746" y="3709"/>
                <a:ext cx="241" cy="240"/>
              </a:xfrm>
              <a:custGeom>
                <a:avLst/>
                <a:gdLst>
                  <a:gd name="T0" fmla="*/ 0 w 241"/>
                  <a:gd name="T1" fmla="*/ 239 h 240"/>
                  <a:gd name="T2" fmla="*/ 0 w 241"/>
                  <a:gd name="T3" fmla="*/ 0 h 240"/>
                  <a:gd name="T4" fmla="*/ 240 w 241"/>
                  <a:gd name="T5" fmla="*/ 0 h 240"/>
                  <a:gd name="T6" fmla="*/ 240 w 241"/>
                  <a:gd name="T7" fmla="*/ 239 h 240"/>
                  <a:gd name="T8" fmla="*/ 0 w 241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0"/>
                  <a:gd name="T17" fmla="*/ 241 w 241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46"/>
              <p:cNvSpPr>
                <a:spLocks/>
              </p:cNvSpPr>
              <p:nvPr/>
            </p:nvSpPr>
            <p:spPr bwMode="auto">
              <a:xfrm>
                <a:off x="2986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47"/>
              <p:cNvSpPr>
                <a:spLocks/>
              </p:cNvSpPr>
              <p:nvPr/>
            </p:nvSpPr>
            <p:spPr bwMode="auto">
              <a:xfrm>
                <a:off x="3309" y="3709"/>
                <a:ext cx="241" cy="240"/>
              </a:xfrm>
              <a:custGeom>
                <a:avLst/>
                <a:gdLst>
                  <a:gd name="T0" fmla="*/ 0 w 241"/>
                  <a:gd name="T1" fmla="*/ 239 h 240"/>
                  <a:gd name="T2" fmla="*/ 0 w 241"/>
                  <a:gd name="T3" fmla="*/ 0 h 240"/>
                  <a:gd name="T4" fmla="*/ 240 w 241"/>
                  <a:gd name="T5" fmla="*/ 0 h 240"/>
                  <a:gd name="T6" fmla="*/ 240 w 241"/>
                  <a:gd name="T7" fmla="*/ 239 h 240"/>
                  <a:gd name="T8" fmla="*/ 0 w 241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0"/>
                  <a:gd name="T17" fmla="*/ 241 w 241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48"/>
              <p:cNvSpPr>
                <a:spLocks/>
              </p:cNvSpPr>
              <p:nvPr/>
            </p:nvSpPr>
            <p:spPr bwMode="auto">
              <a:xfrm>
                <a:off x="3549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49"/>
              <p:cNvSpPr>
                <a:spLocks/>
              </p:cNvSpPr>
              <p:nvPr/>
            </p:nvSpPr>
            <p:spPr bwMode="auto">
              <a:xfrm>
                <a:off x="3790" y="3709"/>
                <a:ext cx="241" cy="240"/>
              </a:xfrm>
              <a:custGeom>
                <a:avLst/>
                <a:gdLst>
                  <a:gd name="T0" fmla="*/ 0 w 241"/>
                  <a:gd name="T1" fmla="*/ 239 h 240"/>
                  <a:gd name="T2" fmla="*/ 0 w 241"/>
                  <a:gd name="T3" fmla="*/ 0 h 240"/>
                  <a:gd name="T4" fmla="*/ 240 w 241"/>
                  <a:gd name="T5" fmla="*/ 0 h 240"/>
                  <a:gd name="T6" fmla="*/ 240 w 241"/>
                  <a:gd name="T7" fmla="*/ 239 h 240"/>
                  <a:gd name="T8" fmla="*/ 0 w 241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0"/>
                  <a:gd name="T17" fmla="*/ 241 w 241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50"/>
              <p:cNvSpPr>
                <a:spLocks/>
              </p:cNvSpPr>
              <p:nvPr/>
            </p:nvSpPr>
            <p:spPr bwMode="auto">
              <a:xfrm>
                <a:off x="4030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51"/>
              <p:cNvSpPr>
                <a:spLocks/>
              </p:cNvSpPr>
              <p:nvPr/>
            </p:nvSpPr>
            <p:spPr bwMode="auto">
              <a:xfrm>
                <a:off x="4353" y="3709"/>
                <a:ext cx="241" cy="240"/>
              </a:xfrm>
              <a:custGeom>
                <a:avLst/>
                <a:gdLst>
                  <a:gd name="T0" fmla="*/ 0 w 241"/>
                  <a:gd name="T1" fmla="*/ 239 h 240"/>
                  <a:gd name="T2" fmla="*/ 0 w 241"/>
                  <a:gd name="T3" fmla="*/ 0 h 240"/>
                  <a:gd name="T4" fmla="*/ 240 w 241"/>
                  <a:gd name="T5" fmla="*/ 0 h 240"/>
                  <a:gd name="T6" fmla="*/ 240 w 241"/>
                  <a:gd name="T7" fmla="*/ 239 h 240"/>
                  <a:gd name="T8" fmla="*/ 0 w 241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0"/>
                  <a:gd name="T17" fmla="*/ 241 w 241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52"/>
              <p:cNvSpPr>
                <a:spLocks/>
              </p:cNvSpPr>
              <p:nvPr/>
            </p:nvSpPr>
            <p:spPr bwMode="auto">
              <a:xfrm>
                <a:off x="4593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53"/>
              <p:cNvSpPr>
                <a:spLocks/>
              </p:cNvSpPr>
              <p:nvPr/>
            </p:nvSpPr>
            <p:spPr bwMode="auto">
              <a:xfrm>
                <a:off x="4834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54"/>
              <p:cNvSpPr>
                <a:spLocks/>
              </p:cNvSpPr>
              <p:nvPr/>
            </p:nvSpPr>
            <p:spPr bwMode="auto">
              <a:xfrm>
                <a:off x="5075" y="3709"/>
                <a:ext cx="240" cy="240"/>
              </a:xfrm>
              <a:custGeom>
                <a:avLst/>
                <a:gdLst>
                  <a:gd name="T0" fmla="*/ 0 w 240"/>
                  <a:gd name="T1" fmla="*/ 239 h 240"/>
                  <a:gd name="T2" fmla="*/ 0 w 240"/>
                  <a:gd name="T3" fmla="*/ 0 h 240"/>
                  <a:gd name="T4" fmla="*/ 239 w 240"/>
                  <a:gd name="T5" fmla="*/ 0 h 240"/>
                  <a:gd name="T6" fmla="*/ 239 w 240"/>
                  <a:gd name="T7" fmla="*/ 239 h 240"/>
                  <a:gd name="T8" fmla="*/ 0 w 240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0"/>
                  <a:gd name="T17" fmla="*/ 240 w 240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55"/>
              <p:cNvSpPr>
                <a:spLocks/>
              </p:cNvSpPr>
              <p:nvPr/>
            </p:nvSpPr>
            <p:spPr bwMode="auto">
              <a:xfrm>
                <a:off x="1227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56"/>
              <p:cNvSpPr>
                <a:spLocks/>
              </p:cNvSpPr>
              <p:nvPr/>
            </p:nvSpPr>
            <p:spPr bwMode="auto">
              <a:xfrm>
                <a:off x="1468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57"/>
              <p:cNvSpPr>
                <a:spLocks/>
              </p:cNvSpPr>
              <p:nvPr/>
            </p:nvSpPr>
            <p:spPr bwMode="auto">
              <a:xfrm>
                <a:off x="1709" y="3709"/>
                <a:ext cx="241" cy="240"/>
              </a:xfrm>
              <a:custGeom>
                <a:avLst/>
                <a:gdLst>
                  <a:gd name="T0" fmla="*/ 0 w 241"/>
                  <a:gd name="T1" fmla="*/ 239 h 240"/>
                  <a:gd name="T2" fmla="*/ 0 w 241"/>
                  <a:gd name="T3" fmla="*/ 0 h 240"/>
                  <a:gd name="T4" fmla="*/ 240 w 241"/>
                  <a:gd name="T5" fmla="*/ 0 h 240"/>
                  <a:gd name="T6" fmla="*/ 240 w 241"/>
                  <a:gd name="T7" fmla="*/ 239 h 240"/>
                  <a:gd name="T8" fmla="*/ 0 w 241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240"/>
                  <a:gd name="T17" fmla="*/ 241 w 241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58"/>
              <p:cNvSpPr>
                <a:spLocks/>
              </p:cNvSpPr>
              <p:nvPr/>
            </p:nvSpPr>
            <p:spPr bwMode="auto">
              <a:xfrm>
                <a:off x="1949" y="3709"/>
                <a:ext cx="242" cy="240"/>
              </a:xfrm>
              <a:custGeom>
                <a:avLst/>
                <a:gdLst>
                  <a:gd name="T0" fmla="*/ 0 w 242"/>
                  <a:gd name="T1" fmla="*/ 239 h 240"/>
                  <a:gd name="T2" fmla="*/ 0 w 242"/>
                  <a:gd name="T3" fmla="*/ 0 h 240"/>
                  <a:gd name="T4" fmla="*/ 241 w 242"/>
                  <a:gd name="T5" fmla="*/ 0 h 240"/>
                  <a:gd name="T6" fmla="*/ 241 w 242"/>
                  <a:gd name="T7" fmla="*/ 239 h 240"/>
                  <a:gd name="T8" fmla="*/ 0 w 242"/>
                  <a:gd name="T9" fmla="*/ 23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240"/>
                  <a:gd name="T17" fmla="*/ 242 w 242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240">
                    <a:moveTo>
                      <a:pt x="0" y="23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241" y="239"/>
                    </a:lnTo>
                    <a:lnTo>
                      <a:pt x="0" y="23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59"/>
              <p:cNvSpPr>
                <a:spLocks/>
              </p:cNvSpPr>
              <p:nvPr/>
            </p:nvSpPr>
            <p:spPr bwMode="auto">
              <a:xfrm>
                <a:off x="1987" y="2833"/>
                <a:ext cx="361" cy="299"/>
              </a:xfrm>
              <a:custGeom>
                <a:avLst/>
                <a:gdLst>
                  <a:gd name="T0" fmla="*/ 0 w 361"/>
                  <a:gd name="T1" fmla="*/ 298 h 299"/>
                  <a:gd name="T2" fmla="*/ 0 w 361"/>
                  <a:gd name="T3" fmla="*/ 0 h 299"/>
                  <a:gd name="T4" fmla="*/ 360 w 361"/>
                  <a:gd name="T5" fmla="*/ 0 h 299"/>
                  <a:gd name="T6" fmla="*/ 360 w 361"/>
                  <a:gd name="T7" fmla="*/ 298 h 299"/>
                  <a:gd name="T8" fmla="*/ 0 w 361"/>
                  <a:gd name="T9" fmla="*/ 29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1"/>
                  <a:gd name="T16" fmla="*/ 0 h 299"/>
                  <a:gd name="T17" fmla="*/ 361 w 361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1" h="299">
                    <a:moveTo>
                      <a:pt x="0" y="298"/>
                    </a:moveTo>
                    <a:lnTo>
                      <a:pt x="0" y="0"/>
                    </a:lnTo>
                    <a:lnTo>
                      <a:pt x="360" y="0"/>
                    </a:lnTo>
                    <a:lnTo>
                      <a:pt x="360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60"/>
              <p:cNvSpPr>
                <a:spLocks/>
              </p:cNvSpPr>
              <p:nvPr/>
            </p:nvSpPr>
            <p:spPr bwMode="auto">
              <a:xfrm>
                <a:off x="2047" y="2833"/>
                <a:ext cx="1" cy="299"/>
              </a:xfrm>
              <a:custGeom>
                <a:avLst/>
                <a:gdLst>
                  <a:gd name="T0" fmla="*/ 0 w 1"/>
                  <a:gd name="T1" fmla="*/ 0 h 299"/>
                  <a:gd name="T2" fmla="*/ 0 w 1"/>
                  <a:gd name="T3" fmla="*/ 298 h 299"/>
                  <a:gd name="T4" fmla="*/ 0 w 1"/>
                  <a:gd name="T5" fmla="*/ 0 h 2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9"/>
                  <a:gd name="T11" fmla="*/ 1 w 1"/>
                  <a:gd name="T12" fmla="*/ 299 h 2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9">
                    <a:moveTo>
                      <a:pt x="0" y="0"/>
                    </a:moveTo>
                    <a:lnTo>
                      <a:pt x="0" y="29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61"/>
              <p:cNvSpPr>
                <a:spLocks/>
              </p:cNvSpPr>
              <p:nvPr/>
            </p:nvSpPr>
            <p:spPr bwMode="auto">
              <a:xfrm>
                <a:off x="2347" y="2833"/>
                <a:ext cx="362" cy="299"/>
              </a:xfrm>
              <a:custGeom>
                <a:avLst/>
                <a:gdLst>
                  <a:gd name="T0" fmla="*/ 0 w 362"/>
                  <a:gd name="T1" fmla="*/ 298 h 299"/>
                  <a:gd name="T2" fmla="*/ 0 w 362"/>
                  <a:gd name="T3" fmla="*/ 0 h 299"/>
                  <a:gd name="T4" fmla="*/ 361 w 362"/>
                  <a:gd name="T5" fmla="*/ 0 h 299"/>
                  <a:gd name="T6" fmla="*/ 361 w 362"/>
                  <a:gd name="T7" fmla="*/ 298 h 299"/>
                  <a:gd name="T8" fmla="*/ 0 w 362"/>
                  <a:gd name="T9" fmla="*/ 29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2"/>
                  <a:gd name="T16" fmla="*/ 0 h 299"/>
                  <a:gd name="T17" fmla="*/ 362 w 362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2" h="299">
                    <a:moveTo>
                      <a:pt x="0" y="298"/>
                    </a:moveTo>
                    <a:lnTo>
                      <a:pt x="0" y="0"/>
                    </a:lnTo>
                    <a:lnTo>
                      <a:pt x="361" y="0"/>
                    </a:lnTo>
                    <a:lnTo>
                      <a:pt x="36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62"/>
              <p:cNvSpPr>
                <a:spLocks/>
              </p:cNvSpPr>
              <p:nvPr/>
            </p:nvSpPr>
            <p:spPr bwMode="auto">
              <a:xfrm>
                <a:off x="2408" y="2833"/>
                <a:ext cx="1" cy="299"/>
              </a:xfrm>
              <a:custGeom>
                <a:avLst/>
                <a:gdLst>
                  <a:gd name="T0" fmla="*/ 0 w 1"/>
                  <a:gd name="T1" fmla="*/ 0 h 299"/>
                  <a:gd name="T2" fmla="*/ 0 w 1"/>
                  <a:gd name="T3" fmla="*/ 298 h 299"/>
                  <a:gd name="T4" fmla="*/ 0 w 1"/>
                  <a:gd name="T5" fmla="*/ 0 h 2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9"/>
                  <a:gd name="T11" fmla="*/ 1 w 1"/>
                  <a:gd name="T12" fmla="*/ 299 h 2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9">
                    <a:moveTo>
                      <a:pt x="0" y="0"/>
                    </a:moveTo>
                    <a:lnTo>
                      <a:pt x="0" y="29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63"/>
              <p:cNvSpPr>
                <a:spLocks/>
              </p:cNvSpPr>
              <p:nvPr/>
            </p:nvSpPr>
            <p:spPr bwMode="auto">
              <a:xfrm>
                <a:off x="2708" y="2833"/>
                <a:ext cx="361" cy="299"/>
              </a:xfrm>
              <a:custGeom>
                <a:avLst/>
                <a:gdLst>
                  <a:gd name="T0" fmla="*/ 0 w 361"/>
                  <a:gd name="T1" fmla="*/ 298 h 299"/>
                  <a:gd name="T2" fmla="*/ 0 w 361"/>
                  <a:gd name="T3" fmla="*/ 0 h 299"/>
                  <a:gd name="T4" fmla="*/ 360 w 361"/>
                  <a:gd name="T5" fmla="*/ 0 h 299"/>
                  <a:gd name="T6" fmla="*/ 360 w 361"/>
                  <a:gd name="T7" fmla="*/ 298 h 299"/>
                  <a:gd name="T8" fmla="*/ 0 w 361"/>
                  <a:gd name="T9" fmla="*/ 29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1"/>
                  <a:gd name="T16" fmla="*/ 0 h 299"/>
                  <a:gd name="T17" fmla="*/ 361 w 361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1" h="299">
                    <a:moveTo>
                      <a:pt x="0" y="298"/>
                    </a:moveTo>
                    <a:lnTo>
                      <a:pt x="0" y="0"/>
                    </a:lnTo>
                    <a:lnTo>
                      <a:pt x="360" y="0"/>
                    </a:lnTo>
                    <a:lnTo>
                      <a:pt x="360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4"/>
              <p:cNvSpPr>
                <a:spLocks/>
              </p:cNvSpPr>
              <p:nvPr/>
            </p:nvSpPr>
            <p:spPr bwMode="auto">
              <a:xfrm>
                <a:off x="2768" y="2833"/>
                <a:ext cx="1" cy="299"/>
              </a:xfrm>
              <a:custGeom>
                <a:avLst/>
                <a:gdLst>
                  <a:gd name="T0" fmla="*/ 0 w 1"/>
                  <a:gd name="T1" fmla="*/ 0 h 299"/>
                  <a:gd name="T2" fmla="*/ 0 w 1"/>
                  <a:gd name="T3" fmla="*/ 298 h 299"/>
                  <a:gd name="T4" fmla="*/ 0 w 1"/>
                  <a:gd name="T5" fmla="*/ 0 h 2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9"/>
                  <a:gd name="T11" fmla="*/ 1 w 1"/>
                  <a:gd name="T12" fmla="*/ 299 h 2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9">
                    <a:moveTo>
                      <a:pt x="0" y="0"/>
                    </a:moveTo>
                    <a:lnTo>
                      <a:pt x="0" y="29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65"/>
              <p:cNvSpPr>
                <a:spLocks/>
              </p:cNvSpPr>
              <p:nvPr/>
            </p:nvSpPr>
            <p:spPr bwMode="auto">
              <a:xfrm>
                <a:off x="3068" y="2833"/>
                <a:ext cx="362" cy="299"/>
              </a:xfrm>
              <a:custGeom>
                <a:avLst/>
                <a:gdLst>
                  <a:gd name="T0" fmla="*/ 0 w 362"/>
                  <a:gd name="T1" fmla="*/ 298 h 299"/>
                  <a:gd name="T2" fmla="*/ 0 w 362"/>
                  <a:gd name="T3" fmla="*/ 0 h 299"/>
                  <a:gd name="T4" fmla="*/ 361 w 362"/>
                  <a:gd name="T5" fmla="*/ 0 h 299"/>
                  <a:gd name="T6" fmla="*/ 361 w 362"/>
                  <a:gd name="T7" fmla="*/ 298 h 299"/>
                  <a:gd name="T8" fmla="*/ 0 w 362"/>
                  <a:gd name="T9" fmla="*/ 29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2"/>
                  <a:gd name="T16" fmla="*/ 0 h 299"/>
                  <a:gd name="T17" fmla="*/ 362 w 362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2" h="299">
                    <a:moveTo>
                      <a:pt x="0" y="298"/>
                    </a:moveTo>
                    <a:lnTo>
                      <a:pt x="0" y="0"/>
                    </a:lnTo>
                    <a:lnTo>
                      <a:pt x="361" y="0"/>
                    </a:lnTo>
                    <a:lnTo>
                      <a:pt x="36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66"/>
              <p:cNvSpPr>
                <a:spLocks/>
              </p:cNvSpPr>
              <p:nvPr/>
            </p:nvSpPr>
            <p:spPr bwMode="auto">
              <a:xfrm>
                <a:off x="3129" y="2833"/>
                <a:ext cx="1" cy="299"/>
              </a:xfrm>
              <a:custGeom>
                <a:avLst/>
                <a:gdLst>
                  <a:gd name="T0" fmla="*/ 0 w 1"/>
                  <a:gd name="T1" fmla="*/ 0 h 299"/>
                  <a:gd name="T2" fmla="*/ 0 w 1"/>
                  <a:gd name="T3" fmla="*/ 298 h 299"/>
                  <a:gd name="T4" fmla="*/ 0 w 1"/>
                  <a:gd name="T5" fmla="*/ 0 h 2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9"/>
                  <a:gd name="T11" fmla="*/ 1 w 1"/>
                  <a:gd name="T12" fmla="*/ 299 h 2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9">
                    <a:moveTo>
                      <a:pt x="0" y="0"/>
                    </a:moveTo>
                    <a:lnTo>
                      <a:pt x="0" y="29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67"/>
              <p:cNvSpPr>
                <a:spLocks/>
              </p:cNvSpPr>
              <p:nvPr/>
            </p:nvSpPr>
            <p:spPr bwMode="auto">
              <a:xfrm>
                <a:off x="3429" y="2833"/>
                <a:ext cx="62" cy="299"/>
              </a:xfrm>
              <a:custGeom>
                <a:avLst/>
                <a:gdLst>
                  <a:gd name="T0" fmla="*/ 0 w 62"/>
                  <a:gd name="T1" fmla="*/ 298 h 299"/>
                  <a:gd name="T2" fmla="*/ 0 w 62"/>
                  <a:gd name="T3" fmla="*/ 0 h 299"/>
                  <a:gd name="T4" fmla="*/ 61 w 62"/>
                  <a:gd name="T5" fmla="*/ 0 h 299"/>
                  <a:gd name="T6" fmla="*/ 61 w 62"/>
                  <a:gd name="T7" fmla="*/ 298 h 299"/>
                  <a:gd name="T8" fmla="*/ 0 w 62"/>
                  <a:gd name="T9" fmla="*/ 298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99"/>
                  <a:gd name="T17" fmla="*/ 62 w 62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99">
                    <a:moveTo>
                      <a:pt x="0" y="298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68"/>
              <p:cNvSpPr>
                <a:spLocks/>
              </p:cNvSpPr>
              <p:nvPr/>
            </p:nvSpPr>
            <p:spPr bwMode="auto">
              <a:xfrm>
                <a:off x="649" y="3087"/>
                <a:ext cx="1369" cy="607"/>
              </a:xfrm>
              <a:custGeom>
                <a:avLst/>
                <a:gdLst>
                  <a:gd name="T0" fmla="*/ 1368 w 1369"/>
                  <a:gd name="T1" fmla="*/ 0 h 607"/>
                  <a:gd name="T2" fmla="*/ 0 w 1369"/>
                  <a:gd name="T3" fmla="*/ 606 h 607"/>
                  <a:gd name="T4" fmla="*/ 1368 w 1369"/>
                  <a:gd name="T5" fmla="*/ 0 h 607"/>
                  <a:gd name="T6" fmla="*/ 0 60000 65536"/>
                  <a:gd name="T7" fmla="*/ 0 60000 65536"/>
                  <a:gd name="T8" fmla="*/ 0 60000 65536"/>
                  <a:gd name="T9" fmla="*/ 0 w 1369"/>
                  <a:gd name="T10" fmla="*/ 0 h 607"/>
                  <a:gd name="T11" fmla="*/ 1369 w 1369"/>
                  <a:gd name="T12" fmla="*/ 607 h 6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9" h="607">
                    <a:moveTo>
                      <a:pt x="1368" y="0"/>
                    </a:moveTo>
                    <a:lnTo>
                      <a:pt x="0" y="606"/>
                    </a:lnTo>
                    <a:lnTo>
                      <a:pt x="136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69"/>
              <p:cNvSpPr>
                <a:spLocks/>
              </p:cNvSpPr>
              <p:nvPr/>
            </p:nvSpPr>
            <p:spPr bwMode="auto">
              <a:xfrm>
                <a:off x="649" y="3646"/>
                <a:ext cx="78" cy="48"/>
              </a:xfrm>
              <a:custGeom>
                <a:avLst/>
                <a:gdLst>
                  <a:gd name="T0" fmla="*/ 77 w 78"/>
                  <a:gd name="T1" fmla="*/ 33 h 48"/>
                  <a:gd name="T2" fmla="*/ 0 w 78"/>
                  <a:gd name="T3" fmla="*/ 47 h 48"/>
                  <a:gd name="T4" fmla="*/ 61 w 78"/>
                  <a:gd name="T5" fmla="*/ 0 h 48"/>
                  <a:gd name="T6" fmla="*/ 77 w 78"/>
                  <a:gd name="T7" fmla="*/ 33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8"/>
                  <a:gd name="T14" fmla="*/ 78 w 78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8">
                    <a:moveTo>
                      <a:pt x="77" y="33"/>
                    </a:moveTo>
                    <a:lnTo>
                      <a:pt x="0" y="47"/>
                    </a:lnTo>
                    <a:lnTo>
                      <a:pt x="61" y="0"/>
                    </a:lnTo>
                    <a:lnTo>
                      <a:pt x="77" y="3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70"/>
              <p:cNvSpPr>
                <a:spLocks/>
              </p:cNvSpPr>
              <p:nvPr/>
            </p:nvSpPr>
            <p:spPr bwMode="auto">
              <a:xfrm>
                <a:off x="1716" y="3087"/>
                <a:ext cx="655" cy="607"/>
              </a:xfrm>
              <a:custGeom>
                <a:avLst/>
                <a:gdLst>
                  <a:gd name="T0" fmla="*/ 654 w 655"/>
                  <a:gd name="T1" fmla="*/ 0 h 607"/>
                  <a:gd name="T2" fmla="*/ 0 w 655"/>
                  <a:gd name="T3" fmla="*/ 606 h 607"/>
                  <a:gd name="T4" fmla="*/ 654 w 655"/>
                  <a:gd name="T5" fmla="*/ 0 h 607"/>
                  <a:gd name="T6" fmla="*/ 0 60000 65536"/>
                  <a:gd name="T7" fmla="*/ 0 60000 65536"/>
                  <a:gd name="T8" fmla="*/ 0 60000 65536"/>
                  <a:gd name="T9" fmla="*/ 0 w 655"/>
                  <a:gd name="T10" fmla="*/ 0 h 607"/>
                  <a:gd name="T11" fmla="*/ 655 w 655"/>
                  <a:gd name="T12" fmla="*/ 607 h 6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5" h="607">
                    <a:moveTo>
                      <a:pt x="654" y="0"/>
                    </a:moveTo>
                    <a:lnTo>
                      <a:pt x="0" y="606"/>
                    </a:lnTo>
                    <a:lnTo>
                      <a:pt x="654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71"/>
              <p:cNvSpPr>
                <a:spLocks/>
              </p:cNvSpPr>
              <p:nvPr/>
            </p:nvSpPr>
            <p:spPr bwMode="auto">
              <a:xfrm>
                <a:off x="1716" y="3628"/>
                <a:ext cx="69" cy="66"/>
              </a:xfrm>
              <a:custGeom>
                <a:avLst/>
                <a:gdLst>
                  <a:gd name="T0" fmla="*/ 68 w 69"/>
                  <a:gd name="T1" fmla="*/ 28 h 66"/>
                  <a:gd name="T2" fmla="*/ 0 w 69"/>
                  <a:gd name="T3" fmla="*/ 65 h 66"/>
                  <a:gd name="T4" fmla="*/ 43 w 69"/>
                  <a:gd name="T5" fmla="*/ 0 h 66"/>
                  <a:gd name="T6" fmla="*/ 68 w 69"/>
                  <a:gd name="T7" fmla="*/ 28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66"/>
                  <a:gd name="T14" fmla="*/ 69 w 69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66">
                    <a:moveTo>
                      <a:pt x="68" y="28"/>
                    </a:moveTo>
                    <a:lnTo>
                      <a:pt x="0" y="65"/>
                    </a:lnTo>
                    <a:lnTo>
                      <a:pt x="43" y="0"/>
                    </a:lnTo>
                    <a:lnTo>
                      <a:pt x="68" y="2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72"/>
              <p:cNvSpPr>
                <a:spLocks/>
              </p:cNvSpPr>
              <p:nvPr/>
            </p:nvSpPr>
            <p:spPr bwMode="auto">
              <a:xfrm>
                <a:off x="2730" y="3095"/>
                <a:ext cx="1" cy="607"/>
              </a:xfrm>
              <a:custGeom>
                <a:avLst/>
                <a:gdLst>
                  <a:gd name="T0" fmla="*/ 0 w 1"/>
                  <a:gd name="T1" fmla="*/ 0 h 607"/>
                  <a:gd name="T2" fmla="*/ 0 w 1"/>
                  <a:gd name="T3" fmla="*/ 606 h 607"/>
                  <a:gd name="T4" fmla="*/ 0 w 1"/>
                  <a:gd name="T5" fmla="*/ 0 h 60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07"/>
                  <a:gd name="T11" fmla="*/ 1 w 1"/>
                  <a:gd name="T12" fmla="*/ 607 h 6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07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73"/>
              <p:cNvSpPr>
                <a:spLocks/>
              </p:cNvSpPr>
              <p:nvPr/>
            </p:nvSpPr>
            <p:spPr bwMode="auto">
              <a:xfrm>
                <a:off x="2711" y="3626"/>
                <a:ext cx="40" cy="76"/>
              </a:xfrm>
              <a:custGeom>
                <a:avLst/>
                <a:gdLst>
                  <a:gd name="T0" fmla="*/ 39 w 40"/>
                  <a:gd name="T1" fmla="*/ 0 h 76"/>
                  <a:gd name="T2" fmla="*/ 19 w 40"/>
                  <a:gd name="T3" fmla="*/ 75 h 76"/>
                  <a:gd name="T4" fmla="*/ 0 w 40"/>
                  <a:gd name="T5" fmla="*/ 0 h 76"/>
                  <a:gd name="T6" fmla="*/ 39 w 40"/>
                  <a:gd name="T7" fmla="*/ 0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"/>
                  <a:gd name="T13" fmla="*/ 0 h 76"/>
                  <a:gd name="T14" fmla="*/ 40 w 4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" h="76">
                    <a:moveTo>
                      <a:pt x="39" y="0"/>
                    </a:moveTo>
                    <a:lnTo>
                      <a:pt x="19" y="75"/>
                    </a:lnTo>
                    <a:lnTo>
                      <a:pt x="0" y="0"/>
                    </a:lnTo>
                    <a:lnTo>
                      <a:pt x="39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74"/>
              <p:cNvSpPr>
                <a:spLocks/>
              </p:cNvSpPr>
              <p:nvPr/>
            </p:nvSpPr>
            <p:spPr bwMode="auto">
              <a:xfrm>
                <a:off x="3098" y="3095"/>
                <a:ext cx="685" cy="607"/>
              </a:xfrm>
              <a:custGeom>
                <a:avLst/>
                <a:gdLst>
                  <a:gd name="T0" fmla="*/ 0 w 685"/>
                  <a:gd name="T1" fmla="*/ 0 h 607"/>
                  <a:gd name="T2" fmla="*/ 684 w 685"/>
                  <a:gd name="T3" fmla="*/ 606 h 607"/>
                  <a:gd name="T4" fmla="*/ 0 w 685"/>
                  <a:gd name="T5" fmla="*/ 0 h 607"/>
                  <a:gd name="T6" fmla="*/ 0 60000 65536"/>
                  <a:gd name="T7" fmla="*/ 0 60000 65536"/>
                  <a:gd name="T8" fmla="*/ 0 60000 65536"/>
                  <a:gd name="T9" fmla="*/ 0 w 685"/>
                  <a:gd name="T10" fmla="*/ 0 h 607"/>
                  <a:gd name="T11" fmla="*/ 685 w 685"/>
                  <a:gd name="T12" fmla="*/ 607 h 6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" h="607">
                    <a:moveTo>
                      <a:pt x="0" y="0"/>
                    </a:moveTo>
                    <a:lnTo>
                      <a:pt x="684" y="60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75"/>
              <p:cNvSpPr>
                <a:spLocks/>
              </p:cNvSpPr>
              <p:nvPr/>
            </p:nvSpPr>
            <p:spPr bwMode="auto">
              <a:xfrm>
                <a:off x="3714" y="3637"/>
                <a:ext cx="69" cy="65"/>
              </a:xfrm>
              <a:custGeom>
                <a:avLst/>
                <a:gdLst>
                  <a:gd name="T0" fmla="*/ 24 w 69"/>
                  <a:gd name="T1" fmla="*/ 0 h 65"/>
                  <a:gd name="T2" fmla="*/ 68 w 69"/>
                  <a:gd name="T3" fmla="*/ 64 h 65"/>
                  <a:gd name="T4" fmla="*/ 0 w 69"/>
                  <a:gd name="T5" fmla="*/ 28 h 65"/>
                  <a:gd name="T6" fmla="*/ 24 w 69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65"/>
                  <a:gd name="T14" fmla="*/ 69 w 69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65">
                    <a:moveTo>
                      <a:pt x="24" y="0"/>
                    </a:moveTo>
                    <a:lnTo>
                      <a:pt x="68" y="64"/>
                    </a:lnTo>
                    <a:lnTo>
                      <a:pt x="0" y="28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76"/>
              <p:cNvSpPr>
                <a:spLocks/>
              </p:cNvSpPr>
              <p:nvPr/>
            </p:nvSpPr>
            <p:spPr bwMode="auto">
              <a:xfrm>
                <a:off x="3451" y="3095"/>
                <a:ext cx="1384" cy="599"/>
              </a:xfrm>
              <a:custGeom>
                <a:avLst/>
                <a:gdLst>
                  <a:gd name="T0" fmla="*/ 0 w 1384"/>
                  <a:gd name="T1" fmla="*/ 0 h 599"/>
                  <a:gd name="T2" fmla="*/ 1383 w 1384"/>
                  <a:gd name="T3" fmla="*/ 598 h 599"/>
                  <a:gd name="T4" fmla="*/ 0 w 1384"/>
                  <a:gd name="T5" fmla="*/ 0 h 599"/>
                  <a:gd name="T6" fmla="*/ 0 60000 65536"/>
                  <a:gd name="T7" fmla="*/ 0 60000 65536"/>
                  <a:gd name="T8" fmla="*/ 0 60000 65536"/>
                  <a:gd name="T9" fmla="*/ 0 w 1384"/>
                  <a:gd name="T10" fmla="*/ 0 h 599"/>
                  <a:gd name="T11" fmla="*/ 1384 w 1384"/>
                  <a:gd name="T12" fmla="*/ 599 h 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4" h="599">
                    <a:moveTo>
                      <a:pt x="0" y="0"/>
                    </a:moveTo>
                    <a:lnTo>
                      <a:pt x="1383" y="59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77"/>
              <p:cNvSpPr>
                <a:spLocks/>
              </p:cNvSpPr>
              <p:nvPr/>
            </p:nvSpPr>
            <p:spPr bwMode="auto">
              <a:xfrm>
                <a:off x="4758" y="3646"/>
                <a:ext cx="77" cy="48"/>
              </a:xfrm>
              <a:custGeom>
                <a:avLst/>
                <a:gdLst>
                  <a:gd name="T0" fmla="*/ 15 w 77"/>
                  <a:gd name="T1" fmla="*/ 0 h 48"/>
                  <a:gd name="T2" fmla="*/ 76 w 77"/>
                  <a:gd name="T3" fmla="*/ 47 h 48"/>
                  <a:gd name="T4" fmla="*/ 0 w 77"/>
                  <a:gd name="T5" fmla="*/ 35 h 48"/>
                  <a:gd name="T6" fmla="*/ 15 w 7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48"/>
                  <a:gd name="T14" fmla="*/ 77 w 7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48">
                    <a:moveTo>
                      <a:pt x="15" y="0"/>
                    </a:moveTo>
                    <a:lnTo>
                      <a:pt x="76" y="47"/>
                    </a:lnTo>
                    <a:lnTo>
                      <a:pt x="0" y="3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8"/>
              <p:cNvSpPr>
                <a:spLocks noChangeArrowheads="1"/>
              </p:cNvSpPr>
              <p:nvPr/>
            </p:nvSpPr>
            <p:spPr bwMode="auto">
              <a:xfrm>
                <a:off x="179" y="3713"/>
                <a:ext cx="24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2*</a:t>
                </a:r>
              </a:p>
            </p:txBody>
          </p:sp>
          <p:sp>
            <p:nvSpPr>
              <p:cNvPr id="174" name="Rectangle 79"/>
              <p:cNvSpPr>
                <a:spLocks noChangeArrowheads="1"/>
              </p:cNvSpPr>
              <p:nvPr/>
            </p:nvSpPr>
            <p:spPr bwMode="auto">
              <a:xfrm>
                <a:off x="427" y="3706"/>
                <a:ext cx="24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3*</a:t>
                </a:r>
              </a:p>
            </p:txBody>
          </p:sp>
          <p:sp>
            <p:nvSpPr>
              <p:cNvPr id="175" name="Rectangle 80"/>
              <p:cNvSpPr>
                <a:spLocks noChangeArrowheads="1"/>
              </p:cNvSpPr>
              <p:nvPr/>
            </p:nvSpPr>
            <p:spPr bwMode="auto">
              <a:xfrm>
                <a:off x="1487" y="3713"/>
                <a:ext cx="24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7*</a:t>
                </a:r>
              </a:p>
            </p:txBody>
          </p:sp>
          <p:sp>
            <p:nvSpPr>
              <p:cNvPr id="176" name="Rectangle 81"/>
              <p:cNvSpPr>
                <a:spLocks noChangeArrowheads="1"/>
              </p:cNvSpPr>
              <p:nvPr/>
            </p:nvSpPr>
            <p:spPr bwMode="auto">
              <a:xfrm>
                <a:off x="2245" y="3728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14*</a:t>
                </a:r>
              </a:p>
            </p:txBody>
          </p:sp>
          <p:sp>
            <p:nvSpPr>
              <p:cNvPr id="177" name="Rectangle 82"/>
              <p:cNvSpPr>
                <a:spLocks noChangeArrowheads="1"/>
              </p:cNvSpPr>
              <p:nvPr/>
            </p:nvSpPr>
            <p:spPr bwMode="auto">
              <a:xfrm>
                <a:off x="2486" y="3728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16*</a:t>
                </a:r>
              </a:p>
            </p:txBody>
          </p:sp>
          <p:sp>
            <p:nvSpPr>
              <p:cNvPr id="178" name="Rectangle 83"/>
              <p:cNvSpPr>
                <a:spLocks noChangeArrowheads="1"/>
              </p:cNvSpPr>
              <p:nvPr/>
            </p:nvSpPr>
            <p:spPr bwMode="auto">
              <a:xfrm>
                <a:off x="3304" y="3713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19*</a:t>
                </a:r>
              </a:p>
            </p:txBody>
          </p:sp>
          <p:sp>
            <p:nvSpPr>
              <p:cNvPr id="179" name="Rectangle 84"/>
              <p:cNvSpPr>
                <a:spLocks noChangeArrowheads="1"/>
              </p:cNvSpPr>
              <p:nvPr/>
            </p:nvSpPr>
            <p:spPr bwMode="auto">
              <a:xfrm>
                <a:off x="3545" y="3721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27*</a:t>
                </a:r>
              </a:p>
            </p:txBody>
          </p:sp>
          <p:sp>
            <p:nvSpPr>
              <p:cNvPr id="180" name="Rectangle 85"/>
              <p:cNvSpPr>
                <a:spLocks noChangeArrowheads="1"/>
              </p:cNvSpPr>
              <p:nvPr/>
            </p:nvSpPr>
            <p:spPr bwMode="auto">
              <a:xfrm>
                <a:off x="3793" y="3728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29*</a:t>
                </a:r>
              </a:p>
            </p:txBody>
          </p:sp>
          <p:sp>
            <p:nvSpPr>
              <p:cNvPr id="181" name="Rectangle 86"/>
              <p:cNvSpPr>
                <a:spLocks noChangeArrowheads="1"/>
              </p:cNvSpPr>
              <p:nvPr/>
            </p:nvSpPr>
            <p:spPr bwMode="auto">
              <a:xfrm>
                <a:off x="4341" y="3721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33*</a:t>
                </a:r>
              </a:p>
            </p:txBody>
          </p:sp>
          <p:sp>
            <p:nvSpPr>
              <p:cNvPr id="182" name="Rectangle 87"/>
              <p:cNvSpPr>
                <a:spLocks noChangeArrowheads="1"/>
              </p:cNvSpPr>
              <p:nvPr/>
            </p:nvSpPr>
            <p:spPr bwMode="auto">
              <a:xfrm>
                <a:off x="4582" y="3721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34*</a:t>
                </a:r>
              </a:p>
            </p:txBody>
          </p:sp>
          <p:sp>
            <p:nvSpPr>
              <p:cNvPr id="183" name="Rectangle 88"/>
              <p:cNvSpPr>
                <a:spLocks noChangeArrowheads="1"/>
              </p:cNvSpPr>
              <p:nvPr/>
            </p:nvSpPr>
            <p:spPr bwMode="auto">
              <a:xfrm>
                <a:off x="4815" y="3713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38*</a:t>
                </a:r>
              </a:p>
            </p:txBody>
          </p:sp>
          <p:sp>
            <p:nvSpPr>
              <p:cNvPr id="184" name="Rectangle 89"/>
              <p:cNvSpPr>
                <a:spLocks noChangeArrowheads="1"/>
              </p:cNvSpPr>
              <p:nvPr/>
            </p:nvSpPr>
            <p:spPr bwMode="auto">
              <a:xfrm>
                <a:off x="5055" y="3706"/>
                <a:ext cx="3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39*</a:t>
                </a:r>
              </a:p>
            </p:txBody>
          </p:sp>
          <p:sp>
            <p:nvSpPr>
              <p:cNvPr id="185" name="Rectangle 90"/>
              <p:cNvSpPr>
                <a:spLocks noChangeArrowheads="1"/>
              </p:cNvSpPr>
              <p:nvPr/>
            </p:nvSpPr>
            <p:spPr bwMode="auto">
              <a:xfrm>
                <a:off x="1246" y="3713"/>
                <a:ext cx="24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5*</a:t>
                </a:r>
              </a:p>
            </p:txBody>
          </p:sp>
          <p:sp>
            <p:nvSpPr>
              <p:cNvPr id="186" name="Rectangle 91"/>
              <p:cNvSpPr>
                <a:spLocks noChangeArrowheads="1"/>
              </p:cNvSpPr>
              <p:nvPr/>
            </p:nvSpPr>
            <p:spPr bwMode="auto">
              <a:xfrm>
                <a:off x="1719" y="3713"/>
                <a:ext cx="24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8*</a:t>
                </a:r>
              </a:p>
            </p:txBody>
          </p:sp>
          <p:sp>
            <p:nvSpPr>
              <p:cNvPr id="187" name="Rectangle 92"/>
              <p:cNvSpPr>
                <a:spLocks noChangeArrowheads="1"/>
              </p:cNvSpPr>
              <p:nvPr/>
            </p:nvSpPr>
            <p:spPr bwMode="auto">
              <a:xfrm>
                <a:off x="1359" y="2733"/>
                <a:ext cx="44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Root</a:t>
                </a:r>
              </a:p>
            </p:txBody>
          </p:sp>
          <p:sp>
            <p:nvSpPr>
              <p:cNvPr id="188" name="Rectangle 93"/>
              <p:cNvSpPr>
                <a:spLocks noChangeArrowheads="1"/>
              </p:cNvSpPr>
              <p:nvPr/>
            </p:nvSpPr>
            <p:spPr bwMode="auto">
              <a:xfrm>
                <a:off x="3200" y="2882"/>
                <a:ext cx="26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30</a:t>
                </a:r>
              </a:p>
            </p:txBody>
          </p:sp>
          <p:sp>
            <p:nvSpPr>
              <p:cNvPr id="189" name="Rectangle 94"/>
              <p:cNvSpPr>
                <a:spLocks noChangeArrowheads="1"/>
              </p:cNvSpPr>
              <p:nvPr/>
            </p:nvSpPr>
            <p:spPr bwMode="auto">
              <a:xfrm>
                <a:off x="2441" y="2875"/>
                <a:ext cx="26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13</a:t>
                </a:r>
              </a:p>
            </p:txBody>
          </p:sp>
          <p:sp>
            <p:nvSpPr>
              <p:cNvPr id="190" name="Rectangle 95"/>
              <p:cNvSpPr>
                <a:spLocks noChangeArrowheads="1"/>
              </p:cNvSpPr>
              <p:nvPr/>
            </p:nvSpPr>
            <p:spPr bwMode="auto">
              <a:xfrm>
                <a:off x="2095" y="2875"/>
                <a:ext cx="19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191" name="Rectangle 96"/>
              <p:cNvSpPr>
                <a:spLocks noChangeArrowheads="1"/>
              </p:cNvSpPr>
              <p:nvPr/>
            </p:nvSpPr>
            <p:spPr bwMode="auto">
              <a:xfrm>
                <a:off x="2809" y="2882"/>
                <a:ext cx="26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  <a:latin typeface="Arial" charset="0"/>
                  </a:rPr>
                  <a:t>17</a:t>
                </a:r>
              </a:p>
            </p:txBody>
          </p:sp>
          <p:sp>
            <p:nvSpPr>
              <p:cNvPr id="192" name="Line 9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Arc 98"/>
              <p:cNvSpPr>
                <a:spLocks/>
              </p:cNvSpPr>
              <p:nvPr/>
            </p:nvSpPr>
            <p:spPr bwMode="auto">
              <a:xfrm rot="-3180000">
                <a:off x="1104" y="3555"/>
                <a:ext cx="192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Arc 99"/>
              <p:cNvSpPr>
                <a:spLocks/>
              </p:cNvSpPr>
              <p:nvPr/>
            </p:nvSpPr>
            <p:spPr bwMode="auto">
              <a:xfrm rot="-3180000">
                <a:off x="2160" y="3555"/>
                <a:ext cx="192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Arc 100"/>
              <p:cNvSpPr>
                <a:spLocks/>
              </p:cNvSpPr>
              <p:nvPr/>
            </p:nvSpPr>
            <p:spPr bwMode="auto">
              <a:xfrm rot="-3180000">
                <a:off x="3168" y="3555"/>
                <a:ext cx="192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Arc 101"/>
              <p:cNvSpPr>
                <a:spLocks/>
              </p:cNvSpPr>
              <p:nvPr/>
            </p:nvSpPr>
            <p:spPr bwMode="auto">
              <a:xfrm rot="-3180000">
                <a:off x="4176" y="3555"/>
                <a:ext cx="192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" name="Rectangle 115"/>
            <p:cNvSpPr>
              <a:spLocks noChangeArrowheads="1"/>
            </p:cNvSpPr>
            <p:nvPr/>
          </p:nvSpPr>
          <p:spPr bwMode="auto">
            <a:xfrm>
              <a:off x="3744" y="2352"/>
              <a:ext cx="192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charset="0"/>
                <a:buChar char="n"/>
              </a:pPr>
              <a:r>
                <a:rPr lang="en-US" sz="3200" i="1">
                  <a:solidFill>
                    <a:schemeClr val="accent2"/>
                  </a:solidFill>
                </a:rPr>
                <a:t>Pull down</a:t>
              </a:r>
              <a:r>
                <a:rPr lang="en-US" sz="3200">
                  <a:solidFill>
                    <a:schemeClr val="accent2"/>
                  </a:solidFill>
                </a:rPr>
                <a:t> </a:t>
              </a:r>
              <a:r>
                <a:rPr lang="en-US" sz="3200"/>
                <a:t>of </a:t>
              </a:r>
              <a:br>
                <a:rPr lang="en-US" sz="3200"/>
              </a:br>
              <a:r>
                <a:rPr lang="en-US" sz="3200"/>
                <a:t>index entry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2505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EF976A-9748-824A-8199-97D749FC38E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43120D-E965-0E4B-BF8E-847058A3B434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solidFill>
            <a:schemeClr val="bg1"/>
          </a:solidFill>
        </p:spPr>
        <p:txBody>
          <a:bodyPr lIns="90488" tIns="44450" rIns="90488" bIns="44450" anchor="ctr"/>
          <a:lstStyle/>
          <a:p>
            <a:pPr eaLnBrk="1" hangingPunct="1"/>
            <a:r>
              <a:rPr lang="en-US" sz="3200" dirty="0" smtClean="0">
                <a:latin typeface="Tahoma" charset="0"/>
              </a:rPr>
              <a:t>Another Deletion </a:t>
            </a:r>
            <a:r>
              <a:rPr lang="en-US" sz="3200" dirty="0">
                <a:latin typeface="Tahoma" charset="0"/>
              </a:rPr>
              <a:t>Example:</a:t>
            </a:r>
            <a:br>
              <a:rPr lang="en-US" sz="3200" dirty="0">
                <a:latin typeface="Tahoma" charset="0"/>
              </a:rPr>
            </a:br>
            <a:r>
              <a:rPr lang="en-US" sz="3200" dirty="0">
                <a:latin typeface="Tahoma" charset="0"/>
              </a:rPr>
              <a:t>Non-leaf Re-distribution</a:t>
            </a:r>
          </a:p>
        </p:txBody>
      </p:sp>
      <p:sp>
        <p:nvSpPr>
          <p:cNvPr id="532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1752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>
                <a:latin typeface="Tahoma" charset="0"/>
              </a:rPr>
              <a:t>Can </a:t>
            </a:r>
            <a:r>
              <a:rPr lang="en-US" dirty="0">
                <a:latin typeface="Tahoma" charset="0"/>
              </a:rPr>
              <a:t>re-distribute entry from left child of root to right child.  </a:t>
            </a:r>
          </a:p>
        </p:txBody>
      </p:sp>
      <p:grpSp>
        <p:nvGrpSpPr>
          <p:cNvPr id="53256" name="Group 112"/>
          <p:cNvGrpSpPr>
            <a:grpSpLocks/>
          </p:cNvGrpSpPr>
          <p:nvPr/>
        </p:nvGrpSpPr>
        <p:grpSpPr bwMode="auto">
          <a:xfrm>
            <a:off x="152400" y="2513013"/>
            <a:ext cx="8936038" cy="2592387"/>
            <a:chOff x="96" y="2400"/>
            <a:chExt cx="5629" cy="1633"/>
          </a:xfrm>
        </p:grpSpPr>
        <p:sp>
          <p:nvSpPr>
            <p:cNvPr id="53257" name="Freeform 6"/>
            <p:cNvSpPr>
              <a:spLocks/>
            </p:cNvSpPr>
            <p:nvPr/>
          </p:nvSpPr>
          <p:spPr bwMode="auto">
            <a:xfrm>
              <a:off x="2840" y="2750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Freeform 7"/>
            <p:cNvSpPr>
              <a:spLocks/>
            </p:cNvSpPr>
            <p:nvPr/>
          </p:nvSpPr>
          <p:spPr bwMode="auto">
            <a:xfrm>
              <a:off x="2888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Freeform 8"/>
            <p:cNvSpPr>
              <a:spLocks/>
            </p:cNvSpPr>
            <p:nvPr/>
          </p:nvSpPr>
          <p:spPr bwMode="auto">
            <a:xfrm>
              <a:off x="3124" y="2750"/>
              <a:ext cx="286" cy="258"/>
            </a:xfrm>
            <a:custGeom>
              <a:avLst/>
              <a:gdLst>
                <a:gd name="T0" fmla="*/ 0 w 286"/>
                <a:gd name="T1" fmla="*/ 257 h 258"/>
                <a:gd name="T2" fmla="*/ 0 w 286"/>
                <a:gd name="T3" fmla="*/ 0 h 258"/>
                <a:gd name="T4" fmla="*/ 285 w 286"/>
                <a:gd name="T5" fmla="*/ 0 h 258"/>
                <a:gd name="T6" fmla="*/ 285 w 286"/>
                <a:gd name="T7" fmla="*/ 257 h 258"/>
                <a:gd name="T8" fmla="*/ 0 w 286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8"/>
                <a:gd name="T17" fmla="*/ 286 w 286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8">
                  <a:moveTo>
                    <a:pt x="0" y="257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Freeform 9"/>
            <p:cNvSpPr>
              <a:spLocks/>
            </p:cNvSpPr>
            <p:nvPr/>
          </p:nvSpPr>
          <p:spPr bwMode="auto">
            <a:xfrm>
              <a:off x="3171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Freeform 10"/>
            <p:cNvSpPr>
              <a:spLocks/>
            </p:cNvSpPr>
            <p:nvPr/>
          </p:nvSpPr>
          <p:spPr bwMode="auto">
            <a:xfrm>
              <a:off x="3456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Freeform 11"/>
            <p:cNvSpPr>
              <a:spLocks/>
            </p:cNvSpPr>
            <p:nvPr/>
          </p:nvSpPr>
          <p:spPr bwMode="auto">
            <a:xfrm>
              <a:off x="1483" y="3301"/>
              <a:ext cx="286" cy="257"/>
            </a:xfrm>
            <a:custGeom>
              <a:avLst/>
              <a:gdLst>
                <a:gd name="T0" fmla="*/ 0 w 286"/>
                <a:gd name="T1" fmla="*/ 256 h 257"/>
                <a:gd name="T2" fmla="*/ 0 w 286"/>
                <a:gd name="T3" fmla="*/ 0 h 257"/>
                <a:gd name="T4" fmla="*/ 285 w 286"/>
                <a:gd name="T5" fmla="*/ 0 h 257"/>
                <a:gd name="T6" fmla="*/ 285 w 286"/>
                <a:gd name="T7" fmla="*/ 256 h 257"/>
                <a:gd name="T8" fmla="*/ 0 w 286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7"/>
                <a:gd name="T17" fmla="*/ 286 w 286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7">
                  <a:moveTo>
                    <a:pt x="0" y="256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Freeform 12"/>
            <p:cNvSpPr>
              <a:spLocks/>
            </p:cNvSpPr>
            <p:nvPr/>
          </p:nvSpPr>
          <p:spPr bwMode="auto">
            <a:xfrm>
              <a:off x="1531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Freeform 13"/>
            <p:cNvSpPr>
              <a:spLocks/>
            </p:cNvSpPr>
            <p:nvPr/>
          </p:nvSpPr>
          <p:spPr bwMode="auto">
            <a:xfrm>
              <a:off x="1768" y="3301"/>
              <a:ext cx="286" cy="257"/>
            </a:xfrm>
            <a:custGeom>
              <a:avLst/>
              <a:gdLst>
                <a:gd name="T0" fmla="*/ 0 w 286"/>
                <a:gd name="T1" fmla="*/ 256 h 257"/>
                <a:gd name="T2" fmla="*/ 0 w 286"/>
                <a:gd name="T3" fmla="*/ 0 h 257"/>
                <a:gd name="T4" fmla="*/ 285 w 286"/>
                <a:gd name="T5" fmla="*/ 0 h 257"/>
                <a:gd name="T6" fmla="*/ 285 w 286"/>
                <a:gd name="T7" fmla="*/ 256 h 257"/>
                <a:gd name="T8" fmla="*/ 0 w 286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7"/>
                <a:gd name="T17" fmla="*/ 286 w 286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7">
                  <a:moveTo>
                    <a:pt x="0" y="256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Freeform 14"/>
            <p:cNvSpPr>
              <a:spLocks/>
            </p:cNvSpPr>
            <p:nvPr/>
          </p:nvSpPr>
          <p:spPr bwMode="auto">
            <a:xfrm>
              <a:off x="1816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Freeform 15"/>
            <p:cNvSpPr>
              <a:spLocks/>
            </p:cNvSpPr>
            <p:nvPr/>
          </p:nvSpPr>
          <p:spPr bwMode="auto">
            <a:xfrm>
              <a:off x="2053" y="3301"/>
              <a:ext cx="284" cy="257"/>
            </a:xfrm>
            <a:custGeom>
              <a:avLst/>
              <a:gdLst>
                <a:gd name="T0" fmla="*/ 0 w 284"/>
                <a:gd name="T1" fmla="*/ 256 h 257"/>
                <a:gd name="T2" fmla="*/ 0 w 284"/>
                <a:gd name="T3" fmla="*/ 0 h 257"/>
                <a:gd name="T4" fmla="*/ 283 w 284"/>
                <a:gd name="T5" fmla="*/ 0 h 257"/>
                <a:gd name="T6" fmla="*/ 283 w 284"/>
                <a:gd name="T7" fmla="*/ 256 h 257"/>
                <a:gd name="T8" fmla="*/ 0 w 284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257"/>
                <a:gd name="T17" fmla="*/ 284 w 284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257">
                  <a:moveTo>
                    <a:pt x="0" y="256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Freeform 16"/>
            <p:cNvSpPr>
              <a:spLocks/>
            </p:cNvSpPr>
            <p:nvPr/>
          </p:nvSpPr>
          <p:spPr bwMode="auto">
            <a:xfrm>
              <a:off x="2099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Freeform 17"/>
            <p:cNvSpPr>
              <a:spLocks/>
            </p:cNvSpPr>
            <p:nvPr/>
          </p:nvSpPr>
          <p:spPr bwMode="auto">
            <a:xfrm>
              <a:off x="2336" y="3301"/>
              <a:ext cx="285" cy="257"/>
            </a:xfrm>
            <a:custGeom>
              <a:avLst/>
              <a:gdLst>
                <a:gd name="T0" fmla="*/ 0 w 285"/>
                <a:gd name="T1" fmla="*/ 256 h 257"/>
                <a:gd name="T2" fmla="*/ 0 w 285"/>
                <a:gd name="T3" fmla="*/ 0 h 257"/>
                <a:gd name="T4" fmla="*/ 284 w 285"/>
                <a:gd name="T5" fmla="*/ 0 h 257"/>
                <a:gd name="T6" fmla="*/ 284 w 285"/>
                <a:gd name="T7" fmla="*/ 256 h 257"/>
                <a:gd name="T8" fmla="*/ 0 w 285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7"/>
                <a:gd name="T17" fmla="*/ 285 w 285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7">
                  <a:moveTo>
                    <a:pt x="0" y="256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Freeform 18"/>
            <p:cNvSpPr>
              <a:spLocks/>
            </p:cNvSpPr>
            <p:nvPr/>
          </p:nvSpPr>
          <p:spPr bwMode="auto">
            <a:xfrm>
              <a:off x="2384" y="3301"/>
              <a:ext cx="1" cy="257"/>
            </a:xfrm>
            <a:custGeom>
              <a:avLst/>
              <a:gdLst>
                <a:gd name="T0" fmla="*/ 0 w 1"/>
                <a:gd name="T1" fmla="*/ 0 h 257"/>
                <a:gd name="T2" fmla="*/ 0 w 1"/>
                <a:gd name="T3" fmla="*/ 256 h 257"/>
                <a:gd name="T4" fmla="*/ 0 w 1"/>
                <a:gd name="T5" fmla="*/ 0 h 257"/>
                <a:gd name="T6" fmla="*/ 0 60000 65536"/>
                <a:gd name="T7" fmla="*/ 0 60000 65536"/>
                <a:gd name="T8" fmla="*/ 0 60000 65536"/>
                <a:gd name="T9" fmla="*/ 0 w 1"/>
                <a:gd name="T10" fmla="*/ 0 h 257"/>
                <a:gd name="T11" fmla="*/ 1 w 1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7">
                  <a:moveTo>
                    <a:pt x="0" y="0"/>
                  </a:move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Freeform 19"/>
            <p:cNvSpPr>
              <a:spLocks/>
            </p:cNvSpPr>
            <p:nvPr/>
          </p:nvSpPr>
          <p:spPr bwMode="auto">
            <a:xfrm>
              <a:off x="2620" y="3301"/>
              <a:ext cx="50" cy="257"/>
            </a:xfrm>
            <a:custGeom>
              <a:avLst/>
              <a:gdLst>
                <a:gd name="T0" fmla="*/ 0 w 50"/>
                <a:gd name="T1" fmla="*/ 256 h 257"/>
                <a:gd name="T2" fmla="*/ 0 w 50"/>
                <a:gd name="T3" fmla="*/ 0 h 257"/>
                <a:gd name="T4" fmla="*/ 49 w 50"/>
                <a:gd name="T5" fmla="*/ 0 h 257"/>
                <a:gd name="T6" fmla="*/ 49 w 50"/>
                <a:gd name="T7" fmla="*/ 256 h 257"/>
                <a:gd name="T8" fmla="*/ 0 w 50"/>
                <a:gd name="T9" fmla="*/ 25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257"/>
                <a:gd name="T17" fmla="*/ 50 w 50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257">
                  <a:moveTo>
                    <a:pt x="0" y="256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256"/>
                  </a:lnTo>
                  <a:lnTo>
                    <a:pt x="0" y="2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Freeform 20"/>
            <p:cNvSpPr>
              <a:spLocks/>
            </p:cNvSpPr>
            <p:nvPr/>
          </p:nvSpPr>
          <p:spPr bwMode="auto">
            <a:xfrm>
              <a:off x="483" y="3520"/>
              <a:ext cx="1025" cy="300"/>
            </a:xfrm>
            <a:custGeom>
              <a:avLst/>
              <a:gdLst>
                <a:gd name="T0" fmla="*/ 1024 w 1025"/>
                <a:gd name="T1" fmla="*/ 0 h 300"/>
                <a:gd name="T2" fmla="*/ 0 w 1025"/>
                <a:gd name="T3" fmla="*/ 299 h 300"/>
                <a:gd name="T4" fmla="*/ 1024 w 1025"/>
                <a:gd name="T5" fmla="*/ 0 h 300"/>
                <a:gd name="T6" fmla="*/ 0 60000 65536"/>
                <a:gd name="T7" fmla="*/ 0 60000 65536"/>
                <a:gd name="T8" fmla="*/ 0 60000 65536"/>
                <a:gd name="T9" fmla="*/ 0 w 1025"/>
                <a:gd name="T10" fmla="*/ 0 h 300"/>
                <a:gd name="T11" fmla="*/ 1025 w 1025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5" h="300">
                  <a:moveTo>
                    <a:pt x="1024" y="0"/>
                  </a:moveTo>
                  <a:lnTo>
                    <a:pt x="0" y="299"/>
                  </a:lnTo>
                  <a:lnTo>
                    <a:pt x="10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Freeform 21"/>
            <p:cNvSpPr>
              <a:spLocks/>
            </p:cNvSpPr>
            <p:nvPr/>
          </p:nvSpPr>
          <p:spPr bwMode="auto">
            <a:xfrm>
              <a:off x="1270" y="3525"/>
              <a:ext cx="511" cy="290"/>
            </a:xfrm>
            <a:custGeom>
              <a:avLst/>
              <a:gdLst>
                <a:gd name="T0" fmla="*/ 510 w 511"/>
                <a:gd name="T1" fmla="*/ 0 h 290"/>
                <a:gd name="T2" fmla="*/ 0 w 511"/>
                <a:gd name="T3" fmla="*/ 289 h 290"/>
                <a:gd name="T4" fmla="*/ 510 w 511"/>
                <a:gd name="T5" fmla="*/ 0 h 290"/>
                <a:gd name="T6" fmla="*/ 0 60000 65536"/>
                <a:gd name="T7" fmla="*/ 0 60000 65536"/>
                <a:gd name="T8" fmla="*/ 0 60000 65536"/>
                <a:gd name="T9" fmla="*/ 0 w 511"/>
                <a:gd name="T10" fmla="*/ 0 h 290"/>
                <a:gd name="T11" fmla="*/ 511 w 511"/>
                <a:gd name="T12" fmla="*/ 290 h 2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290">
                  <a:moveTo>
                    <a:pt x="510" y="0"/>
                  </a:moveTo>
                  <a:lnTo>
                    <a:pt x="0" y="289"/>
                  </a:lnTo>
                  <a:lnTo>
                    <a:pt x="5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Freeform 22"/>
            <p:cNvSpPr>
              <a:spLocks/>
            </p:cNvSpPr>
            <p:nvPr/>
          </p:nvSpPr>
          <p:spPr bwMode="auto">
            <a:xfrm>
              <a:off x="1270" y="3770"/>
              <a:ext cx="60" cy="45"/>
            </a:xfrm>
            <a:custGeom>
              <a:avLst/>
              <a:gdLst>
                <a:gd name="T0" fmla="*/ 59 w 60"/>
                <a:gd name="T1" fmla="*/ 29 h 45"/>
                <a:gd name="T2" fmla="*/ 0 w 60"/>
                <a:gd name="T3" fmla="*/ 44 h 45"/>
                <a:gd name="T4" fmla="*/ 46 w 60"/>
                <a:gd name="T5" fmla="*/ 0 h 45"/>
                <a:gd name="T6" fmla="*/ 59 w 60"/>
                <a:gd name="T7" fmla="*/ 29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5"/>
                <a:gd name="T14" fmla="*/ 60 w 6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5">
                  <a:moveTo>
                    <a:pt x="59" y="29"/>
                  </a:moveTo>
                  <a:lnTo>
                    <a:pt x="0" y="44"/>
                  </a:lnTo>
                  <a:lnTo>
                    <a:pt x="46" y="0"/>
                  </a:lnTo>
                  <a:lnTo>
                    <a:pt x="59" y="2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Freeform 23"/>
            <p:cNvSpPr>
              <a:spLocks/>
            </p:cNvSpPr>
            <p:nvPr/>
          </p:nvSpPr>
          <p:spPr bwMode="auto">
            <a:xfrm>
              <a:off x="2053" y="3532"/>
              <a:ext cx="12" cy="283"/>
            </a:xfrm>
            <a:custGeom>
              <a:avLst/>
              <a:gdLst>
                <a:gd name="T0" fmla="*/ 11 w 12"/>
                <a:gd name="T1" fmla="*/ 0 h 283"/>
                <a:gd name="T2" fmla="*/ 0 w 12"/>
                <a:gd name="T3" fmla="*/ 282 h 283"/>
                <a:gd name="T4" fmla="*/ 11 w 12"/>
                <a:gd name="T5" fmla="*/ 0 h 283"/>
                <a:gd name="T6" fmla="*/ 0 60000 65536"/>
                <a:gd name="T7" fmla="*/ 0 60000 65536"/>
                <a:gd name="T8" fmla="*/ 0 60000 65536"/>
                <a:gd name="T9" fmla="*/ 0 w 12"/>
                <a:gd name="T10" fmla="*/ 0 h 283"/>
                <a:gd name="T11" fmla="*/ 12 w 12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283">
                  <a:moveTo>
                    <a:pt x="11" y="0"/>
                  </a:moveTo>
                  <a:lnTo>
                    <a:pt x="0" y="282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Freeform 24"/>
            <p:cNvSpPr>
              <a:spLocks/>
            </p:cNvSpPr>
            <p:nvPr/>
          </p:nvSpPr>
          <p:spPr bwMode="auto">
            <a:xfrm>
              <a:off x="2040" y="3749"/>
              <a:ext cx="30" cy="66"/>
            </a:xfrm>
            <a:custGeom>
              <a:avLst/>
              <a:gdLst>
                <a:gd name="T0" fmla="*/ 29 w 30"/>
                <a:gd name="T1" fmla="*/ 2 h 66"/>
                <a:gd name="T2" fmla="*/ 12 w 30"/>
                <a:gd name="T3" fmla="*/ 65 h 66"/>
                <a:gd name="T4" fmla="*/ 0 w 30"/>
                <a:gd name="T5" fmla="*/ 0 h 66"/>
                <a:gd name="T6" fmla="*/ 29 w 30"/>
                <a:gd name="T7" fmla="*/ 2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66"/>
                <a:gd name="T14" fmla="*/ 30 w 30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66">
                  <a:moveTo>
                    <a:pt x="29" y="2"/>
                  </a:moveTo>
                  <a:lnTo>
                    <a:pt x="12" y="65"/>
                  </a:lnTo>
                  <a:lnTo>
                    <a:pt x="0" y="0"/>
                  </a:lnTo>
                  <a:lnTo>
                    <a:pt x="29" y="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Freeform 25"/>
            <p:cNvSpPr>
              <a:spLocks/>
            </p:cNvSpPr>
            <p:nvPr/>
          </p:nvSpPr>
          <p:spPr bwMode="auto">
            <a:xfrm>
              <a:off x="2366" y="3532"/>
              <a:ext cx="499" cy="276"/>
            </a:xfrm>
            <a:custGeom>
              <a:avLst/>
              <a:gdLst>
                <a:gd name="T0" fmla="*/ 0 w 499"/>
                <a:gd name="T1" fmla="*/ 0 h 276"/>
                <a:gd name="T2" fmla="*/ 498 w 499"/>
                <a:gd name="T3" fmla="*/ 275 h 276"/>
                <a:gd name="T4" fmla="*/ 0 w 499"/>
                <a:gd name="T5" fmla="*/ 0 h 276"/>
                <a:gd name="T6" fmla="*/ 0 60000 65536"/>
                <a:gd name="T7" fmla="*/ 0 60000 65536"/>
                <a:gd name="T8" fmla="*/ 0 60000 65536"/>
                <a:gd name="T9" fmla="*/ 0 w 499"/>
                <a:gd name="T10" fmla="*/ 0 h 276"/>
                <a:gd name="T11" fmla="*/ 499 w 499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276">
                  <a:moveTo>
                    <a:pt x="0" y="0"/>
                  </a:moveTo>
                  <a:lnTo>
                    <a:pt x="498" y="27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Freeform 26"/>
            <p:cNvSpPr>
              <a:spLocks/>
            </p:cNvSpPr>
            <p:nvPr/>
          </p:nvSpPr>
          <p:spPr bwMode="auto">
            <a:xfrm>
              <a:off x="2805" y="3764"/>
              <a:ext cx="60" cy="44"/>
            </a:xfrm>
            <a:custGeom>
              <a:avLst/>
              <a:gdLst>
                <a:gd name="T0" fmla="*/ 13 w 60"/>
                <a:gd name="T1" fmla="*/ 0 h 44"/>
                <a:gd name="T2" fmla="*/ 59 w 60"/>
                <a:gd name="T3" fmla="*/ 43 h 44"/>
                <a:gd name="T4" fmla="*/ 0 w 60"/>
                <a:gd name="T5" fmla="*/ 28 h 44"/>
                <a:gd name="T6" fmla="*/ 13 w 60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4"/>
                <a:gd name="T14" fmla="*/ 60 w 60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4">
                  <a:moveTo>
                    <a:pt x="13" y="0"/>
                  </a:moveTo>
                  <a:lnTo>
                    <a:pt x="59" y="43"/>
                  </a:lnTo>
                  <a:lnTo>
                    <a:pt x="0" y="28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Freeform 27"/>
            <p:cNvSpPr>
              <a:spLocks/>
            </p:cNvSpPr>
            <p:nvPr/>
          </p:nvSpPr>
          <p:spPr bwMode="auto">
            <a:xfrm>
              <a:off x="2035" y="2968"/>
              <a:ext cx="830" cy="321"/>
            </a:xfrm>
            <a:custGeom>
              <a:avLst/>
              <a:gdLst>
                <a:gd name="T0" fmla="*/ 829 w 830"/>
                <a:gd name="T1" fmla="*/ 0 h 321"/>
                <a:gd name="T2" fmla="*/ 0 w 830"/>
                <a:gd name="T3" fmla="*/ 320 h 321"/>
                <a:gd name="T4" fmla="*/ 829 w 830"/>
                <a:gd name="T5" fmla="*/ 0 h 321"/>
                <a:gd name="T6" fmla="*/ 0 60000 65536"/>
                <a:gd name="T7" fmla="*/ 0 60000 65536"/>
                <a:gd name="T8" fmla="*/ 0 60000 65536"/>
                <a:gd name="T9" fmla="*/ 0 w 830"/>
                <a:gd name="T10" fmla="*/ 0 h 321"/>
                <a:gd name="T11" fmla="*/ 830 w 830"/>
                <a:gd name="T12" fmla="*/ 321 h 3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0" h="321">
                  <a:moveTo>
                    <a:pt x="829" y="0"/>
                  </a:moveTo>
                  <a:lnTo>
                    <a:pt x="0" y="320"/>
                  </a:lnTo>
                  <a:lnTo>
                    <a:pt x="8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Freeform 28"/>
            <p:cNvSpPr>
              <a:spLocks/>
            </p:cNvSpPr>
            <p:nvPr/>
          </p:nvSpPr>
          <p:spPr bwMode="auto">
            <a:xfrm>
              <a:off x="2035" y="3252"/>
              <a:ext cx="61" cy="37"/>
            </a:xfrm>
            <a:custGeom>
              <a:avLst/>
              <a:gdLst>
                <a:gd name="T0" fmla="*/ 60 w 61"/>
                <a:gd name="T1" fmla="*/ 30 h 37"/>
                <a:gd name="T2" fmla="*/ 0 w 61"/>
                <a:gd name="T3" fmla="*/ 36 h 37"/>
                <a:gd name="T4" fmla="*/ 51 w 61"/>
                <a:gd name="T5" fmla="*/ 0 h 37"/>
                <a:gd name="T6" fmla="*/ 60 w 61"/>
                <a:gd name="T7" fmla="*/ 3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7"/>
                <a:gd name="T14" fmla="*/ 61 w 61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7">
                  <a:moveTo>
                    <a:pt x="60" y="30"/>
                  </a:moveTo>
                  <a:lnTo>
                    <a:pt x="0" y="36"/>
                  </a:lnTo>
                  <a:lnTo>
                    <a:pt x="51" y="0"/>
                  </a:lnTo>
                  <a:lnTo>
                    <a:pt x="60" y="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Freeform 29"/>
            <p:cNvSpPr>
              <a:spLocks/>
            </p:cNvSpPr>
            <p:nvPr/>
          </p:nvSpPr>
          <p:spPr bwMode="auto">
            <a:xfrm>
              <a:off x="3409" y="2750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Freeform 30"/>
            <p:cNvSpPr>
              <a:spLocks/>
            </p:cNvSpPr>
            <p:nvPr/>
          </p:nvSpPr>
          <p:spPr bwMode="auto">
            <a:xfrm>
              <a:off x="3693" y="2750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Freeform 31"/>
            <p:cNvSpPr>
              <a:spLocks/>
            </p:cNvSpPr>
            <p:nvPr/>
          </p:nvSpPr>
          <p:spPr bwMode="auto">
            <a:xfrm>
              <a:off x="3740" y="275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Freeform 32"/>
            <p:cNvSpPr>
              <a:spLocks/>
            </p:cNvSpPr>
            <p:nvPr/>
          </p:nvSpPr>
          <p:spPr bwMode="auto">
            <a:xfrm>
              <a:off x="3977" y="2750"/>
              <a:ext cx="49" cy="258"/>
            </a:xfrm>
            <a:custGeom>
              <a:avLst/>
              <a:gdLst>
                <a:gd name="T0" fmla="*/ 0 w 49"/>
                <a:gd name="T1" fmla="*/ 257 h 258"/>
                <a:gd name="T2" fmla="*/ 0 w 49"/>
                <a:gd name="T3" fmla="*/ 0 h 258"/>
                <a:gd name="T4" fmla="*/ 48 w 49"/>
                <a:gd name="T5" fmla="*/ 0 h 258"/>
                <a:gd name="T6" fmla="*/ 48 w 49"/>
                <a:gd name="T7" fmla="*/ 257 h 258"/>
                <a:gd name="T8" fmla="*/ 0 w 49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58"/>
                <a:gd name="T17" fmla="*/ 49 w 49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58">
                  <a:moveTo>
                    <a:pt x="0" y="25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Freeform 33"/>
            <p:cNvSpPr>
              <a:spLocks/>
            </p:cNvSpPr>
            <p:nvPr/>
          </p:nvSpPr>
          <p:spPr bwMode="auto">
            <a:xfrm>
              <a:off x="4255" y="3256"/>
              <a:ext cx="286" cy="258"/>
            </a:xfrm>
            <a:custGeom>
              <a:avLst/>
              <a:gdLst>
                <a:gd name="T0" fmla="*/ 0 w 286"/>
                <a:gd name="T1" fmla="*/ 257 h 258"/>
                <a:gd name="T2" fmla="*/ 0 w 286"/>
                <a:gd name="T3" fmla="*/ 0 h 258"/>
                <a:gd name="T4" fmla="*/ 285 w 286"/>
                <a:gd name="T5" fmla="*/ 0 h 258"/>
                <a:gd name="T6" fmla="*/ 285 w 286"/>
                <a:gd name="T7" fmla="*/ 257 h 258"/>
                <a:gd name="T8" fmla="*/ 0 w 286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8"/>
                <a:gd name="T17" fmla="*/ 286 w 286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8">
                  <a:moveTo>
                    <a:pt x="0" y="257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Freeform 34"/>
            <p:cNvSpPr>
              <a:spLocks/>
            </p:cNvSpPr>
            <p:nvPr/>
          </p:nvSpPr>
          <p:spPr bwMode="auto">
            <a:xfrm>
              <a:off x="4303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Freeform 35"/>
            <p:cNvSpPr>
              <a:spLocks/>
            </p:cNvSpPr>
            <p:nvPr/>
          </p:nvSpPr>
          <p:spPr bwMode="auto">
            <a:xfrm>
              <a:off x="4540" y="3256"/>
              <a:ext cx="286" cy="258"/>
            </a:xfrm>
            <a:custGeom>
              <a:avLst/>
              <a:gdLst>
                <a:gd name="T0" fmla="*/ 0 w 286"/>
                <a:gd name="T1" fmla="*/ 257 h 258"/>
                <a:gd name="T2" fmla="*/ 0 w 286"/>
                <a:gd name="T3" fmla="*/ 0 h 258"/>
                <a:gd name="T4" fmla="*/ 285 w 286"/>
                <a:gd name="T5" fmla="*/ 0 h 258"/>
                <a:gd name="T6" fmla="*/ 285 w 286"/>
                <a:gd name="T7" fmla="*/ 257 h 258"/>
                <a:gd name="T8" fmla="*/ 0 w 286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58"/>
                <a:gd name="T17" fmla="*/ 286 w 286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58">
                  <a:moveTo>
                    <a:pt x="0" y="257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Freeform 36"/>
            <p:cNvSpPr>
              <a:spLocks/>
            </p:cNvSpPr>
            <p:nvPr/>
          </p:nvSpPr>
          <p:spPr bwMode="auto">
            <a:xfrm>
              <a:off x="4588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Freeform 37"/>
            <p:cNvSpPr>
              <a:spLocks/>
            </p:cNvSpPr>
            <p:nvPr/>
          </p:nvSpPr>
          <p:spPr bwMode="auto">
            <a:xfrm>
              <a:off x="4825" y="3256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Freeform 38"/>
            <p:cNvSpPr>
              <a:spLocks/>
            </p:cNvSpPr>
            <p:nvPr/>
          </p:nvSpPr>
          <p:spPr bwMode="auto">
            <a:xfrm>
              <a:off x="4871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Freeform 39"/>
            <p:cNvSpPr>
              <a:spLocks/>
            </p:cNvSpPr>
            <p:nvPr/>
          </p:nvSpPr>
          <p:spPr bwMode="auto">
            <a:xfrm>
              <a:off x="5109" y="3256"/>
              <a:ext cx="285" cy="258"/>
            </a:xfrm>
            <a:custGeom>
              <a:avLst/>
              <a:gdLst>
                <a:gd name="T0" fmla="*/ 0 w 285"/>
                <a:gd name="T1" fmla="*/ 257 h 258"/>
                <a:gd name="T2" fmla="*/ 0 w 285"/>
                <a:gd name="T3" fmla="*/ 0 h 258"/>
                <a:gd name="T4" fmla="*/ 284 w 285"/>
                <a:gd name="T5" fmla="*/ 0 h 258"/>
                <a:gd name="T6" fmla="*/ 284 w 285"/>
                <a:gd name="T7" fmla="*/ 257 h 258"/>
                <a:gd name="T8" fmla="*/ 0 w 285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58"/>
                <a:gd name="T17" fmla="*/ 285 w 28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58">
                  <a:moveTo>
                    <a:pt x="0" y="257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Freeform 40"/>
            <p:cNvSpPr>
              <a:spLocks/>
            </p:cNvSpPr>
            <p:nvPr/>
          </p:nvSpPr>
          <p:spPr bwMode="auto">
            <a:xfrm>
              <a:off x="5156" y="3256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7 h 258"/>
                <a:gd name="T4" fmla="*/ 0 w 1"/>
                <a:gd name="T5" fmla="*/ 0 h 258"/>
                <a:gd name="T6" fmla="*/ 0 60000 65536"/>
                <a:gd name="T7" fmla="*/ 0 60000 65536"/>
                <a:gd name="T8" fmla="*/ 0 60000 65536"/>
                <a:gd name="T9" fmla="*/ 0 w 1"/>
                <a:gd name="T10" fmla="*/ 0 h 258"/>
                <a:gd name="T11" fmla="*/ 1 w 1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Freeform 41"/>
            <p:cNvSpPr>
              <a:spLocks/>
            </p:cNvSpPr>
            <p:nvPr/>
          </p:nvSpPr>
          <p:spPr bwMode="auto">
            <a:xfrm>
              <a:off x="5393" y="3256"/>
              <a:ext cx="49" cy="258"/>
            </a:xfrm>
            <a:custGeom>
              <a:avLst/>
              <a:gdLst>
                <a:gd name="T0" fmla="*/ 0 w 49"/>
                <a:gd name="T1" fmla="*/ 257 h 258"/>
                <a:gd name="T2" fmla="*/ 0 w 49"/>
                <a:gd name="T3" fmla="*/ 0 h 258"/>
                <a:gd name="T4" fmla="*/ 48 w 49"/>
                <a:gd name="T5" fmla="*/ 0 h 258"/>
                <a:gd name="T6" fmla="*/ 48 w 49"/>
                <a:gd name="T7" fmla="*/ 257 h 258"/>
                <a:gd name="T8" fmla="*/ 0 w 49"/>
                <a:gd name="T9" fmla="*/ 257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58"/>
                <a:gd name="T17" fmla="*/ 49 w 49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58">
                  <a:moveTo>
                    <a:pt x="0" y="25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257"/>
                  </a:lnTo>
                  <a:lnTo>
                    <a:pt x="0" y="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Freeform 42"/>
            <p:cNvSpPr>
              <a:spLocks/>
            </p:cNvSpPr>
            <p:nvPr/>
          </p:nvSpPr>
          <p:spPr bwMode="auto">
            <a:xfrm>
              <a:off x="2638" y="3525"/>
              <a:ext cx="967" cy="290"/>
            </a:xfrm>
            <a:custGeom>
              <a:avLst/>
              <a:gdLst>
                <a:gd name="T0" fmla="*/ 0 w 967"/>
                <a:gd name="T1" fmla="*/ 0 h 290"/>
                <a:gd name="T2" fmla="*/ 966 w 967"/>
                <a:gd name="T3" fmla="*/ 289 h 290"/>
                <a:gd name="T4" fmla="*/ 0 w 967"/>
                <a:gd name="T5" fmla="*/ 0 h 290"/>
                <a:gd name="T6" fmla="*/ 0 60000 65536"/>
                <a:gd name="T7" fmla="*/ 0 60000 65536"/>
                <a:gd name="T8" fmla="*/ 0 60000 65536"/>
                <a:gd name="T9" fmla="*/ 0 w 967"/>
                <a:gd name="T10" fmla="*/ 0 h 290"/>
                <a:gd name="T11" fmla="*/ 967 w 967"/>
                <a:gd name="T12" fmla="*/ 290 h 2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290">
                  <a:moveTo>
                    <a:pt x="0" y="0"/>
                  </a:moveTo>
                  <a:lnTo>
                    <a:pt x="966" y="28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Freeform 43"/>
            <p:cNvSpPr>
              <a:spLocks/>
            </p:cNvSpPr>
            <p:nvPr/>
          </p:nvSpPr>
          <p:spPr bwMode="auto">
            <a:xfrm>
              <a:off x="4274" y="3474"/>
              <a:ext cx="107" cy="334"/>
            </a:xfrm>
            <a:custGeom>
              <a:avLst/>
              <a:gdLst>
                <a:gd name="T0" fmla="*/ 0 w 107"/>
                <a:gd name="T1" fmla="*/ 0 h 334"/>
                <a:gd name="T2" fmla="*/ 106 w 107"/>
                <a:gd name="T3" fmla="*/ 333 h 334"/>
                <a:gd name="T4" fmla="*/ 0 w 107"/>
                <a:gd name="T5" fmla="*/ 0 h 334"/>
                <a:gd name="T6" fmla="*/ 0 60000 65536"/>
                <a:gd name="T7" fmla="*/ 0 60000 65536"/>
                <a:gd name="T8" fmla="*/ 0 60000 65536"/>
                <a:gd name="T9" fmla="*/ 0 w 107"/>
                <a:gd name="T10" fmla="*/ 0 h 334"/>
                <a:gd name="T11" fmla="*/ 107 w 107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334">
                  <a:moveTo>
                    <a:pt x="0" y="0"/>
                  </a:moveTo>
                  <a:lnTo>
                    <a:pt x="106" y="33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Freeform 44"/>
            <p:cNvSpPr>
              <a:spLocks/>
            </p:cNvSpPr>
            <p:nvPr/>
          </p:nvSpPr>
          <p:spPr bwMode="auto">
            <a:xfrm>
              <a:off x="4346" y="3742"/>
              <a:ext cx="35" cy="66"/>
            </a:xfrm>
            <a:custGeom>
              <a:avLst/>
              <a:gdLst>
                <a:gd name="T0" fmla="*/ 29 w 35"/>
                <a:gd name="T1" fmla="*/ 0 h 66"/>
                <a:gd name="T2" fmla="*/ 34 w 35"/>
                <a:gd name="T3" fmla="*/ 65 h 66"/>
                <a:gd name="T4" fmla="*/ 0 w 35"/>
                <a:gd name="T5" fmla="*/ 10 h 66"/>
                <a:gd name="T6" fmla="*/ 29 w 3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6"/>
                <a:gd name="T14" fmla="*/ 35 w 3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6">
                  <a:moveTo>
                    <a:pt x="29" y="0"/>
                  </a:moveTo>
                  <a:lnTo>
                    <a:pt x="34" y="65"/>
                  </a:lnTo>
                  <a:lnTo>
                    <a:pt x="0" y="1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Freeform 45"/>
            <p:cNvSpPr>
              <a:spLocks/>
            </p:cNvSpPr>
            <p:nvPr/>
          </p:nvSpPr>
          <p:spPr bwMode="auto">
            <a:xfrm>
              <a:off x="4558" y="3481"/>
              <a:ext cx="747" cy="327"/>
            </a:xfrm>
            <a:custGeom>
              <a:avLst/>
              <a:gdLst>
                <a:gd name="T0" fmla="*/ 0 w 747"/>
                <a:gd name="T1" fmla="*/ 0 h 327"/>
                <a:gd name="T2" fmla="*/ 746 w 747"/>
                <a:gd name="T3" fmla="*/ 326 h 327"/>
                <a:gd name="T4" fmla="*/ 0 w 747"/>
                <a:gd name="T5" fmla="*/ 0 h 327"/>
                <a:gd name="T6" fmla="*/ 0 60000 65536"/>
                <a:gd name="T7" fmla="*/ 0 60000 65536"/>
                <a:gd name="T8" fmla="*/ 0 60000 65536"/>
                <a:gd name="T9" fmla="*/ 0 w 747"/>
                <a:gd name="T10" fmla="*/ 0 h 327"/>
                <a:gd name="T11" fmla="*/ 747 w 747"/>
                <a:gd name="T12" fmla="*/ 327 h 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7" h="327">
                  <a:moveTo>
                    <a:pt x="0" y="0"/>
                  </a:moveTo>
                  <a:lnTo>
                    <a:pt x="746" y="32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Freeform 46"/>
            <p:cNvSpPr>
              <a:spLocks/>
            </p:cNvSpPr>
            <p:nvPr/>
          </p:nvSpPr>
          <p:spPr bwMode="auto">
            <a:xfrm>
              <a:off x="5243" y="3769"/>
              <a:ext cx="62" cy="39"/>
            </a:xfrm>
            <a:custGeom>
              <a:avLst/>
              <a:gdLst>
                <a:gd name="T0" fmla="*/ 12 w 62"/>
                <a:gd name="T1" fmla="*/ 0 h 39"/>
                <a:gd name="T2" fmla="*/ 61 w 62"/>
                <a:gd name="T3" fmla="*/ 38 h 39"/>
                <a:gd name="T4" fmla="*/ 0 w 62"/>
                <a:gd name="T5" fmla="*/ 30 h 39"/>
                <a:gd name="T6" fmla="*/ 12 w 6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9"/>
                <a:gd name="T14" fmla="*/ 62 w 6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9">
                  <a:moveTo>
                    <a:pt x="12" y="0"/>
                  </a:moveTo>
                  <a:lnTo>
                    <a:pt x="61" y="38"/>
                  </a:lnTo>
                  <a:lnTo>
                    <a:pt x="0" y="30"/>
                  </a:lnTo>
                  <a:lnTo>
                    <a:pt x="1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Freeform 47"/>
            <p:cNvSpPr>
              <a:spLocks/>
            </p:cNvSpPr>
            <p:nvPr/>
          </p:nvSpPr>
          <p:spPr bwMode="auto">
            <a:xfrm>
              <a:off x="3141" y="2975"/>
              <a:ext cx="1281" cy="270"/>
            </a:xfrm>
            <a:custGeom>
              <a:avLst/>
              <a:gdLst>
                <a:gd name="T0" fmla="*/ 0 w 1281"/>
                <a:gd name="T1" fmla="*/ 0 h 270"/>
                <a:gd name="T2" fmla="*/ 1280 w 1281"/>
                <a:gd name="T3" fmla="*/ 269 h 270"/>
                <a:gd name="T4" fmla="*/ 0 w 1281"/>
                <a:gd name="T5" fmla="*/ 0 h 270"/>
                <a:gd name="T6" fmla="*/ 0 60000 65536"/>
                <a:gd name="T7" fmla="*/ 0 60000 65536"/>
                <a:gd name="T8" fmla="*/ 0 60000 65536"/>
                <a:gd name="T9" fmla="*/ 0 w 1281"/>
                <a:gd name="T10" fmla="*/ 0 h 270"/>
                <a:gd name="T11" fmla="*/ 1281 w 1281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1" h="270">
                  <a:moveTo>
                    <a:pt x="0" y="0"/>
                  </a:moveTo>
                  <a:lnTo>
                    <a:pt x="1280" y="26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Freeform 48"/>
            <p:cNvSpPr>
              <a:spLocks/>
            </p:cNvSpPr>
            <p:nvPr/>
          </p:nvSpPr>
          <p:spPr bwMode="auto">
            <a:xfrm>
              <a:off x="4359" y="3216"/>
              <a:ext cx="63" cy="32"/>
            </a:xfrm>
            <a:custGeom>
              <a:avLst/>
              <a:gdLst>
                <a:gd name="T0" fmla="*/ 6 w 63"/>
                <a:gd name="T1" fmla="*/ 0 h 32"/>
                <a:gd name="T2" fmla="*/ 62 w 63"/>
                <a:gd name="T3" fmla="*/ 28 h 32"/>
                <a:gd name="T4" fmla="*/ 0 w 63"/>
                <a:gd name="T5" fmla="*/ 31 h 32"/>
                <a:gd name="T6" fmla="*/ 6 w 63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2"/>
                <a:gd name="T14" fmla="*/ 63 w 63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2">
                  <a:moveTo>
                    <a:pt x="6" y="0"/>
                  </a:moveTo>
                  <a:lnTo>
                    <a:pt x="62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Rectangle 49"/>
            <p:cNvSpPr>
              <a:spLocks noChangeArrowheads="1"/>
            </p:cNvSpPr>
            <p:nvPr/>
          </p:nvSpPr>
          <p:spPr bwMode="auto">
            <a:xfrm>
              <a:off x="2457" y="2484"/>
              <a:ext cx="40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53301" name="Rectangle 50"/>
            <p:cNvSpPr>
              <a:spLocks noChangeArrowheads="1"/>
            </p:cNvSpPr>
            <p:nvPr/>
          </p:nvSpPr>
          <p:spPr bwMode="auto">
            <a:xfrm>
              <a:off x="1830" y="3307"/>
              <a:ext cx="2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53302" name="Rectangle 51"/>
            <p:cNvSpPr>
              <a:spLocks noChangeArrowheads="1"/>
            </p:cNvSpPr>
            <p:nvPr/>
          </p:nvSpPr>
          <p:spPr bwMode="auto">
            <a:xfrm>
              <a:off x="1557" y="3307"/>
              <a:ext cx="18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3303" name="Rectangle 52"/>
            <p:cNvSpPr>
              <a:spLocks noChangeArrowheads="1"/>
            </p:cNvSpPr>
            <p:nvPr/>
          </p:nvSpPr>
          <p:spPr bwMode="auto">
            <a:xfrm>
              <a:off x="2091" y="3301"/>
              <a:ext cx="2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53304" name="Rectangle 53"/>
            <p:cNvSpPr>
              <a:spLocks noChangeArrowheads="1"/>
            </p:cNvSpPr>
            <p:nvPr/>
          </p:nvSpPr>
          <p:spPr bwMode="auto">
            <a:xfrm>
              <a:off x="2404" y="3301"/>
              <a:ext cx="2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3305" name="Rectangle 54"/>
            <p:cNvSpPr>
              <a:spLocks noChangeArrowheads="1"/>
            </p:cNvSpPr>
            <p:nvPr/>
          </p:nvSpPr>
          <p:spPr bwMode="auto">
            <a:xfrm>
              <a:off x="2901" y="2756"/>
              <a:ext cx="2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22</a:t>
              </a:r>
            </a:p>
          </p:txBody>
        </p:sp>
        <p:sp>
          <p:nvSpPr>
            <p:cNvPr id="53306" name="Rectangle 55"/>
            <p:cNvSpPr>
              <a:spLocks noChangeArrowheads="1"/>
            </p:cNvSpPr>
            <p:nvPr/>
          </p:nvSpPr>
          <p:spPr bwMode="auto">
            <a:xfrm>
              <a:off x="4323" y="3269"/>
              <a:ext cx="2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grpSp>
          <p:nvGrpSpPr>
            <p:cNvPr id="53307" name="Group 56"/>
            <p:cNvGrpSpPr>
              <a:grpSpLocks/>
            </p:cNvGrpSpPr>
            <p:nvPr/>
          </p:nvGrpSpPr>
          <p:grpSpPr bwMode="auto">
            <a:xfrm>
              <a:off x="96" y="3782"/>
              <a:ext cx="5629" cy="251"/>
              <a:chOff x="96" y="3782"/>
              <a:chExt cx="5629" cy="251"/>
            </a:xfrm>
          </p:grpSpPr>
          <p:sp>
            <p:nvSpPr>
              <p:cNvPr id="53315" name="Freeform 57"/>
              <p:cNvSpPr>
                <a:spLocks/>
              </p:cNvSpPr>
              <p:nvPr/>
            </p:nvSpPr>
            <p:spPr bwMode="auto">
              <a:xfrm>
                <a:off x="168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Freeform 58"/>
              <p:cNvSpPr>
                <a:spLocks/>
              </p:cNvSpPr>
              <p:nvPr/>
            </p:nvSpPr>
            <p:spPr bwMode="auto">
              <a:xfrm>
                <a:off x="187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Freeform 59"/>
              <p:cNvSpPr>
                <a:spLocks/>
              </p:cNvSpPr>
              <p:nvPr/>
            </p:nvSpPr>
            <p:spPr bwMode="auto">
              <a:xfrm>
                <a:off x="206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Freeform 60"/>
              <p:cNvSpPr>
                <a:spLocks/>
              </p:cNvSpPr>
              <p:nvPr/>
            </p:nvSpPr>
            <p:spPr bwMode="auto">
              <a:xfrm>
                <a:off x="2254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Freeform 61"/>
              <p:cNvSpPr>
                <a:spLocks/>
              </p:cNvSpPr>
              <p:nvPr/>
            </p:nvSpPr>
            <p:spPr bwMode="auto">
              <a:xfrm>
                <a:off x="2490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0" name="Freeform 62"/>
              <p:cNvSpPr>
                <a:spLocks/>
              </p:cNvSpPr>
              <p:nvPr/>
            </p:nvSpPr>
            <p:spPr bwMode="auto">
              <a:xfrm>
                <a:off x="2680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Freeform 63"/>
              <p:cNvSpPr>
                <a:spLocks/>
              </p:cNvSpPr>
              <p:nvPr/>
            </p:nvSpPr>
            <p:spPr bwMode="auto">
              <a:xfrm>
                <a:off x="2870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Freeform 64"/>
              <p:cNvSpPr>
                <a:spLocks/>
              </p:cNvSpPr>
              <p:nvPr/>
            </p:nvSpPr>
            <p:spPr bwMode="auto">
              <a:xfrm>
                <a:off x="3060" y="3826"/>
                <a:ext cx="189" cy="207"/>
              </a:xfrm>
              <a:custGeom>
                <a:avLst/>
                <a:gdLst>
                  <a:gd name="T0" fmla="*/ 0 w 189"/>
                  <a:gd name="T1" fmla="*/ 206 h 207"/>
                  <a:gd name="T2" fmla="*/ 0 w 189"/>
                  <a:gd name="T3" fmla="*/ 0 h 207"/>
                  <a:gd name="T4" fmla="*/ 188 w 189"/>
                  <a:gd name="T5" fmla="*/ 0 h 207"/>
                  <a:gd name="T6" fmla="*/ 188 w 189"/>
                  <a:gd name="T7" fmla="*/ 206 h 207"/>
                  <a:gd name="T8" fmla="*/ 0 w 189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207"/>
                  <a:gd name="T17" fmla="*/ 189 w 189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8" y="0"/>
                    </a:lnTo>
                    <a:lnTo>
                      <a:pt x="188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Freeform 65"/>
              <p:cNvSpPr>
                <a:spLocks/>
              </p:cNvSpPr>
              <p:nvPr/>
            </p:nvSpPr>
            <p:spPr bwMode="auto">
              <a:xfrm>
                <a:off x="5458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Freeform 66"/>
              <p:cNvSpPr>
                <a:spLocks/>
              </p:cNvSpPr>
              <p:nvPr/>
            </p:nvSpPr>
            <p:spPr bwMode="auto">
              <a:xfrm>
                <a:off x="328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Freeform 67"/>
              <p:cNvSpPr>
                <a:spLocks/>
              </p:cNvSpPr>
              <p:nvPr/>
            </p:nvSpPr>
            <p:spPr bwMode="auto">
              <a:xfrm>
                <a:off x="483" y="3789"/>
                <a:ext cx="62" cy="31"/>
              </a:xfrm>
              <a:custGeom>
                <a:avLst/>
                <a:gdLst>
                  <a:gd name="T0" fmla="*/ 61 w 62"/>
                  <a:gd name="T1" fmla="*/ 29 h 31"/>
                  <a:gd name="T2" fmla="*/ 0 w 62"/>
                  <a:gd name="T3" fmla="*/ 30 h 31"/>
                  <a:gd name="T4" fmla="*/ 53 w 62"/>
                  <a:gd name="T5" fmla="*/ 0 h 31"/>
                  <a:gd name="T6" fmla="*/ 61 w 62"/>
                  <a:gd name="T7" fmla="*/ 29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31"/>
                  <a:gd name="T14" fmla="*/ 62 w 62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31">
                    <a:moveTo>
                      <a:pt x="61" y="29"/>
                    </a:moveTo>
                    <a:lnTo>
                      <a:pt x="0" y="30"/>
                    </a:lnTo>
                    <a:lnTo>
                      <a:pt x="53" y="0"/>
                    </a:lnTo>
                    <a:lnTo>
                      <a:pt x="61" y="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Freeform 68"/>
              <p:cNvSpPr>
                <a:spLocks/>
              </p:cNvSpPr>
              <p:nvPr/>
            </p:nvSpPr>
            <p:spPr bwMode="auto">
              <a:xfrm>
                <a:off x="4890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Freeform 69"/>
              <p:cNvSpPr>
                <a:spLocks/>
              </p:cNvSpPr>
              <p:nvPr/>
            </p:nvSpPr>
            <p:spPr bwMode="auto">
              <a:xfrm>
                <a:off x="5079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Freeform 70"/>
              <p:cNvSpPr>
                <a:spLocks/>
              </p:cNvSpPr>
              <p:nvPr/>
            </p:nvSpPr>
            <p:spPr bwMode="auto">
              <a:xfrm>
                <a:off x="5268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9" name="Freeform 71"/>
              <p:cNvSpPr>
                <a:spLocks/>
              </p:cNvSpPr>
              <p:nvPr/>
            </p:nvSpPr>
            <p:spPr bwMode="auto">
              <a:xfrm>
                <a:off x="4084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0" name="Freeform 72"/>
              <p:cNvSpPr>
                <a:spLocks/>
              </p:cNvSpPr>
              <p:nvPr/>
            </p:nvSpPr>
            <p:spPr bwMode="auto">
              <a:xfrm>
                <a:off x="4274" y="3826"/>
                <a:ext cx="189" cy="207"/>
              </a:xfrm>
              <a:custGeom>
                <a:avLst/>
                <a:gdLst>
                  <a:gd name="T0" fmla="*/ 0 w 189"/>
                  <a:gd name="T1" fmla="*/ 206 h 207"/>
                  <a:gd name="T2" fmla="*/ 0 w 189"/>
                  <a:gd name="T3" fmla="*/ 0 h 207"/>
                  <a:gd name="T4" fmla="*/ 188 w 189"/>
                  <a:gd name="T5" fmla="*/ 0 h 207"/>
                  <a:gd name="T6" fmla="*/ 188 w 189"/>
                  <a:gd name="T7" fmla="*/ 206 h 207"/>
                  <a:gd name="T8" fmla="*/ 0 w 189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207"/>
                  <a:gd name="T17" fmla="*/ 189 w 189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8" y="0"/>
                    </a:lnTo>
                    <a:lnTo>
                      <a:pt x="188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Freeform 73"/>
              <p:cNvSpPr>
                <a:spLocks/>
              </p:cNvSpPr>
              <p:nvPr/>
            </p:nvSpPr>
            <p:spPr bwMode="auto">
              <a:xfrm>
                <a:off x="4462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Freeform 74"/>
              <p:cNvSpPr>
                <a:spLocks/>
              </p:cNvSpPr>
              <p:nvPr/>
            </p:nvSpPr>
            <p:spPr bwMode="auto">
              <a:xfrm>
                <a:off x="4652" y="3826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Freeform 75"/>
              <p:cNvSpPr>
                <a:spLocks/>
              </p:cNvSpPr>
              <p:nvPr/>
            </p:nvSpPr>
            <p:spPr bwMode="auto">
              <a:xfrm>
                <a:off x="3474" y="3826"/>
                <a:ext cx="192" cy="207"/>
              </a:xfrm>
              <a:custGeom>
                <a:avLst/>
                <a:gdLst>
                  <a:gd name="T0" fmla="*/ 0 w 192"/>
                  <a:gd name="T1" fmla="*/ 206 h 207"/>
                  <a:gd name="T2" fmla="*/ 0 w 192"/>
                  <a:gd name="T3" fmla="*/ 0 h 207"/>
                  <a:gd name="T4" fmla="*/ 191 w 192"/>
                  <a:gd name="T5" fmla="*/ 0 h 207"/>
                  <a:gd name="T6" fmla="*/ 191 w 192"/>
                  <a:gd name="T7" fmla="*/ 206 h 207"/>
                  <a:gd name="T8" fmla="*/ 0 w 192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207"/>
                  <a:gd name="T17" fmla="*/ 192 w 192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1" y="0"/>
                    </a:lnTo>
                    <a:lnTo>
                      <a:pt x="191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Freeform 76"/>
              <p:cNvSpPr>
                <a:spLocks/>
              </p:cNvSpPr>
              <p:nvPr/>
            </p:nvSpPr>
            <p:spPr bwMode="auto">
              <a:xfrm>
                <a:off x="3665" y="3826"/>
                <a:ext cx="189" cy="207"/>
              </a:xfrm>
              <a:custGeom>
                <a:avLst/>
                <a:gdLst>
                  <a:gd name="T0" fmla="*/ 0 w 189"/>
                  <a:gd name="T1" fmla="*/ 206 h 207"/>
                  <a:gd name="T2" fmla="*/ 0 w 189"/>
                  <a:gd name="T3" fmla="*/ 0 h 207"/>
                  <a:gd name="T4" fmla="*/ 188 w 189"/>
                  <a:gd name="T5" fmla="*/ 0 h 207"/>
                  <a:gd name="T6" fmla="*/ 188 w 189"/>
                  <a:gd name="T7" fmla="*/ 206 h 207"/>
                  <a:gd name="T8" fmla="*/ 0 w 189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207"/>
                  <a:gd name="T17" fmla="*/ 189 w 189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8" y="0"/>
                    </a:lnTo>
                    <a:lnTo>
                      <a:pt x="188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5" name="Freeform 77"/>
              <p:cNvSpPr>
                <a:spLocks/>
              </p:cNvSpPr>
              <p:nvPr/>
            </p:nvSpPr>
            <p:spPr bwMode="auto">
              <a:xfrm>
                <a:off x="3853" y="3826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6" name="Freeform 78"/>
              <p:cNvSpPr>
                <a:spLocks/>
              </p:cNvSpPr>
              <p:nvPr/>
            </p:nvSpPr>
            <p:spPr bwMode="auto">
              <a:xfrm>
                <a:off x="3542" y="3782"/>
                <a:ext cx="63" cy="33"/>
              </a:xfrm>
              <a:custGeom>
                <a:avLst/>
                <a:gdLst>
                  <a:gd name="T0" fmla="*/ 8 w 63"/>
                  <a:gd name="T1" fmla="*/ 0 h 33"/>
                  <a:gd name="T2" fmla="*/ 62 w 63"/>
                  <a:gd name="T3" fmla="*/ 32 h 33"/>
                  <a:gd name="T4" fmla="*/ 0 w 63"/>
                  <a:gd name="T5" fmla="*/ 30 h 33"/>
                  <a:gd name="T6" fmla="*/ 8 w 63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33"/>
                  <a:gd name="T14" fmla="*/ 63 w 63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33">
                    <a:moveTo>
                      <a:pt x="8" y="0"/>
                    </a:moveTo>
                    <a:lnTo>
                      <a:pt x="62" y="32"/>
                    </a:lnTo>
                    <a:lnTo>
                      <a:pt x="0" y="30"/>
                    </a:lnTo>
                    <a:lnTo>
                      <a:pt x="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Freeform 79"/>
              <p:cNvSpPr>
                <a:spLocks/>
              </p:cNvSpPr>
              <p:nvPr/>
            </p:nvSpPr>
            <p:spPr bwMode="auto">
              <a:xfrm>
                <a:off x="96" y="3819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Freeform 80"/>
              <p:cNvSpPr>
                <a:spLocks/>
              </p:cNvSpPr>
              <p:nvPr/>
            </p:nvSpPr>
            <p:spPr bwMode="auto">
              <a:xfrm>
                <a:off x="285" y="3819"/>
                <a:ext cx="190" cy="207"/>
              </a:xfrm>
              <a:custGeom>
                <a:avLst/>
                <a:gdLst>
                  <a:gd name="T0" fmla="*/ 0 w 190"/>
                  <a:gd name="T1" fmla="*/ 206 h 207"/>
                  <a:gd name="T2" fmla="*/ 0 w 190"/>
                  <a:gd name="T3" fmla="*/ 0 h 207"/>
                  <a:gd name="T4" fmla="*/ 189 w 190"/>
                  <a:gd name="T5" fmla="*/ 0 h 207"/>
                  <a:gd name="T6" fmla="*/ 189 w 190"/>
                  <a:gd name="T7" fmla="*/ 206 h 207"/>
                  <a:gd name="T8" fmla="*/ 0 w 190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7"/>
                  <a:gd name="T17" fmla="*/ 190 w 190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Freeform 81"/>
              <p:cNvSpPr>
                <a:spLocks/>
              </p:cNvSpPr>
              <p:nvPr/>
            </p:nvSpPr>
            <p:spPr bwMode="auto">
              <a:xfrm>
                <a:off x="474" y="3819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Freeform 82"/>
              <p:cNvSpPr>
                <a:spLocks/>
              </p:cNvSpPr>
              <p:nvPr/>
            </p:nvSpPr>
            <p:spPr bwMode="auto">
              <a:xfrm>
                <a:off x="664" y="3819"/>
                <a:ext cx="191" cy="207"/>
              </a:xfrm>
              <a:custGeom>
                <a:avLst/>
                <a:gdLst>
                  <a:gd name="T0" fmla="*/ 0 w 191"/>
                  <a:gd name="T1" fmla="*/ 206 h 207"/>
                  <a:gd name="T2" fmla="*/ 0 w 191"/>
                  <a:gd name="T3" fmla="*/ 0 h 207"/>
                  <a:gd name="T4" fmla="*/ 190 w 191"/>
                  <a:gd name="T5" fmla="*/ 0 h 207"/>
                  <a:gd name="T6" fmla="*/ 190 w 191"/>
                  <a:gd name="T7" fmla="*/ 206 h 207"/>
                  <a:gd name="T8" fmla="*/ 0 w 191"/>
                  <a:gd name="T9" fmla="*/ 206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7"/>
                  <a:gd name="T17" fmla="*/ 191 w 191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7">
                    <a:moveTo>
                      <a:pt x="0" y="206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6"/>
                    </a:lnTo>
                    <a:lnTo>
                      <a:pt x="0" y="20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1" name="Freeform 83"/>
              <p:cNvSpPr>
                <a:spLocks/>
              </p:cNvSpPr>
              <p:nvPr/>
            </p:nvSpPr>
            <p:spPr bwMode="auto">
              <a:xfrm>
                <a:off x="892" y="3819"/>
                <a:ext cx="190" cy="208"/>
              </a:xfrm>
              <a:custGeom>
                <a:avLst/>
                <a:gdLst>
                  <a:gd name="T0" fmla="*/ 0 w 190"/>
                  <a:gd name="T1" fmla="*/ 207 h 208"/>
                  <a:gd name="T2" fmla="*/ 0 w 190"/>
                  <a:gd name="T3" fmla="*/ 0 h 208"/>
                  <a:gd name="T4" fmla="*/ 189 w 190"/>
                  <a:gd name="T5" fmla="*/ 0 h 208"/>
                  <a:gd name="T6" fmla="*/ 189 w 190"/>
                  <a:gd name="T7" fmla="*/ 207 h 208"/>
                  <a:gd name="T8" fmla="*/ 0 w 190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8"/>
                  <a:gd name="T17" fmla="*/ 190 w 190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2" name="Freeform 84"/>
              <p:cNvSpPr>
                <a:spLocks/>
              </p:cNvSpPr>
              <p:nvPr/>
            </p:nvSpPr>
            <p:spPr bwMode="auto">
              <a:xfrm>
                <a:off x="1081" y="3819"/>
                <a:ext cx="190" cy="208"/>
              </a:xfrm>
              <a:custGeom>
                <a:avLst/>
                <a:gdLst>
                  <a:gd name="T0" fmla="*/ 0 w 190"/>
                  <a:gd name="T1" fmla="*/ 207 h 208"/>
                  <a:gd name="T2" fmla="*/ 0 w 190"/>
                  <a:gd name="T3" fmla="*/ 0 h 208"/>
                  <a:gd name="T4" fmla="*/ 189 w 190"/>
                  <a:gd name="T5" fmla="*/ 0 h 208"/>
                  <a:gd name="T6" fmla="*/ 189 w 190"/>
                  <a:gd name="T7" fmla="*/ 207 h 208"/>
                  <a:gd name="T8" fmla="*/ 0 w 190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08"/>
                  <a:gd name="T17" fmla="*/ 190 w 190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Freeform 85"/>
              <p:cNvSpPr>
                <a:spLocks/>
              </p:cNvSpPr>
              <p:nvPr/>
            </p:nvSpPr>
            <p:spPr bwMode="auto">
              <a:xfrm>
                <a:off x="1270" y="3819"/>
                <a:ext cx="191" cy="208"/>
              </a:xfrm>
              <a:custGeom>
                <a:avLst/>
                <a:gdLst>
                  <a:gd name="T0" fmla="*/ 0 w 191"/>
                  <a:gd name="T1" fmla="*/ 207 h 208"/>
                  <a:gd name="T2" fmla="*/ 0 w 191"/>
                  <a:gd name="T3" fmla="*/ 0 h 208"/>
                  <a:gd name="T4" fmla="*/ 190 w 191"/>
                  <a:gd name="T5" fmla="*/ 0 h 208"/>
                  <a:gd name="T6" fmla="*/ 190 w 191"/>
                  <a:gd name="T7" fmla="*/ 207 h 208"/>
                  <a:gd name="T8" fmla="*/ 0 w 191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8"/>
                  <a:gd name="T17" fmla="*/ 191 w 191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4" name="Freeform 86"/>
              <p:cNvSpPr>
                <a:spLocks/>
              </p:cNvSpPr>
              <p:nvPr/>
            </p:nvSpPr>
            <p:spPr bwMode="auto">
              <a:xfrm>
                <a:off x="1460" y="3819"/>
                <a:ext cx="191" cy="208"/>
              </a:xfrm>
              <a:custGeom>
                <a:avLst/>
                <a:gdLst>
                  <a:gd name="T0" fmla="*/ 0 w 191"/>
                  <a:gd name="T1" fmla="*/ 207 h 208"/>
                  <a:gd name="T2" fmla="*/ 0 w 191"/>
                  <a:gd name="T3" fmla="*/ 0 h 208"/>
                  <a:gd name="T4" fmla="*/ 190 w 191"/>
                  <a:gd name="T5" fmla="*/ 0 h 208"/>
                  <a:gd name="T6" fmla="*/ 190 w 191"/>
                  <a:gd name="T7" fmla="*/ 207 h 208"/>
                  <a:gd name="T8" fmla="*/ 0 w 191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208"/>
                  <a:gd name="T17" fmla="*/ 191 w 191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208">
                    <a:moveTo>
                      <a:pt x="0" y="207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0" y="207"/>
                    </a:lnTo>
                    <a:lnTo>
                      <a:pt x="0" y="20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5" name="Rectangle 87"/>
              <p:cNvSpPr>
                <a:spLocks noChangeArrowheads="1"/>
              </p:cNvSpPr>
              <p:nvPr/>
            </p:nvSpPr>
            <p:spPr bwMode="auto">
              <a:xfrm>
                <a:off x="1658" y="3813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14*</a:t>
                </a:r>
              </a:p>
            </p:txBody>
          </p:sp>
          <p:sp>
            <p:nvSpPr>
              <p:cNvPr id="53346" name="Rectangle 88"/>
              <p:cNvSpPr>
                <a:spLocks noChangeArrowheads="1"/>
              </p:cNvSpPr>
              <p:nvPr/>
            </p:nvSpPr>
            <p:spPr bwMode="auto">
              <a:xfrm>
                <a:off x="1848" y="3813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16*</a:t>
                </a:r>
              </a:p>
            </p:txBody>
          </p:sp>
          <p:sp>
            <p:nvSpPr>
              <p:cNvPr id="53347" name="Rectangle 89"/>
              <p:cNvSpPr>
                <a:spLocks noChangeArrowheads="1"/>
              </p:cNvSpPr>
              <p:nvPr/>
            </p:nvSpPr>
            <p:spPr bwMode="auto">
              <a:xfrm>
                <a:off x="2475" y="3801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17*</a:t>
                </a:r>
              </a:p>
            </p:txBody>
          </p:sp>
          <p:sp>
            <p:nvSpPr>
              <p:cNvPr id="53348" name="Rectangle 90"/>
              <p:cNvSpPr>
                <a:spLocks noChangeArrowheads="1"/>
              </p:cNvSpPr>
              <p:nvPr/>
            </p:nvSpPr>
            <p:spPr bwMode="auto">
              <a:xfrm>
                <a:off x="2659" y="3801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18*</a:t>
                </a:r>
              </a:p>
            </p:txBody>
          </p:sp>
          <p:sp>
            <p:nvSpPr>
              <p:cNvPr id="53349" name="Rectangle 91"/>
              <p:cNvSpPr>
                <a:spLocks noChangeArrowheads="1"/>
              </p:cNvSpPr>
              <p:nvPr/>
            </p:nvSpPr>
            <p:spPr bwMode="auto">
              <a:xfrm>
                <a:off x="3257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20*</a:t>
                </a:r>
              </a:p>
            </p:txBody>
          </p:sp>
          <p:sp>
            <p:nvSpPr>
              <p:cNvPr id="53350" name="Rectangle 92"/>
              <p:cNvSpPr>
                <a:spLocks noChangeArrowheads="1"/>
              </p:cNvSpPr>
              <p:nvPr/>
            </p:nvSpPr>
            <p:spPr bwMode="auto">
              <a:xfrm>
                <a:off x="4869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33*</a:t>
                </a:r>
              </a:p>
            </p:txBody>
          </p:sp>
          <p:sp>
            <p:nvSpPr>
              <p:cNvPr id="53351" name="Rectangle 93"/>
              <p:cNvSpPr>
                <a:spLocks noChangeArrowheads="1"/>
              </p:cNvSpPr>
              <p:nvPr/>
            </p:nvSpPr>
            <p:spPr bwMode="auto">
              <a:xfrm>
                <a:off x="5058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34*</a:t>
                </a:r>
              </a:p>
            </p:txBody>
          </p:sp>
          <p:sp>
            <p:nvSpPr>
              <p:cNvPr id="53352" name="Rectangle 94"/>
              <p:cNvSpPr>
                <a:spLocks noChangeArrowheads="1"/>
              </p:cNvSpPr>
              <p:nvPr/>
            </p:nvSpPr>
            <p:spPr bwMode="auto">
              <a:xfrm>
                <a:off x="5241" y="3801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38*</a:t>
                </a:r>
              </a:p>
            </p:txBody>
          </p:sp>
          <p:sp>
            <p:nvSpPr>
              <p:cNvPr id="53353" name="Rectangle 95"/>
              <p:cNvSpPr>
                <a:spLocks noChangeArrowheads="1"/>
              </p:cNvSpPr>
              <p:nvPr/>
            </p:nvSpPr>
            <p:spPr bwMode="auto">
              <a:xfrm>
                <a:off x="5431" y="3794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39*</a:t>
                </a:r>
              </a:p>
            </p:txBody>
          </p:sp>
          <p:sp>
            <p:nvSpPr>
              <p:cNvPr id="53354" name="Rectangle 96"/>
              <p:cNvSpPr>
                <a:spLocks noChangeArrowheads="1"/>
              </p:cNvSpPr>
              <p:nvPr/>
            </p:nvSpPr>
            <p:spPr bwMode="auto">
              <a:xfrm>
                <a:off x="4063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22*</a:t>
                </a:r>
              </a:p>
            </p:txBody>
          </p:sp>
          <p:sp>
            <p:nvSpPr>
              <p:cNvPr id="53355" name="Rectangle 97"/>
              <p:cNvSpPr>
                <a:spLocks noChangeArrowheads="1"/>
              </p:cNvSpPr>
              <p:nvPr/>
            </p:nvSpPr>
            <p:spPr bwMode="auto">
              <a:xfrm>
                <a:off x="4264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27*</a:t>
                </a:r>
              </a:p>
            </p:txBody>
          </p:sp>
          <p:sp>
            <p:nvSpPr>
              <p:cNvPr id="53356" name="Rectangle 98"/>
              <p:cNvSpPr>
                <a:spLocks noChangeArrowheads="1"/>
              </p:cNvSpPr>
              <p:nvPr/>
            </p:nvSpPr>
            <p:spPr bwMode="auto">
              <a:xfrm>
                <a:off x="4447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29*</a:t>
                </a:r>
              </a:p>
            </p:txBody>
          </p:sp>
          <p:sp>
            <p:nvSpPr>
              <p:cNvPr id="53357" name="Rectangle 99"/>
              <p:cNvSpPr>
                <a:spLocks noChangeArrowheads="1"/>
              </p:cNvSpPr>
              <p:nvPr/>
            </p:nvSpPr>
            <p:spPr bwMode="auto">
              <a:xfrm>
                <a:off x="3452" y="3806"/>
                <a:ext cx="29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21*</a:t>
                </a:r>
              </a:p>
            </p:txBody>
          </p:sp>
          <p:sp>
            <p:nvSpPr>
              <p:cNvPr id="53358" name="Rectangle 100"/>
              <p:cNvSpPr>
                <a:spLocks noChangeArrowheads="1"/>
              </p:cNvSpPr>
              <p:nvPr/>
            </p:nvSpPr>
            <p:spPr bwMode="auto">
              <a:xfrm>
                <a:off x="1083" y="3794"/>
                <a:ext cx="22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7*</a:t>
                </a:r>
              </a:p>
            </p:txBody>
          </p:sp>
          <p:sp>
            <p:nvSpPr>
              <p:cNvPr id="53359" name="Rectangle 101"/>
              <p:cNvSpPr>
                <a:spLocks noChangeArrowheads="1"/>
              </p:cNvSpPr>
              <p:nvPr/>
            </p:nvSpPr>
            <p:spPr bwMode="auto">
              <a:xfrm>
                <a:off x="894" y="3794"/>
                <a:ext cx="22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5*</a:t>
                </a:r>
              </a:p>
            </p:txBody>
          </p:sp>
          <p:sp>
            <p:nvSpPr>
              <p:cNvPr id="53360" name="Rectangle 102"/>
              <p:cNvSpPr>
                <a:spLocks noChangeArrowheads="1"/>
              </p:cNvSpPr>
              <p:nvPr/>
            </p:nvSpPr>
            <p:spPr bwMode="auto">
              <a:xfrm>
                <a:off x="1266" y="3794"/>
                <a:ext cx="22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8*</a:t>
                </a:r>
              </a:p>
            </p:txBody>
          </p:sp>
          <p:sp>
            <p:nvSpPr>
              <p:cNvPr id="53361" name="Rectangle 103"/>
              <p:cNvSpPr>
                <a:spLocks noChangeArrowheads="1"/>
              </p:cNvSpPr>
              <p:nvPr/>
            </p:nvSpPr>
            <p:spPr bwMode="auto">
              <a:xfrm>
                <a:off x="288" y="3793"/>
                <a:ext cx="22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3*</a:t>
                </a:r>
              </a:p>
            </p:txBody>
          </p:sp>
          <p:sp>
            <p:nvSpPr>
              <p:cNvPr id="53362" name="Rectangle 104"/>
              <p:cNvSpPr>
                <a:spLocks noChangeArrowheads="1"/>
              </p:cNvSpPr>
              <p:nvPr/>
            </p:nvSpPr>
            <p:spPr bwMode="auto">
              <a:xfrm>
                <a:off x="98" y="3793"/>
                <a:ext cx="22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2*</a:t>
                </a:r>
              </a:p>
            </p:txBody>
          </p:sp>
        </p:grpSp>
        <p:sp>
          <p:nvSpPr>
            <p:cNvPr id="53308" name="Line 105"/>
            <p:cNvSpPr>
              <a:spLocks noChangeShapeType="1"/>
            </p:cNvSpPr>
            <p:nvPr/>
          </p:nvSpPr>
          <p:spPr bwMode="auto">
            <a:xfrm>
              <a:off x="2698" y="2400"/>
              <a:ext cx="353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Arc 106"/>
            <p:cNvSpPr>
              <a:spLocks/>
            </p:cNvSpPr>
            <p:nvPr/>
          </p:nvSpPr>
          <p:spPr bwMode="auto">
            <a:xfrm rot="-3180000">
              <a:off x="837" y="3660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0 w 21707"/>
                <a:gd name="T3" fmla="*/ 0 h 21600"/>
                <a:gd name="T4" fmla="*/ 0 w 217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Arc 107"/>
            <p:cNvSpPr>
              <a:spLocks/>
            </p:cNvSpPr>
            <p:nvPr/>
          </p:nvSpPr>
          <p:spPr bwMode="auto">
            <a:xfrm rot="-3180000">
              <a:off x="1594" y="3662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0 w 21707"/>
                <a:gd name="T3" fmla="*/ 0 h 21600"/>
                <a:gd name="T4" fmla="*/ 0 w 217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Arc 108"/>
            <p:cNvSpPr>
              <a:spLocks/>
            </p:cNvSpPr>
            <p:nvPr/>
          </p:nvSpPr>
          <p:spPr bwMode="auto">
            <a:xfrm rot="-3180000">
              <a:off x="2349" y="3662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0 w 21707"/>
                <a:gd name="T3" fmla="*/ 0 h 21600"/>
                <a:gd name="T4" fmla="*/ 0 w 217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Arc 109"/>
            <p:cNvSpPr>
              <a:spLocks/>
            </p:cNvSpPr>
            <p:nvPr/>
          </p:nvSpPr>
          <p:spPr bwMode="auto">
            <a:xfrm rot="-3180000">
              <a:off x="3104" y="3662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0 w 21707"/>
                <a:gd name="T3" fmla="*/ 0 h 21600"/>
                <a:gd name="T4" fmla="*/ 0 w 217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Arc 110"/>
            <p:cNvSpPr>
              <a:spLocks/>
            </p:cNvSpPr>
            <p:nvPr/>
          </p:nvSpPr>
          <p:spPr bwMode="auto">
            <a:xfrm rot="-3180000">
              <a:off x="3910" y="3662"/>
              <a:ext cx="202" cy="274"/>
            </a:xfrm>
            <a:custGeom>
              <a:avLst/>
              <a:gdLst>
                <a:gd name="T0" fmla="*/ 0 w 21707"/>
                <a:gd name="T1" fmla="*/ 0 h 21600"/>
                <a:gd name="T2" fmla="*/ 0 w 21707"/>
                <a:gd name="T3" fmla="*/ 0 h 21600"/>
                <a:gd name="T4" fmla="*/ 0 w 217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7"/>
                <a:gd name="T10" fmla="*/ 0 h 21600"/>
                <a:gd name="T11" fmla="*/ 21707 w 217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05" y="0"/>
                    <a:pt x="21663" y="9622"/>
                    <a:pt x="21706" y="21521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Arc 111"/>
            <p:cNvSpPr>
              <a:spLocks/>
            </p:cNvSpPr>
            <p:nvPr/>
          </p:nvSpPr>
          <p:spPr bwMode="auto">
            <a:xfrm rot="-3180000">
              <a:off x="4715" y="3662"/>
              <a:ext cx="201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1447800" y="3505200"/>
            <a:ext cx="7543800" cy="1143000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20" name="Group 107"/>
          <p:cNvGrpSpPr>
            <a:grpSpLocks/>
          </p:cNvGrpSpPr>
          <p:nvPr/>
        </p:nvGrpSpPr>
        <p:grpSpPr bwMode="auto">
          <a:xfrm>
            <a:off x="7010400" y="2743200"/>
            <a:ext cx="1898650" cy="1066800"/>
            <a:chOff x="2398" y="1018"/>
            <a:chExt cx="1196" cy="672"/>
          </a:xfrm>
        </p:grpSpPr>
        <p:sp>
          <p:nvSpPr>
            <p:cNvPr id="121" name="Text Box 104"/>
            <p:cNvSpPr txBox="1">
              <a:spLocks noChangeArrowheads="1"/>
            </p:cNvSpPr>
            <p:nvPr/>
          </p:nvSpPr>
          <p:spPr bwMode="auto">
            <a:xfrm>
              <a:off x="2734" y="1018"/>
              <a:ext cx="860" cy="518"/>
            </a:xfrm>
            <a:prstGeom prst="rect">
              <a:avLst/>
            </a:prstGeom>
            <a:solidFill>
              <a:srgbClr val="FAE8E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Can this </a:t>
              </a:r>
            </a:p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merge?</a:t>
              </a:r>
            </a:p>
          </p:txBody>
        </p:sp>
        <p:cxnSp>
          <p:nvCxnSpPr>
            <p:cNvPr id="122" name="AutoShape 105"/>
            <p:cNvCxnSpPr>
              <a:cxnSpLocks noChangeShapeType="1"/>
              <a:stCxn id="121" idx="1"/>
            </p:cNvCxnSpPr>
            <p:nvPr/>
          </p:nvCxnSpPr>
          <p:spPr bwMode="auto">
            <a:xfrm rot="10800000" flipV="1">
              <a:off x="2398" y="1277"/>
              <a:ext cx="336" cy="41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4" name="Oval 123"/>
          <p:cNvSpPr/>
          <p:nvPr/>
        </p:nvSpPr>
        <p:spPr>
          <a:xfrm>
            <a:off x="5029200" y="4572000"/>
            <a:ext cx="1524000" cy="685800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 rot="18511821">
            <a:off x="4046816" y="3682144"/>
            <a:ext cx="807496" cy="2154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Right Arrow 126"/>
          <p:cNvSpPr/>
          <p:nvPr/>
        </p:nvSpPr>
        <p:spPr>
          <a:xfrm rot="1121957" flipV="1">
            <a:off x="5025348" y="3714225"/>
            <a:ext cx="1704259" cy="1308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4" grpId="1" animBg="1"/>
      <p:bldP spid="126" grpId="0" animBg="1"/>
      <p:bldP spid="1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26BA4C-B08E-E14E-9223-A63F6C9911EB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124B5-5918-674B-85A3-F562E109594B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After Re-distribution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1600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latin typeface="Tahoma" charset="0"/>
              </a:rPr>
              <a:t>Rotate through the parent node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re</a:t>
            </a:r>
            <a:r>
              <a:rPr lang="en-US" sz="2800" dirty="0">
                <a:latin typeface="Tahoma" charset="0"/>
              </a:rPr>
              <a:t>-distribute index entry with key </a:t>
            </a:r>
            <a:r>
              <a:rPr lang="en-US" sz="2800" dirty="0" smtClean="0">
                <a:latin typeface="Tahoma" charset="0"/>
              </a:rPr>
              <a:t>20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55302" name="Group 110"/>
          <p:cNvGrpSpPr>
            <a:grpSpLocks/>
          </p:cNvGrpSpPr>
          <p:nvPr/>
        </p:nvGrpSpPr>
        <p:grpSpPr bwMode="auto">
          <a:xfrm>
            <a:off x="201613" y="2667000"/>
            <a:ext cx="8940800" cy="3035300"/>
            <a:chOff x="194" y="1680"/>
            <a:chExt cx="5534" cy="1912"/>
          </a:xfrm>
        </p:grpSpPr>
        <p:sp>
          <p:nvSpPr>
            <p:cNvPr id="55303" name="Freeform 4"/>
            <p:cNvSpPr>
              <a:spLocks/>
            </p:cNvSpPr>
            <p:nvPr/>
          </p:nvSpPr>
          <p:spPr bwMode="auto">
            <a:xfrm>
              <a:off x="575" y="3297"/>
              <a:ext cx="60" cy="38"/>
            </a:xfrm>
            <a:custGeom>
              <a:avLst/>
              <a:gdLst>
                <a:gd name="T0" fmla="*/ 59 w 60"/>
                <a:gd name="T1" fmla="*/ 36 h 38"/>
                <a:gd name="T2" fmla="*/ 0 w 60"/>
                <a:gd name="T3" fmla="*/ 37 h 38"/>
                <a:gd name="T4" fmla="*/ 51 w 60"/>
                <a:gd name="T5" fmla="*/ 0 h 38"/>
                <a:gd name="T6" fmla="*/ 59 w 60"/>
                <a:gd name="T7" fmla="*/ 36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38"/>
                <a:gd name="T14" fmla="*/ 60 w 6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38">
                  <a:moveTo>
                    <a:pt x="59" y="36"/>
                  </a:moveTo>
                  <a:lnTo>
                    <a:pt x="0" y="37"/>
                  </a:lnTo>
                  <a:lnTo>
                    <a:pt x="51" y="0"/>
                  </a:lnTo>
                  <a:lnTo>
                    <a:pt x="59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6"/>
            <p:cNvSpPr>
              <a:spLocks noChangeArrowheads="1"/>
            </p:cNvSpPr>
            <p:nvPr/>
          </p:nvSpPr>
          <p:spPr bwMode="auto">
            <a:xfrm>
              <a:off x="1729" y="3380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55306" name="Rectangle 7"/>
            <p:cNvSpPr>
              <a:spLocks noChangeArrowheads="1"/>
            </p:cNvSpPr>
            <p:nvPr/>
          </p:nvSpPr>
          <p:spPr bwMode="auto">
            <a:xfrm>
              <a:off x="1914" y="3380"/>
              <a:ext cx="2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55307" name="Rectangle 8"/>
            <p:cNvSpPr>
              <a:spLocks noChangeArrowheads="1"/>
            </p:cNvSpPr>
            <p:nvPr/>
          </p:nvSpPr>
          <p:spPr bwMode="auto">
            <a:xfrm>
              <a:off x="4885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55308" name="Rectangle 9"/>
            <p:cNvSpPr>
              <a:spLocks noChangeArrowheads="1"/>
            </p:cNvSpPr>
            <p:nvPr/>
          </p:nvSpPr>
          <p:spPr bwMode="auto">
            <a:xfrm>
              <a:off x="5073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55309" name="Rectangle 10"/>
            <p:cNvSpPr>
              <a:spLocks noChangeArrowheads="1"/>
            </p:cNvSpPr>
            <p:nvPr/>
          </p:nvSpPr>
          <p:spPr bwMode="auto">
            <a:xfrm>
              <a:off x="5252" y="3365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55310" name="Rectangle 11"/>
            <p:cNvSpPr>
              <a:spLocks noChangeArrowheads="1"/>
            </p:cNvSpPr>
            <p:nvPr/>
          </p:nvSpPr>
          <p:spPr bwMode="auto">
            <a:xfrm>
              <a:off x="5439" y="3357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55311" name="Rectangle 12"/>
            <p:cNvSpPr>
              <a:spLocks noChangeArrowheads="1"/>
            </p:cNvSpPr>
            <p:nvPr/>
          </p:nvSpPr>
          <p:spPr bwMode="auto">
            <a:xfrm>
              <a:off x="4094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55312" name="Rectangle 13"/>
            <p:cNvSpPr>
              <a:spLocks noChangeArrowheads="1"/>
            </p:cNvSpPr>
            <p:nvPr/>
          </p:nvSpPr>
          <p:spPr bwMode="auto">
            <a:xfrm>
              <a:off x="4291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55313" name="Rectangle 14"/>
            <p:cNvSpPr>
              <a:spLocks noChangeArrowheads="1"/>
            </p:cNvSpPr>
            <p:nvPr/>
          </p:nvSpPr>
          <p:spPr bwMode="auto">
            <a:xfrm>
              <a:off x="4473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55314" name="Rectangle 15"/>
            <p:cNvSpPr>
              <a:spLocks noChangeArrowheads="1"/>
            </p:cNvSpPr>
            <p:nvPr/>
          </p:nvSpPr>
          <p:spPr bwMode="auto">
            <a:xfrm>
              <a:off x="2532" y="3365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latin typeface="Arial" charset="0"/>
                </a:rPr>
                <a:t>17*</a:t>
              </a:r>
            </a:p>
          </p:txBody>
        </p:sp>
        <p:sp>
          <p:nvSpPr>
            <p:cNvPr id="55315" name="Rectangle 16"/>
            <p:cNvSpPr>
              <a:spLocks noChangeArrowheads="1"/>
            </p:cNvSpPr>
            <p:nvPr/>
          </p:nvSpPr>
          <p:spPr bwMode="auto">
            <a:xfrm>
              <a:off x="2714" y="3365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charset="0"/>
                </a:rPr>
                <a:t>18*</a:t>
              </a:r>
            </a:p>
          </p:txBody>
        </p:sp>
        <p:sp>
          <p:nvSpPr>
            <p:cNvPr id="55316" name="Rectangle 17"/>
            <p:cNvSpPr>
              <a:spLocks noChangeArrowheads="1"/>
            </p:cNvSpPr>
            <p:nvPr/>
          </p:nvSpPr>
          <p:spPr bwMode="auto">
            <a:xfrm>
              <a:off x="3303" y="3372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55317" name="Rectangle 18"/>
            <p:cNvSpPr>
              <a:spLocks noChangeArrowheads="1"/>
            </p:cNvSpPr>
            <p:nvPr/>
          </p:nvSpPr>
          <p:spPr bwMode="auto">
            <a:xfrm>
              <a:off x="3494" y="3372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  <a:latin typeface="Arial" charset="0"/>
                </a:rPr>
                <a:t>21*</a:t>
              </a:r>
            </a:p>
          </p:txBody>
        </p:sp>
        <p:sp>
          <p:nvSpPr>
            <p:cNvPr id="55318" name="Rectangle 19"/>
            <p:cNvSpPr>
              <a:spLocks noChangeArrowheads="1"/>
            </p:cNvSpPr>
            <p:nvPr/>
          </p:nvSpPr>
          <p:spPr bwMode="auto">
            <a:xfrm>
              <a:off x="1163" y="3357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55319" name="Rectangle 20"/>
            <p:cNvSpPr>
              <a:spLocks noChangeArrowheads="1"/>
            </p:cNvSpPr>
            <p:nvPr/>
          </p:nvSpPr>
          <p:spPr bwMode="auto">
            <a:xfrm>
              <a:off x="978" y="3357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55320" name="Rectangle 21"/>
            <p:cNvSpPr>
              <a:spLocks noChangeArrowheads="1"/>
            </p:cNvSpPr>
            <p:nvPr/>
          </p:nvSpPr>
          <p:spPr bwMode="auto">
            <a:xfrm>
              <a:off x="1344" y="3357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55321" name="Rectangle 22"/>
            <p:cNvSpPr>
              <a:spLocks noChangeArrowheads="1"/>
            </p:cNvSpPr>
            <p:nvPr/>
          </p:nvSpPr>
          <p:spPr bwMode="auto">
            <a:xfrm>
              <a:off x="197" y="3355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55322" name="Rectangle 23"/>
            <p:cNvSpPr>
              <a:spLocks noChangeArrowheads="1"/>
            </p:cNvSpPr>
            <p:nvPr/>
          </p:nvSpPr>
          <p:spPr bwMode="auto">
            <a:xfrm>
              <a:off x="381" y="3355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55323" name="Arc 25"/>
            <p:cNvSpPr>
              <a:spLocks/>
            </p:cNvSpPr>
            <p:nvPr/>
          </p:nvSpPr>
          <p:spPr bwMode="auto">
            <a:xfrm rot="-3180000">
              <a:off x="918" y="3178"/>
              <a:ext cx="210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Freeform 26"/>
            <p:cNvSpPr>
              <a:spLocks/>
            </p:cNvSpPr>
            <p:nvPr/>
          </p:nvSpPr>
          <p:spPr bwMode="auto">
            <a:xfrm>
              <a:off x="2898" y="2038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Freeform 27"/>
            <p:cNvSpPr>
              <a:spLocks/>
            </p:cNvSpPr>
            <p:nvPr/>
          </p:nvSpPr>
          <p:spPr bwMode="auto">
            <a:xfrm>
              <a:off x="2945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Freeform 28"/>
            <p:cNvSpPr>
              <a:spLocks/>
            </p:cNvSpPr>
            <p:nvPr/>
          </p:nvSpPr>
          <p:spPr bwMode="auto">
            <a:xfrm>
              <a:off x="3178" y="2038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Freeform 29"/>
            <p:cNvSpPr>
              <a:spLocks/>
            </p:cNvSpPr>
            <p:nvPr/>
          </p:nvSpPr>
          <p:spPr bwMode="auto">
            <a:xfrm>
              <a:off x="3225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Freeform 30"/>
            <p:cNvSpPr>
              <a:spLocks/>
            </p:cNvSpPr>
            <p:nvPr/>
          </p:nvSpPr>
          <p:spPr bwMode="auto">
            <a:xfrm>
              <a:off x="3458" y="2038"/>
              <a:ext cx="282" cy="312"/>
            </a:xfrm>
            <a:custGeom>
              <a:avLst/>
              <a:gdLst>
                <a:gd name="T0" fmla="*/ 0 w 282"/>
                <a:gd name="T1" fmla="*/ 311 h 312"/>
                <a:gd name="T2" fmla="*/ 0 w 282"/>
                <a:gd name="T3" fmla="*/ 0 h 312"/>
                <a:gd name="T4" fmla="*/ 281 w 282"/>
                <a:gd name="T5" fmla="*/ 0 h 312"/>
                <a:gd name="T6" fmla="*/ 281 w 282"/>
                <a:gd name="T7" fmla="*/ 311 h 312"/>
                <a:gd name="T8" fmla="*/ 0 w 282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12"/>
                <a:gd name="T17" fmla="*/ 282 w 282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12">
                  <a:moveTo>
                    <a:pt x="0" y="311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Freeform 31"/>
            <p:cNvSpPr>
              <a:spLocks/>
            </p:cNvSpPr>
            <p:nvPr/>
          </p:nvSpPr>
          <p:spPr bwMode="auto">
            <a:xfrm>
              <a:off x="3505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Freeform 32"/>
            <p:cNvSpPr>
              <a:spLocks/>
            </p:cNvSpPr>
            <p:nvPr/>
          </p:nvSpPr>
          <p:spPr bwMode="auto">
            <a:xfrm>
              <a:off x="3739" y="2038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Freeform 33"/>
            <p:cNvSpPr>
              <a:spLocks/>
            </p:cNvSpPr>
            <p:nvPr/>
          </p:nvSpPr>
          <p:spPr bwMode="auto">
            <a:xfrm>
              <a:off x="3784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Freeform 34"/>
            <p:cNvSpPr>
              <a:spLocks/>
            </p:cNvSpPr>
            <p:nvPr/>
          </p:nvSpPr>
          <p:spPr bwMode="auto">
            <a:xfrm>
              <a:off x="4019" y="2038"/>
              <a:ext cx="47" cy="312"/>
            </a:xfrm>
            <a:custGeom>
              <a:avLst/>
              <a:gdLst>
                <a:gd name="T0" fmla="*/ 0 w 47"/>
                <a:gd name="T1" fmla="*/ 311 h 312"/>
                <a:gd name="T2" fmla="*/ 0 w 47"/>
                <a:gd name="T3" fmla="*/ 0 h 312"/>
                <a:gd name="T4" fmla="*/ 46 w 47"/>
                <a:gd name="T5" fmla="*/ 0 h 312"/>
                <a:gd name="T6" fmla="*/ 46 w 47"/>
                <a:gd name="T7" fmla="*/ 311 h 312"/>
                <a:gd name="T8" fmla="*/ 0 w 47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12"/>
                <a:gd name="T17" fmla="*/ 47 w 47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12">
                  <a:moveTo>
                    <a:pt x="0" y="311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46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Freeform 35"/>
            <p:cNvSpPr>
              <a:spLocks/>
            </p:cNvSpPr>
            <p:nvPr/>
          </p:nvSpPr>
          <p:spPr bwMode="auto">
            <a:xfrm>
              <a:off x="1759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Freeform 36"/>
            <p:cNvSpPr>
              <a:spLocks/>
            </p:cNvSpPr>
            <p:nvPr/>
          </p:nvSpPr>
          <p:spPr bwMode="auto">
            <a:xfrm>
              <a:off x="1947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Freeform 37"/>
            <p:cNvSpPr>
              <a:spLocks/>
            </p:cNvSpPr>
            <p:nvPr/>
          </p:nvSpPr>
          <p:spPr bwMode="auto">
            <a:xfrm>
              <a:off x="2133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Freeform 38"/>
            <p:cNvSpPr>
              <a:spLocks/>
            </p:cNvSpPr>
            <p:nvPr/>
          </p:nvSpPr>
          <p:spPr bwMode="auto">
            <a:xfrm>
              <a:off x="2320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7" name="Freeform 39"/>
            <p:cNvSpPr>
              <a:spLocks/>
            </p:cNvSpPr>
            <p:nvPr/>
          </p:nvSpPr>
          <p:spPr bwMode="auto">
            <a:xfrm>
              <a:off x="1560" y="2705"/>
              <a:ext cx="282" cy="312"/>
            </a:xfrm>
            <a:custGeom>
              <a:avLst/>
              <a:gdLst>
                <a:gd name="T0" fmla="*/ 0 w 282"/>
                <a:gd name="T1" fmla="*/ 311 h 312"/>
                <a:gd name="T2" fmla="*/ 0 w 282"/>
                <a:gd name="T3" fmla="*/ 0 h 312"/>
                <a:gd name="T4" fmla="*/ 281 w 282"/>
                <a:gd name="T5" fmla="*/ 0 h 312"/>
                <a:gd name="T6" fmla="*/ 281 w 282"/>
                <a:gd name="T7" fmla="*/ 311 h 312"/>
                <a:gd name="T8" fmla="*/ 0 w 282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12"/>
                <a:gd name="T17" fmla="*/ 282 w 282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12">
                  <a:moveTo>
                    <a:pt x="0" y="311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Freeform 40"/>
            <p:cNvSpPr>
              <a:spLocks/>
            </p:cNvSpPr>
            <p:nvPr/>
          </p:nvSpPr>
          <p:spPr bwMode="auto">
            <a:xfrm>
              <a:off x="1607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Freeform 41"/>
            <p:cNvSpPr>
              <a:spLocks/>
            </p:cNvSpPr>
            <p:nvPr/>
          </p:nvSpPr>
          <p:spPr bwMode="auto">
            <a:xfrm>
              <a:off x="1841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0" name="Freeform 42"/>
            <p:cNvSpPr>
              <a:spLocks/>
            </p:cNvSpPr>
            <p:nvPr/>
          </p:nvSpPr>
          <p:spPr bwMode="auto">
            <a:xfrm>
              <a:off x="1887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Freeform 43"/>
            <p:cNvSpPr>
              <a:spLocks/>
            </p:cNvSpPr>
            <p:nvPr/>
          </p:nvSpPr>
          <p:spPr bwMode="auto">
            <a:xfrm>
              <a:off x="2121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Freeform 44"/>
            <p:cNvSpPr>
              <a:spLocks/>
            </p:cNvSpPr>
            <p:nvPr/>
          </p:nvSpPr>
          <p:spPr bwMode="auto">
            <a:xfrm>
              <a:off x="2168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Freeform 45"/>
            <p:cNvSpPr>
              <a:spLocks/>
            </p:cNvSpPr>
            <p:nvPr/>
          </p:nvSpPr>
          <p:spPr bwMode="auto">
            <a:xfrm>
              <a:off x="2401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Freeform 46"/>
            <p:cNvSpPr>
              <a:spLocks/>
            </p:cNvSpPr>
            <p:nvPr/>
          </p:nvSpPr>
          <p:spPr bwMode="auto">
            <a:xfrm>
              <a:off x="2448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Freeform 47"/>
            <p:cNvSpPr>
              <a:spLocks/>
            </p:cNvSpPr>
            <p:nvPr/>
          </p:nvSpPr>
          <p:spPr bwMode="auto">
            <a:xfrm>
              <a:off x="2681" y="2705"/>
              <a:ext cx="48" cy="312"/>
            </a:xfrm>
            <a:custGeom>
              <a:avLst/>
              <a:gdLst>
                <a:gd name="T0" fmla="*/ 0 w 48"/>
                <a:gd name="T1" fmla="*/ 311 h 312"/>
                <a:gd name="T2" fmla="*/ 0 w 48"/>
                <a:gd name="T3" fmla="*/ 0 h 312"/>
                <a:gd name="T4" fmla="*/ 47 w 48"/>
                <a:gd name="T5" fmla="*/ 0 h 312"/>
                <a:gd name="T6" fmla="*/ 47 w 48"/>
                <a:gd name="T7" fmla="*/ 311 h 312"/>
                <a:gd name="T8" fmla="*/ 0 w 48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12"/>
                <a:gd name="T17" fmla="*/ 48 w 48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12">
                  <a:moveTo>
                    <a:pt x="0" y="311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Freeform 48"/>
            <p:cNvSpPr>
              <a:spLocks/>
            </p:cNvSpPr>
            <p:nvPr/>
          </p:nvSpPr>
          <p:spPr bwMode="auto">
            <a:xfrm>
              <a:off x="2553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Freeform 49"/>
            <p:cNvSpPr>
              <a:spLocks/>
            </p:cNvSpPr>
            <p:nvPr/>
          </p:nvSpPr>
          <p:spPr bwMode="auto">
            <a:xfrm>
              <a:off x="2740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Freeform 50"/>
            <p:cNvSpPr>
              <a:spLocks/>
            </p:cNvSpPr>
            <p:nvPr/>
          </p:nvSpPr>
          <p:spPr bwMode="auto">
            <a:xfrm>
              <a:off x="2927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Freeform 51"/>
            <p:cNvSpPr>
              <a:spLocks/>
            </p:cNvSpPr>
            <p:nvPr/>
          </p:nvSpPr>
          <p:spPr bwMode="auto">
            <a:xfrm>
              <a:off x="3114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0" name="Freeform 52"/>
            <p:cNvSpPr>
              <a:spLocks/>
            </p:cNvSpPr>
            <p:nvPr/>
          </p:nvSpPr>
          <p:spPr bwMode="auto">
            <a:xfrm>
              <a:off x="4918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1" name="Freeform 53"/>
            <p:cNvSpPr>
              <a:spLocks/>
            </p:cNvSpPr>
            <p:nvPr/>
          </p:nvSpPr>
          <p:spPr bwMode="auto">
            <a:xfrm>
              <a:off x="5104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2" name="Freeform 54"/>
            <p:cNvSpPr>
              <a:spLocks/>
            </p:cNvSpPr>
            <p:nvPr/>
          </p:nvSpPr>
          <p:spPr bwMode="auto">
            <a:xfrm>
              <a:off x="5290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3" name="Freeform 55"/>
            <p:cNvSpPr>
              <a:spLocks/>
            </p:cNvSpPr>
            <p:nvPr/>
          </p:nvSpPr>
          <p:spPr bwMode="auto">
            <a:xfrm>
              <a:off x="5478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4" name="Freeform 56"/>
            <p:cNvSpPr>
              <a:spLocks/>
            </p:cNvSpPr>
            <p:nvPr/>
          </p:nvSpPr>
          <p:spPr bwMode="auto">
            <a:xfrm>
              <a:off x="4124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5" name="Freeform 57"/>
            <p:cNvSpPr>
              <a:spLocks/>
            </p:cNvSpPr>
            <p:nvPr/>
          </p:nvSpPr>
          <p:spPr bwMode="auto">
            <a:xfrm>
              <a:off x="4311" y="3342"/>
              <a:ext cx="186" cy="250"/>
            </a:xfrm>
            <a:custGeom>
              <a:avLst/>
              <a:gdLst>
                <a:gd name="T0" fmla="*/ 0 w 186"/>
                <a:gd name="T1" fmla="*/ 249 h 250"/>
                <a:gd name="T2" fmla="*/ 0 w 186"/>
                <a:gd name="T3" fmla="*/ 0 h 250"/>
                <a:gd name="T4" fmla="*/ 185 w 186"/>
                <a:gd name="T5" fmla="*/ 0 h 250"/>
                <a:gd name="T6" fmla="*/ 185 w 186"/>
                <a:gd name="T7" fmla="*/ 249 h 250"/>
                <a:gd name="T8" fmla="*/ 0 w 186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50"/>
                <a:gd name="T17" fmla="*/ 186 w 186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50">
                  <a:moveTo>
                    <a:pt x="0" y="249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185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6" name="Freeform 58"/>
            <p:cNvSpPr>
              <a:spLocks/>
            </p:cNvSpPr>
            <p:nvPr/>
          </p:nvSpPr>
          <p:spPr bwMode="auto">
            <a:xfrm>
              <a:off x="4496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7" name="Freeform 59"/>
            <p:cNvSpPr>
              <a:spLocks/>
            </p:cNvSpPr>
            <p:nvPr/>
          </p:nvSpPr>
          <p:spPr bwMode="auto">
            <a:xfrm>
              <a:off x="4684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8" name="Freeform 60"/>
            <p:cNvSpPr>
              <a:spLocks/>
            </p:cNvSpPr>
            <p:nvPr/>
          </p:nvSpPr>
          <p:spPr bwMode="auto">
            <a:xfrm>
              <a:off x="3335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9" name="Freeform 61"/>
            <p:cNvSpPr>
              <a:spLocks/>
            </p:cNvSpPr>
            <p:nvPr/>
          </p:nvSpPr>
          <p:spPr bwMode="auto">
            <a:xfrm>
              <a:off x="3522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0" name="Freeform 62"/>
            <p:cNvSpPr>
              <a:spLocks/>
            </p:cNvSpPr>
            <p:nvPr/>
          </p:nvSpPr>
          <p:spPr bwMode="auto">
            <a:xfrm>
              <a:off x="3710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1" name="Freeform 63"/>
            <p:cNvSpPr>
              <a:spLocks/>
            </p:cNvSpPr>
            <p:nvPr/>
          </p:nvSpPr>
          <p:spPr bwMode="auto">
            <a:xfrm>
              <a:off x="3896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2" name="Freeform 64"/>
            <p:cNvSpPr>
              <a:spLocks/>
            </p:cNvSpPr>
            <p:nvPr/>
          </p:nvSpPr>
          <p:spPr bwMode="auto">
            <a:xfrm>
              <a:off x="575" y="2971"/>
              <a:ext cx="1009" cy="364"/>
            </a:xfrm>
            <a:custGeom>
              <a:avLst/>
              <a:gdLst>
                <a:gd name="T0" fmla="*/ 1008 w 1009"/>
                <a:gd name="T1" fmla="*/ 0 h 364"/>
                <a:gd name="T2" fmla="*/ 0 w 1009"/>
                <a:gd name="T3" fmla="*/ 363 h 364"/>
                <a:gd name="T4" fmla="*/ 1008 w 1009"/>
                <a:gd name="T5" fmla="*/ 0 h 364"/>
                <a:gd name="T6" fmla="*/ 0 60000 65536"/>
                <a:gd name="T7" fmla="*/ 0 60000 65536"/>
                <a:gd name="T8" fmla="*/ 0 60000 65536"/>
                <a:gd name="T9" fmla="*/ 0 w 1009"/>
                <a:gd name="T10" fmla="*/ 0 h 364"/>
                <a:gd name="T11" fmla="*/ 1009 w 1009"/>
                <a:gd name="T12" fmla="*/ 364 h 3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9" h="364">
                  <a:moveTo>
                    <a:pt x="1008" y="0"/>
                  </a:moveTo>
                  <a:lnTo>
                    <a:pt x="0" y="363"/>
                  </a:lnTo>
                  <a:lnTo>
                    <a:pt x="100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3" name="Freeform 65"/>
            <p:cNvSpPr>
              <a:spLocks/>
            </p:cNvSpPr>
            <p:nvPr/>
          </p:nvSpPr>
          <p:spPr bwMode="auto">
            <a:xfrm>
              <a:off x="1351" y="2977"/>
              <a:ext cx="503" cy="350"/>
            </a:xfrm>
            <a:custGeom>
              <a:avLst/>
              <a:gdLst>
                <a:gd name="T0" fmla="*/ 502 w 503"/>
                <a:gd name="T1" fmla="*/ 0 h 350"/>
                <a:gd name="T2" fmla="*/ 0 w 503"/>
                <a:gd name="T3" fmla="*/ 349 h 350"/>
                <a:gd name="T4" fmla="*/ 502 w 503"/>
                <a:gd name="T5" fmla="*/ 0 h 350"/>
                <a:gd name="T6" fmla="*/ 0 60000 65536"/>
                <a:gd name="T7" fmla="*/ 0 60000 65536"/>
                <a:gd name="T8" fmla="*/ 0 60000 65536"/>
                <a:gd name="T9" fmla="*/ 0 w 503"/>
                <a:gd name="T10" fmla="*/ 0 h 350"/>
                <a:gd name="T11" fmla="*/ 503 w 503"/>
                <a:gd name="T12" fmla="*/ 350 h 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3" h="350">
                  <a:moveTo>
                    <a:pt x="502" y="0"/>
                  </a:moveTo>
                  <a:lnTo>
                    <a:pt x="0" y="349"/>
                  </a:lnTo>
                  <a:lnTo>
                    <a:pt x="50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4" name="Freeform 66"/>
            <p:cNvSpPr>
              <a:spLocks/>
            </p:cNvSpPr>
            <p:nvPr/>
          </p:nvSpPr>
          <p:spPr bwMode="auto">
            <a:xfrm>
              <a:off x="1351" y="3273"/>
              <a:ext cx="59" cy="54"/>
            </a:xfrm>
            <a:custGeom>
              <a:avLst/>
              <a:gdLst>
                <a:gd name="T0" fmla="*/ 58 w 59"/>
                <a:gd name="T1" fmla="*/ 35 h 54"/>
                <a:gd name="T2" fmla="*/ 0 w 59"/>
                <a:gd name="T3" fmla="*/ 53 h 54"/>
                <a:gd name="T4" fmla="*/ 45 w 59"/>
                <a:gd name="T5" fmla="*/ 0 h 54"/>
                <a:gd name="T6" fmla="*/ 58 w 59"/>
                <a:gd name="T7" fmla="*/ 35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4"/>
                <a:gd name="T14" fmla="*/ 59 w 5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4">
                  <a:moveTo>
                    <a:pt x="58" y="35"/>
                  </a:moveTo>
                  <a:lnTo>
                    <a:pt x="0" y="53"/>
                  </a:lnTo>
                  <a:lnTo>
                    <a:pt x="45" y="0"/>
                  </a:lnTo>
                  <a:lnTo>
                    <a:pt x="58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5" name="Freeform 67"/>
            <p:cNvSpPr>
              <a:spLocks/>
            </p:cNvSpPr>
            <p:nvPr/>
          </p:nvSpPr>
          <p:spPr bwMode="auto">
            <a:xfrm>
              <a:off x="2104" y="2302"/>
              <a:ext cx="819" cy="389"/>
            </a:xfrm>
            <a:custGeom>
              <a:avLst/>
              <a:gdLst>
                <a:gd name="T0" fmla="*/ 818 w 819"/>
                <a:gd name="T1" fmla="*/ 0 h 389"/>
                <a:gd name="T2" fmla="*/ 0 w 819"/>
                <a:gd name="T3" fmla="*/ 388 h 389"/>
                <a:gd name="T4" fmla="*/ 818 w 819"/>
                <a:gd name="T5" fmla="*/ 0 h 389"/>
                <a:gd name="T6" fmla="*/ 0 60000 65536"/>
                <a:gd name="T7" fmla="*/ 0 60000 65536"/>
                <a:gd name="T8" fmla="*/ 0 60000 65536"/>
                <a:gd name="T9" fmla="*/ 0 w 819"/>
                <a:gd name="T10" fmla="*/ 0 h 389"/>
                <a:gd name="T11" fmla="*/ 819 w 819"/>
                <a:gd name="T12" fmla="*/ 389 h 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" h="389">
                  <a:moveTo>
                    <a:pt x="818" y="0"/>
                  </a:moveTo>
                  <a:lnTo>
                    <a:pt x="0" y="388"/>
                  </a:lnTo>
                  <a:lnTo>
                    <a:pt x="81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6" name="Freeform 68"/>
            <p:cNvSpPr>
              <a:spLocks/>
            </p:cNvSpPr>
            <p:nvPr/>
          </p:nvSpPr>
          <p:spPr bwMode="auto">
            <a:xfrm>
              <a:off x="2104" y="2646"/>
              <a:ext cx="61" cy="45"/>
            </a:xfrm>
            <a:custGeom>
              <a:avLst/>
              <a:gdLst>
                <a:gd name="T0" fmla="*/ 60 w 61"/>
                <a:gd name="T1" fmla="*/ 36 h 45"/>
                <a:gd name="T2" fmla="*/ 0 w 61"/>
                <a:gd name="T3" fmla="*/ 44 h 45"/>
                <a:gd name="T4" fmla="*/ 51 w 61"/>
                <a:gd name="T5" fmla="*/ 0 h 45"/>
                <a:gd name="T6" fmla="*/ 60 w 61"/>
                <a:gd name="T7" fmla="*/ 36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45"/>
                <a:gd name="T14" fmla="*/ 61 w 61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45">
                  <a:moveTo>
                    <a:pt x="60" y="36"/>
                  </a:moveTo>
                  <a:lnTo>
                    <a:pt x="0" y="44"/>
                  </a:lnTo>
                  <a:lnTo>
                    <a:pt x="51" y="0"/>
                  </a:lnTo>
                  <a:lnTo>
                    <a:pt x="60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7" name="Freeform 69"/>
            <p:cNvSpPr>
              <a:spLocks/>
            </p:cNvSpPr>
            <p:nvPr/>
          </p:nvSpPr>
          <p:spPr bwMode="auto">
            <a:xfrm>
              <a:off x="354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8" name="Freeform 70"/>
            <p:cNvSpPr>
              <a:spLocks/>
            </p:cNvSpPr>
            <p:nvPr/>
          </p:nvSpPr>
          <p:spPr bwMode="auto">
            <a:xfrm>
              <a:off x="3592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9" name="Freeform 71"/>
            <p:cNvSpPr>
              <a:spLocks/>
            </p:cNvSpPr>
            <p:nvPr/>
          </p:nvSpPr>
          <p:spPr bwMode="auto">
            <a:xfrm>
              <a:off x="382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0" name="Freeform 72"/>
            <p:cNvSpPr>
              <a:spLocks/>
            </p:cNvSpPr>
            <p:nvPr/>
          </p:nvSpPr>
          <p:spPr bwMode="auto">
            <a:xfrm>
              <a:off x="3872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1" name="Freeform 73"/>
            <p:cNvSpPr>
              <a:spLocks/>
            </p:cNvSpPr>
            <p:nvPr/>
          </p:nvSpPr>
          <p:spPr bwMode="auto">
            <a:xfrm>
              <a:off x="410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2" name="Freeform 74"/>
            <p:cNvSpPr>
              <a:spLocks/>
            </p:cNvSpPr>
            <p:nvPr/>
          </p:nvSpPr>
          <p:spPr bwMode="auto">
            <a:xfrm>
              <a:off x="4153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3" name="Freeform 75"/>
            <p:cNvSpPr>
              <a:spLocks/>
            </p:cNvSpPr>
            <p:nvPr/>
          </p:nvSpPr>
          <p:spPr bwMode="auto">
            <a:xfrm>
              <a:off x="438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4" name="Freeform 76"/>
            <p:cNvSpPr>
              <a:spLocks/>
            </p:cNvSpPr>
            <p:nvPr/>
          </p:nvSpPr>
          <p:spPr bwMode="auto">
            <a:xfrm>
              <a:off x="4433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5" name="Freeform 77"/>
            <p:cNvSpPr>
              <a:spLocks/>
            </p:cNvSpPr>
            <p:nvPr/>
          </p:nvSpPr>
          <p:spPr bwMode="auto">
            <a:xfrm>
              <a:off x="4666" y="2705"/>
              <a:ext cx="48" cy="312"/>
            </a:xfrm>
            <a:custGeom>
              <a:avLst/>
              <a:gdLst>
                <a:gd name="T0" fmla="*/ 0 w 48"/>
                <a:gd name="T1" fmla="*/ 311 h 312"/>
                <a:gd name="T2" fmla="*/ 0 w 48"/>
                <a:gd name="T3" fmla="*/ 0 h 312"/>
                <a:gd name="T4" fmla="*/ 47 w 48"/>
                <a:gd name="T5" fmla="*/ 0 h 312"/>
                <a:gd name="T6" fmla="*/ 47 w 48"/>
                <a:gd name="T7" fmla="*/ 311 h 312"/>
                <a:gd name="T8" fmla="*/ 0 w 48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12"/>
                <a:gd name="T17" fmla="*/ 48 w 48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12">
                  <a:moveTo>
                    <a:pt x="0" y="311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6" name="Freeform 78"/>
            <p:cNvSpPr>
              <a:spLocks/>
            </p:cNvSpPr>
            <p:nvPr/>
          </p:nvSpPr>
          <p:spPr bwMode="auto">
            <a:xfrm>
              <a:off x="2104" y="2971"/>
              <a:ext cx="36" cy="349"/>
            </a:xfrm>
            <a:custGeom>
              <a:avLst/>
              <a:gdLst>
                <a:gd name="T0" fmla="*/ 35 w 36"/>
                <a:gd name="T1" fmla="*/ 0 h 349"/>
                <a:gd name="T2" fmla="*/ 0 w 36"/>
                <a:gd name="T3" fmla="*/ 348 h 349"/>
                <a:gd name="T4" fmla="*/ 35 w 36"/>
                <a:gd name="T5" fmla="*/ 0 h 349"/>
                <a:gd name="T6" fmla="*/ 0 60000 65536"/>
                <a:gd name="T7" fmla="*/ 0 60000 65536"/>
                <a:gd name="T8" fmla="*/ 0 60000 65536"/>
                <a:gd name="T9" fmla="*/ 0 w 36"/>
                <a:gd name="T10" fmla="*/ 0 h 349"/>
                <a:gd name="T11" fmla="*/ 36 w 36"/>
                <a:gd name="T12" fmla="*/ 349 h 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9">
                  <a:moveTo>
                    <a:pt x="35" y="0"/>
                  </a:moveTo>
                  <a:lnTo>
                    <a:pt x="0" y="348"/>
                  </a:lnTo>
                  <a:lnTo>
                    <a:pt x="3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7" name="Freeform 79"/>
            <p:cNvSpPr>
              <a:spLocks/>
            </p:cNvSpPr>
            <p:nvPr/>
          </p:nvSpPr>
          <p:spPr bwMode="auto">
            <a:xfrm>
              <a:off x="2097" y="3240"/>
              <a:ext cx="30" cy="80"/>
            </a:xfrm>
            <a:custGeom>
              <a:avLst/>
              <a:gdLst>
                <a:gd name="T0" fmla="*/ 29 w 30"/>
                <a:gd name="T1" fmla="*/ 6 h 80"/>
                <a:gd name="T2" fmla="*/ 6 w 30"/>
                <a:gd name="T3" fmla="*/ 79 h 80"/>
                <a:gd name="T4" fmla="*/ 0 w 30"/>
                <a:gd name="T5" fmla="*/ 0 h 80"/>
                <a:gd name="T6" fmla="*/ 29 w 30"/>
                <a:gd name="T7" fmla="*/ 6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80"/>
                <a:gd name="T14" fmla="*/ 30 w 3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80">
                  <a:moveTo>
                    <a:pt x="29" y="6"/>
                  </a:moveTo>
                  <a:lnTo>
                    <a:pt x="6" y="79"/>
                  </a:lnTo>
                  <a:lnTo>
                    <a:pt x="0" y="0"/>
                  </a:lnTo>
                  <a:lnTo>
                    <a:pt x="29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5" name="Freeform 87"/>
            <p:cNvSpPr>
              <a:spLocks/>
            </p:cNvSpPr>
            <p:nvPr/>
          </p:nvSpPr>
          <p:spPr bwMode="auto">
            <a:xfrm>
              <a:off x="3201" y="2310"/>
              <a:ext cx="848" cy="381"/>
            </a:xfrm>
            <a:custGeom>
              <a:avLst/>
              <a:gdLst>
                <a:gd name="T0" fmla="*/ 0 w 848"/>
                <a:gd name="T1" fmla="*/ 0 h 381"/>
                <a:gd name="T2" fmla="*/ 847 w 848"/>
                <a:gd name="T3" fmla="*/ 380 h 381"/>
                <a:gd name="T4" fmla="*/ 0 w 848"/>
                <a:gd name="T5" fmla="*/ 0 h 381"/>
                <a:gd name="T6" fmla="*/ 0 60000 65536"/>
                <a:gd name="T7" fmla="*/ 0 60000 65536"/>
                <a:gd name="T8" fmla="*/ 0 60000 65536"/>
                <a:gd name="T9" fmla="*/ 0 w 848"/>
                <a:gd name="T10" fmla="*/ 0 h 381"/>
                <a:gd name="T11" fmla="*/ 848 w 848"/>
                <a:gd name="T12" fmla="*/ 381 h 3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381">
                  <a:moveTo>
                    <a:pt x="0" y="0"/>
                  </a:moveTo>
                  <a:lnTo>
                    <a:pt x="847" y="3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6" name="Freeform 88"/>
            <p:cNvSpPr>
              <a:spLocks/>
            </p:cNvSpPr>
            <p:nvPr/>
          </p:nvSpPr>
          <p:spPr bwMode="auto">
            <a:xfrm>
              <a:off x="3987" y="2647"/>
              <a:ext cx="62" cy="44"/>
            </a:xfrm>
            <a:custGeom>
              <a:avLst/>
              <a:gdLst>
                <a:gd name="T0" fmla="*/ 9 w 62"/>
                <a:gd name="T1" fmla="*/ 0 h 44"/>
                <a:gd name="T2" fmla="*/ 61 w 62"/>
                <a:gd name="T3" fmla="*/ 43 h 44"/>
                <a:gd name="T4" fmla="*/ 0 w 62"/>
                <a:gd name="T5" fmla="*/ 36 h 44"/>
                <a:gd name="T6" fmla="*/ 9 w 62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44"/>
                <a:gd name="T14" fmla="*/ 62 w 62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44">
                  <a:moveTo>
                    <a:pt x="9" y="0"/>
                  </a:moveTo>
                  <a:lnTo>
                    <a:pt x="61" y="43"/>
                  </a:lnTo>
                  <a:lnTo>
                    <a:pt x="0" y="36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7" name="Freeform 89"/>
            <p:cNvSpPr>
              <a:spLocks/>
            </p:cNvSpPr>
            <p:nvPr/>
          </p:nvSpPr>
          <p:spPr bwMode="auto">
            <a:xfrm>
              <a:off x="194" y="3334"/>
              <a:ext cx="186" cy="250"/>
            </a:xfrm>
            <a:custGeom>
              <a:avLst/>
              <a:gdLst>
                <a:gd name="T0" fmla="*/ 0 w 186"/>
                <a:gd name="T1" fmla="*/ 249 h 250"/>
                <a:gd name="T2" fmla="*/ 0 w 186"/>
                <a:gd name="T3" fmla="*/ 0 h 250"/>
                <a:gd name="T4" fmla="*/ 185 w 186"/>
                <a:gd name="T5" fmla="*/ 0 h 250"/>
                <a:gd name="T6" fmla="*/ 185 w 186"/>
                <a:gd name="T7" fmla="*/ 249 h 250"/>
                <a:gd name="T8" fmla="*/ 0 w 186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50"/>
                <a:gd name="T17" fmla="*/ 186 w 186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50">
                  <a:moveTo>
                    <a:pt x="0" y="249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185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8" name="Freeform 90"/>
            <p:cNvSpPr>
              <a:spLocks/>
            </p:cNvSpPr>
            <p:nvPr/>
          </p:nvSpPr>
          <p:spPr bwMode="auto">
            <a:xfrm>
              <a:off x="379" y="3334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9" name="Freeform 91"/>
            <p:cNvSpPr>
              <a:spLocks/>
            </p:cNvSpPr>
            <p:nvPr/>
          </p:nvSpPr>
          <p:spPr bwMode="auto">
            <a:xfrm>
              <a:off x="567" y="3334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0" name="Freeform 92"/>
            <p:cNvSpPr>
              <a:spLocks/>
            </p:cNvSpPr>
            <p:nvPr/>
          </p:nvSpPr>
          <p:spPr bwMode="auto">
            <a:xfrm>
              <a:off x="753" y="3334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1" name="Freeform 93"/>
            <p:cNvSpPr>
              <a:spLocks/>
            </p:cNvSpPr>
            <p:nvPr/>
          </p:nvSpPr>
          <p:spPr bwMode="auto">
            <a:xfrm>
              <a:off x="977" y="3334"/>
              <a:ext cx="188" cy="251"/>
            </a:xfrm>
            <a:custGeom>
              <a:avLst/>
              <a:gdLst>
                <a:gd name="T0" fmla="*/ 0 w 188"/>
                <a:gd name="T1" fmla="*/ 250 h 251"/>
                <a:gd name="T2" fmla="*/ 0 w 188"/>
                <a:gd name="T3" fmla="*/ 0 h 251"/>
                <a:gd name="T4" fmla="*/ 187 w 188"/>
                <a:gd name="T5" fmla="*/ 0 h 251"/>
                <a:gd name="T6" fmla="*/ 187 w 188"/>
                <a:gd name="T7" fmla="*/ 250 h 251"/>
                <a:gd name="T8" fmla="*/ 0 w 188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1"/>
                <a:gd name="T17" fmla="*/ 188 w 18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1">
                  <a:moveTo>
                    <a:pt x="0" y="25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2" name="Freeform 94"/>
            <p:cNvSpPr>
              <a:spLocks/>
            </p:cNvSpPr>
            <p:nvPr/>
          </p:nvSpPr>
          <p:spPr bwMode="auto">
            <a:xfrm>
              <a:off x="1164" y="3334"/>
              <a:ext cx="188" cy="251"/>
            </a:xfrm>
            <a:custGeom>
              <a:avLst/>
              <a:gdLst>
                <a:gd name="T0" fmla="*/ 0 w 188"/>
                <a:gd name="T1" fmla="*/ 250 h 251"/>
                <a:gd name="T2" fmla="*/ 0 w 188"/>
                <a:gd name="T3" fmla="*/ 0 h 251"/>
                <a:gd name="T4" fmla="*/ 187 w 188"/>
                <a:gd name="T5" fmla="*/ 0 h 251"/>
                <a:gd name="T6" fmla="*/ 187 w 188"/>
                <a:gd name="T7" fmla="*/ 250 h 251"/>
                <a:gd name="T8" fmla="*/ 0 w 188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1"/>
                <a:gd name="T17" fmla="*/ 188 w 18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1">
                  <a:moveTo>
                    <a:pt x="0" y="25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Freeform 95"/>
            <p:cNvSpPr>
              <a:spLocks/>
            </p:cNvSpPr>
            <p:nvPr/>
          </p:nvSpPr>
          <p:spPr bwMode="auto">
            <a:xfrm>
              <a:off x="1351" y="3334"/>
              <a:ext cx="188" cy="251"/>
            </a:xfrm>
            <a:custGeom>
              <a:avLst/>
              <a:gdLst>
                <a:gd name="T0" fmla="*/ 0 w 188"/>
                <a:gd name="T1" fmla="*/ 250 h 251"/>
                <a:gd name="T2" fmla="*/ 0 w 188"/>
                <a:gd name="T3" fmla="*/ 0 h 251"/>
                <a:gd name="T4" fmla="*/ 187 w 188"/>
                <a:gd name="T5" fmla="*/ 0 h 251"/>
                <a:gd name="T6" fmla="*/ 187 w 188"/>
                <a:gd name="T7" fmla="*/ 250 h 251"/>
                <a:gd name="T8" fmla="*/ 0 w 188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1"/>
                <a:gd name="T17" fmla="*/ 188 w 18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1">
                  <a:moveTo>
                    <a:pt x="0" y="25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4" name="Freeform 96"/>
            <p:cNvSpPr>
              <a:spLocks/>
            </p:cNvSpPr>
            <p:nvPr/>
          </p:nvSpPr>
          <p:spPr bwMode="auto">
            <a:xfrm>
              <a:off x="1538" y="3334"/>
              <a:ext cx="187" cy="251"/>
            </a:xfrm>
            <a:custGeom>
              <a:avLst/>
              <a:gdLst>
                <a:gd name="T0" fmla="*/ 0 w 187"/>
                <a:gd name="T1" fmla="*/ 250 h 251"/>
                <a:gd name="T2" fmla="*/ 0 w 187"/>
                <a:gd name="T3" fmla="*/ 0 h 251"/>
                <a:gd name="T4" fmla="*/ 186 w 187"/>
                <a:gd name="T5" fmla="*/ 0 h 251"/>
                <a:gd name="T6" fmla="*/ 186 w 187"/>
                <a:gd name="T7" fmla="*/ 250 h 251"/>
                <a:gd name="T8" fmla="*/ 0 w 187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1"/>
                <a:gd name="T17" fmla="*/ 187 w 18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1">
                  <a:moveTo>
                    <a:pt x="0" y="250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5" name="Rectangle 97"/>
            <p:cNvSpPr>
              <a:spLocks noChangeArrowheads="1"/>
            </p:cNvSpPr>
            <p:nvPr/>
          </p:nvSpPr>
          <p:spPr bwMode="auto">
            <a:xfrm>
              <a:off x="2520" y="1721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55396" name="Rectangle 98"/>
            <p:cNvSpPr>
              <a:spLocks noChangeArrowheads="1"/>
            </p:cNvSpPr>
            <p:nvPr/>
          </p:nvSpPr>
          <p:spPr bwMode="auto">
            <a:xfrm>
              <a:off x="1901" y="2719"/>
              <a:ext cx="2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55397" name="Rectangle 99"/>
            <p:cNvSpPr>
              <a:spLocks noChangeArrowheads="1"/>
            </p:cNvSpPr>
            <p:nvPr/>
          </p:nvSpPr>
          <p:spPr bwMode="auto">
            <a:xfrm>
              <a:off x="1634" y="2719"/>
              <a:ext cx="1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5398" name="Rectangle 100"/>
            <p:cNvSpPr>
              <a:spLocks noChangeArrowheads="1"/>
            </p:cNvSpPr>
            <p:nvPr/>
          </p:nvSpPr>
          <p:spPr bwMode="auto">
            <a:xfrm>
              <a:off x="2184" y="2736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55399" name="Rectangle 101"/>
            <p:cNvSpPr>
              <a:spLocks noChangeArrowheads="1"/>
            </p:cNvSpPr>
            <p:nvPr/>
          </p:nvSpPr>
          <p:spPr bwMode="auto">
            <a:xfrm>
              <a:off x="3890" y="2736"/>
              <a:ext cx="2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55400" name="Rectangle 102"/>
            <p:cNvSpPr>
              <a:spLocks noChangeArrowheads="1"/>
            </p:cNvSpPr>
            <p:nvPr/>
          </p:nvSpPr>
          <p:spPr bwMode="auto">
            <a:xfrm>
              <a:off x="2946" y="2064"/>
              <a:ext cx="24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5401" name="Rectangle 103"/>
            <p:cNvSpPr>
              <a:spLocks noChangeArrowheads="1"/>
            </p:cNvSpPr>
            <p:nvPr/>
          </p:nvSpPr>
          <p:spPr bwMode="auto">
            <a:xfrm>
              <a:off x="3607" y="2736"/>
              <a:ext cx="24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  <a:latin typeface="Arial" charset="0"/>
                </a:rPr>
                <a:t>22</a:t>
              </a:r>
            </a:p>
          </p:txBody>
        </p:sp>
        <p:sp>
          <p:nvSpPr>
            <p:cNvPr id="55402" name="Line 104"/>
            <p:cNvSpPr>
              <a:spLocks noChangeShapeType="1"/>
            </p:cNvSpPr>
            <p:nvPr/>
          </p:nvSpPr>
          <p:spPr bwMode="auto">
            <a:xfrm>
              <a:off x="2759" y="1680"/>
              <a:ext cx="397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3" name="Arc 105"/>
            <p:cNvSpPr>
              <a:spLocks/>
            </p:cNvSpPr>
            <p:nvPr/>
          </p:nvSpPr>
          <p:spPr bwMode="auto">
            <a:xfrm rot="-3180000">
              <a:off x="1667" y="3178"/>
              <a:ext cx="210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4" name="Arc 106"/>
            <p:cNvSpPr>
              <a:spLocks/>
            </p:cNvSpPr>
            <p:nvPr/>
          </p:nvSpPr>
          <p:spPr bwMode="auto">
            <a:xfrm rot="-3180000">
              <a:off x="2419" y="3178"/>
              <a:ext cx="210" cy="274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3"/>
                <a:gd name="T10" fmla="*/ 0 h 21600"/>
                <a:gd name="T11" fmla="*/ 21703 w 217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3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</a:path>
                <a:path w="21703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  <a:lnTo>
                    <a:pt x="10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5" name="Arc 107"/>
            <p:cNvSpPr>
              <a:spLocks/>
            </p:cNvSpPr>
            <p:nvPr/>
          </p:nvSpPr>
          <p:spPr bwMode="auto">
            <a:xfrm rot="-3180000">
              <a:off x="3218" y="3178"/>
              <a:ext cx="210" cy="274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3"/>
                <a:gd name="T10" fmla="*/ 0 h 21600"/>
                <a:gd name="T11" fmla="*/ 21703 w 217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3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</a:path>
                <a:path w="21703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  <a:lnTo>
                    <a:pt x="10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6" name="Arc 108"/>
            <p:cNvSpPr>
              <a:spLocks/>
            </p:cNvSpPr>
            <p:nvPr/>
          </p:nvSpPr>
          <p:spPr bwMode="auto">
            <a:xfrm rot="-3180000">
              <a:off x="4015" y="3178"/>
              <a:ext cx="210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7" name="Arc 109"/>
            <p:cNvSpPr>
              <a:spLocks/>
            </p:cNvSpPr>
            <p:nvPr/>
          </p:nvSpPr>
          <p:spPr bwMode="auto">
            <a:xfrm rot="-3180000">
              <a:off x="4767" y="3178"/>
              <a:ext cx="210" cy="274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3"/>
                <a:gd name="T10" fmla="*/ 0 h 21600"/>
                <a:gd name="T11" fmla="*/ 21703 w 217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3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</a:path>
                <a:path w="21703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  <a:lnTo>
                    <a:pt x="10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Line 104"/>
          <p:cNvSpPr>
            <a:spLocks noChangeShapeType="1"/>
          </p:cNvSpPr>
          <p:nvPr/>
        </p:nvSpPr>
        <p:spPr bwMode="auto">
          <a:xfrm>
            <a:off x="3810000" y="47244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>
            <a:off x="5638800" y="48006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4"/>
          <p:cNvSpPr>
            <a:spLocks noChangeShapeType="1"/>
          </p:cNvSpPr>
          <p:nvPr/>
        </p:nvSpPr>
        <p:spPr bwMode="auto">
          <a:xfrm>
            <a:off x="6096000" y="4800600"/>
            <a:ext cx="990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4"/>
          <p:cNvSpPr>
            <a:spLocks noChangeShapeType="1"/>
          </p:cNvSpPr>
          <p:nvPr/>
        </p:nvSpPr>
        <p:spPr bwMode="auto">
          <a:xfrm>
            <a:off x="6553200" y="4800600"/>
            <a:ext cx="1828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18658758">
            <a:off x="3889526" y="4011055"/>
            <a:ext cx="1018421" cy="1799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2145575">
            <a:off x="4816194" y="4035228"/>
            <a:ext cx="1018421" cy="1799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3BE368-C854-8C49-AD06-C2873F16D5E8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7CF32-E035-AD47-959B-BF3BE8B281F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Motivation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Range and equality searches very common</a:t>
            </a:r>
          </a:p>
          <a:p>
            <a:pPr eaLnBrk="1" hangingPunct="1"/>
            <a:r>
              <a:rPr lang="en-US">
                <a:latin typeface="Tahoma" charset="0"/>
              </a:rPr>
              <a:t>Can scan heap file, but this is expensive</a:t>
            </a:r>
          </a:p>
          <a:p>
            <a:pPr eaLnBrk="1" hangingPunct="1"/>
            <a:r>
              <a:rPr lang="en-US" b="1">
                <a:solidFill>
                  <a:schemeClr val="hlink"/>
                </a:solidFill>
                <a:latin typeface="Tahoma" charset="0"/>
              </a:rPr>
              <a:t>Goal:</a:t>
            </a:r>
            <a:r>
              <a:rPr lang="en-US">
                <a:latin typeface="Tahoma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Tahoma" charset="0"/>
              </a:rPr>
              <a:t>Create a dynamic index structure that allows for efficient evaluation and equality and range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26BA4C-B08E-E14E-9223-A63F6C9911EB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124B5-5918-674B-85A3-F562E109594B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After Re-distribution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1600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>
                <a:latin typeface="Tahoma" charset="0"/>
              </a:rPr>
              <a:t>It </a:t>
            </a:r>
            <a:r>
              <a:rPr lang="en-US" sz="2800" dirty="0">
                <a:latin typeface="Tahoma" charset="0"/>
              </a:rPr>
              <a:t>suffices to re-distribute index entry with key 20; For illustration 17 </a:t>
            </a:r>
            <a:r>
              <a:rPr lang="en-US" sz="2800" dirty="0" smtClean="0">
                <a:latin typeface="Tahoma" charset="0"/>
              </a:rPr>
              <a:t>is also </a:t>
            </a:r>
            <a:r>
              <a:rPr lang="en-US" sz="2800" dirty="0">
                <a:latin typeface="Tahoma" charset="0"/>
              </a:rPr>
              <a:t>re-distributed</a:t>
            </a:r>
          </a:p>
        </p:txBody>
      </p:sp>
      <p:grpSp>
        <p:nvGrpSpPr>
          <p:cNvPr id="55302" name="Group 110"/>
          <p:cNvGrpSpPr>
            <a:grpSpLocks/>
          </p:cNvGrpSpPr>
          <p:nvPr/>
        </p:nvGrpSpPr>
        <p:grpSpPr bwMode="auto">
          <a:xfrm>
            <a:off x="201613" y="2667000"/>
            <a:ext cx="8940800" cy="3035300"/>
            <a:chOff x="194" y="1680"/>
            <a:chExt cx="5534" cy="1912"/>
          </a:xfrm>
        </p:grpSpPr>
        <p:sp>
          <p:nvSpPr>
            <p:cNvPr id="55303" name="Freeform 4"/>
            <p:cNvSpPr>
              <a:spLocks/>
            </p:cNvSpPr>
            <p:nvPr/>
          </p:nvSpPr>
          <p:spPr bwMode="auto">
            <a:xfrm>
              <a:off x="575" y="3297"/>
              <a:ext cx="60" cy="38"/>
            </a:xfrm>
            <a:custGeom>
              <a:avLst/>
              <a:gdLst>
                <a:gd name="T0" fmla="*/ 59 w 60"/>
                <a:gd name="T1" fmla="*/ 36 h 38"/>
                <a:gd name="T2" fmla="*/ 0 w 60"/>
                <a:gd name="T3" fmla="*/ 37 h 38"/>
                <a:gd name="T4" fmla="*/ 51 w 60"/>
                <a:gd name="T5" fmla="*/ 0 h 38"/>
                <a:gd name="T6" fmla="*/ 59 w 60"/>
                <a:gd name="T7" fmla="*/ 36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38"/>
                <a:gd name="T14" fmla="*/ 60 w 6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38">
                  <a:moveTo>
                    <a:pt x="59" y="36"/>
                  </a:moveTo>
                  <a:lnTo>
                    <a:pt x="0" y="37"/>
                  </a:lnTo>
                  <a:lnTo>
                    <a:pt x="51" y="0"/>
                  </a:lnTo>
                  <a:lnTo>
                    <a:pt x="59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Freeform 5"/>
            <p:cNvSpPr>
              <a:spLocks/>
            </p:cNvSpPr>
            <p:nvPr/>
          </p:nvSpPr>
          <p:spPr bwMode="auto">
            <a:xfrm>
              <a:off x="5222" y="3286"/>
              <a:ext cx="62" cy="41"/>
            </a:xfrm>
            <a:custGeom>
              <a:avLst/>
              <a:gdLst>
                <a:gd name="T0" fmla="*/ 9 w 62"/>
                <a:gd name="T1" fmla="*/ 0 h 41"/>
                <a:gd name="T2" fmla="*/ 61 w 62"/>
                <a:gd name="T3" fmla="*/ 40 h 41"/>
                <a:gd name="T4" fmla="*/ 0 w 62"/>
                <a:gd name="T5" fmla="*/ 36 h 41"/>
                <a:gd name="T6" fmla="*/ 9 w 62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41"/>
                <a:gd name="T14" fmla="*/ 62 w 62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41">
                  <a:moveTo>
                    <a:pt x="9" y="0"/>
                  </a:moveTo>
                  <a:lnTo>
                    <a:pt x="61" y="40"/>
                  </a:lnTo>
                  <a:lnTo>
                    <a:pt x="0" y="36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6"/>
            <p:cNvSpPr>
              <a:spLocks noChangeArrowheads="1"/>
            </p:cNvSpPr>
            <p:nvPr/>
          </p:nvSpPr>
          <p:spPr bwMode="auto">
            <a:xfrm>
              <a:off x="1729" y="3380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55306" name="Rectangle 7"/>
            <p:cNvSpPr>
              <a:spLocks noChangeArrowheads="1"/>
            </p:cNvSpPr>
            <p:nvPr/>
          </p:nvSpPr>
          <p:spPr bwMode="auto">
            <a:xfrm>
              <a:off x="1914" y="3380"/>
              <a:ext cx="2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55307" name="Rectangle 8"/>
            <p:cNvSpPr>
              <a:spLocks noChangeArrowheads="1"/>
            </p:cNvSpPr>
            <p:nvPr/>
          </p:nvSpPr>
          <p:spPr bwMode="auto">
            <a:xfrm>
              <a:off x="4885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55308" name="Rectangle 9"/>
            <p:cNvSpPr>
              <a:spLocks noChangeArrowheads="1"/>
            </p:cNvSpPr>
            <p:nvPr/>
          </p:nvSpPr>
          <p:spPr bwMode="auto">
            <a:xfrm>
              <a:off x="5073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55309" name="Rectangle 10"/>
            <p:cNvSpPr>
              <a:spLocks noChangeArrowheads="1"/>
            </p:cNvSpPr>
            <p:nvPr/>
          </p:nvSpPr>
          <p:spPr bwMode="auto">
            <a:xfrm>
              <a:off x="5252" y="3365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55310" name="Rectangle 11"/>
            <p:cNvSpPr>
              <a:spLocks noChangeArrowheads="1"/>
            </p:cNvSpPr>
            <p:nvPr/>
          </p:nvSpPr>
          <p:spPr bwMode="auto">
            <a:xfrm>
              <a:off x="5439" y="3357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55311" name="Rectangle 12"/>
            <p:cNvSpPr>
              <a:spLocks noChangeArrowheads="1"/>
            </p:cNvSpPr>
            <p:nvPr/>
          </p:nvSpPr>
          <p:spPr bwMode="auto">
            <a:xfrm>
              <a:off x="4094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55312" name="Rectangle 13"/>
            <p:cNvSpPr>
              <a:spLocks noChangeArrowheads="1"/>
            </p:cNvSpPr>
            <p:nvPr/>
          </p:nvSpPr>
          <p:spPr bwMode="auto">
            <a:xfrm>
              <a:off x="4291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55313" name="Rectangle 14"/>
            <p:cNvSpPr>
              <a:spLocks noChangeArrowheads="1"/>
            </p:cNvSpPr>
            <p:nvPr/>
          </p:nvSpPr>
          <p:spPr bwMode="auto">
            <a:xfrm>
              <a:off x="4473" y="3372"/>
              <a:ext cx="28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55314" name="Rectangle 15"/>
            <p:cNvSpPr>
              <a:spLocks noChangeArrowheads="1"/>
            </p:cNvSpPr>
            <p:nvPr/>
          </p:nvSpPr>
          <p:spPr bwMode="auto">
            <a:xfrm>
              <a:off x="2532" y="3365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  <a:latin typeface="Arial" charset="0"/>
                </a:rPr>
                <a:t>17*</a:t>
              </a:r>
            </a:p>
          </p:txBody>
        </p:sp>
        <p:sp>
          <p:nvSpPr>
            <p:cNvPr id="55315" name="Rectangle 16"/>
            <p:cNvSpPr>
              <a:spLocks noChangeArrowheads="1"/>
            </p:cNvSpPr>
            <p:nvPr/>
          </p:nvSpPr>
          <p:spPr bwMode="auto">
            <a:xfrm>
              <a:off x="2714" y="3365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FF0000"/>
                  </a:solidFill>
                  <a:latin typeface="Arial" charset="0"/>
                </a:rPr>
                <a:t>18*</a:t>
              </a:r>
            </a:p>
          </p:txBody>
        </p:sp>
        <p:sp>
          <p:nvSpPr>
            <p:cNvPr id="55316" name="Rectangle 17"/>
            <p:cNvSpPr>
              <a:spLocks noChangeArrowheads="1"/>
            </p:cNvSpPr>
            <p:nvPr/>
          </p:nvSpPr>
          <p:spPr bwMode="auto">
            <a:xfrm>
              <a:off x="3303" y="3372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latin typeface="Arial" charset="0"/>
                </a:rPr>
                <a:t>20*</a:t>
              </a:r>
            </a:p>
          </p:txBody>
        </p:sp>
        <p:sp>
          <p:nvSpPr>
            <p:cNvPr id="55317" name="Rectangle 18"/>
            <p:cNvSpPr>
              <a:spLocks noChangeArrowheads="1"/>
            </p:cNvSpPr>
            <p:nvPr/>
          </p:nvSpPr>
          <p:spPr bwMode="auto">
            <a:xfrm>
              <a:off x="3494" y="3372"/>
              <a:ext cx="2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charset="0"/>
                </a:rPr>
                <a:t>21*</a:t>
              </a:r>
            </a:p>
          </p:txBody>
        </p:sp>
        <p:sp>
          <p:nvSpPr>
            <p:cNvPr id="55318" name="Rectangle 19"/>
            <p:cNvSpPr>
              <a:spLocks noChangeArrowheads="1"/>
            </p:cNvSpPr>
            <p:nvPr/>
          </p:nvSpPr>
          <p:spPr bwMode="auto">
            <a:xfrm>
              <a:off x="1163" y="3357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55319" name="Rectangle 20"/>
            <p:cNvSpPr>
              <a:spLocks noChangeArrowheads="1"/>
            </p:cNvSpPr>
            <p:nvPr/>
          </p:nvSpPr>
          <p:spPr bwMode="auto">
            <a:xfrm>
              <a:off x="978" y="3357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55320" name="Rectangle 21"/>
            <p:cNvSpPr>
              <a:spLocks noChangeArrowheads="1"/>
            </p:cNvSpPr>
            <p:nvPr/>
          </p:nvSpPr>
          <p:spPr bwMode="auto">
            <a:xfrm>
              <a:off x="1344" y="3357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8*</a:t>
              </a:r>
            </a:p>
          </p:txBody>
        </p:sp>
        <p:sp>
          <p:nvSpPr>
            <p:cNvPr id="55321" name="Rectangle 22"/>
            <p:cNvSpPr>
              <a:spLocks noChangeArrowheads="1"/>
            </p:cNvSpPr>
            <p:nvPr/>
          </p:nvSpPr>
          <p:spPr bwMode="auto">
            <a:xfrm>
              <a:off x="197" y="3355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55322" name="Rectangle 23"/>
            <p:cNvSpPr>
              <a:spLocks noChangeArrowheads="1"/>
            </p:cNvSpPr>
            <p:nvPr/>
          </p:nvSpPr>
          <p:spPr bwMode="auto">
            <a:xfrm>
              <a:off x="381" y="3355"/>
              <a:ext cx="2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55323" name="Arc 25"/>
            <p:cNvSpPr>
              <a:spLocks/>
            </p:cNvSpPr>
            <p:nvPr/>
          </p:nvSpPr>
          <p:spPr bwMode="auto">
            <a:xfrm rot="-3180000">
              <a:off x="918" y="3178"/>
              <a:ext cx="210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Freeform 26"/>
            <p:cNvSpPr>
              <a:spLocks/>
            </p:cNvSpPr>
            <p:nvPr/>
          </p:nvSpPr>
          <p:spPr bwMode="auto">
            <a:xfrm>
              <a:off x="2898" y="2038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Freeform 27"/>
            <p:cNvSpPr>
              <a:spLocks/>
            </p:cNvSpPr>
            <p:nvPr/>
          </p:nvSpPr>
          <p:spPr bwMode="auto">
            <a:xfrm>
              <a:off x="2945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Freeform 28"/>
            <p:cNvSpPr>
              <a:spLocks/>
            </p:cNvSpPr>
            <p:nvPr/>
          </p:nvSpPr>
          <p:spPr bwMode="auto">
            <a:xfrm>
              <a:off x="3178" y="2038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Freeform 29"/>
            <p:cNvSpPr>
              <a:spLocks/>
            </p:cNvSpPr>
            <p:nvPr/>
          </p:nvSpPr>
          <p:spPr bwMode="auto">
            <a:xfrm>
              <a:off x="3225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Freeform 30"/>
            <p:cNvSpPr>
              <a:spLocks/>
            </p:cNvSpPr>
            <p:nvPr/>
          </p:nvSpPr>
          <p:spPr bwMode="auto">
            <a:xfrm>
              <a:off x="3458" y="2038"/>
              <a:ext cx="282" cy="312"/>
            </a:xfrm>
            <a:custGeom>
              <a:avLst/>
              <a:gdLst>
                <a:gd name="T0" fmla="*/ 0 w 282"/>
                <a:gd name="T1" fmla="*/ 311 h 312"/>
                <a:gd name="T2" fmla="*/ 0 w 282"/>
                <a:gd name="T3" fmla="*/ 0 h 312"/>
                <a:gd name="T4" fmla="*/ 281 w 282"/>
                <a:gd name="T5" fmla="*/ 0 h 312"/>
                <a:gd name="T6" fmla="*/ 281 w 282"/>
                <a:gd name="T7" fmla="*/ 311 h 312"/>
                <a:gd name="T8" fmla="*/ 0 w 282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12"/>
                <a:gd name="T17" fmla="*/ 282 w 282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12">
                  <a:moveTo>
                    <a:pt x="0" y="311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Freeform 31"/>
            <p:cNvSpPr>
              <a:spLocks/>
            </p:cNvSpPr>
            <p:nvPr/>
          </p:nvSpPr>
          <p:spPr bwMode="auto">
            <a:xfrm>
              <a:off x="3505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Freeform 32"/>
            <p:cNvSpPr>
              <a:spLocks/>
            </p:cNvSpPr>
            <p:nvPr/>
          </p:nvSpPr>
          <p:spPr bwMode="auto">
            <a:xfrm>
              <a:off x="3739" y="2038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Freeform 33"/>
            <p:cNvSpPr>
              <a:spLocks/>
            </p:cNvSpPr>
            <p:nvPr/>
          </p:nvSpPr>
          <p:spPr bwMode="auto">
            <a:xfrm>
              <a:off x="3784" y="2038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Freeform 34"/>
            <p:cNvSpPr>
              <a:spLocks/>
            </p:cNvSpPr>
            <p:nvPr/>
          </p:nvSpPr>
          <p:spPr bwMode="auto">
            <a:xfrm>
              <a:off x="4019" y="2038"/>
              <a:ext cx="47" cy="312"/>
            </a:xfrm>
            <a:custGeom>
              <a:avLst/>
              <a:gdLst>
                <a:gd name="T0" fmla="*/ 0 w 47"/>
                <a:gd name="T1" fmla="*/ 311 h 312"/>
                <a:gd name="T2" fmla="*/ 0 w 47"/>
                <a:gd name="T3" fmla="*/ 0 h 312"/>
                <a:gd name="T4" fmla="*/ 46 w 47"/>
                <a:gd name="T5" fmla="*/ 0 h 312"/>
                <a:gd name="T6" fmla="*/ 46 w 47"/>
                <a:gd name="T7" fmla="*/ 311 h 312"/>
                <a:gd name="T8" fmla="*/ 0 w 47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12"/>
                <a:gd name="T17" fmla="*/ 47 w 47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12">
                  <a:moveTo>
                    <a:pt x="0" y="311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46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Freeform 35"/>
            <p:cNvSpPr>
              <a:spLocks/>
            </p:cNvSpPr>
            <p:nvPr/>
          </p:nvSpPr>
          <p:spPr bwMode="auto">
            <a:xfrm>
              <a:off x="1759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Freeform 36"/>
            <p:cNvSpPr>
              <a:spLocks/>
            </p:cNvSpPr>
            <p:nvPr/>
          </p:nvSpPr>
          <p:spPr bwMode="auto">
            <a:xfrm>
              <a:off x="1947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Freeform 37"/>
            <p:cNvSpPr>
              <a:spLocks/>
            </p:cNvSpPr>
            <p:nvPr/>
          </p:nvSpPr>
          <p:spPr bwMode="auto">
            <a:xfrm>
              <a:off x="2133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Freeform 38"/>
            <p:cNvSpPr>
              <a:spLocks/>
            </p:cNvSpPr>
            <p:nvPr/>
          </p:nvSpPr>
          <p:spPr bwMode="auto">
            <a:xfrm>
              <a:off x="2320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7" name="Freeform 39"/>
            <p:cNvSpPr>
              <a:spLocks/>
            </p:cNvSpPr>
            <p:nvPr/>
          </p:nvSpPr>
          <p:spPr bwMode="auto">
            <a:xfrm>
              <a:off x="1560" y="2705"/>
              <a:ext cx="282" cy="312"/>
            </a:xfrm>
            <a:custGeom>
              <a:avLst/>
              <a:gdLst>
                <a:gd name="T0" fmla="*/ 0 w 282"/>
                <a:gd name="T1" fmla="*/ 311 h 312"/>
                <a:gd name="T2" fmla="*/ 0 w 282"/>
                <a:gd name="T3" fmla="*/ 0 h 312"/>
                <a:gd name="T4" fmla="*/ 281 w 282"/>
                <a:gd name="T5" fmla="*/ 0 h 312"/>
                <a:gd name="T6" fmla="*/ 281 w 282"/>
                <a:gd name="T7" fmla="*/ 311 h 312"/>
                <a:gd name="T8" fmla="*/ 0 w 282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2"/>
                <a:gd name="T16" fmla="*/ 0 h 312"/>
                <a:gd name="T17" fmla="*/ 282 w 282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2" h="312">
                  <a:moveTo>
                    <a:pt x="0" y="311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Freeform 40"/>
            <p:cNvSpPr>
              <a:spLocks/>
            </p:cNvSpPr>
            <p:nvPr/>
          </p:nvSpPr>
          <p:spPr bwMode="auto">
            <a:xfrm>
              <a:off x="1607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Freeform 41"/>
            <p:cNvSpPr>
              <a:spLocks/>
            </p:cNvSpPr>
            <p:nvPr/>
          </p:nvSpPr>
          <p:spPr bwMode="auto">
            <a:xfrm>
              <a:off x="1841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0" name="Freeform 42"/>
            <p:cNvSpPr>
              <a:spLocks/>
            </p:cNvSpPr>
            <p:nvPr/>
          </p:nvSpPr>
          <p:spPr bwMode="auto">
            <a:xfrm>
              <a:off x="1887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Freeform 43"/>
            <p:cNvSpPr>
              <a:spLocks/>
            </p:cNvSpPr>
            <p:nvPr/>
          </p:nvSpPr>
          <p:spPr bwMode="auto">
            <a:xfrm>
              <a:off x="2121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Freeform 44"/>
            <p:cNvSpPr>
              <a:spLocks/>
            </p:cNvSpPr>
            <p:nvPr/>
          </p:nvSpPr>
          <p:spPr bwMode="auto">
            <a:xfrm>
              <a:off x="2168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Freeform 45"/>
            <p:cNvSpPr>
              <a:spLocks/>
            </p:cNvSpPr>
            <p:nvPr/>
          </p:nvSpPr>
          <p:spPr bwMode="auto">
            <a:xfrm>
              <a:off x="2401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Freeform 46"/>
            <p:cNvSpPr>
              <a:spLocks/>
            </p:cNvSpPr>
            <p:nvPr/>
          </p:nvSpPr>
          <p:spPr bwMode="auto">
            <a:xfrm>
              <a:off x="2448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Freeform 47"/>
            <p:cNvSpPr>
              <a:spLocks/>
            </p:cNvSpPr>
            <p:nvPr/>
          </p:nvSpPr>
          <p:spPr bwMode="auto">
            <a:xfrm>
              <a:off x="2681" y="2705"/>
              <a:ext cx="48" cy="312"/>
            </a:xfrm>
            <a:custGeom>
              <a:avLst/>
              <a:gdLst>
                <a:gd name="T0" fmla="*/ 0 w 48"/>
                <a:gd name="T1" fmla="*/ 311 h 312"/>
                <a:gd name="T2" fmla="*/ 0 w 48"/>
                <a:gd name="T3" fmla="*/ 0 h 312"/>
                <a:gd name="T4" fmla="*/ 47 w 48"/>
                <a:gd name="T5" fmla="*/ 0 h 312"/>
                <a:gd name="T6" fmla="*/ 47 w 48"/>
                <a:gd name="T7" fmla="*/ 311 h 312"/>
                <a:gd name="T8" fmla="*/ 0 w 48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12"/>
                <a:gd name="T17" fmla="*/ 48 w 48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12">
                  <a:moveTo>
                    <a:pt x="0" y="311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Freeform 48"/>
            <p:cNvSpPr>
              <a:spLocks/>
            </p:cNvSpPr>
            <p:nvPr/>
          </p:nvSpPr>
          <p:spPr bwMode="auto">
            <a:xfrm>
              <a:off x="2553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Freeform 49"/>
            <p:cNvSpPr>
              <a:spLocks/>
            </p:cNvSpPr>
            <p:nvPr/>
          </p:nvSpPr>
          <p:spPr bwMode="auto">
            <a:xfrm>
              <a:off x="2740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Freeform 50"/>
            <p:cNvSpPr>
              <a:spLocks/>
            </p:cNvSpPr>
            <p:nvPr/>
          </p:nvSpPr>
          <p:spPr bwMode="auto">
            <a:xfrm>
              <a:off x="2927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Freeform 51"/>
            <p:cNvSpPr>
              <a:spLocks/>
            </p:cNvSpPr>
            <p:nvPr/>
          </p:nvSpPr>
          <p:spPr bwMode="auto">
            <a:xfrm>
              <a:off x="3114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0" name="Freeform 52"/>
            <p:cNvSpPr>
              <a:spLocks/>
            </p:cNvSpPr>
            <p:nvPr/>
          </p:nvSpPr>
          <p:spPr bwMode="auto">
            <a:xfrm>
              <a:off x="4918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1" name="Freeform 53"/>
            <p:cNvSpPr>
              <a:spLocks/>
            </p:cNvSpPr>
            <p:nvPr/>
          </p:nvSpPr>
          <p:spPr bwMode="auto">
            <a:xfrm>
              <a:off x="5104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2" name="Freeform 54"/>
            <p:cNvSpPr>
              <a:spLocks/>
            </p:cNvSpPr>
            <p:nvPr/>
          </p:nvSpPr>
          <p:spPr bwMode="auto">
            <a:xfrm>
              <a:off x="5290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3" name="Freeform 55"/>
            <p:cNvSpPr>
              <a:spLocks/>
            </p:cNvSpPr>
            <p:nvPr/>
          </p:nvSpPr>
          <p:spPr bwMode="auto">
            <a:xfrm>
              <a:off x="5478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4" name="Freeform 56"/>
            <p:cNvSpPr>
              <a:spLocks/>
            </p:cNvSpPr>
            <p:nvPr/>
          </p:nvSpPr>
          <p:spPr bwMode="auto">
            <a:xfrm>
              <a:off x="4124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5" name="Freeform 57"/>
            <p:cNvSpPr>
              <a:spLocks/>
            </p:cNvSpPr>
            <p:nvPr/>
          </p:nvSpPr>
          <p:spPr bwMode="auto">
            <a:xfrm>
              <a:off x="4311" y="3342"/>
              <a:ext cx="186" cy="250"/>
            </a:xfrm>
            <a:custGeom>
              <a:avLst/>
              <a:gdLst>
                <a:gd name="T0" fmla="*/ 0 w 186"/>
                <a:gd name="T1" fmla="*/ 249 h 250"/>
                <a:gd name="T2" fmla="*/ 0 w 186"/>
                <a:gd name="T3" fmla="*/ 0 h 250"/>
                <a:gd name="T4" fmla="*/ 185 w 186"/>
                <a:gd name="T5" fmla="*/ 0 h 250"/>
                <a:gd name="T6" fmla="*/ 185 w 186"/>
                <a:gd name="T7" fmla="*/ 249 h 250"/>
                <a:gd name="T8" fmla="*/ 0 w 186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50"/>
                <a:gd name="T17" fmla="*/ 186 w 186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50">
                  <a:moveTo>
                    <a:pt x="0" y="249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185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6" name="Freeform 58"/>
            <p:cNvSpPr>
              <a:spLocks/>
            </p:cNvSpPr>
            <p:nvPr/>
          </p:nvSpPr>
          <p:spPr bwMode="auto">
            <a:xfrm>
              <a:off x="4496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7" name="Freeform 59"/>
            <p:cNvSpPr>
              <a:spLocks/>
            </p:cNvSpPr>
            <p:nvPr/>
          </p:nvSpPr>
          <p:spPr bwMode="auto">
            <a:xfrm>
              <a:off x="4684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8" name="Freeform 60"/>
            <p:cNvSpPr>
              <a:spLocks/>
            </p:cNvSpPr>
            <p:nvPr/>
          </p:nvSpPr>
          <p:spPr bwMode="auto">
            <a:xfrm>
              <a:off x="3335" y="3342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9" name="Freeform 61"/>
            <p:cNvSpPr>
              <a:spLocks/>
            </p:cNvSpPr>
            <p:nvPr/>
          </p:nvSpPr>
          <p:spPr bwMode="auto">
            <a:xfrm>
              <a:off x="3522" y="3342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360" name="Freeform 62"/>
            <p:cNvSpPr>
              <a:spLocks/>
            </p:cNvSpPr>
            <p:nvPr/>
          </p:nvSpPr>
          <p:spPr bwMode="auto">
            <a:xfrm>
              <a:off x="3710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1" name="Freeform 63"/>
            <p:cNvSpPr>
              <a:spLocks/>
            </p:cNvSpPr>
            <p:nvPr/>
          </p:nvSpPr>
          <p:spPr bwMode="auto">
            <a:xfrm>
              <a:off x="3896" y="3342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2" name="Freeform 64"/>
            <p:cNvSpPr>
              <a:spLocks/>
            </p:cNvSpPr>
            <p:nvPr/>
          </p:nvSpPr>
          <p:spPr bwMode="auto">
            <a:xfrm>
              <a:off x="575" y="2971"/>
              <a:ext cx="1009" cy="364"/>
            </a:xfrm>
            <a:custGeom>
              <a:avLst/>
              <a:gdLst>
                <a:gd name="T0" fmla="*/ 1008 w 1009"/>
                <a:gd name="T1" fmla="*/ 0 h 364"/>
                <a:gd name="T2" fmla="*/ 0 w 1009"/>
                <a:gd name="T3" fmla="*/ 363 h 364"/>
                <a:gd name="T4" fmla="*/ 1008 w 1009"/>
                <a:gd name="T5" fmla="*/ 0 h 364"/>
                <a:gd name="T6" fmla="*/ 0 60000 65536"/>
                <a:gd name="T7" fmla="*/ 0 60000 65536"/>
                <a:gd name="T8" fmla="*/ 0 60000 65536"/>
                <a:gd name="T9" fmla="*/ 0 w 1009"/>
                <a:gd name="T10" fmla="*/ 0 h 364"/>
                <a:gd name="T11" fmla="*/ 1009 w 1009"/>
                <a:gd name="T12" fmla="*/ 364 h 3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9" h="364">
                  <a:moveTo>
                    <a:pt x="1008" y="0"/>
                  </a:moveTo>
                  <a:lnTo>
                    <a:pt x="0" y="363"/>
                  </a:lnTo>
                  <a:lnTo>
                    <a:pt x="100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3" name="Freeform 65"/>
            <p:cNvSpPr>
              <a:spLocks/>
            </p:cNvSpPr>
            <p:nvPr/>
          </p:nvSpPr>
          <p:spPr bwMode="auto">
            <a:xfrm>
              <a:off x="1351" y="2977"/>
              <a:ext cx="503" cy="350"/>
            </a:xfrm>
            <a:custGeom>
              <a:avLst/>
              <a:gdLst>
                <a:gd name="T0" fmla="*/ 502 w 503"/>
                <a:gd name="T1" fmla="*/ 0 h 350"/>
                <a:gd name="T2" fmla="*/ 0 w 503"/>
                <a:gd name="T3" fmla="*/ 349 h 350"/>
                <a:gd name="T4" fmla="*/ 502 w 503"/>
                <a:gd name="T5" fmla="*/ 0 h 350"/>
                <a:gd name="T6" fmla="*/ 0 60000 65536"/>
                <a:gd name="T7" fmla="*/ 0 60000 65536"/>
                <a:gd name="T8" fmla="*/ 0 60000 65536"/>
                <a:gd name="T9" fmla="*/ 0 w 503"/>
                <a:gd name="T10" fmla="*/ 0 h 350"/>
                <a:gd name="T11" fmla="*/ 503 w 503"/>
                <a:gd name="T12" fmla="*/ 350 h 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3" h="350">
                  <a:moveTo>
                    <a:pt x="502" y="0"/>
                  </a:moveTo>
                  <a:lnTo>
                    <a:pt x="0" y="349"/>
                  </a:lnTo>
                  <a:lnTo>
                    <a:pt x="50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4" name="Freeform 66"/>
            <p:cNvSpPr>
              <a:spLocks/>
            </p:cNvSpPr>
            <p:nvPr/>
          </p:nvSpPr>
          <p:spPr bwMode="auto">
            <a:xfrm>
              <a:off x="1351" y="3273"/>
              <a:ext cx="59" cy="54"/>
            </a:xfrm>
            <a:custGeom>
              <a:avLst/>
              <a:gdLst>
                <a:gd name="T0" fmla="*/ 58 w 59"/>
                <a:gd name="T1" fmla="*/ 35 h 54"/>
                <a:gd name="T2" fmla="*/ 0 w 59"/>
                <a:gd name="T3" fmla="*/ 53 h 54"/>
                <a:gd name="T4" fmla="*/ 45 w 59"/>
                <a:gd name="T5" fmla="*/ 0 h 54"/>
                <a:gd name="T6" fmla="*/ 58 w 59"/>
                <a:gd name="T7" fmla="*/ 35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4"/>
                <a:gd name="T14" fmla="*/ 59 w 5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4">
                  <a:moveTo>
                    <a:pt x="58" y="35"/>
                  </a:moveTo>
                  <a:lnTo>
                    <a:pt x="0" y="53"/>
                  </a:lnTo>
                  <a:lnTo>
                    <a:pt x="45" y="0"/>
                  </a:lnTo>
                  <a:lnTo>
                    <a:pt x="58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5" name="Freeform 67"/>
            <p:cNvSpPr>
              <a:spLocks/>
            </p:cNvSpPr>
            <p:nvPr/>
          </p:nvSpPr>
          <p:spPr bwMode="auto">
            <a:xfrm>
              <a:off x="2104" y="2302"/>
              <a:ext cx="819" cy="389"/>
            </a:xfrm>
            <a:custGeom>
              <a:avLst/>
              <a:gdLst>
                <a:gd name="T0" fmla="*/ 818 w 819"/>
                <a:gd name="T1" fmla="*/ 0 h 389"/>
                <a:gd name="T2" fmla="*/ 0 w 819"/>
                <a:gd name="T3" fmla="*/ 388 h 389"/>
                <a:gd name="T4" fmla="*/ 818 w 819"/>
                <a:gd name="T5" fmla="*/ 0 h 389"/>
                <a:gd name="T6" fmla="*/ 0 60000 65536"/>
                <a:gd name="T7" fmla="*/ 0 60000 65536"/>
                <a:gd name="T8" fmla="*/ 0 60000 65536"/>
                <a:gd name="T9" fmla="*/ 0 w 819"/>
                <a:gd name="T10" fmla="*/ 0 h 389"/>
                <a:gd name="T11" fmla="*/ 819 w 819"/>
                <a:gd name="T12" fmla="*/ 389 h 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" h="389">
                  <a:moveTo>
                    <a:pt x="818" y="0"/>
                  </a:moveTo>
                  <a:lnTo>
                    <a:pt x="0" y="388"/>
                  </a:lnTo>
                  <a:lnTo>
                    <a:pt x="81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6" name="Freeform 68"/>
            <p:cNvSpPr>
              <a:spLocks/>
            </p:cNvSpPr>
            <p:nvPr/>
          </p:nvSpPr>
          <p:spPr bwMode="auto">
            <a:xfrm>
              <a:off x="2104" y="2646"/>
              <a:ext cx="61" cy="45"/>
            </a:xfrm>
            <a:custGeom>
              <a:avLst/>
              <a:gdLst>
                <a:gd name="T0" fmla="*/ 60 w 61"/>
                <a:gd name="T1" fmla="*/ 36 h 45"/>
                <a:gd name="T2" fmla="*/ 0 w 61"/>
                <a:gd name="T3" fmla="*/ 44 h 45"/>
                <a:gd name="T4" fmla="*/ 51 w 61"/>
                <a:gd name="T5" fmla="*/ 0 h 45"/>
                <a:gd name="T6" fmla="*/ 60 w 61"/>
                <a:gd name="T7" fmla="*/ 36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45"/>
                <a:gd name="T14" fmla="*/ 61 w 61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45">
                  <a:moveTo>
                    <a:pt x="60" y="36"/>
                  </a:moveTo>
                  <a:lnTo>
                    <a:pt x="0" y="44"/>
                  </a:lnTo>
                  <a:lnTo>
                    <a:pt x="51" y="0"/>
                  </a:lnTo>
                  <a:lnTo>
                    <a:pt x="60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7" name="Freeform 69"/>
            <p:cNvSpPr>
              <a:spLocks/>
            </p:cNvSpPr>
            <p:nvPr/>
          </p:nvSpPr>
          <p:spPr bwMode="auto">
            <a:xfrm>
              <a:off x="354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8" name="Freeform 70"/>
            <p:cNvSpPr>
              <a:spLocks/>
            </p:cNvSpPr>
            <p:nvPr/>
          </p:nvSpPr>
          <p:spPr bwMode="auto">
            <a:xfrm>
              <a:off x="3592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9" name="Freeform 71"/>
            <p:cNvSpPr>
              <a:spLocks/>
            </p:cNvSpPr>
            <p:nvPr/>
          </p:nvSpPr>
          <p:spPr bwMode="auto">
            <a:xfrm>
              <a:off x="382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0" name="Freeform 72"/>
            <p:cNvSpPr>
              <a:spLocks/>
            </p:cNvSpPr>
            <p:nvPr/>
          </p:nvSpPr>
          <p:spPr bwMode="auto">
            <a:xfrm>
              <a:off x="3872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1" name="Freeform 73"/>
            <p:cNvSpPr>
              <a:spLocks/>
            </p:cNvSpPr>
            <p:nvPr/>
          </p:nvSpPr>
          <p:spPr bwMode="auto">
            <a:xfrm>
              <a:off x="410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2" name="Freeform 74"/>
            <p:cNvSpPr>
              <a:spLocks/>
            </p:cNvSpPr>
            <p:nvPr/>
          </p:nvSpPr>
          <p:spPr bwMode="auto">
            <a:xfrm>
              <a:off x="4153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3" name="Freeform 75"/>
            <p:cNvSpPr>
              <a:spLocks/>
            </p:cNvSpPr>
            <p:nvPr/>
          </p:nvSpPr>
          <p:spPr bwMode="auto">
            <a:xfrm>
              <a:off x="4386" y="2705"/>
              <a:ext cx="281" cy="312"/>
            </a:xfrm>
            <a:custGeom>
              <a:avLst/>
              <a:gdLst>
                <a:gd name="T0" fmla="*/ 0 w 281"/>
                <a:gd name="T1" fmla="*/ 311 h 312"/>
                <a:gd name="T2" fmla="*/ 0 w 281"/>
                <a:gd name="T3" fmla="*/ 0 h 312"/>
                <a:gd name="T4" fmla="*/ 280 w 281"/>
                <a:gd name="T5" fmla="*/ 0 h 312"/>
                <a:gd name="T6" fmla="*/ 280 w 281"/>
                <a:gd name="T7" fmla="*/ 311 h 312"/>
                <a:gd name="T8" fmla="*/ 0 w 28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312"/>
                <a:gd name="T17" fmla="*/ 281 w 28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312">
                  <a:moveTo>
                    <a:pt x="0" y="31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28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4" name="Freeform 76"/>
            <p:cNvSpPr>
              <a:spLocks/>
            </p:cNvSpPr>
            <p:nvPr/>
          </p:nvSpPr>
          <p:spPr bwMode="auto">
            <a:xfrm>
              <a:off x="4433" y="2705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5" name="Freeform 77"/>
            <p:cNvSpPr>
              <a:spLocks/>
            </p:cNvSpPr>
            <p:nvPr/>
          </p:nvSpPr>
          <p:spPr bwMode="auto">
            <a:xfrm>
              <a:off x="4666" y="2705"/>
              <a:ext cx="48" cy="312"/>
            </a:xfrm>
            <a:custGeom>
              <a:avLst/>
              <a:gdLst>
                <a:gd name="T0" fmla="*/ 0 w 48"/>
                <a:gd name="T1" fmla="*/ 311 h 312"/>
                <a:gd name="T2" fmla="*/ 0 w 48"/>
                <a:gd name="T3" fmla="*/ 0 h 312"/>
                <a:gd name="T4" fmla="*/ 47 w 48"/>
                <a:gd name="T5" fmla="*/ 0 h 312"/>
                <a:gd name="T6" fmla="*/ 47 w 48"/>
                <a:gd name="T7" fmla="*/ 311 h 312"/>
                <a:gd name="T8" fmla="*/ 0 w 48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12"/>
                <a:gd name="T17" fmla="*/ 48 w 48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12">
                  <a:moveTo>
                    <a:pt x="0" y="311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6" name="Freeform 78"/>
            <p:cNvSpPr>
              <a:spLocks/>
            </p:cNvSpPr>
            <p:nvPr/>
          </p:nvSpPr>
          <p:spPr bwMode="auto">
            <a:xfrm>
              <a:off x="2104" y="2971"/>
              <a:ext cx="36" cy="349"/>
            </a:xfrm>
            <a:custGeom>
              <a:avLst/>
              <a:gdLst>
                <a:gd name="T0" fmla="*/ 35 w 36"/>
                <a:gd name="T1" fmla="*/ 0 h 349"/>
                <a:gd name="T2" fmla="*/ 0 w 36"/>
                <a:gd name="T3" fmla="*/ 348 h 349"/>
                <a:gd name="T4" fmla="*/ 35 w 36"/>
                <a:gd name="T5" fmla="*/ 0 h 349"/>
                <a:gd name="T6" fmla="*/ 0 60000 65536"/>
                <a:gd name="T7" fmla="*/ 0 60000 65536"/>
                <a:gd name="T8" fmla="*/ 0 60000 65536"/>
                <a:gd name="T9" fmla="*/ 0 w 36"/>
                <a:gd name="T10" fmla="*/ 0 h 349"/>
                <a:gd name="T11" fmla="*/ 36 w 36"/>
                <a:gd name="T12" fmla="*/ 349 h 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9">
                  <a:moveTo>
                    <a:pt x="35" y="0"/>
                  </a:moveTo>
                  <a:lnTo>
                    <a:pt x="0" y="348"/>
                  </a:lnTo>
                  <a:lnTo>
                    <a:pt x="3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7" name="Freeform 79"/>
            <p:cNvSpPr>
              <a:spLocks/>
            </p:cNvSpPr>
            <p:nvPr/>
          </p:nvSpPr>
          <p:spPr bwMode="auto">
            <a:xfrm>
              <a:off x="2097" y="3240"/>
              <a:ext cx="30" cy="80"/>
            </a:xfrm>
            <a:custGeom>
              <a:avLst/>
              <a:gdLst>
                <a:gd name="T0" fmla="*/ 29 w 30"/>
                <a:gd name="T1" fmla="*/ 6 h 80"/>
                <a:gd name="T2" fmla="*/ 6 w 30"/>
                <a:gd name="T3" fmla="*/ 79 h 80"/>
                <a:gd name="T4" fmla="*/ 0 w 30"/>
                <a:gd name="T5" fmla="*/ 0 h 80"/>
                <a:gd name="T6" fmla="*/ 29 w 30"/>
                <a:gd name="T7" fmla="*/ 6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80"/>
                <a:gd name="T14" fmla="*/ 30 w 3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80">
                  <a:moveTo>
                    <a:pt x="29" y="6"/>
                  </a:moveTo>
                  <a:lnTo>
                    <a:pt x="6" y="79"/>
                  </a:lnTo>
                  <a:lnTo>
                    <a:pt x="0" y="0"/>
                  </a:lnTo>
                  <a:lnTo>
                    <a:pt x="29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8" name="Freeform 80"/>
            <p:cNvSpPr>
              <a:spLocks/>
            </p:cNvSpPr>
            <p:nvPr/>
          </p:nvSpPr>
          <p:spPr bwMode="auto">
            <a:xfrm>
              <a:off x="4409" y="2971"/>
              <a:ext cx="837" cy="356"/>
            </a:xfrm>
            <a:custGeom>
              <a:avLst/>
              <a:gdLst>
                <a:gd name="T0" fmla="*/ 0 w 837"/>
                <a:gd name="T1" fmla="*/ 0 h 356"/>
                <a:gd name="T2" fmla="*/ 836 w 837"/>
                <a:gd name="T3" fmla="*/ 355 h 356"/>
                <a:gd name="T4" fmla="*/ 0 w 837"/>
                <a:gd name="T5" fmla="*/ 0 h 356"/>
                <a:gd name="T6" fmla="*/ 0 60000 65536"/>
                <a:gd name="T7" fmla="*/ 0 60000 65536"/>
                <a:gd name="T8" fmla="*/ 0 60000 65536"/>
                <a:gd name="T9" fmla="*/ 0 w 837"/>
                <a:gd name="T10" fmla="*/ 0 h 356"/>
                <a:gd name="T11" fmla="*/ 837 w 837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7" h="356">
                  <a:moveTo>
                    <a:pt x="0" y="0"/>
                  </a:moveTo>
                  <a:lnTo>
                    <a:pt x="836" y="35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9" name="Freeform 81"/>
            <p:cNvSpPr>
              <a:spLocks/>
            </p:cNvSpPr>
            <p:nvPr/>
          </p:nvSpPr>
          <p:spPr bwMode="auto">
            <a:xfrm>
              <a:off x="4124" y="2962"/>
              <a:ext cx="373" cy="373"/>
            </a:xfrm>
            <a:custGeom>
              <a:avLst/>
              <a:gdLst>
                <a:gd name="T0" fmla="*/ 0 w 373"/>
                <a:gd name="T1" fmla="*/ 0 h 373"/>
                <a:gd name="T2" fmla="*/ 372 w 373"/>
                <a:gd name="T3" fmla="*/ 372 h 373"/>
                <a:gd name="T4" fmla="*/ 0 w 373"/>
                <a:gd name="T5" fmla="*/ 0 h 373"/>
                <a:gd name="T6" fmla="*/ 0 60000 65536"/>
                <a:gd name="T7" fmla="*/ 0 60000 65536"/>
                <a:gd name="T8" fmla="*/ 0 60000 65536"/>
                <a:gd name="T9" fmla="*/ 0 w 373"/>
                <a:gd name="T10" fmla="*/ 0 h 373"/>
                <a:gd name="T11" fmla="*/ 373 w 373"/>
                <a:gd name="T12" fmla="*/ 373 h 3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373">
                  <a:moveTo>
                    <a:pt x="0" y="0"/>
                  </a:moveTo>
                  <a:lnTo>
                    <a:pt x="372" y="37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0" name="Freeform 82"/>
            <p:cNvSpPr>
              <a:spLocks/>
            </p:cNvSpPr>
            <p:nvPr/>
          </p:nvSpPr>
          <p:spPr bwMode="auto">
            <a:xfrm>
              <a:off x="4441" y="3273"/>
              <a:ext cx="56" cy="62"/>
            </a:xfrm>
            <a:custGeom>
              <a:avLst/>
              <a:gdLst>
                <a:gd name="T0" fmla="*/ 18 w 56"/>
                <a:gd name="T1" fmla="*/ 0 h 62"/>
                <a:gd name="T2" fmla="*/ 55 w 56"/>
                <a:gd name="T3" fmla="*/ 61 h 62"/>
                <a:gd name="T4" fmla="*/ 0 w 56"/>
                <a:gd name="T5" fmla="*/ 31 h 62"/>
                <a:gd name="T6" fmla="*/ 18 w 56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62"/>
                <a:gd name="T14" fmla="*/ 56 w 56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62">
                  <a:moveTo>
                    <a:pt x="18" y="0"/>
                  </a:moveTo>
                  <a:lnTo>
                    <a:pt x="55" y="61"/>
                  </a:lnTo>
                  <a:lnTo>
                    <a:pt x="0" y="31"/>
                  </a:lnTo>
                  <a:lnTo>
                    <a:pt x="1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1" name="Freeform 83"/>
            <p:cNvSpPr>
              <a:spLocks/>
            </p:cNvSpPr>
            <p:nvPr/>
          </p:nvSpPr>
          <p:spPr bwMode="auto">
            <a:xfrm>
              <a:off x="3733" y="2962"/>
              <a:ext cx="111" cy="365"/>
            </a:xfrm>
            <a:custGeom>
              <a:avLst/>
              <a:gdLst>
                <a:gd name="T0" fmla="*/ 110 w 111"/>
                <a:gd name="T1" fmla="*/ 0 h 365"/>
                <a:gd name="T2" fmla="*/ 0 w 111"/>
                <a:gd name="T3" fmla="*/ 364 h 365"/>
                <a:gd name="T4" fmla="*/ 110 w 111"/>
                <a:gd name="T5" fmla="*/ 0 h 365"/>
                <a:gd name="T6" fmla="*/ 0 60000 65536"/>
                <a:gd name="T7" fmla="*/ 0 60000 65536"/>
                <a:gd name="T8" fmla="*/ 0 60000 65536"/>
                <a:gd name="T9" fmla="*/ 0 w 111"/>
                <a:gd name="T10" fmla="*/ 0 h 365"/>
                <a:gd name="T11" fmla="*/ 111 w 11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365">
                  <a:moveTo>
                    <a:pt x="110" y="0"/>
                  </a:moveTo>
                  <a:lnTo>
                    <a:pt x="0" y="364"/>
                  </a:lnTo>
                  <a:lnTo>
                    <a:pt x="1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2" name="Freeform 84"/>
            <p:cNvSpPr>
              <a:spLocks/>
            </p:cNvSpPr>
            <p:nvPr/>
          </p:nvSpPr>
          <p:spPr bwMode="auto">
            <a:xfrm>
              <a:off x="3733" y="3248"/>
              <a:ext cx="36" cy="79"/>
            </a:xfrm>
            <a:custGeom>
              <a:avLst/>
              <a:gdLst>
                <a:gd name="T0" fmla="*/ 35 w 36"/>
                <a:gd name="T1" fmla="*/ 14 h 79"/>
                <a:gd name="T2" fmla="*/ 0 w 36"/>
                <a:gd name="T3" fmla="*/ 78 h 79"/>
                <a:gd name="T4" fmla="*/ 8 w 36"/>
                <a:gd name="T5" fmla="*/ 0 h 79"/>
                <a:gd name="T6" fmla="*/ 35 w 36"/>
                <a:gd name="T7" fmla="*/ 14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79"/>
                <a:gd name="T14" fmla="*/ 36 w 36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79">
                  <a:moveTo>
                    <a:pt x="35" y="14"/>
                  </a:moveTo>
                  <a:lnTo>
                    <a:pt x="0" y="78"/>
                  </a:lnTo>
                  <a:lnTo>
                    <a:pt x="8" y="0"/>
                  </a:lnTo>
                  <a:lnTo>
                    <a:pt x="35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3" name="Freeform 85"/>
            <p:cNvSpPr>
              <a:spLocks/>
            </p:cNvSpPr>
            <p:nvPr/>
          </p:nvSpPr>
          <p:spPr bwMode="auto">
            <a:xfrm>
              <a:off x="3020" y="2977"/>
              <a:ext cx="545" cy="350"/>
            </a:xfrm>
            <a:custGeom>
              <a:avLst/>
              <a:gdLst>
                <a:gd name="T0" fmla="*/ 544 w 545"/>
                <a:gd name="T1" fmla="*/ 0 h 350"/>
                <a:gd name="T2" fmla="*/ 0 w 545"/>
                <a:gd name="T3" fmla="*/ 349 h 350"/>
                <a:gd name="T4" fmla="*/ 544 w 545"/>
                <a:gd name="T5" fmla="*/ 0 h 350"/>
                <a:gd name="T6" fmla="*/ 0 60000 65536"/>
                <a:gd name="T7" fmla="*/ 0 60000 65536"/>
                <a:gd name="T8" fmla="*/ 0 60000 65536"/>
                <a:gd name="T9" fmla="*/ 0 w 545"/>
                <a:gd name="T10" fmla="*/ 0 h 350"/>
                <a:gd name="T11" fmla="*/ 545 w 545"/>
                <a:gd name="T12" fmla="*/ 350 h 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350">
                  <a:moveTo>
                    <a:pt x="544" y="0"/>
                  </a:moveTo>
                  <a:lnTo>
                    <a:pt x="0" y="349"/>
                  </a:lnTo>
                  <a:lnTo>
                    <a:pt x="544" y="0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4" name="Freeform 86"/>
            <p:cNvSpPr>
              <a:spLocks/>
            </p:cNvSpPr>
            <p:nvPr/>
          </p:nvSpPr>
          <p:spPr bwMode="auto">
            <a:xfrm>
              <a:off x="3020" y="3276"/>
              <a:ext cx="61" cy="51"/>
            </a:xfrm>
            <a:custGeom>
              <a:avLst/>
              <a:gdLst>
                <a:gd name="T0" fmla="*/ 60 w 61"/>
                <a:gd name="T1" fmla="*/ 35 h 51"/>
                <a:gd name="T2" fmla="*/ 0 w 61"/>
                <a:gd name="T3" fmla="*/ 50 h 51"/>
                <a:gd name="T4" fmla="*/ 48 w 61"/>
                <a:gd name="T5" fmla="*/ 0 h 51"/>
                <a:gd name="T6" fmla="*/ 60 w 61"/>
                <a:gd name="T7" fmla="*/ 35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51"/>
                <a:gd name="T14" fmla="*/ 61 w 61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51">
                  <a:moveTo>
                    <a:pt x="60" y="35"/>
                  </a:moveTo>
                  <a:lnTo>
                    <a:pt x="0" y="50"/>
                  </a:lnTo>
                  <a:lnTo>
                    <a:pt x="48" y="0"/>
                  </a:lnTo>
                  <a:lnTo>
                    <a:pt x="60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5" name="Freeform 87"/>
            <p:cNvSpPr>
              <a:spLocks/>
            </p:cNvSpPr>
            <p:nvPr/>
          </p:nvSpPr>
          <p:spPr bwMode="auto">
            <a:xfrm>
              <a:off x="3201" y="2310"/>
              <a:ext cx="848" cy="381"/>
            </a:xfrm>
            <a:custGeom>
              <a:avLst/>
              <a:gdLst>
                <a:gd name="T0" fmla="*/ 0 w 848"/>
                <a:gd name="T1" fmla="*/ 0 h 381"/>
                <a:gd name="T2" fmla="*/ 847 w 848"/>
                <a:gd name="T3" fmla="*/ 380 h 381"/>
                <a:gd name="T4" fmla="*/ 0 w 848"/>
                <a:gd name="T5" fmla="*/ 0 h 381"/>
                <a:gd name="T6" fmla="*/ 0 60000 65536"/>
                <a:gd name="T7" fmla="*/ 0 60000 65536"/>
                <a:gd name="T8" fmla="*/ 0 60000 65536"/>
                <a:gd name="T9" fmla="*/ 0 w 848"/>
                <a:gd name="T10" fmla="*/ 0 h 381"/>
                <a:gd name="T11" fmla="*/ 848 w 848"/>
                <a:gd name="T12" fmla="*/ 381 h 3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381">
                  <a:moveTo>
                    <a:pt x="0" y="0"/>
                  </a:moveTo>
                  <a:lnTo>
                    <a:pt x="847" y="3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6" name="Freeform 88"/>
            <p:cNvSpPr>
              <a:spLocks/>
            </p:cNvSpPr>
            <p:nvPr/>
          </p:nvSpPr>
          <p:spPr bwMode="auto">
            <a:xfrm>
              <a:off x="3987" y="2647"/>
              <a:ext cx="62" cy="44"/>
            </a:xfrm>
            <a:custGeom>
              <a:avLst/>
              <a:gdLst>
                <a:gd name="T0" fmla="*/ 9 w 62"/>
                <a:gd name="T1" fmla="*/ 0 h 44"/>
                <a:gd name="T2" fmla="*/ 61 w 62"/>
                <a:gd name="T3" fmla="*/ 43 h 44"/>
                <a:gd name="T4" fmla="*/ 0 w 62"/>
                <a:gd name="T5" fmla="*/ 36 h 44"/>
                <a:gd name="T6" fmla="*/ 9 w 62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44"/>
                <a:gd name="T14" fmla="*/ 62 w 62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44">
                  <a:moveTo>
                    <a:pt x="9" y="0"/>
                  </a:moveTo>
                  <a:lnTo>
                    <a:pt x="61" y="43"/>
                  </a:lnTo>
                  <a:lnTo>
                    <a:pt x="0" y="36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7" name="Freeform 89"/>
            <p:cNvSpPr>
              <a:spLocks/>
            </p:cNvSpPr>
            <p:nvPr/>
          </p:nvSpPr>
          <p:spPr bwMode="auto">
            <a:xfrm>
              <a:off x="194" y="3334"/>
              <a:ext cx="186" cy="250"/>
            </a:xfrm>
            <a:custGeom>
              <a:avLst/>
              <a:gdLst>
                <a:gd name="T0" fmla="*/ 0 w 186"/>
                <a:gd name="T1" fmla="*/ 249 h 250"/>
                <a:gd name="T2" fmla="*/ 0 w 186"/>
                <a:gd name="T3" fmla="*/ 0 h 250"/>
                <a:gd name="T4" fmla="*/ 185 w 186"/>
                <a:gd name="T5" fmla="*/ 0 h 250"/>
                <a:gd name="T6" fmla="*/ 185 w 186"/>
                <a:gd name="T7" fmla="*/ 249 h 250"/>
                <a:gd name="T8" fmla="*/ 0 w 186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50"/>
                <a:gd name="T17" fmla="*/ 186 w 186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50">
                  <a:moveTo>
                    <a:pt x="0" y="249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185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8" name="Freeform 90"/>
            <p:cNvSpPr>
              <a:spLocks/>
            </p:cNvSpPr>
            <p:nvPr/>
          </p:nvSpPr>
          <p:spPr bwMode="auto">
            <a:xfrm>
              <a:off x="379" y="3334"/>
              <a:ext cx="189" cy="250"/>
            </a:xfrm>
            <a:custGeom>
              <a:avLst/>
              <a:gdLst>
                <a:gd name="T0" fmla="*/ 0 w 189"/>
                <a:gd name="T1" fmla="*/ 249 h 250"/>
                <a:gd name="T2" fmla="*/ 0 w 189"/>
                <a:gd name="T3" fmla="*/ 0 h 250"/>
                <a:gd name="T4" fmla="*/ 188 w 189"/>
                <a:gd name="T5" fmla="*/ 0 h 250"/>
                <a:gd name="T6" fmla="*/ 188 w 189"/>
                <a:gd name="T7" fmla="*/ 249 h 250"/>
                <a:gd name="T8" fmla="*/ 0 w 189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50"/>
                <a:gd name="T17" fmla="*/ 189 w 189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50">
                  <a:moveTo>
                    <a:pt x="0" y="249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9" name="Freeform 91"/>
            <p:cNvSpPr>
              <a:spLocks/>
            </p:cNvSpPr>
            <p:nvPr/>
          </p:nvSpPr>
          <p:spPr bwMode="auto">
            <a:xfrm>
              <a:off x="567" y="3334"/>
              <a:ext cx="187" cy="250"/>
            </a:xfrm>
            <a:custGeom>
              <a:avLst/>
              <a:gdLst>
                <a:gd name="T0" fmla="*/ 0 w 187"/>
                <a:gd name="T1" fmla="*/ 249 h 250"/>
                <a:gd name="T2" fmla="*/ 0 w 187"/>
                <a:gd name="T3" fmla="*/ 0 h 250"/>
                <a:gd name="T4" fmla="*/ 186 w 187"/>
                <a:gd name="T5" fmla="*/ 0 h 250"/>
                <a:gd name="T6" fmla="*/ 186 w 187"/>
                <a:gd name="T7" fmla="*/ 249 h 250"/>
                <a:gd name="T8" fmla="*/ 0 w 187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0"/>
                <a:gd name="T17" fmla="*/ 187 w 18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0">
                  <a:moveTo>
                    <a:pt x="0" y="249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0" name="Freeform 92"/>
            <p:cNvSpPr>
              <a:spLocks/>
            </p:cNvSpPr>
            <p:nvPr/>
          </p:nvSpPr>
          <p:spPr bwMode="auto">
            <a:xfrm>
              <a:off x="753" y="3334"/>
              <a:ext cx="188" cy="250"/>
            </a:xfrm>
            <a:custGeom>
              <a:avLst/>
              <a:gdLst>
                <a:gd name="T0" fmla="*/ 0 w 188"/>
                <a:gd name="T1" fmla="*/ 249 h 250"/>
                <a:gd name="T2" fmla="*/ 0 w 188"/>
                <a:gd name="T3" fmla="*/ 0 h 250"/>
                <a:gd name="T4" fmla="*/ 187 w 188"/>
                <a:gd name="T5" fmla="*/ 0 h 250"/>
                <a:gd name="T6" fmla="*/ 187 w 188"/>
                <a:gd name="T7" fmla="*/ 249 h 250"/>
                <a:gd name="T8" fmla="*/ 0 w 188"/>
                <a:gd name="T9" fmla="*/ 24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0"/>
                <a:gd name="T17" fmla="*/ 188 w 18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0">
                  <a:moveTo>
                    <a:pt x="0" y="249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49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1" name="Freeform 93"/>
            <p:cNvSpPr>
              <a:spLocks/>
            </p:cNvSpPr>
            <p:nvPr/>
          </p:nvSpPr>
          <p:spPr bwMode="auto">
            <a:xfrm>
              <a:off x="977" y="3334"/>
              <a:ext cx="188" cy="251"/>
            </a:xfrm>
            <a:custGeom>
              <a:avLst/>
              <a:gdLst>
                <a:gd name="T0" fmla="*/ 0 w 188"/>
                <a:gd name="T1" fmla="*/ 250 h 251"/>
                <a:gd name="T2" fmla="*/ 0 w 188"/>
                <a:gd name="T3" fmla="*/ 0 h 251"/>
                <a:gd name="T4" fmla="*/ 187 w 188"/>
                <a:gd name="T5" fmla="*/ 0 h 251"/>
                <a:gd name="T6" fmla="*/ 187 w 188"/>
                <a:gd name="T7" fmla="*/ 250 h 251"/>
                <a:gd name="T8" fmla="*/ 0 w 188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1"/>
                <a:gd name="T17" fmla="*/ 188 w 18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1">
                  <a:moveTo>
                    <a:pt x="0" y="25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2" name="Freeform 94"/>
            <p:cNvSpPr>
              <a:spLocks/>
            </p:cNvSpPr>
            <p:nvPr/>
          </p:nvSpPr>
          <p:spPr bwMode="auto">
            <a:xfrm>
              <a:off x="1164" y="3334"/>
              <a:ext cx="188" cy="251"/>
            </a:xfrm>
            <a:custGeom>
              <a:avLst/>
              <a:gdLst>
                <a:gd name="T0" fmla="*/ 0 w 188"/>
                <a:gd name="T1" fmla="*/ 250 h 251"/>
                <a:gd name="T2" fmla="*/ 0 w 188"/>
                <a:gd name="T3" fmla="*/ 0 h 251"/>
                <a:gd name="T4" fmla="*/ 187 w 188"/>
                <a:gd name="T5" fmla="*/ 0 h 251"/>
                <a:gd name="T6" fmla="*/ 187 w 188"/>
                <a:gd name="T7" fmla="*/ 250 h 251"/>
                <a:gd name="T8" fmla="*/ 0 w 188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1"/>
                <a:gd name="T17" fmla="*/ 188 w 18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1">
                  <a:moveTo>
                    <a:pt x="0" y="25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Freeform 95"/>
            <p:cNvSpPr>
              <a:spLocks/>
            </p:cNvSpPr>
            <p:nvPr/>
          </p:nvSpPr>
          <p:spPr bwMode="auto">
            <a:xfrm>
              <a:off x="1351" y="3334"/>
              <a:ext cx="188" cy="251"/>
            </a:xfrm>
            <a:custGeom>
              <a:avLst/>
              <a:gdLst>
                <a:gd name="T0" fmla="*/ 0 w 188"/>
                <a:gd name="T1" fmla="*/ 250 h 251"/>
                <a:gd name="T2" fmla="*/ 0 w 188"/>
                <a:gd name="T3" fmla="*/ 0 h 251"/>
                <a:gd name="T4" fmla="*/ 187 w 188"/>
                <a:gd name="T5" fmla="*/ 0 h 251"/>
                <a:gd name="T6" fmla="*/ 187 w 188"/>
                <a:gd name="T7" fmla="*/ 250 h 251"/>
                <a:gd name="T8" fmla="*/ 0 w 188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251"/>
                <a:gd name="T17" fmla="*/ 188 w 18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251">
                  <a:moveTo>
                    <a:pt x="0" y="25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187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4" name="Freeform 96"/>
            <p:cNvSpPr>
              <a:spLocks/>
            </p:cNvSpPr>
            <p:nvPr/>
          </p:nvSpPr>
          <p:spPr bwMode="auto">
            <a:xfrm>
              <a:off x="1538" y="3334"/>
              <a:ext cx="187" cy="251"/>
            </a:xfrm>
            <a:custGeom>
              <a:avLst/>
              <a:gdLst>
                <a:gd name="T0" fmla="*/ 0 w 187"/>
                <a:gd name="T1" fmla="*/ 250 h 251"/>
                <a:gd name="T2" fmla="*/ 0 w 187"/>
                <a:gd name="T3" fmla="*/ 0 h 251"/>
                <a:gd name="T4" fmla="*/ 186 w 187"/>
                <a:gd name="T5" fmla="*/ 0 h 251"/>
                <a:gd name="T6" fmla="*/ 186 w 187"/>
                <a:gd name="T7" fmla="*/ 250 h 251"/>
                <a:gd name="T8" fmla="*/ 0 w 187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1"/>
                <a:gd name="T17" fmla="*/ 187 w 18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1">
                  <a:moveTo>
                    <a:pt x="0" y="250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25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5" name="Rectangle 97"/>
            <p:cNvSpPr>
              <a:spLocks noChangeArrowheads="1"/>
            </p:cNvSpPr>
            <p:nvPr/>
          </p:nvSpPr>
          <p:spPr bwMode="auto">
            <a:xfrm>
              <a:off x="2520" y="1721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55396" name="Rectangle 98"/>
            <p:cNvSpPr>
              <a:spLocks noChangeArrowheads="1"/>
            </p:cNvSpPr>
            <p:nvPr/>
          </p:nvSpPr>
          <p:spPr bwMode="auto">
            <a:xfrm>
              <a:off x="1901" y="2719"/>
              <a:ext cx="2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55397" name="Rectangle 99"/>
            <p:cNvSpPr>
              <a:spLocks noChangeArrowheads="1"/>
            </p:cNvSpPr>
            <p:nvPr/>
          </p:nvSpPr>
          <p:spPr bwMode="auto">
            <a:xfrm>
              <a:off x="1634" y="2719"/>
              <a:ext cx="1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5398" name="Rectangle 100"/>
            <p:cNvSpPr>
              <a:spLocks noChangeArrowheads="1"/>
            </p:cNvSpPr>
            <p:nvPr/>
          </p:nvSpPr>
          <p:spPr bwMode="auto">
            <a:xfrm>
              <a:off x="2963" y="2051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55399" name="Rectangle 101"/>
            <p:cNvSpPr>
              <a:spLocks noChangeArrowheads="1"/>
            </p:cNvSpPr>
            <p:nvPr/>
          </p:nvSpPr>
          <p:spPr bwMode="auto">
            <a:xfrm>
              <a:off x="4171" y="2712"/>
              <a:ext cx="2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55400" name="Rectangle 102"/>
            <p:cNvSpPr>
              <a:spLocks noChangeArrowheads="1"/>
            </p:cNvSpPr>
            <p:nvPr/>
          </p:nvSpPr>
          <p:spPr bwMode="auto">
            <a:xfrm>
              <a:off x="3611" y="2727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5401" name="Rectangle 103"/>
            <p:cNvSpPr>
              <a:spLocks noChangeArrowheads="1"/>
            </p:cNvSpPr>
            <p:nvPr/>
          </p:nvSpPr>
          <p:spPr bwMode="auto">
            <a:xfrm>
              <a:off x="3886" y="2712"/>
              <a:ext cx="2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22</a:t>
              </a:r>
            </a:p>
          </p:txBody>
        </p:sp>
        <p:sp>
          <p:nvSpPr>
            <p:cNvPr id="55402" name="Line 104"/>
            <p:cNvSpPr>
              <a:spLocks noChangeShapeType="1"/>
            </p:cNvSpPr>
            <p:nvPr/>
          </p:nvSpPr>
          <p:spPr bwMode="auto">
            <a:xfrm>
              <a:off x="2759" y="1680"/>
              <a:ext cx="397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3" name="Arc 105"/>
            <p:cNvSpPr>
              <a:spLocks/>
            </p:cNvSpPr>
            <p:nvPr/>
          </p:nvSpPr>
          <p:spPr bwMode="auto">
            <a:xfrm rot="-3180000">
              <a:off x="1667" y="3178"/>
              <a:ext cx="210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4" name="Arc 106"/>
            <p:cNvSpPr>
              <a:spLocks/>
            </p:cNvSpPr>
            <p:nvPr/>
          </p:nvSpPr>
          <p:spPr bwMode="auto">
            <a:xfrm rot="-3180000">
              <a:off x="2419" y="3178"/>
              <a:ext cx="210" cy="274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3"/>
                <a:gd name="T10" fmla="*/ 0 h 21600"/>
                <a:gd name="T11" fmla="*/ 21703 w 217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3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</a:path>
                <a:path w="21703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  <a:lnTo>
                    <a:pt x="10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5" name="Arc 107"/>
            <p:cNvSpPr>
              <a:spLocks/>
            </p:cNvSpPr>
            <p:nvPr/>
          </p:nvSpPr>
          <p:spPr bwMode="auto">
            <a:xfrm rot="-3180000">
              <a:off x="3218" y="3178"/>
              <a:ext cx="210" cy="274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3"/>
                <a:gd name="T10" fmla="*/ 0 h 21600"/>
                <a:gd name="T11" fmla="*/ 21703 w 217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3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</a:path>
                <a:path w="21703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  <a:lnTo>
                    <a:pt x="10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6" name="Arc 108"/>
            <p:cNvSpPr>
              <a:spLocks/>
            </p:cNvSpPr>
            <p:nvPr/>
          </p:nvSpPr>
          <p:spPr bwMode="auto">
            <a:xfrm rot="-3180000">
              <a:off x="4015" y="3178"/>
              <a:ext cx="210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6" y="9622"/>
                    <a:pt x="21599" y="2152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07" name="Arc 109"/>
            <p:cNvSpPr>
              <a:spLocks/>
            </p:cNvSpPr>
            <p:nvPr/>
          </p:nvSpPr>
          <p:spPr bwMode="auto">
            <a:xfrm rot="-3180000">
              <a:off x="4767" y="3178"/>
              <a:ext cx="210" cy="274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3"/>
                <a:gd name="T10" fmla="*/ 0 h 21600"/>
                <a:gd name="T11" fmla="*/ 21703 w 217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3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</a:path>
                <a:path w="21703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3" y="0"/>
                  </a:cubicBezTo>
                  <a:cubicBezTo>
                    <a:pt x="12001" y="0"/>
                    <a:pt x="21659" y="9622"/>
                    <a:pt x="21702" y="21521"/>
                  </a:cubicBezTo>
                  <a:lnTo>
                    <a:pt x="10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Right Arrow 112"/>
          <p:cNvSpPr/>
          <p:nvPr/>
        </p:nvSpPr>
        <p:spPr>
          <a:xfrm rot="19556661">
            <a:off x="3507853" y="4083046"/>
            <a:ext cx="1265518" cy="1472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Right Arrow 114"/>
          <p:cNvSpPr/>
          <p:nvPr/>
        </p:nvSpPr>
        <p:spPr>
          <a:xfrm rot="2145575">
            <a:off x="4833385" y="3959028"/>
            <a:ext cx="1018421" cy="1799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684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A7015-B44F-E044-B3E6-0F1B8C3CC947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6EDD09-BD80-AD40-8B7C-5162F19F842D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B+-Tree Deletion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Try redistribution with </a:t>
            </a:r>
            <a:r>
              <a:rPr lang="en-US">
                <a:solidFill>
                  <a:schemeClr val="hlink"/>
                </a:solidFill>
                <a:latin typeface="Tahoma" charset="0"/>
              </a:rPr>
              <a:t>all</a:t>
            </a:r>
            <a:r>
              <a:rPr lang="en-US">
                <a:latin typeface="Tahoma" charset="0"/>
              </a:rPr>
              <a:t> siblings first, then merge. Why?</a:t>
            </a:r>
          </a:p>
          <a:p>
            <a:pPr lvl="1" eaLnBrk="1" hangingPunct="1"/>
            <a:r>
              <a:rPr lang="en-US">
                <a:latin typeface="Tahoma" charset="0"/>
              </a:rPr>
              <a:t>Good chance that redistribution is possible (large fanout!)</a:t>
            </a:r>
          </a:p>
          <a:p>
            <a:pPr lvl="1" eaLnBrk="1" hangingPunct="1"/>
            <a:r>
              <a:rPr lang="en-US">
                <a:latin typeface="Tahoma" charset="0"/>
              </a:rPr>
              <a:t>Only need to propagate changes to parent node</a:t>
            </a:r>
          </a:p>
          <a:p>
            <a:pPr lvl="1" eaLnBrk="1" hangingPunct="1"/>
            <a:r>
              <a:rPr lang="en-US">
                <a:latin typeface="Tahoma" charset="0"/>
              </a:rPr>
              <a:t>Files typically grow not shrink!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EEC5A6-C203-7345-ABB7-EA8DF47C7EB8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56483E-151A-3644-B56A-27F94E26F0A6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B+ Tree Operations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</a:p>
          <a:p>
            <a:pPr lvl="1" eaLnBrk="1" hangingPunct="1"/>
            <a:r>
              <a:rPr lang="en-US">
                <a:latin typeface="Tahoma" charset="0"/>
              </a:rPr>
              <a:t>Equality</a:t>
            </a:r>
          </a:p>
          <a:p>
            <a:pPr lvl="1" eaLnBrk="1" hangingPunct="1"/>
            <a:r>
              <a:rPr lang="en-US">
                <a:latin typeface="Tahoma" charset="0"/>
              </a:rPr>
              <a:t>Range</a:t>
            </a:r>
          </a:p>
          <a:p>
            <a:pPr eaLnBrk="1" hangingPunct="1"/>
            <a:r>
              <a:rPr lang="en-US">
                <a:latin typeface="Tahoma" charset="0"/>
              </a:rPr>
              <a:t>Insert data entry</a:t>
            </a:r>
          </a:p>
          <a:p>
            <a:pPr eaLnBrk="1" hangingPunct="1"/>
            <a:r>
              <a:rPr lang="en-US">
                <a:latin typeface="Tahoma" charset="0"/>
              </a:rPr>
              <a:t>Delete data entry</a:t>
            </a:r>
          </a:p>
          <a:p>
            <a:pPr eaLnBrk="1" hangingPunct="1"/>
            <a:r>
              <a:rPr lang="en-US" b="1">
                <a:solidFill>
                  <a:schemeClr val="hlink"/>
                </a:solidFill>
                <a:latin typeface="Tahoma" charset="0"/>
              </a:rPr>
              <a:t>Bulk load</a:t>
            </a:r>
          </a:p>
          <a:p>
            <a:pPr eaLnBrk="1" hangingPunct="1">
              <a:buFontTx/>
              <a:buNone/>
            </a:pPr>
            <a:endParaRPr lang="en-US" b="1">
              <a:solidFill>
                <a:schemeClr val="hlink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4BB798-D2E4-434B-AF27-86C2D128952F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69AB5-6CFF-0D43-96E0-B2D9EA07E4C2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Bulk Loading</a:t>
            </a:r>
          </a:p>
        </p:txBody>
      </p:sp>
      <p:sp>
        <p:nvSpPr>
          <p:cNvPr id="6042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</a:rPr>
              <a:t>Option 1: multiple inserts.</a:t>
            </a:r>
          </a:p>
          <a:p>
            <a:pPr lvl="1" eaLnBrk="1" hangingPunct="1"/>
            <a:r>
              <a:rPr lang="en-US">
                <a:latin typeface="Tahoma" charset="0"/>
              </a:rPr>
              <a:t>Slow. Repeated Re-organization.</a:t>
            </a:r>
          </a:p>
          <a:p>
            <a:pPr lvl="1" eaLnBrk="1" hangingPunct="1"/>
            <a:r>
              <a:rPr lang="en-US">
                <a:latin typeface="Tahoma" charset="0"/>
              </a:rPr>
              <a:t>Does not give sequential storage of leaves.</a:t>
            </a:r>
          </a:p>
          <a:p>
            <a:pPr eaLnBrk="1" hangingPunct="1"/>
            <a:r>
              <a:rPr lang="en-US">
                <a:latin typeface="Tahoma" charset="0"/>
              </a:rPr>
              <a:t>Option 2:</a:t>
            </a:r>
            <a:r>
              <a:rPr lang="en-US" i="1">
                <a:latin typeface="Tahoma" charset="0"/>
              </a:rPr>
              <a:t> </a:t>
            </a:r>
            <a:r>
              <a:rPr lang="en-US" i="1" u="sng">
                <a:latin typeface="Tahoma" charset="0"/>
              </a:rPr>
              <a:t>Bulk Loading</a:t>
            </a:r>
            <a:r>
              <a:rPr lang="en-US" i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Fewer I/Os during build.</a:t>
            </a:r>
          </a:p>
          <a:p>
            <a:pPr lvl="1" eaLnBrk="1" hangingPunct="1"/>
            <a:r>
              <a:rPr lang="en-US">
                <a:latin typeface="Tahoma" charset="0"/>
              </a:rPr>
              <a:t>Leaves will be stored sequentially (and linked, of course).</a:t>
            </a:r>
          </a:p>
          <a:p>
            <a:pPr lvl="1" eaLnBrk="1" hangingPunct="1"/>
            <a:r>
              <a:rPr lang="en-US">
                <a:latin typeface="Tahoma" charset="0"/>
              </a:rPr>
              <a:t>Can control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fill factor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on pages.</a:t>
            </a:r>
            <a:endParaRPr lang="en-US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99EC19-D018-7F4B-8BC4-707013B87868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A87F00-D070-5344-876C-CF780BE5884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Bulk Loading of a B+ Tree</a:t>
            </a:r>
          </a:p>
        </p:txBody>
      </p:sp>
      <p:sp>
        <p:nvSpPr>
          <p:cNvPr id="624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i="1">
                <a:latin typeface="Tahoma" charset="0"/>
              </a:rPr>
              <a:t>Initialization</a:t>
            </a:r>
            <a:r>
              <a:rPr lang="en-US">
                <a:latin typeface="Tahoma" charset="0"/>
              </a:rPr>
              <a:t>:  Sort all data entries, insert pointer to first (leaf) page in a new (root) page.</a:t>
            </a:r>
          </a:p>
        </p:txBody>
      </p:sp>
      <p:sp>
        <p:nvSpPr>
          <p:cNvPr id="62472" name="Freeform 6"/>
          <p:cNvSpPr>
            <a:spLocks/>
          </p:cNvSpPr>
          <p:nvPr/>
        </p:nvSpPr>
        <p:spPr bwMode="auto">
          <a:xfrm>
            <a:off x="1473200" y="5137150"/>
            <a:ext cx="587375" cy="368300"/>
          </a:xfrm>
          <a:custGeom>
            <a:avLst/>
            <a:gdLst>
              <a:gd name="T0" fmla="*/ 0 w 370"/>
              <a:gd name="T1" fmla="*/ 2147483647 h 232"/>
              <a:gd name="T2" fmla="*/ 0 w 370"/>
              <a:gd name="T3" fmla="*/ 0 h 232"/>
              <a:gd name="T4" fmla="*/ 2147483647 w 370"/>
              <a:gd name="T5" fmla="*/ 0 h 232"/>
              <a:gd name="T6" fmla="*/ 2147483647 w 370"/>
              <a:gd name="T7" fmla="*/ 2147483647 h 232"/>
              <a:gd name="T8" fmla="*/ 0 w 370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232"/>
              <a:gd name="T17" fmla="*/ 370 w 370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Freeform 7"/>
          <p:cNvSpPr>
            <a:spLocks/>
          </p:cNvSpPr>
          <p:nvPr/>
        </p:nvSpPr>
        <p:spPr bwMode="auto">
          <a:xfrm>
            <a:off x="1765300" y="5137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Freeform 8"/>
          <p:cNvSpPr>
            <a:spLocks/>
          </p:cNvSpPr>
          <p:nvPr/>
        </p:nvSpPr>
        <p:spPr bwMode="auto">
          <a:xfrm>
            <a:off x="2174875" y="5137150"/>
            <a:ext cx="587375" cy="368300"/>
          </a:xfrm>
          <a:custGeom>
            <a:avLst/>
            <a:gdLst>
              <a:gd name="T0" fmla="*/ 0 w 370"/>
              <a:gd name="T1" fmla="*/ 2147483647 h 232"/>
              <a:gd name="T2" fmla="*/ 0 w 370"/>
              <a:gd name="T3" fmla="*/ 0 h 232"/>
              <a:gd name="T4" fmla="*/ 2147483647 w 370"/>
              <a:gd name="T5" fmla="*/ 0 h 232"/>
              <a:gd name="T6" fmla="*/ 2147483647 w 370"/>
              <a:gd name="T7" fmla="*/ 2147483647 h 232"/>
              <a:gd name="T8" fmla="*/ 0 w 370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232"/>
              <a:gd name="T17" fmla="*/ 370 w 370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Freeform 9"/>
          <p:cNvSpPr>
            <a:spLocks/>
          </p:cNvSpPr>
          <p:nvPr/>
        </p:nvSpPr>
        <p:spPr bwMode="auto">
          <a:xfrm>
            <a:off x="2466975" y="5137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Freeform 10"/>
          <p:cNvSpPr>
            <a:spLocks/>
          </p:cNvSpPr>
          <p:nvPr/>
        </p:nvSpPr>
        <p:spPr bwMode="auto">
          <a:xfrm>
            <a:off x="2878138" y="5137150"/>
            <a:ext cx="585787" cy="368300"/>
          </a:xfrm>
          <a:custGeom>
            <a:avLst/>
            <a:gdLst>
              <a:gd name="T0" fmla="*/ 0 w 369"/>
              <a:gd name="T1" fmla="*/ 2147483647 h 232"/>
              <a:gd name="T2" fmla="*/ 0 w 369"/>
              <a:gd name="T3" fmla="*/ 0 h 232"/>
              <a:gd name="T4" fmla="*/ 2147483647 w 369"/>
              <a:gd name="T5" fmla="*/ 0 h 232"/>
              <a:gd name="T6" fmla="*/ 2147483647 w 369"/>
              <a:gd name="T7" fmla="*/ 2147483647 h 232"/>
              <a:gd name="T8" fmla="*/ 0 w 369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232"/>
              <a:gd name="T17" fmla="*/ 369 w 36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Freeform 11"/>
          <p:cNvSpPr>
            <a:spLocks/>
          </p:cNvSpPr>
          <p:nvPr/>
        </p:nvSpPr>
        <p:spPr bwMode="auto">
          <a:xfrm>
            <a:off x="3170238" y="5137150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Freeform 12"/>
          <p:cNvSpPr>
            <a:spLocks/>
          </p:cNvSpPr>
          <p:nvPr/>
        </p:nvSpPr>
        <p:spPr bwMode="auto">
          <a:xfrm>
            <a:off x="3568700" y="5137150"/>
            <a:ext cx="585788" cy="368300"/>
          </a:xfrm>
          <a:custGeom>
            <a:avLst/>
            <a:gdLst>
              <a:gd name="T0" fmla="*/ 0 w 369"/>
              <a:gd name="T1" fmla="*/ 2147483647 h 232"/>
              <a:gd name="T2" fmla="*/ 0 w 369"/>
              <a:gd name="T3" fmla="*/ 0 h 232"/>
              <a:gd name="T4" fmla="*/ 2147483647 w 369"/>
              <a:gd name="T5" fmla="*/ 0 h 232"/>
              <a:gd name="T6" fmla="*/ 2147483647 w 369"/>
              <a:gd name="T7" fmla="*/ 2147483647 h 232"/>
              <a:gd name="T8" fmla="*/ 0 w 369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232"/>
              <a:gd name="T17" fmla="*/ 369 w 36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Freeform 13"/>
          <p:cNvSpPr>
            <a:spLocks/>
          </p:cNvSpPr>
          <p:nvPr/>
        </p:nvSpPr>
        <p:spPr bwMode="auto">
          <a:xfrm>
            <a:off x="3860800" y="5137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Freeform 14"/>
          <p:cNvSpPr>
            <a:spLocks/>
          </p:cNvSpPr>
          <p:nvPr/>
        </p:nvSpPr>
        <p:spPr bwMode="auto">
          <a:xfrm>
            <a:off x="4268788" y="5137150"/>
            <a:ext cx="587375" cy="368300"/>
          </a:xfrm>
          <a:custGeom>
            <a:avLst/>
            <a:gdLst>
              <a:gd name="T0" fmla="*/ 0 w 370"/>
              <a:gd name="T1" fmla="*/ 2147483647 h 232"/>
              <a:gd name="T2" fmla="*/ 0 w 370"/>
              <a:gd name="T3" fmla="*/ 0 h 232"/>
              <a:gd name="T4" fmla="*/ 2147483647 w 370"/>
              <a:gd name="T5" fmla="*/ 0 h 232"/>
              <a:gd name="T6" fmla="*/ 2147483647 w 370"/>
              <a:gd name="T7" fmla="*/ 2147483647 h 232"/>
              <a:gd name="T8" fmla="*/ 0 w 370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232"/>
              <a:gd name="T17" fmla="*/ 370 w 370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Freeform 15"/>
          <p:cNvSpPr>
            <a:spLocks/>
          </p:cNvSpPr>
          <p:nvPr/>
        </p:nvSpPr>
        <p:spPr bwMode="auto">
          <a:xfrm>
            <a:off x="4564063" y="5137150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Freeform 16"/>
          <p:cNvSpPr>
            <a:spLocks/>
          </p:cNvSpPr>
          <p:nvPr/>
        </p:nvSpPr>
        <p:spPr bwMode="auto">
          <a:xfrm>
            <a:off x="4972050" y="5137150"/>
            <a:ext cx="587375" cy="368300"/>
          </a:xfrm>
          <a:custGeom>
            <a:avLst/>
            <a:gdLst>
              <a:gd name="T0" fmla="*/ 0 w 370"/>
              <a:gd name="T1" fmla="*/ 2147483647 h 232"/>
              <a:gd name="T2" fmla="*/ 0 w 370"/>
              <a:gd name="T3" fmla="*/ 0 h 232"/>
              <a:gd name="T4" fmla="*/ 2147483647 w 370"/>
              <a:gd name="T5" fmla="*/ 0 h 232"/>
              <a:gd name="T6" fmla="*/ 2147483647 w 370"/>
              <a:gd name="T7" fmla="*/ 2147483647 h 232"/>
              <a:gd name="T8" fmla="*/ 0 w 370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232"/>
              <a:gd name="T17" fmla="*/ 370 w 370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Freeform 17"/>
          <p:cNvSpPr>
            <a:spLocks/>
          </p:cNvSpPr>
          <p:nvPr/>
        </p:nvSpPr>
        <p:spPr bwMode="auto">
          <a:xfrm>
            <a:off x="5265738" y="5137150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Freeform 18"/>
          <p:cNvSpPr>
            <a:spLocks/>
          </p:cNvSpPr>
          <p:nvPr/>
        </p:nvSpPr>
        <p:spPr bwMode="auto">
          <a:xfrm>
            <a:off x="5675313" y="5137150"/>
            <a:ext cx="587375" cy="368300"/>
          </a:xfrm>
          <a:custGeom>
            <a:avLst/>
            <a:gdLst>
              <a:gd name="T0" fmla="*/ 0 w 370"/>
              <a:gd name="T1" fmla="*/ 2147483647 h 232"/>
              <a:gd name="T2" fmla="*/ 0 w 370"/>
              <a:gd name="T3" fmla="*/ 0 h 232"/>
              <a:gd name="T4" fmla="*/ 2147483647 w 370"/>
              <a:gd name="T5" fmla="*/ 0 h 232"/>
              <a:gd name="T6" fmla="*/ 2147483647 w 370"/>
              <a:gd name="T7" fmla="*/ 2147483647 h 232"/>
              <a:gd name="T8" fmla="*/ 0 w 370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232"/>
              <a:gd name="T17" fmla="*/ 370 w 370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Freeform 19"/>
          <p:cNvSpPr>
            <a:spLocks/>
          </p:cNvSpPr>
          <p:nvPr/>
        </p:nvSpPr>
        <p:spPr bwMode="auto">
          <a:xfrm>
            <a:off x="5969000" y="5137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Freeform 20"/>
          <p:cNvSpPr>
            <a:spLocks/>
          </p:cNvSpPr>
          <p:nvPr/>
        </p:nvSpPr>
        <p:spPr bwMode="auto">
          <a:xfrm>
            <a:off x="6365875" y="5137150"/>
            <a:ext cx="585788" cy="368300"/>
          </a:xfrm>
          <a:custGeom>
            <a:avLst/>
            <a:gdLst>
              <a:gd name="T0" fmla="*/ 0 w 369"/>
              <a:gd name="T1" fmla="*/ 2147483647 h 232"/>
              <a:gd name="T2" fmla="*/ 0 w 369"/>
              <a:gd name="T3" fmla="*/ 0 h 232"/>
              <a:gd name="T4" fmla="*/ 2147483647 w 369"/>
              <a:gd name="T5" fmla="*/ 0 h 232"/>
              <a:gd name="T6" fmla="*/ 2147483647 w 369"/>
              <a:gd name="T7" fmla="*/ 2147483647 h 232"/>
              <a:gd name="T8" fmla="*/ 0 w 369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232"/>
              <a:gd name="T17" fmla="*/ 369 w 36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Freeform 21"/>
          <p:cNvSpPr>
            <a:spLocks/>
          </p:cNvSpPr>
          <p:nvPr/>
        </p:nvSpPr>
        <p:spPr bwMode="auto">
          <a:xfrm>
            <a:off x="6657975" y="5137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Freeform 22"/>
          <p:cNvSpPr>
            <a:spLocks/>
          </p:cNvSpPr>
          <p:nvPr/>
        </p:nvSpPr>
        <p:spPr bwMode="auto">
          <a:xfrm>
            <a:off x="7045325" y="5137150"/>
            <a:ext cx="585788" cy="368300"/>
          </a:xfrm>
          <a:custGeom>
            <a:avLst/>
            <a:gdLst>
              <a:gd name="T0" fmla="*/ 0 w 369"/>
              <a:gd name="T1" fmla="*/ 2147483647 h 232"/>
              <a:gd name="T2" fmla="*/ 0 w 369"/>
              <a:gd name="T3" fmla="*/ 0 h 232"/>
              <a:gd name="T4" fmla="*/ 2147483647 w 369"/>
              <a:gd name="T5" fmla="*/ 0 h 232"/>
              <a:gd name="T6" fmla="*/ 2147483647 w 369"/>
              <a:gd name="T7" fmla="*/ 2147483647 h 232"/>
              <a:gd name="T8" fmla="*/ 0 w 369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232"/>
              <a:gd name="T17" fmla="*/ 369 w 36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Freeform 23"/>
          <p:cNvSpPr>
            <a:spLocks/>
          </p:cNvSpPr>
          <p:nvPr/>
        </p:nvSpPr>
        <p:spPr bwMode="auto">
          <a:xfrm>
            <a:off x="7337425" y="5137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147483647 h 232"/>
              <a:gd name="T4" fmla="*/ 0 w 1"/>
              <a:gd name="T5" fmla="*/ 0 h 232"/>
              <a:gd name="T6" fmla="*/ 0 60000 65536"/>
              <a:gd name="T7" fmla="*/ 0 60000 65536"/>
              <a:gd name="T8" fmla="*/ 0 60000 65536"/>
              <a:gd name="T9" fmla="*/ 0 w 1"/>
              <a:gd name="T10" fmla="*/ 0 h 232"/>
              <a:gd name="T11" fmla="*/ 1 w 1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Freeform 24"/>
          <p:cNvSpPr>
            <a:spLocks/>
          </p:cNvSpPr>
          <p:nvPr/>
        </p:nvSpPr>
        <p:spPr bwMode="auto">
          <a:xfrm>
            <a:off x="2105025" y="3895725"/>
            <a:ext cx="927100" cy="423863"/>
          </a:xfrm>
          <a:custGeom>
            <a:avLst/>
            <a:gdLst>
              <a:gd name="T0" fmla="*/ 0 w 584"/>
              <a:gd name="T1" fmla="*/ 2147483647 h 267"/>
              <a:gd name="T2" fmla="*/ 0 w 584"/>
              <a:gd name="T3" fmla="*/ 0 h 267"/>
              <a:gd name="T4" fmla="*/ 2147483647 w 584"/>
              <a:gd name="T5" fmla="*/ 0 h 267"/>
              <a:gd name="T6" fmla="*/ 2147483647 w 584"/>
              <a:gd name="T7" fmla="*/ 2147483647 h 267"/>
              <a:gd name="T8" fmla="*/ 0 w 584"/>
              <a:gd name="T9" fmla="*/ 2147483647 h 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267"/>
              <a:gd name="T17" fmla="*/ 584 w 584"/>
              <a:gd name="T18" fmla="*/ 267 h 2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Freeform 25"/>
          <p:cNvSpPr>
            <a:spLocks/>
          </p:cNvSpPr>
          <p:nvPr/>
        </p:nvSpPr>
        <p:spPr bwMode="auto">
          <a:xfrm>
            <a:off x="2527300" y="38957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7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Freeform 26"/>
          <p:cNvSpPr>
            <a:spLocks/>
          </p:cNvSpPr>
          <p:nvPr/>
        </p:nvSpPr>
        <p:spPr bwMode="auto">
          <a:xfrm>
            <a:off x="2935288" y="390842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147483647 h 259"/>
              <a:gd name="T4" fmla="*/ 0 w 1"/>
              <a:gd name="T5" fmla="*/ 0 h 259"/>
              <a:gd name="T6" fmla="*/ 0 60000 65536"/>
              <a:gd name="T7" fmla="*/ 0 60000 65536"/>
              <a:gd name="T8" fmla="*/ 0 60000 65536"/>
              <a:gd name="T9" fmla="*/ 0 w 1"/>
              <a:gd name="T10" fmla="*/ 0 h 259"/>
              <a:gd name="T11" fmla="*/ 1 w 1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Freeform 27"/>
          <p:cNvSpPr>
            <a:spLocks/>
          </p:cNvSpPr>
          <p:nvPr/>
        </p:nvSpPr>
        <p:spPr bwMode="auto">
          <a:xfrm>
            <a:off x="2198688" y="387667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147483647 h 270"/>
              <a:gd name="T4" fmla="*/ 0 w 1"/>
              <a:gd name="T5" fmla="*/ 0 h 270"/>
              <a:gd name="T6" fmla="*/ 0 60000 65536"/>
              <a:gd name="T7" fmla="*/ 0 60000 65536"/>
              <a:gd name="T8" fmla="*/ 0 60000 65536"/>
              <a:gd name="T9" fmla="*/ 0 w 1"/>
              <a:gd name="T10" fmla="*/ 0 h 270"/>
              <a:gd name="T11" fmla="*/ 1 w 1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Freeform 28"/>
          <p:cNvSpPr>
            <a:spLocks/>
          </p:cNvSpPr>
          <p:nvPr/>
        </p:nvSpPr>
        <p:spPr bwMode="auto">
          <a:xfrm>
            <a:off x="2620963" y="389572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7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Freeform 29"/>
          <p:cNvSpPr>
            <a:spLocks/>
          </p:cNvSpPr>
          <p:nvPr/>
        </p:nvSpPr>
        <p:spPr bwMode="auto">
          <a:xfrm>
            <a:off x="1778000" y="4243388"/>
            <a:ext cx="363538" cy="825500"/>
          </a:xfrm>
          <a:custGeom>
            <a:avLst/>
            <a:gdLst>
              <a:gd name="T0" fmla="*/ 2147483647 w 229"/>
              <a:gd name="T1" fmla="*/ 0 h 520"/>
              <a:gd name="T2" fmla="*/ 0 w 229"/>
              <a:gd name="T3" fmla="*/ 2147483647 h 520"/>
              <a:gd name="T4" fmla="*/ 2147483647 w 229"/>
              <a:gd name="T5" fmla="*/ 0 h 520"/>
              <a:gd name="T6" fmla="*/ 0 60000 65536"/>
              <a:gd name="T7" fmla="*/ 0 60000 65536"/>
              <a:gd name="T8" fmla="*/ 0 60000 65536"/>
              <a:gd name="T9" fmla="*/ 0 w 229"/>
              <a:gd name="T10" fmla="*/ 0 h 520"/>
              <a:gd name="T11" fmla="*/ 229 w 229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520">
                <a:moveTo>
                  <a:pt x="228" y="0"/>
                </a:moveTo>
                <a:lnTo>
                  <a:pt x="0" y="519"/>
                </a:lnTo>
                <a:lnTo>
                  <a:pt x="228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6" name="Freeform 30"/>
          <p:cNvSpPr>
            <a:spLocks/>
          </p:cNvSpPr>
          <p:nvPr/>
        </p:nvSpPr>
        <p:spPr bwMode="auto">
          <a:xfrm>
            <a:off x="1778000" y="4921250"/>
            <a:ext cx="84138" cy="147638"/>
          </a:xfrm>
          <a:custGeom>
            <a:avLst/>
            <a:gdLst>
              <a:gd name="T0" fmla="*/ 2147483647 w 53"/>
              <a:gd name="T1" fmla="*/ 2147483647 h 93"/>
              <a:gd name="T2" fmla="*/ 0 w 53"/>
              <a:gd name="T3" fmla="*/ 2147483647 h 93"/>
              <a:gd name="T4" fmla="*/ 2147483647 w 53"/>
              <a:gd name="T5" fmla="*/ 0 h 93"/>
              <a:gd name="T6" fmla="*/ 2147483647 w 53"/>
              <a:gd name="T7" fmla="*/ 2147483647 h 93"/>
              <a:gd name="T8" fmla="*/ 0 60000 65536"/>
              <a:gd name="T9" fmla="*/ 0 60000 65536"/>
              <a:gd name="T10" fmla="*/ 0 60000 65536"/>
              <a:gd name="T11" fmla="*/ 0 60000 65536"/>
              <a:gd name="T12" fmla="*/ 0 w 53"/>
              <a:gd name="T13" fmla="*/ 0 h 93"/>
              <a:gd name="T14" fmla="*/ 53 w 53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" h="93">
                <a:moveTo>
                  <a:pt x="52" y="21"/>
                </a:moveTo>
                <a:lnTo>
                  <a:pt x="0" y="92"/>
                </a:lnTo>
                <a:lnTo>
                  <a:pt x="19" y="0"/>
                </a:lnTo>
                <a:lnTo>
                  <a:pt x="52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Freeform 31"/>
          <p:cNvSpPr>
            <a:spLocks/>
          </p:cNvSpPr>
          <p:nvPr/>
        </p:nvSpPr>
        <p:spPr bwMode="auto">
          <a:xfrm>
            <a:off x="2116138" y="4992688"/>
            <a:ext cx="5597525" cy="647700"/>
          </a:xfrm>
          <a:custGeom>
            <a:avLst/>
            <a:gdLst>
              <a:gd name="T0" fmla="*/ 0 w 3526"/>
              <a:gd name="T1" fmla="*/ 2147483647 h 408"/>
              <a:gd name="T2" fmla="*/ 0 w 3526"/>
              <a:gd name="T3" fmla="*/ 0 h 408"/>
              <a:gd name="T4" fmla="*/ 2147483647 w 3526"/>
              <a:gd name="T5" fmla="*/ 0 h 408"/>
              <a:gd name="T6" fmla="*/ 2147483647 w 3526"/>
              <a:gd name="T7" fmla="*/ 2147483647 h 408"/>
              <a:gd name="T8" fmla="*/ 0 w 3526"/>
              <a:gd name="T9" fmla="*/ 2147483647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6"/>
              <a:gd name="T16" fmla="*/ 0 h 408"/>
              <a:gd name="T17" fmla="*/ 3526 w 3526"/>
              <a:gd name="T18" fmla="*/ 408 h 4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98" name="Group 32"/>
          <p:cNvGrpSpPr>
            <a:grpSpLocks/>
          </p:cNvGrpSpPr>
          <p:nvPr/>
        </p:nvGrpSpPr>
        <p:grpSpPr bwMode="auto">
          <a:xfrm>
            <a:off x="1454150" y="5148263"/>
            <a:ext cx="5953125" cy="303212"/>
            <a:chOff x="916" y="3723"/>
            <a:chExt cx="3750" cy="191"/>
          </a:xfrm>
        </p:grpSpPr>
        <p:sp>
          <p:nvSpPr>
            <p:cNvPr id="62503" name="Rectangle 33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62504" name="Rectangle 34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4*</a:t>
              </a:r>
            </a:p>
          </p:txBody>
        </p:sp>
        <p:sp>
          <p:nvSpPr>
            <p:cNvPr id="62505" name="Rectangle 35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6*</a:t>
              </a:r>
            </a:p>
          </p:txBody>
        </p:sp>
        <p:sp>
          <p:nvSpPr>
            <p:cNvPr id="62506" name="Rectangle 36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9*</a:t>
              </a:r>
            </a:p>
          </p:txBody>
        </p:sp>
        <p:sp>
          <p:nvSpPr>
            <p:cNvPr id="62507" name="Rectangle 37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10*</a:t>
              </a:r>
            </a:p>
          </p:txBody>
        </p:sp>
        <p:sp>
          <p:nvSpPr>
            <p:cNvPr id="62508" name="Rectangle 38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11*</a:t>
              </a:r>
            </a:p>
          </p:txBody>
        </p:sp>
        <p:sp>
          <p:nvSpPr>
            <p:cNvPr id="62509" name="Rectangle 39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12*</a:t>
              </a:r>
            </a:p>
          </p:txBody>
        </p:sp>
        <p:sp>
          <p:nvSpPr>
            <p:cNvPr id="62510" name="Rectangle 40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13*</a:t>
              </a:r>
            </a:p>
          </p:txBody>
        </p:sp>
        <p:sp>
          <p:nvSpPr>
            <p:cNvPr id="62511" name="Rectangle 41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62512" name="Rectangle 42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62513" name="Rectangle 43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23*</a:t>
              </a:r>
            </a:p>
          </p:txBody>
        </p:sp>
        <p:sp>
          <p:nvSpPr>
            <p:cNvPr id="62514" name="Rectangle 44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31*</a:t>
              </a:r>
            </a:p>
          </p:txBody>
        </p:sp>
        <p:sp>
          <p:nvSpPr>
            <p:cNvPr id="62515" name="Rectangle 45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35*</a:t>
              </a:r>
            </a:p>
          </p:txBody>
        </p:sp>
        <p:sp>
          <p:nvSpPr>
            <p:cNvPr id="62516" name="Rectangle 46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36*</a:t>
              </a:r>
            </a:p>
          </p:txBody>
        </p:sp>
        <p:sp>
          <p:nvSpPr>
            <p:cNvPr id="62517" name="Rectangle 47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62518" name="Rectangle 48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41*</a:t>
              </a:r>
            </a:p>
          </p:txBody>
        </p:sp>
        <p:sp>
          <p:nvSpPr>
            <p:cNvPr id="62519" name="Rectangle 49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300" b="1">
                  <a:solidFill>
                    <a:srgbClr val="000000"/>
                  </a:solidFill>
                  <a:latin typeface="Arial" charset="0"/>
                </a:rPr>
                <a:t>44*</a:t>
              </a:r>
            </a:p>
          </p:txBody>
        </p:sp>
      </p:grpSp>
      <p:sp>
        <p:nvSpPr>
          <p:cNvPr id="62499" name="Rectangle 50"/>
          <p:cNvSpPr>
            <a:spLocks noChangeArrowheads="1"/>
          </p:cNvSpPr>
          <p:nvPr/>
        </p:nvSpPr>
        <p:spPr bwMode="auto">
          <a:xfrm>
            <a:off x="3959225" y="3895725"/>
            <a:ext cx="4111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Sorted pages of data entries; not yet in B+ tree</a:t>
            </a:r>
          </a:p>
        </p:txBody>
      </p:sp>
      <p:sp>
        <p:nvSpPr>
          <p:cNvPr id="62500" name="Rectangle 51"/>
          <p:cNvSpPr>
            <a:spLocks noChangeArrowheads="1"/>
          </p:cNvSpPr>
          <p:nvPr/>
        </p:nvSpPr>
        <p:spPr bwMode="auto">
          <a:xfrm>
            <a:off x="1346200" y="3748088"/>
            <a:ext cx="584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62501" name="Line 52"/>
          <p:cNvSpPr>
            <a:spLocks noChangeShapeType="1"/>
          </p:cNvSpPr>
          <p:nvPr/>
        </p:nvSpPr>
        <p:spPr bwMode="auto">
          <a:xfrm>
            <a:off x="1676400" y="3657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Arc 53"/>
          <p:cNvSpPr>
            <a:spLocks/>
          </p:cNvSpPr>
          <p:nvPr/>
        </p:nvSpPr>
        <p:spPr bwMode="auto">
          <a:xfrm>
            <a:off x="3357563" y="4195763"/>
            <a:ext cx="914400" cy="762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10"/>
                </a:moveTo>
                <a:cubicBezTo>
                  <a:pt x="49" y="9630"/>
                  <a:pt x="9682" y="20"/>
                  <a:pt x="21562" y="0"/>
                </a:cubicBezTo>
              </a:path>
              <a:path w="21600" h="21600" stroke="0" extrusionOk="0">
                <a:moveTo>
                  <a:pt x="0" y="21510"/>
                </a:moveTo>
                <a:cubicBezTo>
                  <a:pt x="49" y="9630"/>
                  <a:pt x="9682" y="20"/>
                  <a:pt x="21562" y="0"/>
                </a:cubicBezTo>
                <a:lnTo>
                  <a:pt x="21600" y="21600"/>
                </a:lnTo>
                <a:lnTo>
                  <a:pt x="0" y="2151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2286EA-BC56-7D4A-842B-94DE91F4580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BF5BF9-5997-7045-B3F0-830B2836E51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3124200" y="5943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Bulk Loading (Contd.)</a:t>
            </a:r>
          </a:p>
        </p:txBody>
      </p:sp>
      <p:sp>
        <p:nvSpPr>
          <p:cNvPr id="645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1371600"/>
            <a:ext cx="3048000" cy="472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>
                <a:latin typeface="Tahoma" charset="0"/>
              </a:rPr>
              <a:t>New index entries for leaf </a:t>
            </a:r>
            <a:r>
              <a:rPr lang="en-US" sz="2400" dirty="0">
                <a:latin typeface="Tahoma" charset="0"/>
              </a:rPr>
              <a:t>pages </a:t>
            </a:r>
            <a:r>
              <a:rPr lang="en-US" sz="2400" dirty="0" smtClean="0">
                <a:latin typeface="Tahoma" charset="0"/>
              </a:rPr>
              <a:t>always entered </a:t>
            </a:r>
            <a:r>
              <a:rPr lang="en-US" sz="2400" dirty="0">
                <a:latin typeface="Tahoma" charset="0"/>
              </a:rPr>
              <a:t>into right-most index page just above leaf level.  When this fills up, it splits.  (Split may go up right-most path to the root.)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Much faster than repeated inserts!</a:t>
            </a:r>
          </a:p>
        </p:txBody>
      </p:sp>
      <p:sp>
        <p:nvSpPr>
          <p:cNvPr id="64520" name="Freeform 6"/>
          <p:cNvSpPr>
            <a:spLocks/>
          </p:cNvSpPr>
          <p:nvPr/>
        </p:nvSpPr>
        <p:spPr bwMode="auto">
          <a:xfrm>
            <a:off x="3062288" y="3124200"/>
            <a:ext cx="534987" cy="290513"/>
          </a:xfrm>
          <a:custGeom>
            <a:avLst/>
            <a:gdLst>
              <a:gd name="T0" fmla="*/ 0 w 337"/>
              <a:gd name="T1" fmla="*/ 2147483647 h 183"/>
              <a:gd name="T2" fmla="*/ 0 w 337"/>
              <a:gd name="T3" fmla="*/ 0 h 183"/>
              <a:gd name="T4" fmla="*/ 2147483647 w 337"/>
              <a:gd name="T5" fmla="*/ 0 h 183"/>
              <a:gd name="T6" fmla="*/ 2147483647 w 337"/>
              <a:gd name="T7" fmla="*/ 2147483647 h 183"/>
              <a:gd name="T8" fmla="*/ 0 w 337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3"/>
              <a:gd name="T17" fmla="*/ 337 w 337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Freeform 7"/>
          <p:cNvSpPr>
            <a:spLocks/>
          </p:cNvSpPr>
          <p:nvPr/>
        </p:nvSpPr>
        <p:spPr bwMode="auto">
          <a:xfrm>
            <a:off x="3328988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Freeform 8"/>
          <p:cNvSpPr>
            <a:spLocks/>
          </p:cNvSpPr>
          <p:nvPr/>
        </p:nvSpPr>
        <p:spPr bwMode="auto">
          <a:xfrm>
            <a:off x="3702050" y="3124200"/>
            <a:ext cx="531813" cy="290513"/>
          </a:xfrm>
          <a:custGeom>
            <a:avLst/>
            <a:gdLst>
              <a:gd name="T0" fmla="*/ 0 w 335"/>
              <a:gd name="T1" fmla="*/ 2147483647 h 183"/>
              <a:gd name="T2" fmla="*/ 0 w 335"/>
              <a:gd name="T3" fmla="*/ 0 h 183"/>
              <a:gd name="T4" fmla="*/ 2147483647 w 335"/>
              <a:gd name="T5" fmla="*/ 0 h 183"/>
              <a:gd name="T6" fmla="*/ 2147483647 w 335"/>
              <a:gd name="T7" fmla="*/ 2147483647 h 183"/>
              <a:gd name="T8" fmla="*/ 0 w 335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5"/>
              <a:gd name="T16" fmla="*/ 0 h 183"/>
              <a:gd name="T17" fmla="*/ 335 w 335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5" h="183">
                <a:moveTo>
                  <a:pt x="0" y="182"/>
                </a:moveTo>
                <a:lnTo>
                  <a:pt x="0" y="0"/>
                </a:lnTo>
                <a:lnTo>
                  <a:pt x="334" y="0"/>
                </a:lnTo>
                <a:lnTo>
                  <a:pt x="334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Freeform 9"/>
          <p:cNvSpPr>
            <a:spLocks/>
          </p:cNvSpPr>
          <p:nvPr/>
        </p:nvSpPr>
        <p:spPr bwMode="auto">
          <a:xfrm>
            <a:off x="3967163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Freeform 10"/>
          <p:cNvSpPr>
            <a:spLocks/>
          </p:cNvSpPr>
          <p:nvPr/>
        </p:nvSpPr>
        <p:spPr bwMode="auto">
          <a:xfrm>
            <a:off x="4340225" y="3124200"/>
            <a:ext cx="534988" cy="290513"/>
          </a:xfrm>
          <a:custGeom>
            <a:avLst/>
            <a:gdLst>
              <a:gd name="T0" fmla="*/ 0 w 337"/>
              <a:gd name="T1" fmla="*/ 2147483647 h 183"/>
              <a:gd name="T2" fmla="*/ 0 w 337"/>
              <a:gd name="T3" fmla="*/ 0 h 183"/>
              <a:gd name="T4" fmla="*/ 2147483647 w 337"/>
              <a:gd name="T5" fmla="*/ 0 h 183"/>
              <a:gd name="T6" fmla="*/ 2147483647 w 337"/>
              <a:gd name="T7" fmla="*/ 2147483647 h 183"/>
              <a:gd name="T8" fmla="*/ 0 w 337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3"/>
              <a:gd name="T17" fmla="*/ 337 w 337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Freeform 11"/>
          <p:cNvSpPr>
            <a:spLocks/>
          </p:cNvSpPr>
          <p:nvPr/>
        </p:nvSpPr>
        <p:spPr bwMode="auto">
          <a:xfrm>
            <a:off x="4605338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Freeform 12"/>
          <p:cNvSpPr>
            <a:spLocks/>
          </p:cNvSpPr>
          <p:nvPr/>
        </p:nvSpPr>
        <p:spPr bwMode="auto">
          <a:xfrm>
            <a:off x="4967288" y="3124200"/>
            <a:ext cx="534987" cy="290513"/>
          </a:xfrm>
          <a:custGeom>
            <a:avLst/>
            <a:gdLst>
              <a:gd name="T0" fmla="*/ 0 w 337"/>
              <a:gd name="T1" fmla="*/ 2147483647 h 183"/>
              <a:gd name="T2" fmla="*/ 0 w 337"/>
              <a:gd name="T3" fmla="*/ 0 h 183"/>
              <a:gd name="T4" fmla="*/ 2147483647 w 337"/>
              <a:gd name="T5" fmla="*/ 0 h 183"/>
              <a:gd name="T6" fmla="*/ 2147483647 w 337"/>
              <a:gd name="T7" fmla="*/ 2147483647 h 183"/>
              <a:gd name="T8" fmla="*/ 0 w 337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3"/>
              <a:gd name="T17" fmla="*/ 337 w 337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3"/>
          <p:cNvSpPr>
            <a:spLocks/>
          </p:cNvSpPr>
          <p:nvPr/>
        </p:nvSpPr>
        <p:spPr bwMode="auto">
          <a:xfrm>
            <a:off x="5233988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Freeform 14"/>
          <p:cNvSpPr>
            <a:spLocks/>
          </p:cNvSpPr>
          <p:nvPr/>
        </p:nvSpPr>
        <p:spPr bwMode="auto">
          <a:xfrm>
            <a:off x="5605463" y="3124200"/>
            <a:ext cx="533400" cy="290513"/>
          </a:xfrm>
          <a:custGeom>
            <a:avLst/>
            <a:gdLst>
              <a:gd name="T0" fmla="*/ 0 w 336"/>
              <a:gd name="T1" fmla="*/ 2147483647 h 183"/>
              <a:gd name="T2" fmla="*/ 0 w 336"/>
              <a:gd name="T3" fmla="*/ 0 h 183"/>
              <a:gd name="T4" fmla="*/ 2147483647 w 336"/>
              <a:gd name="T5" fmla="*/ 0 h 183"/>
              <a:gd name="T6" fmla="*/ 2147483647 w 336"/>
              <a:gd name="T7" fmla="*/ 2147483647 h 183"/>
              <a:gd name="T8" fmla="*/ 0 w 336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83"/>
              <a:gd name="T17" fmla="*/ 336 w 336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Freeform 15"/>
          <p:cNvSpPr>
            <a:spLocks/>
          </p:cNvSpPr>
          <p:nvPr/>
        </p:nvSpPr>
        <p:spPr bwMode="auto">
          <a:xfrm>
            <a:off x="5872163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Freeform 16"/>
          <p:cNvSpPr>
            <a:spLocks/>
          </p:cNvSpPr>
          <p:nvPr/>
        </p:nvSpPr>
        <p:spPr bwMode="auto">
          <a:xfrm>
            <a:off x="6243638" y="3124200"/>
            <a:ext cx="533400" cy="290513"/>
          </a:xfrm>
          <a:custGeom>
            <a:avLst/>
            <a:gdLst>
              <a:gd name="T0" fmla="*/ 0 w 336"/>
              <a:gd name="T1" fmla="*/ 2147483647 h 183"/>
              <a:gd name="T2" fmla="*/ 0 w 336"/>
              <a:gd name="T3" fmla="*/ 0 h 183"/>
              <a:gd name="T4" fmla="*/ 2147483647 w 336"/>
              <a:gd name="T5" fmla="*/ 0 h 183"/>
              <a:gd name="T6" fmla="*/ 2147483647 w 336"/>
              <a:gd name="T7" fmla="*/ 2147483647 h 183"/>
              <a:gd name="T8" fmla="*/ 0 w 336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83"/>
              <a:gd name="T17" fmla="*/ 336 w 336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Freeform 17"/>
          <p:cNvSpPr>
            <a:spLocks/>
          </p:cNvSpPr>
          <p:nvPr/>
        </p:nvSpPr>
        <p:spPr bwMode="auto">
          <a:xfrm>
            <a:off x="6511925" y="3124200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Freeform 18"/>
          <p:cNvSpPr>
            <a:spLocks/>
          </p:cNvSpPr>
          <p:nvPr/>
        </p:nvSpPr>
        <p:spPr bwMode="auto">
          <a:xfrm>
            <a:off x="6883400" y="3124200"/>
            <a:ext cx="534988" cy="290513"/>
          </a:xfrm>
          <a:custGeom>
            <a:avLst/>
            <a:gdLst>
              <a:gd name="T0" fmla="*/ 0 w 337"/>
              <a:gd name="T1" fmla="*/ 2147483647 h 183"/>
              <a:gd name="T2" fmla="*/ 0 w 337"/>
              <a:gd name="T3" fmla="*/ 0 h 183"/>
              <a:gd name="T4" fmla="*/ 2147483647 w 337"/>
              <a:gd name="T5" fmla="*/ 0 h 183"/>
              <a:gd name="T6" fmla="*/ 2147483647 w 337"/>
              <a:gd name="T7" fmla="*/ 2147483647 h 183"/>
              <a:gd name="T8" fmla="*/ 0 w 337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3"/>
              <a:gd name="T17" fmla="*/ 337 w 337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Freeform 19"/>
          <p:cNvSpPr>
            <a:spLocks/>
          </p:cNvSpPr>
          <p:nvPr/>
        </p:nvSpPr>
        <p:spPr bwMode="auto">
          <a:xfrm>
            <a:off x="7150100" y="3124200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Freeform 20"/>
          <p:cNvSpPr>
            <a:spLocks/>
          </p:cNvSpPr>
          <p:nvPr/>
        </p:nvSpPr>
        <p:spPr bwMode="auto">
          <a:xfrm>
            <a:off x="7512050" y="3124200"/>
            <a:ext cx="533400" cy="290513"/>
          </a:xfrm>
          <a:custGeom>
            <a:avLst/>
            <a:gdLst>
              <a:gd name="T0" fmla="*/ 0 w 336"/>
              <a:gd name="T1" fmla="*/ 2147483647 h 183"/>
              <a:gd name="T2" fmla="*/ 0 w 336"/>
              <a:gd name="T3" fmla="*/ 0 h 183"/>
              <a:gd name="T4" fmla="*/ 2147483647 w 336"/>
              <a:gd name="T5" fmla="*/ 0 h 183"/>
              <a:gd name="T6" fmla="*/ 2147483647 w 336"/>
              <a:gd name="T7" fmla="*/ 2147483647 h 183"/>
              <a:gd name="T8" fmla="*/ 0 w 336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83"/>
              <a:gd name="T17" fmla="*/ 336 w 336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Freeform 21"/>
          <p:cNvSpPr>
            <a:spLocks/>
          </p:cNvSpPr>
          <p:nvPr/>
        </p:nvSpPr>
        <p:spPr bwMode="auto">
          <a:xfrm>
            <a:off x="7777163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Freeform 22"/>
          <p:cNvSpPr>
            <a:spLocks/>
          </p:cNvSpPr>
          <p:nvPr/>
        </p:nvSpPr>
        <p:spPr bwMode="auto">
          <a:xfrm>
            <a:off x="8128000" y="3124200"/>
            <a:ext cx="534988" cy="290513"/>
          </a:xfrm>
          <a:custGeom>
            <a:avLst/>
            <a:gdLst>
              <a:gd name="T0" fmla="*/ 0 w 337"/>
              <a:gd name="T1" fmla="*/ 2147483647 h 183"/>
              <a:gd name="T2" fmla="*/ 0 w 337"/>
              <a:gd name="T3" fmla="*/ 0 h 183"/>
              <a:gd name="T4" fmla="*/ 2147483647 w 337"/>
              <a:gd name="T5" fmla="*/ 0 h 183"/>
              <a:gd name="T6" fmla="*/ 2147483647 w 337"/>
              <a:gd name="T7" fmla="*/ 2147483647 h 183"/>
              <a:gd name="T8" fmla="*/ 0 w 337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3"/>
              <a:gd name="T17" fmla="*/ 337 w 337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Freeform 23"/>
          <p:cNvSpPr>
            <a:spLocks/>
          </p:cNvSpPr>
          <p:nvPr/>
        </p:nvSpPr>
        <p:spPr bwMode="auto">
          <a:xfrm>
            <a:off x="8394700" y="3124200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7 h 183"/>
              <a:gd name="T4" fmla="*/ 0 w 1"/>
              <a:gd name="T5" fmla="*/ 0 h 183"/>
              <a:gd name="T6" fmla="*/ 0 60000 65536"/>
              <a:gd name="T7" fmla="*/ 0 60000 65536"/>
              <a:gd name="T8" fmla="*/ 0 60000 65536"/>
              <a:gd name="T9" fmla="*/ 0 w 1"/>
              <a:gd name="T10" fmla="*/ 0 h 183"/>
              <a:gd name="T11" fmla="*/ 1 w 1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Freeform 24"/>
          <p:cNvSpPr>
            <a:spLocks/>
          </p:cNvSpPr>
          <p:nvPr/>
        </p:nvSpPr>
        <p:spPr bwMode="auto">
          <a:xfrm>
            <a:off x="3638550" y="2146300"/>
            <a:ext cx="841375" cy="336550"/>
          </a:xfrm>
          <a:custGeom>
            <a:avLst/>
            <a:gdLst>
              <a:gd name="T0" fmla="*/ 0 w 530"/>
              <a:gd name="T1" fmla="*/ 2147483647 h 212"/>
              <a:gd name="T2" fmla="*/ 0 w 530"/>
              <a:gd name="T3" fmla="*/ 0 h 212"/>
              <a:gd name="T4" fmla="*/ 2147483647 w 530"/>
              <a:gd name="T5" fmla="*/ 0 h 212"/>
              <a:gd name="T6" fmla="*/ 2147483647 w 530"/>
              <a:gd name="T7" fmla="*/ 2147483647 h 212"/>
              <a:gd name="T8" fmla="*/ 0 w 530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0"/>
              <a:gd name="T16" fmla="*/ 0 h 212"/>
              <a:gd name="T17" fmla="*/ 530 w 530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Freeform 25"/>
          <p:cNvSpPr>
            <a:spLocks/>
          </p:cNvSpPr>
          <p:nvPr/>
        </p:nvSpPr>
        <p:spPr bwMode="auto">
          <a:xfrm>
            <a:off x="4019550" y="21463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7 h 204"/>
              <a:gd name="T4" fmla="*/ 0 w 1"/>
              <a:gd name="T5" fmla="*/ 0 h 204"/>
              <a:gd name="T6" fmla="*/ 0 60000 65536"/>
              <a:gd name="T7" fmla="*/ 0 60000 65536"/>
              <a:gd name="T8" fmla="*/ 0 60000 65536"/>
              <a:gd name="T9" fmla="*/ 0 w 1"/>
              <a:gd name="T10" fmla="*/ 0 h 204"/>
              <a:gd name="T11" fmla="*/ 1 w 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Freeform 26"/>
          <p:cNvSpPr>
            <a:spLocks/>
          </p:cNvSpPr>
          <p:nvPr/>
        </p:nvSpPr>
        <p:spPr bwMode="auto">
          <a:xfrm>
            <a:off x="4394200" y="2157413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147483647 h 205"/>
              <a:gd name="T4" fmla="*/ 0 w 1"/>
              <a:gd name="T5" fmla="*/ 0 h 205"/>
              <a:gd name="T6" fmla="*/ 0 60000 65536"/>
              <a:gd name="T7" fmla="*/ 0 60000 65536"/>
              <a:gd name="T8" fmla="*/ 0 60000 65536"/>
              <a:gd name="T9" fmla="*/ 0 w 1"/>
              <a:gd name="T10" fmla="*/ 0 h 205"/>
              <a:gd name="T11" fmla="*/ 1 w 1"/>
              <a:gd name="T12" fmla="*/ 205 h 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Freeform 27"/>
          <p:cNvSpPr>
            <a:spLocks/>
          </p:cNvSpPr>
          <p:nvPr/>
        </p:nvSpPr>
        <p:spPr bwMode="auto">
          <a:xfrm>
            <a:off x="3721100" y="2133600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47483647 h 212"/>
              <a:gd name="T4" fmla="*/ 0 w 1"/>
              <a:gd name="T5" fmla="*/ 0 h 212"/>
              <a:gd name="T6" fmla="*/ 0 60000 65536"/>
              <a:gd name="T7" fmla="*/ 0 60000 65536"/>
              <a:gd name="T8" fmla="*/ 0 60000 65536"/>
              <a:gd name="T9" fmla="*/ 0 w 1"/>
              <a:gd name="T10" fmla="*/ 0 h 212"/>
              <a:gd name="T11" fmla="*/ 1 w 1"/>
              <a:gd name="T12" fmla="*/ 212 h 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Freeform 28"/>
          <p:cNvSpPr>
            <a:spLocks/>
          </p:cNvSpPr>
          <p:nvPr/>
        </p:nvSpPr>
        <p:spPr bwMode="auto">
          <a:xfrm>
            <a:off x="4106863" y="2146300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7 h 204"/>
              <a:gd name="T4" fmla="*/ 0 w 1"/>
              <a:gd name="T5" fmla="*/ 0 h 204"/>
              <a:gd name="T6" fmla="*/ 0 60000 65536"/>
              <a:gd name="T7" fmla="*/ 0 60000 65536"/>
              <a:gd name="T8" fmla="*/ 0 60000 65536"/>
              <a:gd name="T9" fmla="*/ 0 w 1"/>
              <a:gd name="T10" fmla="*/ 0 h 204"/>
              <a:gd name="T11" fmla="*/ 1 w 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3" name="Freeform 29"/>
          <p:cNvSpPr>
            <a:spLocks/>
          </p:cNvSpPr>
          <p:nvPr/>
        </p:nvSpPr>
        <p:spPr bwMode="auto">
          <a:xfrm>
            <a:off x="3340100" y="2422525"/>
            <a:ext cx="331788" cy="646113"/>
          </a:xfrm>
          <a:custGeom>
            <a:avLst/>
            <a:gdLst>
              <a:gd name="T0" fmla="*/ 2147483647 w 209"/>
              <a:gd name="T1" fmla="*/ 0 h 407"/>
              <a:gd name="T2" fmla="*/ 0 w 209"/>
              <a:gd name="T3" fmla="*/ 2147483647 h 407"/>
              <a:gd name="T4" fmla="*/ 2147483647 w 209"/>
              <a:gd name="T5" fmla="*/ 0 h 407"/>
              <a:gd name="T6" fmla="*/ 0 60000 65536"/>
              <a:gd name="T7" fmla="*/ 0 60000 65536"/>
              <a:gd name="T8" fmla="*/ 0 60000 65536"/>
              <a:gd name="T9" fmla="*/ 0 w 209"/>
              <a:gd name="T10" fmla="*/ 0 h 407"/>
              <a:gd name="T11" fmla="*/ 209 w 209"/>
              <a:gd name="T12" fmla="*/ 407 h 4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" h="407">
                <a:moveTo>
                  <a:pt x="208" y="0"/>
                </a:moveTo>
                <a:lnTo>
                  <a:pt x="0" y="406"/>
                </a:lnTo>
                <a:lnTo>
                  <a:pt x="208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Freeform 30"/>
          <p:cNvSpPr>
            <a:spLocks/>
          </p:cNvSpPr>
          <p:nvPr/>
        </p:nvSpPr>
        <p:spPr bwMode="auto">
          <a:xfrm>
            <a:off x="3340100" y="2954338"/>
            <a:ext cx="74613" cy="114300"/>
          </a:xfrm>
          <a:custGeom>
            <a:avLst/>
            <a:gdLst>
              <a:gd name="T0" fmla="*/ 2147483647 w 47"/>
              <a:gd name="T1" fmla="*/ 2147483647 h 72"/>
              <a:gd name="T2" fmla="*/ 0 w 47"/>
              <a:gd name="T3" fmla="*/ 2147483647 h 72"/>
              <a:gd name="T4" fmla="*/ 2147483647 w 47"/>
              <a:gd name="T5" fmla="*/ 0 h 72"/>
              <a:gd name="T6" fmla="*/ 2147483647 w 47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72"/>
              <a:gd name="T14" fmla="*/ 47 w 47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72">
                <a:moveTo>
                  <a:pt x="46" y="18"/>
                </a:moveTo>
                <a:lnTo>
                  <a:pt x="0" y="71"/>
                </a:lnTo>
                <a:lnTo>
                  <a:pt x="17" y="0"/>
                </a:lnTo>
                <a:lnTo>
                  <a:pt x="46" y="1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5" name="Freeform 31"/>
          <p:cNvSpPr>
            <a:spLocks/>
          </p:cNvSpPr>
          <p:nvPr/>
        </p:nvSpPr>
        <p:spPr bwMode="auto">
          <a:xfrm>
            <a:off x="3978275" y="2435225"/>
            <a:ext cx="76200" cy="657225"/>
          </a:xfrm>
          <a:custGeom>
            <a:avLst/>
            <a:gdLst>
              <a:gd name="T0" fmla="*/ 2147483647 w 48"/>
              <a:gd name="T1" fmla="*/ 0 h 414"/>
              <a:gd name="T2" fmla="*/ 0 w 48"/>
              <a:gd name="T3" fmla="*/ 2147483647 h 414"/>
              <a:gd name="T4" fmla="*/ 2147483647 w 48"/>
              <a:gd name="T5" fmla="*/ 0 h 414"/>
              <a:gd name="T6" fmla="*/ 0 60000 65536"/>
              <a:gd name="T7" fmla="*/ 0 60000 65536"/>
              <a:gd name="T8" fmla="*/ 0 60000 65536"/>
              <a:gd name="T9" fmla="*/ 0 w 48"/>
              <a:gd name="T10" fmla="*/ 0 h 414"/>
              <a:gd name="T11" fmla="*/ 48 w 48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414">
                <a:moveTo>
                  <a:pt x="47" y="0"/>
                </a:moveTo>
                <a:lnTo>
                  <a:pt x="0" y="413"/>
                </a:lnTo>
                <a:lnTo>
                  <a:pt x="4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6" name="Freeform 32"/>
          <p:cNvSpPr>
            <a:spLocks/>
          </p:cNvSpPr>
          <p:nvPr/>
        </p:nvSpPr>
        <p:spPr bwMode="auto">
          <a:xfrm>
            <a:off x="3963988" y="2973388"/>
            <a:ext cx="53975" cy="119062"/>
          </a:xfrm>
          <a:custGeom>
            <a:avLst/>
            <a:gdLst>
              <a:gd name="T0" fmla="*/ 2147483647 w 34"/>
              <a:gd name="T1" fmla="*/ 2147483647 h 75"/>
              <a:gd name="T2" fmla="*/ 2147483647 w 34"/>
              <a:gd name="T3" fmla="*/ 2147483647 h 75"/>
              <a:gd name="T4" fmla="*/ 0 w 34"/>
              <a:gd name="T5" fmla="*/ 0 h 75"/>
              <a:gd name="T6" fmla="*/ 2147483647 w 34"/>
              <a:gd name="T7" fmla="*/ 2147483647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75"/>
              <a:gd name="T14" fmla="*/ 34 w 34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75">
                <a:moveTo>
                  <a:pt x="33" y="5"/>
                </a:moveTo>
                <a:lnTo>
                  <a:pt x="8" y="74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Freeform 33"/>
          <p:cNvSpPr>
            <a:spLocks/>
          </p:cNvSpPr>
          <p:nvPr/>
        </p:nvSpPr>
        <p:spPr bwMode="auto">
          <a:xfrm>
            <a:off x="4616450" y="2435225"/>
            <a:ext cx="214313" cy="646113"/>
          </a:xfrm>
          <a:custGeom>
            <a:avLst/>
            <a:gdLst>
              <a:gd name="T0" fmla="*/ 2147483647 w 135"/>
              <a:gd name="T1" fmla="*/ 0 h 407"/>
              <a:gd name="T2" fmla="*/ 0 w 135"/>
              <a:gd name="T3" fmla="*/ 2147483647 h 407"/>
              <a:gd name="T4" fmla="*/ 2147483647 w 135"/>
              <a:gd name="T5" fmla="*/ 0 h 407"/>
              <a:gd name="T6" fmla="*/ 0 60000 65536"/>
              <a:gd name="T7" fmla="*/ 0 60000 65536"/>
              <a:gd name="T8" fmla="*/ 0 60000 65536"/>
              <a:gd name="T9" fmla="*/ 0 w 135"/>
              <a:gd name="T10" fmla="*/ 0 h 407"/>
              <a:gd name="T11" fmla="*/ 135 w 135"/>
              <a:gd name="T12" fmla="*/ 407 h 4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" h="407">
                <a:moveTo>
                  <a:pt x="134" y="0"/>
                </a:moveTo>
                <a:lnTo>
                  <a:pt x="0" y="406"/>
                </a:lnTo>
                <a:lnTo>
                  <a:pt x="13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8" name="Freeform 34"/>
          <p:cNvSpPr>
            <a:spLocks/>
          </p:cNvSpPr>
          <p:nvPr/>
        </p:nvSpPr>
        <p:spPr bwMode="auto">
          <a:xfrm>
            <a:off x="4616450" y="2962275"/>
            <a:ext cx="61913" cy="119063"/>
          </a:xfrm>
          <a:custGeom>
            <a:avLst/>
            <a:gdLst>
              <a:gd name="T0" fmla="*/ 2147483647 w 39"/>
              <a:gd name="T1" fmla="*/ 2147483647 h 75"/>
              <a:gd name="T2" fmla="*/ 0 w 39"/>
              <a:gd name="T3" fmla="*/ 2147483647 h 75"/>
              <a:gd name="T4" fmla="*/ 2147483647 w 39"/>
              <a:gd name="T5" fmla="*/ 0 h 75"/>
              <a:gd name="T6" fmla="*/ 2147483647 w 39"/>
              <a:gd name="T7" fmla="*/ 2147483647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75"/>
              <a:gd name="T14" fmla="*/ 39 w 39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75">
                <a:moveTo>
                  <a:pt x="38" y="12"/>
                </a:moveTo>
                <a:lnTo>
                  <a:pt x="0" y="74"/>
                </a:lnTo>
                <a:lnTo>
                  <a:pt x="7" y="0"/>
                </a:lnTo>
                <a:lnTo>
                  <a:pt x="38" y="1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9" name="Freeform 35"/>
          <p:cNvSpPr>
            <a:spLocks/>
          </p:cNvSpPr>
          <p:nvPr/>
        </p:nvSpPr>
        <p:spPr bwMode="auto">
          <a:xfrm>
            <a:off x="5213350" y="2435225"/>
            <a:ext cx="1588" cy="646113"/>
          </a:xfrm>
          <a:custGeom>
            <a:avLst/>
            <a:gdLst>
              <a:gd name="T0" fmla="*/ 0 w 1"/>
              <a:gd name="T1" fmla="*/ 0 h 407"/>
              <a:gd name="T2" fmla="*/ 0 w 1"/>
              <a:gd name="T3" fmla="*/ 2147483647 h 407"/>
              <a:gd name="T4" fmla="*/ 0 w 1"/>
              <a:gd name="T5" fmla="*/ 0 h 407"/>
              <a:gd name="T6" fmla="*/ 0 60000 65536"/>
              <a:gd name="T7" fmla="*/ 0 60000 65536"/>
              <a:gd name="T8" fmla="*/ 0 60000 65536"/>
              <a:gd name="T9" fmla="*/ 0 w 1"/>
              <a:gd name="T10" fmla="*/ 0 h 407"/>
              <a:gd name="T11" fmla="*/ 1 w 1"/>
              <a:gd name="T12" fmla="*/ 407 h 4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407">
                <a:moveTo>
                  <a:pt x="0" y="0"/>
                </a:moveTo>
                <a:lnTo>
                  <a:pt x="0" y="40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0" name="Freeform 36"/>
          <p:cNvSpPr>
            <a:spLocks/>
          </p:cNvSpPr>
          <p:nvPr/>
        </p:nvSpPr>
        <p:spPr bwMode="auto">
          <a:xfrm>
            <a:off x="5186363" y="2965450"/>
            <a:ext cx="53975" cy="115888"/>
          </a:xfrm>
          <a:custGeom>
            <a:avLst/>
            <a:gdLst>
              <a:gd name="T0" fmla="*/ 2147483647 w 34"/>
              <a:gd name="T1" fmla="*/ 0 h 73"/>
              <a:gd name="T2" fmla="*/ 2147483647 w 34"/>
              <a:gd name="T3" fmla="*/ 2147483647 h 73"/>
              <a:gd name="T4" fmla="*/ 0 w 34"/>
              <a:gd name="T5" fmla="*/ 0 h 73"/>
              <a:gd name="T6" fmla="*/ 2147483647 w 34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73"/>
              <a:gd name="T14" fmla="*/ 34 w 34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1" name="Freeform 37"/>
          <p:cNvSpPr>
            <a:spLocks/>
          </p:cNvSpPr>
          <p:nvPr/>
        </p:nvSpPr>
        <p:spPr bwMode="auto">
          <a:xfrm>
            <a:off x="4764088" y="1319213"/>
            <a:ext cx="842962" cy="333375"/>
          </a:xfrm>
          <a:custGeom>
            <a:avLst/>
            <a:gdLst>
              <a:gd name="T0" fmla="*/ 0 w 531"/>
              <a:gd name="T1" fmla="*/ 2147483647 h 210"/>
              <a:gd name="T2" fmla="*/ 0 w 531"/>
              <a:gd name="T3" fmla="*/ 0 h 210"/>
              <a:gd name="T4" fmla="*/ 2147483647 w 531"/>
              <a:gd name="T5" fmla="*/ 0 h 210"/>
              <a:gd name="T6" fmla="*/ 2147483647 w 531"/>
              <a:gd name="T7" fmla="*/ 2147483647 h 210"/>
              <a:gd name="T8" fmla="*/ 0 w 531"/>
              <a:gd name="T9" fmla="*/ 2147483647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1"/>
              <a:gd name="T16" fmla="*/ 0 h 210"/>
              <a:gd name="T17" fmla="*/ 531 w 531"/>
              <a:gd name="T18" fmla="*/ 210 h 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1" h="210">
                <a:moveTo>
                  <a:pt x="0" y="209"/>
                </a:moveTo>
                <a:lnTo>
                  <a:pt x="0" y="0"/>
                </a:lnTo>
                <a:lnTo>
                  <a:pt x="530" y="0"/>
                </a:lnTo>
                <a:lnTo>
                  <a:pt x="530" y="209"/>
                </a:lnTo>
                <a:lnTo>
                  <a:pt x="0" y="20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2" name="Freeform 38"/>
          <p:cNvSpPr>
            <a:spLocks/>
          </p:cNvSpPr>
          <p:nvPr/>
        </p:nvSpPr>
        <p:spPr bwMode="auto">
          <a:xfrm>
            <a:off x="5148263" y="1319213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147483647 h 203"/>
              <a:gd name="T4" fmla="*/ 0 w 1"/>
              <a:gd name="T5" fmla="*/ 0 h 203"/>
              <a:gd name="T6" fmla="*/ 0 60000 65536"/>
              <a:gd name="T7" fmla="*/ 0 60000 65536"/>
              <a:gd name="T8" fmla="*/ 0 60000 65536"/>
              <a:gd name="T9" fmla="*/ 0 w 1"/>
              <a:gd name="T10" fmla="*/ 0 h 203"/>
              <a:gd name="T11" fmla="*/ 1 w 1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3" name="Freeform 39"/>
          <p:cNvSpPr>
            <a:spLocks/>
          </p:cNvSpPr>
          <p:nvPr/>
        </p:nvSpPr>
        <p:spPr bwMode="auto">
          <a:xfrm>
            <a:off x="5521325" y="1330325"/>
            <a:ext cx="1588" cy="322263"/>
          </a:xfrm>
          <a:custGeom>
            <a:avLst/>
            <a:gdLst>
              <a:gd name="T0" fmla="*/ 0 w 1"/>
              <a:gd name="T1" fmla="*/ 0 h 203"/>
              <a:gd name="T2" fmla="*/ 0 w 1"/>
              <a:gd name="T3" fmla="*/ 2147483647 h 203"/>
              <a:gd name="T4" fmla="*/ 0 w 1"/>
              <a:gd name="T5" fmla="*/ 0 h 203"/>
              <a:gd name="T6" fmla="*/ 0 60000 65536"/>
              <a:gd name="T7" fmla="*/ 0 60000 65536"/>
              <a:gd name="T8" fmla="*/ 0 60000 65536"/>
              <a:gd name="T9" fmla="*/ 0 w 1"/>
              <a:gd name="T10" fmla="*/ 0 h 203"/>
              <a:gd name="T11" fmla="*/ 1 w 1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4" name="Freeform 40"/>
          <p:cNvSpPr>
            <a:spLocks/>
          </p:cNvSpPr>
          <p:nvPr/>
        </p:nvSpPr>
        <p:spPr bwMode="auto">
          <a:xfrm>
            <a:off x="4851400" y="1304925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47483647 h 212"/>
              <a:gd name="T4" fmla="*/ 0 w 1"/>
              <a:gd name="T5" fmla="*/ 0 h 212"/>
              <a:gd name="T6" fmla="*/ 0 60000 65536"/>
              <a:gd name="T7" fmla="*/ 0 60000 65536"/>
              <a:gd name="T8" fmla="*/ 0 60000 65536"/>
              <a:gd name="T9" fmla="*/ 0 w 1"/>
              <a:gd name="T10" fmla="*/ 0 h 212"/>
              <a:gd name="T11" fmla="*/ 1 w 1"/>
              <a:gd name="T12" fmla="*/ 212 h 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5" name="Freeform 41"/>
          <p:cNvSpPr>
            <a:spLocks/>
          </p:cNvSpPr>
          <p:nvPr/>
        </p:nvSpPr>
        <p:spPr bwMode="auto">
          <a:xfrm>
            <a:off x="5233988" y="1319213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147483647 h 203"/>
              <a:gd name="T4" fmla="*/ 0 w 1"/>
              <a:gd name="T5" fmla="*/ 0 h 203"/>
              <a:gd name="T6" fmla="*/ 0 60000 65536"/>
              <a:gd name="T7" fmla="*/ 0 60000 65536"/>
              <a:gd name="T8" fmla="*/ 0 60000 65536"/>
              <a:gd name="T9" fmla="*/ 0 w 1"/>
              <a:gd name="T10" fmla="*/ 0 h 203"/>
              <a:gd name="T11" fmla="*/ 1 w 1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6" name="Freeform 42"/>
          <p:cNvSpPr>
            <a:spLocks/>
          </p:cNvSpPr>
          <p:nvPr/>
        </p:nvSpPr>
        <p:spPr bwMode="auto">
          <a:xfrm>
            <a:off x="4787900" y="2157413"/>
            <a:ext cx="841375" cy="336550"/>
          </a:xfrm>
          <a:custGeom>
            <a:avLst/>
            <a:gdLst>
              <a:gd name="T0" fmla="*/ 0 w 530"/>
              <a:gd name="T1" fmla="*/ 2147483647 h 212"/>
              <a:gd name="T2" fmla="*/ 0 w 530"/>
              <a:gd name="T3" fmla="*/ 0 h 212"/>
              <a:gd name="T4" fmla="*/ 2147483647 w 530"/>
              <a:gd name="T5" fmla="*/ 0 h 212"/>
              <a:gd name="T6" fmla="*/ 2147483647 w 530"/>
              <a:gd name="T7" fmla="*/ 2147483647 h 212"/>
              <a:gd name="T8" fmla="*/ 0 w 530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0"/>
              <a:gd name="T16" fmla="*/ 0 h 212"/>
              <a:gd name="T17" fmla="*/ 530 w 530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7" name="Freeform 43"/>
          <p:cNvSpPr>
            <a:spLocks/>
          </p:cNvSpPr>
          <p:nvPr/>
        </p:nvSpPr>
        <p:spPr bwMode="auto">
          <a:xfrm>
            <a:off x="5170488" y="2157413"/>
            <a:ext cx="1587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147483647 h 205"/>
              <a:gd name="T4" fmla="*/ 0 w 1"/>
              <a:gd name="T5" fmla="*/ 0 h 205"/>
              <a:gd name="T6" fmla="*/ 0 60000 65536"/>
              <a:gd name="T7" fmla="*/ 0 60000 65536"/>
              <a:gd name="T8" fmla="*/ 0 60000 65536"/>
              <a:gd name="T9" fmla="*/ 0 w 1"/>
              <a:gd name="T10" fmla="*/ 0 h 205"/>
              <a:gd name="T11" fmla="*/ 1 w 1"/>
              <a:gd name="T12" fmla="*/ 205 h 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8" name="Freeform 44"/>
          <p:cNvSpPr>
            <a:spLocks/>
          </p:cNvSpPr>
          <p:nvPr/>
        </p:nvSpPr>
        <p:spPr bwMode="auto">
          <a:xfrm>
            <a:off x="5541963" y="2170113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7 h 204"/>
              <a:gd name="T4" fmla="*/ 0 w 1"/>
              <a:gd name="T5" fmla="*/ 0 h 204"/>
              <a:gd name="T6" fmla="*/ 0 60000 65536"/>
              <a:gd name="T7" fmla="*/ 0 60000 65536"/>
              <a:gd name="T8" fmla="*/ 0 60000 65536"/>
              <a:gd name="T9" fmla="*/ 0 w 1"/>
              <a:gd name="T10" fmla="*/ 0 h 204"/>
              <a:gd name="T11" fmla="*/ 1 w 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9" name="Freeform 45"/>
          <p:cNvSpPr>
            <a:spLocks/>
          </p:cNvSpPr>
          <p:nvPr/>
        </p:nvSpPr>
        <p:spPr bwMode="auto">
          <a:xfrm>
            <a:off x="4873625" y="2146300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47483647 h 212"/>
              <a:gd name="T4" fmla="*/ 0 w 1"/>
              <a:gd name="T5" fmla="*/ 0 h 212"/>
              <a:gd name="T6" fmla="*/ 0 60000 65536"/>
              <a:gd name="T7" fmla="*/ 0 60000 65536"/>
              <a:gd name="T8" fmla="*/ 0 60000 65536"/>
              <a:gd name="T9" fmla="*/ 0 w 1"/>
              <a:gd name="T10" fmla="*/ 0 h 212"/>
              <a:gd name="T11" fmla="*/ 1 w 1"/>
              <a:gd name="T12" fmla="*/ 212 h 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0" name="Freeform 46"/>
          <p:cNvSpPr>
            <a:spLocks/>
          </p:cNvSpPr>
          <p:nvPr/>
        </p:nvSpPr>
        <p:spPr bwMode="auto">
          <a:xfrm>
            <a:off x="5254625" y="2157413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147483647 h 205"/>
              <a:gd name="T4" fmla="*/ 0 w 1"/>
              <a:gd name="T5" fmla="*/ 0 h 205"/>
              <a:gd name="T6" fmla="*/ 0 60000 65536"/>
              <a:gd name="T7" fmla="*/ 0 60000 65536"/>
              <a:gd name="T8" fmla="*/ 0 60000 65536"/>
              <a:gd name="T9" fmla="*/ 0 w 1"/>
              <a:gd name="T10" fmla="*/ 0 h 205"/>
              <a:gd name="T11" fmla="*/ 1 w 1"/>
              <a:gd name="T12" fmla="*/ 205 h 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1" name="Freeform 47"/>
          <p:cNvSpPr>
            <a:spLocks/>
          </p:cNvSpPr>
          <p:nvPr/>
        </p:nvSpPr>
        <p:spPr bwMode="auto">
          <a:xfrm>
            <a:off x="7459663" y="3022600"/>
            <a:ext cx="1266825" cy="484188"/>
          </a:xfrm>
          <a:custGeom>
            <a:avLst/>
            <a:gdLst>
              <a:gd name="T0" fmla="*/ 0 w 798"/>
              <a:gd name="T1" fmla="*/ 2147483647 h 305"/>
              <a:gd name="T2" fmla="*/ 0 w 798"/>
              <a:gd name="T3" fmla="*/ 0 h 305"/>
              <a:gd name="T4" fmla="*/ 2147483647 w 798"/>
              <a:gd name="T5" fmla="*/ 0 h 305"/>
              <a:gd name="T6" fmla="*/ 2147483647 w 798"/>
              <a:gd name="T7" fmla="*/ 2147483647 h 305"/>
              <a:gd name="T8" fmla="*/ 0 w 798"/>
              <a:gd name="T9" fmla="*/ 2147483647 h 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8"/>
              <a:gd name="T16" fmla="*/ 0 h 305"/>
              <a:gd name="T17" fmla="*/ 798 w 798"/>
              <a:gd name="T18" fmla="*/ 305 h 3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8" h="305">
                <a:moveTo>
                  <a:pt x="0" y="304"/>
                </a:moveTo>
                <a:lnTo>
                  <a:pt x="0" y="0"/>
                </a:lnTo>
                <a:lnTo>
                  <a:pt x="797" y="0"/>
                </a:lnTo>
                <a:lnTo>
                  <a:pt x="797" y="304"/>
                </a:lnTo>
                <a:lnTo>
                  <a:pt x="0" y="3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2" name="Freeform 48"/>
          <p:cNvSpPr>
            <a:spLocks/>
          </p:cNvSpPr>
          <p:nvPr/>
        </p:nvSpPr>
        <p:spPr bwMode="auto">
          <a:xfrm>
            <a:off x="5946775" y="2146300"/>
            <a:ext cx="841375" cy="336550"/>
          </a:xfrm>
          <a:custGeom>
            <a:avLst/>
            <a:gdLst>
              <a:gd name="T0" fmla="*/ 0 w 530"/>
              <a:gd name="T1" fmla="*/ 2147483647 h 212"/>
              <a:gd name="T2" fmla="*/ 0 w 530"/>
              <a:gd name="T3" fmla="*/ 0 h 212"/>
              <a:gd name="T4" fmla="*/ 2147483647 w 530"/>
              <a:gd name="T5" fmla="*/ 0 h 212"/>
              <a:gd name="T6" fmla="*/ 2147483647 w 530"/>
              <a:gd name="T7" fmla="*/ 2147483647 h 212"/>
              <a:gd name="T8" fmla="*/ 0 w 530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0"/>
              <a:gd name="T16" fmla="*/ 0 h 212"/>
              <a:gd name="T17" fmla="*/ 530 w 530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3" name="Freeform 49"/>
          <p:cNvSpPr>
            <a:spLocks/>
          </p:cNvSpPr>
          <p:nvPr/>
        </p:nvSpPr>
        <p:spPr bwMode="auto">
          <a:xfrm>
            <a:off x="6330950" y="21463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7 h 204"/>
              <a:gd name="T4" fmla="*/ 0 w 1"/>
              <a:gd name="T5" fmla="*/ 0 h 204"/>
              <a:gd name="T6" fmla="*/ 0 60000 65536"/>
              <a:gd name="T7" fmla="*/ 0 60000 65536"/>
              <a:gd name="T8" fmla="*/ 0 60000 65536"/>
              <a:gd name="T9" fmla="*/ 0 w 1"/>
              <a:gd name="T10" fmla="*/ 0 h 204"/>
              <a:gd name="T11" fmla="*/ 1 w 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4" name="Freeform 50"/>
          <p:cNvSpPr>
            <a:spLocks/>
          </p:cNvSpPr>
          <p:nvPr/>
        </p:nvSpPr>
        <p:spPr bwMode="auto">
          <a:xfrm>
            <a:off x="6702425" y="2157413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147483647 h 205"/>
              <a:gd name="T4" fmla="*/ 0 w 1"/>
              <a:gd name="T5" fmla="*/ 0 h 205"/>
              <a:gd name="T6" fmla="*/ 0 60000 65536"/>
              <a:gd name="T7" fmla="*/ 0 60000 65536"/>
              <a:gd name="T8" fmla="*/ 0 60000 65536"/>
              <a:gd name="T9" fmla="*/ 0 w 1"/>
              <a:gd name="T10" fmla="*/ 0 h 205"/>
              <a:gd name="T11" fmla="*/ 1 w 1"/>
              <a:gd name="T12" fmla="*/ 205 h 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5" name="Freeform 51"/>
          <p:cNvSpPr>
            <a:spLocks/>
          </p:cNvSpPr>
          <p:nvPr/>
        </p:nvSpPr>
        <p:spPr bwMode="auto">
          <a:xfrm>
            <a:off x="6032500" y="2133600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47483647 h 212"/>
              <a:gd name="T4" fmla="*/ 0 w 1"/>
              <a:gd name="T5" fmla="*/ 0 h 212"/>
              <a:gd name="T6" fmla="*/ 0 60000 65536"/>
              <a:gd name="T7" fmla="*/ 0 60000 65536"/>
              <a:gd name="T8" fmla="*/ 0 60000 65536"/>
              <a:gd name="T9" fmla="*/ 0 w 1"/>
              <a:gd name="T10" fmla="*/ 0 h 212"/>
              <a:gd name="T11" fmla="*/ 1 w 1"/>
              <a:gd name="T12" fmla="*/ 212 h 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6" name="Freeform 52"/>
          <p:cNvSpPr>
            <a:spLocks/>
          </p:cNvSpPr>
          <p:nvPr/>
        </p:nvSpPr>
        <p:spPr bwMode="auto">
          <a:xfrm>
            <a:off x="6415088" y="2146300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7 h 204"/>
              <a:gd name="T4" fmla="*/ 0 w 1"/>
              <a:gd name="T5" fmla="*/ 0 h 204"/>
              <a:gd name="T6" fmla="*/ 0 60000 65536"/>
              <a:gd name="T7" fmla="*/ 0 60000 65536"/>
              <a:gd name="T8" fmla="*/ 0 60000 65536"/>
              <a:gd name="T9" fmla="*/ 0 w 1"/>
              <a:gd name="T10" fmla="*/ 0 h 204"/>
              <a:gd name="T11" fmla="*/ 1 w 1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7" name="Freeform 53"/>
          <p:cNvSpPr>
            <a:spLocks/>
          </p:cNvSpPr>
          <p:nvPr/>
        </p:nvSpPr>
        <p:spPr bwMode="auto">
          <a:xfrm>
            <a:off x="5851525" y="2435225"/>
            <a:ext cx="130175" cy="668338"/>
          </a:xfrm>
          <a:custGeom>
            <a:avLst/>
            <a:gdLst>
              <a:gd name="T0" fmla="*/ 2147483647 w 82"/>
              <a:gd name="T1" fmla="*/ 0 h 421"/>
              <a:gd name="T2" fmla="*/ 0 w 82"/>
              <a:gd name="T3" fmla="*/ 2147483647 h 421"/>
              <a:gd name="T4" fmla="*/ 2147483647 w 82"/>
              <a:gd name="T5" fmla="*/ 0 h 421"/>
              <a:gd name="T6" fmla="*/ 0 60000 65536"/>
              <a:gd name="T7" fmla="*/ 0 60000 65536"/>
              <a:gd name="T8" fmla="*/ 0 60000 65536"/>
              <a:gd name="T9" fmla="*/ 0 w 82"/>
              <a:gd name="T10" fmla="*/ 0 h 421"/>
              <a:gd name="T11" fmla="*/ 82 w 82"/>
              <a:gd name="T12" fmla="*/ 421 h 4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" h="421">
                <a:moveTo>
                  <a:pt x="81" y="0"/>
                </a:moveTo>
                <a:lnTo>
                  <a:pt x="0" y="420"/>
                </a:lnTo>
                <a:lnTo>
                  <a:pt x="8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8" name="Freeform 54"/>
          <p:cNvSpPr>
            <a:spLocks/>
          </p:cNvSpPr>
          <p:nvPr/>
        </p:nvSpPr>
        <p:spPr bwMode="auto">
          <a:xfrm>
            <a:off x="5846763" y="2984500"/>
            <a:ext cx="53975" cy="119063"/>
          </a:xfrm>
          <a:custGeom>
            <a:avLst/>
            <a:gdLst>
              <a:gd name="T0" fmla="*/ 2147483647 w 34"/>
              <a:gd name="T1" fmla="*/ 2147483647 h 75"/>
              <a:gd name="T2" fmla="*/ 2147483647 w 34"/>
              <a:gd name="T3" fmla="*/ 2147483647 h 75"/>
              <a:gd name="T4" fmla="*/ 0 w 34"/>
              <a:gd name="T5" fmla="*/ 0 h 75"/>
              <a:gd name="T6" fmla="*/ 2147483647 w 34"/>
              <a:gd name="T7" fmla="*/ 2147483647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75"/>
              <a:gd name="T14" fmla="*/ 34 w 34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75">
                <a:moveTo>
                  <a:pt x="33" y="7"/>
                </a:moveTo>
                <a:lnTo>
                  <a:pt x="3" y="74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9" name="Freeform 55"/>
          <p:cNvSpPr>
            <a:spLocks/>
          </p:cNvSpPr>
          <p:nvPr/>
        </p:nvSpPr>
        <p:spPr bwMode="auto">
          <a:xfrm>
            <a:off x="6373813" y="2422525"/>
            <a:ext cx="1587" cy="669925"/>
          </a:xfrm>
          <a:custGeom>
            <a:avLst/>
            <a:gdLst>
              <a:gd name="T0" fmla="*/ 0 w 1"/>
              <a:gd name="T1" fmla="*/ 0 h 422"/>
              <a:gd name="T2" fmla="*/ 0 w 1"/>
              <a:gd name="T3" fmla="*/ 2147483647 h 422"/>
              <a:gd name="T4" fmla="*/ 0 w 1"/>
              <a:gd name="T5" fmla="*/ 0 h 422"/>
              <a:gd name="T6" fmla="*/ 0 60000 65536"/>
              <a:gd name="T7" fmla="*/ 0 60000 65536"/>
              <a:gd name="T8" fmla="*/ 0 60000 65536"/>
              <a:gd name="T9" fmla="*/ 0 w 1"/>
              <a:gd name="T10" fmla="*/ 0 h 422"/>
              <a:gd name="T11" fmla="*/ 1 w 1"/>
              <a:gd name="T12" fmla="*/ 422 h 4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422">
                <a:moveTo>
                  <a:pt x="0" y="0"/>
                </a:moveTo>
                <a:lnTo>
                  <a:pt x="0" y="42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0" name="Freeform 56"/>
          <p:cNvSpPr>
            <a:spLocks/>
          </p:cNvSpPr>
          <p:nvPr/>
        </p:nvSpPr>
        <p:spPr bwMode="auto">
          <a:xfrm>
            <a:off x="6346825" y="2976563"/>
            <a:ext cx="53975" cy="115887"/>
          </a:xfrm>
          <a:custGeom>
            <a:avLst/>
            <a:gdLst>
              <a:gd name="T0" fmla="*/ 2147483647 w 34"/>
              <a:gd name="T1" fmla="*/ 0 h 73"/>
              <a:gd name="T2" fmla="*/ 2147483647 w 34"/>
              <a:gd name="T3" fmla="*/ 2147483647 h 73"/>
              <a:gd name="T4" fmla="*/ 0 w 34"/>
              <a:gd name="T5" fmla="*/ 0 h 73"/>
              <a:gd name="T6" fmla="*/ 2147483647 w 34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73"/>
              <a:gd name="T14" fmla="*/ 34 w 34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1" name="Freeform 57"/>
          <p:cNvSpPr>
            <a:spLocks/>
          </p:cNvSpPr>
          <p:nvPr/>
        </p:nvSpPr>
        <p:spPr bwMode="auto">
          <a:xfrm>
            <a:off x="6745288" y="2422525"/>
            <a:ext cx="225425" cy="658813"/>
          </a:xfrm>
          <a:custGeom>
            <a:avLst/>
            <a:gdLst>
              <a:gd name="T0" fmla="*/ 0 w 142"/>
              <a:gd name="T1" fmla="*/ 0 h 415"/>
              <a:gd name="T2" fmla="*/ 2147483647 w 142"/>
              <a:gd name="T3" fmla="*/ 2147483647 h 415"/>
              <a:gd name="T4" fmla="*/ 0 w 142"/>
              <a:gd name="T5" fmla="*/ 0 h 415"/>
              <a:gd name="T6" fmla="*/ 0 60000 65536"/>
              <a:gd name="T7" fmla="*/ 0 60000 65536"/>
              <a:gd name="T8" fmla="*/ 0 60000 65536"/>
              <a:gd name="T9" fmla="*/ 0 w 142"/>
              <a:gd name="T10" fmla="*/ 0 h 415"/>
              <a:gd name="T11" fmla="*/ 142 w 142"/>
              <a:gd name="T12" fmla="*/ 415 h 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" h="415">
                <a:moveTo>
                  <a:pt x="0" y="0"/>
                </a:moveTo>
                <a:lnTo>
                  <a:pt x="141" y="41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2" name="Freeform 58"/>
          <p:cNvSpPr>
            <a:spLocks/>
          </p:cNvSpPr>
          <p:nvPr/>
        </p:nvSpPr>
        <p:spPr bwMode="auto">
          <a:xfrm>
            <a:off x="6907213" y="2962275"/>
            <a:ext cx="63500" cy="119063"/>
          </a:xfrm>
          <a:custGeom>
            <a:avLst/>
            <a:gdLst>
              <a:gd name="T0" fmla="*/ 2147483647 w 40"/>
              <a:gd name="T1" fmla="*/ 0 h 75"/>
              <a:gd name="T2" fmla="*/ 2147483647 w 40"/>
              <a:gd name="T3" fmla="*/ 2147483647 h 75"/>
              <a:gd name="T4" fmla="*/ 0 w 40"/>
              <a:gd name="T5" fmla="*/ 2147483647 h 75"/>
              <a:gd name="T6" fmla="*/ 2147483647 w 40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75"/>
              <a:gd name="T14" fmla="*/ 40 w 40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75">
                <a:moveTo>
                  <a:pt x="31" y="0"/>
                </a:moveTo>
                <a:lnTo>
                  <a:pt x="39" y="74"/>
                </a:lnTo>
                <a:lnTo>
                  <a:pt x="0" y="13"/>
                </a:lnTo>
                <a:lnTo>
                  <a:pt x="3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3" name="Freeform 59"/>
          <p:cNvSpPr>
            <a:spLocks/>
          </p:cNvSpPr>
          <p:nvPr/>
        </p:nvSpPr>
        <p:spPr bwMode="auto">
          <a:xfrm>
            <a:off x="4095750" y="1582738"/>
            <a:ext cx="703263" cy="541337"/>
          </a:xfrm>
          <a:custGeom>
            <a:avLst/>
            <a:gdLst>
              <a:gd name="T0" fmla="*/ 2147483647 w 443"/>
              <a:gd name="T1" fmla="*/ 0 h 341"/>
              <a:gd name="T2" fmla="*/ 0 w 443"/>
              <a:gd name="T3" fmla="*/ 2147483647 h 341"/>
              <a:gd name="T4" fmla="*/ 2147483647 w 443"/>
              <a:gd name="T5" fmla="*/ 0 h 341"/>
              <a:gd name="T6" fmla="*/ 0 60000 65536"/>
              <a:gd name="T7" fmla="*/ 0 60000 65536"/>
              <a:gd name="T8" fmla="*/ 0 60000 65536"/>
              <a:gd name="T9" fmla="*/ 0 w 443"/>
              <a:gd name="T10" fmla="*/ 0 h 341"/>
              <a:gd name="T11" fmla="*/ 443 w 443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3" h="341">
                <a:moveTo>
                  <a:pt x="442" y="0"/>
                </a:moveTo>
                <a:lnTo>
                  <a:pt x="0" y="340"/>
                </a:lnTo>
                <a:lnTo>
                  <a:pt x="44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4" name="Freeform 60"/>
          <p:cNvSpPr>
            <a:spLocks/>
          </p:cNvSpPr>
          <p:nvPr/>
        </p:nvSpPr>
        <p:spPr bwMode="auto">
          <a:xfrm>
            <a:off x="4095750" y="2033588"/>
            <a:ext cx="103188" cy="90487"/>
          </a:xfrm>
          <a:custGeom>
            <a:avLst/>
            <a:gdLst>
              <a:gd name="T0" fmla="*/ 2147483647 w 65"/>
              <a:gd name="T1" fmla="*/ 2147483647 h 57"/>
              <a:gd name="T2" fmla="*/ 0 w 65"/>
              <a:gd name="T3" fmla="*/ 2147483647 h 57"/>
              <a:gd name="T4" fmla="*/ 2147483647 w 65"/>
              <a:gd name="T5" fmla="*/ 0 h 57"/>
              <a:gd name="T6" fmla="*/ 2147483647 w 65"/>
              <a:gd name="T7" fmla="*/ 2147483647 h 57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57"/>
              <a:gd name="T14" fmla="*/ 65 w 65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57">
                <a:moveTo>
                  <a:pt x="64" y="29"/>
                </a:moveTo>
                <a:lnTo>
                  <a:pt x="0" y="56"/>
                </a:lnTo>
                <a:lnTo>
                  <a:pt x="45" y="0"/>
                </a:lnTo>
                <a:lnTo>
                  <a:pt x="64" y="2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5" name="Freeform 61"/>
          <p:cNvSpPr>
            <a:spLocks/>
          </p:cNvSpPr>
          <p:nvPr/>
        </p:nvSpPr>
        <p:spPr bwMode="auto">
          <a:xfrm>
            <a:off x="5181600" y="1604963"/>
            <a:ext cx="1588" cy="519112"/>
          </a:xfrm>
          <a:custGeom>
            <a:avLst/>
            <a:gdLst>
              <a:gd name="T0" fmla="*/ 0 w 1"/>
              <a:gd name="T1" fmla="*/ 0 h 327"/>
              <a:gd name="T2" fmla="*/ 0 w 1"/>
              <a:gd name="T3" fmla="*/ 2147483647 h 327"/>
              <a:gd name="T4" fmla="*/ 0 w 1"/>
              <a:gd name="T5" fmla="*/ 0 h 327"/>
              <a:gd name="T6" fmla="*/ 0 60000 65536"/>
              <a:gd name="T7" fmla="*/ 0 60000 65536"/>
              <a:gd name="T8" fmla="*/ 0 60000 65536"/>
              <a:gd name="T9" fmla="*/ 0 w 1"/>
              <a:gd name="T10" fmla="*/ 0 h 327"/>
              <a:gd name="T11" fmla="*/ 1 w 1"/>
              <a:gd name="T12" fmla="*/ 327 h 3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7">
                <a:moveTo>
                  <a:pt x="0" y="0"/>
                </a:moveTo>
                <a:lnTo>
                  <a:pt x="0" y="32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6" name="Freeform 62"/>
          <p:cNvSpPr>
            <a:spLocks/>
          </p:cNvSpPr>
          <p:nvPr/>
        </p:nvSpPr>
        <p:spPr bwMode="auto">
          <a:xfrm>
            <a:off x="5153025" y="2008188"/>
            <a:ext cx="55563" cy="115887"/>
          </a:xfrm>
          <a:custGeom>
            <a:avLst/>
            <a:gdLst>
              <a:gd name="T0" fmla="*/ 2147483647 w 35"/>
              <a:gd name="T1" fmla="*/ 0 h 73"/>
              <a:gd name="T2" fmla="*/ 2147483647 w 35"/>
              <a:gd name="T3" fmla="*/ 2147483647 h 73"/>
              <a:gd name="T4" fmla="*/ 0 w 35"/>
              <a:gd name="T5" fmla="*/ 0 h 73"/>
              <a:gd name="T6" fmla="*/ 2147483647 w 3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73"/>
              <a:gd name="T14" fmla="*/ 35 w 35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73">
                <a:moveTo>
                  <a:pt x="34" y="0"/>
                </a:moveTo>
                <a:lnTo>
                  <a:pt x="18" y="7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7" name="Freeform 63"/>
          <p:cNvSpPr>
            <a:spLocks/>
          </p:cNvSpPr>
          <p:nvPr/>
        </p:nvSpPr>
        <p:spPr bwMode="auto">
          <a:xfrm>
            <a:off x="5562600" y="1604963"/>
            <a:ext cx="769938" cy="530225"/>
          </a:xfrm>
          <a:custGeom>
            <a:avLst/>
            <a:gdLst>
              <a:gd name="T0" fmla="*/ 0 w 485"/>
              <a:gd name="T1" fmla="*/ 0 h 334"/>
              <a:gd name="T2" fmla="*/ 2147483647 w 485"/>
              <a:gd name="T3" fmla="*/ 2147483647 h 334"/>
              <a:gd name="T4" fmla="*/ 0 w 485"/>
              <a:gd name="T5" fmla="*/ 0 h 334"/>
              <a:gd name="T6" fmla="*/ 0 60000 65536"/>
              <a:gd name="T7" fmla="*/ 0 60000 65536"/>
              <a:gd name="T8" fmla="*/ 0 60000 65536"/>
              <a:gd name="T9" fmla="*/ 0 w 485"/>
              <a:gd name="T10" fmla="*/ 0 h 334"/>
              <a:gd name="T11" fmla="*/ 485 w 485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5" h="334">
                <a:moveTo>
                  <a:pt x="0" y="0"/>
                </a:moveTo>
                <a:lnTo>
                  <a:pt x="484" y="33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8" name="Freeform 64"/>
          <p:cNvSpPr>
            <a:spLocks/>
          </p:cNvSpPr>
          <p:nvPr/>
        </p:nvSpPr>
        <p:spPr bwMode="auto">
          <a:xfrm>
            <a:off x="6226175" y="2047875"/>
            <a:ext cx="106363" cy="87313"/>
          </a:xfrm>
          <a:custGeom>
            <a:avLst/>
            <a:gdLst>
              <a:gd name="T0" fmla="*/ 2147483647 w 67"/>
              <a:gd name="T1" fmla="*/ 0 h 55"/>
              <a:gd name="T2" fmla="*/ 2147483647 w 67"/>
              <a:gd name="T3" fmla="*/ 2147483647 h 55"/>
              <a:gd name="T4" fmla="*/ 0 w 67"/>
              <a:gd name="T5" fmla="*/ 2147483647 h 55"/>
              <a:gd name="T6" fmla="*/ 2147483647 w 67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55"/>
              <a:gd name="T14" fmla="*/ 67 w 67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55">
                <a:moveTo>
                  <a:pt x="17" y="0"/>
                </a:moveTo>
                <a:lnTo>
                  <a:pt x="66" y="54"/>
                </a:lnTo>
                <a:lnTo>
                  <a:pt x="0" y="31"/>
                </a:lnTo>
                <a:lnTo>
                  <a:pt x="1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9" name="Freeform 65"/>
          <p:cNvSpPr>
            <a:spLocks/>
          </p:cNvSpPr>
          <p:nvPr/>
        </p:nvSpPr>
        <p:spPr bwMode="auto">
          <a:xfrm>
            <a:off x="3535363" y="3033713"/>
            <a:ext cx="85725" cy="93662"/>
          </a:xfrm>
          <a:custGeom>
            <a:avLst/>
            <a:gdLst>
              <a:gd name="T0" fmla="*/ 2147483647 w 54"/>
              <a:gd name="T1" fmla="*/ 2147483647 h 59"/>
              <a:gd name="T2" fmla="*/ 0 w 54"/>
              <a:gd name="T3" fmla="*/ 2147483647 h 59"/>
              <a:gd name="T4" fmla="*/ 2147483647 w 54"/>
              <a:gd name="T5" fmla="*/ 0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0" name="Line 66"/>
          <p:cNvSpPr>
            <a:spLocks noChangeShapeType="1"/>
          </p:cNvSpPr>
          <p:nvPr/>
        </p:nvSpPr>
        <p:spPr bwMode="auto">
          <a:xfrm flipV="1">
            <a:off x="3532188" y="3057525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1" name="Line 67"/>
          <p:cNvSpPr>
            <a:spLocks noChangeShapeType="1"/>
          </p:cNvSpPr>
          <p:nvPr/>
        </p:nvSpPr>
        <p:spPr bwMode="auto">
          <a:xfrm flipV="1">
            <a:off x="3590925" y="3033713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2" name="Line 68"/>
          <p:cNvSpPr>
            <a:spLocks noChangeShapeType="1"/>
          </p:cNvSpPr>
          <p:nvPr/>
        </p:nvSpPr>
        <p:spPr bwMode="auto">
          <a:xfrm flipV="1">
            <a:off x="3624263" y="3025775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3" name="Line 69"/>
          <p:cNvSpPr>
            <a:spLocks noChangeShapeType="1"/>
          </p:cNvSpPr>
          <p:nvPr/>
        </p:nvSpPr>
        <p:spPr bwMode="auto">
          <a:xfrm>
            <a:off x="3656013" y="3028950"/>
            <a:ext cx="26987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4" name="Line 70"/>
          <p:cNvSpPr>
            <a:spLocks noChangeShapeType="1"/>
          </p:cNvSpPr>
          <p:nvPr/>
        </p:nvSpPr>
        <p:spPr bwMode="auto">
          <a:xfrm>
            <a:off x="3683000" y="3036888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5" name="Line 71"/>
          <p:cNvSpPr>
            <a:spLocks noChangeShapeType="1"/>
          </p:cNvSpPr>
          <p:nvPr/>
        </p:nvSpPr>
        <p:spPr bwMode="auto">
          <a:xfrm>
            <a:off x="3714750" y="306070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6" name="Freeform 72"/>
          <p:cNvSpPr>
            <a:spLocks/>
          </p:cNvSpPr>
          <p:nvPr/>
        </p:nvSpPr>
        <p:spPr bwMode="auto">
          <a:xfrm>
            <a:off x="3690938" y="3033713"/>
            <a:ext cx="85725" cy="93662"/>
          </a:xfrm>
          <a:custGeom>
            <a:avLst/>
            <a:gdLst>
              <a:gd name="T0" fmla="*/ 2147483647 w 54"/>
              <a:gd name="T1" fmla="*/ 0 h 59"/>
              <a:gd name="T2" fmla="*/ 2147483647 w 54"/>
              <a:gd name="T3" fmla="*/ 2147483647 h 59"/>
              <a:gd name="T4" fmla="*/ 0 w 54"/>
              <a:gd name="T5" fmla="*/ 2147483647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21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7" name="Freeform 73"/>
          <p:cNvSpPr>
            <a:spLocks/>
          </p:cNvSpPr>
          <p:nvPr/>
        </p:nvSpPr>
        <p:spPr bwMode="auto">
          <a:xfrm>
            <a:off x="4195763" y="3033713"/>
            <a:ext cx="85725" cy="93662"/>
          </a:xfrm>
          <a:custGeom>
            <a:avLst/>
            <a:gdLst>
              <a:gd name="T0" fmla="*/ 2147483647 w 54"/>
              <a:gd name="T1" fmla="*/ 2147483647 h 59"/>
              <a:gd name="T2" fmla="*/ 0 w 54"/>
              <a:gd name="T3" fmla="*/ 2147483647 h 59"/>
              <a:gd name="T4" fmla="*/ 2147483647 w 54"/>
              <a:gd name="T5" fmla="*/ 0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8" name="Line 74"/>
          <p:cNvSpPr>
            <a:spLocks noChangeShapeType="1"/>
          </p:cNvSpPr>
          <p:nvPr/>
        </p:nvSpPr>
        <p:spPr bwMode="auto">
          <a:xfrm flipV="1">
            <a:off x="4195763" y="3057525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9" name="Line 75"/>
          <p:cNvSpPr>
            <a:spLocks noChangeShapeType="1"/>
          </p:cNvSpPr>
          <p:nvPr/>
        </p:nvSpPr>
        <p:spPr bwMode="auto">
          <a:xfrm flipV="1">
            <a:off x="4252913" y="3033713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0" name="Line 76"/>
          <p:cNvSpPr>
            <a:spLocks noChangeShapeType="1"/>
          </p:cNvSpPr>
          <p:nvPr/>
        </p:nvSpPr>
        <p:spPr bwMode="auto">
          <a:xfrm flipV="1">
            <a:off x="4286250" y="3025775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1" name="Line 77"/>
          <p:cNvSpPr>
            <a:spLocks noChangeShapeType="1"/>
          </p:cNvSpPr>
          <p:nvPr/>
        </p:nvSpPr>
        <p:spPr bwMode="auto">
          <a:xfrm>
            <a:off x="4314825" y="3028950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2" name="Line 78"/>
          <p:cNvSpPr>
            <a:spLocks noChangeShapeType="1"/>
          </p:cNvSpPr>
          <p:nvPr/>
        </p:nvSpPr>
        <p:spPr bwMode="auto">
          <a:xfrm>
            <a:off x="4346575" y="3036888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3" name="Line 79"/>
          <p:cNvSpPr>
            <a:spLocks noChangeShapeType="1"/>
          </p:cNvSpPr>
          <p:nvPr/>
        </p:nvSpPr>
        <p:spPr bwMode="auto">
          <a:xfrm>
            <a:off x="4376738" y="3060700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4" name="Freeform 80"/>
          <p:cNvSpPr>
            <a:spLocks/>
          </p:cNvSpPr>
          <p:nvPr/>
        </p:nvSpPr>
        <p:spPr bwMode="auto">
          <a:xfrm>
            <a:off x="4349750" y="3033713"/>
            <a:ext cx="87313" cy="93662"/>
          </a:xfrm>
          <a:custGeom>
            <a:avLst/>
            <a:gdLst>
              <a:gd name="T0" fmla="*/ 2147483647 w 55"/>
              <a:gd name="T1" fmla="*/ 0 h 59"/>
              <a:gd name="T2" fmla="*/ 2147483647 w 55"/>
              <a:gd name="T3" fmla="*/ 2147483647 h 59"/>
              <a:gd name="T4" fmla="*/ 0 w 55"/>
              <a:gd name="T5" fmla="*/ 2147483647 h 59"/>
              <a:gd name="T6" fmla="*/ 0 60000 65536"/>
              <a:gd name="T7" fmla="*/ 0 60000 65536"/>
              <a:gd name="T8" fmla="*/ 0 60000 65536"/>
              <a:gd name="T9" fmla="*/ 0 w 55"/>
              <a:gd name="T10" fmla="*/ 0 h 59"/>
              <a:gd name="T11" fmla="*/ 55 w 55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5" name="Freeform 81"/>
          <p:cNvSpPr>
            <a:spLocks/>
          </p:cNvSpPr>
          <p:nvPr/>
        </p:nvSpPr>
        <p:spPr bwMode="auto">
          <a:xfrm>
            <a:off x="4797425" y="3033713"/>
            <a:ext cx="85725" cy="93662"/>
          </a:xfrm>
          <a:custGeom>
            <a:avLst/>
            <a:gdLst>
              <a:gd name="T0" fmla="*/ 2147483647 w 54"/>
              <a:gd name="T1" fmla="*/ 2147483647 h 59"/>
              <a:gd name="T2" fmla="*/ 0 w 54"/>
              <a:gd name="T3" fmla="*/ 2147483647 h 59"/>
              <a:gd name="T4" fmla="*/ 2147483647 w 54"/>
              <a:gd name="T5" fmla="*/ 0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6" name="Line 82"/>
          <p:cNvSpPr>
            <a:spLocks noChangeShapeType="1"/>
          </p:cNvSpPr>
          <p:nvPr/>
        </p:nvSpPr>
        <p:spPr bwMode="auto">
          <a:xfrm flipV="1">
            <a:off x="4794250" y="3057525"/>
            <a:ext cx="58738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7" name="Line 83"/>
          <p:cNvSpPr>
            <a:spLocks noChangeShapeType="1"/>
          </p:cNvSpPr>
          <p:nvPr/>
        </p:nvSpPr>
        <p:spPr bwMode="auto">
          <a:xfrm flipV="1">
            <a:off x="4852988" y="3033713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8" name="Line 84"/>
          <p:cNvSpPr>
            <a:spLocks noChangeShapeType="1"/>
          </p:cNvSpPr>
          <p:nvPr/>
        </p:nvSpPr>
        <p:spPr bwMode="auto">
          <a:xfrm flipV="1">
            <a:off x="4883150" y="3025775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9" name="Line 85"/>
          <p:cNvSpPr>
            <a:spLocks noChangeShapeType="1"/>
          </p:cNvSpPr>
          <p:nvPr/>
        </p:nvSpPr>
        <p:spPr bwMode="auto">
          <a:xfrm>
            <a:off x="4916488" y="3028950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0" name="Line 86"/>
          <p:cNvSpPr>
            <a:spLocks noChangeShapeType="1"/>
          </p:cNvSpPr>
          <p:nvPr/>
        </p:nvSpPr>
        <p:spPr bwMode="auto">
          <a:xfrm>
            <a:off x="4946650" y="3036888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1" name="Line 87"/>
          <p:cNvSpPr>
            <a:spLocks noChangeShapeType="1"/>
          </p:cNvSpPr>
          <p:nvPr/>
        </p:nvSpPr>
        <p:spPr bwMode="auto">
          <a:xfrm>
            <a:off x="4976813" y="3060700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2" name="Freeform 88"/>
          <p:cNvSpPr>
            <a:spLocks/>
          </p:cNvSpPr>
          <p:nvPr/>
        </p:nvSpPr>
        <p:spPr bwMode="auto">
          <a:xfrm>
            <a:off x="4951413" y="3033713"/>
            <a:ext cx="85725" cy="93662"/>
          </a:xfrm>
          <a:custGeom>
            <a:avLst/>
            <a:gdLst>
              <a:gd name="T0" fmla="*/ 2147483647 w 54"/>
              <a:gd name="T1" fmla="*/ 0 h 59"/>
              <a:gd name="T2" fmla="*/ 2147483647 w 54"/>
              <a:gd name="T3" fmla="*/ 2147483647 h 59"/>
              <a:gd name="T4" fmla="*/ 0 w 54"/>
              <a:gd name="T5" fmla="*/ 2147483647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22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3" name="Freeform 89"/>
          <p:cNvSpPr>
            <a:spLocks/>
          </p:cNvSpPr>
          <p:nvPr/>
        </p:nvSpPr>
        <p:spPr bwMode="auto">
          <a:xfrm>
            <a:off x="5457825" y="3033713"/>
            <a:ext cx="85725" cy="93662"/>
          </a:xfrm>
          <a:custGeom>
            <a:avLst/>
            <a:gdLst>
              <a:gd name="T0" fmla="*/ 2147483647 w 54"/>
              <a:gd name="T1" fmla="*/ 2147483647 h 59"/>
              <a:gd name="T2" fmla="*/ 0 w 54"/>
              <a:gd name="T3" fmla="*/ 2147483647 h 59"/>
              <a:gd name="T4" fmla="*/ 2147483647 w 54"/>
              <a:gd name="T5" fmla="*/ 0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4" name="Line 90"/>
          <p:cNvSpPr>
            <a:spLocks noChangeShapeType="1"/>
          </p:cNvSpPr>
          <p:nvPr/>
        </p:nvSpPr>
        <p:spPr bwMode="auto">
          <a:xfrm flipV="1">
            <a:off x="5457825" y="3057525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5" name="Line 91"/>
          <p:cNvSpPr>
            <a:spLocks noChangeShapeType="1"/>
          </p:cNvSpPr>
          <p:nvPr/>
        </p:nvSpPr>
        <p:spPr bwMode="auto">
          <a:xfrm flipV="1">
            <a:off x="5514975" y="3033713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6" name="Line 92"/>
          <p:cNvSpPr>
            <a:spLocks noChangeShapeType="1"/>
          </p:cNvSpPr>
          <p:nvPr/>
        </p:nvSpPr>
        <p:spPr bwMode="auto">
          <a:xfrm flipV="1">
            <a:off x="5545138" y="3025775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7" name="Line 93"/>
          <p:cNvSpPr>
            <a:spLocks noChangeShapeType="1"/>
          </p:cNvSpPr>
          <p:nvPr/>
        </p:nvSpPr>
        <p:spPr bwMode="auto">
          <a:xfrm>
            <a:off x="5578475" y="3028950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8" name="Line 94"/>
          <p:cNvSpPr>
            <a:spLocks noChangeShapeType="1"/>
          </p:cNvSpPr>
          <p:nvPr/>
        </p:nvSpPr>
        <p:spPr bwMode="auto">
          <a:xfrm>
            <a:off x="5607050" y="3036888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9" name="Line 95"/>
          <p:cNvSpPr>
            <a:spLocks noChangeShapeType="1"/>
          </p:cNvSpPr>
          <p:nvPr/>
        </p:nvSpPr>
        <p:spPr bwMode="auto">
          <a:xfrm>
            <a:off x="5638800" y="306070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0" name="Freeform 96"/>
          <p:cNvSpPr>
            <a:spLocks/>
          </p:cNvSpPr>
          <p:nvPr/>
        </p:nvSpPr>
        <p:spPr bwMode="auto">
          <a:xfrm>
            <a:off x="5613400" y="3033713"/>
            <a:ext cx="87313" cy="93662"/>
          </a:xfrm>
          <a:custGeom>
            <a:avLst/>
            <a:gdLst>
              <a:gd name="T0" fmla="*/ 2147483647 w 55"/>
              <a:gd name="T1" fmla="*/ 0 h 59"/>
              <a:gd name="T2" fmla="*/ 2147483647 w 55"/>
              <a:gd name="T3" fmla="*/ 2147483647 h 59"/>
              <a:gd name="T4" fmla="*/ 0 w 55"/>
              <a:gd name="T5" fmla="*/ 2147483647 h 59"/>
              <a:gd name="T6" fmla="*/ 0 60000 65536"/>
              <a:gd name="T7" fmla="*/ 0 60000 65536"/>
              <a:gd name="T8" fmla="*/ 0 60000 65536"/>
              <a:gd name="T9" fmla="*/ 0 w 55"/>
              <a:gd name="T10" fmla="*/ 0 h 59"/>
              <a:gd name="T11" fmla="*/ 55 w 55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1" name="Freeform 97"/>
          <p:cNvSpPr>
            <a:spLocks/>
          </p:cNvSpPr>
          <p:nvPr/>
        </p:nvSpPr>
        <p:spPr bwMode="auto">
          <a:xfrm>
            <a:off x="6059488" y="3033713"/>
            <a:ext cx="85725" cy="93662"/>
          </a:xfrm>
          <a:custGeom>
            <a:avLst/>
            <a:gdLst>
              <a:gd name="T0" fmla="*/ 2147483647 w 54"/>
              <a:gd name="T1" fmla="*/ 2147483647 h 59"/>
              <a:gd name="T2" fmla="*/ 0 w 54"/>
              <a:gd name="T3" fmla="*/ 2147483647 h 59"/>
              <a:gd name="T4" fmla="*/ 2147483647 w 54"/>
              <a:gd name="T5" fmla="*/ 0 h 59"/>
              <a:gd name="T6" fmla="*/ 0 60000 65536"/>
              <a:gd name="T7" fmla="*/ 0 60000 65536"/>
              <a:gd name="T8" fmla="*/ 0 60000 65536"/>
              <a:gd name="T9" fmla="*/ 0 w 54"/>
              <a:gd name="T10" fmla="*/ 0 h 59"/>
              <a:gd name="T11" fmla="*/ 54 w 54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2" name="Line 98"/>
          <p:cNvSpPr>
            <a:spLocks noChangeShapeType="1"/>
          </p:cNvSpPr>
          <p:nvPr/>
        </p:nvSpPr>
        <p:spPr bwMode="auto">
          <a:xfrm flipV="1">
            <a:off x="6056313" y="3057525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3" name="Line 99"/>
          <p:cNvSpPr>
            <a:spLocks noChangeShapeType="1"/>
          </p:cNvSpPr>
          <p:nvPr/>
        </p:nvSpPr>
        <p:spPr bwMode="auto">
          <a:xfrm flipV="1">
            <a:off x="6118225" y="3033713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4" name="Line 100"/>
          <p:cNvSpPr>
            <a:spLocks noChangeShapeType="1"/>
          </p:cNvSpPr>
          <p:nvPr/>
        </p:nvSpPr>
        <p:spPr bwMode="auto">
          <a:xfrm flipV="1">
            <a:off x="6146800" y="3025775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" name="Line 101"/>
          <p:cNvSpPr>
            <a:spLocks noChangeShapeType="1"/>
          </p:cNvSpPr>
          <p:nvPr/>
        </p:nvSpPr>
        <p:spPr bwMode="auto">
          <a:xfrm>
            <a:off x="6180138" y="3028950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6" name="Line 102"/>
          <p:cNvSpPr>
            <a:spLocks noChangeShapeType="1"/>
          </p:cNvSpPr>
          <p:nvPr/>
        </p:nvSpPr>
        <p:spPr bwMode="auto">
          <a:xfrm>
            <a:off x="6208713" y="3036888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" name="Line 103"/>
          <p:cNvSpPr>
            <a:spLocks noChangeShapeType="1"/>
          </p:cNvSpPr>
          <p:nvPr/>
        </p:nvSpPr>
        <p:spPr bwMode="auto">
          <a:xfrm>
            <a:off x="6238875" y="3060700"/>
            <a:ext cx="61913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8" name="Freeform 104"/>
          <p:cNvSpPr>
            <a:spLocks/>
          </p:cNvSpPr>
          <p:nvPr/>
        </p:nvSpPr>
        <p:spPr bwMode="auto">
          <a:xfrm>
            <a:off x="6215063" y="3033713"/>
            <a:ext cx="87312" cy="93662"/>
          </a:xfrm>
          <a:custGeom>
            <a:avLst/>
            <a:gdLst>
              <a:gd name="T0" fmla="*/ 2147483647 w 55"/>
              <a:gd name="T1" fmla="*/ 0 h 59"/>
              <a:gd name="T2" fmla="*/ 2147483647 w 55"/>
              <a:gd name="T3" fmla="*/ 2147483647 h 59"/>
              <a:gd name="T4" fmla="*/ 0 w 55"/>
              <a:gd name="T5" fmla="*/ 2147483647 h 59"/>
              <a:gd name="T6" fmla="*/ 0 60000 65536"/>
              <a:gd name="T7" fmla="*/ 0 60000 65536"/>
              <a:gd name="T8" fmla="*/ 0 60000 65536"/>
              <a:gd name="T9" fmla="*/ 0 w 55"/>
              <a:gd name="T10" fmla="*/ 0 h 59"/>
              <a:gd name="T11" fmla="*/ 55 w 55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" name="Freeform 105"/>
          <p:cNvSpPr>
            <a:spLocks/>
          </p:cNvSpPr>
          <p:nvPr/>
        </p:nvSpPr>
        <p:spPr bwMode="auto">
          <a:xfrm>
            <a:off x="6719888" y="3033713"/>
            <a:ext cx="87312" cy="93662"/>
          </a:xfrm>
          <a:custGeom>
            <a:avLst/>
            <a:gdLst>
              <a:gd name="T0" fmla="*/ 2147483647 w 55"/>
              <a:gd name="T1" fmla="*/ 2147483647 h 59"/>
              <a:gd name="T2" fmla="*/ 0 w 55"/>
              <a:gd name="T3" fmla="*/ 2147483647 h 59"/>
              <a:gd name="T4" fmla="*/ 2147483647 w 55"/>
              <a:gd name="T5" fmla="*/ 0 h 59"/>
              <a:gd name="T6" fmla="*/ 0 60000 65536"/>
              <a:gd name="T7" fmla="*/ 0 60000 65536"/>
              <a:gd name="T8" fmla="*/ 0 60000 65536"/>
              <a:gd name="T9" fmla="*/ 0 w 55"/>
              <a:gd name="T10" fmla="*/ 0 h 59"/>
              <a:gd name="T11" fmla="*/ 55 w 55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9">
                <a:moveTo>
                  <a:pt x="54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0" name="Line 106"/>
          <p:cNvSpPr>
            <a:spLocks noChangeShapeType="1"/>
          </p:cNvSpPr>
          <p:nvPr/>
        </p:nvSpPr>
        <p:spPr bwMode="auto">
          <a:xfrm flipV="1">
            <a:off x="6719888" y="3057525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1" name="Line 107"/>
          <p:cNvSpPr>
            <a:spLocks noChangeShapeType="1"/>
          </p:cNvSpPr>
          <p:nvPr/>
        </p:nvSpPr>
        <p:spPr bwMode="auto">
          <a:xfrm flipV="1">
            <a:off x="6777038" y="3033713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2" name="Line 108"/>
          <p:cNvSpPr>
            <a:spLocks noChangeShapeType="1"/>
          </p:cNvSpPr>
          <p:nvPr/>
        </p:nvSpPr>
        <p:spPr bwMode="auto">
          <a:xfrm flipV="1">
            <a:off x="6807200" y="3025775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3" name="Line 109"/>
          <p:cNvSpPr>
            <a:spLocks noChangeShapeType="1"/>
          </p:cNvSpPr>
          <p:nvPr/>
        </p:nvSpPr>
        <p:spPr bwMode="auto">
          <a:xfrm>
            <a:off x="6840538" y="3028950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4" name="Line 110"/>
          <p:cNvSpPr>
            <a:spLocks noChangeShapeType="1"/>
          </p:cNvSpPr>
          <p:nvPr/>
        </p:nvSpPr>
        <p:spPr bwMode="auto">
          <a:xfrm>
            <a:off x="6872288" y="3036888"/>
            <a:ext cx="28575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5" name="Line 111"/>
          <p:cNvSpPr>
            <a:spLocks noChangeShapeType="1"/>
          </p:cNvSpPr>
          <p:nvPr/>
        </p:nvSpPr>
        <p:spPr bwMode="auto">
          <a:xfrm>
            <a:off x="6900863" y="306070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6" name="Freeform 112"/>
          <p:cNvSpPr>
            <a:spLocks/>
          </p:cNvSpPr>
          <p:nvPr/>
        </p:nvSpPr>
        <p:spPr bwMode="auto">
          <a:xfrm>
            <a:off x="6875463" y="3033713"/>
            <a:ext cx="87312" cy="93662"/>
          </a:xfrm>
          <a:custGeom>
            <a:avLst/>
            <a:gdLst>
              <a:gd name="T0" fmla="*/ 2147483647 w 55"/>
              <a:gd name="T1" fmla="*/ 0 h 59"/>
              <a:gd name="T2" fmla="*/ 2147483647 w 55"/>
              <a:gd name="T3" fmla="*/ 2147483647 h 59"/>
              <a:gd name="T4" fmla="*/ 0 w 55"/>
              <a:gd name="T5" fmla="*/ 2147483647 h 59"/>
              <a:gd name="T6" fmla="*/ 0 60000 65536"/>
              <a:gd name="T7" fmla="*/ 0 60000 65536"/>
              <a:gd name="T8" fmla="*/ 0 60000 65536"/>
              <a:gd name="T9" fmla="*/ 0 w 55"/>
              <a:gd name="T10" fmla="*/ 0 h 59"/>
              <a:gd name="T11" fmla="*/ 55 w 55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27" name="Rectangle 113"/>
          <p:cNvSpPr>
            <a:spLocks noChangeArrowheads="1"/>
          </p:cNvSpPr>
          <p:nvPr/>
        </p:nvSpPr>
        <p:spPr bwMode="auto">
          <a:xfrm>
            <a:off x="3035300" y="31051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64628" name="Rectangle 114"/>
          <p:cNvSpPr>
            <a:spLocks noChangeArrowheads="1"/>
          </p:cNvSpPr>
          <p:nvPr/>
        </p:nvSpPr>
        <p:spPr bwMode="auto">
          <a:xfrm>
            <a:off x="3302000" y="3114675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4*</a:t>
            </a:r>
          </a:p>
        </p:txBody>
      </p:sp>
      <p:sp>
        <p:nvSpPr>
          <p:cNvPr id="64629" name="Rectangle 115"/>
          <p:cNvSpPr>
            <a:spLocks noChangeArrowheads="1"/>
          </p:cNvSpPr>
          <p:nvPr/>
        </p:nvSpPr>
        <p:spPr bwMode="auto">
          <a:xfrm>
            <a:off x="3673475" y="31051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6*</a:t>
            </a:r>
          </a:p>
        </p:txBody>
      </p:sp>
      <p:sp>
        <p:nvSpPr>
          <p:cNvPr id="64630" name="Rectangle 116"/>
          <p:cNvSpPr>
            <a:spLocks noChangeArrowheads="1"/>
          </p:cNvSpPr>
          <p:nvPr/>
        </p:nvSpPr>
        <p:spPr bwMode="auto">
          <a:xfrm>
            <a:off x="3940175" y="31051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9*</a:t>
            </a:r>
          </a:p>
        </p:txBody>
      </p:sp>
      <p:sp>
        <p:nvSpPr>
          <p:cNvPr id="64631" name="Rectangle 117"/>
          <p:cNvSpPr>
            <a:spLocks noChangeArrowheads="1"/>
          </p:cNvSpPr>
          <p:nvPr/>
        </p:nvSpPr>
        <p:spPr bwMode="auto">
          <a:xfrm>
            <a:off x="4270375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10*</a:t>
            </a:r>
          </a:p>
        </p:txBody>
      </p:sp>
      <p:sp>
        <p:nvSpPr>
          <p:cNvPr id="64632" name="Rectangle 118"/>
          <p:cNvSpPr>
            <a:spLocks noChangeArrowheads="1"/>
          </p:cNvSpPr>
          <p:nvPr/>
        </p:nvSpPr>
        <p:spPr bwMode="auto">
          <a:xfrm>
            <a:off x="4537075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11*</a:t>
            </a:r>
          </a:p>
        </p:txBody>
      </p:sp>
      <p:sp>
        <p:nvSpPr>
          <p:cNvPr id="64633" name="Rectangle 119"/>
          <p:cNvSpPr>
            <a:spLocks noChangeArrowheads="1"/>
          </p:cNvSpPr>
          <p:nvPr/>
        </p:nvSpPr>
        <p:spPr bwMode="auto">
          <a:xfrm>
            <a:off x="4908550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12*</a:t>
            </a:r>
          </a:p>
        </p:txBody>
      </p:sp>
      <p:sp>
        <p:nvSpPr>
          <p:cNvPr id="64634" name="Rectangle 120"/>
          <p:cNvSpPr>
            <a:spLocks noChangeArrowheads="1"/>
          </p:cNvSpPr>
          <p:nvPr/>
        </p:nvSpPr>
        <p:spPr bwMode="auto">
          <a:xfrm>
            <a:off x="5175250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13*</a:t>
            </a:r>
          </a:p>
        </p:txBody>
      </p:sp>
      <p:sp>
        <p:nvSpPr>
          <p:cNvPr id="64635" name="Rectangle 121"/>
          <p:cNvSpPr>
            <a:spLocks noChangeArrowheads="1"/>
          </p:cNvSpPr>
          <p:nvPr/>
        </p:nvSpPr>
        <p:spPr bwMode="auto">
          <a:xfrm>
            <a:off x="5548313" y="311467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20*</a:t>
            </a:r>
          </a:p>
        </p:txBody>
      </p:sp>
      <p:sp>
        <p:nvSpPr>
          <p:cNvPr id="64636" name="Rectangle 122"/>
          <p:cNvSpPr>
            <a:spLocks noChangeArrowheads="1"/>
          </p:cNvSpPr>
          <p:nvPr/>
        </p:nvSpPr>
        <p:spPr bwMode="auto">
          <a:xfrm>
            <a:off x="5803900" y="311467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22*</a:t>
            </a:r>
          </a:p>
        </p:txBody>
      </p:sp>
      <p:sp>
        <p:nvSpPr>
          <p:cNvPr id="64637" name="Rectangle 123"/>
          <p:cNvSpPr>
            <a:spLocks noChangeArrowheads="1"/>
          </p:cNvSpPr>
          <p:nvPr/>
        </p:nvSpPr>
        <p:spPr bwMode="auto">
          <a:xfrm>
            <a:off x="6175375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23*</a:t>
            </a:r>
          </a:p>
        </p:txBody>
      </p:sp>
      <p:sp>
        <p:nvSpPr>
          <p:cNvPr id="64638" name="Rectangle 124"/>
          <p:cNvSpPr>
            <a:spLocks noChangeArrowheads="1"/>
          </p:cNvSpPr>
          <p:nvPr/>
        </p:nvSpPr>
        <p:spPr bwMode="auto">
          <a:xfrm>
            <a:off x="6453188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31*</a:t>
            </a:r>
          </a:p>
        </p:txBody>
      </p:sp>
      <p:sp>
        <p:nvSpPr>
          <p:cNvPr id="64639" name="Rectangle 125"/>
          <p:cNvSpPr>
            <a:spLocks noChangeArrowheads="1"/>
          </p:cNvSpPr>
          <p:nvPr/>
        </p:nvSpPr>
        <p:spPr bwMode="auto">
          <a:xfrm>
            <a:off x="6815138" y="311467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35*</a:t>
            </a:r>
          </a:p>
        </p:txBody>
      </p:sp>
      <p:sp>
        <p:nvSpPr>
          <p:cNvPr id="64640" name="Rectangle 126"/>
          <p:cNvSpPr>
            <a:spLocks noChangeArrowheads="1"/>
          </p:cNvSpPr>
          <p:nvPr/>
        </p:nvSpPr>
        <p:spPr bwMode="auto">
          <a:xfrm>
            <a:off x="7070725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36*</a:t>
            </a:r>
          </a:p>
        </p:txBody>
      </p:sp>
      <p:sp>
        <p:nvSpPr>
          <p:cNvPr id="64641" name="Rectangle 127"/>
          <p:cNvSpPr>
            <a:spLocks noChangeArrowheads="1"/>
          </p:cNvSpPr>
          <p:nvPr/>
        </p:nvSpPr>
        <p:spPr bwMode="auto">
          <a:xfrm>
            <a:off x="7453313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38*</a:t>
            </a:r>
          </a:p>
        </p:txBody>
      </p:sp>
      <p:sp>
        <p:nvSpPr>
          <p:cNvPr id="64642" name="Rectangle 128"/>
          <p:cNvSpPr>
            <a:spLocks noChangeArrowheads="1"/>
          </p:cNvSpPr>
          <p:nvPr/>
        </p:nvSpPr>
        <p:spPr bwMode="auto">
          <a:xfrm>
            <a:off x="7708900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41*</a:t>
            </a:r>
          </a:p>
        </p:txBody>
      </p:sp>
      <p:sp>
        <p:nvSpPr>
          <p:cNvPr id="64643" name="Rectangle 129"/>
          <p:cNvSpPr>
            <a:spLocks noChangeArrowheads="1"/>
          </p:cNvSpPr>
          <p:nvPr/>
        </p:nvSpPr>
        <p:spPr bwMode="auto">
          <a:xfrm>
            <a:off x="8061325" y="3105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44*</a:t>
            </a:r>
          </a:p>
        </p:txBody>
      </p:sp>
      <p:sp>
        <p:nvSpPr>
          <p:cNvPr id="64644" name="Rectangle 130"/>
          <p:cNvSpPr>
            <a:spLocks noChangeArrowheads="1"/>
          </p:cNvSpPr>
          <p:nvPr/>
        </p:nvSpPr>
        <p:spPr bwMode="auto">
          <a:xfrm>
            <a:off x="4100513" y="1260475"/>
            <a:ext cx="584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64645" name="Rectangle 131"/>
          <p:cNvSpPr>
            <a:spLocks noChangeArrowheads="1"/>
          </p:cNvSpPr>
          <p:nvPr/>
        </p:nvSpPr>
        <p:spPr bwMode="auto">
          <a:xfrm>
            <a:off x="7346950" y="1985963"/>
            <a:ext cx="165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Data entry pages </a:t>
            </a:r>
          </a:p>
        </p:txBody>
      </p:sp>
      <p:sp>
        <p:nvSpPr>
          <p:cNvPr id="64646" name="Rectangle 132"/>
          <p:cNvSpPr>
            <a:spLocks noChangeArrowheads="1"/>
          </p:cNvSpPr>
          <p:nvPr/>
        </p:nvSpPr>
        <p:spPr bwMode="auto">
          <a:xfrm>
            <a:off x="7388225" y="2262188"/>
            <a:ext cx="1622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not yet in B+ tree</a:t>
            </a:r>
          </a:p>
        </p:txBody>
      </p:sp>
      <p:sp>
        <p:nvSpPr>
          <p:cNvPr id="64647" name="Rectangle 133"/>
          <p:cNvSpPr>
            <a:spLocks noChangeArrowheads="1"/>
          </p:cNvSpPr>
          <p:nvPr/>
        </p:nvSpPr>
        <p:spPr bwMode="auto">
          <a:xfrm>
            <a:off x="6389688" y="216376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chemeClr val="tx2"/>
                </a:solidFill>
                <a:latin typeface="Arial" charset="0"/>
              </a:rPr>
              <a:t>35</a:t>
            </a:r>
          </a:p>
        </p:txBody>
      </p:sp>
      <p:sp>
        <p:nvSpPr>
          <p:cNvPr id="64648" name="Rectangle 134"/>
          <p:cNvSpPr>
            <a:spLocks noChangeArrowheads="1"/>
          </p:cNvSpPr>
          <p:nvPr/>
        </p:nvSpPr>
        <p:spPr bwMode="auto">
          <a:xfrm>
            <a:off x="6027738" y="216376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23</a:t>
            </a:r>
          </a:p>
        </p:txBody>
      </p:sp>
      <p:sp>
        <p:nvSpPr>
          <p:cNvPr id="64649" name="Rectangle 135"/>
          <p:cNvSpPr>
            <a:spLocks noChangeArrowheads="1"/>
          </p:cNvSpPr>
          <p:nvPr/>
        </p:nvSpPr>
        <p:spPr bwMode="auto">
          <a:xfrm>
            <a:off x="4826000" y="216376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64650" name="Rectangle 136"/>
          <p:cNvSpPr>
            <a:spLocks noChangeArrowheads="1"/>
          </p:cNvSpPr>
          <p:nvPr/>
        </p:nvSpPr>
        <p:spPr bwMode="auto">
          <a:xfrm>
            <a:off x="3744913" y="216376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64651" name="Rectangle 137"/>
          <p:cNvSpPr>
            <a:spLocks noChangeArrowheads="1"/>
          </p:cNvSpPr>
          <p:nvPr/>
        </p:nvSpPr>
        <p:spPr bwMode="auto">
          <a:xfrm>
            <a:off x="4826000" y="13160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64652" name="Rectangle 138"/>
          <p:cNvSpPr>
            <a:spLocks noChangeArrowheads="1"/>
          </p:cNvSpPr>
          <p:nvPr/>
        </p:nvSpPr>
        <p:spPr bwMode="auto">
          <a:xfrm>
            <a:off x="5187950" y="13160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64653" name="Line 139"/>
          <p:cNvSpPr>
            <a:spLocks noChangeShapeType="1"/>
          </p:cNvSpPr>
          <p:nvPr/>
        </p:nvSpPr>
        <p:spPr bwMode="auto">
          <a:xfrm>
            <a:off x="4267200" y="11430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54" name="Arc 140"/>
          <p:cNvSpPr>
            <a:spLocks/>
          </p:cNvSpPr>
          <p:nvPr/>
        </p:nvSpPr>
        <p:spPr bwMode="auto">
          <a:xfrm>
            <a:off x="7548563" y="2595563"/>
            <a:ext cx="228600" cy="457200"/>
          </a:xfrm>
          <a:custGeom>
            <a:avLst/>
            <a:gdLst>
              <a:gd name="T0" fmla="*/ 0 w 21599"/>
              <a:gd name="T1" fmla="*/ 2147483647 h 21599"/>
              <a:gd name="T2" fmla="*/ 269138964 w 21599"/>
              <a:gd name="T3" fmla="*/ 0 h 21599"/>
              <a:gd name="T4" fmla="*/ 271021636 w 21599"/>
              <a:gd name="T5" fmla="*/ 2147483647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-1" y="21448"/>
                </a:moveTo>
                <a:cubicBezTo>
                  <a:pt x="81" y="9636"/>
                  <a:pt x="9636" y="81"/>
                  <a:pt x="21448" y="-1"/>
                </a:cubicBezTo>
              </a:path>
              <a:path w="21599" h="21599" stroke="0" extrusionOk="0">
                <a:moveTo>
                  <a:pt x="-1" y="21448"/>
                </a:moveTo>
                <a:cubicBezTo>
                  <a:pt x="81" y="9636"/>
                  <a:pt x="9636" y="81"/>
                  <a:pt x="21448" y="-1"/>
                </a:cubicBezTo>
                <a:lnTo>
                  <a:pt x="21599" y="21599"/>
                </a:lnTo>
                <a:lnTo>
                  <a:pt x="-1" y="2144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55" name="Freeform 141"/>
          <p:cNvSpPr>
            <a:spLocks/>
          </p:cNvSpPr>
          <p:nvPr/>
        </p:nvSpPr>
        <p:spPr bwMode="auto">
          <a:xfrm>
            <a:off x="2917825" y="6105525"/>
            <a:ext cx="542925" cy="257175"/>
          </a:xfrm>
          <a:custGeom>
            <a:avLst/>
            <a:gdLst>
              <a:gd name="T0" fmla="*/ 0 w 342"/>
              <a:gd name="T1" fmla="*/ 2147483647 h 162"/>
              <a:gd name="T2" fmla="*/ 0 w 342"/>
              <a:gd name="T3" fmla="*/ 0 h 162"/>
              <a:gd name="T4" fmla="*/ 2147483647 w 342"/>
              <a:gd name="T5" fmla="*/ 0 h 162"/>
              <a:gd name="T6" fmla="*/ 2147483647 w 342"/>
              <a:gd name="T7" fmla="*/ 2147483647 h 162"/>
              <a:gd name="T8" fmla="*/ 0 w 342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"/>
              <a:gd name="T16" fmla="*/ 0 h 162"/>
              <a:gd name="T17" fmla="*/ 342 w 342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56" name="Freeform 142"/>
          <p:cNvSpPr>
            <a:spLocks/>
          </p:cNvSpPr>
          <p:nvPr/>
        </p:nvSpPr>
        <p:spPr bwMode="auto">
          <a:xfrm>
            <a:off x="3189288" y="61055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57" name="Freeform 143"/>
          <p:cNvSpPr>
            <a:spLocks/>
          </p:cNvSpPr>
          <p:nvPr/>
        </p:nvSpPr>
        <p:spPr bwMode="auto">
          <a:xfrm>
            <a:off x="3567113" y="6105525"/>
            <a:ext cx="542925" cy="257175"/>
          </a:xfrm>
          <a:custGeom>
            <a:avLst/>
            <a:gdLst>
              <a:gd name="T0" fmla="*/ 0 w 342"/>
              <a:gd name="T1" fmla="*/ 2147483647 h 162"/>
              <a:gd name="T2" fmla="*/ 0 w 342"/>
              <a:gd name="T3" fmla="*/ 0 h 162"/>
              <a:gd name="T4" fmla="*/ 2147483647 w 342"/>
              <a:gd name="T5" fmla="*/ 0 h 162"/>
              <a:gd name="T6" fmla="*/ 2147483647 w 342"/>
              <a:gd name="T7" fmla="*/ 2147483647 h 162"/>
              <a:gd name="T8" fmla="*/ 0 w 342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"/>
              <a:gd name="T16" fmla="*/ 0 h 162"/>
              <a:gd name="T17" fmla="*/ 342 w 342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58" name="Freeform 144"/>
          <p:cNvSpPr>
            <a:spLocks/>
          </p:cNvSpPr>
          <p:nvPr/>
        </p:nvSpPr>
        <p:spPr bwMode="auto">
          <a:xfrm>
            <a:off x="3838575" y="61055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59" name="Freeform 145"/>
          <p:cNvSpPr>
            <a:spLocks/>
          </p:cNvSpPr>
          <p:nvPr/>
        </p:nvSpPr>
        <p:spPr bwMode="auto">
          <a:xfrm>
            <a:off x="4214813" y="6105525"/>
            <a:ext cx="544512" cy="257175"/>
          </a:xfrm>
          <a:custGeom>
            <a:avLst/>
            <a:gdLst>
              <a:gd name="T0" fmla="*/ 0 w 343"/>
              <a:gd name="T1" fmla="*/ 2147483647 h 162"/>
              <a:gd name="T2" fmla="*/ 0 w 343"/>
              <a:gd name="T3" fmla="*/ 0 h 162"/>
              <a:gd name="T4" fmla="*/ 2147483647 w 343"/>
              <a:gd name="T5" fmla="*/ 0 h 162"/>
              <a:gd name="T6" fmla="*/ 2147483647 w 343"/>
              <a:gd name="T7" fmla="*/ 2147483647 h 162"/>
              <a:gd name="T8" fmla="*/ 0 w 343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3"/>
              <a:gd name="T16" fmla="*/ 0 h 162"/>
              <a:gd name="T17" fmla="*/ 343 w 343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3" h="162">
                <a:moveTo>
                  <a:pt x="0" y="161"/>
                </a:moveTo>
                <a:lnTo>
                  <a:pt x="0" y="0"/>
                </a:lnTo>
                <a:lnTo>
                  <a:pt x="342" y="0"/>
                </a:lnTo>
                <a:lnTo>
                  <a:pt x="342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0" name="Freeform 146"/>
          <p:cNvSpPr>
            <a:spLocks/>
          </p:cNvSpPr>
          <p:nvPr/>
        </p:nvSpPr>
        <p:spPr bwMode="auto">
          <a:xfrm>
            <a:off x="4487863" y="61055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1" name="Freeform 147"/>
          <p:cNvSpPr>
            <a:spLocks/>
          </p:cNvSpPr>
          <p:nvPr/>
        </p:nvSpPr>
        <p:spPr bwMode="auto">
          <a:xfrm>
            <a:off x="4854575" y="6105525"/>
            <a:ext cx="541338" cy="257175"/>
          </a:xfrm>
          <a:custGeom>
            <a:avLst/>
            <a:gdLst>
              <a:gd name="T0" fmla="*/ 0 w 341"/>
              <a:gd name="T1" fmla="*/ 2147483647 h 162"/>
              <a:gd name="T2" fmla="*/ 0 w 341"/>
              <a:gd name="T3" fmla="*/ 0 h 162"/>
              <a:gd name="T4" fmla="*/ 2147483647 w 341"/>
              <a:gd name="T5" fmla="*/ 0 h 162"/>
              <a:gd name="T6" fmla="*/ 2147483647 w 341"/>
              <a:gd name="T7" fmla="*/ 2147483647 h 162"/>
              <a:gd name="T8" fmla="*/ 0 w 34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"/>
              <a:gd name="T16" fmla="*/ 0 h 162"/>
              <a:gd name="T17" fmla="*/ 341 w 34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2" name="Freeform 148"/>
          <p:cNvSpPr>
            <a:spLocks/>
          </p:cNvSpPr>
          <p:nvPr/>
        </p:nvSpPr>
        <p:spPr bwMode="auto">
          <a:xfrm>
            <a:off x="5124450" y="61055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3" name="Freeform 149"/>
          <p:cNvSpPr>
            <a:spLocks/>
          </p:cNvSpPr>
          <p:nvPr/>
        </p:nvSpPr>
        <p:spPr bwMode="auto">
          <a:xfrm>
            <a:off x="5503863" y="6105525"/>
            <a:ext cx="541337" cy="257175"/>
          </a:xfrm>
          <a:custGeom>
            <a:avLst/>
            <a:gdLst>
              <a:gd name="T0" fmla="*/ 0 w 341"/>
              <a:gd name="T1" fmla="*/ 2147483647 h 162"/>
              <a:gd name="T2" fmla="*/ 0 w 341"/>
              <a:gd name="T3" fmla="*/ 0 h 162"/>
              <a:gd name="T4" fmla="*/ 2147483647 w 341"/>
              <a:gd name="T5" fmla="*/ 0 h 162"/>
              <a:gd name="T6" fmla="*/ 2147483647 w 341"/>
              <a:gd name="T7" fmla="*/ 2147483647 h 162"/>
              <a:gd name="T8" fmla="*/ 0 w 34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"/>
              <a:gd name="T16" fmla="*/ 0 h 162"/>
              <a:gd name="T17" fmla="*/ 341 w 34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4" name="Freeform 150"/>
          <p:cNvSpPr>
            <a:spLocks/>
          </p:cNvSpPr>
          <p:nvPr/>
        </p:nvSpPr>
        <p:spPr bwMode="auto">
          <a:xfrm>
            <a:off x="5773738" y="61055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5" name="Freeform 151"/>
          <p:cNvSpPr>
            <a:spLocks/>
          </p:cNvSpPr>
          <p:nvPr/>
        </p:nvSpPr>
        <p:spPr bwMode="auto">
          <a:xfrm>
            <a:off x="6151563" y="6105525"/>
            <a:ext cx="541337" cy="257175"/>
          </a:xfrm>
          <a:custGeom>
            <a:avLst/>
            <a:gdLst>
              <a:gd name="T0" fmla="*/ 0 w 341"/>
              <a:gd name="T1" fmla="*/ 2147483647 h 162"/>
              <a:gd name="T2" fmla="*/ 0 w 341"/>
              <a:gd name="T3" fmla="*/ 0 h 162"/>
              <a:gd name="T4" fmla="*/ 2147483647 w 341"/>
              <a:gd name="T5" fmla="*/ 0 h 162"/>
              <a:gd name="T6" fmla="*/ 2147483647 w 341"/>
              <a:gd name="T7" fmla="*/ 2147483647 h 162"/>
              <a:gd name="T8" fmla="*/ 0 w 34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"/>
              <a:gd name="T16" fmla="*/ 0 h 162"/>
              <a:gd name="T17" fmla="*/ 341 w 34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6" name="Freeform 152"/>
          <p:cNvSpPr>
            <a:spLocks/>
          </p:cNvSpPr>
          <p:nvPr/>
        </p:nvSpPr>
        <p:spPr bwMode="auto">
          <a:xfrm>
            <a:off x="6421438" y="61055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7" name="Freeform 153"/>
          <p:cNvSpPr>
            <a:spLocks/>
          </p:cNvSpPr>
          <p:nvPr/>
        </p:nvSpPr>
        <p:spPr bwMode="auto">
          <a:xfrm>
            <a:off x="6802438" y="6105525"/>
            <a:ext cx="541337" cy="257175"/>
          </a:xfrm>
          <a:custGeom>
            <a:avLst/>
            <a:gdLst>
              <a:gd name="T0" fmla="*/ 0 w 341"/>
              <a:gd name="T1" fmla="*/ 2147483647 h 162"/>
              <a:gd name="T2" fmla="*/ 0 w 341"/>
              <a:gd name="T3" fmla="*/ 0 h 162"/>
              <a:gd name="T4" fmla="*/ 2147483647 w 341"/>
              <a:gd name="T5" fmla="*/ 0 h 162"/>
              <a:gd name="T6" fmla="*/ 2147483647 w 341"/>
              <a:gd name="T7" fmla="*/ 2147483647 h 162"/>
              <a:gd name="T8" fmla="*/ 0 w 34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"/>
              <a:gd name="T16" fmla="*/ 0 h 162"/>
              <a:gd name="T17" fmla="*/ 341 w 34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8" name="Freeform 154"/>
          <p:cNvSpPr>
            <a:spLocks/>
          </p:cNvSpPr>
          <p:nvPr/>
        </p:nvSpPr>
        <p:spPr bwMode="auto">
          <a:xfrm>
            <a:off x="7070725" y="61055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69" name="Freeform 155"/>
          <p:cNvSpPr>
            <a:spLocks/>
          </p:cNvSpPr>
          <p:nvPr/>
        </p:nvSpPr>
        <p:spPr bwMode="auto">
          <a:xfrm>
            <a:off x="7439025" y="6105525"/>
            <a:ext cx="542925" cy="257175"/>
          </a:xfrm>
          <a:custGeom>
            <a:avLst/>
            <a:gdLst>
              <a:gd name="T0" fmla="*/ 0 w 342"/>
              <a:gd name="T1" fmla="*/ 2147483647 h 162"/>
              <a:gd name="T2" fmla="*/ 0 w 342"/>
              <a:gd name="T3" fmla="*/ 0 h 162"/>
              <a:gd name="T4" fmla="*/ 2147483647 w 342"/>
              <a:gd name="T5" fmla="*/ 0 h 162"/>
              <a:gd name="T6" fmla="*/ 2147483647 w 342"/>
              <a:gd name="T7" fmla="*/ 2147483647 h 162"/>
              <a:gd name="T8" fmla="*/ 0 w 342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"/>
              <a:gd name="T16" fmla="*/ 0 h 162"/>
              <a:gd name="T17" fmla="*/ 342 w 342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0" name="Freeform 156"/>
          <p:cNvSpPr>
            <a:spLocks/>
          </p:cNvSpPr>
          <p:nvPr/>
        </p:nvSpPr>
        <p:spPr bwMode="auto">
          <a:xfrm>
            <a:off x="7707313" y="61055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1" name="Freeform 157"/>
          <p:cNvSpPr>
            <a:spLocks/>
          </p:cNvSpPr>
          <p:nvPr/>
        </p:nvSpPr>
        <p:spPr bwMode="auto">
          <a:xfrm>
            <a:off x="8066088" y="6105525"/>
            <a:ext cx="541337" cy="257175"/>
          </a:xfrm>
          <a:custGeom>
            <a:avLst/>
            <a:gdLst>
              <a:gd name="T0" fmla="*/ 0 w 341"/>
              <a:gd name="T1" fmla="*/ 2147483647 h 162"/>
              <a:gd name="T2" fmla="*/ 0 w 341"/>
              <a:gd name="T3" fmla="*/ 0 h 162"/>
              <a:gd name="T4" fmla="*/ 2147483647 w 341"/>
              <a:gd name="T5" fmla="*/ 0 h 162"/>
              <a:gd name="T6" fmla="*/ 2147483647 w 341"/>
              <a:gd name="T7" fmla="*/ 2147483647 h 162"/>
              <a:gd name="T8" fmla="*/ 0 w 34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"/>
              <a:gd name="T16" fmla="*/ 0 h 162"/>
              <a:gd name="T17" fmla="*/ 341 w 34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2" name="Freeform 158"/>
          <p:cNvSpPr>
            <a:spLocks/>
          </p:cNvSpPr>
          <p:nvPr/>
        </p:nvSpPr>
        <p:spPr bwMode="auto">
          <a:xfrm>
            <a:off x="8335963" y="61055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w 1"/>
              <a:gd name="T5" fmla="*/ 0 h 162"/>
              <a:gd name="T6" fmla="*/ 0 60000 65536"/>
              <a:gd name="T7" fmla="*/ 0 60000 65536"/>
              <a:gd name="T8" fmla="*/ 0 60000 65536"/>
              <a:gd name="T9" fmla="*/ 0 w 1"/>
              <a:gd name="T10" fmla="*/ 0 h 162"/>
              <a:gd name="T11" fmla="*/ 1 w 1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3" name="Freeform 159"/>
          <p:cNvSpPr>
            <a:spLocks/>
          </p:cNvSpPr>
          <p:nvPr/>
        </p:nvSpPr>
        <p:spPr bwMode="auto">
          <a:xfrm>
            <a:off x="3502025" y="5237163"/>
            <a:ext cx="855663" cy="296862"/>
          </a:xfrm>
          <a:custGeom>
            <a:avLst/>
            <a:gdLst>
              <a:gd name="T0" fmla="*/ 0 w 539"/>
              <a:gd name="T1" fmla="*/ 2147483647 h 187"/>
              <a:gd name="T2" fmla="*/ 0 w 539"/>
              <a:gd name="T3" fmla="*/ 0 h 187"/>
              <a:gd name="T4" fmla="*/ 2147483647 w 539"/>
              <a:gd name="T5" fmla="*/ 0 h 187"/>
              <a:gd name="T6" fmla="*/ 2147483647 w 539"/>
              <a:gd name="T7" fmla="*/ 2147483647 h 187"/>
              <a:gd name="T8" fmla="*/ 0 w 539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9"/>
              <a:gd name="T16" fmla="*/ 0 h 187"/>
              <a:gd name="T17" fmla="*/ 539 w 539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4" name="Freeform 160"/>
          <p:cNvSpPr>
            <a:spLocks/>
          </p:cNvSpPr>
          <p:nvPr/>
        </p:nvSpPr>
        <p:spPr bwMode="auto">
          <a:xfrm>
            <a:off x="3890963" y="52371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2147483647 h 180"/>
              <a:gd name="T4" fmla="*/ 0 w 1"/>
              <a:gd name="T5" fmla="*/ 0 h 180"/>
              <a:gd name="T6" fmla="*/ 0 60000 65536"/>
              <a:gd name="T7" fmla="*/ 0 60000 65536"/>
              <a:gd name="T8" fmla="*/ 0 60000 65536"/>
              <a:gd name="T9" fmla="*/ 0 w 1"/>
              <a:gd name="T10" fmla="*/ 0 h 180"/>
              <a:gd name="T11" fmla="*/ 1 w 1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5" name="Freeform 161"/>
          <p:cNvSpPr>
            <a:spLocks/>
          </p:cNvSpPr>
          <p:nvPr/>
        </p:nvSpPr>
        <p:spPr bwMode="auto">
          <a:xfrm>
            <a:off x="4270375" y="52466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6" name="Freeform 162"/>
          <p:cNvSpPr>
            <a:spLocks/>
          </p:cNvSpPr>
          <p:nvPr/>
        </p:nvSpPr>
        <p:spPr bwMode="auto">
          <a:xfrm>
            <a:off x="3589338" y="5227638"/>
            <a:ext cx="1587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2147483647 h 186"/>
              <a:gd name="T4" fmla="*/ 0 w 1"/>
              <a:gd name="T5" fmla="*/ 0 h 186"/>
              <a:gd name="T6" fmla="*/ 0 60000 65536"/>
              <a:gd name="T7" fmla="*/ 0 60000 65536"/>
              <a:gd name="T8" fmla="*/ 0 60000 65536"/>
              <a:gd name="T9" fmla="*/ 0 w 1"/>
              <a:gd name="T10" fmla="*/ 0 h 186"/>
              <a:gd name="T11" fmla="*/ 1 w 1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7" name="Freeform 163"/>
          <p:cNvSpPr>
            <a:spLocks/>
          </p:cNvSpPr>
          <p:nvPr/>
        </p:nvSpPr>
        <p:spPr bwMode="auto">
          <a:xfrm>
            <a:off x="3978275" y="52371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2147483647 h 180"/>
              <a:gd name="T4" fmla="*/ 0 w 1"/>
              <a:gd name="T5" fmla="*/ 0 h 180"/>
              <a:gd name="T6" fmla="*/ 0 60000 65536"/>
              <a:gd name="T7" fmla="*/ 0 60000 65536"/>
              <a:gd name="T8" fmla="*/ 0 60000 65536"/>
              <a:gd name="T9" fmla="*/ 0 w 1"/>
              <a:gd name="T10" fmla="*/ 0 h 180"/>
              <a:gd name="T11" fmla="*/ 1 w 1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8" name="Freeform 164"/>
          <p:cNvSpPr>
            <a:spLocks/>
          </p:cNvSpPr>
          <p:nvPr/>
        </p:nvSpPr>
        <p:spPr bwMode="auto">
          <a:xfrm>
            <a:off x="3198813" y="5481638"/>
            <a:ext cx="338137" cy="573087"/>
          </a:xfrm>
          <a:custGeom>
            <a:avLst/>
            <a:gdLst>
              <a:gd name="T0" fmla="*/ 2147483647 w 213"/>
              <a:gd name="T1" fmla="*/ 0 h 361"/>
              <a:gd name="T2" fmla="*/ 0 w 213"/>
              <a:gd name="T3" fmla="*/ 2147483647 h 361"/>
              <a:gd name="T4" fmla="*/ 2147483647 w 213"/>
              <a:gd name="T5" fmla="*/ 0 h 361"/>
              <a:gd name="T6" fmla="*/ 0 60000 65536"/>
              <a:gd name="T7" fmla="*/ 0 60000 65536"/>
              <a:gd name="T8" fmla="*/ 0 60000 65536"/>
              <a:gd name="T9" fmla="*/ 0 w 213"/>
              <a:gd name="T10" fmla="*/ 0 h 361"/>
              <a:gd name="T11" fmla="*/ 213 w 213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" h="361">
                <a:moveTo>
                  <a:pt x="212" y="0"/>
                </a:moveTo>
                <a:lnTo>
                  <a:pt x="0" y="360"/>
                </a:lnTo>
                <a:lnTo>
                  <a:pt x="21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79" name="Freeform 165"/>
          <p:cNvSpPr>
            <a:spLocks/>
          </p:cNvSpPr>
          <p:nvPr/>
        </p:nvSpPr>
        <p:spPr bwMode="auto">
          <a:xfrm>
            <a:off x="3198813" y="5953125"/>
            <a:ext cx="77787" cy="101600"/>
          </a:xfrm>
          <a:custGeom>
            <a:avLst/>
            <a:gdLst>
              <a:gd name="T0" fmla="*/ 2147483647 w 49"/>
              <a:gd name="T1" fmla="*/ 2147483647 h 64"/>
              <a:gd name="T2" fmla="*/ 0 w 49"/>
              <a:gd name="T3" fmla="*/ 2147483647 h 64"/>
              <a:gd name="T4" fmla="*/ 2147483647 w 49"/>
              <a:gd name="T5" fmla="*/ 0 h 64"/>
              <a:gd name="T6" fmla="*/ 2147483647 w 49"/>
              <a:gd name="T7" fmla="*/ 214748364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64"/>
              <a:gd name="T14" fmla="*/ 49 w 49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64">
                <a:moveTo>
                  <a:pt x="48" y="16"/>
                </a:moveTo>
                <a:lnTo>
                  <a:pt x="0" y="63"/>
                </a:lnTo>
                <a:lnTo>
                  <a:pt x="18" y="0"/>
                </a:lnTo>
                <a:lnTo>
                  <a:pt x="48" y="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0" name="Freeform 166"/>
          <p:cNvSpPr>
            <a:spLocks/>
          </p:cNvSpPr>
          <p:nvPr/>
        </p:nvSpPr>
        <p:spPr bwMode="auto">
          <a:xfrm>
            <a:off x="3848100" y="5491163"/>
            <a:ext cx="77788" cy="584200"/>
          </a:xfrm>
          <a:custGeom>
            <a:avLst/>
            <a:gdLst>
              <a:gd name="T0" fmla="*/ 2147483647 w 49"/>
              <a:gd name="T1" fmla="*/ 0 h 368"/>
              <a:gd name="T2" fmla="*/ 0 w 49"/>
              <a:gd name="T3" fmla="*/ 2147483647 h 368"/>
              <a:gd name="T4" fmla="*/ 2147483647 w 49"/>
              <a:gd name="T5" fmla="*/ 0 h 368"/>
              <a:gd name="T6" fmla="*/ 0 60000 65536"/>
              <a:gd name="T7" fmla="*/ 0 60000 65536"/>
              <a:gd name="T8" fmla="*/ 0 60000 65536"/>
              <a:gd name="T9" fmla="*/ 0 w 49"/>
              <a:gd name="T10" fmla="*/ 0 h 368"/>
              <a:gd name="T11" fmla="*/ 49 w 49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368">
                <a:moveTo>
                  <a:pt x="48" y="0"/>
                </a:moveTo>
                <a:lnTo>
                  <a:pt x="0" y="367"/>
                </a:lnTo>
                <a:lnTo>
                  <a:pt x="48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1" name="Freeform 167"/>
          <p:cNvSpPr>
            <a:spLocks/>
          </p:cNvSpPr>
          <p:nvPr/>
        </p:nvSpPr>
        <p:spPr bwMode="auto">
          <a:xfrm>
            <a:off x="3833813" y="5969000"/>
            <a:ext cx="55562" cy="106363"/>
          </a:xfrm>
          <a:custGeom>
            <a:avLst/>
            <a:gdLst>
              <a:gd name="T0" fmla="*/ 2147483647 w 35"/>
              <a:gd name="T1" fmla="*/ 2147483647 h 67"/>
              <a:gd name="T2" fmla="*/ 2147483647 w 35"/>
              <a:gd name="T3" fmla="*/ 2147483647 h 67"/>
              <a:gd name="T4" fmla="*/ 0 w 35"/>
              <a:gd name="T5" fmla="*/ 0 h 67"/>
              <a:gd name="T6" fmla="*/ 2147483647 w 35"/>
              <a:gd name="T7" fmla="*/ 2147483647 h 67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7"/>
              <a:gd name="T14" fmla="*/ 35 w 35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7">
                <a:moveTo>
                  <a:pt x="34" y="4"/>
                </a:moveTo>
                <a:lnTo>
                  <a:pt x="10" y="66"/>
                </a:lnTo>
                <a:lnTo>
                  <a:pt x="0" y="0"/>
                </a:lnTo>
                <a:lnTo>
                  <a:pt x="34" y="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2" name="Freeform 168"/>
          <p:cNvSpPr>
            <a:spLocks/>
          </p:cNvSpPr>
          <p:nvPr/>
        </p:nvSpPr>
        <p:spPr bwMode="auto">
          <a:xfrm>
            <a:off x="4495800" y="5491163"/>
            <a:ext cx="219075" cy="573087"/>
          </a:xfrm>
          <a:custGeom>
            <a:avLst/>
            <a:gdLst>
              <a:gd name="T0" fmla="*/ 2147483647 w 138"/>
              <a:gd name="T1" fmla="*/ 0 h 361"/>
              <a:gd name="T2" fmla="*/ 0 w 138"/>
              <a:gd name="T3" fmla="*/ 2147483647 h 361"/>
              <a:gd name="T4" fmla="*/ 2147483647 w 138"/>
              <a:gd name="T5" fmla="*/ 0 h 361"/>
              <a:gd name="T6" fmla="*/ 0 60000 65536"/>
              <a:gd name="T7" fmla="*/ 0 60000 65536"/>
              <a:gd name="T8" fmla="*/ 0 60000 65536"/>
              <a:gd name="T9" fmla="*/ 0 w 138"/>
              <a:gd name="T10" fmla="*/ 0 h 361"/>
              <a:gd name="T11" fmla="*/ 138 w 138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" h="361">
                <a:moveTo>
                  <a:pt x="137" y="0"/>
                </a:moveTo>
                <a:lnTo>
                  <a:pt x="0" y="360"/>
                </a:lnTo>
                <a:lnTo>
                  <a:pt x="13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3" name="Freeform 169"/>
          <p:cNvSpPr>
            <a:spLocks/>
          </p:cNvSpPr>
          <p:nvPr/>
        </p:nvSpPr>
        <p:spPr bwMode="auto">
          <a:xfrm>
            <a:off x="4495800" y="5959475"/>
            <a:ext cx="63500" cy="104775"/>
          </a:xfrm>
          <a:custGeom>
            <a:avLst/>
            <a:gdLst>
              <a:gd name="T0" fmla="*/ 2147483647 w 40"/>
              <a:gd name="T1" fmla="*/ 2147483647 h 66"/>
              <a:gd name="T2" fmla="*/ 0 w 40"/>
              <a:gd name="T3" fmla="*/ 2147483647 h 66"/>
              <a:gd name="T4" fmla="*/ 2147483647 w 40"/>
              <a:gd name="T5" fmla="*/ 0 h 66"/>
              <a:gd name="T6" fmla="*/ 2147483647 w 40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66"/>
              <a:gd name="T14" fmla="*/ 40 w 40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66">
                <a:moveTo>
                  <a:pt x="39" y="11"/>
                </a:moveTo>
                <a:lnTo>
                  <a:pt x="0" y="65"/>
                </a:lnTo>
                <a:lnTo>
                  <a:pt x="8" y="0"/>
                </a:lnTo>
                <a:lnTo>
                  <a:pt x="39" y="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4" name="Freeform 170"/>
          <p:cNvSpPr>
            <a:spLocks/>
          </p:cNvSpPr>
          <p:nvPr/>
        </p:nvSpPr>
        <p:spPr bwMode="auto">
          <a:xfrm>
            <a:off x="5102225" y="5491163"/>
            <a:ext cx="1588" cy="573087"/>
          </a:xfrm>
          <a:custGeom>
            <a:avLst/>
            <a:gdLst>
              <a:gd name="T0" fmla="*/ 0 w 1"/>
              <a:gd name="T1" fmla="*/ 0 h 361"/>
              <a:gd name="T2" fmla="*/ 0 w 1"/>
              <a:gd name="T3" fmla="*/ 2147483647 h 361"/>
              <a:gd name="T4" fmla="*/ 0 w 1"/>
              <a:gd name="T5" fmla="*/ 0 h 361"/>
              <a:gd name="T6" fmla="*/ 0 60000 65536"/>
              <a:gd name="T7" fmla="*/ 0 60000 65536"/>
              <a:gd name="T8" fmla="*/ 0 60000 65536"/>
              <a:gd name="T9" fmla="*/ 0 w 1"/>
              <a:gd name="T10" fmla="*/ 0 h 361"/>
              <a:gd name="T11" fmla="*/ 1 w 1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61">
                <a:moveTo>
                  <a:pt x="0" y="0"/>
                </a:moveTo>
                <a:lnTo>
                  <a:pt x="0" y="36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5" name="Freeform 171"/>
          <p:cNvSpPr>
            <a:spLocks/>
          </p:cNvSpPr>
          <p:nvPr/>
        </p:nvSpPr>
        <p:spPr bwMode="auto">
          <a:xfrm>
            <a:off x="5075238" y="5962650"/>
            <a:ext cx="57150" cy="101600"/>
          </a:xfrm>
          <a:custGeom>
            <a:avLst/>
            <a:gdLst>
              <a:gd name="T0" fmla="*/ 2147483647 w 36"/>
              <a:gd name="T1" fmla="*/ 0 h 64"/>
              <a:gd name="T2" fmla="*/ 2147483647 w 36"/>
              <a:gd name="T3" fmla="*/ 2147483647 h 64"/>
              <a:gd name="T4" fmla="*/ 0 w 36"/>
              <a:gd name="T5" fmla="*/ 0 h 64"/>
              <a:gd name="T6" fmla="*/ 2147483647 w 36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64"/>
              <a:gd name="T14" fmla="*/ 36 w 36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64">
                <a:moveTo>
                  <a:pt x="35" y="0"/>
                </a:moveTo>
                <a:lnTo>
                  <a:pt x="17" y="63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6" name="Freeform 172"/>
          <p:cNvSpPr>
            <a:spLocks/>
          </p:cNvSpPr>
          <p:nvPr/>
        </p:nvSpPr>
        <p:spPr bwMode="auto">
          <a:xfrm>
            <a:off x="4508500" y="4500563"/>
            <a:ext cx="854075" cy="298450"/>
          </a:xfrm>
          <a:custGeom>
            <a:avLst/>
            <a:gdLst>
              <a:gd name="T0" fmla="*/ 0 w 538"/>
              <a:gd name="T1" fmla="*/ 2147483647 h 188"/>
              <a:gd name="T2" fmla="*/ 0 w 538"/>
              <a:gd name="T3" fmla="*/ 0 h 188"/>
              <a:gd name="T4" fmla="*/ 2147483647 w 538"/>
              <a:gd name="T5" fmla="*/ 0 h 188"/>
              <a:gd name="T6" fmla="*/ 2147483647 w 538"/>
              <a:gd name="T7" fmla="*/ 2147483647 h 188"/>
              <a:gd name="T8" fmla="*/ 0 w 538"/>
              <a:gd name="T9" fmla="*/ 2147483647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8"/>
              <a:gd name="T16" fmla="*/ 0 h 188"/>
              <a:gd name="T17" fmla="*/ 538 w 53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7" name="Freeform 173"/>
          <p:cNvSpPr>
            <a:spLocks/>
          </p:cNvSpPr>
          <p:nvPr/>
        </p:nvSpPr>
        <p:spPr bwMode="auto">
          <a:xfrm>
            <a:off x="4895850" y="450056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8" name="Freeform 174"/>
          <p:cNvSpPr>
            <a:spLocks/>
          </p:cNvSpPr>
          <p:nvPr/>
        </p:nvSpPr>
        <p:spPr bwMode="auto">
          <a:xfrm>
            <a:off x="5276850" y="45100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89" name="Freeform 175"/>
          <p:cNvSpPr>
            <a:spLocks/>
          </p:cNvSpPr>
          <p:nvPr/>
        </p:nvSpPr>
        <p:spPr bwMode="auto">
          <a:xfrm>
            <a:off x="4594225" y="4489450"/>
            <a:ext cx="1588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2147483647 h 189"/>
              <a:gd name="T4" fmla="*/ 0 w 1"/>
              <a:gd name="T5" fmla="*/ 0 h 189"/>
              <a:gd name="T6" fmla="*/ 0 60000 65536"/>
              <a:gd name="T7" fmla="*/ 0 60000 65536"/>
              <a:gd name="T8" fmla="*/ 0 60000 65536"/>
              <a:gd name="T9" fmla="*/ 0 w 1"/>
              <a:gd name="T10" fmla="*/ 0 h 189"/>
              <a:gd name="T11" fmla="*/ 1 w 1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0" name="Freeform 176"/>
          <p:cNvSpPr>
            <a:spLocks/>
          </p:cNvSpPr>
          <p:nvPr/>
        </p:nvSpPr>
        <p:spPr bwMode="auto">
          <a:xfrm>
            <a:off x="4983163" y="45005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1" name="Freeform 177"/>
          <p:cNvSpPr>
            <a:spLocks/>
          </p:cNvSpPr>
          <p:nvPr/>
        </p:nvSpPr>
        <p:spPr bwMode="auto">
          <a:xfrm>
            <a:off x="4672013" y="5246688"/>
            <a:ext cx="854075" cy="298450"/>
          </a:xfrm>
          <a:custGeom>
            <a:avLst/>
            <a:gdLst>
              <a:gd name="T0" fmla="*/ 0 w 538"/>
              <a:gd name="T1" fmla="*/ 2147483647 h 188"/>
              <a:gd name="T2" fmla="*/ 0 w 538"/>
              <a:gd name="T3" fmla="*/ 0 h 188"/>
              <a:gd name="T4" fmla="*/ 2147483647 w 538"/>
              <a:gd name="T5" fmla="*/ 0 h 188"/>
              <a:gd name="T6" fmla="*/ 2147483647 w 538"/>
              <a:gd name="T7" fmla="*/ 2147483647 h 188"/>
              <a:gd name="T8" fmla="*/ 0 w 538"/>
              <a:gd name="T9" fmla="*/ 2147483647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8"/>
              <a:gd name="T16" fmla="*/ 0 h 188"/>
              <a:gd name="T17" fmla="*/ 538 w 53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2" name="Freeform 178"/>
          <p:cNvSpPr>
            <a:spLocks/>
          </p:cNvSpPr>
          <p:nvPr/>
        </p:nvSpPr>
        <p:spPr bwMode="auto">
          <a:xfrm>
            <a:off x="5059363" y="52466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3" name="Freeform 179"/>
          <p:cNvSpPr>
            <a:spLocks/>
          </p:cNvSpPr>
          <p:nvPr/>
        </p:nvSpPr>
        <p:spPr bwMode="auto">
          <a:xfrm>
            <a:off x="5437188" y="5257800"/>
            <a:ext cx="1587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4" name="Freeform 180"/>
          <p:cNvSpPr>
            <a:spLocks/>
          </p:cNvSpPr>
          <p:nvPr/>
        </p:nvSpPr>
        <p:spPr bwMode="auto">
          <a:xfrm>
            <a:off x="4757738" y="5237163"/>
            <a:ext cx="1587" cy="296862"/>
          </a:xfrm>
          <a:custGeom>
            <a:avLst/>
            <a:gdLst>
              <a:gd name="T0" fmla="*/ 0 w 1"/>
              <a:gd name="T1" fmla="*/ 0 h 187"/>
              <a:gd name="T2" fmla="*/ 0 w 1"/>
              <a:gd name="T3" fmla="*/ 2147483647 h 187"/>
              <a:gd name="T4" fmla="*/ 0 w 1"/>
              <a:gd name="T5" fmla="*/ 0 h 187"/>
              <a:gd name="T6" fmla="*/ 0 60000 65536"/>
              <a:gd name="T7" fmla="*/ 0 60000 65536"/>
              <a:gd name="T8" fmla="*/ 0 60000 65536"/>
              <a:gd name="T9" fmla="*/ 0 w 1"/>
              <a:gd name="T10" fmla="*/ 0 h 187"/>
              <a:gd name="T11" fmla="*/ 1 w 1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7">
                <a:moveTo>
                  <a:pt x="0" y="0"/>
                </a:moveTo>
                <a:lnTo>
                  <a:pt x="0" y="18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5" name="Freeform 181"/>
          <p:cNvSpPr>
            <a:spLocks/>
          </p:cNvSpPr>
          <p:nvPr/>
        </p:nvSpPr>
        <p:spPr bwMode="auto">
          <a:xfrm>
            <a:off x="5146675" y="52466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6" name="Freeform 182"/>
          <p:cNvSpPr>
            <a:spLocks/>
          </p:cNvSpPr>
          <p:nvPr/>
        </p:nvSpPr>
        <p:spPr bwMode="auto">
          <a:xfrm>
            <a:off x="5753100" y="5491163"/>
            <a:ext cx="128588" cy="593725"/>
          </a:xfrm>
          <a:custGeom>
            <a:avLst/>
            <a:gdLst>
              <a:gd name="T0" fmla="*/ 2147483647 w 81"/>
              <a:gd name="T1" fmla="*/ 0 h 374"/>
              <a:gd name="T2" fmla="*/ 0 w 81"/>
              <a:gd name="T3" fmla="*/ 2147483647 h 374"/>
              <a:gd name="T4" fmla="*/ 2147483647 w 81"/>
              <a:gd name="T5" fmla="*/ 0 h 374"/>
              <a:gd name="T6" fmla="*/ 0 60000 65536"/>
              <a:gd name="T7" fmla="*/ 0 60000 65536"/>
              <a:gd name="T8" fmla="*/ 0 60000 65536"/>
              <a:gd name="T9" fmla="*/ 0 w 81"/>
              <a:gd name="T10" fmla="*/ 0 h 374"/>
              <a:gd name="T11" fmla="*/ 81 w 81"/>
              <a:gd name="T12" fmla="*/ 374 h 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374">
                <a:moveTo>
                  <a:pt x="80" y="0"/>
                </a:moveTo>
                <a:lnTo>
                  <a:pt x="0" y="373"/>
                </a:lnTo>
                <a:lnTo>
                  <a:pt x="8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7" name="Freeform 183"/>
          <p:cNvSpPr>
            <a:spLocks/>
          </p:cNvSpPr>
          <p:nvPr/>
        </p:nvSpPr>
        <p:spPr bwMode="auto">
          <a:xfrm>
            <a:off x="5746750" y="5978525"/>
            <a:ext cx="53975" cy="106363"/>
          </a:xfrm>
          <a:custGeom>
            <a:avLst/>
            <a:gdLst>
              <a:gd name="T0" fmla="*/ 2147483647 w 34"/>
              <a:gd name="T1" fmla="*/ 2147483647 h 67"/>
              <a:gd name="T2" fmla="*/ 2147483647 w 34"/>
              <a:gd name="T3" fmla="*/ 2147483647 h 67"/>
              <a:gd name="T4" fmla="*/ 0 w 34"/>
              <a:gd name="T5" fmla="*/ 0 h 67"/>
              <a:gd name="T6" fmla="*/ 2147483647 w 34"/>
              <a:gd name="T7" fmla="*/ 2147483647 h 6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67"/>
              <a:gd name="T14" fmla="*/ 34 w 3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67">
                <a:moveTo>
                  <a:pt x="33" y="7"/>
                </a:moveTo>
                <a:lnTo>
                  <a:pt x="3" y="66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8" name="Freeform 184"/>
          <p:cNvSpPr>
            <a:spLocks/>
          </p:cNvSpPr>
          <p:nvPr/>
        </p:nvSpPr>
        <p:spPr bwMode="auto">
          <a:xfrm>
            <a:off x="6281738" y="5481638"/>
            <a:ext cx="1587" cy="593725"/>
          </a:xfrm>
          <a:custGeom>
            <a:avLst/>
            <a:gdLst>
              <a:gd name="T0" fmla="*/ 0 w 1"/>
              <a:gd name="T1" fmla="*/ 0 h 374"/>
              <a:gd name="T2" fmla="*/ 0 w 1"/>
              <a:gd name="T3" fmla="*/ 2147483647 h 374"/>
              <a:gd name="T4" fmla="*/ 0 w 1"/>
              <a:gd name="T5" fmla="*/ 0 h 374"/>
              <a:gd name="T6" fmla="*/ 0 60000 65536"/>
              <a:gd name="T7" fmla="*/ 0 60000 65536"/>
              <a:gd name="T8" fmla="*/ 0 60000 65536"/>
              <a:gd name="T9" fmla="*/ 0 w 1"/>
              <a:gd name="T10" fmla="*/ 0 h 374"/>
              <a:gd name="T11" fmla="*/ 1 w 1"/>
              <a:gd name="T12" fmla="*/ 374 h 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74">
                <a:moveTo>
                  <a:pt x="0" y="0"/>
                </a:moveTo>
                <a:lnTo>
                  <a:pt x="0" y="37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99" name="Freeform 185"/>
          <p:cNvSpPr>
            <a:spLocks/>
          </p:cNvSpPr>
          <p:nvPr/>
        </p:nvSpPr>
        <p:spPr bwMode="auto">
          <a:xfrm>
            <a:off x="6254750" y="5972175"/>
            <a:ext cx="55563" cy="103188"/>
          </a:xfrm>
          <a:custGeom>
            <a:avLst/>
            <a:gdLst>
              <a:gd name="T0" fmla="*/ 2147483647 w 35"/>
              <a:gd name="T1" fmla="*/ 0 h 65"/>
              <a:gd name="T2" fmla="*/ 2147483647 w 35"/>
              <a:gd name="T3" fmla="*/ 2147483647 h 65"/>
              <a:gd name="T4" fmla="*/ 0 w 35"/>
              <a:gd name="T5" fmla="*/ 0 h 65"/>
              <a:gd name="T6" fmla="*/ 2147483647 w 35"/>
              <a:gd name="T7" fmla="*/ 0 h 65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5"/>
              <a:gd name="T14" fmla="*/ 35 w 35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0" name="Freeform 186"/>
          <p:cNvSpPr>
            <a:spLocks/>
          </p:cNvSpPr>
          <p:nvPr/>
        </p:nvSpPr>
        <p:spPr bwMode="auto">
          <a:xfrm>
            <a:off x="5848350" y="5237163"/>
            <a:ext cx="855663" cy="296862"/>
          </a:xfrm>
          <a:custGeom>
            <a:avLst/>
            <a:gdLst>
              <a:gd name="T0" fmla="*/ 0 w 539"/>
              <a:gd name="T1" fmla="*/ 2147483647 h 187"/>
              <a:gd name="T2" fmla="*/ 0 w 539"/>
              <a:gd name="T3" fmla="*/ 0 h 187"/>
              <a:gd name="T4" fmla="*/ 2147483647 w 539"/>
              <a:gd name="T5" fmla="*/ 0 h 187"/>
              <a:gd name="T6" fmla="*/ 2147483647 w 539"/>
              <a:gd name="T7" fmla="*/ 2147483647 h 187"/>
              <a:gd name="T8" fmla="*/ 0 w 539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9"/>
              <a:gd name="T16" fmla="*/ 0 h 187"/>
              <a:gd name="T17" fmla="*/ 539 w 539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1" name="Freeform 187"/>
          <p:cNvSpPr>
            <a:spLocks/>
          </p:cNvSpPr>
          <p:nvPr/>
        </p:nvSpPr>
        <p:spPr bwMode="auto">
          <a:xfrm>
            <a:off x="6238875" y="52371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2147483647 h 180"/>
              <a:gd name="T4" fmla="*/ 0 w 1"/>
              <a:gd name="T5" fmla="*/ 0 h 180"/>
              <a:gd name="T6" fmla="*/ 0 60000 65536"/>
              <a:gd name="T7" fmla="*/ 0 60000 65536"/>
              <a:gd name="T8" fmla="*/ 0 60000 65536"/>
              <a:gd name="T9" fmla="*/ 0 w 1"/>
              <a:gd name="T10" fmla="*/ 0 h 180"/>
              <a:gd name="T11" fmla="*/ 1 w 1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2" name="Freeform 188"/>
          <p:cNvSpPr>
            <a:spLocks/>
          </p:cNvSpPr>
          <p:nvPr/>
        </p:nvSpPr>
        <p:spPr bwMode="auto">
          <a:xfrm>
            <a:off x="6616700" y="52466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3" name="Freeform 189"/>
          <p:cNvSpPr>
            <a:spLocks/>
          </p:cNvSpPr>
          <p:nvPr/>
        </p:nvSpPr>
        <p:spPr bwMode="auto">
          <a:xfrm>
            <a:off x="5937250" y="52276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2147483647 h 186"/>
              <a:gd name="T4" fmla="*/ 0 w 1"/>
              <a:gd name="T5" fmla="*/ 0 h 186"/>
              <a:gd name="T6" fmla="*/ 0 60000 65536"/>
              <a:gd name="T7" fmla="*/ 0 60000 65536"/>
              <a:gd name="T8" fmla="*/ 0 60000 65536"/>
              <a:gd name="T9" fmla="*/ 0 w 1"/>
              <a:gd name="T10" fmla="*/ 0 h 186"/>
              <a:gd name="T11" fmla="*/ 1 w 1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4" name="Freeform 190"/>
          <p:cNvSpPr>
            <a:spLocks/>
          </p:cNvSpPr>
          <p:nvPr/>
        </p:nvSpPr>
        <p:spPr bwMode="auto">
          <a:xfrm>
            <a:off x="6324600" y="52371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2147483647 h 180"/>
              <a:gd name="T4" fmla="*/ 0 w 1"/>
              <a:gd name="T5" fmla="*/ 0 h 180"/>
              <a:gd name="T6" fmla="*/ 0 60000 65536"/>
              <a:gd name="T7" fmla="*/ 0 60000 65536"/>
              <a:gd name="T8" fmla="*/ 0 60000 65536"/>
              <a:gd name="T9" fmla="*/ 0 w 1"/>
              <a:gd name="T10" fmla="*/ 0 h 180"/>
              <a:gd name="T11" fmla="*/ 1 w 1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5" name="Freeform 191"/>
          <p:cNvSpPr>
            <a:spLocks/>
          </p:cNvSpPr>
          <p:nvPr/>
        </p:nvSpPr>
        <p:spPr bwMode="auto">
          <a:xfrm>
            <a:off x="8012113" y="6022975"/>
            <a:ext cx="650875" cy="411163"/>
          </a:xfrm>
          <a:custGeom>
            <a:avLst/>
            <a:gdLst>
              <a:gd name="T0" fmla="*/ 0 w 410"/>
              <a:gd name="T1" fmla="*/ 2147483647 h 259"/>
              <a:gd name="T2" fmla="*/ 0 w 410"/>
              <a:gd name="T3" fmla="*/ 0 h 259"/>
              <a:gd name="T4" fmla="*/ 2147483647 w 410"/>
              <a:gd name="T5" fmla="*/ 0 h 259"/>
              <a:gd name="T6" fmla="*/ 2147483647 w 410"/>
              <a:gd name="T7" fmla="*/ 2147483647 h 259"/>
              <a:gd name="T8" fmla="*/ 0 w 410"/>
              <a:gd name="T9" fmla="*/ 2147483647 h 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"/>
              <a:gd name="T16" fmla="*/ 0 h 259"/>
              <a:gd name="T17" fmla="*/ 410 w 410"/>
              <a:gd name="T18" fmla="*/ 259 h 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" h="259">
                <a:moveTo>
                  <a:pt x="0" y="258"/>
                </a:moveTo>
                <a:lnTo>
                  <a:pt x="0" y="0"/>
                </a:lnTo>
                <a:lnTo>
                  <a:pt x="409" y="0"/>
                </a:lnTo>
                <a:lnTo>
                  <a:pt x="409" y="258"/>
                </a:lnTo>
                <a:lnTo>
                  <a:pt x="0" y="25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6" name="Freeform 192"/>
          <p:cNvSpPr>
            <a:spLocks/>
          </p:cNvSpPr>
          <p:nvPr/>
        </p:nvSpPr>
        <p:spPr bwMode="auto">
          <a:xfrm>
            <a:off x="7038975" y="5237163"/>
            <a:ext cx="854075" cy="296862"/>
          </a:xfrm>
          <a:custGeom>
            <a:avLst/>
            <a:gdLst>
              <a:gd name="T0" fmla="*/ 0 w 538"/>
              <a:gd name="T1" fmla="*/ 2147483647 h 187"/>
              <a:gd name="T2" fmla="*/ 0 w 538"/>
              <a:gd name="T3" fmla="*/ 0 h 187"/>
              <a:gd name="T4" fmla="*/ 2147483647 w 538"/>
              <a:gd name="T5" fmla="*/ 0 h 187"/>
              <a:gd name="T6" fmla="*/ 2147483647 w 538"/>
              <a:gd name="T7" fmla="*/ 2147483647 h 187"/>
              <a:gd name="T8" fmla="*/ 0 w 538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8"/>
              <a:gd name="T16" fmla="*/ 0 h 187"/>
              <a:gd name="T17" fmla="*/ 538 w 538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8" h="187">
                <a:moveTo>
                  <a:pt x="0" y="186"/>
                </a:moveTo>
                <a:lnTo>
                  <a:pt x="0" y="0"/>
                </a:lnTo>
                <a:lnTo>
                  <a:pt x="537" y="0"/>
                </a:lnTo>
                <a:lnTo>
                  <a:pt x="537" y="186"/>
                </a:lnTo>
                <a:lnTo>
                  <a:pt x="0" y="18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7" name="Freeform 193"/>
          <p:cNvSpPr>
            <a:spLocks/>
          </p:cNvSpPr>
          <p:nvPr/>
        </p:nvSpPr>
        <p:spPr bwMode="auto">
          <a:xfrm>
            <a:off x="7427913" y="52371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2147483647 h 180"/>
              <a:gd name="T4" fmla="*/ 0 w 1"/>
              <a:gd name="T5" fmla="*/ 0 h 180"/>
              <a:gd name="T6" fmla="*/ 0 60000 65536"/>
              <a:gd name="T7" fmla="*/ 0 60000 65536"/>
              <a:gd name="T8" fmla="*/ 0 60000 65536"/>
              <a:gd name="T9" fmla="*/ 0 w 1"/>
              <a:gd name="T10" fmla="*/ 0 h 180"/>
              <a:gd name="T11" fmla="*/ 1 w 1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8" name="Freeform 194"/>
          <p:cNvSpPr>
            <a:spLocks/>
          </p:cNvSpPr>
          <p:nvPr/>
        </p:nvSpPr>
        <p:spPr bwMode="auto">
          <a:xfrm>
            <a:off x="7805738" y="52466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09" name="Freeform 195"/>
          <p:cNvSpPr>
            <a:spLocks/>
          </p:cNvSpPr>
          <p:nvPr/>
        </p:nvSpPr>
        <p:spPr bwMode="auto">
          <a:xfrm>
            <a:off x="7124700" y="52276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2147483647 h 186"/>
              <a:gd name="T4" fmla="*/ 0 w 1"/>
              <a:gd name="T5" fmla="*/ 0 h 186"/>
              <a:gd name="T6" fmla="*/ 0 60000 65536"/>
              <a:gd name="T7" fmla="*/ 0 60000 65536"/>
              <a:gd name="T8" fmla="*/ 0 60000 65536"/>
              <a:gd name="T9" fmla="*/ 0 w 1"/>
              <a:gd name="T10" fmla="*/ 0 h 186"/>
              <a:gd name="T11" fmla="*/ 1 w 1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0" name="Freeform 196"/>
          <p:cNvSpPr>
            <a:spLocks/>
          </p:cNvSpPr>
          <p:nvPr/>
        </p:nvSpPr>
        <p:spPr bwMode="auto">
          <a:xfrm>
            <a:off x="7515225" y="52371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2147483647 h 180"/>
              <a:gd name="T4" fmla="*/ 0 w 1"/>
              <a:gd name="T5" fmla="*/ 0 h 180"/>
              <a:gd name="T6" fmla="*/ 0 60000 65536"/>
              <a:gd name="T7" fmla="*/ 0 60000 65536"/>
              <a:gd name="T8" fmla="*/ 0 60000 65536"/>
              <a:gd name="T9" fmla="*/ 0 w 1"/>
              <a:gd name="T10" fmla="*/ 0 h 180"/>
              <a:gd name="T11" fmla="*/ 1 w 1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1" name="Freeform 197"/>
          <p:cNvSpPr>
            <a:spLocks/>
          </p:cNvSpPr>
          <p:nvPr/>
        </p:nvSpPr>
        <p:spPr bwMode="auto">
          <a:xfrm>
            <a:off x="6043613" y="4500563"/>
            <a:ext cx="857250" cy="298450"/>
          </a:xfrm>
          <a:custGeom>
            <a:avLst/>
            <a:gdLst>
              <a:gd name="T0" fmla="*/ 0 w 540"/>
              <a:gd name="T1" fmla="*/ 2147483647 h 188"/>
              <a:gd name="T2" fmla="*/ 0 w 540"/>
              <a:gd name="T3" fmla="*/ 0 h 188"/>
              <a:gd name="T4" fmla="*/ 2147483647 w 540"/>
              <a:gd name="T5" fmla="*/ 0 h 188"/>
              <a:gd name="T6" fmla="*/ 2147483647 w 540"/>
              <a:gd name="T7" fmla="*/ 2147483647 h 188"/>
              <a:gd name="T8" fmla="*/ 0 w 540"/>
              <a:gd name="T9" fmla="*/ 2147483647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0"/>
              <a:gd name="T16" fmla="*/ 0 h 188"/>
              <a:gd name="T17" fmla="*/ 540 w 540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0" h="188">
                <a:moveTo>
                  <a:pt x="0" y="187"/>
                </a:moveTo>
                <a:lnTo>
                  <a:pt x="0" y="0"/>
                </a:lnTo>
                <a:lnTo>
                  <a:pt x="539" y="0"/>
                </a:lnTo>
                <a:lnTo>
                  <a:pt x="539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2" name="Freeform 198"/>
          <p:cNvSpPr>
            <a:spLocks/>
          </p:cNvSpPr>
          <p:nvPr/>
        </p:nvSpPr>
        <p:spPr bwMode="auto">
          <a:xfrm>
            <a:off x="6434138" y="45005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3" name="Freeform 199"/>
          <p:cNvSpPr>
            <a:spLocks/>
          </p:cNvSpPr>
          <p:nvPr/>
        </p:nvSpPr>
        <p:spPr bwMode="auto">
          <a:xfrm>
            <a:off x="6810375" y="45100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4" name="Freeform 200"/>
          <p:cNvSpPr>
            <a:spLocks/>
          </p:cNvSpPr>
          <p:nvPr/>
        </p:nvSpPr>
        <p:spPr bwMode="auto">
          <a:xfrm>
            <a:off x="6129338" y="448945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2147483647 h 189"/>
              <a:gd name="T4" fmla="*/ 0 w 1"/>
              <a:gd name="T5" fmla="*/ 0 h 189"/>
              <a:gd name="T6" fmla="*/ 0 60000 65536"/>
              <a:gd name="T7" fmla="*/ 0 60000 65536"/>
              <a:gd name="T8" fmla="*/ 0 60000 65536"/>
              <a:gd name="T9" fmla="*/ 0 w 1"/>
              <a:gd name="T10" fmla="*/ 0 h 189"/>
              <a:gd name="T11" fmla="*/ 1 w 1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5" name="Freeform 201"/>
          <p:cNvSpPr>
            <a:spLocks/>
          </p:cNvSpPr>
          <p:nvPr/>
        </p:nvSpPr>
        <p:spPr bwMode="auto">
          <a:xfrm>
            <a:off x="6519863" y="45005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6" name="Freeform 202"/>
          <p:cNvSpPr>
            <a:spLocks/>
          </p:cNvSpPr>
          <p:nvPr/>
        </p:nvSpPr>
        <p:spPr bwMode="auto">
          <a:xfrm>
            <a:off x="5286375" y="3846513"/>
            <a:ext cx="855663" cy="298450"/>
          </a:xfrm>
          <a:custGeom>
            <a:avLst/>
            <a:gdLst>
              <a:gd name="T0" fmla="*/ 0 w 539"/>
              <a:gd name="T1" fmla="*/ 2147483647 h 188"/>
              <a:gd name="T2" fmla="*/ 0 w 539"/>
              <a:gd name="T3" fmla="*/ 0 h 188"/>
              <a:gd name="T4" fmla="*/ 2147483647 w 539"/>
              <a:gd name="T5" fmla="*/ 0 h 188"/>
              <a:gd name="T6" fmla="*/ 2147483647 w 539"/>
              <a:gd name="T7" fmla="*/ 2147483647 h 188"/>
              <a:gd name="T8" fmla="*/ 0 w 539"/>
              <a:gd name="T9" fmla="*/ 2147483647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9"/>
              <a:gd name="T16" fmla="*/ 0 h 188"/>
              <a:gd name="T17" fmla="*/ 539 w 53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9" h="188">
                <a:moveTo>
                  <a:pt x="0" y="187"/>
                </a:moveTo>
                <a:lnTo>
                  <a:pt x="0" y="0"/>
                </a:lnTo>
                <a:lnTo>
                  <a:pt x="538" y="0"/>
                </a:lnTo>
                <a:lnTo>
                  <a:pt x="53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7" name="Freeform 203"/>
          <p:cNvSpPr>
            <a:spLocks/>
          </p:cNvSpPr>
          <p:nvPr/>
        </p:nvSpPr>
        <p:spPr bwMode="auto">
          <a:xfrm>
            <a:off x="5676900" y="384651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8" name="Freeform 204"/>
          <p:cNvSpPr>
            <a:spLocks/>
          </p:cNvSpPr>
          <p:nvPr/>
        </p:nvSpPr>
        <p:spPr bwMode="auto">
          <a:xfrm>
            <a:off x="6054725" y="3857625"/>
            <a:ext cx="1588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2147483647 h 181"/>
              <a:gd name="T4" fmla="*/ 0 w 1"/>
              <a:gd name="T5" fmla="*/ 0 h 181"/>
              <a:gd name="T6" fmla="*/ 0 60000 65536"/>
              <a:gd name="T7" fmla="*/ 0 60000 65536"/>
              <a:gd name="T8" fmla="*/ 0 60000 65536"/>
              <a:gd name="T9" fmla="*/ 0 w 1"/>
              <a:gd name="T10" fmla="*/ 0 h 181"/>
              <a:gd name="T11" fmla="*/ 1 w 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19" name="Freeform 205"/>
          <p:cNvSpPr>
            <a:spLocks/>
          </p:cNvSpPr>
          <p:nvPr/>
        </p:nvSpPr>
        <p:spPr bwMode="auto">
          <a:xfrm>
            <a:off x="5373688" y="383540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2147483647 h 189"/>
              <a:gd name="T4" fmla="*/ 0 w 1"/>
              <a:gd name="T5" fmla="*/ 0 h 189"/>
              <a:gd name="T6" fmla="*/ 0 60000 65536"/>
              <a:gd name="T7" fmla="*/ 0 60000 65536"/>
              <a:gd name="T8" fmla="*/ 0 60000 65536"/>
              <a:gd name="T9" fmla="*/ 0 w 1"/>
              <a:gd name="T10" fmla="*/ 0 h 189"/>
              <a:gd name="T11" fmla="*/ 1 w 1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0" name="Freeform 206"/>
          <p:cNvSpPr>
            <a:spLocks/>
          </p:cNvSpPr>
          <p:nvPr/>
        </p:nvSpPr>
        <p:spPr bwMode="auto">
          <a:xfrm>
            <a:off x="5761038" y="384651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2147483647 h 182"/>
              <a:gd name="T4" fmla="*/ 0 w 1"/>
              <a:gd name="T5" fmla="*/ 0 h 182"/>
              <a:gd name="T6" fmla="*/ 0 60000 65536"/>
              <a:gd name="T7" fmla="*/ 0 60000 65536"/>
              <a:gd name="T8" fmla="*/ 0 60000 65536"/>
              <a:gd name="T9" fmla="*/ 0 w 1"/>
              <a:gd name="T10" fmla="*/ 0 h 182"/>
              <a:gd name="T11" fmla="*/ 1 w 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1" name="Freeform 207"/>
          <p:cNvSpPr>
            <a:spLocks/>
          </p:cNvSpPr>
          <p:nvPr/>
        </p:nvSpPr>
        <p:spPr bwMode="auto">
          <a:xfrm>
            <a:off x="3944938" y="4746625"/>
            <a:ext cx="608012" cy="471488"/>
          </a:xfrm>
          <a:custGeom>
            <a:avLst/>
            <a:gdLst>
              <a:gd name="T0" fmla="*/ 2147483647 w 383"/>
              <a:gd name="T1" fmla="*/ 0 h 297"/>
              <a:gd name="T2" fmla="*/ 0 w 383"/>
              <a:gd name="T3" fmla="*/ 2147483647 h 297"/>
              <a:gd name="T4" fmla="*/ 2147483647 w 383"/>
              <a:gd name="T5" fmla="*/ 0 h 297"/>
              <a:gd name="T6" fmla="*/ 0 60000 65536"/>
              <a:gd name="T7" fmla="*/ 0 60000 65536"/>
              <a:gd name="T8" fmla="*/ 0 60000 65536"/>
              <a:gd name="T9" fmla="*/ 0 w 383"/>
              <a:gd name="T10" fmla="*/ 0 h 297"/>
              <a:gd name="T11" fmla="*/ 383 w 383"/>
              <a:gd name="T12" fmla="*/ 297 h 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297">
                <a:moveTo>
                  <a:pt x="382" y="0"/>
                </a:moveTo>
                <a:lnTo>
                  <a:pt x="0" y="296"/>
                </a:lnTo>
                <a:lnTo>
                  <a:pt x="38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" name="Freeform 208"/>
          <p:cNvSpPr>
            <a:spLocks/>
          </p:cNvSpPr>
          <p:nvPr/>
        </p:nvSpPr>
        <p:spPr bwMode="auto">
          <a:xfrm>
            <a:off x="3944938" y="5130800"/>
            <a:ext cx="103187" cy="87313"/>
          </a:xfrm>
          <a:custGeom>
            <a:avLst/>
            <a:gdLst>
              <a:gd name="T0" fmla="*/ 2147483647 w 65"/>
              <a:gd name="T1" fmla="*/ 2147483647 h 55"/>
              <a:gd name="T2" fmla="*/ 0 w 65"/>
              <a:gd name="T3" fmla="*/ 2147483647 h 55"/>
              <a:gd name="T4" fmla="*/ 2147483647 w 65"/>
              <a:gd name="T5" fmla="*/ 0 h 55"/>
              <a:gd name="T6" fmla="*/ 2147483647 w 65"/>
              <a:gd name="T7" fmla="*/ 2147483647 h 55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55"/>
              <a:gd name="T14" fmla="*/ 65 w 6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55">
                <a:moveTo>
                  <a:pt x="64" y="25"/>
                </a:moveTo>
                <a:lnTo>
                  <a:pt x="0" y="54"/>
                </a:lnTo>
                <a:lnTo>
                  <a:pt x="42" y="0"/>
                </a:lnTo>
                <a:lnTo>
                  <a:pt x="64" y="2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" name="Freeform 209"/>
          <p:cNvSpPr>
            <a:spLocks/>
          </p:cNvSpPr>
          <p:nvPr/>
        </p:nvSpPr>
        <p:spPr bwMode="auto">
          <a:xfrm>
            <a:off x="4929188" y="4746625"/>
            <a:ext cx="174625" cy="471488"/>
          </a:xfrm>
          <a:custGeom>
            <a:avLst/>
            <a:gdLst>
              <a:gd name="T0" fmla="*/ 0 w 110"/>
              <a:gd name="T1" fmla="*/ 0 h 297"/>
              <a:gd name="T2" fmla="*/ 2147483647 w 110"/>
              <a:gd name="T3" fmla="*/ 2147483647 h 297"/>
              <a:gd name="T4" fmla="*/ 0 w 110"/>
              <a:gd name="T5" fmla="*/ 0 h 297"/>
              <a:gd name="T6" fmla="*/ 0 60000 65536"/>
              <a:gd name="T7" fmla="*/ 0 60000 65536"/>
              <a:gd name="T8" fmla="*/ 0 60000 65536"/>
              <a:gd name="T9" fmla="*/ 0 w 110"/>
              <a:gd name="T10" fmla="*/ 0 h 297"/>
              <a:gd name="T11" fmla="*/ 110 w 110"/>
              <a:gd name="T12" fmla="*/ 297 h 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" h="297">
                <a:moveTo>
                  <a:pt x="0" y="0"/>
                </a:moveTo>
                <a:lnTo>
                  <a:pt x="109" y="29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" name="Freeform 210"/>
          <p:cNvSpPr>
            <a:spLocks/>
          </p:cNvSpPr>
          <p:nvPr/>
        </p:nvSpPr>
        <p:spPr bwMode="auto">
          <a:xfrm>
            <a:off x="5041900" y="5111750"/>
            <a:ext cx="61913" cy="106363"/>
          </a:xfrm>
          <a:custGeom>
            <a:avLst/>
            <a:gdLst>
              <a:gd name="T0" fmla="*/ 2147483647 w 39"/>
              <a:gd name="T1" fmla="*/ 0 h 67"/>
              <a:gd name="T2" fmla="*/ 2147483647 w 39"/>
              <a:gd name="T3" fmla="*/ 2147483647 h 67"/>
              <a:gd name="T4" fmla="*/ 0 w 39"/>
              <a:gd name="T5" fmla="*/ 2147483647 h 67"/>
              <a:gd name="T6" fmla="*/ 2147483647 w 39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67"/>
              <a:gd name="T14" fmla="*/ 39 w 39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67">
                <a:moveTo>
                  <a:pt x="33" y="0"/>
                </a:moveTo>
                <a:lnTo>
                  <a:pt x="38" y="66"/>
                </a:lnTo>
                <a:lnTo>
                  <a:pt x="0" y="11"/>
                </a:lnTo>
                <a:lnTo>
                  <a:pt x="3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" name="Freeform 211"/>
          <p:cNvSpPr>
            <a:spLocks/>
          </p:cNvSpPr>
          <p:nvPr/>
        </p:nvSpPr>
        <p:spPr bwMode="auto">
          <a:xfrm>
            <a:off x="6086475" y="4757738"/>
            <a:ext cx="1588" cy="460375"/>
          </a:xfrm>
          <a:custGeom>
            <a:avLst/>
            <a:gdLst>
              <a:gd name="T0" fmla="*/ 0 w 1"/>
              <a:gd name="T1" fmla="*/ 0 h 290"/>
              <a:gd name="T2" fmla="*/ 0 w 1"/>
              <a:gd name="T3" fmla="*/ 2147483647 h 290"/>
              <a:gd name="T4" fmla="*/ 0 w 1"/>
              <a:gd name="T5" fmla="*/ 0 h 290"/>
              <a:gd name="T6" fmla="*/ 0 60000 65536"/>
              <a:gd name="T7" fmla="*/ 0 60000 65536"/>
              <a:gd name="T8" fmla="*/ 0 60000 65536"/>
              <a:gd name="T9" fmla="*/ 0 w 1"/>
              <a:gd name="T10" fmla="*/ 0 h 290"/>
              <a:gd name="T11" fmla="*/ 1 w 1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0">
                <a:moveTo>
                  <a:pt x="0" y="0"/>
                </a:moveTo>
                <a:lnTo>
                  <a:pt x="0" y="28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6" name="Freeform 212"/>
          <p:cNvSpPr>
            <a:spLocks/>
          </p:cNvSpPr>
          <p:nvPr/>
        </p:nvSpPr>
        <p:spPr bwMode="auto">
          <a:xfrm>
            <a:off x="6059488" y="5114925"/>
            <a:ext cx="55562" cy="103188"/>
          </a:xfrm>
          <a:custGeom>
            <a:avLst/>
            <a:gdLst>
              <a:gd name="T0" fmla="*/ 2147483647 w 35"/>
              <a:gd name="T1" fmla="*/ 0 h 65"/>
              <a:gd name="T2" fmla="*/ 2147483647 w 35"/>
              <a:gd name="T3" fmla="*/ 2147483647 h 65"/>
              <a:gd name="T4" fmla="*/ 0 w 35"/>
              <a:gd name="T5" fmla="*/ 0 h 65"/>
              <a:gd name="T6" fmla="*/ 2147483647 w 35"/>
              <a:gd name="T7" fmla="*/ 0 h 65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5"/>
              <a:gd name="T14" fmla="*/ 35 w 35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7" name="Freeform 213"/>
          <p:cNvSpPr>
            <a:spLocks/>
          </p:cNvSpPr>
          <p:nvPr/>
        </p:nvSpPr>
        <p:spPr bwMode="auto">
          <a:xfrm>
            <a:off x="6475413" y="4727575"/>
            <a:ext cx="846137" cy="481013"/>
          </a:xfrm>
          <a:custGeom>
            <a:avLst/>
            <a:gdLst>
              <a:gd name="T0" fmla="*/ 0 w 533"/>
              <a:gd name="T1" fmla="*/ 0 h 303"/>
              <a:gd name="T2" fmla="*/ 2147483647 w 533"/>
              <a:gd name="T3" fmla="*/ 2147483647 h 303"/>
              <a:gd name="T4" fmla="*/ 0 w 533"/>
              <a:gd name="T5" fmla="*/ 0 h 303"/>
              <a:gd name="T6" fmla="*/ 0 60000 65536"/>
              <a:gd name="T7" fmla="*/ 0 60000 65536"/>
              <a:gd name="T8" fmla="*/ 0 60000 65536"/>
              <a:gd name="T9" fmla="*/ 0 w 533"/>
              <a:gd name="T10" fmla="*/ 0 h 303"/>
              <a:gd name="T11" fmla="*/ 533 w 533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3" h="303">
                <a:moveTo>
                  <a:pt x="0" y="0"/>
                </a:moveTo>
                <a:lnTo>
                  <a:pt x="532" y="30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8" name="Freeform 214"/>
          <p:cNvSpPr>
            <a:spLocks/>
          </p:cNvSpPr>
          <p:nvPr/>
        </p:nvSpPr>
        <p:spPr bwMode="auto">
          <a:xfrm>
            <a:off x="7212013" y="5130800"/>
            <a:ext cx="109537" cy="77788"/>
          </a:xfrm>
          <a:custGeom>
            <a:avLst/>
            <a:gdLst>
              <a:gd name="T0" fmla="*/ 2147483647 w 69"/>
              <a:gd name="T1" fmla="*/ 0 h 49"/>
              <a:gd name="T2" fmla="*/ 2147483647 w 69"/>
              <a:gd name="T3" fmla="*/ 2147483647 h 49"/>
              <a:gd name="T4" fmla="*/ 0 w 69"/>
              <a:gd name="T5" fmla="*/ 2147483647 h 49"/>
              <a:gd name="T6" fmla="*/ 2147483647 w 69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49"/>
              <a:gd name="T14" fmla="*/ 69 w 69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49">
                <a:moveTo>
                  <a:pt x="18" y="0"/>
                </a:moveTo>
                <a:lnTo>
                  <a:pt x="68" y="48"/>
                </a:lnTo>
                <a:lnTo>
                  <a:pt x="0" y="29"/>
                </a:lnTo>
                <a:lnTo>
                  <a:pt x="18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9" name="Freeform 215"/>
          <p:cNvSpPr>
            <a:spLocks/>
          </p:cNvSpPr>
          <p:nvPr/>
        </p:nvSpPr>
        <p:spPr bwMode="auto">
          <a:xfrm>
            <a:off x="6961188" y="5491163"/>
            <a:ext cx="111125" cy="573087"/>
          </a:xfrm>
          <a:custGeom>
            <a:avLst/>
            <a:gdLst>
              <a:gd name="T0" fmla="*/ 2147483647 w 70"/>
              <a:gd name="T1" fmla="*/ 0 h 361"/>
              <a:gd name="T2" fmla="*/ 0 w 70"/>
              <a:gd name="T3" fmla="*/ 2147483647 h 361"/>
              <a:gd name="T4" fmla="*/ 2147483647 w 70"/>
              <a:gd name="T5" fmla="*/ 0 h 361"/>
              <a:gd name="T6" fmla="*/ 0 60000 65536"/>
              <a:gd name="T7" fmla="*/ 0 60000 65536"/>
              <a:gd name="T8" fmla="*/ 0 60000 65536"/>
              <a:gd name="T9" fmla="*/ 0 w 70"/>
              <a:gd name="T10" fmla="*/ 0 h 361"/>
              <a:gd name="T11" fmla="*/ 70 w 70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" h="361">
                <a:moveTo>
                  <a:pt x="69" y="0"/>
                </a:moveTo>
                <a:lnTo>
                  <a:pt x="0" y="360"/>
                </a:lnTo>
                <a:lnTo>
                  <a:pt x="69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0" name="Freeform 216"/>
          <p:cNvSpPr>
            <a:spLocks/>
          </p:cNvSpPr>
          <p:nvPr/>
        </p:nvSpPr>
        <p:spPr bwMode="auto">
          <a:xfrm>
            <a:off x="6956425" y="5959475"/>
            <a:ext cx="53975" cy="104775"/>
          </a:xfrm>
          <a:custGeom>
            <a:avLst/>
            <a:gdLst>
              <a:gd name="T0" fmla="*/ 2147483647 w 34"/>
              <a:gd name="T1" fmla="*/ 2147483647 h 66"/>
              <a:gd name="T2" fmla="*/ 2147483647 w 34"/>
              <a:gd name="T3" fmla="*/ 2147483647 h 66"/>
              <a:gd name="T4" fmla="*/ 0 w 34"/>
              <a:gd name="T5" fmla="*/ 0 h 66"/>
              <a:gd name="T6" fmla="*/ 2147483647 w 34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66"/>
              <a:gd name="T14" fmla="*/ 34 w 34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66">
                <a:moveTo>
                  <a:pt x="33" y="5"/>
                </a:moveTo>
                <a:lnTo>
                  <a:pt x="4" y="65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1" name="Freeform 217"/>
          <p:cNvSpPr>
            <a:spLocks/>
          </p:cNvSpPr>
          <p:nvPr/>
        </p:nvSpPr>
        <p:spPr bwMode="auto">
          <a:xfrm>
            <a:off x="7470775" y="5491163"/>
            <a:ext cx="206375" cy="584200"/>
          </a:xfrm>
          <a:custGeom>
            <a:avLst/>
            <a:gdLst>
              <a:gd name="T0" fmla="*/ 0 w 130"/>
              <a:gd name="T1" fmla="*/ 0 h 368"/>
              <a:gd name="T2" fmla="*/ 2147483647 w 130"/>
              <a:gd name="T3" fmla="*/ 2147483647 h 368"/>
              <a:gd name="T4" fmla="*/ 0 w 130"/>
              <a:gd name="T5" fmla="*/ 0 h 368"/>
              <a:gd name="T6" fmla="*/ 0 60000 65536"/>
              <a:gd name="T7" fmla="*/ 0 60000 65536"/>
              <a:gd name="T8" fmla="*/ 0 60000 65536"/>
              <a:gd name="T9" fmla="*/ 0 w 130"/>
              <a:gd name="T10" fmla="*/ 0 h 368"/>
              <a:gd name="T11" fmla="*/ 130 w 130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368">
                <a:moveTo>
                  <a:pt x="0" y="0"/>
                </a:moveTo>
                <a:lnTo>
                  <a:pt x="129" y="36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2" name="Freeform 218"/>
          <p:cNvSpPr>
            <a:spLocks/>
          </p:cNvSpPr>
          <p:nvPr/>
        </p:nvSpPr>
        <p:spPr bwMode="auto">
          <a:xfrm>
            <a:off x="7616825" y="5969000"/>
            <a:ext cx="60325" cy="106363"/>
          </a:xfrm>
          <a:custGeom>
            <a:avLst/>
            <a:gdLst>
              <a:gd name="T0" fmla="*/ 2147483647 w 38"/>
              <a:gd name="T1" fmla="*/ 0 h 67"/>
              <a:gd name="T2" fmla="*/ 2147483647 w 38"/>
              <a:gd name="T3" fmla="*/ 2147483647 h 67"/>
              <a:gd name="T4" fmla="*/ 0 w 38"/>
              <a:gd name="T5" fmla="*/ 2147483647 h 67"/>
              <a:gd name="T6" fmla="*/ 2147483647 w 38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67"/>
              <a:gd name="T14" fmla="*/ 38 w 38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67">
                <a:moveTo>
                  <a:pt x="32" y="0"/>
                </a:moveTo>
                <a:lnTo>
                  <a:pt x="37" y="66"/>
                </a:lnTo>
                <a:lnTo>
                  <a:pt x="0" y="10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3" name="Freeform 219"/>
          <p:cNvSpPr>
            <a:spLocks/>
          </p:cNvSpPr>
          <p:nvPr/>
        </p:nvSpPr>
        <p:spPr bwMode="auto">
          <a:xfrm>
            <a:off x="5729288" y="4103688"/>
            <a:ext cx="585787" cy="387350"/>
          </a:xfrm>
          <a:custGeom>
            <a:avLst/>
            <a:gdLst>
              <a:gd name="T0" fmla="*/ 0 w 369"/>
              <a:gd name="T1" fmla="*/ 0 h 244"/>
              <a:gd name="T2" fmla="*/ 2147483647 w 369"/>
              <a:gd name="T3" fmla="*/ 2147483647 h 244"/>
              <a:gd name="T4" fmla="*/ 0 w 369"/>
              <a:gd name="T5" fmla="*/ 0 h 244"/>
              <a:gd name="T6" fmla="*/ 0 60000 65536"/>
              <a:gd name="T7" fmla="*/ 0 60000 65536"/>
              <a:gd name="T8" fmla="*/ 0 60000 65536"/>
              <a:gd name="T9" fmla="*/ 0 w 369"/>
              <a:gd name="T10" fmla="*/ 0 h 244"/>
              <a:gd name="T11" fmla="*/ 369 w 369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244">
                <a:moveTo>
                  <a:pt x="0" y="0"/>
                </a:moveTo>
                <a:lnTo>
                  <a:pt x="368" y="24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4" name="Freeform 220"/>
          <p:cNvSpPr>
            <a:spLocks/>
          </p:cNvSpPr>
          <p:nvPr/>
        </p:nvSpPr>
        <p:spPr bwMode="auto">
          <a:xfrm>
            <a:off x="6211888" y="4411663"/>
            <a:ext cx="103187" cy="79375"/>
          </a:xfrm>
          <a:custGeom>
            <a:avLst/>
            <a:gdLst>
              <a:gd name="T0" fmla="*/ 2147483647 w 65"/>
              <a:gd name="T1" fmla="*/ 0 h 50"/>
              <a:gd name="T2" fmla="*/ 2147483647 w 65"/>
              <a:gd name="T3" fmla="*/ 2147483647 h 50"/>
              <a:gd name="T4" fmla="*/ 0 w 65"/>
              <a:gd name="T5" fmla="*/ 2147483647 h 50"/>
              <a:gd name="T6" fmla="*/ 2147483647 w 65"/>
              <a:gd name="T7" fmla="*/ 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50"/>
              <a:gd name="T14" fmla="*/ 65 w 6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50">
                <a:moveTo>
                  <a:pt x="19" y="0"/>
                </a:moveTo>
                <a:lnTo>
                  <a:pt x="64" y="49"/>
                </a:lnTo>
                <a:lnTo>
                  <a:pt x="0" y="25"/>
                </a:lnTo>
                <a:lnTo>
                  <a:pt x="19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5" name="Freeform 221"/>
          <p:cNvSpPr>
            <a:spLocks/>
          </p:cNvSpPr>
          <p:nvPr/>
        </p:nvSpPr>
        <p:spPr bwMode="auto">
          <a:xfrm>
            <a:off x="4973638" y="4092575"/>
            <a:ext cx="347662" cy="398463"/>
          </a:xfrm>
          <a:custGeom>
            <a:avLst/>
            <a:gdLst>
              <a:gd name="T0" fmla="*/ 2147483647 w 219"/>
              <a:gd name="T1" fmla="*/ 0 h 251"/>
              <a:gd name="T2" fmla="*/ 0 w 219"/>
              <a:gd name="T3" fmla="*/ 2147483647 h 251"/>
              <a:gd name="T4" fmla="*/ 2147483647 w 219"/>
              <a:gd name="T5" fmla="*/ 0 h 251"/>
              <a:gd name="T6" fmla="*/ 0 60000 65536"/>
              <a:gd name="T7" fmla="*/ 0 60000 65536"/>
              <a:gd name="T8" fmla="*/ 0 60000 65536"/>
              <a:gd name="T9" fmla="*/ 0 w 219"/>
              <a:gd name="T10" fmla="*/ 0 h 251"/>
              <a:gd name="T11" fmla="*/ 219 w 219"/>
              <a:gd name="T12" fmla="*/ 251 h 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" h="251">
                <a:moveTo>
                  <a:pt x="218" y="0"/>
                </a:moveTo>
                <a:lnTo>
                  <a:pt x="0" y="250"/>
                </a:lnTo>
                <a:lnTo>
                  <a:pt x="218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6" name="Freeform 222"/>
          <p:cNvSpPr>
            <a:spLocks/>
          </p:cNvSpPr>
          <p:nvPr/>
        </p:nvSpPr>
        <p:spPr bwMode="auto">
          <a:xfrm>
            <a:off x="4973638" y="4394200"/>
            <a:ext cx="90487" cy="96838"/>
          </a:xfrm>
          <a:custGeom>
            <a:avLst/>
            <a:gdLst>
              <a:gd name="T0" fmla="*/ 2147483647 w 57"/>
              <a:gd name="T1" fmla="*/ 2147483647 h 61"/>
              <a:gd name="T2" fmla="*/ 0 w 57"/>
              <a:gd name="T3" fmla="*/ 2147483647 h 61"/>
              <a:gd name="T4" fmla="*/ 2147483647 w 57"/>
              <a:gd name="T5" fmla="*/ 0 h 61"/>
              <a:gd name="T6" fmla="*/ 2147483647 w 57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61"/>
              <a:gd name="T14" fmla="*/ 57 w 57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61">
                <a:moveTo>
                  <a:pt x="56" y="20"/>
                </a:moveTo>
                <a:lnTo>
                  <a:pt x="0" y="60"/>
                </a:lnTo>
                <a:lnTo>
                  <a:pt x="29" y="0"/>
                </a:lnTo>
                <a:lnTo>
                  <a:pt x="5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7" name="Freeform 223"/>
          <p:cNvSpPr>
            <a:spLocks/>
          </p:cNvSpPr>
          <p:nvPr/>
        </p:nvSpPr>
        <p:spPr bwMode="auto">
          <a:xfrm>
            <a:off x="3398838" y="6024563"/>
            <a:ext cx="87312" cy="82550"/>
          </a:xfrm>
          <a:custGeom>
            <a:avLst/>
            <a:gdLst>
              <a:gd name="T0" fmla="*/ 2147483647 w 55"/>
              <a:gd name="T1" fmla="*/ 2147483647 h 52"/>
              <a:gd name="T2" fmla="*/ 0 w 55"/>
              <a:gd name="T3" fmla="*/ 2147483647 h 52"/>
              <a:gd name="T4" fmla="*/ 2147483647 w 55"/>
              <a:gd name="T5" fmla="*/ 0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8" name="Line 224"/>
          <p:cNvSpPr>
            <a:spLocks noChangeShapeType="1"/>
          </p:cNvSpPr>
          <p:nvPr/>
        </p:nvSpPr>
        <p:spPr bwMode="auto">
          <a:xfrm flipV="1">
            <a:off x="3398838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39" name="Line 225"/>
          <p:cNvSpPr>
            <a:spLocks noChangeShapeType="1"/>
          </p:cNvSpPr>
          <p:nvPr/>
        </p:nvSpPr>
        <p:spPr bwMode="auto">
          <a:xfrm flipV="1">
            <a:off x="3455988" y="60261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0" name="Line 226"/>
          <p:cNvSpPr>
            <a:spLocks noChangeShapeType="1"/>
          </p:cNvSpPr>
          <p:nvPr/>
        </p:nvSpPr>
        <p:spPr bwMode="auto">
          <a:xfrm flipV="1">
            <a:off x="3489325" y="6018213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1" name="Line 227"/>
          <p:cNvSpPr>
            <a:spLocks noChangeShapeType="1"/>
          </p:cNvSpPr>
          <p:nvPr/>
        </p:nvSpPr>
        <p:spPr bwMode="auto">
          <a:xfrm>
            <a:off x="3521075" y="60213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2" name="Line 228"/>
          <p:cNvSpPr>
            <a:spLocks noChangeShapeType="1"/>
          </p:cNvSpPr>
          <p:nvPr/>
        </p:nvSpPr>
        <p:spPr bwMode="auto">
          <a:xfrm>
            <a:off x="3549650" y="60261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3" name="Line 229"/>
          <p:cNvSpPr>
            <a:spLocks noChangeShapeType="1"/>
          </p:cNvSpPr>
          <p:nvPr/>
        </p:nvSpPr>
        <p:spPr bwMode="auto">
          <a:xfrm>
            <a:off x="3581400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4" name="Freeform 230"/>
          <p:cNvSpPr>
            <a:spLocks/>
          </p:cNvSpPr>
          <p:nvPr/>
        </p:nvSpPr>
        <p:spPr bwMode="auto">
          <a:xfrm>
            <a:off x="3556000" y="6024563"/>
            <a:ext cx="87313" cy="82550"/>
          </a:xfrm>
          <a:custGeom>
            <a:avLst/>
            <a:gdLst>
              <a:gd name="T0" fmla="*/ 2147483647 w 55"/>
              <a:gd name="T1" fmla="*/ 0 h 52"/>
              <a:gd name="T2" fmla="*/ 2147483647 w 55"/>
              <a:gd name="T3" fmla="*/ 2147483647 h 52"/>
              <a:gd name="T4" fmla="*/ 0 w 55"/>
              <a:gd name="T5" fmla="*/ 2147483647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21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5" name="Freeform 231"/>
          <p:cNvSpPr>
            <a:spLocks/>
          </p:cNvSpPr>
          <p:nvPr/>
        </p:nvSpPr>
        <p:spPr bwMode="auto">
          <a:xfrm>
            <a:off x="4068763" y="6024563"/>
            <a:ext cx="87312" cy="82550"/>
          </a:xfrm>
          <a:custGeom>
            <a:avLst/>
            <a:gdLst>
              <a:gd name="T0" fmla="*/ 2147483647 w 55"/>
              <a:gd name="T1" fmla="*/ 2147483647 h 52"/>
              <a:gd name="T2" fmla="*/ 0 w 55"/>
              <a:gd name="T3" fmla="*/ 2147483647 h 52"/>
              <a:gd name="T4" fmla="*/ 2147483647 w 55"/>
              <a:gd name="T5" fmla="*/ 0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6" name="Line 232"/>
          <p:cNvSpPr>
            <a:spLocks noChangeShapeType="1"/>
          </p:cNvSpPr>
          <p:nvPr/>
        </p:nvSpPr>
        <p:spPr bwMode="auto">
          <a:xfrm flipV="1">
            <a:off x="4065588" y="60483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7" name="Line 233"/>
          <p:cNvSpPr>
            <a:spLocks noChangeShapeType="1"/>
          </p:cNvSpPr>
          <p:nvPr/>
        </p:nvSpPr>
        <p:spPr bwMode="auto">
          <a:xfrm flipV="1">
            <a:off x="4127500" y="60261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8" name="Line 234"/>
          <p:cNvSpPr>
            <a:spLocks noChangeShapeType="1"/>
          </p:cNvSpPr>
          <p:nvPr/>
        </p:nvSpPr>
        <p:spPr bwMode="auto">
          <a:xfrm flipV="1">
            <a:off x="4157663" y="6018213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49" name="Line 235"/>
          <p:cNvSpPr>
            <a:spLocks noChangeShapeType="1"/>
          </p:cNvSpPr>
          <p:nvPr/>
        </p:nvSpPr>
        <p:spPr bwMode="auto">
          <a:xfrm>
            <a:off x="4191000" y="602138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0" name="Line 236"/>
          <p:cNvSpPr>
            <a:spLocks noChangeShapeType="1"/>
          </p:cNvSpPr>
          <p:nvPr/>
        </p:nvSpPr>
        <p:spPr bwMode="auto">
          <a:xfrm>
            <a:off x="4221163" y="60261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1" name="Line 237"/>
          <p:cNvSpPr>
            <a:spLocks noChangeShapeType="1"/>
          </p:cNvSpPr>
          <p:nvPr/>
        </p:nvSpPr>
        <p:spPr bwMode="auto">
          <a:xfrm>
            <a:off x="4251325" y="60483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2" name="Freeform 238"/>
          <p:cNvSpPr>
            <a:spLocks/>
          </p:cNvSpPr>
          <p:nvPr/>
        </p:nvSpPr>
        <p:spPr bwMode="auto">
          <a:xfrm>
            <a:off x="4227513" y="6024563"/>
            <a:ext cx="87312" cy="82550"/>
          </a:xfrm>
          <a:custGeom>
            <a:avLst/>
            <a:gdLst>
              <a:gd name="T0" fmla="*/ 2147483647 w 55"/>
              <a:gd name="T1" fmla="*/ 0 h 52"/>
              <a:gd name="T2" fmla="*/ 2147483647 w 55"/>
              <a:gd name="T3" fmla="*/ 2147483647 h 52"/>
              <a:gd name="T4" fmla="*/ 0 w 55"/>
              <a:gd name="T5" fmla="*/ 2147483647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3" name="Freeform 239"/>
          <p:cNvSpPr>
            <a:spLocks/>
          </p:cNvSpPr>
          <p:nvPr/>
        </p:nvSpPr>
        <p:spPr bwMode="auto">
          <a:xfrm>
            <a:off x="4679950" y="6024563"/>
            <a:ext cx="87313" cy="82550"/>
          </a:xfrm>
          <a:custGeom>
            <a:avLst/>
            <a:gdLst>
              <a:gd name="T0" fmla="*/ 2147483647 w 55"/>
              <a:gd name="T1" fmla="*/ 2147483647 h 52"/>
              <a:gd name="T2" fmla="*/ 0 w 55"/>
              <a:gd name="T3" fmla="*/ 2147483647 h 52"/>
              <a:gd name="T4" fmla="*/ 2147483647 w 55"/>
              <a:gd name="T5" fmla="*/ 0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4" name="Line 240"/>
          <p:cNvSpPr>
            <a:spLocks noChangeShapeType="1"/>
          </p:cNvSpPr>
          <p:nvPr/>
        </p:nvSpPr>
        <p:spPr bwMode="auto">
          <a:xfrm flipV="1">
            <a:off x="4679950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5" name="Line 241"/>
          <p:cNvSpPr>
            <a:spLocks noChangeShapeType="1"/>
          </p:cNvSpPr>
          <p:nvPr/>
        </p:nvSpPr>
        <p:spPr bwMode="auto">
          <a:xfrm flipV="1">
            <a:off x="4737100" y="60261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6" name="Line 242"/>
          <p:cNvSpPr>
            <a:spLocks noChangeShapeType="1"/>
          </p:cNvSpPr>
          <p:nvPr/>
        </p:nvSpPr>
        <p:spPr bwMode="auto">
          <a:xfrm flipV="1">
            <a:off x="4770438" y="6018213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7" name="Line 243"/>
          <p:cNvSpPr>
            <a:spLocks noChangeShapeType="1"/>
          </p:cNvSpPr>
          <p:nvPr/>
        </p:nvSpPr>
        <p:spPr bwMode="auto">
          <a:xfrm>
            <a:off x="4802188" y="60213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8" name="Line 244"/>
          <p:cNvSpPr>
            <a:spLocks noChangeShapeType="1"/>
          </p:cNvSpPr>
          <p:nvPr/>
        </p:nvSpPr>
        <p:spPr bwMode="auto">
          <a:xfrm>
            <a:off x="4832350" y="60261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59" name="Line 245"/>
          <p:cNvSpPr>
            <a:spLocks noChangeShapeType="1"/>
          </p:cNvSpPr>
          <p:nvPr/>
        </p:nvSpPr>
        <p:spPr bwMode="auto">
          <a:xfrm>
            <a:off x="4862513" y="60483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0" name="Freeform 246"/>
          <p:cNvSpPr>
            <a:spLocks/>
          </p:cNvSpPr>
          <p:nvPr/>
        </p:nvSpPr>
        <p:spPr bwMode="auto">
          <a:xfrm>
            <a:off x="4837113" y="6024563"/>
            <a:ext cx="88900" cy="82550"/>
          </a:xfrm>
          <a:custGeom>
            <a:avLst/>
            <a:gdLst>
              <a:gd name="T0" fmla="*/ 2147483647 w 56"/>
              <a:gd name="T1" fmla="*/ 0 h 52"/>
              <a:gd name="T2" fmla="*/ 2147483647 w 56"/>
              <a:gd name="T3" fmla="*/ 2147483647 h 52"/>
              <a:gd name="T4" fmla="*/ 0 w 56"/>
              <a:gd name="T5" fmla="*/ 2147483647 h 52"/>
              <a:gd name="T6" fmla="*/ 0 60000 65536"/>
              <a:gd name="T7" fmla="*/ 0 60000 65536"/>
              <a:gd name="T8" fmla="*/ 0 60000 65536"/>
              <a:gd name="T9" fmla="*/ 0 w 56"/>
              <a:gd name="T10" fmla="*/ 0 h 52"/>
              <a:gd name="T11" fmla="*/ 56 w 56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1" name="Freeform 247"/>
          <p:cNvSpPr>
            <a:spLocks/>
          </p:cNvSpPr>
          <p:nvPr/>
        </p:nvSpPr>
        <p:spPr bwMode="auto">
          <a:xfrm>
            <a:off x="5353050" y="6024563"/>
            <a:ext cx="85725" cy="82550"/>
          </a:xfrm>
          <a:custGeom>
            <a:avLst/>
            <a:gdLst>
              <a:gd name="T0" fmla="*/ 2147483647 w 54"/>
              <a:gd name="T1" fmla="*/ 2147483647 h 52"/>
              <a:gd name="T2" fmla="*/ 0 w 54"/>
              <a:gd name="T3" fmla="*/ 2147483647 h 52"/>
              <a:gd name="T4" fmla="*/ 2147483647 w 54"/>
              <a:gd name="T5" fmla="*/ 0 h 52"/>
              <a:gd name="T6" fmla="*/ 0 60000 65536"/>
              <a:gd name="T7" fmla="*/ 0 60000 65536"/>
              <a:gd name="T8" fmla="*/ 0 60000 65536"/>
              <a:gd name="T9" fmla="*/ 0 w 54"/>
              <a:gd name="T10" fmla="*/ 0 h 52"/>
              <a:gd name="T11" fmla="*/ 54 w 54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52">
                <a:moveTo>
                  <a:pt x="53" y="21"/>
                </a:moveTo>
                <a:lnTo>
                  <a:pt x="0" y="51"/>
                </a:lnTo>
                <a:lnTo>
                  <a:pt x="3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2" name="Line 248"/>
          <p:cNvSpPr>
            <a:spLocks noChangeShapeType="1"/>
          </p:cNvSpPr>
          <p:nvPr/>
        </p:nvSpPr>
        <p:spPr bwMode="auto">
          <a:xfrm flipV="1">
            <a:off x="5353050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3" name="Line 249"/>
          <p:cNvSpPr>
            <a:spLocks noChangeShapeType="1"/>
          </p:cNvSpPr>
          <p:nvPr/>
        </p:nvSpPr>
        <p:spPr bwMode="auto">
          <a:xfrm flipV="1">
            <a:off x="5410200" y="60261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4" name="Line 250"/>
          <p:cNvSpPr>
            <a:spLocks noChangeShapeType="1"/>
          </p:cNvSpPr>
          <p:nvPr/>
        </p:nvSpPr>
        <p:spPr bwMode="auto">
          <a:xfrm flipV="1">
            <a:off x="5443538" y="6018213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5" name="Line 251"/>
          <p:cNvSpPr>
            <a:spLocks noChangeShapeType="1"/>
          </p:cNvSpPr>
          <p:nvPr/>
        </p:nvSpPr>
        <p:spPr bwMode="auto">
          <a:xfrm>
            <a:off x="5475288" y="60213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6" name="Line 252"/>
          <p:cNvSpPr>
            <a:spLocks noChangeShapeType="1"/>
          </p:cNvSpPr>
          <p:nvPr/>
        </p:nvSpPr>
        <p:spPr bwMode="auto">
          <a:xfrm>
            <a:off x="5503863" y="60261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7" name="Line 253"/>
          <p:cNvSpPr>
            <a:spLocks noChangeShapeType="1"/>
          </p:cNvSpPr>
          <p:nvPr/>
        </p:nvSpPr>
        <p:spPr bwMode="auto">
          <a:xfrm>
            <a:off x="5535613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8" name="Freeform 254"/>
          <p:cNvSpPr>
            <a:spLocks/>
          </p:cNvSpPr>
          <p:nvPr/>
        </p:nvSpPr>
        <p:spPr bwMode="auto">
          <a:xfrm>
            <a:off x="5508625" y="6024563"/>
            <a:ext cx="88900" cy="82550"/>
          </a:xfrm>
          <a:custGeom>
            <a:avLst/>
            <a:gdLst>
              <a:gd name="T0" fmla="*/ 2147483647 w 56"/>
              <a:gd name="T1" fmla="*/ 0 h 52"/>
              <a:gd name="T2" fmla="*/ 2147483647 w 56"/>
              <a:gd name="T3" fmla="*/ 2147483647 h 52"/>
              <a:gd name="T4" fmla="*/ 0 w 56"/>
              <a:gd name="T5" fmla="*/ 2147483647 h 52"/>
              <a:gd name="T6" fmla="*/ 0 60000 65536"/>
              <a:gd name="T7" fmla="*/ 0 60000 65536"/>
              <a:gd name="T8" fmla="*/ 0 60000 65536"/>
              <a:gd name="T9" fmla="*/ 0 w 56"/>
              <a:gd name="T10" fmla="*/ 0 h 52"/>
              <a:gd name="T11" fmla="*/ 56 w 56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69" name="Freeform 255"/>
          <p:cNvSpPr>
            <a:spLocks/>
          </p:cNvSpPr>
          <p:nvPr/>
        </p:nvSpPr>
        <p:spPr bwMode="auto">
          <a:xfrm>
            <a:off x="6634163" y="6024563"/>
            <a:ext cx="88900" cy="82550"/>
          </a:xfrm>
          <a:custGeom>
            <a:avLst/>
            <a:gdLst>
              <a:gd name="T0" fmla="*/ 2147483647 w 56"/>
              <a:gd name="T1" fmla="*/ 2147483647 h 52"/>
              <a:gd name="T2" fmla="*/ 0 w 56"/>
              <a:gd name="T3" fmla="*/ 2147483647 h 52"/>
              <a:gd name="T4" fmla="*/ 2147483647 w 56"/>
              <a:gd name="T5" fmla="*/ 0 h 52"/>
              <a:gd name="T6" fmla="*/ 0 60000 65536"/>
              <a:gd name="T7" fmla="*/ 0 60000 65536"/>
              <a:gd name="T8" fmla="*/ 0 60000 65536"/>
              <a:gd name="T9" fmla="*/ 0 w 56"/>
              <a:gd name="T10" fmla="*/ 0 h 52"/>
              <a:gd name="T11" fmla="*/ 56 w 56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0" name="Line 256"/>
          <p:cNvSpPr>
            <a:spLocks noChangeShapeType="1"/>
          </p:cNvSpPr>
          <p:nvPr/>
        </p:nvSpPr>
        <p:spPr bwMode="auto">
          <a:xfrm flipV="1">
            <a:off x="6630988" y="60483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1" name="Line 257"/>
          <p:cNvSpPr>
            <a:spLocks noChangeShapeType="1"/>
          </p:cNvSpPr>
          <p:nvPr/>
        </p:nvSpPr>
        <p:spPr bwMode="auto">
          <a:xfrm flipV="1">
            <a:off x="6696075" y="6026150"/>
            <a:ext cx="28575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2" name="Line 258"/>
          <p:cNvSpPr>
            <a:spLocks noChangeShapeType="1"/>
          </p:cNvSpPr>
          <p:nvPr/>
        </p:nvSpPr>
        <p:spPr bwMode="auto">
          <a:xfrm flipV="1">
            <a:off x="6724650" y="6018213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3" name="Line 259"/>
          <p:cNvSpPr>
            <a:spLocks noChangeShapeType="1"/>
          </p:cNvSpPr>
          <p:nvPr/>
        </p:nvSpPr>
        <p:spPr bwMode="auto">
          <a:xfrm>
            <a:off x="6756400" y="602138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4" name="Line 260"/>
          <p:cNvSpPr>
            <a:spLocks noChangeShapeType="1"/>
          </p:cNvSpPr>
          <p:nvPr/>
        </p:nvSpPr>
        <p:spPr bwMode="auto">
          <a:xfrm>
            <a:off x="6788150" y="60261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5" name="Line 261"/>
          <p:cNvSpPr>
            <a:spLocks noChangeShapeType="1"/>
          </p:cNvSpPr>
          <p:nvPr/>
        </p:nvSpPr>
        <p:spPr bwMode="auto">
          <a:xfrm>
            <a:off x="6818313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6" name="Freeform 262"/>
          <p:cNvSpPr>
            <a:spLocks/>
          </p:cNvSpPr>
          <p:nvPr/>
        </p:nvSpPr>
        <p:spPr bwMode="auto">
          <a:xfrm>
            <a:off x="6792913" y="6024563"/>
            <a:ext cx="87312" cy="82550"/>
          </a:xfrm>
          <a:custGeom>
            <a:avLst/>
            <a:gdLst>
              <a:gd name="T0" fmla="*/ 2147483647 w 55"/>
              <a:gd name="T1" fmla="*/ 0 h 52"/>
              <a:gd name="T2" fmla="*/ 2147483647 w 55"/>
              <a:gd name="T3" fmla="*/ 2147483647 h 52"/>
              <a:gd name="T4" fmla="*/ 0 w 55"/>
              <a:gd name="T5" fmla="*/ 2147483647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7" name="Freeform 263"/>
          <p:cNvSpPr>
            <a:spLocks/>
          </p:cNvSpPr>
          <p:nvPr/>
        </p:nvSpPr>
        <p:spPr bwMode="auto">
          <a:xfrm>
            <a:off x="7305675" y="6024563"/>
            <a:ext cx="88900" cy="82550"/>
          </a:xfrm>
          <a:custGeom>
            <a:avLst/>
            <a:gdLst>
              <a:gd name="T0" fmla="*/ 2147483647 w 56"/>
              <a:gd name="T1" fmla="*/ 2147483647 h 52"/>
              <a:gd name="T2" fmla="*/ 0 w 56"/>
              <a:gd name="T3" fmla="*/ 2147483647 h 52"/>
              <a:gd name="T4" fmla="*/ 2147483647 w 56"/>
              <a:gd name="T5" fmla="*/ 0 h 52"/>
              <a:gd name="T6" fmla="*/ 0 60000 65536"/>
              <a:gd name="T7" fmla="*/ 0 60000 65536"/>
              <a:gd name="T8" fmla="*/ 0 60000 65536"/>
              <a:gd name="T9" fmla="*/ 0 w 56"/>
              <a:gd name="T10" fmla="*/ 0 h 52"/>
              <a:gd name="T11" fmla="*/ 56 w 56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4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8" name="Line 264"/>
          <p:cNvSpPr>
            <a:spLocks noChangeShapeType="1"/>
          </p:cNvSpPr>
          <p:nvPr/>
        </p:nvSpPr>
        <p:spPr bwMode="auto">
          <a:xfrm flipV="1">
            <a:off x="7305675" y="60483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79" name="Line 265"/>
          <p:cNvSpPr>
            <a:spLocks noChangeShapeType="1"/>
          </p:cNvSpPr>
          <p:nvPr/>
        </p:nvSpPr>
        <p:spPr bwMode="auto">
          <a:xfrm flipV="1">
            <a:off x="7362825" y="6026150"/>
            <a:ext cx="33338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0" name="Line 266"/>
          <p:cNvSpPr>
            <a:spLocks noChangeShapeType="1"/>
          </p:cNvSpPr>
          <p:nvPr/>
        </p:nvSpPr>
        <p:spPr bwMode="auto">
          <a:xfrm flipV="1">
            <a:off x="7396163" y="6018213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1" name="Line 267"/>
          <p:cNvSpPr>
            <a:spLocks noChangeShapeType="1"/>
          </p:cNvSpPr>
          <p:nvPr/>
        </p:nvSpPr>
        <p:spPr bwMode="auto">
          <a:xfrm>
            <a:off x="7429500" y="60213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2" name="Line 268"/>
          <p:cNvSpPr>
            <a:spLocks noChangeShapeType="1"/>
          </p:cNvSpPr>
          <p:nvPr/>
        </p:nvSpPr>
        <p:spPr bwMode="auto">
          <a:xfrm>
            <a:off x="7458075" y="60261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3" name="Line 269"/>
          <p:cNvSpPr>
            <a:spLocks noChangeShapeType="1"/>
          </p:cNvSpPr>
          <p:nvPr/>
        </p:nvSpPr>
        <p:spPr bwMode="auto">
          <a:xfrm>
            <a:off x="7488238" y="6048375"/>
            <a:ext cx="63500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4" name="Freeform 270"/>
          <p:cNvSpPr>
            <a:spLocks/>
          </p:cNvSpPr>
          <p:nvPr/>
        </p:nvSpPr>
        <p:spPr bwMode="auto">
          <a:xfrm>
            <a:off x="7464425" y="6024563"/>
            <a:ext cx="88900" cy="82550"/>
          </a:xfrm>
          <a:custGeom>
            <a:avLst/>
            <a:gdLst>
              <a:gd name="T0" fmla="*/ 2147483647 w 56"/>
              <a:gd name="T1" fmla="*/ 0 h 52"/>
              <a:gd name="T2" fmla="*/ 2147483647 w 56"/>
              <a:gd name="T3" fmla="*/ 2147483647 h 52"/>
              <a:gd name="T4" fmla="*/ 0 w 56"/>
              <a:gd name="T5" fmla="*/ 2147483647 h 52"/>
              <a:gd name="T6" fmla="*/ 0 60000 65536"/>
              <a:gd name="T7" fmla="*/ 0 60000 65536"/>
              <a:gd name="T8" fmla="*/ 0 60000 65536"/>
              <a:gd name="T9" fmla="*/ 0 w 56"/>
              <a:gd name="T10" fmla="*/ 0 h 52"/>
              <a:gd name="T11" fmla="*/ 56 w 56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5" name="Freeform 271"/>
          <p:cNvSpPr>
            <a:spLocks/>
          </p:cNvSpPr>
          <p:nvPr/>
        </p:nvSpPr>
        <p:spPr bwMode="auto">
          <a:xfrm>
            <a:off x="5962650" y="6024563"/>
            <a:ext cx="87313" cy="82550"/>
          </a:xfrm>
          <a:custGeom>
            <a:avLst/>
            <a:gdLst>
              <a:gd name="T0" fmla="*/ 2147483647 w 55"/>
              <a:gd name="T1" fmla="*/ 2147483647 h 52"/>
              <a:gd name="T2" fmla="*/ 0 w 55"/>
              <a:gd name="T3" fmla="*/ 2147483647 h 52"/>
              <a:gd name="T4" fmla="*/ 2147483647 w 55"/>
              <a:gd name="T5" fmla="*/ 0 h 52"/>
              <a:gd name="T6" fmla="*/ 0 60000 65536"/>
              <a:gd name="T7" fmla="*/ 0 60000 65536"/>
              <a:gd name="T8" fmla="*/ 0 60000 65536"/>
              <a:gd name="T9" fmla="*/ 0 w 55"/>
              <a:gd name="T10" fmla="*/ 0 h 52"/>
              <a:gd name="T11" fmla="*/ 55 w 55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6" name="Line 272"/>
          <p:cNvSpPr>
            <a:spLocks noChangeShapeType="1"/>
          </p:cNvSpPr>
          <p:nvPr/>
        </p:nvSpPr>
        <p:spPr bwMode="auto">
          <a:xfrm flipV="1">
            <a:off x="5959475" y="60483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7" name="Line 273"/>
          <p:cNvSpPr>
            <a:spLocks noChangeShapeType="1"/>
          </p:cNvSpPr>
          <p:nvPr/>
        </p:nvSpPr>
        <p:spPr bwMode="auto">
          <a:xfrm flipV="1">
            <a:off x="6021388" y="60261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8" name="Line 274"/>
          <p:cNvSpPr>
            <a:spLocks noChangeShapeType="1"/>
          </p:cNvSpPr>
          <p:nvPr/>
        </p:nvSpPr>
        <p:spPr bwMode="auto">
          <a:xfrm flipV="1">
            <a:off x="6051550" y="6018213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89" name="Line 275"/>
          <p:cNvSpPr>
            <a:spLocks noChangeShapeType="1"/>
          </p:cNvSpPr>
          <p:nvPr/>
        </p:nvSpPr>
        <p:spPr bwMode="auto">
          <a:xfrm>
            <a:off x="6084888" y="60213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90" name="Line 276"/>
          <p:cNvSpPr>
            <a:spLocks noChangeShapeType="1"/>
          </p:cNvSpPr>
          <p:nvPr/>
        </p:nvSpPr>
        <p:spPr bwMode="auto">
          <a:xfrm>
            <a:off x="6115050" y="60261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91" name="Line 277"/>
          <p:cNvSpPr>
            <a:spLocks noChangeShapeType="1"/>
          </p:cNvSpPr>
          <p:nvPr/>
        </p:nvSpPr>
        <p:spPr bwMode="auto">
          <a:xfrm>
            <a:off x="6146800" y="60483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92" name="Freeform 278"/>
          <p:cNvSpPr>
            <a:spLocks/>
          </p:cNvSpPr>
          <p:nvPr/>
        </p:nvSpPr>
        <p:spPr bwMode="auto">
          <a:xfrm>
            <a:off x="6121400" y="6024563"/>
            <a:ext cx="88900" cy="82550"/>
          </a:xfrm>
          <a:custGeom>
            <a:avLst/>
            <a:gdLst>
              <a:gd name="T0" fmla="*/ 2147483647 w 56"/>
              <a:gd name="T1" fmla="*/ 0 h 52"/>
              <a:gd name="T2" fmla="*/ 2147483647 w 56"/>
              <a:gd name="T3" fmla="*/ 2147483647 h 52"/>
              <a:gd name="T4" fmla="*/ 0 w 56"/>
              <a:gd name="T5" fmla="*/ 2147483647 h 52"/>
              <a:gd name="T6" fmla="*/ 0 60000 65536"/>
              <a:gd name="T7" fmla="*/ 0 60000 65536"/>
              <a:gd name="T8" fmla="*/ 0 60000 65536"/>
              <a:gd name="T9" fmla="*/ 0 w 56"/>
              <a:gd name="T10" fmla="*/ 0 h 52"/>
              <a:gd name="T11" fmla="*/ 56 w 56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93" name="Rectangle 279"/>
          <p:cNvSpPr>
            <a:spLocks noChangeArrowheads="1"/>
          </p:cNvSpPr>
          <p:nvPr/>
        </p:nvSpPr>
        <p:spPr bwMode="auto">
          <a:xfrm>
            <a:off x="2892425" y="6080125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3*</a:t>
            </a:r>
          </a:p>
        </p:txBody>
      </p:sp>
      <p:sp>
        <p:nvSpPr>
          <p:cNvPr id="64794" name="Rectangle 280"/>
          <p:cNvSpPr>
            <a:spLocks noChangeArrowheads="1"/>
          </p:cNvSpPr>
          <p:nvPr/>
        </p:nvSpPr>
        <p:spPr bwMode="auto">
          <a:xfrm>
            <a:off x="3160713" y="60912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4*</a:t>
            </a:r>
          </a:p>
        </p:txBody>
      </p:sp>
      <p:sp>
        <p:nvSpPr>
          <p:cNvPr id="64795" name="Rectangle 281"/>
          <p:cNvSpPr>
            <a:spLocks noChangeArrowheads="1"/>
          </p:cNvSpPr>
          <p:nvPr/>
        </p:nvSpPr>
        <p:spPr bwMode="auto">
          <a:xfrm>
            <a:off x="3540125" y="6080125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6*</a:t>
            </a:r>
          </a:p>
        </p:txBody>
      </p:sp>
      <p:sp>
        <p:nvSpPr>
          <p:cNvPr id="64796" name="Rectangle 282"/>
          <p:cNvSpPr>
            <a:spLocks noChangeArrowheads="1"/>
          </p:cNvSpPr>
          <p:nvPr/>
        </p:nvSpPr>
        <p:spPr bwMode="auto">
          <a:xfrm>
            <a:off x="3810000" y="6080125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9*</a:t>
            </a:r>
          </a:p>
        </p:txBody>
      </p:sp>
      <p:sp>
        <p:nvSpPr>
          <p:cNvPr id="64797" name="Rectangle 283"/>
          <p:cNvSpPr>
            <a:spLocks noChangeArrowheads="1"/>
          </p:cNvSpPr>
          <p:nvPr/>
        </p:nvSpPr>
        <p:spPr bwMode="auto">
          <a:xfrm>
            <a:off x="4146550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10*</a:t>
            </a:r>
          </a:p>
        </p:txBody>
      </p:sp>
      <p:sp>
        <p:nvSpPr>
          <p:cNvPr id="64798" name="Rectangle 284"/>
          <p:cNvSpPr>
            <a:spLocks noChangeArrowheads="1"/>
          </p:cNvSpPr>
          <p:nvPr/>
        </p:nvSpPr>
        <p:spPr bwMode="auto">
          <a:xfrm>
            <a:off x="4418013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11*</a:t>
            </a:r>
          </a:p>
        </p:txBody>
      </p:sp>
      <p:sp>
        <p:nvSpPr>
          <p:cNvPr id="64799" name="Rectangle 285"/>
          <p:cNvSpPr>
            <a:spLocks noChangeArrowheads="1"/>
          </p:cNvSpPr>
          <p:nvPr/>
        </p:nvSpPr>
        <p:spPr bwMode="auto">
          <a:xfrm>
            <a:off x="4797425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12*</a:t>
            </a:r>
          </a:p>
        </p:txBody>
      </p:sp>
      <p:sp>
        <p:nvSpPr>
          <p:cNvPr id="64800" name="Rectangle 286"/>
          <p:cNvSpPr>
            <a:spLocks noChangeArrowheads="1"/>
          </p:cNvSpPr>
          <p:nvPr/>
        </p:nvSpPr>
        <p:spPr bwMode="auto">
          <a:xfrm>
            <a:off x="5065713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13*</a:t>
            </a:r>
          </a:p>
        </p:txBody>
      </p:sp>
      <p:sp>
        <p:nvSpPr>
          <p:cNvPr id="64801" name="Rectangle 287"/>
          <p:cNvSpPr>
            <a:spLocks noChangeArrowheads="1"/>
          </p:cNvSpPr>
          <p:nvPr/>
        </p:nvSpPr>
        <p:spPr bwMode="auto">
          <a:xfrm>
            <a:off x="5445125" y="60912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20*</a:t>
            </a:r>
          </a:p>
        </p:txBody>
      </p:sp>
      <p:sp>
        <p:nvSpPr>
          <p:cNvPr id="64802" name="Rectangle 288"/>
          <p:cNvSpPr>
            <a:spLocks noChangeArrowheads="1"/>
          </p:cNvSpPr>
          <p:nvPr/>
        </p:nvSpPr>
        <p:spPr bwMode="auto">
          <a:xfrm>
            <a:off x="5703888" y="60912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22*</a:t>
            </a:r>
          </a:p>
        </p:txBody>
      </p:sp>
      <p:sp>
        <p:nvSpPr>
          <p:cNvPr id="64803" name="Rectangle 289"/>
          <p:cNvSpPr>
            <a:spLocks noChangeArrowheads="1"/>
          </p:cNvSpPr>
          <p:nvPr/>
        </p:nvSpPr>
        <p:spPr bwMode="auto">
          <a:xfrm>
            <a:off x="6083300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23*</a:t>
            </a:r>
          </a:p>
        </p:txBody>
      </p:sp>
      <p:sp>
        <p:nvSpPr>
          <p:cNvPr id="64804" name="Rectangle 290"/>
          <p:cNvSpPr>
            <a:spLocks noChangeArrowheads="1"/>
          </p:cNvSpPr>
          <p:nvPr/>
        </p:nvSpPr>
        <p:spPr bwMode="auto">
          <a:xfrm>
            <a:off x="6364288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31*</a:t>
            </a:r>
          </a:p>
        </p:txBody>
      </p:sp>
      <p:sp>
        <p:nvSpPr>
          <p:cNvPr id="64805" name="Rectangle 291"/>
          <p:cNvSpPr>
            <a:spLocks noChangeArrowheads="1"/>
          </p:cNvSpPr>
          <p:nvPr/>
        </p:nvSpPr>
        <p:spPr bwMode="auto">
          <a:xfrm>
            <a:off x="6732588" y="60912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35*</a:t>
            </a:r>
          </a:p>
        </p:txBody>
      </p:sp>
      <p:sp>
        <p:nvSpPr>
          <p:cNvPr id="64806" name="Rectangle 292"/>
          <p:cNvSpPr>
            <a:spLocks noChangeArrowheads="1"/>
          </p:cNvSpPr>
          <p:nvPr/>
        </p:nvSpPr>
        <p:spPr bwMode="auto">
          <a:xfrm>
            <a:off x="6991350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36*</a:t>
            </a:r>
          </a:p>
        </p:txBody>
      </p:sp>
      <p:sp>
        <p:nvSpPr>
          <p:cNvPr id="64807" name="Rectangle 293"/>
          <p:cNvSpPr>
            <a:spLocks noChangeArrowheads="1"/>
          </p:cNvSpPr>
          <p:nvPr/>
        </p:nvSpPr>
        <p:spPr bwMode="auto">
          <a:xfrm>
            <a:off x="7380288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38*</a:t>
            </a:r>
          </a:p>
        </p:txBody>
      </p:sp>
      <p:sp>
        <p:nvSpPr>
          <p:cNvPr id="64808" name="Rectangle 294"/>
          <p:cNvSpPr>
            <a:spLocks noChangeArrowheads="1"/>
          </p:cNvSpPr>
          <p:nvPr/>
        </p:nvSpPr>
        <p:spPr bwMode="auto">
          <a:xfrm>
            <a:off x="7640638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41*</a:t>
            </a:r>
          </a:p>
        </p:txBody>
      </p:sp>
      <p:sp>
        <p:nvSpPr>
          <p:cNvPr id="64809" name="Rectangle 295"/>
          <p:cNvSpPr>
            <a:spLocks noChangeArrowheads="1"/>
          </p:cNvSpPr>
          <p:nvPr/>
        </p:nvSpPr>
        <p:spPr bwMode="auto">
          <a:xfrm>
            <a:off x="7997825" y="60801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44*</a:t>
            </a:r>
          </a:p>
        </p:txBody>
      </p:sp>
      <p:sp>
        <p:nvSpPr>
          <p:cNvPr id="64810" name="Rectangle 296"/>
          <p:cNvSpPr>
            <a:spLocks noChangeArrowheads="1"/>
          </p:cNvSpPr>
          <p:nvPr/>
        </p:nvSpPr>
        <p:spPr bwMode="auto">
          <a:xfrm>
            <a:off x="3605213" y="5222875"/>
            <a:ext cx="2730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64811" name="Rectangle 297"/>
          <p:cNvSpPr>
            <a:spLocks noChangeArrowheads="1"/>
          </p:cNvSpPr>
          <p:nvPr/>
        </p:nvSpPr>
        <p:spPr bwMode="auto">
          <a:xfrm>
            <a:off x="4600575" y="3800475"/>
            <a:ext cx="584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64812" name="Rectangle 298"/>
          <p:cNvSpPr>
            <a:spLocks noChangeArrowheads="1"/>
          </p:cNvSpPr>
          <p:nvPr/>
        </p:nvSpPr>
        <p:spPr bwMode="auto">
          <a:xfrm>
            <a:off x="4589463" y="448627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64813" name="Rectangle 299"/>
          <p:cNvSpPr>
            <a:spLocks noChangeArrowheads="1"/>
          </p:cNvSpPr>
          <p:nvPr/>
        </p:nvSpPr>
        <p:spPr bwMode="auto">
          <a:xfrm>
            <a:off x="4730750" y="5232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64814" name="Rectangle 300"/>
          <p:cNvSpPr>
            <a:spLocks noChangeArrowheads="1"/>
          </p:cNvSpPr>
          <p:nvPr/>
        </p:nvSpPr>
        <p:spPr bwMode="auto">
          <a:xfrm>
            <a:off x="5919788" y="522287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23</a:t>
            </a:r>
          </a:p>
        </p:txBody>
      </p:sp>
      <p:sp>
        <p:nvSpPr>
          <p:cNvPr id="64815" name="Rectangle 301"/>
          <p:cNvSpPr>
            <a:spLocks noChangeArrowheads="1"/>
          </p:cNvSpPr>
          <p:nvPr/>
        </p:nvSpPr>
        <p:spPr bwMode="auto">
          <a:xfrm>
            <a:off x="5367338" y="384175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64816" name="Rectangle 302"/>
          <p:cNvSpPr>
            <a:spLocks noChangeArrowheads="1"/>
          </p:cNvSpPr>
          <p:nvPr/>
        </p:nvSpPr>
        <p:spPr bwMode="auto">
          <a:xfrm>
            <a:off x="6127750" y="44958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35</a:t>
            </a:r>
          </a:p>
        </p:txBody>
      </p:sp>
      <p:sp>
        <p:nvSpPr>
          <p:cNvPr id="64817" name="Rectangle 303"/>
          <p:cNvSpPr>
            <a:spLocks noChangeArrowheads="1"/>
          </p:cNvSpPr>
          <p:nvPr/>
        </p:nvSpPr>
        <p:spPr bwMode="auto">
          <a:xfrm>
            <a:off x="7108825" y="5232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300" b="1">
                <a:solidFill>
                  <a:srgbClr val="000000"/>
                </a:solidFill>
                <a:latin typeface="Arial" charset="0"/>
              </a:rPr>
              <a:t>38</a:t>
            </a:r>
          </a:p>
        </p:txBody>
      </p:sp>
      <p:sp>
        <p:nvSpPr>
          <p:cNvPr id="64818" name="Rectangle 304"/>
          <p:cNvSpPr>
            <a:spLocks noChangeArrowheads="1"/>
          </p:cNvSpPr>
          <p:nvPr/>
        </p:nvSpPr>
        <p:spPr bwMode="auto">
          <a:xfrm>
            <a:off x="7397750" y="4714875"/>
            <a:ext cx="1622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not yet in B+ tree</a:t>
            </a:r>
          </a:p>
        </p:txBody>
      </p:sp>
      <p:sp>
        <p:nvSpPr>
          <p:cNvPr id="64819" name="Rectangle 305"/>
          <p:cNvSpPr>
            <a:spLocks noChangeArrowheads="1"/>
          </p:cNvSpPr>
          <p:nvPr/>
        </p:nvSpPr>
        <p:spPr bwMode="auto">
          <a:xfrm>
            <a:off x="7397750" y="4486275"/>
            <a:ext cx="165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Data entry pages </a:t>
            </a:r>
          </a:p>
        </p:txBody>
      </p:sp>
      <p:sp>
        <p:nvSpPr>
          <p:cNvPr id="64820" name="Line 306"/>
          <p:cNvSpPr>
            <a:spLocks noChangeShapeType="1"/>
          </p:cNvSpPr>
          <p:nvPr/>
        </p:nvSpPr>
        <p:spPr bwMode="auto">
          <a:xfrm>
            <a:off x="4724400" y="3657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1" name="Arc 307"/>
          <p:cNvSpPr>
            <a:spLocks/>
          </p:cNvSpPr>
          <p:nvPr/>
        </p:nvSpPr>
        <p:spPr bwMode="auto">
          <a:xfrm>
            <a:off x="8081963" y="5033963"/>
            <a:ext cx="304800" cy="990600"/>
          </a:xfrm>
          <a:custGeom>
            <a:avLst/>
            <a:gdLst>
              <a:gd name="T0" fmla="*/ 0 w 21600"/>
              <a:gd name="T1" fmla="*/ 2147483647 h 21600"/>
              <a:gd name="T2" fmla="*/ 852003672 w 21600"/>
              <a:gd name="T3" fmla="*/ 0 h 21600"/>
              <a:gd name="T4" fmla="*/ 856443324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496"/>
                </a:moveTo>
                <a:cubicBezTo>
                  <a:pt x="57" y="9651"/>
                  <a:pt x="9643" y="61"/>
                  <a:pt x="21488" y="0"/>
                </a:cubicBezTo>
              </a:path>
              <a:path w="21600" h="21600" stroke="0" extrusionOk="0">
                <a:moveTo>
                  <a:pt x="0" y="21496"/>
                </a:moveTo>
                <a:cubicBezTo>
                  <a:pt x="57" y="9651"/>
                  <a:pt x="9643" y="61"/>
                  <a:pt x="21488" y="0"/>
                </a:cubicBezTo>
                <a:lnTo>
                  <a:pt x="21600" y="21600"/>
                </a:lnTo>
                <a:lnTo>
                  <a:pt x="0" y="214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D6D200-467C-B84F-8BA2-479721BC39A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A50599-FC07-F243-A403-D26EBD592DE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Summary</a:t>
            </a:r>
          </a:p>
        </p:txBody>
      </p:sp>
      <p:sp>
        <p:nvSpPr>
          <p:cNvPr id="665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</a:rPr>
              <a:t>Tree-structured indexes are ideal for range-searches, also good for equality searches.</a:t>
            </a:r>
          </a:p>
          <a:p>
            <a:pPr eaLnBrk="1" hangingPunct="1"/>
            <a:r>
              <a:rPr lang="en-US">
                <a:latin typeface="Tahoma" charset="0"/>
              </a:rPr>
              <a:t>B+ tree is a dynamic height-balanced index structure.</a:t>
            </a:r>
          </a:p>
          <a:p>
            <a:pPr lvl="1" eaLnBrk="1" hangingPunct="1"/>
            <a:r>
              <a:rPr lang="en-US">
                <a:latin typeface="Tahoma" charset="0"/>
              </a:rPr>
              <a:t>Inserts/deletes/search costs O(log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N).</a:t>
            </a:r>
          </a:p>
          <a:p>
            <a:pPr lvl="1" eaLnBrk="1" hangingPunct="1"/>
            <a:r>
              <a:rPr lang="en-US">
                <a:latin typeface="Tahoma" charset="0"/>
              </a:rPr>
              <a:t>High fanout (</a:t>
            </a:r>
            <a:r>
              <a:rPr lang="en-US" b="1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) means depth rarely more than 3 or 4.</a:t>
            </a:r>
          </a:p>
          <a:p>
            <a:pPr lvl="1" eaLnBrk="1" hangingPunct="1"/>
            <a:r>
              <a:rPr lang="en-US">
                <a:latin typeface="Tahoma" charset="0"/>
              </a:rPr>
              <a:t>Most widely used index in database management systems because of its versatility.  One of the most optimized components of a DBMS.</a:t>
            </a: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r>
              <a:rPr lang="en-US" dirty="0" smtClean="0"/>
              <a:t>Ins 6, ins 7, del 21, del 4 (in this order)</a:t>
            </a:r>
          </a:p>
          <a:p>
            <a:r>
              <a:rPr lang="en-US" dirty="0" smtClean="0"/>
              <a:t>Do not consider re-distribution for insertions (but redistribute for deletions)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8A7A-6018-E048-B6A9-09858E5CC14D}" type="datetime1">
              <a:rPr lang="en-US" smtClean="0"/>
              <a:pPr>
                <a:defRPr/>
              </a:pPr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E3E0E-59DE-364F-B382-5EB9AA5A07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Freeform 102"/>
          <p:cNvSpPr>
            <a:spLocks/>
          </p:cNvSpPr>
          <p:nvPr/>
        </p:nvSpPr>
        <p:spPr bwMode="auto">
          <a:xfrm>
            <a:off x="7471" y="5508625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3"/>
          <p:cNvSpPr>
            <a:spLocks/>
          </p:cNvSpPr>
          <p:nvPr/>
        </p:nvSpPr>
        <p:spPr bwMode="auto">
          <a:xfrm>
            <a:off x="3519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4"/>
          <p:cNvSpPr>
            <a:spLocks/>
          </p:cNvSpPr>
          <p:nvPr/>
        </p:nvSpPr>
        <p:spPr bwMode="auto">
          <a:xfrm>
            <a:off x="694859" y="5508625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10377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8584" y="5484813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reeform 117"/>
          <p:cNvSpPr>
            <a:spLocks/>
          </p:cNvSpPr>
          <p:nvPr/>
        </p:nvSpPr>
        <p:spPr bwMode="auto">
          <a:xfrm>
            <a:off x="294910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18"/>
          <p:cNvSpPr>
            <a:spLocks/>
          </p:cNvSpPr>
          <p:nvPr/>
        </p:nvSpPr>
        <p:spPr bwMode="auto">
          <a:xfrm>
            <a:off x="329359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19"/>
          <p:cNvSpPr>
            <a:spLocks/>
          </p:cNvSpPr>
          <p:nvPr/>
        </p:nvSpPr>
        <p:spPr bwMode="auto">
          <a:xfrm>
            <a:off x="3638084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0"/>
          <p:cNvSpPr>
            <a:spLocks/>
          </p:cNvSpPr>
          <p:nvPr/>
        </p:nvSpPr>
        <p:spPr bwMode="auto">
          <a:xfrm>
            <a:off x="3980984" y="5516563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"/>
          <p:cNvSpPr>
            <a:spLocks/>
          </p:cNvSpPr>
          <p:nvPr/>
        </p:nvSpPr>
        <p:spPr bwMode="auto">
          <a:xfrm>
            <a:off x="44413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2"/>
          <p:cNvSpPr>
            <a:spLocks/>
          </p:cNvSpPr>
          <p:nvPr/>
        </p:nvSpPr>
        <p:spPr bwMode="auto">
          <a:xfrm>
            <a:off x="478584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3"/>
          <p:cNvSpPr>
            <a:spLocks/>
          </p:cNvSpPr>
          <p:nvPr/>
        </p:nvSpPr>
        <p:spPr bwMode="auto">
          <a:xfrm>
            <a:off x="5130334" y="5516563"/>
            <a:ext cx="342900" cy="357188"/>
          </a:xfrm>
          <a:custGeom>
            <a:avLst/>
            <a:gdLst>
              <a:gd name="T0" fmla="*/ 0 w 204"/>
              <a:gd name="T1" fmla="*/ 270 h 205"/>
              <a:gd name="T2" fmla="*/ 0 w 204"/>
              <a:gd name="T3" fmla="*/ 0 h 205"/>
              <a:gd name="T4" fmla="*/ 241 w 204"/>
              <a:gd name="T5" fmla="*/ 0 h 205"/>
              <a:gd name="T6" fmla="*/ 241 w 204"/>
              <a:gd name="T7" fmla="*/ 270 h 205"/>
              <a:gd name="T8" fmla="*/ 0 w 204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4"/>
          <p:cNvSpPr>
            <a:spLocks/>
          </p:cNvSpPr>
          <p:nvPr/>
        </p:nvSpPr>
        <p:spPr bwMode="auto">
          <a:xfrm>
            <a:off x="547164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5"/>
          <p:cNvSpPr>
            <a:spLocks/>
          </p:cNvSpPr>
          <p:nvPr/>
        </p:nvSpPr>
        <p:spPr bwMode="auto">
          <a:xfrm>
            <a:off x="594360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6"/>
          <p:cNvSpPr>
            <a:spLocks/>
          </p:cNvSpPr>
          <p:nvPr/>
        </p:nvSpPr>
        <p:spPr bwMode="auto">
          <a:xfrm>
            <a:off x="6279684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7"/>
          <p:cNvSpPr>
            <a:spLocks/>
          </p:cNvSpPr>
          <p:nvPr/>
        </p:nvSpPr>
        <p:spPr bwMode="auto">
          <a:xfrm>
            <a:off x="662099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8"/>
          <p:cNvSpPr>
            <a:spLocks/>
          </p:cNvSpPr>
          <p:nvPr/>
        </p:nvSpPr>
        <p:spPr bwMode="auto">
          <a:xfrm>
            <a:off x="696389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33"/>
          <p:cNvSpPr>
            <a:spLocks/>
          </p:cNvSpPr>
          <p:nvPr/>
        </p:nvSpPr>
        <p:spPr bwMode="auto">
          <a:xfrm>
            <a:off x="2805112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34"/>
          <p:cNvSpPr>
            <a:spLocks/>
          </p:cNvSpPr>
          <p:nvPr/>
        </p:nvSpPr>
        <p:spPr bwMode="auto">
          <a:xfrm>
            <a:off x="28908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5"/>
          <p:cNvSpPr>
            <a:spLocks/>
          </p:cNvSpPr>
          <p:nvPr/>
        </p:nvSpPr>
        <p:spPr bwMode="auto">
          <a:xfrm>
            <a:off x="331946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6"/>
          <p:cNvSpPr>
            <a:spLocks/>
          </p:cNvSpPr>
          <p:nvPr/>
        </p:nvSpPr>
        <p:spPr bwMode="auto">
          <a:xfrm>
            <a:off x="340518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7"/>
          <p:cNvSpPr>
            <a:spLocks/>
          </p:cNvSpPr>
          <p:nvPr/>
        </p:nvSpPr>
        <p:spPr bwMode="auto">
          <a:xfrm>
            <a:off x="383381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39195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9"/>
          <p:cNvSpPr>
            <a:spLocks/>
          </p:cNvSpPr>
          <p:nvPr/>
        </p:nvSpPr>
        <p:spPr bwMode="auto">
          <a:xfrm>
            <a:off x="43497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44354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41"/>
          <p:cNvSpPr>
            <a:spLocks/>
          </p:cNvSpPr>
          <p:nvPr/>
        </p:nvSpPr>
        <p:spPr bwMode="auto">
          <a:xfrm>
            <a:off x="4865687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167"/>
          <p:cNvSpPr>
            <a:spLocks/>
          </p:cNvSpPr>
          <p:nvPr/>
        </p:nvSpPr>
        <p:spPr bwMode="auto">
          <a:xfrm>
            <a:off x="1469559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168"/>
          <p:cNvSpPr>
            <a:spLocks/>
          </p:cNvSpPr>
          <p:nvPr/>
        </p:nvSpPr>
        <p:spPr bwMode="auto">
          <a:xfrm>
            <a:off x="18124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9"/>
          <p:cNvSpPr>
            <a:spLocks/>
          </p:cNvSpPr>
          <p:nvPr/>
        </p:nvSpPr>
        <p:spPr bwMode="auto">
          <a:xfrm>
            <a:off x="215694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70"/>
          <p:cNvSpPr>
            <a:spLocks/>
          </p:cNvSpPr>
          <p:nvPr/>
        </p:nvSpPr>
        <p:spPr bwMode="auto">
          <a:xfrm>
            <a:off x="2499846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>
            <a:off x="2490321" y="341312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82" name="Rectangle 175"/>
          <p:cNvSpPr>
            <a:spLocks noChangeArrowheads="1"/>
          </p:cNvSpPr>
          <p:nvPr/>
        </p:nvSpPr>
        <p:spPr bwMode="auto">
          <a:xfrm>
            <a:off x="2909421" y="5514975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176"/>
          <p:cNvSpPr>
            <a:spLocks noChangeArrowheads="1"/>
          </p:cNvSpPr>
          <p:nvPr/>
        </p:nvSpPr>
        <p:spPr bwMode="auto">
          <a:xfrm>
            <a:off x="3252321" y="5514975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18*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4350871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60*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178"/>
          <p:cNvSpPr>
            <a:spLocks noChangeArrowheads="1"/>
          </p:cNvSpPr>
          <p:nvPr/>
        </p:nvSpPr>
        <p:spPr bwMode="auto">
          <a:xfrm>
            <a:off x="4738221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187"/>
          <p:cNvSpPr>
            <a:spLocks noChangeArrowheads="1"/>
          </p:cNvSpPr>
          <p:nvPr/>
        </p:nvSpPr>
        <p:spPr bwMode="auto">
          <a:xfrm>
            <a:off x="3438525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tangle 188"/>
          <p:cNvSpPr>
            <a:spLocks noChangeArrowheads="1"/>
          </p:cNvSpPr>
          <p:nvPr/>
        </p:nvSpPr>
        <p:spPr bwMode="auto">
          <a:xfrm>
            <a:off x="2944812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1823571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Rectangle 190"/>
          <p:cNvSpPr>
            <a:spLocks noChangeArrowheads="1"/>
          </p:cNvSpPr>
          <p:nvPr/>
        </p:nvSpPr>
        <p:spPr bwMode="auto">
          <a:xfrm>
            <a:off x="1482259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Rectangle 191"/>
          <p:cNvSpPr>
            <a:spLocks noChangeArrowheads="1"/>
          </p:cNvSpPr>
          <p:nvPr/>
        </p:nvSpPr>
        <p:spPr bwMode="auto">
          <a:xfrm>
            <a:off x="2156946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>
            <a:off x="2920534" y="3276600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Arc 194"/>
          <p:cNvSpPr>
            <a:spLocks/>
          </p:cNvSpPr>
          <p:nvPr/>
        </p:nvSpPr>
        <p:spPr bwMode="auto">
          <a:xfrm rot="13440000">
            <a:off x="12282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Arc 195"/>
          <p:cNvSpPr>
            <a:spLocks/>
          </p:cNvSpPr>
          <p:nvPr/>
        </p:nvSpPr>
        <p:spPr bwMode="auto">
          <a:xfrm rot="13440000">
            <a:off x="2679234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Arc 196"/>
          <p:cNvSpPr>
            <a:spLocks/>
          </p:cNvSpPr>
          <p:nvPr/>
        </p:nvSpPr>
        <p:spPr bwMode="auto">
          <a:xfrm rot="13440000">
            <a:off x="4209584" y="5281613"/>
            <a:ext cx="323850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Arc 197"/>
          <p:cNvSpPr>
            <a:spLocks/>
          </p:cNvSpPr>
          <p:nvPr/>
        </p:nvSpPr>
        <p:spPr bwMode="auto">
          <a:xfrm rot="13440000">
            <a:off x="56605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6019800" y="5562606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187"/>
          <p:cNvSpPr>
            <a:spLocks noChangeArrowheads="1"/>
          </p:cNvSpPr>
          <p:nvPr/>
        </p:nvSpPr>
        <p:spPr bwMode="auto">
          <a:xfrm>
            <a:off x="3899366" y="3911059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Rectangle 187"/>
          <p:cNvSpPr>
            <a:spLocks noChangeArrowheads="1"/>
          </p:cNvSpPr>
          <p:nvPr/>
        </p:nvSpPr>
        <p:spPr bwMode="auto">
          <a:xfrm>
            <a:off x="4432766" y="3911059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Rectangle 175"/>
          <p:cNvSpPr>
            <a:spLocks noChangeArrowheads="1"/>
          </p:cNvSpPr>
          <p:nvPr/>
        </p:nvSpPr>
        <p:spPr bwMode="auto">
          <a:xfrm>
            <a:off x="3581400" y="5516562"/>
            <a:ext cx="53339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Rectangle 178"/>
          <p:cNvSpPr>
            <a:spLocks noChangeArrowheads="1"/>
          </p:cNvSpPr>
          <p:nvPr/>
        </p:nvSpPr>
        <p:spPr bwMode="auto">
          <a:xfrm>
            <a:off x="5052525" y="5486400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8"/>
          <p:cNvSpPr>
            <a:spLocks noChangeArrowheads="1"/>
          </p:cNvSpPr>
          <p:nvPr/>
        </p:nvSpPr>
        <p:spPr bwMode="auto">
          <a:xfrm>
            <a:off x="5410200" y="5516562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685800" y="4267200"/>
            <a:ext cx="21336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2133600" y="4343400"/>
            <a:ext cx="12192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 flipH="1">
            <a:off x="3581400" y="4343400"/>
            <a:ext cx="3048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endCxn id="29" idx="2"/>
          </p:cNvCxnSpPr>
          <p:nvPr/>
        </p:nvCxnSpPr>
        <p:spPr bwMode="auto">
          <a:xfrm>
            <a:off x="4419600" y="4343400"/>
            <a:ext cx="774480" cy="117316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953000" y="4343400"/>
            <a:ext cx="1905000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373062" y="5516562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206"/>
          <p:cNvSpPr>
            <a:spLocks noChangeArrowheads="1"/>
          </p:cNvSpPr>
          <p:nvPr/>
        </p:nvSpPr>
        <p:spPr bwMode="auto">
          <a:xfrm>
            <a:off x="6324600" y="5562600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72*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r>
              <a:rPr lang="en-US" dirty="0" smtClean="0"/>
              <a:t>Inserting 6 is simple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8A7A-6018-E048-B6A9-09858E5CC14D}" type="datetime1">
              <a:rPr lang="en-US" smtClean="0"/>
              <a:pPr>
                <a:defRPr/>
              </a:pPr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E3E0E-59DE-364F-B382-5EB9AA5A07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Freeform 102"/>
          <p:cNvSpPr>
            <a:spLocks/>
          </p:cNvSpPr>
          <p:nvPr/>
        </p:nvSpPr>
        <p:spPr bwMode="auto">
          <a:xfrm>
            <a:off x="7471" y="5508625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3"/>
          <p:cNvSpPr>
            <a:spLocks/>
          </p:cNvSpPr>
          <p:nvPr/>
        </p:nvSpPr>
        <p:spPr bwMode="auto">
          <a:xfrm>
            <a:off x="3519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4"/>
          <p:cNvSpPr>
            <a:spLocks/>
          </p:cNvSpPr>
          <p:nvPr/>
        </p:nvSpPr>
        <p:spPr bwMode="auto">
          <a:xfrm>
            <a:off x="694859" y="5508625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10377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8584" y="5484813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reeform 117"/>
          <p:cNvSpPr>
            <a:spLocks/>
          </p:cNvSpPr>
          <p:nvPr/>
        </p:nvSpPr>
        <p:spPr bwMode="auto">
          <a:xfrm>
            <a:off x="294910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18"/>
          <p:cNvSpPr>
            <a:spLocks/>
          </p:cNvSpPr>
          <p:nvPr/>
        </p:nvSpPr>
        <p:spPr bwMode="auto">
          <a:xfrm>
            <a:off x="329359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19"/>
          <p:cNvSpPr>
            <a:spLocks/>
          </p:cNvSpPr>
          <p:nvPr/>
        </p:nvSpPr>
        <p:spPr bwMode="auto">
          <a:xfrm>
            <a:off x="3638084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0"/>
          <p:cNvSpPr>
            <a:spLocks/>
          </p:cNvSpPr>
          <p:nvPr/>
        </p:nvSpPr>
        <p:spPr bwMode="auto">
          <a:xfrm>
            <a:off x="3980984" y="5516563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"/>
          <p:cNvSpPr>
            <a:spLocks/>
          </p:cNvSpPr>
          <p:nvPr/>
        </p:nvSpPr>
        <p:spPr bwMode="auto">
          <a:xfrm>
            <a:off x="44413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2"/>
          <p:cNvSpPr>
            <a:spLocks/>
          </p:cNvSpPr>
          <p:nvPr/>
        </p:nvSpPr>
        <p:spPr bwMode="auto">
          <a:xfrm>
            <a:off x="478584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3"/>
          <p:cNvSpPr>
            <a:spLocks/>
          </p:cNvSpPr>
          <p:nvPr/>
        </p:nvSpPr>
        <p:spPr bwMode="auto">
          <a:xfrm>
            <a:off x="5130334" y="5516563"/>
            <a:ext cx="342900" cy="357188"/>
          </a:xfrm>
          <a:custGeom>
            <a:avLst/>
            <a:gdLst>
              <a:gd name="T0" fmla="*/ 0 w 204"/>
              <a:gd name="T1" fmla="*/ 270 h 205"/>
              <a:gd name="T2" fmla="*/ 0 w 204"/>
              <a:gd name="T3" fmla="*/ 0 h 205"/>
              <a:gd name="T4" fmla="*/ 241 w 204"/>
              <a:gd name="T5" fmla="*/ 0 h 205"/>
              <a:gd name="T6" fmla="*/ 241 w 204"/>
              <a:gd name="T7" fmla="*/ 270 h 205"/>
              <a:gd name="T8" fmla="*/ 0 w 204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4"/>
          <p:cNvSpPr>
            <a:spLocks/>
          </p:cNvSpPr>
          <p:nvPr/>
        </p:nvSpPr>
        <p:spPr bwMode="auto">
          <a:xfrm>
            <a:off x="547164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5"/>
          <p:cNvSpPr>
            <a:spLocks/>
          </p:cNvSpPr>
          <p:nvPr/>
        </p:nvSpPr>
        <p:spPr bwMode="auto">
          <a:xfrm>
            <a:off x="594360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6"/>
          <p:cNvSpPr>
            <a:spLocks/>
          </p:cNvSpPr>
          <p:nvPr/>
        </p:nvSpPr>
        <p:spPr bwMode="auto">
          <a:xfrm>
            <a:off x="6279684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7"/>
          <p:cNvSpPr>
            <a:spLocks/>
          </p:cNvSpPr>
          <p:nvPr/>
        </p:nvSpPr>
        <p:spPr bwMode="auto">
          <a:xfrm>
            <a:off x="662099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8"/>
          <p:cNvSpPr>
            <a:spLocks/>
          </p:cNvSpPr>
          <p:nvPr/>
        </p:nvSpPr>
        <p:spPr bwMode="auto">
          <a:xfrm>
            <a:off x="6963896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33"/>
          <p:cNvSpPr>
            <a:spLocks/>
          </p:cNvSpPr>
          <p:nvPr/>
        </p:nvSpPr>
        <p:spPr bwMode="auto">
          <a:xfrm>
            <a:off x="2805112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34"/>
          <p:cNvSpPr>
            <a:spLocks/>
          </p:cNvSpPr>
          <p:nvPr/>
        </p:nvSpPr>
        <p:spPr bwMode="auto">
          <a:xfrm>
            <a:off x="28908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5"/>
          <p:cNvSpPr>
            <a:spLocks/>
          </p:cNvSpPr>
          <p:nvPr/>
        </p:nvSpPr>
        <p:spPr bwMode="auto">
          <a:xfrm>
            <a:off x="331946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6"/>
          <p:cNvSpPr>
            <a:spLocks/>
          </p:cNvSpPr>
          <p:nvPr/>
        </p:nvSpPr>
        <p:spPr bwMode="auto">
          <a:xfrm>
            <a:off x="340518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7"/>
          <p:cNvSpPr>
            <a:spLocks/>
          </p:cNvSpPr>
          <p:nvPr/>
        </p:nvSpPr>
        <p:spPr bwMode="auto">
          <a:xfrm>
            <a:off x="383381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39195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9"/>
          <p:cNvSpPr>
            <a:spLocks/>
          </p:cNvSpPr>
          <p:nvPr/>
        </p:nvSpPr>
        <p:spPr bwMode="auto">
          <a:xfrm>
            <a:off x="43497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44354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41"/>
          <p:cNvSpPr>
            <a:spLocks/>
          </p:cNvSpPr>
          <p:nvPr/>
        </p:nvSpPr>
        <p:spPr bwMode="auto">
          <a:xfrm>
            <a:off x="4865687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167"/>
          <p:cNvSpPr>
            <a:spLocks/>
          </p:cNvSpPr>
          <p:nvPr/>
        </p:nvSpPr>
        <p:spPr bwMode="auto">
          <a:xfrm>
            <a:off x="1469559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168"/>
          <p:cNvSpPr>
            <a:spLocks/>
          </p:cNvSpPr>
          <p:nvPr/>
        </p:nvSpPr>
        <p:spPr bwMode="auto">
          <a:xfrm>
            <a:off x="18124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9"/>
          <p:cNvSpPr>
            <a:spLocks/>
          </p:cNvSpPr>
          <p:nvPr/>
        </p:nvSpPr>
        <p:spPr bwMode="auto">
          <a:xfrm>
            <a:off x="215694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70"/>
          <p:cNvSpPr>
            <a:spLocks/>
          </p:cNvSpPr>
          <p:nvPr/>
        </p:nvSpPr>
        <p:spPr bwMode="auto">
          <a:xfrm>
            <a:off x="2499846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>
            <a:off x="2490321" y="341312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82" name="Rectangle 175"/>
          <p:cNvSpPr>
            <a:spLocks noChangeArrowheads="1"/>
          </p:cNvSpPr>
          <p:nvPr/>
        </p:nvSpPr>
        <p:spPr bwMode="auto">
          <a:xfrm>
            <a:off x="2909421" y="5514975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176"/>
          <p:cNvSpPr>
            <a:spLocks noChangeArrowheads="1"/>
          </p:cNvSpPr>
          <p:nvPr/>
        </p:nvSpPr>
        <p:spPr bwMode="auto">
          <a:xfrm>
            <a:off x="3252321" y="5514975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18*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4350871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60*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178"/>
          <p:cNvSpPr>
            <a:spLocks noChangeArrowheads="1"/>
          </p:cNvSpPr>
          <p:nvPr/>
        </p:nvSpPr>
        <p:spPr bwMode="auto">
          <a:xfrm>
            <a:off x="4738221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187"/>
          <p:cNvSpPr>
            <a:spLocks noChangeArrowheads="1"/>
          </p:cNvSpPr>
          <p:nvPr/>
        </p:nvSpPr>
        <p:spPr bwMode="auto">
          <a:xfrm>
            <a:off x="3438525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tangle 188"/>
          <p:cNvSpPr>
            <a:spLocks noChangeArrowheads="1"/>
          </p:cNvSpPr>
          <p:nvPr/>
        </p:nvSpPr>
        <p:spPr bwMode="auto">
          <a:xfrm>
            <a:off x="2944812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1823571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Rectangle 190"/>
          <p:cNvSpPr>
            <a:spLocks noChangeArrowheads="1"/>
          </p:cNvSpPr>
          <p:nvPr/>
        </p:nvSpPr>
        <p:spPr bwMode="auto">
          <a:xfrm>
            <a:off x="1482259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Rectangle 191"/>
          <p:cNvSpPr>
            <a:spLocks noChangeArrowheads="1"/>
          </p:cNvSpPr>
          <p:nvPr/>
        </p:nvSpPr>
        <p:spPr bwMode="auto">
          <a:xfrm>
            <a:off x="2156946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>
            <a:off x="2920534" y="3276600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Arc 194"/>
          <p:cNvSpPr>
            <a:spLocks/>
          </p:cNvSpPr>
          <p:nvPr/>
        </p:nvSpPr>
        <p:spPr bwMode="auto">
          <a:xfrm rot="13440000">
            <a:off x="12282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Arc 195"/>
          <p:cNvSpPr>
            <a:spLocks/>
          </p:cNvSpPr>
          <p:nvPr/>
        </p:nvSpPr>
        <p:spPr bwMode="auto">
          <a:xfrm rot="13440000">
            <a:off x="2679234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Arc 196"/>
          <p:cNvSpPr>
            <a:spLocks/>
          </p:cNvSpPr>
          <p:nvPr/>
        </p:nvSpPr>
        <p:spPr bwMode="auto">
          <a:xfrm rot="13440000">
            <a:off x="4209584" y="5281613"/>
            <a:ext cx="323850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Arc 197"/>
          <p:cNvSpPr>
            <a:spLocks/>
          </p:cNvSpPr>
          <p:nvPr/>
        </p:nvSpPr>
        <p:spPr bwMode="auto">
          <a:xfrm rot="13440000">
            <a:off x="56605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6019800" y="5562606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187"/>
          <p:cNvSpPr>
            <a:spLocks noChangeArrowheads="1"/>
          </p:cNvSpPr>
          <p:nvPr/>
        </p:nvSpPr>
        <p:spPr bwMode="auto">
          <a:xfrm>
            <a:off x="3899366" y="3911059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Rectangle 187"/>
          <p:cNvSpPr>
            <a:spLocks noChangeArrowheads="1"/>
          </p:cNvSpPr>
          <p:nvPr/>
        </p:nvSpPr>
        <p:spPr bwMode="auto">
          <a:xfrm>
            <a:off x="4432766" y="3911059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Rectangle 175"/>
          <p:cNvSpPr>
            <a:spLocks noChangeArrowheads="1"/>
          </p:cNvSpPr>
          <p:nvPr/>
        </p:nvSpPr>
        <p:spPr bwMode="auto">
          <a:xfrm>
            <a:off x="3581400" y="5516562"/>
            <a:ext cx="53339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Rectangle 178"/>
          <p:cNvSpPr>
            <a:spLocks noChangeArrowheads="1"/>
          </p:cNvSpPr>
          <p:nvPr/>
        </p:nvSpPr>
        <p:spPr bwMode="auto">
          <a:xfrm>
            <a:off x="5052525" y="5486400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8"/>
          <p:cNvSpPr>
            <a:spLocks noChangeArrowheads="1"/>
          </p:cNvSpPr>
          <p:nvPr/>
        </p:nvSpPr>
        <p:spPr bwMode="auto">
          <a:xfrm>
            <a:off x="5410200" y="5516562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685800" y="4267200"/>
            <a:ext cx="21336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2133600" y="4343400"/>
            <a:ext cx="12192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 flipH="1">
            <a:off x="3581400" y="4343400"/>
            <a:ext cx="3048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endCxn id="29" idx="2"/>
          </p:cNvCxnSpPr>
          <p:nvPr/>
        </p:nvCxnSpPr>
        <p:spPr bwMode="auto">
          <a:xfrm>
            <a:off x="4419600" y="4343400"/>
            <a:ext cx="774480" cy="117316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953000" y="4343400"/>
            <a:ext cx="1905000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373062" y="5516562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206"/>
          <p:cNvSpPr>
            <a:spLocks noChangeArrowheads="1"/>
          </p:cNvSpPr>
          <p:nvPr/>
        </p:nvSpPr>
        <p:spPr bwMode="auto">
          <a:xfrm>
            <a:off x="6324600" y="5562600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72*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Rectangle 191"/>
          <p:cNvSpPr>
            <a:spLocks noChangeArrowheads="1"/>
          </p:cNvSpPr>
          <p:nvPr/>
        </p:nvSpPr>
        <p:spPr bwMode="auto">
          <a:xfrm>
            <a:off x="2506662" y="548640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6*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r>
              <a:rPr lang="en-US" dirty="0" smtClean="0"/>
              <a:t>Inserting 7 causes a split</a:t>
            </a:r>
          </a:p>
          <a:p>
            <a:r>
              <a:rPr lang="en-US" dirty="0" smtClean="0"/>
              <a:t>We need to split its parent (here, root)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8A7A-6018-E048-B6A9-09858E5CC14D}" type="datetime1">
              <a:rPr lang="en-US" smtClean="0"/>
              <a:pPr>
                <a:defRPr/>
              </a:pPr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E3E0E-59DE-364F-B382-5EB9AA5A07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Freeform 102"/>
          <p:cNvSpPr>
            <a:spLocks/>
          </p:cNvSpPr>
          <p:nvPr/>
        </p:nvSpPr>
        <p:spPr bwMode="auto">
          <a:xfrm>
            <a:off x="7471" y="5508625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3"/>
          <p:cNvSpPr>
            <a:spLocks/>
          </p:cNvSpPr>
          <p:nvPr/>
        </p:nvSpPr>
        <p:spPr bwMode="auto">
          <a:xfrm>
            <a:off x="3519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4"/>
          <p:cNvSpPr>
            <a:spLocks/>
          </p:cNvSpPr>
          <p:nvPr/>
        </p:nvSpPr>
        <p:spPr bwMode="auto">
          <a:xfrm>
            <a:off x="694859" y="5508625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10377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8584" y="5484813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reeform 117"/>
          <p:cNvSpPr>
            <a:spLocks/>
          </p:cNvSpPr>
          <p:nvPr/>
        </p:nvSpPr>
        <p:spPr bwMode="auto">
          <a:xfrm>
            <a:off x="478183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18"/>
          <p:cNvSpPr>
            <a:spLocks/>
          </p:cNvSpPr>
          <p:nvPr/>
        </p:nvSpPr>
        <p:spPr bwMode="auto">
          <a:xfrm>
            <a:off x="51263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19"/>
          <p:cNvSpPr>
            <a:spLocks/>
          </p:cNvSpPr>
          <p:nvPr/>
        </p:nvSpPr>
        <p:spPr bwMode="auto">
          <a:xfrm>
            <a:off x="5470808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0"/>
          <p:cNvSpPr>
            <a:spLocks/>
          </p:cNvSpPr>
          <p:nvPr/>
        </p:nvSpPr>
        <p:spPr bwMode="auto">
          <a:xfrm>
            <a:off x="5813708" y="5516563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"/>
          <p:cNvSpPr>
            <a:spLocks/>
          </p:cNvSpPr>
          <p:nvPr/>
        </p:nvSpPr>
        <p:spPr bwMode="auto">
          <a:xfrm>
            <a:off x="627408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2"/>
          <p:cNvSpPr>
            <a:spLocks/>
          </p:cNvSpPr>
          <p:nvPr/>
        </p:nvSpPr>
        <p:spPr bwMode="auto">
          <a:xfrm>
            <a:off x="66185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3"/>
          <p:cNvSpPr>
            <a:spLocks/>
          </p:cNvSpPr>
          <p:nvPr/>
        </p:nvSpPr>
        <p:spPr bwMode="auto">
          <a:xfrm>
            <a:off x="6963058" y="5516563"/>
            <a:ext cx="342900" cy="357188"/>
          </a:xfrm>
          <a:custGeom>
            <a:avLst/>
            <a:gdLst>
              <a:gd name="T0" fmla="*/ 0 w 204"/>
              <a:gd name="T1" fmla="*/ 270 h 205"/>
              <a:gd name="T2" fmla="*/ 0 w 204"/>
              <a:gd name="T3" fmla="*/ 0 h 205"/>
              <a:gd name="T4" fmla="*/ 241 w 204"/>
              <a:gd name="T5" fmla="*/ 0 h 205"/>
              <a:gd name="T6" fmla="*/ 241 w 204"/>
              <a:gd name="T7" fmla="*/ 270 h 205"/>
              <a:gd name="T8" fmla="*/ 0 w 204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4"/>
          <p:cNvSpPr>
            <a:spLocks/>
          </p:cNvSpPr>
          <p:nvPr/>
        </p:nvSpPr>
        <p:spPr bwMode="auto">
          <a:xfrm>
            <a:off x="73043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5"/>
          <p:cNvSpPr>
            <a:spLocks/>
          </p:cNvSpPr>
          <p:nvPr/>
        </p:nvSpPr>
        <p:spPr bwMode="auto">
          <a:xfrm>
            <a:off x="7776324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6"/>
          <p:cNvSpPr>
            <a:spLocks/>
          </p:cNvSpPr>
          <p:nvPr/>
        </p:nvSpPr>
        <p:spPr bwMode="auto">
          <a:xfrm>
            <a:off x="8112408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7"/>
          <p:cNvSpPr>
            <a:spLocks/>
          </p:cNvSpPr>
          <p:nvPr/>
        </p:nvSpPr>
        <p:spPr bwMode="auto">
          <a:xfrm>
            <a:off x="8453720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8"/>
          <p:cNvSpPr>
            <a:spLocks/>
          </p:cNvSpPr>
          <p:nvPr/>
        </p:nvSpPr>
        <p:spPr bwMode="auto">
          <a:xfrm>
            <a:off x="87966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33"/>
          <p:cNvSpPr>
            <a:spLocks/>
          </p:cNvSpPr>
          <p:nvPr/>
        </p:nvSpPr>
        <p:spPr bwMode="auto">
          <a:xfrm>
            <a:off x="2805112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34"/>
          <p:cNvSpPr>
            <a:spLocks/>
          </p:cNvSpPr>
          <p:nvPr/>
        </p:nvSpPr>
        <p:spPr bwMode="auto">
          <a:xfrm>
            <a:off x="28908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5"/>
          <p:cNvSpPr>
            <a:spLocks/>
          </p:cNvSpPr>
          <p:nvPr/>
        </p:nvSpPr>
        <p:spPr bwMode="auto">
          <a:xfrm>
            <a:off x="331946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6"/>
          <p:cNvSpPr>
            <a:spLocks/>
          </p:cNvSpPr>
          <p:nvPr/>
        </p:nvSpPr>
        <p:spPr bwMode="auto">
          <a:xfrm>
            <a:off x="340518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7"/>
          <p:cNvSpPr>
            <a:spLocks/>
          </p:cNvSpPr>
          <p:nvPr/>
        </p:nvSpPr>
        <p:spPr bwMode="auto">
          <a:xfrm>
            <a:off x="383381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39195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9"/>
          <p:cNvSpPr>
            <a:spLocks/>
          </p:cNvSpPr>
          <p:nvPr/>
        </p:nvSpPr>
        <p:spPr bwMode="auto">
          <a:xfrm>
            <a:off x="43497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44354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41"/>
          <p:cNvSpPr>
            <a:spLocks/>
          </p:cNvSpPr>
          <p:nvPr/>
        </p:nvSpPr>
        <p:spPr bwMode="auto">
          <a:xfrm>
            <a:off x="4865687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167"/>
          <p:cNvSpPr>
            <a:spLocks/>
          </p:cNvSpPr>
          <p:nvPr/>
        </p:nvSpPr>
        <p:spPr bwMode="auto">
          <a:xfrm>
            <a:off x="1469559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5" name="Freeform 168"/>
          <p:cNvSpPr>
            <a:spLocks/>
          </p:cNvSpPr>
          <p:nvPr/>
        </p:nvSpPr>
        <p:spPr bwMode="auto">
          <a:xfrm>
            <a:off x="18124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6" name="Freeform 169"/>
          <p:cNvSpPr>
            <a:spLocks/>
          </p:cNvSpPr>
          <p:nvPr/>
        </p:nvSpPr>
        <p:spPr bwMode="auto">
          <a:xfrm>
            <a:off x="215694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7" name="Freeform 170"/>
          <p:cNvSpPr>
            <a:spLocks/>
          </p:cNvSpPr>
          <p:nvPr/>
        </p:nvSpPr>
        <p:spPr bwMode="auto">
          <a:xfrm>
            <a:off x="2499846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>
            <a:off x="1981200" y="3276600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82" name="Rectangle 175"/>
          <p:cNvSpPr>
            <a:spLocks noChangeArrowheads="1"/>
          </p:cNvSpPr>
          <p:nvPr/>
        </p:nvSpPr>
        <p:spPr bwMode="auto">
          <a:xfrm>
            <a:off x="4742145" y="5514975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176"/>
          <p:cNvSpPr>
            <a:spLocks noChangeArrowheads="1"/>
          </p:cNvSpPr>
          <p:nvPr/>
        </p:nvSpPr>
        <p:spPr bwMode="auto">
          <a:xfrm>
            <a:off x="5085045" y="5514975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18*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618359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60*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178"/>
          <p:cNvSpPr>
            <a:spLocks noChangeArrowheads="1"/>
          </p:cNvSpPr>
          <p:nvPr/>
        </p:nvSpPr>
        <p:spPr bwMode="auto">
          <a:xfrm>
            <a:off x="657094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187"/>
          <p:cNvSpPr>
            <a:spLocks noChangeArrowheads="1"/>
          </p:cNvSpPr>
          <p:nvPr/>
        </p:nvSpPr>
        <p:spPr bwMode="auto">
          <a:xfrm>
            <a:off x="3438525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2" name="Rectangle 188"/>
          <p:cNvSpPr>
            <a:spLocks noChangeArrowheads="1"/>
          </p:cNvSpPr>
          <p:nvPr/>
        </p:nvSpPr>
        <p:spPr bwMode="auto">
          <a:xfrm>
            <a:off x="2944812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1823571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FF"/>
                </a:solidFill>
                <a:latin typeface="Arial" charset="0"/>
              </a:rPr>
              <a:t>4</a:t>
            </a:r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4" name="Rectangle 190"/>
          <p:cNvSpPr>
            <a:spLocks noChangeArrowheads="1"/>
          </p:cNvSpPr>
          <p:nvPr/>
        </p:nvSpPr>
        <p:spPr bwMode="auto">
          <a:xfrm>
            <a:off x="1482259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3*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>
            <a:off x="2411413" y="3140075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Arc 194"/>
          <p:cNvSpPr>
            <a:spLocks/>
          </p:cNvSpPr>
          <p:nvPr/>
        </p:nvSpPr>
        <p:spPr bwMode="auto">
          <a:xfrm rot="13440000">
            <a:off x="12282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Arc 195"/>
          <p:cNvSpPr>
            <a:spLocks/>
          </p:cNvSpPr>
          <p:nvPr/>
        </p:nvSpPr>
        <p:spPr bwMode="auto">
          <a:xfrm rot="13440000">
            <a:off x="2679234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Arc 196"/>
          <p:cNvSpPr>
            <a:spLocks/>
          </p:cNvSpPr>
          <p:nvPr/>
        </p:nvSpPr>
        <p:spPr bwMode="auto">
          <a:xfrm rot="13440000">
            <a:off x="6042308" y="5281613"/>
            <a:ext cx="323850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Arc 197"/>
          <p:cNvSpPr>
            <a:spLocks/>
          </p:cNvSpPr>
          <p:nvPr/>
        </p:nvSpPr>
        <p:spPr bwMode="auto">
          <a:xfrm rot="13440000">
            <a:off x="7493283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7852524" y="5562606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187"/>
          <p:cNvSpPr>
            <a:spLocks noChangeArrowheads="1"/>
          </p:cNvSpPr>
          <p:nvPr/>
        </p:nvSpPr>
        <p:spPr bwMode="auto">
          <a:xfrm>
            <a:off x="3899366" y="3911059"/>
            <a:ext cx="30398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Rectangle 187"/>
          <p:cNvSpPr>
            <a:spLocks noChangeArrowheads="1"/>
          </p:cNvSpPr>
          <p:nvPr/>
        </p:nvSpPr>
        <p:spPr bwMode="auto">
          <a:xfrm>
            <a:off x="4432766" y="3911059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Rectangle 175"/>
          <p:cNvSpPr>
            <a:spLocks noChangeArrowheads="1"/>
          </p:cNvSpPr>
          <p:nvPr/>
        </p:nvSpPr>
        <p:spPr bwMode="auto">
          <a:xfrm>
            <a:off x="5414124" y="5516562"/>
            <a:ext cx="53339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Rectangle 178"/>
          <p:cNvSpPr>
            <a:spLocks noChangeArrowheads="1"/>
          </p:cNvSpPr>
          <p:nvPr/>
        </p:nvSpPr>
        <p:spPr bwMode="auto">
          <a:xfrm>
            <a:off x="6885249" y="5486400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8"/>
          <p:cNvSpPr>
            <a:spLocks noChangeArrowheads="1"/>
          </p:cNvSpPr>
          <p:nvPr/>
        </p:nvSpPr>
        <p:spPr bwMode="auto">
          <a:xfrm>
            <a:off x="7242924" y="5516562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685800" y="4267200"/>
            <a:ext cx="21336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2133600" y="4343400"/>
            <a:ext cx="12192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4419600" y="4343400"/>
            <a:ext cx="994524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endCxn id="29" idx="2"/>
          </p:cNvCxnSpPr>
          <p:nvPr/>
        </p:nvCxnSpPr>
        <p:spPr bwMode="auto">
          <a:xfrm>
            <a:off x="4953000" y="4343400"/>
            <a:ext cx="2073804" cy="117316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5410200" y="4343400"/>
            <a:ext cx="3280524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373062" y="5516562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206"/>
          <p:cNvSpPr>
            <a:spLocks noChangeArrowheads="1"/>
          </p:cNvSpPr>
          <p:nvPr/>
        </p:nvSpPr>
        <p:spPr bwMode="auto">
          <a:xfrm>
            <a:off x="8157324" y="5562600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72*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Freeform 167"/>
          <p:cNvSpPr>
            <a:spLocks/>
          </p:cNvSpPr>
          <p:nvPr/>
        </p:nvSpPr>
        <p:spPr bwMode="auto">
          <a:xfrm>
            <a:off x="3035300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67" name="Freeform 168"/>
          <p:cNvSpPr>
            <a:spLocks/>
          </p:cNvSpPr>
          <p:nvPr/>
        </p:nvSpPr>
        <p:spPr bwMode="auto">
          <a:xfrm>
            <a:off x="3378200" y="551021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68" name="Freeform 169"/>
          <p:cNvSpPr>
            <a:spLocks/>
          </p:cNvSpPr>
          <p:nvPr/>
        </p:nvSpPr>
        <p:spPr bwMode="auto">
          <a:xfrm>
            <a:off x="3722687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69" name="Freeform 170"/>
          <p:cNvSpPr>
            <a:spLocks/>
          </p:cNvSpPr>
          <p:nvPr/>
        </p:nvSpPr>
        <p:spPr bwMode="auto">
          <a:xfrm>
            <a:off x="4065587" y="551021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0" name="Rectangle 189"/>
          <p:cNvSpPr>
            <a:spLocks noChangeArrowheads="1"/>
          </p:cNvSpPr>
          <p:nvPr/>
        </p:nvSpPr>
        <p:spPr bwMode="auto">
          <a:xfrm>
            <a:off x="3389312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" name="Rectangle 190"/>
          <p:cNvSpPr>
            <a:spLocks noChangeArrowheads="1"/>
          </p:cNvSpPr>
          <p:nvPr/>
        </p:nvSpPr>
        <p:spPr bwMode="auto">
          <a:xfrm>
            <a:off x="3048000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2" name="Rectangle 191"/>
          <p:cNvSpPr>
            <a:spLocks noChangeArrowheads="1"/>
          </p:cNvSpPr>
          <p:nvPr/>
        </p:nvSpPr>
        <p:spPr bwMode="auto">
          <a:xfrm>
            <a:off x="3722687" y="548640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7*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9" name="Freeform 133"/>
          <p:cNvSpPr>
            <a:spLocks/>
          </p:cNvSpPr>
          <p:nvPr/>
        </p:nvSpPr>
        <p:spPr bwMode="auto">
          <a:xfrm>
            <a:off x="4953000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4"/>
          <p:cNvSpPr>
            <a:spLocks/>
          </p:cNvSpPr>
          <p:nvPr/>
        </p:nvSpPr>
        <p:spPr bwMode="auto">
          <a:xfrm>
            <a:off x="5334000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188"/>
          <p:cNvSpPr>
            <a:spLocks noChangeArrowheads="1"/>
          </p:cNvSpPr>
          <p:nvPr/>
        </p:nvSpPr>
        <p:spPr bwMode="auto">
          <a:xfrm>
            <a:off x="4953000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2" name="Straight Arrow Connector 131"/>
          <p:cNvCxnSpPr>
            <a:endCxn id="68" idx="1"/>
          </p:cNvCxnSpPr>
          <p:nvPr/>
        </p:nvCxnSpPr>
        <p:spPr bwMode="auto">
          <a:xfrm flipH="1">
            <a:off x="3722687" y="4343400"/>
            <a:ext cx="163513" cy="116681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4" name="Arc 195"/>
          <p:cNvSpPr>
            <a:spLocks/>
          </p:cNvSpPr>
          <p:nvPr/>
        </p:nvSpPr>
        <p:spPr bwMode="auto">
          <a:xfrm rot="13440000">
            <a:off x="4414519" y="5246526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1F8914-7D19-4841-8635-AE4B97298E4F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3A1629-6ACB-6047-BB57-5466DBA579B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153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B+ Tree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763000" cy="259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latin typeface="Tahoma" charset="0"/>
              </a:rPr>
              <a:t>Height-balanced (dynamic) tree structure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Minimum 50% occupancy (except for root).  </a:t>
            </a:r>
            <a:endParaRPr lang="en-US" sz="2800" dirty="0" smtClean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Each </a:t>
            </a:r>
            <a:r>
              <a:rPr lang="en-US" sz="2800" dirty="0">
                <a:latin typeface="Tahoma" charset="0"/>
              </a:rPr>
              <a:t>node contains </a:t>
            </a:r>
            <a:r>
              <a:rPr lang="en-US" sz="2800" b="1" dirty="0">
                <a:latin typeface="Tahoma" charset="0"/>
              </a:rPr>
              <a:t>d</a:t>
            </a:r>
            <a:r>
              <a:rPr lang="en-US" sz="2800" dirty="0">
                <a:latin typeface="Tahoma" charset="0"/>
              </a:rPr>
              <a:t> &lt;=  </a:t>
            </a:r>
            <a:r>
              <a:rPr lang="en-US" sz="2800" i="1" u="sng" dirty="0">
                <a:latin typeface="Tahoma" charset="0"/>
              </a:rPr>
              <a:t>m</a:t>
            </a:r>
            <a:r>
              <a:rPr lang="en-US" sz="2800" dirty="0">
                <a:latin typeface="Tahoma" charset="0"/>
              </a:rPr>
              <a:t>  &lt;= 2</a:t>
            </a:r>
            <a:r>
              <a:rPr lang="en-US" sz="2800" b="1" dirty="0">
                <a:latin typeface="Tahoma" charset="0"/>
              </a:rPr>
              <a:t>d</a:t>
            </a:r>
            <a:r>
              <a:rPr lang="en-US" sz="2800" dirty="0">
                <a:latin typeface="Tahoma" charset="0"/>
              </a:rPr>
              <a:t> entries.  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ahoma" charset="0"/>
              </a:rPr>
              <a:t>The parameter </a:t>
            </a:r>
            <a:r>
              <a:rPr lang="en-US" sz="2800" b="1" dirty="0">
                <a:latin typeface="Tahoma" charset="0"/>
              </a:rPr>
              <a:t>d</a:t>
            </a:r>
            <a:r>
              <a:rPr lang="en-US" sz="2800" dirty="0">
                <a:latin typeface="Tahoma" charset="0"/>
              </a:rPr>
              <a:t> is called the </a:t>
            </a:r>
            <a:r>
              <a:rPr lang="en-US" sz="2800" dirty="0">
                <a:solidFill>
                  <a:schemeClr val="hlink"/>
                </a:solidFill>
                <a:latin typeface="Tahoma" charset="0"/>
              </a:rPr>
              <a:t>order</a:t>
            </a:r>
            <a:r>
              <a:rPr lang="en-US" sz="2800" dirty="0">
                <a:latin typeface="Tahoma" charset="0"/>
              </a:rPr>
              <a:t> of the tree</a:t>
            </a:r>
            <a:r>
              <a:rPr lang="en-US" sz="2800" dirty="0" smtClean="0">
                <a:latin typeface="Tahoma" charset="0"/>
              </a:rPr>
              <a:t>.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Supports </a:t>
            </a:r>
            <a:r>
              <a:rPr lang="en-US" sz="2800" dirty="0">
                <a:latin typeface="Tahoma" charset="0"/>
              </a:rPr>
              <a:t>equality and range-searches efficiently.</a:t>
            </a:r>
          </a:p>
        </p:txBody>
      </p:sp>
      <p:grpSp>
        <p:nvGrpSpPr>
          <p:cNvPr id="22534" name="Group 44"/>
          <p:cNvGrpSpPr>
            <a:grpSpLocks/>
          </p:cNvGrpSpPr>
          <p:nvPr/>
        </p:nvGrpSpPr>
        <p:grpSpPr bwMode="auto">
          <a:xfrm>
            <a:off x="76200" y="3797300"/>
            <a:ext cx="5199063" cy="2298700"/>
            <a:chOff x="996" y="2352"/>
            <a:chExt cx="3275" cy="1448"/>
          </a:xfrm>
        </p:grpSpPr>
        <p:sp>
          <p:nvSpPr>
            <p:cNvPr id="22536" name="Freeform 7"/>
            <p:cNvSpPr>
              <a:spLocks/>
            </p:cNvSpPr>
            <p:nvPr/>
          </p:nvSpPr>
          <p:spPr bwMode="auto">
            <a:xfrm>
              <a:off x="1416" y="3164"/>
              <a:ext cx="1731" cy="1"/>
            </a:xfrm>
            <a:custGeom>
              <a:avLst/>
              <a:gdLst>
                <a:gd name="T0" fmla="*/ 0 w 1731"/>
                <a:gd name="T1" fmla="*/ 0 h 1"/>
                <a:gd name="T2" fmla="*/ 1730 w 1731"/>
                <a:gd name="T3" fmla="*/ 0 h 1"/>
                <a:gd name="T4" fmla="*/ 0 w 1731"/>
                <a:gd name="T5" fmla="*/ 0 h 1"/>
                <a:gd name="T6" fmla="*/ 0 60000 65536"/>
                <a:gd name="T7" fmla="*/ 0 60000 65536"/>
                <a:gd name="T8" fmla="*/ 0 60000 65536"/>
                <a:gd name="T9" fmla="*/ 0 w 1731"/>
                <a:gd name="T10" fmla="*/ 0 h 1"/>
                <a:gd name="T11" fmla="*/ 1731 w 173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416" y="2417"/>
              <a:ext cx="914" cy="748"/>
            </a:xfrm>
            <a:custGeom>
              <a:avLst/>
              <a:gdLst>
                <a:gd name="T0" fmla="*/ 0 w 914"/>
                <a:gd name="T1" fmla="*/ 747 h 748"/>
                <a:gd name="T2" fmla="*/ 913 w 914"/>
                <a:gd name="T3" fmla="*/ 0 h 748"/>
                <a:gd name="T4" fmla="*/ 0 w 914"/>
                <a:gd name="T5" fmla="*/ 747 h 748"/>
                <a:gd name="T6" fmla="*/ 0 60000 65536"/>
                <a:gd name="T7" fmla="*/ 0 60000 65536"/>
                <a:gd name="T8" fmla="*/ 0 60000 65536"/>
                <a:gd name="T9" fmla="*/ 0 w 914"/>
                <a:gd name="T10" fmla="*/ 0 h 748"/>
                <a:gd name="T11" fmla="*/ 914 w 914"/>
                <a:gd name="T12" fmla="*/ 748 h 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329" y="2417"/>
              <a:ext cx="828" cy="748"/>
            </a:xfrm>
            <a:custGeom>
              <a:avLst/>
              <a:gdLst>
                <a:gd name="T0" fmla="*/ 0 w 828"/>
                <a:gd name="T1" fmla="*/ 0 h 748"/>
                <a:gd name="T2" fmla="*/ 827 w 828"/>
                <a:gd name="T3" fmla="*/ 747 h 748"/>
                <a:gd name="T4" fmla="*/ 0 w 828"/>
                <a:gd name="T5" fmla="*/ 0 h 748"/>
                <a:gd name="T6" fmla="*/ 0 60000 65536"/>
                <a:gd name="T7" fmla="*/ 0 60000 65536"/>
                <a:gd name="T8" fmla="*/ 0 60000 65536"/>
                <a:gd name="T9" fmla="*/ 0 w 828"/>
                <a:gd name="T10" fmla="*/ 0 h 748"/>
                <a:gd name="T11" fmla="*/ 828 w 828"/>
                <a:gd name="T12" fmla="*/ 748 h 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993" y="2352"/>
              <a:ext cx="337" cy="66"/>
            </a:xfrm>
            <a:custGeom>
              <a:avLst/>
              <a:gdLst>
                <a:gd name="T0" fmla="*/ 0 w 337"/>
                <a:gd name="T1" fmla="*/ 0 h 66"/>
                <a:gd name="T2" fmla="*/ 55 w 337"/>
                <a:gd name="T3" fmla="*/ 10 h 66"/>
                <a:gd name="T4" fmla="*/ 336 w 337"/>
                <a:gd name="T5" fmla="*/ 65 h 66"/>
                <a:gd name="T6" fmla="*/ 0 w 337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66"/>
                <a:gd name="T14" fmla="*/ 337 w 337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2231" y="2382"/>
              <a:ext cx="99" cy="36"/>
            </a:xfrm>
            <a:custGeom>
              <a:avLst/>
              <a:gdLst>
                <a:gd name="T0" fmla="*/ 12 w 99"/>
                <a:gd name="T1" fmla="*/ 0 h 36"/>
                <a:gd name="T2" fmla="*/ 98 w 99"/>
                <a:gd name="T3" fmla="*/ 35 h 36"/>
                <a:gd name="T4" fmla="*/ 0 w 99"/>
                <a:gd name="T5" fmla="*/ 34 h 36"/>
                <a:gd name="T6" fmla="*/ 12 w 99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36"/>
                <a:gd name="T14" fmla="*/ 99 w 9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996" y="336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0"/>
                <a:gd name="T16" fmla="*/ 0 h 248"/>
                <a:gd name="T17" fmla="*/ 470 w 470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6"/>
            <p:cNvSpPr>
              <a:spLocks/>
            </p:cNvSpPr>
            <p:nvPr/>
          </p:nvSpPr>
          <p:spPr bwMode="auto">
            <a:xfrm>
              <a:off x="1745" y="336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0"/>
                <a:gd name="T16" fmla="*/ 0 h 248"/>
                <a:gd name="T17" fmla="*/ 470 w 470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24"/>
            <p:cNvSpPr>
              <a:spLocks/>
            </p:cNvSpPr>
            <p:nvPr/>
          </p:nvSpPr>
          <p:spPr bwMode="auto">
            <a:xfrm>
              <a:off x="3010" y="336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0"/>
                <a:gd name="T16" fmla="*/ 0 h 248"/>
                <a:gd name="T17" fmla="*/ 470 w 470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3108" y="2488"/>
              <a:ext cx="1163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Index Entries</a:t>
              </a:r>
            </a:p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(Direct search)</a:t>
              </a:r>
            </a:p>
          </p:txBody>
        </p:sp>
        <p:sp>
          <p:nvSpPr>
            <p:cNvPr id="22545" name="Rectangle 31"/>
            <p:cNvSpPr>
              <a:spLocks noChangeArrowheads="1"/>
            </p:cNvSpPr>
            <p:nvPr/>
          </p:nvSpPr>
          <p:spPr bwMode="auto">
            <a:xfrm>
              <a:off x="3492" y="3168"/>
              <a:ext cx="612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Data </a:t>
              </a:r>
              <a:br>
                <a:rPr lang="en-US" sz="20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Entries</a:t>
              </a:r>
            </a:p>
          </p:txBody>
        </p:sp>
        <p:sp>
          <p:nvSpPr>
            <p:cNvPr id="22546" name="Line 37"/>
            <p:cNvSpPr>
              <a:spLocks noChangeShapeType="1"/>
            </p:cNvSpPr>
            <p:nvPr/>
          </p:nvSpPr>
          <p:spPr bwMode="auto">
            <a:xfrm flipH="1">
              <a:off x="1248" y="3120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7" name="Line 38"/>
            <p:cNvSpPr>
              <a:spLocks noChangeShapeType="1"/>
            </p:cNvSpPr>
            <p:nvPr/>
          </p:nvSpPr>
          <p:spPr bwMode="auto">
            <a:xfrm>
              <a:off x="1968" y="31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8" name="Line 39"/>
            <p:cNvSpPr>
              <a:spLocks noChangeShapeType="1"/>
            </p:cNvSpPr>
            <p:nvPr/>
          </p:nvSpPr>
          <p:spPr bwMode="auto">
            <a:xfrm>
              <a:off x="2976" y="3120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2549" name="AutoShape 41"/>
            <p:cNvCxnSpPr>
              <a:cxnSpLocks noChangeShapeType="1"/>
            </p:cNvCxnSpPr>
            <p:nvPr/>
          </p:nvCxnSpPr>
          <p:spPr bwMode="auto">
            <a:xfrm>
              <a:off x="1471" y="3480"/>
              <a:ext cx="26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50" name="AutoShape 42"/>
            <p:cNvCxnSpPr>
              <a:cxnSpLocks noChangeShapeType="1"/>
            </p:cNvCxnSpPr>
            <p:nvPr/>
          </p:nvCxnSpPr>
          <p:spPr bwMode="auto">
            <a:xfrm>
              <a:off x="2180" y="3486"/>
              <a:ext cx="26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51" name="AutoShape 43"/>
            <p:cNvCxnSpPr>
              <a:cxnSpLocks noChangeShapeType="1"/>
            </p:cNvCxnSpPr>
            <p:nvPr/>
          </p:nvCxnSpPr>
          <p:spPr bwMode="auto">
            <a:xfrm>
              <a:off x="2736" y="3486"/>
              <a:ext cx="26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535" name="Text Box 52"/>
          <p:cNvSpPr txBox="1">
            <a:spLocks noChangeArrowheads="1"/>
          </p:cNvSpPr>
          <p:nvPr/>
        </p:nvSpPr>
        <p:spPr bwMode="auto">
          <a:xfrm>
            <a:off x="5334000" y="3810000"/>
            <a:ext cx="3668713" cy="1260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b="1" u="sng">
                <a:solidFill>
                  <a:schemeClr val="tx2"/>
                </a:solidFill>
              </a:rPr>
              <a:t>Index Entries</a:t>
            </a:r>
          </a:p>
          <a:p>
            <a:pPr eaLnBrk="1" hangingPunct="1"/>
            <a:r>
              <a:rPr lang="en-US" sz="1900">
                <a:solidFill>
                  <a:schemeClr val="tx2"/>
                </a:solidFill>
              </a:rPr>
              <a:t>Entries in the index </a:t>
            </a:r>
            <a:br>
              <a:rPr lang="en-US" sz="1900">
                <a:solidFill>
                  <a:schemeClr val="tx2"/>
                </a:solidFill>
              </a:rPr>
            </a:br>
            <a:r>
              <a:rPr lang="en-US" sz="1900">
                <a:solidFill>
                  <a:schemeClr val="tx2"/>
                </a:solidFill>
              </a:rPr>
              <a:t>(i.e. non-leaf) pages: </a:t>
            </a:r>
          </a:p>
          <a:p>
            <a:pPr eaLnBrk="1" hangingPunct="1"/>
            <a:r>
              <a:rPr lang="en-US" sz="1900">
                <a:solidFill>
                  <a:schemeClr val="tx2"/>
                </a:solidFill>
              </a:rPr>
              <a:t>    (search key value, pageid)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r>
              <a:rPr lang="en-US" dirty="0" smtClean="0"/>
              <a:t>Now we have a proper B+-tree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8A7A-6018-E048-B6A9-09858E5CC14D}" type="datetime1">
              <a:rPr lang="en-US" smtClean="0"/>
              <a:pPr>
                <a:defRPr/>
              </a:pPr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E3E0E-59DE-364F-B382-5EB9AA5A07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Freeform 102"/>
          <p:cNvSpPr>
            <a:spLocks/>
          </p:cNvSpPr>
          <p:nvPr/>
        </p:nvSpPr>
        <p:spPr bwMode="auto">
          <a:xfrm>
            <a:off x="7471" y="5508625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3"/>
          <p:cNvSpPr>
            <a:spLocks/>
          </p:cNvSpPr>
          <p:nvPr/>
        </p:nvSpPr>
        <p:spPr bwMode="auto">
          <a:xfrm>
            <a:off x="3519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4"/>
          <p:cNvSpPr>
            <a:spLocks/>
          </p:cNvSpPr>
          <p:nvPr/>
        </p:nvSpPr>
        <p:spPr bwMode="auto">
          <a:xfrm>
            <a:off x="694859" y="5508625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10377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8584" y="5484813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reeform 117"/>
          <p:cNvSpPr>
            <a:spLocks/>
          </p:cNvSpPr>
          <p:nvPr/>
        </p:nvSpPr>
        <p:spPr bwMode="auto">
          <a:xfrm>
            <a:off x="478183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18"/>
          <p:cNvSpPr>
            <a:spLocks/>
          </p:cNvSpPr>
          <p:nvPr/>
        </p:nvSpPr>
        <p:spPr bwMode="auto">
          <a:xfrm>
            <a:off x="51263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19"/>
          <p:cNvSpPr>
            <a:spLocks/>
          </p:cNvSpPr>
          <p:nvPr/>
        </p:nvSpPr>
        <p:spPr bwMode="auto">
          <a:xfrm>
            <a:off x="5470808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0"/>
          <p:cNvSpPr>
            <a:spLocks/>
          </p:cNvSpPr>
          <p:nvPr/>
        </p:nvSpPr>
        <p:spPr bwMode="auto">
          <a:xfrm>
            <a:off x="5813708" y="5516563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"/>
          <p:cNvSpPr>
            <a:spLocks/>
          </p:cNvSpPr>
          <p:nvPr/>
        </p:nvSpPr>
        <p:spPr bwMode="auto">
          <a:xfrm>
            <a:off x="627408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2"/>
          <p:cNvSpPr>
            <a:spLocks/>
          </p:cNvSpPr>
          <p:nvPr/>
        </p:nvSpPr>
        <p:spPr bwMode="auto">
          <a:xfrm>
            <a:off x="66185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3"/>
          <p:cNvSpPr>
            <a:spLocks/>
          </p:cNvSpPr>
          <p:nvPr/>
        </p:nvSpPr>
        <p:spPr bwMode="auto">
          <a:xfrm>
            <a:off x="6963058" y="5516563"/>
            <a:ext cx="342900" cy="357188"/>
          </a:xfrm>
          <a:custGeom>
            <a:avLst/>
            <a:gdLst>
              <a:gd name="T0" fmla="*/ 0 w 204"/>
              <a:gd name="T1" fmla="*/ 270 h 205"/>
              <a:gd name="T2" fmla="*/ 0 w 204"/>
              <a:gd name="T3" fmla="*/ 0 h 205"/>
              <a:gd name="T4" fmla="*/ 241 w 204"/>
              <a:gd name="T5" fmla="*/ 0 h 205"/>
              <a:gd name="T6" fmla="*/ 241 w 204"/>
              <a:gd name="T7" fmla="*/ 270 h 205"/>
              <a:gd name="T8" fmla="*/ 0 w 204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4"/>
          <p:cNvSpPr>
            <a:spLocks/>
          </p:cNvSpPr>
          <p:nvPr/>
        </p:nvSpPr>
        <p:spPr bwMode="auto">
          <a:xfrm>
            <a:off x="73043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5"/>
          <p:cNvSpPr>
            <a:spLocks/>
          </p:cNvSpPr>
          <p:nvPr/>
        </p:nvSpPr>
        <p:spPr bwMode="auto">
          <a:xfrm>
            <a:off x="7776324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6"/>
          <p:cNvSpPr>
            <a:spLocks/>
          </p:cNvSpPr>
          <p:nvPr/>
        </p:nvSpPr>
        <p:spPr bwMode="auto">
          <a:xfrm>
            <a:off x="8112408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7"/>
          <p:cNvSpPr>
            <a:spLocks/>
          </p:cNvSpPr>
          <p:nvPr/>
        </p:nvSpPr>
        <p:spPr bwMode="auto">
          <a:xfrm>
            <a:off x="8453720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8"/>
          <p:cNvSpPr>
            <a:spLocks/>
          </p:cNvSpPr>
          <p:nvPr/>
        </p:nvSpPr>
        <p:spPr bwMode="auto">
          <a:xfrm>
            <a:off x="87966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33"/>
          <p:cNvSpPr>
            <a:spLocks/>
          </p:cNvSpPr>
          <p:nvPr/>
        </p:nvSpPr>
        <p:spPr bwMode="auto">
          <a:xfrm>
            <a:off x="2805112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Freeform 134"/>
          <p:cNvSpPr>
            <a:spLocks/>
          </p:cNvSpPr>
          <p:nvPr/>
        </p:nvSpPr>
        <p:spPr bwMode="auto">
          <a:xfrm>
            <a:off x="28908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Freeform 135"/>
          <p:cNvSpPr>
            <a:spLocks/>
          </p:cNvSpPr>
          <p:nvPr/>
        </p:nvSpPr>
        <p:spPr bwMode="auto">
          <a:xfrm>
            <a:off x="331946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Freeform 136"/>
          <p:cNvSpPr>
            <a:spLocks/>
          </p:cNvSpPr>
          <p:nvPr/>
        </p:nvSpPr>
        <p:spPr bwMode="auto">
          <a:xfrm>
            <a:off x="340518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4" name="Freeform 137"/>
          <p:cNvSpPr>
            <a:spLocks/>
          </p:cNvSpPr>
          <p:nvPr/>
        </p:nvSpPr>
        <p:spPr bwMode="auto">
          <a:xfrm>
            <a:off x="383381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39195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6" name="Freeform 139"/>
          <p:cNvSpPr>
            <a:spLocks/>
          </p:cNvSpPr>
          <p:nvPr/>
        </p:nvSpPr>
        <p:spPr bwMode="auto">
          <a:xfrm>
            <a:off x="43497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44354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8" name="Freeform 141"/>
          <p:cNvSpPr>
            <a:spLocks/>
          </p:cNvSpPr>
          <p:nvPr/>
        </p:nvSpPr>
        <p:spPr bwMode="auto">
          <a:xfrm>
            <a:off x="4865687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4" name="Freeform 167"/>
          <p:cNvSpPr>
            <a:spLocks/>
          </p:cNvSpPr>
          <p:nvPr/>
        </p:nvSpPr>
        <p:spPr bwMode="auto">
          <a:xfrm>
            <a:off x="1469559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168"/>
          <p:cNvSpPr>
            <a:spLocks/>
          </p:cNvSpPr>
          <p:nvPr/>
        </p:nvSpPr>
        <p:spPr bwMode="auto">
          <a:xfrm>
            <a:off x="18124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9"/>
          <p:cNvSpPr>
            <a:spLocks/>
          </p:cNvSpPr>
          <p:nvPr/>
        </p:nvSpPr>
        <p:spPr bwMode="auto">
          <a:xfrm>
            <a:off x="215694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70"/>
          <p:cNvSpPr>
            <a:spLocks/>
          </p:cNvSpPr>
          <p:nvPr/>
        </p:nvSpPr>
        <p:spPr bwMode="auto">
          <a:xfrm>
            <a:off x="2499846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>
            <a:off x="2617787" y="242252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82" name="Rectangle 175"/>
          <p:cNvSpPr>
            <a:spLocks noChangeArrowheads="1"/>
          </p:cNvSpPr>
          <p:nvPr/>
        </p:nvSpPr>
        <p:spPr bwMode="auto">
          <a:xfrm>
            <a:off x="4742145" y="5514975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176"/>
          <p:cNvSpPr>
            <a:spLocks noChangeArrowheads="1"/>
          </p:cNvSpPr>
          <p:nvPr/>
        </p:nvSpPr>
        <p:spPr bwMode="auto">
          <a:xfrm>
            <a:off x="5085045" y="5514975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18*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618359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60*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178"/>
          <p:cNvSpPr>
            <a:spLocks noChangeArrowheads="1"/>
          </p:cNvSpPr>
          <p:nvPr/>
        </p:nvSpPr>
        <p:spPr bwMode="auto">
          <a:xfrm>
            <a:off x="657094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187"/>
          <p:cNvSpPr>
            <a:spLocks noChangeArrowheads="1"/>
          </p:cNvSpPr>
          <p:nvPr/>
        </p:nvSpPr>
        <p:spPr bwMode="auto">
          <a:xfrm>
            <a:off x="3438525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2" name="Rectangle 188"/>
          <p:cNvSpPr>
            <a:spLocks noChangeArrowheads="1"/>
          </p:cNvSpPr>
          <p:nvPr/>
        </p:nvSpPr>
        <p:spPr bwMode="auto">
          <a:xfrm>
            <a:off x="2944812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3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1823571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Rectangle 190"/>
          <p:cNvSpPr>
            <a:spLocks noChangeArrowheads="1"/>
          </p:cNvSpPr>
          <p:nvPr/>
        </p:nvSpPr>
        <p:spPr bwMode="auto">
          <a:xfrm>
            <a:off x="1482259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>
            <a:off x="3048000" y="2286000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Arc 194"/>
          <p:cNvSpPr>
            <a:spLocks/>
          </p:cNvSpPr>
          <p:nvPr/>
        </p:nvSpPr>
        <p:spPr bwMode="auto">
          <a:xfrm rot="13440000">
            <a:off x="12282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Arc 195"/>
          <p:cNvSpPr>
            <a:spLocks/>
          </p:cNvSpPr>
          <p:nvPr/>
        </p:nvSpPr>
        <p:spPr bwMode="auto">
          <a:xfrm rot="13440000">
            <a:off x="2679234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Arc 196"/>
          <p:cNvSpPr>
            <a:spLocks/>
          </p:cNvSpPr>
          <p:nvPr/>
        </p:nvSpPr>
        <p:spPr bwMode="auto">
          <a:xfrm rot="13440000">
            <a:off x="6042308" y="5281613"/>
            <a:ext cx="323850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Arc 197"/>
          <p:cNvSpPr>
            <a:spLocks/>
          </p:cNvSpPr>
          <p:nvPr/>
        </p:nvSpPr>
        <p:spPr bwMode="auto">
          <a:xfrm rot="13440000">
            <a:off x="7493283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7852524" y="5562606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Rectangle 175"/>
          <p:cNvSpPr>
            <a:spLocks noChangeArrowheads="1"/>
          </p:cNvSpPr>
          <p:nvPr/>
        </p:nvSpPr>
        <p:spPr bwMode="auto">
          <a:xfrm>
            <a:off x="5414124" y="5516562"/>
            <a:ext cx="53339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Rectangle 178"/>
          <p:cNvSpPr>
            <a:spLocks noChangeArrowheads="1"/>
          </p:cNvSpPr>
          <p:nvPr/>
        </p:nvSpPr>
        <p:spPr bwMode="auto">
          <a:xfrm>
            <a:off x="6885249" y="5486400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8"/>
          <p:cNvSpPr>
            <a:spLocks noChangeArrowheads="1"/>
          </p:cNvSpPr>
          <p:nvPr/>
        </p:nvSpPr>
        <p:spPr bwMode="auto">
          <a:xfrm>
            <a:off x="7242924" y="5516562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685800" y="4267200"/>
            <a:ext cx="21336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2133600" y="4343400"/>
            <a:ext cx="12192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5181600" y="4343400"/>
            <a:ext cx="232524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endCxn id="29" idx="2"/>
          </p:cNvCxnSpPr>
          <p:nvPr/>
        </p:nvCxnSpPr>
        <p:spPr bwMode="auto">
          <a:xfrm>
            <a:off x="5715000" y="4343400"/>
            <a:ext cx="1311804" cy="117316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6172200" y="4343400"/>
            <a:ext cx="2518524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373062" y="5516562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206"/>
          <p:cNvSpPr>
            <a:spLocks noChangeArrowheads="1"/>
          </p:cNvSpPr>
          <p:nvPr/>
        </p:nvSpPr>
        <p:spPr bwMode="auto">
          <a:xfrm>
            <a:off x="8157324" y="5562600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72*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Freeform 167"/>
          <p:cNvSpPr>
            <a:spLocks/>
          </p:cNvSpPr>
          <p:nvPr/>
        </p:nvSpPr>
        <p:spPr bwMode="auto">
          <a:xfrm>
            <a:off x="3035300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68"/>
          <p:cNvSpPr>
            <a:spLocks/>
          </p:cNvSpPr>
          <p:nvPr/>
        </p:nvSpPr>
        <p:spPr bwMode="auto">
          <a:xfrm>
            <a:off x="3378200" y="551021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69"/>
          <p:cNvSpPr>
            <a:spLocks/>
          </p:cNvSpPr>
          <p:nvPr/>
        </p:nvSpPr>
        <p:spPr bwMode="auto">
          <a:xfrm>
            <a:off x="3722687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70"/>
          <p:cNvSpPr>
            <a:spLocks/>
          </p:cNvSpPr>
          <p:nvPr/>
        </p:nvSpPr>
        <p:spPr bwMode="auto">
          <a:xfrm>
            <a:off x="4065587" y="551021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189"/>
          <p:cNvSpPr>
            <a:spLocks noChangeArrowheads="1"/>
          </p:cNvSpPr>
          <p:nvPr/>
        </p:nvSpPr>
        <p:spPr bwMode="auto">
          <a:xfrm>
            <a:off x="3389312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6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190"/>
          <p:cNvSpPr>
            <a:spLocks noChangeArrowheads="1"/>
          </p:cNvSpPr>
          <p:nvPr/>
        </p:nvSpPr>
        <p:spPr bwMode="auto">
          <a:xfrm>
            <a:off x="3048000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Rectangle 191"/>
          <p:cNvSpPr>
            <a:spLocks noChangeArrowheads="1"/>
          </p:cNvSpPr>
          <p:nvPr/>
        </p:nvSpPr>
        <p:spPr bwMode="auto">
          <a:xfrm>
            <a:off x="3722687" y="548640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Freeform 133"/>
          <p:cNvSpPr>
            <a:spLocks/>
          </p:cNvSpPr>
          <p:nvPr/>
        </p:nvSpPr>
        <p:spPr bwMode="auto">
          <a:xfrm>
            <a:off x="5124450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0" name="Freeform 134"/>
          <p:cNvSpPr>
            <a:spLocks/>
          </p:cNvSpPr>
          <p:nvPr/>
        </p:nvSpPr>
        <p:spPr bwMode="auto">
          <a:xfrm>
            <a:off x="52101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1" name="Freeform 135"/>
          <p:cNvSpPr>
            <a:spLocks/>
          </p:cNvSpPr>
          <p:nvPr/>
        </p:nvSpPr>
        <p:spPr bwMode="auto">
          <a:xfrm>
            <a:off x="563880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" name="Freeform 136"/>
          <p:cNvSpPr>
            <a:spLocks/>
          </p:cNvSpPr>
          <p:nvPr/>
        </p:nvSpPr>
        <p:spPr bwMode="auto">
          <a:xfrm>
            <a:off x="572452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7" name="Freeform 137"/>
          <p:cNvSpPr>
            <a:spLocks/>
          </p:cNvSpPr>
          <p:nvPr/>
        </p:nvSpPr>
        <p:spPr bwMode="auto">
          <a:xfrm>
            <a:off x="61531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8" name="Freeform 138"/>
          <p:cNvSpPr>
            <a:spLocks/>
          </p:cNvSpPr>
          <p:nvPr/>
        </p:nvSpPr>
        <p:spPr bwMode="auto">
          <a:xfrm>
            <a:off x="62388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9" name="Freeform 139"/>
          <p:cNvSpPr>
            <a:spLocks/>
          </p:cNvSpPr>
          <p:nvPr/>
        </p:nvSpPr>
        <p:spPr bwMode="auto">
          <a:xfrm>
            <a:off x="6669088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90" name="Freeform 140"/>
          <p:cNvSpPr>
            <a:spLocks/>
          </p:cNvSpPr>
          <p:nvPr/>
        </p:nvSpPr>
        <p:spPr bwMode="auto">
          <a:xfrm>
            <a:off x="6754813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97" name="Freeform 141"/>
          <p:cNvSpPr>
            <a:spLocks/>
          </p:cNvSpPr>
          <p:nvPr/>
        </p:nvSpPr>
        <p:spPr bwMode="auto">
          <a:xfrm>
            <a:off x="7185025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2" name="Rectangle 187"/>
          <p:cNvSpPr>
            <a:spLocks noChangeArrowheads="1"/>
          </p:cNvSpPr>
          <p:nvPr/>
        </p:nvSpPr>
        <p:spPr bwMode="auto">
          <a:xfrm>
            <a:off x="5757863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71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3" name="Rectangle 188"/>
          <p:cNvSpPr>
            <a:spLocks noChangeArrowheads="1"/>
          </p:cNvSpPr>
          <p:nvPr/>
        </p:nvSpPr>
        <p:spPr bwMode="auto">
          <a:xfrm>
            <a:off x="5264150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30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6" name="Freeform 133"/>
          <p:cNvSpPr>
            <a:spLocks/>
          </p:cNvSpPr>
          <p:nvPr/>
        </p:nvSpPr>
        <p:spPr bwMode="auto">
          <a:xfrm>
            <a:off x="3695700" y="28194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8" name="Freeform 134"/>
          <p:cNvSpPr>
            <a:spLocks/>
          </p:cNvSpPr>
          <p:nvPr/>
        </p:nvSpPr>
        <p:spPr bwMode="auto">
          <a:xfrm>
            <a:off x="378142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4" name="Freeform 135"/>
          <p:cNvSpPr>
            <a:spLocks/>
          </p:cNvSpPr>
          <p:nvPr/>
        </p:nvSpPr>
        <p:spPr bwMode="auto">
          <a:xfrm>
            <a:off x="4210050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5" name="Freeform 136"/>
          <p:cNvSpPr>
            <a:spLocks/>
          </p:cNvSpPr>
          <p:nvPr/>
        </p:nvSpPr>
        <p:spPr bwMode="auto">
          <a:xfrm>
            <a:off x="429577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7" name="Freeform 137"/>
          <p:cNvSpPr>
            <a:spLocks/>
          </p:cNvSpPr>
          <p:nvPr/>
        </p:nvSpPr>
        <p:spPr bwMode="auto">
          <a:xfrm>
            <a:off x="4724400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22" name="Freeform 138"/>
          <p:cNvSpPr>
            <a:spLocks/>
          </p:cNvSpPr>
          <p:nvPr/>
        </p:nvSpPr>
        <p:spPr bwMode="auto">
          <a:xfrm>
            <a:off x="481012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23" name="Freeform 139"/>
          <p:cNvSpPr>
            <a:spLocks/>
          </p:cNvSpPr>
          <p:nvPr/>
        </p:nvSpPr>
        <p:spPr bwMode="auto">
          <a:xfrm>
            <a:off x="5240338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24" name="Freeform 140"/>
          <p:cNvSpPr>
            <a:spLocks/>
          </p:cNvSpPr>
          <p:nvPr/>
        </p:nvSpPr>
        <p:spPr bwMode="auto">
          <a:xfrm>
            <a:off x="5326063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25" name="Freeform 141"/>
          <p:cNvSpPr>
            <a:spLocks/>
          </p:cNvSpPr>
          <p:nvPr/>
        </p:nvSpPr>
        <p:spPr bwMode="auto">
          <a:xfrm>
            <a:off x="5756275" y="28194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29" name="Rectangle 188"/>
          <p:cNvSpPr>
            <a:spLocks noChangeArrowheads="1"/>
          </p:cNvSpPr>
          <p:nvPr/>
        </p:nvSpPr>
        <p:spPr bwMode="auto">
          <a:xfrm>
            <a:off x="3835400" y="28511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8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 bwMode="auto">
          <a:xfrm flipH="1">
            <a:off x="3810000" y="4343400"/>
            <a:ext cx="76200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 flipH="1">
            <a:off x="3657600" y="3276600"/>
            <a:ext cx="76200" cy="5334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67200" y="3276600"/>
            <a:ext cx="1524000" cy="5334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707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r>
              <a:rPr lang="en-US" dirty="0"/>
              <a:t>Delete 21 (easy)</a:t>
            </a:r>
          </a:p>
          <a:p>
            <a:r>
              <a:rPr lang="en-US" dirty="0"/>
              <a:t>Finally, delete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8A7A-6018-E048-B6A9-09858E5CC14D}" type="datetime1">
              <a:rPr lang="en-US" smtClean="0"/>
              <a:pPr>
                <a:defRPr/>
              </a:pPr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E3E0E-59DE-364F-B382-5EB9AA5A07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Freeform 102"/>
          <p:cNvSpPr>
            <a:spLocks/>
          </p:cNvSpPr>
          <p:nvPr/>
        </p:nvSpPr>
        <p:spPr bwMode="auto">
          <a:xfrm>
            <a:off x="7471" y="5508625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3"/>
          <p:cNvSpPr>
            <a:spLocks/>
          </p:cNvSpPr>
          <p:nvPr/>
        </p:nvSpPr>
        <p:spPr bwMode="auto">
          <a:xfrm>
            <a:off x="3519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4"/>
          <p:cNvSpPr>
            <a:spLocks/>
          </p:cNvSpPr>
          <p:nvPr/>
        </p:nvSpPr>
        <p:spPr bwMode="auto">
          <a:xfrm>
            <a:off x="694859" y="5508625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10377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8584" y="5484813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reeform 117"/>
          <p:cNvSpPr>
            <a:spLocks/>
          </p:cNvSpPr>
          <p:nvPr/>
        </p:nvSpPr>
        <p:spPr bwMode="auto">
          <a:xfrm>
            <a:off x="478183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18"/>
          <p:cNvSpPr>
            <a:spLocks/>
          </p:cNvSpPr>
          <p:nvPr/>
        </p:nvSpPr>
        <p:spPr bwMode="auto">
          <a:xfrm>
            <a:off x="51263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19"/>
          <p:cNvSpPr>
            <a:spLocks/>
          </p:cNvSpPr>
          <p:nvPr/>
        </p:nvSpPr>
        <p:spPr bwMode="auto">
          <a:xfrm>
            <a:off x="5470808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0"/>
          <p:cNvSpPr>
            <a:spLocks/>
          </p:cNvSpPr>
          <p:nvPr/>
        </p:nvSpPr>
        <p:spPr bwMode="auto">
          <a:xfrm>
            <a:off x="5813708" y="5516563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"/>
          <p:cNvSpPr>
            <a:spLocks/>
          </p:cNvSpPr>
          <p:nvPr/>
        </p:nvSpPr>
        <p:spPr bwMode="auto">
          <a:xfrm>
            <a:off x="627408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2"/>
          <p:cNvSpPr>
            <a:spLocks/>
          </p:cNvSpPr>
          <p:nvPr/>
        </p:nvSpPr>
        <p:spPr bwMode="auto">
          <a:xfrm>
            <a:off x="66185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3"/>
          <p:cNvSpPr>
            <a:spLocks/>
          </p:cNvSpPr>
          <p:nvPr/>
        </p:nvSpPr>
        <p:spPr bwMode="auto">
          <a:xfrm>
            <a:off x="6963058" y="5516563"/>
            <a:ext cx="342900" cy="357188"/>
          </a:xfrm>
          <a:custGeom>
            <a:avLst/>
            <a:gdLst>
              <a:gd name="T0" fmla="*/ 0 w 204"/>
              <a:gd name="T1" fmla="*/ 270 h 205"/>
              <a:gd name="T2" fmla="*/ 0 w 204"/>
              <a:gd name="T3" fmla="*/ 0 h 205"/>
              <a:gd name="T4" fmla="*/ 241 w 204"/>
              <a:gd name="T5" fmla="*/ 0 h 205"/>
              <a:gd name="T6" fmla="*/ 241 w 204"/>
              <a:gd name="T7" fmla="*/ 270 h 205"/>
              <a:gd name="T8" fmla="*/ 0 w 204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4"/>
          <p:cNvSpPr>
            <a:spLocks/>
          </p:cNvSpPr>
          <p:nvPr/>
        </p:nvSpPr>
        <p:spPr bwMode="auto">
          <a:xfrm>
            <a:off x="73043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5"/>
          <p:cNvSpPr>
            <a:spLocks/>
          </p:cNvSpPr>
          <p:nvPr/>
        </p:nvSpPr>
        <p:spPr bwMode="auto">
          <a:xfrm>
            <a:off x="7776324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6"/>
          <p:cNvSpPr>
            <a:spLocks/>
          </p:cNvSpPr>
          <p:nvPr/>
        </p:nvSpPr>
        <p:spPr bwMode="auto">
          <a:xfrm>
            <a:off x="8112408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7"/>
          <p:cNvSpPr>
            <a:spLocks/>
          </p:cNvSpPr>
          <p:nvPr/>
        </p:nvSpPr>
        <p:spPr bwMode="auto">
          <a:xfrm>
            <a:off x="8453720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8"/>
          <p:cNvSpPr>
            <a:spLocks/>
          </p:cNvSpPr>
          <p:nvPr/>
        </p:nvSpPr>
        <p:spPr bwMode="auto">
          <a:xfrm>
            <a:off x="87966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33"/>
          <p:cNvSpPr>
            <a:spLocks/>
          </p:cNvSpPr>
          <p:nvPr/>
        </p:nvSpPr>
        <p:spPr bwMode="auto">
          <a:xfrm>
            <a:off x="2805112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34"/>
          <p:cNvSpPr>
            <a:spLocks/>
          </p:cNvSpPr>
          <p:nvPr/>
        </p:nvSpPr>
        <p:spPr bwMode="auto">
          <a:xfrm>
            <a:off x="28908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5"/>
          <p:cNvSpPr>
            <a:spLocks/>
          </p:cNvSpPr>
          <p:nvPr/>
        </p:nvSpPr>
        <p:spPr bwMode="auto">
          <a:xfrm>
            <a:off x="331946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6"/>
          <p:cNvSpPr>
            <a:spLocks/>
          </p:cNvSpPr>
          <p:nvPr/>
        </p:nvSpPr>
        <p:spPr bwMode="auto">
          <a:xfrm>
            <a:off x="340518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7"/>
          <p:cNvSpPr>
            <a:spLocks/>
          </p:cNvSpPr>
          <p:nvPr/>
        </p:nvSpPr>
        <p:spPr bwMode="auto">
          <a:xfrm>
            <a:off x="383381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39195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9"/>
          <p:cNvSpPr>
            <a:spLocks/>
          </p:cNvSpPr>
          <p:nvPr/>
        </p:nvSpPr>
        <p:spPr bwMode="auto">
          <a:xfrm>
            <a:off x="43497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44354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41"/>
          <p:cNvSpPr>
            <a:spLocks/>
          </p:cNvSpPr>
          <p:nvPr/>
        </p:nvSpPr>
        <p:spPr bwMode="auto">
          <a:xfrm>
            <a:off x="4865687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167"/>
          <p:cNvSpPr>
            <a:spLocks/>
          </p:cNvSpPr>
          <p:nvPr/>
        </p:nvSpPr>
        <p:spPr bwMode="auto">
          <a:xfrm>
            <a:off x="1469559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168"/>
          <p:cNvSpPr>
            <a:spLocks/>
          </p:cNvSpPr>
          <p:nvPr/>
        </p:nvSpPr>
        <p:spPr bwMode="auto">
          <a:xfrm>
            <a:off x="18124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9"/>
          <p:cNvSpPr>
            <a:spLocks/>
          </p:cNvSpPr>
          <p:nvPr/>
        </p:nvSpPr>
        <p:spPr bwMode="auto">
          <a:xfrm>
            <a:off x="215694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70"/>
          <p:cNvSpPr>
            <a:spLocks/>
          </p:cNvSpPr>
          <p:nvPr/>
        </p:nvSpPr>
        <p:spPr bwMode="auto">
          <a:xfrm>
            <a:off x="2499846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>
            <a:off x="2617787" y="242252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82" name="Rectangle 175"/>
          <p:cNvSpPr>
            <a:spLocks noChangeArrowheads="1"/>
          </p:cNvSpPr>
          <p:nvPr/>
        </p:nvSpPr>
        <p:spPr bwMode="auto">
          <a:xfrm>
            <a:off x="4742145" y="5514975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176"/>
          <p:cNvSpPr>
            <a:spLocks noChangeArrowheads="1"/>
          </p:cNvSpPr>
          <p:nvPr/>
        </p:nvSpPr>
        <p:spPr bwMode="auto">
          <a:xfrm>
            <a:off x="5085045" y="5514975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18*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618359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60*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178"/>
          <p:cNvSpPr>
            <a:spLocks noChangeArrowheads="1"/>
          </p:cNvSpPr>
          <p:nvPr/>
        </p:nvSpPr>
        <p:spPr bwMode="auto">
          <a:xfrm>
            <a:off x="657094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187"/>
          <p:cNvSpPr>
            <a:spLocks noChangeArrowheads="1"/>
          </p:cNvSpPr>
          <p:nvPr/>
        </p:nvSpPr>
        <p:spPr bwMode="auto">
          <a:xfrm>
            <a:off x="3438525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5</a:t>
            </a:r>
            <a:endParaRPr lang="en-US" sz="1700" dirty="0">
              <a:latin typeface="Arial" charset="0"/>
            </a:endParaRPr>
          </a:p>
        </p:txBody>
      </p:sp>
      <p:sp>
        <p:nvSpPr>
          <p:cNvPr id="92" name="Rectangle 188"/>
          <p:cNvSpPr>
            <a:spLocks noChangeArrowheads="1"/>
          </p:cNvSpPr>
          <p:nvPr/>
        </p:nvSpPr>
        <p:spPr bwMode="auto">
          <a:xfrm>
            <a:off x="2944812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3</a:t>
            </a:r>
            <a:endParaRPr lang="en-US" sz="1700" dirty="0">
              <a:latin typeface="Arial" charset="0"/>
            </a:endParaRP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1823571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Rectangle 190"/>
          <p:cNvSpPr>
            <a:spLocks noChangeArrowheads="1"/>
          </p:cNvSpPr>
          <p:nvPr/>
        </p:nvSpPr>
        <p:spPr bwMode="auto">
          <a:xfrm>
            <a:off x="1482259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>
            <a:off x="3048000" y="2286000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Arc 194"/>
          <p:cNvSpPr>
            <a:spLocks/>
          </p:cNvSpPr>
          <p:nvPr/>
        </p:nvSpPr>
        <p:spPr bwMode="auto">
          <a:xfrm rot="13440000">
            <a:off x="12282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Arc 195"/>
          <p:cNvSpPr>
            <a:spLocks/>
          </p:cNvSpPr>
          <p:nvPr/>
        </p:nvSpPr>
        <p:spPr bwMode="auto">
          <a:xfrm rot="13440000">
            <a:off x="2679234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Arc 196"/>
          <p:cNvSpPr>
            <a:spLocks/>
          </p:cNvSpPr>
          <p:nvPr/>
        </p:nvSpPr>
        <p:spPr bwMode="auto">
          <a:xfrm rot="13440000">
            <a:off x="6042308" y="5281613"/>
            <a:ext cx="323850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Arc 197"/>
          <p:cNvSpPr>
            <a:spLocks/>
          </p:cNvSpPr>
          <p:nvPr/>
        </p:nvSpPr>
        <p:spPr bwMode="auto">
          <a:xfrm rot="13440000">
            <a:off x="7493283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7852524" y="5562606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Rectangle 175"/>
          <p:cNvSpPr>
            <a:spLocks noChangeArrowheads="1"/>
          </p:cNvSpPr>
          <p:nvPr/>
        </p:nvSpPr>
        <p:spPr bwMode="auto">
          <a:xfrm>
            <a:off x="5414124" y="5516562"/>
            <a:ext cx="53339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Rectangle 178"/>
          <p:cNvSpPr>
            <a:spLocks noChangeArrowheads="1"/>
          </p:cNvSpPr>
          <p:nvPr/>
        </p:nvSpPr>
        <p:spPr bwMode="auto">
          <a:xfrm>
            <a:off x="6885249" y="5486400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8"/>
          <p:cNvSpPr>
            <a:spLocks noChangeArrowheads="1"/>
          </p:cNvSpPr>
          <p:nvPr/>
        </p:nvSpPr>
        <p:spPr bwMode="auto">
          <a:xfrm>
            <a:off x="7242924" y="5516562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685800" y="4267200"/>
            <a:ext cx="21336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2133600" y="4343400"/>
            <a:ext cx="12192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5181600" y="4343400"/>
            <a:ext cx="232524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endCxn id="29" idx="2"/>
          </p:cNvCxnSpPr>
          <p:nvPr/>
        </p:nvCxnSpPr>
        <p:spPr bwMode="auto">
          <a:xfrm>
            <a:off x="5715000" y="4343400"/>
            <a:ext cx="1311804" cy="117316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6172200" y="4343400"/>
            <a:ext cx="2518524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373062" y="5516562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206"/>
          <p:cNvSpPr>
            <a:spLocks noChangeArrowheads="1"/>
          </p:cNvSpPr>
          <p:nvPr/>
        </p:nvSpPr>
        <p:spPr bwMode="auto">
          <a:xfrm>
            <a:off x="8157324" y="5562600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72*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Freeform 167"/>
          <p:cNvSpPr>
            <a:spLocks/>
          </p:cNvSpPr>
          <p:nvPr/>
        </p:nvSpPr>
        <p:spPr bwMode="auto">
          <a:xfrm>
            <a:off x="3035300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68"/>
          <p:cNvSpPr>
            <a:spLocks/>
          </p:cNvSpPr>
          <p:nvPr/>
        </p:nvSpPr>
        <p:spPr bwMode="auto">
          <a:xfrm>
            <a:off x="3378200" y="551021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69"/>
          <p:cNvSpPr>
            <a:spLocks/>
          </p:cNvSpPr>
          <p:nvPr/>
        </p:nvSpPr>
        <p:spPr bwMode="auto">
          <a:xfrm>
            <a:off x="3722687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70"/>
          <p:cNvSpPr>
            <a:spLocks/>
          </p:cNvSpPr>
          <p:nvPr/>
        </p:nvSpPr>
        <p:spPr bwMode="auto">
          <a:xfrm>
            <a:off x="4065587" y="551021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189"/>
          <p:cNvSpPr>
            <a:spLocks noChangeArrowheads="1"/>
          </p:cNvSpPr>
          <p:nvPr/>
        </p:nvSpPr>
        <p:spPr bwMode="auto">
          <a:xfrm>
            <a:off x="3389312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6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190"/>
          <p:cNvSpPr>
            <a:spLocks noChangeArrowheads="1"/>
          </p:cNvSpPr>
          <p:nvPr/>
        </p:nvSpPr>
        <p:spPr bwMode="auto">
          <a:xfrm>
            <a:off x="3048000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Rectangle 191"/>
          <p:cNvSpPr>
            <a:spLocks noChangeArrowheads="1"/>
          </p:cNvSpPr>
          <p:nvPr/>
        </p:nvSpPr>
        <p:spPr bwMode="auto">
          <a:xfrm>
            <a:off x="3722687" y="548640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Freeform 133"/>
          <p:cNvSpPr>
            <a:spLocks/>
          </p:cNvSpPr>
          <p:nvPr/>
        </p:nvSpPr>
        <p:spPr bwMode="auto">
          <a:xfrm>
            <a:off x="5124450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4"/>
          <p:cNvSpPr>
            <a:spLocks/>
          </p:cNvSpPr>
          <p:nvPr/>
        </p:nvSpPr>
        <p:spPr bwMode="auto">
          <a:xfrm>
            <a:off x="52101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35"/>
          <p:cNvSpPr>
            <a:spLocks/>
          </p:cNvSpPr>
          <p:nvPr/>
        </p:nvSpPr>
        <p:spPr bwMode="auto">
          <a:xfrm>
            <a:off x="563880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36"/>
          <p:cNvSpPr>
            <a:spLocks/>
          </p:cNvSpPr>
          <p:nvPr/>
        </p:nvSpPr>
        <p:spPr bwMode="auto">
          <a:xfrm>
            <a:off x="572452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37"/>
          <p:cNvSpPr>
            <a:spLocks/>
          </p:cNvSpPr>
          <p:nvPr/>
        </p:nvSpPr>
        <p:spPr bwMode="auto">
          <a:xfrm>
            <a:off x="61531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38"/>
          <p:cNvSpPr>
            <a:spLocks/>
          </p:cNvSpPr>
          <p:nvPr/>
        </p:nvSpPr>
        <p:spPr bwMode="auto">
          <a:xfrm>
            <a:off x="62388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39"/>
          <p:cNvSpPr>
            <a:spLocks/>
          </p:cNvSpPr>
          <p:nvPr/>
        </p:nvSpPr>
        <p:spPr bwMode="auto">
          <a:xfrm>
            <a:off x="6669088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40"/>
          <p:cNvSpPr>
            <a:spLocks/>
          </p:cNvSpPr>
          <p:nvPr/>
        </p:nvSpPr>
        <p:spPr bwMode="auto">
          <a:xfrm>
            <a:off x="6754813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141"/>
          <p:cNvSpPr>
            <a:spLocks/>
          </p:cNvSpPr>
          <p:nvPr/>
        </p:nvSpPr>
        <p:spPr bwMode="auto">
          <a:xfrm>
            <a:off x="7185025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187"/>
          <p:cNvSpPr>
            <a:spLocks noChangeArrowheads="1"/>
          </p:cNvSpPr>
          <p:nvPr/>
        </p:nvSpPr>
        <p:spPr bwMode="auto">
          <a:xfrm>
            <a:off x="5757863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71</a:t>
            </a:r>
            <a:endParaRPr lang="en-US" sz="1700" dirty="0">
              <a:latin typeface="Arial" charset="0"/>
            </a:endParaRPr>
          </a:p>
        </p:txBody>
      </p:sp>
      <p:sp>
        <p:nvSpPr>
          <p:cNvPr id="103" name="Rectangle 188"/>
          <p:cNvSpPr>
            <a:spLocks noChangeArrowheads="1"/>
          </p:cNvSpPr>
          <p:nvPr/>
        </p:nvSpPr>
        <p:spPr bwMode="auto">
          <a:xfrm>
            <a:off x="5264150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30</a:t>
            </a:r>
            <a:endParaRPr lang="en-US" sz="1700" dirty="0">
              <a:latin typeface="Arial" charset="0"/>
            </a:endParaRPr>
          </a:p>
        </p:txBody>
      </p:sp>
      <p:sp>
        <p:nvSpPr>
          <p:cNvPr id="106" name="Freeform 133"/>
          <p:cNvSpPr>
            <a:spLocks/>
          </p:cNvSpPr>
          <p:nvPr/>
        </p:nvSpPr>
        <p:spPr bwMode="auto">
          <a:xfrm>
            <a:off x="3695700" y="28194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34"/>
          <p:cNvSpPr>
            <a:spLocks/>
          </p:cNvSpPr>
          <p:nvPr/>
        </p:nvSpPr>
        <p:spPr bwMode="auto">
          <a:xfrm>
            <a:off x="378142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35"/>
          <p:cNvSpPr>
            <a:spLocks/>
          </p:cNvSpPr>
          <p:nvPr/>
        </p:nvSpPr>
        <p:spPr bwMode="auto">
          <a:xfrm>
            <a:off x="4210050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36"/>
          <p:cNvSpPr>
            <a:spLocks/>
          </p:cNvSpPr>
          <p:nvPr/>
        </p:nvSpPr>
        <p:spPr bwMode="auto">
          <a:xfrm>
            <a:off x="429577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137"/>
          <p:cNvSpPr>
            <a:spLocks/>
          </p:cNvSpPr>
          <p:nvPr/>
        </p:nvSpPr>
        <p:spPr bwMode="auto">
          <a:xfrm>
            <a:off x="4724400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38"/>
          <p:cNvSpPr>
            <a:spLocks/>
          </p:cNvSpPr>
          <p:nvPr/>
        </p:nvSpPr>
        <p:spPr bwMode="auto">
          <a:xfrm>
            <a:off x="481012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139"/>
          <p:cNvSpPr>
            <a:spLocks/>
          </p:cNvSpPr>
          <p:nvPr/>
        </p:nvSpPr>
        <p:spPr bwMode="auto">
          <a:xfrm>
            <a:off x="5240338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40"/>
          <p:cNvSpPr>
            <a:spLocks/>
          </p:cNvSpPr>
          <p:nvPr/>
        </p:nvSpPr>
        <p:spPr bwMode="auto">
          <a:xfrm>
            <a:off x="5326063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41"/>
          <p:cNvSpPr>
            <a:spLocks/>
          </p:cNvSpPr>
          <p:nvPr/>
        </p:nvSpPr>
        <p:spPr bwMode="auto">
          <a:xfrm>
            <a:off x="5756275" y="28194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le 188"/>
          <p:cNvSpPr>
            <a:spLocks noChangeArrowheads="1"/>
          </p:cNvSpPr>
          <p:nvPr/>
        </p:nvSpPr>
        <p:spPr bwMode="auto">
          <a:xfrm>
            <a:off x="3835400" y="28511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8</a:t>
            </a:r>
            <a:endParaRPr lang="en-US" sz="1700" dirty="0">
              <a:latin typeface="Arial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 bwMode="auto">
          <a:xfrm flipH="1">
            <a:off x="3810000" y="4343400"/>
            <a:ext cx="76200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 flipH="1">
            <a:off x="3657600" y="3276600"/>
            <a:ext cx="76200" cy="5334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67200" y="3276600"/>
            <a:ext cx="1524000" cy="5334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13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r>
              <a:rPr lang="en-US" dirty="0" smtClean="0"/>
              <a:t>Now we need to borrow from sibling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8A7A-6018-E048-B6A9-09858E5CC14D}" type="datetime1">
              <a:rPr lang="en-US" smtClean="0"/>
              <a:pPr>
                <a:defRPr/>
              </a:pPr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E3E0E-59DE-364F-B382-5EB9AA5A07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Freeform 102"/>
          <p:cNvSpPr>
            <a:spLocks/>
          </p:cNvSpPr>
          <p:nvPr/>
        </p:nvSpPr>
        <p:spPr bwMode="auto">
          <a:xfrm>
            <a:off x="7471" y="5508625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3"/>
          <p:cNvSpPr>
            <a:spLocks/>
          </p:cNvSpPr>
          <p:nvPr/>
        </p:nvSpPr>
        <p:spPr bwMode="auto">
          <a:xfrm>
            <a:off x="3519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4"/>
          <p:cNvSpPr>
            <a:spLocks/>
          </p:cNvSpPr>
          <p:nvPr/>
        </p:nvSpPr>
        <p:spPr bwMode="auto">
          <a:xfrm>
            <a:off x="694859" y="5508625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1037759" y="5508625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8584" y="5484813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reeform 117"/>
          <p:cNvSpPr>
            <a:spLocks/>
          </p:cNvSpPr>
          <p:nvPr/>
        </p:nvSpPr>
        <p:spPr bwMode="auto">
          <a:xfrm>
            <a:off x="478183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18"/>
          <p:cNvSpPr>
            <a:spLocks/>
          </p:cNvSpPr>
          <p:nvPr/>
        </p:nvSpPr>
        <p:spPr bwMode="auto">
          <a:xfrm>
            <a:off x="51263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19"/>
          <p:cNvSpPr>
            <a:spLocks/>
          </p:cNvSpPr>
          <p:nvPr/>
        </p:nvSpPr>
        <p:spPr bwMode="auto">
          <a:xfrm>
            <a:off x="5470808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0"/>
          <p:cNvSpPr>
            <a:spLocks/>
          </p:cNvSpPr>
          <p:nvPr/>
        </p:nvSpPr>
        <p:spPr bwMode="auto">
          <a:xfrm>
            <a:off x="5813708" y="5516563"/>
            <a:ext cx="344488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0 w 206"/>
              <a:gd name="T5" fmla="*/ 0 h 205"/>
              <a:gd name="T6" fmla="*/ 240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"/>
          <p:cNvSpPr>
            <a:spLocks/>
          </p:cNvSpPr>
          <p:nvPr/>
        </p:nvSpPr>
        <p:spPr bwMode="auto">
          <a:xfrm>
            <a:off x="6274083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2"/>
          <p:cNvSpPr>
            <a:spLocks/>
          </p:cNvSpPr>
          <p:nvPr/>
        </p:nvSpPr>
        <p:spPr bwMode="auto">
          <a:xfrm>
            <a:off x="66185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3"/>
          <p:cNvSpPr>
            <a:spLocks/>
          </p:cNvSpPr>
          <p:nvPr/>
        </p:nvSpPr>
        <p:spPr bwMode="auto">
          <a:xfrm>
            <a:off x="6963058" y="5516563"/>
            <a:ext cx="342900" cy="357188"/>
          </a:xfrm>
          <a:custGeom>
            <a:avLst/>
            <a:gdLst>
              <a:gd name="T0" fmla="*/ 0 w 204"/>
              <a:gd name="T1" fmla="*/ 270 h 205"/>
              <a:gd name="T2" fmla="*/ 0 w 204"/>
              <a:gd name="T3" fmla="*/ 0 h 205"/>
              <a:gd name="T4" fmla="*/ 241 w 204"/>
              <a:gd name="T5" fmla="*/ 0 h 205"/>
              <a:gd name="T6" fmla="*/ 241 w 204"/>
              <a:gd name="T7" fmla="*/ 270 h 205"/>
              <a:gd name="T8" fmla="*/ 0 w 204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4"/>
          <p:cNvSpPr>
            <a:spLocks/>
          </p:cNvSpPr>
          <p:nvPr/>
        </p:nvSpPr>
        <p:spPr bwMode="auto">
          <a:xfrm>
            <a:off x="730437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5"/>
          <p:cNvSpPr>
            <a:spLocks/>
          </p:cNvSpPr>
          <p:nvPr/>
        </p:nvSpPr>
        <p:spPr bwMode="auto">
          <a:xfrm>
            <a:off x="7776324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6"/>
          <p:cNvSpPr>
            <a:spLocks/>
          </p:cNvSpPr>
          <p:nvPr/>
        </p:nvSpPr>
        <p:spPr bwMode="auto">
          <a:xfrm>
            <a:off x="8112408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7"/>
          <p:cNvSpPr>
            <a:spLocks/>
          </p:cNvSpPr>
          <p:nvPr/>
        </p:nvSpPr>
        <p:spPr bwMode="auto">
          <a:xfrm>
            <a:off x="8453720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8"/>
          <p:cNvSpPr>
            <a:spLocks/>
          </p:cNvSpPr>
          <p:nvPr/>
        </p:nvSpPr>
        <p:spPr bwMode="auto">
          <a:xfrm>
            <a:off x="8796620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33"/>
          <p:cNvSpPr>
            <a:spLocks/>
          </p:cNvSpPr>
          <p:nvPr/>
        </p:nvSpPr>
        <p:spPr bwMode="auto">
          <a:xfrm>
            <a:off x="2805112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34"/>
          <p:cNvSpPr>
            <a:spLocks/>
          </p:cNvSpPr>
          <p:nvPr/>
        </p:nvSpPr>
        <p:spPr bwMode="auto">
          <a:xfrm>
            <a:off x="28908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5"/>
          <p:cNvSpPr>
            <a:spLocks/>
          </p:cNvSpPr>
          <p:nvPr/>
        </p:nvSpPr>
        <p:spPr bwMode="auto">
          <a:xfrm>
            <a:off x="331946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6"/>
          <p:cNvSpPr>
            <a:spLocks/>
          </p:cNvSpPr>
          <p:nvPr/>
        </p:nvSpPr>
        <p:spPr bwMode="auto">
          <a:xfrm>
            <a:off x="340518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7"/>
          <p:cNvSpPr>
            <a:spLocks/>
          </p:cNvSpPr>
          <p:nvPr/>
        </p:nvSpPr>
        <p:spPr bwMode="auto">
          <a:xfrm>
            <a:off x="3833812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3919537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9"/>
          <p:cNvSpPr>
            <a:spLocks/>
          </p:cNvSpPr>
          <p:nvPr/>
        </p:nvSpPr>
        <p:spPr bwMode="auto">
          <a:xfrm>
            <a:off x="43497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44354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41"/>
          <p:cNvSpPr>
            <a:spLocks/>
          </p:cNvSpPr>
          <p:nvPr/>
        </p:nvSpPr>
        <p:spPr bwMode="auto">
          <a:xfrm>
            <a:off x="4865687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167"/>
          <p:cNvSpPr>
            <a:spLocks/>
          </p:cNvSpPr>
          <p:nvPr/>
        </p:nvSpPr>
        <p:spPr bwMode="auto">
          <a:xfrm>
            <a:off x="1469559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168"/>
          <p:cNvSpPr>
            <a:spLocks/>
          </p:cNvSpPr>
          <p:nvPr/>
        </p:nvSpPr>
        <p:spPr bwMode="auto">
          <a:xfrm>
            <a:off x="1812459" y="551656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9"/>
          <p:cNvSpPr>
            <a:spLocks/>
          </p:cNvSpPr>
          <p:nvPr/>
        </p:nvSpPr>
        <p:spPr bwMode="auto">
          <a:xfrm>
            <a:off x="2156946" y="551656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70"/>
          <p:cNvSpPr>
            <a:spLocks/>
          </p:cNvSpPr>
          <p:nvPr/>
        </p:nvSpPr>
        <p:spPr bwMode="auto">
          <a:xfrm>
            <a:off x="2499846" y="551656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>
            <a:off x="2617787" y="242252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Root</a:t>
            </a:r>
          </a:p>
        </p:txBody>
      </p:sp>
      <p:sp>
        <p:nvSpPr>
          <p:cNvPr id="82" name="Rectangle 175"/>
          <p:cNvSpPr>
            <a:spLocks noChangeArrowheads="1"/>
          </p:cNvSpPr>
          <p:nvPr/>
        </p:nvSpPr>
        <p:spPr bwMode="auto">
          <a:xfrm>
            <a:off x="4742145" y="5514975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176"/>
          <p:cNvSpPr>
            <a:spLocks noChangeArrowheads="1"/>
          </p:cNvSpPr>
          <p:nvPr/>
        </p:nvSpPr>
        <p:spPr bwMode="auto">
          <a:xfrm>
            <a:off x="5085045" y="5514975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18*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618359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60*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178"/>
          <p:cNvSpPr>
            <a:spLocks noChangeArrowheads="1"/>
          </p:cNvSpPr>
          <p:nvPr/>
        </p:nvSpPr>
        <p:spPr bwMode="auto">
          <a:xfrm>
            <a:off x="6570945" y="5492750"/>
            <a:ext cx="5095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61*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187"/>
          <p:cNvSpPr>
            <a:spLocks noChangeArrowheads="1"/>
          </p:cNvSpPr>
          <p:nvPr/>
        </p:nvSpPr>
        <p:spPr bwMode="auto">
          <a:xfrm>
            <a:off x="3438525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6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2" name="Rectangle 188"/>
          <p:cNvSpPr>
            <a:spLocks noChangeArrowheads="1"/>
          </p:cNvSpPr>
          <p:nvPr/>
        </p:nvSpPr>
        <p:spPr bwMode="auto">
          <a:xfrm>
            <a:off x="2944812" y="39179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3</a:t>
            </a:r>
            <a:endParaRPr lang="en-US" sz="1700" dirty="0">
              <a:latin typeface="Arial" charset="0"/>
            </a:endParaRPr>
          </a:p>
        </p:txBody>
      </p:sp>
      <p:sp>
        <p:nvSpPr>
          <p:cNvPr id="94" name="Rectangle 190"/>
          <p:cNvSpPr>
            <a:spLocks noChangeArrowheads="1"/>
          </p:cNvSpPr>
          <p:nvPr/>
        </p:nvSpPr>
        <p:spPr bwMode="auto">
          <a:xfrm>
            <a:off x="1482259" y="549275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>
            <a:off x="3048000" y="2286000"/>
            <a:ext cx="56515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Arc 194"/>
          <p:cNvSpPr>
            <a:spLocks/>
          </p:cNvSpPr>
          <p:nvPr/>
        </p:nvSpPr>
        <p:spPr bwMode="auto">
          <a:xfrm rot="13440000">
            <a:off x="1228259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Arc 195"/>
          <p:cNvSpPr>
            <a:spLocks/>
          </p:cNvSpPr>
          <p:nvPr/>
        </p:nvSpPr>
        <p:spPr bwMode="auto">
          <a:xfrm rot="13440000">
            <a:off x="2679234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Arc 196"/>
          <p:cNvSpPr>
            <a:spLocks/>
          </p:cNvSpPr>
          <p:nvPr/>
        </p:nvSpPr>
        <p:spPr bwMode="auto">
          <a:xfrm rot="13440000">
            <a:off x="6042308" y="5281613"/>
            <a:ext cx="323850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Arc 197"/>
          <p:cNvSpPr>
            <a:spLocks/>
          </p:cNvSpPr>
          <p:nvPr/>
        </p:nvSpPr>
        <p:spPr bwMode="auto">
          <a:xfrm rot="13440000">
            <a:off x="7493283" y="5281613"/>
            <a:ext cx="322263" cy="3349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7852524" y="5562606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71*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Rectangle 178"/>
          <p:cNvSpPr>
            <a:spLocks noChangeArrowheads="1"/>
          </p:cNvSpPr>
          <p:nvPr/>
        </p:nvSpPr>
        <p:spPr bwMode="auto">
          <a:xfrm>
            <a:off x="6885249" y="5486400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8"/>
          <p:cNvSpPr>
            <a:spLocks noChangeArrowheads="1"/>
          </p:cNvSpPr>
          <p:nvPr/>
        </p:nvSpPr>
        <p:spPr bwMode="auto">
          <a:xfrm>
            <a:off x="7242924" y="5516562"/>
            <a:ext cx="51007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63*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685800" y="4267200"/>
            <a:ext cx="21336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2133600" y="4343400"/>
            <a:ext cx="1219200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5181600" y="4343400"/>
            <a:ext cx="232524" cy="1143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endCxn id="29" idx="2"/>
          </p:cNvCxnSpPr>
          <p:nvPr/>
        </p:nvCxnSpPr>
        <p:spPr bwMode="auto">
          <a:xfrm>
            <a:off x="5715000" y="4343400"/>
            <a:ext cx="1311804" cy="117316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6172200" y="4343400"/>
            <a:ext cx="2518524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373062" y="5516562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2*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206"/>
          <p:cNvSpPr>
            <a:spLocks noChangeArrowheads="1"/>
          </p:cNvSpPr>
          <p:nvPr/>
        </p:nvSpPr>
        <p:spPr bwMode="auto">
          <a:xfrm>
            <a:off x="8157324" y="5562600"/>
            <a:ext cx="381000" cy="2619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72* 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Freeform 167"/>
          <p:cNvSpPr>
            <a:spLocks/>
          </p:cNvSpPr>
          <p:nvPr/>
        </p:nvSpPr>
        <p:spPr bwMode="auto">
          <a:xfrm>
            <a:off x="3035300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68"/>
          <p:cNvSpPr>
            <a:spLocks/>
          </p:cNvSpPr>
          <p:nvPr/>
        </p:nvSpPr>
        <p:spPr bwMode="auto">
          <a:xfrm>
            <a:off x="3378200" y="5510213"/>
            <a:ext cx="346075" cy="357188"/>
          </a:xfrm>
          <a:custGeom>
            <a:avLst/>
            <a:gdLst>
              <a:gd name="T0" fmla="*/ 0 w 206"/>
              <a:gd name="T1" fmla="*/ 270 h 205"/>
              <a:gd name="T2" fmla="*/ 0 w 206"/>
              <a:gd name="T3" fmla="*/ 0 h 205"/>
              <a:gd name="T4" fmla="*/ 243 w 206"/>
              <a:gd name="T5" fmla="*/ 0 h 205"/>
              <a:gd name="T6" fmla="*/ 243 w 206"/>
              <a:gd name="T7" fmla="*/ 270 h 205"/>
              <a:gd name="T8" fmla="*/ 0 w 206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69"/>
          <p:cNvSpPr>
            <a:spLocks/>
          </p:cNvSpPr>
          <p:nvPr/>
        </p:nvSpPr>
        <p:spPr bwMode="auto">
          <a:xfrm>
            <a:off x="3722687" y="5510213"/>
            <a:ext cx="344488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42 w 205"/>
              <a:gd name="T5" fmla="*/ 0 h 205"/>
              <a:gd name="T6" fmla="*/ 242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70"/>
          <p:cNvSpPr>
            <a:spLocks/>
          </p:cNvSpPr>
          <p:nvPr/>
        </p:nvSpPr>
        <p:spPr bwMode="auto">
          <a:xfrm>
            <a:off x="4065587" y="5510213"/>
            <a:ext cx="342900" cy="357188"/>
          </a:xfrm>
          <a:custGeom>
            <a:avLst/>
            <a:gdLst>
              <a:gd name="T0" fmla="*/ 0 w 205"/>
              <a:gd name="T1" fmla="*/ 270 h 205"/>
              <a:gd name="T2" fmla="*/ 0 w 205"/>
              <a:gd name="T3" fmla="*/ 0 h 205"/>
              <a:gd name="T4" fmla="*/ 239 w 205"/>
              <a:gd name="T5" fmla="*/ 0 h 205"/>
              <a:gd name="T6" fmla="*/ 239 w 205"/>
              <a:gd name="T7" fmla="*/ 270 h 205"/>
              <a:gd name="T8" fmla="*/ 0 w 205"/>
              <a:gd name="T9" fmla="*/ 270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189"/>
          <p:cNvSpPr>
            <a:spLocks noChangeArrowheads="1"/>
          </p:cNvSpPr>
          <p:nvPr/>
        </p:nvSpPr>
        <p:spPr bwMode="auto">
          <a:xfrm>
            <a:off x="3040171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6</a:t>
            </a:r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190"/>
          <p:cNvSpPr>
            <a:spLocks noChangeArrowheads="1"/>
          </p:cNvSpPr>
          <p:nvPr/>
        </p:nvSpPr>
        <p:spPr bwMode="auto">
          <a:xfrm>
            <a:off x="1820971" y="5486400"/>
            <a:ext cx="38882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*</a:t>
            </a: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2" name="Rectangle 191"/>
          <p:cNvSpPr>
            <a:spLocks noChangeArrowheads="1"/>
          </p:cNvSpPr>
          <p:nvPr/>
        </p:nvSpPr>
        <p:spPr bwMode="auto">
          <a:xfrm>
            <a:off x="3352800" y="5486400"/>
            <a:ext cx="3889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solidFill>
                  <a:srgbClr val="000000"/>
                </a:solidFill>
                <a:latin typeface="Arial" charset="0"/>
              </a:rPr>
              <a:t>7*</a:t>
            </a:r>
            <a:endParaRPr lang="en-US" sz="1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Freeform 133"/>
          <p:cNvSpPr>
            <a:spLocks/>
          </p:cNvSpPr>
          <p:nvPr/>
        </p:nvSpPr>
        <p:spPr bwMode="auto">
          <a:xfrm>
            <a:off x="5124450" y="38862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4"/>
          <p:cNvSpPr>
            <a:spLocks/>
          </p:cNvSpPr>
          <p:nvPr/>
        </p:nvSpPr>
        <p:spPr bwMode="auto">
          <a:xfrm>
            <a:off x="52101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35"/>
          <p:cNvSpPr>
            <a:spLocks/>
          </p:cNvSpPr>
          <p:nvPr/>
        </p:nvSpPr>
        <p:spPr bwMode="auto">
          <a:xfrm>
            <a:off x="563880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36"/>
          <p:cNvSpPr>
            <a:spLocks/>
          </p:cNvSpPr>
          <p:nvPr/>
        </p:nvSpPr>
        <p:spPr bwMode="auto">
          <a:xfrm>
            <a:off x="572452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37"/>
          <p:cNvSpPr>
            <a:spLocks/>
          </p:cNvSpPr>
          <p:nvPr/>
        </p:nvSpPr>
        <p:spPr bwMode="auto">
          <a:xfrm>
            <a:off x="6153150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38"/>
          <p:cNvSpPr>
            <a:spLocks/>
          </p:cNvSpPr>
          <p:nvPr/>
        </p:nvSpPr>
        <p:spPr bwMode="auto">
          <a:xfrm>
            <a:off x="6238875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39"/>
          <p:cNvSpPr>
            <a:spLocks/>
          </p:cNvSpPr>
          <p:nvPr/>
        </p:nvSpPr>
        <p:spPr bwMode="auto">
          <a:xfrm>
            <a:off x="6669088" y="38862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40"/>
          <p:cNvSpPr>
            <a:spLocks/>
          </p:cNvSpPr>
          <p:nvPr/>
        </p:nvSpPr>
        <p:spPr bwMode="auto">
          <a:xfrm>
            <a:off x="6754813" y="38862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141"/>
          <p:cNvSpPr>
            <a:spLocks/>
          </p:cNvSpPr>
          <p:nvPr/>
        </p:nvSpPr>
        <p:spPr bwMode="auto">
          <a:xfrm>
            <a:off x="7185025" y="38862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187"/>
          <p:cNvSpPr>
            <a:spLocks noChangeArrowheads="1"/>
          </p:cNvSpPr>
          <p:nvPr/>
        </p:nvSpPr>
        <p:spPr bwMode="auto">
          <a:xfrm>
            <a:off x="5757863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71</a:t>
            </a:r>
            <a:endParaRPr lang="en-US" sz="1700" dirty="0">
              <a:latin typeface="Arial" charset="0"/>
            </a:endParaRPr>
          </a:p>
        </p:txBody>
      </p:sp>
      <p:sp>
        <p:nvSpPr>
          <p:cNvPr id="103" name="Rectangle 188"/>
          <p:cNvSpPr>
            <a:spLocks noChangeArrowheads="1"/>
          </p:cNvSpPr>
          <p:nvPr/>
        </p:nvSpPr>
        <p:spPr bwMode="auto">
          <a:xfrm>
            <a:off x="5264150" y="3917950"/>
            <a:ext cx="42523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30</a:t>
            </a:r>
            <a:endParaRPr lang="en-US" sz="1700" dirty="0">
              <a:latin typeface="Arial" charset="0"/>
            </a:endParaRPr>
          </a:p>
        </p:txBody>
      </p:sp>
      <p:sp>
        <p:nvSpPr>
          <p:cNvPr id="106" name="Freeform 133"/>
          <p:cNvSpPr>
            <a:spLocks/>
          </p:cNvSpPr>
          <p:nvPr/>
        </p:nvSpPr>
        <p:spPr bwMode="auto">
          <a:xfrm>
            <a:off x="3695700" y="2819400"/>
            <a:ext cx="515938" cy="444500"/>
          </a:xfrm>
          <a:custGeom>
            <a:avLst/>
            <a:gdLst>
              <a:gd name="T0" fmla="*/ 0 w 307"/>
              <a:gd name="T1" fmla="*/ 336 h 255"/>
              <a:gd name="T2" fmla="*/ 0 w 307"/>
              <a:gd name="T3" fmla="*/ 0 h 255"/>
              <a:gd name="T4" fmla="*/ 363 w 307"/>
              <a:gd name="T5" fmla="*/ 0 h 255"/>
              <a:gd name="T6" fmla="*/ 363 w 307"/>
              <a:gd name="T7" fmla="*/ 336 h 255"/>
              <a:gd name="T8" fmla="*/ 0 w 307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34"/>
          <p:cNvSpPr>
            <a:spLocks/>
          </p:cNvSpPr>
          <p:nvPr/>
        </p:nvSpPr>
        <p:spPr bwMode="auto">
          <a:xfrm>
            <a:off x="378142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135"/>
          <p:cNvSpPr>
            <a:spLocks/>
          </p:cNvSpPr>
          <p:nvPr/>
        </p:nvSpPr>
        <p:spPr bwMode="auto">
          <a:xfrm>
            <a:off x="4210050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36"/>
          <p:cNvSpPr>
            <a:spLocks/>
          </p:cNvSpPr>
          <p:nvPr/>
        </p:nvSpPr>
        <p:spPr bwMode="auto">
          <a:xfrm>
            <a:off x="429577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137"/>
          <p:cNvSpPr>
            <a:spLocks/>
          </p:cNvSpPr>
          <p:nvPr/>
        </p:nvSpPr>
        <p:spPr bwMode="auto">
          <a:xfrm>
            <a:off x="4724400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38"/>
          <p:cNvSpPr>
            <a:spLocks/>
          </p:cNvSpPr>
          <p:nvPr/>
        </p:nvSpPr>
        <p:spPr bwMode="auto">
          <a:xfrm>
            <a:off x="4810125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139"/>
          <p:cNvSpPr>
            <a:spLocks/>
          </p:cNvSpPr>
          <p:nvPr/>
        </p:nvSpPr>
        <p:spPr bwMode="auto">
          <a:xfrm>
            <a:off x="5240338" y="2819400"/>
            <a:ext cx="517525" cy="444500"/>
          </a:xfrm>
          <a:custGeom>
            <a:avLst/>
            <a:gdLst>
              <a:gd name="T0" fmla="*/ 0 w 308"/>
              <a:gd name="T1" fmla="*/ 336 h 255"/>
              <a:gd name="T2" fmla="*/ 0 w 308"/>
              <a:gd name="T3" fmla="*/ 0 h 255"/>
              <a:gd name="T4" fmla="*/ 364 w 308"/>
              <a:gd name="T5" fmla="*/ 0 h 255"/>
              <a:gd name="T6" fmla="*/ 364 w 308"/>
              <a:gd name="T7" fmla="*/ 336 h 255"/>
              <a:gd name="T8" fmla="*/ 0 w 308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40"/>
          <p:cNvSpPr>
            <a:spLocks/>
          </p:cNvSpPr>
          <p:nvPr/>
        </p:nvSpPr>
        <p:spPr bwMode="auto">
          <a:xfrm>
            <a:off x="5326063" y="2819400"/>
            <a:ext cx="1588" cy="444500"/>
          </a:xfrm>
          <a:custGeom>
            <a:avLst/>
            <a:gdLst>
              <a:gd name="T0" fmla="*/ 0 w 1"/>
              <a:gd name="T1" fmla="*/ 0 h 255"/>
              <a:gd name="T2" fmla="*/ 0 w 1"/>
              <a:gd name="T3" fmla="*/ 33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41"/>
          <p:cNvSpPr>
            <a:spLocks/>
          </p:cNvSpPr>
          <p:nvPr/>
        </p:nvSpPr>
        <p:spPr bwMode="auto">
          <a:xfrm>
            <a:off x="5756275" y="2819400"/>
            <a:ext cx="87313" cy="444500"/>
          </a:xfrm>
          <a:custGeom>
            <a:avLst/>
            <a:gdLst>
              <a:gd name="T0" fmla="*/ 0 w 52"/>
              <a:gd name="T1" fmla="*/ 336 h 255"/>
              <a:gd name="T2" fmla="*/ 0 w 52"/>
              <a:gd name="T3" fmla="*/ 0 h 255"/>
              <a:gd name="T4" fmla="*/ 60 w 52"/>
              <a:gd name="T5" fmla="*/ 0 h 255"/>
              <a:gd name="T6" fmla="*/ 60 w 52"/>
              <a:gd name="T7" fmla="*/ 336 h 255"/>
              <a:gd name="T8" fmla="*/ 0 w 52"/>
              <a:gd name="T9" fmla="*/ 33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le 188"/>
          <p:cNvSpPr>
            <a:spLocks noChangeArrowheads="1"/>
          </p:cNvSpPr>
          <p:nvPr/>
        </p:nvSpPr>
        <p:spPr bwMode="auto">
          <a:xfrm>
            <a:off x="3835400" y="2851150"/>
            <a:ext cx="3032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dirty="0" smtClean="0">
                <a:latin typeface="Arial" charset="0"/>
              </a:rPr>
              <a:t>8</a:t>
            </a:r>
            <a:endParaRPr lang="en-US" sz="1700" dirty="0">
              <a:latin typeface="Arial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 bwMode="auto">
          <a:xfrm flipH="1">
            <a:off x="3810000" y="4343400"/>
            <a:ext cx="76200" cy="10668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 flipH="1">
            <a:off x="3657600" y="3276600"/>
            <a:ext cx="76200" cy="5334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67200" y="3276600"/>
            <a:ext cx="1524000" cy="5334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84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719DC8-7576-2445-A704-5DA1BA27E577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D60F23E-4757-5945-9C5E-E6EC3CBD4622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Announcements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Suggested Exercises: 10.1, 10.5, </a:t>
            </a:r>
            <a:r>
              <a:rPr lang="en-US" dirty="0" smtClean="0">
                <a:latin typeface="Tahoma" charset="0"/>
              </a:rPr>
              <a:t>10.7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Suggested readings for next lecture: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Read the entire chapter 11 (hash index)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End of Slides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Following slides are old slides.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DBC189-D509-F643-9BF8-18D9972BD2ED}" type="datetime1">
              <a:rPr lang="en-US" smtClean="0"/>
              <a:pPr>
                <a:defRPr/>
              </a:pPr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BF45B-22E1-8A4C-A2FB-CBEE94C95D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381781-5463-2B49-B4BA-C0B4F5BD9AEA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D789E1-7C20-914F-B9AF-9D2505397532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Minirel 2000 File Manager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029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Goal: Build a heap file manager on top of the buffer manager</a:t>
            </a:r>
          </a:p>
          <a:p>
            <a:pPr eaLnBrk="1" hangingPunct="1"/>
            <a:r>
              <a:rPr lang="en-US" sz="2400">
                <a:latin typeface="Tahoma" charset="0"/>
              </a:rPr>
              <a:t>3 main classes: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Slotted Page: Store records in slotted pages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Data and slots grow in reverse directions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Slot numbers [0], [-1], [-2] …</a:t>
            </a:r>
          </a:p>
          <a:p>
            <a:pPr lvl="2" eaLnBrk="1" hangingPunct="1"/>
            <a:r>
              <a:rPr lang="en-US" sz="1800">
                <a:latin typeface="Tahoma" charset="0"/>
              </a:rPr>
              <a:t>Init/insert/delete/first/next/get random record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Heap File: Manage a heap file (uses Pages)</a:t>
            </a:r>
          </a:p>
          <a:p>
            <a:pPr lvl="2" eaLnBrk="1" hangingPunct="1"/>
            <a:r>
              <a:rPr lang="en-US" sz="1800">
                <a:latin typeface="Tahoma" charset="0"/>
              </a:rPr>
              <a:t>Implement a Heap File on top of the physical file provided by DB</a:t>
            </a:r>
          </a:p>
          <a:p>
            <a:pPr lvl="2" eaLnBrk="1" hangingPunct="1"/>
            <a:r>
              <a:rPr lang="en-US" sz="1800">
                <a:latin typeface="Tahoma" charset="0"/>
              </a:rPr>
              <a:t>Insert/delete/get record count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Heap File Scan: Scan a heap (uses Heap File)</a:t>
            </a:r>
          </a:p>
          <a:p>
            <a:pPr lvl="2" eaLnBrk="1" hangingPunct="1"/>
            <a:r>
              <a:rPr lang="en-US" sz="1800">
                <a:latin typeface="Tahoma" charset="0"/>
              </a:rPr>
              <a:t>Basic operations on a Heap File: scan all, matching recs, 1 rec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Scan next/get record/mark dirty</a:t>
            </a:r>
          </a:p>
          <a:p>
            <a:pPr lvl="2" eaLnBrk="1" hangingPunct="1"/>
            <a:r>
              <a:rPr lang="en-US" sz="1800">
                <a:latin typeface="Tahoma" charset="0"/>
              </a:rPr>
              <a:t>Get a random record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7D810-D041-874B-A892-ACE7784D8C81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792A04-EE66-3E49-A91C-DE348102ADDF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Page Class</a:t>
            </a:r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304800" y="1143000"/>
            <a:ext cx="8610600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charset="0"/>
              </a:rPr>
              <a:t>class Page {</a:t>
            </a:r>
          </a:p>
          <a:p>
            <a:pPr eaLnBrk="0" hangingPunct="0"/>
            <a:r>
              <a:rPr lang="en-US" sz="2000">
                <a:latin typeface="Comic Sans MS" charset="0"/>
              </a:rPr>
              <a:t>private: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char  data[PAGESIZE - DPFIXED];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slot_t  slot[1]; // first element of slot array - grows backwards!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short slotCnt; // number of slots in use;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short freePtr; // offset of first free byte in data[]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short freeSpace; // number of bytes free in data[]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short dummy; // for alignment purposes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int  prevPage; // backwards pointer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int  nextPage; // forwards pointer </a:t>
            </a:r>
          </a:p>
          <a:p>
            <a:pPr eaLnBrk="0" hangingPunct="0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    int  curPage;  // page number of current pointer </a:t>
            </a:r>
          </a:p>
          <a:p>
            <a:pPr eaLnBrk="0" hangingPunct="0"/>
            <a:r>
              <a:rPr lang="en-US" sz="2000">
                <a:latin typeface="Comic Sans MS" charset="0"/>
              </a:rPr>
              <a:t>…</a:t>
            </a:r>
          </a:p>
          <a:p>
            <a:pPr eaLnBrk="0" hangingPunct="0"/>
            <a:r>
              <a:rPr lang="en-US" sz="2000">
                <a:latin typeface="Comic Sans MS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B63133-B624-DA45-9ADB-ED1DAA92D9DB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1F2C10-4871-A343-9FCA-E5993520B1E0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Page Class</a:t>
            </a:r>
          </a:p>
        </p:txBody>
      </p:sp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304800" y="1066800"/>
            <a:ext cx="8610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charset="0"/>
              </a:rPr>
              <a:t>public: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 void init(const int pageNo); // initialize a new page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// inserts a new record (rec) into the page, returns RID of record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 const Status insertRecord(const Record &amp; rec, RID&amp; rid); </a:t>
            </a:r>
          </a:p>
          <a:p>
            <a:pPr eaLnBrk="0" hangingPunct="0"/>
            <a:endParaRPr lang="en-US" sz="2000">
              <a:latin typeface="Comic Sans MS" charset="0"/>
            </a:endParaRPr>
          </a:p>
          <a:p>
            <a:pPr eaLnBrk="0" hangingPunct="0"/>
            <a:r>
              <a:rPr lang="en-US" sz="2000">
                <a:latin typeface="Comic Sans MS" charset="0"/>
              </a:rPr>
              <a:t>    // delete the record with the specified rid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 const Status deleteRecord(const RID &amp; rid); </a:t>
            </a:r>
          </a:p>
          <a:p>
            <a:pPr eaLnBrk="0" hangingPunct="0"/>
            <a:endParaRPr lang="en-US" sz="2000">
              <a:latin typeface="Comic Sans MS" charset="0"/>
            </a:endParaRPr>
          </a:p>
          <a:p>
            <a:pPr eaLnBrk="0" hangingPunct="0"/>
            <a:r>
              <a:rPr lang="en-US" sz="2000">
                <a:latin typeface="Comic Sans MS" charset="0"/>
              </a:rPr>
              <a:t>    // returns RID of first record on page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 const Status firstRecord(RID&amp; firstRid) const; </a:t>
            </a:r>
          </a:p>
          <a:p>
            <a:pPr eaLnBrk="0" hangingPunct="0"/>
            <a:endParaRPr lang="en-US" sz="2000">
              <a:latin typeface="Comic Sans MS" charset="0"/>
            </a:endParaRPr>
          </a:p>
          <a:p>
            <a:pPr eaLnBrk="0" hangingPunct="0"/>
            <a:r>
              <a:rPr lang="en-US" sz="2000">
                <a:latin typeface="Comic Sans MS" charset="0"/>
              </a:rPr>
              <a:t>    // returns RID of next record on the page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 const Status nextRecord (const RID &amp; curRid, RID&amp; nextRid) const; </a:t>
            </a:r>
          </a:p>
          <a:p>
            <a:pPr eaLnBrk="0" hangingPunct="0"/>
            <a:endParaRPr lang="en-US" sz="2000">
              <a:latin typeface="Comic Sans MS" charset="0"/>
            </a:endParaRPr>
          </a:p>
          <a:p>
            <a:pPr eaLnBrk="0" hangingPunct="0"/>
            <a:r>
              <a:rPr lang="en-US" sz="2000">
                <a:latin typeface="Comic Sans MS" charset="0"/>
              </a:rPr>
              <a:t>    // returns reference to record with RID rid </a:t>
            </a:r>
          </a:p>
          <a:p>
            <a:pPr eaLnBrk="0" hangingPunct="0"/>
            <a:r>
              <a:rPr lang="en-US" sz="2000">
                <a:latin typeface="Comic Sans MS" charset="0"/>
              </a:rPr>
              <a:t>    const Status getRecord(const RID &amp; rid, Record &amp; rec);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7BACBB-01D8-6C48-9606-AE7AEEC22D3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7C7A92-B2AF-B34B-91C3-90FD15CEF950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HeapFile Class</a:t>
            </a:r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304800" y="1685925"/>
            <a:ext cx="8610600" cy="44989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class HeapFile {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protected: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File*              file;                     // pointer to underlying DB File object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HeaderPage* headerPage;         // pointer to header page in buffer pool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int                  headerPageNo;    // page number of header page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 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public: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HeapFile(const string &amp; name, Status&amp; returnStatus); // initialize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~HeapFile(); // destructor </a:t>
            </a:r>
          </a:p>
          <a:p>
            <a:pPr eaLnBrk="0" hangingPunct="0"/>
            <a:endParaRPr lang="en-US" sz="1800">
              <a:latin typeface="Comic Sans MS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const int getRecCnt() const;      // return number of records in file </a:t>
            </a:r>
          </a:p>
          <a:p>
            <a:pPr eaLnBrk="0" hangingPunct="0"/>
            <a:endParaRPr lang="en-US" sz="1800">
              <a:latin typeface="Comic Sans MS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const Status insertRecord(const Record &amp; rec, RID&amp; outRid); // insert rec. </a:t>
            </a:r>
          </a:p>
          <a:p>
            <a:pPr eaLnBrk="0" hangingPunct="0"/>
            <a:endParaRPr lang="en-US" sz="1800">
              <a:latin typeface="Comic Sans MS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const Status deleteRecord(const RID &amp; rid); // delete record from file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}; </a:t>
            </a:r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896350" cy="457200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Implement a Heap File on top of the physical file provided by 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53FBAE-42B7-F642-9B9A-50D4416549B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6FCEE4-CC09-A348-92BB-42E46C98A413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HeapFileScan Class</a:t>
            </a: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304800" y="1685925"/>
            <a:ext cx="8610600" cy="427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class HeapFileScan : public HeapFile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{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public: </a:t>
            </a:r>
          </a:p>
          <a:p>
            <a:pPr eaLnBrk="0" hangingPunct="0"/>
            <a:endParaRPr lang="en-US" sz="1800">
              <a:latin typeface="Comic Sans MS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// initiate a filtered scan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HeapFileScan(const string &amp; name, const int offset, const int length,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const Datatype type, const char* filter, const Operator op, Status &amp; status);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</a:t>
            </a:r>
          </a:p>
          <a:p>
            <a:pPr eaLnBrk="0" hangingPunct="0"/>
            <a:r>
              <a:rPr lang="en-US" sz="1800">
                <a:latin typeface="Comic Sans MS" charset="0"/>
                <a:cs typeface="Times New Roman" charset="0"/>
              </a:rPr>
              <a:t>   ~HeapFileScan(); // end filtered scan </a:t>
            </a:r>
          </a:p>
          <a:p>
            <a:pPr eaLnBrk="0" hangingPunct="0"/>
            <a:endParaRPr lang="en-US" sz="1800">
              <a:latin typeface="Comic Sans MS" charset="0"/>
              <a:cs typeface="Times New Roman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sz="1800">
                <a:latin typeface="Comic Sans MS" charset="0"/>
                <a:cs typeface="Times New Roman" charset="0"/>
              </a:rPr>
              <a:t>  const Status getRecord(const RID &amp; rid, Record &amp; rec);  // Read record</a:t>
            </a:r>
          </a:p>
          <a:p>
            <a:pPr eaLnBrk="0" hangingPunct="0">
              <a:lnSpc>
                <a:spcPct val="130000"/>
              </a:lnSpc>
            </a:pPr>
            <a:r>
              <a:rPr lang="en-US" sz="1800">
                <a:latin typeface="Comic Sans MS" charset="0"/>
                <a:cs typeface="Times New Roman" charset="0"/>
              </a:rPr>
              <a:t>  const Status markDirty(const RID &amp; rid); // marks current scan page dirty </a:t>
            </a:r>
          </a:p>
          <a:p>
            <a:pPr eaLnBrk="0" hangingPunct="0">
              <a:lnSpc>
                <a:spcPct val="130000"/>
              </a:lnSpc>
            </a:pPr>
            <a:r>
              <a:rPr lang="en-US" sz="1800">
                <a:latin typeface="Comic Sans MS" charset="0"/>
                <a:cs typeface="Times New Roman" charset="0"/>
              </a:rPr>
              <a:t>  const Status scanNext(RID&amp; outRid); // return next record </a:t>
            </a:r>
          </a:p>
          <a:p>
            <a:pPr eaLnBrk="0" hangingPunct="0">
              <a:lnSpc>
                <a:spcPct val="130000"/>
              </a:lnSpc>
            </a:pPr>
            <a:r>
              <a:rPr lang="en-US" sz="1800">
                <a:latin typeface="Comic Sans MS" charset="0"/>
                <a:cs typeface="Times New Roman" charset="0"/>
              </a:rPr>
              <a:t>  const Status getRandomRecord(const RID &amp;rid, Record &amp; rec); // read rec.</a:t>
            </a:r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377825" y="1066800"/>
            <a:ext cx="8532813" cy="457200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Basic operations on a Heap File: scan all, matching recs, 1 rec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33825E-51CA-E54F-9843-AF634546A059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B1B240-9244-6B4D-AE02-51EBE65790A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Example B+ Tree</a:t>
            </a:r>
          </a:p>
        </p:txBody>
      </p:sp>
      <p:sp>
        <p:nvSpPr>
          <p:cNvPr id="245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2209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>
                <a:latin typeface="Tahoma" charset="0"/>
              </a:rPr>
              <a:t>Search: Starting from root, examine index entries in non-leaf nodes, and traverse down the tree until a leaf node is reached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Non-leaf nodes can be searched using a binary or a linear search.</a:t>
            </a:r>
          </a:p>
          <a:p>
            <a:pPr eaLnBrk="1" hangingPunct="1"/>
            <a:r>
              <a:rPr lang="en-US" sz="2400">
                <a:latin typeface="Tahoma" charset="0"/>
              </a:rPr>
              <a:t>Search for 5*, 15*, all data entries &gt;=24*</a:t>
            </a:r>
          </a:p>
        </p:txBody>
      </p:sp>
      <p:grpSp>
        <p:nvGrpSpPr>
          <p:cNvPr id="24584" name="Group 72"/>
          <p:cNvGrpSpPr>
            <a:grpSpLocks/>
          </p:cNvGrpSpPr>
          <p:nvPr/>
        </p:nvGrpSpPr>
        <p:grpSpPr bwMode="auto">
          <a:xfrm>
            <a:off x="439738" y="3048000"/>
            <a:ext cx="8550275" cy="2514600"/>
            <a:chOff x="218" y="2207"/>
            <a:chExt cx="5202" cy="1438"/>
          </a:xfrm>
        </p:grpSpPr>
        <p:sp>
          <p:nvSpPr>
            <p:cNvPr id="24586" name="Freeform 7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293"/>
                <a:gd name="T17" fmla="*/ 351 w 351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Freeform 8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Freeform 9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0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11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293"/>
                <a:gd name="T17" fmla="*/ 352 w 35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2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13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293"/>
                <a:gd name="T17" fmla="*/ 353 w 353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14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Freeform 15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93"/>
                <a:gd name="T17" fmla="*/ 59 w 59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Freeform 16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Freeform 17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Freeform 18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19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35"/>
                <a:gd name="T17" fmla="*/ 234 w 234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20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21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22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23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Freeform 24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25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Freeform 26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27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Freeform 28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Freeform 29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Freeform 30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31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Freeform 32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235"/>
                <a:gd name="T17" fmla="*/ 236 w 23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33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Freeform 34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Freeform 35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Freeform 36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  <a:gd name="T6" fmla="*/ 0 60000 65536"/>
                <a:gd name="T7" fmla="*/ 0 60000 65536"/>
                <a:gd name="T8" fmla="*/ 0 60000 65536"/>
                <a:gd name="T9" fmla="*/ 0 w 1398"/>
                <a:gd name="T10" fmla="*/ 0 h 636"/>
                <a:gd name="T11" fmla="*/ 1398 w 1398"/>
                <a:gd name="T12" fmla="*/ 636 h 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Freeform 37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8"/>
                <a:gd name="T14" fmla="*/ 75 w 7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Freeform 38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  <a:gd name="T6" fmla="*/ 0 60000 65536"/>
                <a:gd name="T7" fmla="*/ 0 60000 65536"/>
                <a:gd name="T8" fmla="*/ 0 60000 65536"/>
                <a:gd name="T9" fmla="*/ 0 w 696"/>
                <a:gd name="T10" fmla="*/ 0 h 628"/>
                <a:gd name="T11" fmla="*/ 696 w 696"/>
                <a:gd name="T12" fmla="*/ 628 h 6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Freeform 39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4"/>
                <a:gd name="T14" fmla="*/ 68 w 68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Freeform 40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  <a:gd name="T9" fmla="*/ 0 w 1"/>
                <a:gd name="T10" fmla="*/ 0 h 621"/>
                <a:gd name="T11" fmla="*/ 1 w 1"/>
                <a:gd name="T12" fmla="*/ 621 h 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41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75"/>
                <a:gd name="T14" fmla="*/ 38 w 38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42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  <a:gd name="T9" fmla="*/ 0 w 689"/>
                <a:gd name="T10" fmla="*/ 0 h 629"/>
                <a:gd name="T11" fmla="*/ 689 w 689"/>
                <a:gd name="T12" fmla="*/ 629 h 6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43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4"/>
                <a:gd name="T14" fmla="*/ 67 w 6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44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  <a:gd name="T9" fmla="*/ 0 w 1398"/>
                <a:gd name="T10" fmla="*/ 0 h 637"/>
                <a:gd name="T11" fmla="*/ 1398 w 1398"/>
                <a:gd name="T12" fmla="*/ 637 h 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45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6"/>
            <p:cNvSpPr>
              <a:spLocks noChangeArrowheads="1"/>
            </p:cNvSpPr>
            <p:nvPr/>
          </p:nvSpPr>
          <p:spPr bwMode="auto">
            <a:xfrm>
              <a:off x="1763" y="2207"/>
              <a:ext cx="42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24626" name="Rectangle 47"/>
            <p:cNvSpPr>
              <a:spLocks noChangeArrowheads="1"/>
            </p:cNvSpPr>
            <p:nvPr/>
          </p:nvSpPr>
          <p:spPr bwMode="auto">
            <a:xfrm>
              <a:off x="2494" y="2551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24627" name="Rectangle 48"/>
            <p:cNvSpPr>
              <a:spLocks noChangeArrowheads="1"/>
            </p:cNvSpPr>
            <p:nvPr/>
          </p:nvSpPr>
          <p:spPr bwMode="auto">
            <a:xfrm>
              <a:off x="2845" y="2551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4628" name="Rectangle 49"/>
            <p:cNvSpPr>
              <a:spLocks noChangeArrowheads="1"/>
            </p:cNvSpPr>
            <p:nvPr/>
          </p:nvSpPr>
          <p:spPr bwMode="auto">
            <a:xfrm>
              <a:off x="3204" y="2544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24629" name="Rectangle 50"/>
            <p:cNvSpPr>
              <a:spLocks noChangeArrowheads="1"/>
            </p:cNvSpPr>
            <p:nvPr/>
          </p:nvSpPr>
          <p:spPr bwMode="auto">
            <a:xfrm>
              <a:off x="219" y="3419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2*</a:t>
              </a:r>
            </a:p>
          </p:txBody>
        </p:sp>
        <p:sp>
          <p:nvSpPr>
            <p:cNvPr id="24630" name="Rectangle 51"/>
            <p:cNvSpPr>
              <a:spLocks noChangeArrowheads="1"/>
            </p:cNvSpPr>
            <p:nvPr/>
          </p:nvSpPr>
          <p:spPr bwMode="auto">
            <a:xfrm>
              <a:off x="459" y="3412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3*</a:t>
              </a:r>
            </a:p>
          </p:txBody>
        </p:sp>
        <p:sp>
          <p:nvSpPr>
            <p:cNvPr id="24631" name="Rectangle 52"/>
            <p:cNvSpPr>
              <a:spLocks noChangeArrowheads="1"/>
            </p:cNvSpPr>
            <p:nvPr/>
          </p:nvSpPr>
          <p:spPr bwMode="auto">
            <a:xfrm>
              <a:off x="694" y="3412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5*</a:t>
              </a:r>
            </a:p>
          </p:txBody>
        </p:sp>
        <p:sp>
          <p:nvSpPr>
            <p:cNvPr id="24632" name="Rectangle 53"/>
            <p:cNvSpPr>
              <a:spLocks noChangeArrowheads="1"/>
            </p:cNvSpPr>
            <p:nvPr/>
          </p:nvSpPr>
          <p:spPr bwMode="auto">
            <a:xfrm>
              <a:off x="928" y="3419"/>
              <a:ext cx="2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7*</a:t>
              </a:r>
            </a:p>
          </p:txBody>
        </p:sp>
        <p:sp>
          <p:nvSpPr>
            <p:cNvPr id="24633" name="Rectangle 54"/>
            <p:cNvSpPr>
              <a:spLocks noChangeArrowheads="1"/>
            </p:cNvSpPr>
            <p:nvPr/>
          </p:nvSpPr>
          <p:spPr bwMode="auto">
            <a:xfrm>
              <a:off x="1265" y="3419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14*</a:t>
              </a:r>
            </a:p>
          </p:txBody>
        </p:sp>
        <p:sp>
          <p:nvSpPr>
            <p:cNvPr id="24634" name="Rectangle 55"/>
            <p:cNvSpPr>
              <a:spLocks noChangeArrowheads="1"/>
            </p:cNvSpPr>
            <p:nvPr/>
          </p:nvSpPr>
          <p:spPr bwMode="auto">
            <a:xfrm>
              <a:off x="1492" y="3419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16*</a:t>
              </a:r>
            </a:p>
          </p:txBody>
        </p:sp>
        <p:sp>
          <p:nvSpPr>
            <p:cNvPr id="24635" name="Rectangle 56"/>
            <p:cNvSpPr>
              <a:spLocks noChangeArrowheads="1"/>
            </p:cNvSpPr>
            <p:nvPr/>
          </p:nvSpPr>
          <p:spPr bwMode="auto">
            <a:xfrm>
              <a:off x="2333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19*</a:t>
              </a:r>
            </a:p>
          </p:txBody>
        </p:sp>
        <p:sp>
          <p:nvSpPr>
            <p:cNvPr id="24636" name="Rectangle 57"/>
            <p:cNvSpPr>
              <a:spLocks noChangeArrowheads="1"/>
            </p:cNvSpPr>
            <p:nvPr/>
          </p:nvSpPr>
          <p:spPr bwMode="auto">
            <a:xfrm>
              <a:off x="2552" y="3412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24637" name="Rectangle 58"/>
            <p:cNvSpPr>
              <a:spLocks noChangeArrowheads="1"/>
            </p:cNvSpPr>
            <p:nvPr/>
          </p:nvSpPr>
          <p:spPr bwMode="auto">
            <a:xfrm>
              <a:off x="2780" y="3412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22*</a:t>
              </a:r>
            </a:p>
          </p:txBody>
        </p:sp>
        <p:sp>
          <p:nvSpPr>
            <p:cNvPr id="24638" name="Rectangle 59"/>
            <p:cNvSpPr>
              <a:spLocks noChangeArrowheads="1"/>
            </p:cNvSpPr>
            <p:nvPr/>
          </p:nvSpPr>
          <p:spPr bwMode="auto">
            <a:xfrm>
              <a:off x="3364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24*</a:t>
              </a:r>
            </a:p>
          </p:txBody>
        </p:sp>
        <p:sp>
          <p:nvSpPr>
            <p:cNvPr id="24639" name="Rectangle 60"/>
            <p:cNvSpPr>
              <a:spLocks noChangeArrowheads="1"/>
            </p:cNvSpPr>
            <p:nvPr/>
          </p:nvSpPr>
          <p:spPr bwMode="auto">
            <a:xfrm>
              <a:off x="3606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24640" name="Rectangle 61"/>
            <p:cNvSpPr>
              <a:spLocks noChangeArrowheads="1"/>
            </p:cNvSpPr>
            <p:nvPr/>
          </p:nvSpPr>
          <p:spPr bwMode="auto">
            <a:xfrm>
              <a:off x="3825" y="3419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29*</a:t>
              </a:r>
            </a:p>
          </p:txBody>
        </p:sp>
        <p:sp>
          <p:nvSpPr>
            <p:cNvPr id="24641" name="Rectangle 62"/>
            <p:cNvSpPr>
              <a:spLocks noChangeArrowheads="1"/>
            </p:cNvSpPr>
            <p:nvPr/>
          </p:nvSpPr>
          <p:spPr bwMode="auto">
            <a:xfrm>
              <a:off x="4418" y="3419"/>
              <a:ext cx="30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24642" name="Rectangle 63"/>
            <p:cNvSpPr>
              <a:spLocks noChangeArrowheads="1"/>
            </p:cNvSpPr>
            <p:nvPr/>
          </p:nvSpPr>
          <p:spPr bwMode="auto">
            <a:xfrm>
              <a:off x="4653" y="3419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34*</a:t>
              </a:r>
            </a:p>
          </p:txBody>
        </p:sp>
        <p:sp>
          <p:nvSpPr>
            <p:cNvPr id="24643" name="Rectangle 64"/>
            <p:cNvSpPr>
              <a:spLocks noChangeArrowheads="1"/>
            </p:cNvSpPr>
            <p:nvPr/>
          </p:nvSpPr>
          <p:spPr bwMode="auto">
            <a:xfrm>
              <a:off x="4879" y="3412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38*</a:t>
              </a:r>
            </a:p>
          </p:txBody>
        </p:sp>
        <p:sp>
          <p:nvSpPr>
            <p:cNvPr id="24644" name="Rectangle 65"/>
            <p:cNvSpPr>
              <a:spLocks noChangeArrowheads="1"/>
            </p:cNvSpPr>
            <p:nvPr/>
          </p:nvSpPr>
          <p:spPr bwMode="auto">
            <a:xfrm>
              <a:off x="5113" y="3405"/>
              <a:ext cx="30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39*</a:t>
              </a:r>
            </a:p>
          </p:txBody>
        </p:sp>
        <p:sp>
          <p:nvSpPr>
            <p:cNvPr id="24645" name="Rectangle 66"/>
            <p:cNvSpPr>
              <a:spLocks noChangeArrowheads="1"/>
            </p:cNvSpPr>
            <p:nvPr/>
          </p:nvSpPr>
          <p:spPr bwMode="auto">
            <a:xfrm>
              <a:off x="2158" y="2551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4646" name="Line 67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Arc 68"/>
            <p:cNvSpPr>
              <a:spLocks/>
            </p:cNvSpPr>
            <p:nvPr/>
          </p:nvSpPr>
          <p:spPr bwMode="auto">
            <a:xfrm rot="-2580000">
              <a:off x="2160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Arc 69"/>
            <p:cNvSpPr>
              <a:spLocks/>
            </p:cNvSpPr>
            <p:nvPr/>
          </p:nvSpPr>
          <p:spPr bwMode="auto">
            <a:xfrm rot="-2580000">
              <a:off x="1056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Arc 70"/>
            <p:cNvSpPr>
              <a:spLocks/>
            </p:cNvSpPr>
            <p:nvPr/>
          </p:nvSpPr>
          <p:spPr bwMode="auto">
            <a:xfrm rot="-2580000">
              <a:off x="3168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Arc 71"/>
            <p:cNvSpPr>
              <a:spLocks/>
            </p:cNvSpPr>
            <p:nvPr/>
          </p:nvSpPr>
          <p:spPr bwMode="auto">
            <a:xfrm rot="-2580000">
              <a:off x="4224" y="3267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8025" name="Text Box 73"/>
          <p:cNvSpPr txBox="1">
            <a:spLocks noChangeArrowheads="1"/>
          </p:cNvSpPr>
          <p:nvPr/>
        </p:nvSpPr>
        <p:spPr bwMode="auto">
          <a:xfrm>
            <a:off x="6277882" y="2514600"/>
            <a:ext cx="2828018" cy="1569660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hlink"/>
                </a:solidFill>
              </a:rPr>
              <a:t>Height = </a:t>
            </a:r>
            <a:r>
              <a:rPr lang="en-US" sz="3200" dirty="0" smtClean="0">
                <a:solidFill>
                  <a:schemeClr val="hlink"/>
                </a:solidFill>
              </a:rPr>
              <a:t>1</a:t>
            </a:r>
          </a:p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Order=  2</a:t>
            </a:r>
          </a:p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Max. </a:t>
            </a:r>
            <a:r>
              <a:rPr lang="en-US" sz="3200" dirty="0" err="1" smtClean="0">
                <a:solidFill>
                  <a:schemeClr val="hlink"/>
                </a:solidFill>
              </a:rPr>
              <a:t>fanout</a:t>
            </a:r>
            <a:r>
              <a:rPr lang="en-US" sz="3200" dirty="0" smtClean="0">
                <a:solidFill>
                  <a:schemeClr val="hlink"/>
                </a:solidFill>
              </a:rPr>
              <a:t>: 5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02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6F182A-D684-CE47-9340-9677B66B9771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96467B-8FB2-384A-92E6-11881BEDE468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Prefix Key Compression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Important to increase fan-out.  (Why?)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Key values in index entries only `direct traffic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altLang="ja-JP" sz="2800">
                <a:latin typeface="Tahoma" charset="0"/>
              </a:rPr>
              <a:t>; can often compress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E.g., If we have adjacent index entries with search key values </a:t>
            </a:r>
            <a:r>
              <a:rPr lang="en-US" sz="2400" i="1">
                <a:latin typeface="Tahoma" charset="0"/>
              </a:rPr>
              <a:t>Dannon Yogurt</a:t>
            </a:r>
            <a:r>
              <a:rPr lang="en-US" sz="2400">
                <a:latin typeface="Tahoma" charset="0"/>
              </a:rPr>
              <a:t>, </a:t>
            </a:r>
            <a:r>
              <a:rPr lang="en-US" sz="2400" i="1">
                <a:latin typeface="Tahoma" charset="0"/>
              </a:rPr>
              <a:t>David Smith </a:t>
            </a:r>
            <a:r>
              <a:rPr lang="en-US" sz="2400">
                <a:latin typeface="Tahoma" charset="0"/>
              </a:rPr>
              <a:t>and </a:t>
            </a:r>
            <a:r>
              <a:rPr lang="en-US" sz="2400" i="1">
                <a:latin typeface="Tahoma" charset="0"/>
              </a:rPr>
              <a:t>Devarakonda Murthy</a:t>
            </a:r>
            <a:r>
              <a:rPr lang="en-US" sz="2400">
                <a:latin typeface="Tahoma" charset="0"/>
              </a:rPr>
              <a:t>, we can abbreviate </a:t>
            </a:r>
            <a:r>
              <a:rPr lang="en-US" sz="2400" i="1">
                <a:latin typeface="Tahoma" charset="0"/>
              </a:rPr>
              <a:t>David</a:t>
            </a:r>
            <a:r>
              <a:rPr lang="en-US" sz="2400">
                <a:latin typeface="Tahoma" charset="0"/>
              </a:rPr>
              <a:t> </a:t>
            </a:r>
            <a:r>
              <a:rPr lang="en-US" sz="2400" i="1">
                <a:latin typeface="Tahoma" charset="0"/>
              </a:rPr>
              <a:t>Smith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i="1">
                <a:latin typeface="Tahoma" charset="0"/>
              </a:rPr>
              <a:t>Dav</a:t>
            </a:r>
            <a:r>
              <a:rPr lang="en-US" sz="2400">
                <a:latin typeface="Tahoma" charset="0"/>
              </a:rPr>
              <a:t>.  (The other keys can be compressed too ...)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Is this correct?  Not quite!  What if there is a data entry </a:t>
            </a:r>
            <a:r>
              <a:rPr lang="en-US" sz="2000" i="1">
                <a:latin typeface="Tahoma" charset="0"/>
              </a:rPr>
              <a:t>Davey Jones</a:t>
            </a:r>
            <a:r>
              <a:rPr lang="en-US" sz="2000">
                <a:latin typeface="Tahoma" charset="0"/>
              </a:rPr>
              <a:t>?  (Can only compress </a:t>
            </a:r>
            <a:r>
              <a:rPr lang="en-US" sz="2000" i="1">
                <a:latin typeface="Tahoma" charset="0"/>
              </a:rPr>
              <a:t>David Smith </a:t>
            </a:r>
            <a:r>
              <a:rPr lang="en-US" sz="2000">
                <a:latin typeface="Tahoma" charset="0"/>
              </a:rPr>
              <a:t>to </a:t>
            </a:r>
            <a:r>
              <a:rPr lang="en-US" sz="2000" i="1">
                <a:latin typeface="Tahoma" charset="0"/>
              </a:rPr>
              <a:t>Davi</a:t>
            </a:r>
            <a:r>
              <a:rPr lang="en-US" sz="2000">
                <a:latin typeface="Tahoma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general, while compressing, must leave each index entry greater than every key value (in any subtree) to its left.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Insert/delete must be suitably modified.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1F91472-0413-E94B-8A16-95E8E57E5EED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9543334-A338-DF41-82ED-42748C8DAB65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Range Searches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86800" cy="144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</a:rPr>
              <a:t>Find all students with gpa &gt; 3.0</a:t>
            </a:r>
          </a:p>
          <a:p>
            <a:pPr lvl="1" eaLnBrk="1" hangingPunct="1"/>
            <a:r>
              <a:rPr lang="en-US" sz="2400">
                <a:latin typeface="Tahoma" charset="0"/>
              </a:rPr>
              <a:t>Sorted File: Binary search + scan: Cost log</a:t>
            </a:r>
            <a:r>
              <a:rPr lang="en-US" sz="2400" baseline="-25000">
                <a:latin typeface="Tahoma" charset="0"/>
              </a:rPr>
              <a:t>2</a:t>
            </a:r>
            <a:r>
              <a:rPr lang="en-US" sz="2400">
                <a:latin typeface="Tahoma" charset="0"/>
              </a:rPr>
              <a:t>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Create an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index file</a:t>
            </a:r>
            <a:r>
              <a:rPr lang="en-US" sz="2400">
                <a:latin typeface="Tahoma" charset="0"/>
              </a:rPr>
              <a:t>: Binary search on the index file</a:t>
            </a:r>
          </a:p>
        </p:txBody>
      </p:sp>
      <p:grpSp>
        <p:nvGrpSpPr>
          <p:cNvPr id="82950" name="Group 4"/>
          <p:cNvGrpSpPr>
            <a:grpSpLocks/>
          </p:cNvGrpSpPr>
          <p:nvPr/>
        </p:nvGrpSpPr>
        <p:grpSpPr bwMode="auto">
          <a:xfrm>
            <a:off x="400050" y="2393950"/>
            <a:ext cx="7448550" cy="1339850"/>
            <a:chOff x="252" y="1508"/>
            <a:chExt cx="4692" cy="844"/>
          </a:xfrm>
        </p:grpSpPr>
        <p:grpSp>
          <p:nvGrpSpPr>
            <p:cNvPr id="82994" name="Group 5"/>
            <p:cNvGrpSpPr>
              <a:grpSpLocks/>
            </p:cNvGrpSpPr>
            <p:nvPr/>
          </p:nvGrpSpPr>
          <p:grpSpPr bwMode="auto">
            <a:xfrm>
              <a:off x="252" y="2021"/>
              <a:ext cx="4692" cy="331"/>
              <a:chOff x="168" y="2453"/>
              <a:chExt cx="4692" cy="331"/>
            </a:xfrm>
          </p:grpSpPr>
          <p:sp>
            <p:nvSpPr>
              <p:cNvPr id="83008" name="Freeform 6"/>
              <p:cNvSpPr>
                <a:spLocks/>
              </p:cNvSpPr>
              <p:nvPr/>
            </p:nvSpPr>
            <p:spPr bwMode="auto">
              <a:xfrm>
                <a:off x="204" y="2503"/>
                <a:ext cx="663" cy="251"/>
              </a:xfrm>
              <a:custGeom>
                <a:avLst/>
                <a:gdLst>
                  <a:gd name="T0" fmla="*/ 0 w 663"/>
                  <a:gd name="T1" fmla="*/ 250 h 251"/>
                  <a:gd name="T2" fmla="*/ 0 w 663"/>
                  <a:gd name="T3" fmla="*/ 0 h 251"/>
                  <a:gd name="T4" fmla="*/ 662 w 663"/>
                  <a:gd name="T5" fmla="*/ 0 h 251"/>
                  <a:gd name="T6" fmla="*/ 662 w 663"/>
                  <a:gd name="T7" fmla="*/ 250 h 251"/>
                  <a:gd name="T8" fmla="*/ 0 w 663"/>
                  <a:gd name="T9" fmla="*/ 250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3"/>
                  <a:gd name="T16" fmla="*/ 0 h 251"/>
                  <a:gd name="T17" fmla="*/ 663 w 663"/>
                  <a:gd name="T18" fmla="*/ 251 h 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3" h="251">
                    <a:moveTo>
                      <a:pt x="0" y="250"/>
                    </a:moveTo>
                    <a:lnTo>
                      <a:pt x="0" y="0"/>
                    </a:lnTo>
                    <a:lnTo>
                      <a:pt x="662" y="0"/>
                    </a:lnTo>
                    <a:lnTo>
                      <a:pt x="662" y="250"/>
                    </a:lnTo>
                    <a:lnTo>
                      <a:pt x="0" y="2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09" name="Freeform 7"/>
              <p:cNvSpPr>
                <a:spLocks/>
              </p:cNvSpPr>
              <p:nvPr/>
            </p:nvSpPr>
            <p:spPr bwMode="auto">
              <a:xfrm>
                <a:off x="926" y="2503"/>
                <a:ext cx="662" cy="251"/>
              </a:xfrm>
              <a:custGeom>
                <a:avLst/>
                <a:gdLst>
                  <a:gd name="T0" fmla="*/ 0 w 662"/>
                  <a:gd name="T1" fmla="*/ 250 h 251"/>
                  <a:gd name="T2" fmla="*/ 0 w 662"/>
                  <a:gd name="T3" fmla="*/ 0 h 251"/>
                  <a:gd name="T4" fmla="*/ 661 w 662"/>
                  <a:gd name="T5" fmla="*/ 0 h 251"/>
                  <a:gd name="T6" fmla="*/ 661 w 662"/>
                  <a:gd name="T7" fmla="*/ 250 h 251"/>
                  <a:gd name="T8" fmla="*/ 0 w 662"/>
                  <a:gd name="T9" fmla="*/ 250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2"/>
                  <a:gd name="T16" fmla="*/ 0 h 251"/>
                  <a:gd name="T17" fmla="*/ 662 w 662"/>
                  <a:gd name="T18" fmla="*/ 251 h 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2" h="251">
                    <a:moveTo>
                      <a:pt x="0" y="250"/>
                    </a:moveTo>
                    <a:lnTo>
                      <a:pt x="0" y="0"/>
                    </a:lnTo>
                    <a:lnTo>
                      <a:pt x="661" y="0"/>
                    </a:lnTo>
                    <a:lnTo>
                      <a:pt x="661" y="250"/>
                    </a:lnTo>
                    <a:lnTo>
                      <a:pt x="0" y="2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0" name="Freeform 8"/>
              <p:cNvSpPr>
                <a:spLocks/>
              </p:cNvSpPr>
              <p:nvPr/>
            </p:nvSpPr>
            <p:spPr bwMode="auto">
              <a:xfrm>
                <a:off x="3210" y="2503"/>
                <a:ext cx="662" cy="251"/>
              </a:xfrm>
              <a:custGeom>
                <a:avLst/>
                <a:gdLst>
                  <a:gd name="T0" fmla="*/ 0 w 662"/>
                  <a:gd name="T1" fmla="*/ 250 h 251"/>
                  <a:gd name="T2" fmla="*/ 0 w 662"/>
                  <a:gd name="T3" fmla="*/ 0 h 251"/>
                  <a:gd name="T4" fmla="*/ 661 w 662"/>
                  <a:gd name="T5" fmla="*/ 0 h 251"/>
                  <a:gd name="T6" fmla="*/ 661 w 662"/>
                  <a:gd name="T7" fmla="*/ 250 h 251"/>
                  <a:gd name="T8" fmla="*/ 0 w 662"/>
                  <a:gd name="T9" fmla="*/ 250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2"/>
                  <a:gd name="T16" fmla="*/ 0 h 251"/>
                  <a:gd name="T17" fmla="*/ 662 w 662"/>
                  <a:gd name="T18" fmla="*/ 251 h 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2" h="251">
                    <a:moveTo>
                      <a:pt x="0" y="250"/>
                    </a:moveTo>
                    <a:lnTo>
                      <a:pt x="0" y="0"/>
                    </a:lnTo>
                    <a:lnTo>
                      <a:pt x="661" y="0"/>
                    </a:lnTo>
                    <a:lnTo>
                      <a:pt x="661" y="250"/>
                    </a:lnTo>
                    <a:lnTo>
                      <a:pt x="0" y="2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1" name="Freeform 9"/>
              <p:cNvSpPr>
                <a:spLocks/>
              </p:cNvSpPr>
              <p:nvPr/>
            </p:nvSpPr>
            <p:spPr bwMode="auto">
              <a:xfrm>
                <a:off x="168" y="2461"/>
                <a:ext cx="3744" cy="323"/>
              </a:xfrm>
              <a:custGeom>
                <a:avLst/>
                <a:gdLst>
                  <a:gd name="T0" fmla="*/ 0 w 3744"/>
                  <a:gd name="T1" fmla="*/ 322 h 323"/>
                  <a:gd name="T2" fmla="*/ 0 w 3744"/>
                  <a:gd name="T3" fmla="*/ 0 h 323"/>
                  <a:gd name="T4" fmla="*/ 3743 w 3744"/>
                  <a:gd name="T5" fmla="*/ 0 h 323"/>
                  <a:gd name="T6" fmla="*/ 3743 w 3744"/>
                  <a:gd name="T7" fmla="*/ 322 h 323"/>
                  <a:gd name="T8" fmla="*/ 0 w 3744"/>
                  <a:gd name="T9" fmla="*/ 322 h 3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44"/>
                  <a:gd name="T16" fmla="*/ 0 h 323"/>
                  <a:gd name="T17" fmla="*/ 3744 w 3744"/>
                  <a:gd name="T18" fmla="*/ 323 h 3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44" h="323">
                    <a:moveTo>
                      <a:pt x="0" y="322"/>
                    </a:moveTo>
                    <a:lnTo>
                      <a:pt x="0" y="0"/>
                    </a:lnTo>
                    <a:lnTo>
                      <a:pt x="3743" y="0"/>
                    </a:lnTo>
                    <a:lnTo>
                      <a:pt x="3743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2" name="Freeform 10"/>
              <p:cNvSpPr>
                <a:spLocks/>
              </p:cNvSpPr>
              <p:nvPr/>
            </p:nvSpPr>
            <p:spPr bwMode="auto">
              <a:xfrm>
                <a:off x="1648" y="2507"/>
                <a:ext cx="663" cy="252"/>
              </a:xfrm>
              <a:custGeom>
                <a:avLst/>
                <a:gdLst>
                  <a:gd name="T0" fmla="*/ 0 w 663"/>
                  <a:gd name="T1" fmla="*/ 251 h 252"/>
                  <a:gd name="T2" fmla="*/ 0 w 663"/>
                  <a:gd name="T3" fmla="*/ 0 h 252"/>
                  <a:gd name="T4" fmla="*/ 662 w 663"/>
                  <a:gd name="T5" fmla="*/ 0 h 252"/>
                  <a:gd name="T6" fmla="*/ 662 w 663"/>
                  <a:gd name="T7" fmla="*/ 251 h 252"/>
                  <a:gd name="T8" fmla="*/ 0 w 663"/>
                  <a:gd name="T9" fmla="*/ 251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3"/>
                  <a:gd name="T16" fmla="*/ 0 h 252"/>
                  <a:gd name="T17" fmla="*/ 663 w 663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3" h="252">
                    <a:moveTo>
                      <a:pt x="0" y="251"/>
                    </a:moveTo>
                    <a:lnTo>
                      <a:pt x="0" y="0"/>
                    </a:lnTo>
                    <a:lnTo>
                      <a:pt x="662" y="0"/>
                    </a:lnTo>
                    <a:lnTo>
                      <a:pt x="662" y="251"/>
                    </a:lnTo>
                    <a:lnTo>
                      <a:pt x="0" y="25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3" name="Rectangle 11"/>
              <p:cNvSpPr>
                <a:spLocks noChangeArrowheads="1"/>
              </p:cNvSpPr>
              <p:nvPr/>
            </p:nvSpPr>
            <p:spPr bwMode="auto">
              <a:xfrm>
                <a:off x="242" y="2508"/>
                <a:ext cx="63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Page 1</a:t>
                </a:r>
              </a:p>
            </p:txBody>
          </p:sp>
          <p:sp>
            <p:nvSpPr>
              <p:cNvPr id="83014" name="Rectangle 12"/>
              <p:cNvSpPr>
                <a:spLocks noChangeArrowheads="1"/>
              </p:cNvSpPr>
              <p:nvPr/>
            </p:nvSpPr>
            <p:spPr bwMode="auto">
              <a:xfrm>
                <a:off x="952" y="2518"/>
                <a:ext cx="63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Page 2</a:t>
                </a:r>
              </a:p>
            </p:txBody>
          </p:sp>
          <p:sp>
            <p:nvSpPr>
              <p:cNvPr id="83015" name="Rectangle 13"/>
              <p:cNvSpPr>
                <a:spLocks noChangeArrowheads="1"/>
              </p:cNvSpPr>
              <p:nvPr/>
            </p:nvSpPr>
            <p:spPr bwMode="auto">
              <a:xfrm>
                <a:off x="3208" y="2487"/>
                <a:ext cx="65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Page N</a:t>
                </a:r>
              </a:p>
            </p:txBody>
          </p:sp>
          <p:sp>
            <p:nvSpPr>
              <p:cNvPr id="83016" name="Rectangle 14"/>
              <p:cNvSpPr>
                <a:spLocks noChangeArrowheads="1"/>
              </p:cNvSpPr>
              <p:nvPr/>
            </p:nvSpPr>
            <p:spPr bwMode="auto">
              <a:xfrm>
                <a:off x="1672" y="2503"/>
                <a:ext cx="63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Page 3</a:t>
                </a:r>
              </a:p>
            </p:txBody>
          </p:sp>
          <p:sp>
            <p:nvSpPr>
              <p:cNvPr id="83017" name="Rectangle 15"/>
              <p:cNvSpPr>
                <a:spLocks noChangeArrowheads="1"/>
              </p:cNvSpPr>
              <p:nvPr/>
            </p:nvSpPr>
            <p:spPr bwMode="auto">
              <a:xfrm>
                <a:off x="3912" y="2453"/>
                <a:ext cx="94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500" b="1">
                    <a:solidFill>
                      <a:srgbClr val="000000"/>
                    </a:solidFill>
                    <a:latin typeface="Arial" charset="0"/>
                  </a:rPr>
                  <a:t>Data File</a:t>
                </a:r>
              </a:p>
            </p:txBody>
          </p:sp>
        </p:grpSp>
        <p:sp>
          <p:nvSpPr>
            <p:cNvPr id="82995" name="Freeform 16"/>
            <p:cNvSpPr>
              <a:spLocks/>
            </p:cNvSpPr>
            <p:nvPr/>
          </p:nvSpPr>
          <p:spPr bwMode="auto">
            <a:xfrm>
              <a:off x="874" y="1569"/>
              <a:ext cx="661" cy="252"/>
            </a:xfrm>
            <a:custGeom>
              <a:avLst/>
              <a:gdLst>
                <a:gd name="T0" fmla="*/ 0 w 661"/>
                <a:gd name="T1" fmla="*/ 251 h 252"/>
                <a:gd name="T2" fmla="*/ 0 w 661"/>
                <a:gd name="T3" fmla="*/ 0 h 252"/>
                <a:gd name="T4" fmla="*/ 660 w 661"/>
                <a:gd name="T5" fmla="*/ 0 h 252"/>
                <a:gd name="T6" fmla="*/ 660 w 661"/>
                <a:gd name="T7" fmla="*/ 251 h 252"/>
                <a:gd name="T8" fmla="*/ 0 w 661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1"/>
                <a:gd name="T16" fmla="*/ 0 h 252"/>
                <a:gd name="T17" fmla="*/ 661 w 661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1" h="252">
                  <a:moveTo>
                    <a:pt x="0" y="251"/>
                  </a:moveTo>
                  <a:lnTo>
                    <a:pt x="0" y="0"/>
                  </a:lnTo>
                  <a:lnTo>
                    <a:pt x="660" y="0"/>
                  </a:lnTo>
                  <a:lnTo>
                    <a:pt x="660" y="251"/>
                  </a:lnTo>
                  <a:lnTo>
                    <a:pt x="0" y="251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6" name="Freeform 17"/>
            <p:cNvSpPr>
              <a:spLocks/>
            </p:cNvSpPr>
            <p:nvPr/>
          </p:nvSpPr>
          <p:spPr bwMode="auto">
            <a:xfrm>
              <a:off x="1620" y="1569"/>
              <a:ext cx="663" cy="252"/>
            </a:xfrm>
            <a:custGeom>
              <a:avLst/>
              <a:gdLst>
                <a:gd name="T0" fmla="*/ 0 w 663"/>
                <a:gd name="T1" fmla="*/ 251 h 252"/>
                <a:gd name="T2" fmla="*/ 0 w 663"/>
                <a:gd name="T3" fmla="*/ 0 h 252"/>
                <a:gd name="T4" fmla="*/ 662 w 663"/>
                <a:gd name="T5" fmla="*/ 0 h 252"/>
                <a:gd name="T6" fmla="*/ 662 w 663"/>
                <a:gd name="T7" fmla="*/ 251 h 252"/>
                <a:gd name="T8" fmla="*/ 0 w 663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3"/>
                <a:gd name="T16" fmla="*/ 0 h 252"/>
                <a:gd name="T17" fmla="*/ 663 w 663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7" name="Freeform 18"/>
            <p:cNvSpPr>
              <a:spLocks/>
            </p:cNvSpPr>
            <p:nvPr/>
          </p:nvSpPr>
          <p:spPr bwMode="auto">
            <a:xfrm>
              <a:off x="2699" y="1569"/>
              <a:ext cx="662" cy="252"/>
            </a:xfrm>
            <a:custGeom>
              <a:avLst/>
              <a:gdLst>
                <a:gd name="T0" fmla="*/ 0 w 662"/>
                <a:gd name="T1" fmla="*/ 251 h 252"/>
                <a:gd name="T2" fmla="*/ 0 w 662"/>
                <a:gd name="T3" fmla="*/ 0 h 252"/>
                <a:gd name="T4" fmla="*/ 661 w 662"/>
                <a:gd name="T5" fmla="*/ 0 h 252"/>
                <a:gd name="T6" fmla="*/ 661 w 662"/>
                <a:gd name="T7" fmla="*/ 251 h 252"/>
                <a:gd name="T8" fmla="*/ 0 w 662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2"/>
                <a:gd name="T16" fmla="*/ 0 h 252"/>
                <a:gd name="T17" fmla="*/ 662 w 662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2" h="252">
                  <a:moveTo>
                    <a:pt x="0" y="251"/>
                  </a:moveTo>
                  <a:lnTo>
                    <a:pt x="0" y="0"/>
                  </a:lnTo>
                  <a:lnTo>
                    <a:pt x="661" y="0"/>
                  </a:lnTo>
                  <a:lnTo>
                    <a:pt x="661" y="251"/>
                  </a:lnTo>
                  <a:lnTo>
                    <a:pt x="0" y="251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8" name="Freeform 19"/>
            <p:cNvSpPr>
              <a:spLocks/>
            </p:cNvSpPr>
            <p:nvPr/>
          </p:nvSpPr>
          <p:spPr bwMode="auto">
            <a:xfrm>
              <a:off x="826" y="1508"/>
              <a:ext cx="2563" cy="362"/>
            </a:xfrm>
            <a:custGeom>
              <a:avLst/>
              <a:gdLst>
                <a:gd name="T0" fmla="*/ 0 w 2563"/>
                <a:gd name="T1" fmla="*/ 361 h 362"/>
                <a:gd name="T2" fmla="*/ 0 w 2563"/>
                <a:gd name="T3" fmla="*/ 0 h 362"/>
                <a:gd name="T4" fmla="*/ 2562 w 2563"/>
                <a:gd name="T5" fmla="*/ 0 h 362"/>
                <a:gd name="T6" fmla="*/ 2562 w 2563"/>
                <a:gd name="T7" fmla="*/ 361 h 362"/>
                <a:gd name="T8" fmla="*/ 0 w 2563"/>
                <a:gd name="T9" fmla="*/ 361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3"/>
                <a:gd name="T16" fmla="*/ 0 h 362"/>
                <a:gd name="T17" fmla="*/ 2563 w 2563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3" h="362">
                  <a:moveTo>
                    <a:pt x="0" y="361"/>
                  </a:moveTo>
                  <a:lnTo>
                    <a:pt x="0" y="0"/>
                  </a:lnTo>
                  <a:lnTo>
                    <a:pt x="2562" y="0"/>
                  </a:lnTo>
                  <a:lnTo>
                    <a:pt x="2562" y="361"/>
                  </a:lnTo>
                  <a:lnTo>
                    <a:pt x="0" y="361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9" name="Rectangle 20"/>
            <p:cNvSpPr>
              <a:spLocks noChangeArrowheads="1"/>
            </p:cNvSpPr>
            <p:nvPr/>
          </p:nvSpPr>
          <p:spPr bwMode="auto">
            <a:xfrm>
              <a:off x="1152" y="1569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Arial" charset="0"/>
                </a:rPr>
                <a:t>k2</a:t>
              </a:r>
            </a:p>
          </p:txBody>
        </p:sp>
        <p:sp>
          <p:nvSpPr>
            <p:cNvPr id="83000" name="Rectangle 21"/>
            <p:cNvSpPr>
              <a:spLocks noChangeArrowheads="1"/>
            </p:cNvSpPr>
            <p:nvPr/>
          </p:nvSpPr>
          <p:spPr bwMode="auto">
            <a:xfrm>
              <a:off x="2993" y="1574"/>
              <a:ext cx="31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Arial" charset="0"/>
                </a:rPr>
                <a:t>kN</a:t>
              </a:r>
            </a:p>
          </p:txBody>
        </p:sp>
        <p:sp>
          <p:nvSpPr>
            <p:cNvPr id="83001" name="Rectangle 22"/>
            <p:cNvSpPr>
              <a:spLocks noChangeArrowheads="1"/>
            </p:cNvSpPr>
            <p:nvPr/>
          </p:nvSpPr>
          <p:spPr bwMode="auto">
            <a:xfrm>
              <a:off x="902" y="1569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Arial" charset="0"/>
                </a:rPr>
                <a:t>k1 </a:t>
              </a:r>
            </a:p>
          </p:txBody>
        </p:sp>
        <p:sp>
          <p:nvSpPr>
            <p:cNvPr id="83002" name="Rectangle 23"/>
            <p:cNvSpPr>
              <a:spLocks noChangeArrowheads="1"/>
            </p:cNvSpPr>
            <p:nvPr/>
          </p:nvSpPr>
          <p:spPr bwMode="auto">
            <a:xfrm>
              <a:off x="3372" y="1510"/>
              <a:ext cx="103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500" b="1">
                  <a:solidFill>
                    <a:schemeClr val="accent2"/>
                  </a:solidFill>
                  <a:latin typeface="Arial" charset="0"/>
                </a:rPr>
                <a:t>Index File</a:t>
              </a:r>
            </a:p>
          </p:txBody>
        </p:sp>
        <p:grpSp>
          <p:nvGrpSpPr>
            <p:cNvPr id="83003" name="Group 24"/>
            <p:cNvGrpSpPr>
              <a:grpSpLocks/>
            </p:cNvGrpSpPr>
            <p:nvPr/>
          </p:nvGrpSpPr>
          <p:grpSpPr bwMode="auto">
            <a:xfrm>
              <a:off x="676" y="1748"/>
              <a:ext cx="2928" cy="282"/>
              <a:chOff x="592" y="1830"/>
              <a:chExt cx="2928" cy="624"/>
            </a:xfrm>
          </p:grpSpPr>
          <p:sp>
            <p:nvSpPr>
              <p:cNvPr id="83004" name="Line 25"/>
              <p:cNvSpPr>
                <a:spLocks noChangeShapeType="1"/>
              </p:cNvSpPr>
              <p:nvPr/>
            </p:nvSpPr>
            <p:spPr bwMode="auto">
              <a:xfrm flipH="1">
                <a:off x="592" y="1830"/>
                <a:ext cx="24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05" name="Line 26"/>
              <p:cNvSpPr>
                <a:spLocks noChangeShapeType="1"/>
              </p:cNvSpPr>
              <p:nvPr/>
            </p:nvSpPr>
            <p:spPr bwMode="auto">
              <a:xfrm>
                <a:off x="1360" y="1830"/>
                <a:ext cx="528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06" name="Line 27"/>
              <p:cNvSpPr>
                <a:spLocks noChangeShapeType="1"/>
              </p:cNvSpPr>
              <p:nvPr/>
            </p:nvSpPr>
            <p:spPr bwMode="auto">
              <a:xfrm>
                <a:off x="3208" y="1871"/>
                <a:ext cx="312" cy="5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07" name="Line 28"/>
              <p:cNvSpPr>
                <a:spLocks noChangeShapeType="1"/>
              </p:cNvSpPr>
              <p:nvPr/>
            </p:nvSpPr>
            <p:spPr bwMode="auto">
              <a:xfrm>
                <a:off x="1072" y="1878"/>
                <a:ext cx="96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710685" name="Text Box 29"/>
          <p:cNvSpPr txBox="1">
            <a:spLocks noChangeArrowheads="1"/>
          </p:cNvSpPr>
          <p:nvPr/>
        </p:nvSpPr>
        <p:spPr bwMode="auto">
          <a:xfrm>
            <a:off x="6934200" y="2286000"/>
            <a:ext cx="2057400" cy="946150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hlink"/>
                </a:solidFill>
              </a:rPr>
              <a:t>Why is this faster?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92138" y="3948113"/>
            <a:ext cx="8704262" cy="1871662"/>
            <a:chOff x="148" y="2487"/>
            <a:chExt cx="5483" cy="1179"/>
          </a:xfrm>
        </p:grpSpPr>
        <p:grpSp>
          <p:nvGrpSpPr>
            <p:cNvPr id="82958" name="Group 31"/>
            <p:cNvGrpSpPr>
              <a:grpSpLocks/>
            </p:cNvGrpSpPr>
            <p:nvPr/>
          </p:nvGrpSpPr>
          <p:grpSpPr bwMode="auto">
            <a:xfrm>
              <a:off x="148" y="2487"/>
              <a:ext cx="4076" cy="1179"/>
              <a:chOff x="148" y="2487"/>
              <a:chExt cx="4076" cy="1179"/>
            </a:xfrm>
          </p:grpSpPr>
          <p:sp>
            <p:nvSpPr>
              <p:cNvPr id="82960" name="Freeform 32"/>
              <p:cNvSpPr>
                <a:spLocks/>
              </p:cNvSpPr>
              <p:nvPr/>
            </p:nvSpPr>
            <p:spPr bwMode="auto">
              <a:xfrm>
                <a:off x="148" y="2837"/>
                <a:ext cx="4038" cy="551"/>
              </a:xfrm>
              <a:custGeom>
                <a:avLst/>
                <a:gdLst>
                  <a:gd name="T0" fmla="*/ 0 w 4038"/>
                  <a:gd name="T1" fmla="*/ 550 h 551"/>
                  <a:gd name="T2" fmla="*/ 0 w 4038"/>
                  <a:gd name="T3" fmla="*/ 0 h 551"/>
                  <a:gd name="T4" fmla="*/ 4037 w 4038"/>
                  <a:gd name="T5" fmla="*/ 0 h 551"/>
                  <a:gd name="T6" fmla="*/ 4037 w 4038"/>
                  <a:gd name="T7" fmla="*/ 550 h 551"/>
                  <a:gd name="T8" fmla="*/ 0 w 4038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38"/>
                  <a:gd name="T16" fmla="*/ 0 h 551"/>
                  <a:gd name="T17" fmla="*/ 4038 w 4038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38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037" y="0"/>
                    </a:lnTo>
                    <a:lnTo>
                      <a:pt x="4037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1" name="Freeform 33"/>
              <p:cNvSpPr>
                <a:spLocks/>
              </p:cNvSpPr>
              <p:nvPr/>
            </p:nvSpPr>
            <p:spPr bwMode="auto">
              <a:xfrm>
                <a:off x="470" y="2837"/>
                <a:ext cx="409" cy="551"/>
              </a:xfrm>
              <a:custGeom>
                <a:avLst/>
                <a:gdLst>
                  <a:gd name="T0" fmla="*/ 0 w 409"/>
                  <a:gd name="T1" fmla="*/ 550 h 551"/>
                  <a:gd name="T2" fmla="*/ 0 w 409"/>
                  <a:gd name="T3" fmla="*/ 0 h 551"/>
                  <a:gd name="T4" fmla="*/ 408 w 409"/>
                  <a:gd name="T5" fmla="*/ 0 h 551"/>
                  <a:gd name="T6" fmla="*/ 408 w 409"/>
                  <a:gd name="T7" fmla="*/ 550 h 551"/>
                  <a:gd name="T8" fmla="*/ 0 w 409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551"/>
                  <a:gd name="T17" fmla="*/ 409 w 409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08" y="0"/>
                    </a:lnTo>
                    <a:lnTo>
                      <a:pt x="408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2" name="Freeform 34"/>
              <p:cNvSpPr>
                <a:spLocks/>
              </p:cNvSpPr>
              <p:nvPr/>
            </p:nvSpPr>
            <p:spPr bwMode="auto">
              <a:xfrm>
                <a:off x="1187" y="2837"/>
                <a:ext cx="418" cy="551"/>
              </a:xfrm>
              <a:custGeom>
                <a:avLst/>
                <a:gdLst>
                  <a:gd name="T0" fmla="*/ 0 w 418"/>
                  <a:gd name="T1" fmla="*/ 550 h 551"/>
                  <a:gd name="T2" fmla="*/ 0 w 418"/>
                  <a:gd name="T3" fmla="*/ 0 h 551"/>
                  <a:gd name="T4" fmla="*/ 417 w 418"/>
                  <a:gd name="T5" fmla="*/ 0 h 551"/>
                  <a:gd name="T6" fmla="*/ 417 w 418"/>
                  <a:gd name="T7" fmla="*/ 550 h 551"/>
                  <a:gd name="T8" fmla="*/ 0 w 418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8"/>
                  <a:gd name="T16" fmla="*/ 0 h 551"/>
                  <a:gd name="T17" fmla="*/ 418 w 418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8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17" y="0"/>
                    </a:lnTo>
                    <a:lnTo>
                      <a:pt x="417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3" name="Freeform 35"/>
              <p:cNvSpPr>
                <a:spLocks/>
              </p:cNvSpPr>
              <p:nvPr/>
            </p:nvSpPr>
            <p:spPr bwMode="auto">
              <a:xfrm>
                <a:off x="2428" y="3081"/>
                <a:ext cx="50" cy="43"/>
              </a:xfrm>
              <a:custGeom>
                <a:avLst/>
                <a:gdLst>
                  <a:gd name="T0" fmla="*/ 49 w 50"/>
                  <a:gd name="T1" fmla="*/ 21 h 43"/>
                  <a:gd name="T2" fmla="*/ 25 w 50"/>
                  <a:gd name="T3" fmla="*/ 0 h 43"/>
                  <a:gd name="T4" fmla="*/ 0 w 50"/>
                  <a:gd name="T5" fmla="*/ 21 h 43"/>
                  <a:gd name="T6" fmla="*/ 25 w 50"/>
                  <a:gd name="T7" fmla="*/ 42 h 43"/>
                  <a:gd name="T8" fmla="*/ 49 w 50"/>
                  <a:gd name="T9" fmla="*/ 21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3"/>
                  <a:gd name="T17" fmla="*/ 50 w 50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3">
                    <a:moveTo>
                      <a:pt x="49" y="21"/>
                    </a:moveTo>
                    <a:lnTo>
                      <a:pt x="25" y="0"/>
                    </a:lnTo>
                    <a:lnTo>
                      <a:pt x="0" y="21"/>
                    </a:lnTo>
                    <a:lnTo>
                      <a:pt x="25" y="42"/>
                    </a:lnTo>
                    <a:lnTo>
                      <a:pt x="49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4" name="Freeform 36"/>
              <p:cNvSpPr>
                <a:spLocks/>
              </p:cNvSpPr>
              <p:nvPr/>
            </p:nvSpPr>
            <p:spPr bwMode="auto">
              <a:xfrm>
                <a:off x="2645" y="3081"/>
                <a:ext cx="47" cy="43"/>
              </a:xfrm>
              <a:custGeom>
                <a:avLst/>
                <a:gdLst>
                  <a:gd name="T0" fmla="*/ 46 w 47"/>
                  <a:gd name="T1" fmla="*/ 21 h 43"/>
                  <a:gd name="T2" fmla="*/ 22 w 47"/>
                  <a:gd name="T3" fmla="*/ 0 h 43"/>
                  <a:gd name="T4" fmla="*/ 0 w 47"/>
                  <a:gd name="T5" fmla="*/ 21 h 43"/>
                  <a:gd name="T6" fmla="*/ 22 w 47"/>
                  <a:gd name="T7" fmla="*/ 42 h 43"/>
                  <a:gd name="T8" fmla="*/ 46 w 47"/>
                  <a:gd name="T9" fmla="*/ 21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43"/>
                  <a:gd name="T17" fmla="*/ 47 w 47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43">
                    <a:moveTo>
                      <a:pt x="46" y="21"/>
                    </a:moveTo>
                    <a:lnTo>
                      <a:pt x="22" y="0"/>
                    </a:lnTo>
                    <a:lnTo>
                      <a:pt x="0" y="21"/>
                    </a:lnTo>
                    <a:lnTo>
                      <a:pt x="22" y="42"/>
                    </a:lnTo>
                    <a:lnTo>
                      <a:pt x="46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5" name="Freeform 37"/>
              <p:cNvSpPr>
                <a:spLocks/>
              </p:cNvSpPr>
              <p:nvPr/>
            </p:nvSpPr>
            <p:spPr bwMode="auto">
              <a:xfrm>
                <a:off x="2857" y="3081"/>
                <a:ext cx="49" cy="43"/>
              </a:xfrm>
              <a:custGeom>
                <a:avLst/>
                <a:gdLst>
                  <a:gd name="T0" fmla="*/ 48 w 49"/>
                  <a:gd name="T1" fmla="*/ 21 h 43"/>
                  <a:gd name="T2" fmla="*/ 24 w 49"/>
                  <a:gd name="T3" fmla="*/ 0 h 43"/>
                  <a:gd name="T4" fmla="*/ 0 w 49"/>
                  <a:gd name="T5" fmla="*/ 21 h 43"/>
                  <a:gd name="T6" fmla="*/ 24 w 49"/>
                  <a:gd name="T7" fmla="*/ 42 h 43"/>
                  <a:gd name="T8" fmla="*/ 48 w 49"/>
                  <a:gd name="T9" fmla="*/ 21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3"/>
                  <a:gd name="T17" fmla="*/ 49 w 4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3">
                    <a:moveTo>
                      <a:pt x="48" y="21"/>
                    </a:moveTo>
                    <a:lnTo>
                      <a:pt x="24" y="0"/>
                    </a:lnTo>
                    <a:lnTo>
                      <a:pt x="0" y="21"/>
                    </a:lnTo>
                    <a:lnTo>
                      <a:pt x="24" y="42"/>
                    </a:lnTo>
                    <a:lnTo>
                      <a:pt x="48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6" name="Freeform 38"/>
              <p:cNvSpPr>
                <a:spLocks/>
              </p:cNvSpPr>
              <p:nvPr/>
            </p:nvSpPr>
            <p:spPr bwMode="auto">
              <a:xfrm>
                <a:off x="3454" y="2837"/>
                <a:ext cx="420" cy="551"/>
              </a:xfrm>
              <a:custGeom>
                <a:avLst/>
                <a:gdLst>
                  <a:gd name="T0" fmla="*/ 0 w 420"/>
                  <a:gd name="T1" fmla="*/ 550 h 551"/>
                  <a:gd name="T2" fmla="*/ 0 w 420"/>
                  <a:gd name="T3" fmla="*/ 0 h 551"/>
                  <a:gd name="T4" fmla="*/ 419 w 420"/>
                  <a:gd name="T5" fmla="*/ 0 h 551"/>
                  <a:gd name="T6" fmla="*/ 419 w 420"/>
                  <a:gd name="T7" fmla="*/ 550 h 551"/>
                  <a:gd name="T8" fmla="*/ 0 w 420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551"/>
                  <a:gd name="T17" fmla="*/ 420 w 420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19" y="0"/>
                    </a:lnTo>
                    <a:lnTo>
                      <a:pt x="419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7" name="Freeform 39"/>
              <p:cNvSpPr>
                <a:spLocks/>
              </p:cNvSpPr>
              <p:nvPr/>
            </p:nvSpPr>
            <p:spPr bwMode="auto">
              <a:xfrm>
                <a:off x="1604" y="2837"/>
                <a:ext cx="312" cy="551"/>
              </a:xfrm>
              <a:custGeom>
                <a:avLst/>
                <a:gdLst>
                  <a:gd name="T0" fmla="*/ 0 w 312"/>
                  <a:gd name="T1" fmla="*/ 550 h 551"/>
                  <a:gd name="T2" fmla="*/ 0 w 312"/>
                  <a:gd name="T3" fmla="*/ 0 h 551"/>
                  <a:gd name="T4" fmla="*/ 311 w 312"/>
                  <a:gd name="T5" fmla="*/ 0 h 551"/>
                  <a:gd name="T6" fmla="*/ 311 w 312"/>
                  <a:gd name="T7" fmla="*/ 550 h 551"/>
                  <a:gd name="T8" fmla="*/ 0 w 312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551"/>
                  <a:gd name="T17" fmla="*/ 312 w 312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551">
                    <a:moveTo>
                      <a:pt x="0" y="550"/>
                    </a:moveTo>
                    <a:lnTo>
                      <a:pt x="0" y="0"/>
                    </a:lnTo>
                    <a:lnTo>
                      <a:pt x="311" y="0"/>
                    </a:lnTo>
                    <a:lnTo>
                      <a:pt x="311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8" name="Freeform 40"/>
              <p:cNvSpPr>
                <a:spLocks/>
              </p:cNvSpPr>
              <p:nvPr/>
            </p:nvSpPr>
            <p:spPr bwMode="auto">
              <a:xfrm>
                <a:off x="255" y="3208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9" name="Freeform 41"/>
              <p:cNvSpPr>
                <a:spLocks/>
              </p:cNvSpPr>
              <p:nvPr/>
            </p:nvSpPr>
            <p:spPr bwMode="auto">
              <a:xfrm>
                <a:off x="231" y="3580"/>
                <a:ext cx="49" cy="86"/>
              </a:xfrm>
              <a:custGeom>
                <a:avLst/>
                <a:gdLst>
                  <a:gd name="T0" fmla="*/ 48 w 49"/>
                  <a:gd name="T1" fmla="*/ 0 h 86"/>
                  <a:gd name="T2" fmla="*/ 25 w 49"/>
                  <a:gd name="T3" fmla="*/ 85 h 86"/>
                  <a:gd name="T4" fmla="*/ 0 w 49"/>
                  <a:gd name="T5" fmla="*/ 0 h 86"/>
                  <a:gd name="T6" fmla="*/ 48 w 4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86"/>
                  <a:gd name="T14" fmla="*/ 49 w 4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86">
                    <a:moveTo>
                      <a:pt x="48" y="0"/>
                    </a:moveTo>
                    <a:lnTo>
                      <a:pt x="25" y="85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0" name="Freeform 42"/>
              <p:cNvSpPr>
                <a:spLocks/>
              </p:cNvSpPr>
              <p:nvPr/>
            </p:nvSpPr>
            <p:spPr bwMode="auto">
              <a:xfrm>
                <a:off x="972" y="3208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1" name="Freeform 43"/>
              <p:cNvSpPr>
                <a:spLocks/>
              </p:cNvSpPr>
              <p:nvPr/>
            </p:nvSpPr>
            <p:spPr bwMode="auto">
              <a:xfrm>
                <a:off x="949" y="3580"/>
                <a:ext cx="49" cy="86"/>
              </a:xfrm>
              <a:custGeom>
                <a:avLst/>
                <a:gdLst>
                  <a:gd name="T0" fmla="*/ 48 w 49"/>
                  <a:gd name="T1" fmla="*/ 0 h 86"/>
                  <a:gd name="T2" fmla="*/ 24 w 49"/>
                  <a:gd name="T3" fmla="*/ 85 h 86"/>
                  <a:gd name="T4" fmla="*/ 0 w 49"/>
                  <a:gd name="T5" fmla="*/ 0 h 86"/>
                  <a:gd name="T6" fmla="*/ 48 w 4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86"/>
                  <a:gd name="T14" fmla="*/ 49 w 4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86">
                    <a:moveTo>
                      <a:pt x="48" y="0"/>
                    </a:moveTo>
                    <a:lnTo>
                      <a:pt x="24" y="85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2" name="Freeform 44"/>
              <p:cNvSpPr>
                <a:spLocks/>
              </p:cNvSpPr>
              <p:nvPr/>
            </p:nvSpPr>
            <p:spPr bwMode="auto">
              <a:xfrm>
                <a:off x="1699" y="3208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3" name="Freeform 45"/>
              <p:cNvSpPr>
                <a:spLocks/>
              </p:cNvSpPr>
              <p:nvPr/>
            </p:nvSpPr>
            <p:spPr bwMode="auto">
              <a:xfrm>
                <a:off x="1675" y="3580"/>
                <a:ext cx="50" cy="86"/>
              </a:xfrm>
              <a:custGeom>
                <a:avLst/>
                <a:gdLst>
                  <a:gd name="T0" fmla="*/ 49 w 50"/>
                  <a:gd name="T1" fmla="*/ 0 h 86"/>
                  <a:gd name="T2" fmla="*/ 25 w 50"/>
                  <a:gd name="T3" fmla="*/ 85 h 86"/>
                  <a:gd name="T4" fmla="*/ 0 w 50"/>
                  <a:gd name="T5" fmla="*/ 0 h 86"/>
                  <a:gd name="T6" fmla="*/ 49 w 50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86"/>
                  <a:gd name="T14" fmla="*/ 50 w 5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86">
                    <a:moveTo>
                      <a:pt x="49" y="0"/>
                    </a:moveTo>
                    <a:lnTo>
                      <a:pt x="25" y="85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4" name="Freeform 46"/>
              <p:cNvSpPr>
                <a:spLocks/>
              </p:cNvSpPr>
              <p:nvPr/>
            </p:nvSpPr>
            <p:spPr bwMode="auto">
              <a:xfrm>
                <a:off x="3968" y="3208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5" name="Freeform 47"/>
              <p:cNvSpPr>
                <a:spLocks/>
              </p:cNvSpPr>
              <p:nvPr/>
            </p:nvSpPr>
            <p:spPr bwMode="auto">
              <a:xfrm>
                <a:off x="3944" y="3580"/>
                <a:ext cx="48" cy="86"/>
              </a:xfrm>
              <a:custGeom>
                <a:avLst/>
                <a:gdLst>
                  <a:gd name="T0" fmla="*/ 47 w 48"/>
                  <a:gd name="T1" fmla="*/ 0 h 86"/>
                  <a:gd name="T2" fmla="*/ 23 w 48"/>
                  <a:gd name="T3" fmla="*/ 85 h 86"/>
                  <a:gd name="T4" fmla="*/ 0 w 48"/>
                  <a:gd name="T5" fmla="*/ 0 h 86"/>
                  <a:gd name="T6" fmla="*/ 47 w 48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"/>
                  <a:gd name="T14" fmla="*/ 48 w 48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">
                    <a:moveTo>
                      <a:pt x="47" y="0"/>
                    </a:moveTo>
                    <a:lnTo>
                      <a:pt x="23" y="85"/>
                    </a:ln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6" name="Freeform 48"/>
              <p:cNvSpPr>
                <a:spLocks/>
              </p:cNvSpPr>
              <p:nvPr/>
            </p:nvSpPr>
            <p:spPr bwMode="auto">
              <a:xfrm>
                <a:off x="470" y="2705"/>
                <a:ext cx="718" cy="1"/>
              </a:xfrm>
              <a:custGeom>
                <a:avLst/>
                <a:gdLst>
                  <a:gd name="T0" fmla="*/ 0 w 718"/>
                  <a:gd name="T1" fmla="*/ 0 h 1"/>
                  <a:gd name="T2" fmla="*/ 717 w 718"/>
                  <a:gd name="T3" fmla="*/ 0 h 1"/>
                  <a:gd name="T4" fmla="*/ 0 w 71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8"/>
                  <a:gd name="T10" fmla="*/ 0 h 1"/>
                  <a:gd name="T11" fmla="*/ 718 w 71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8" h="1">
                    <a:moveTo>
                      <a:pt x="0" y="0"/>
                    </a:moveTo>
                    <a:lnTo>
                      <a:pt x="717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7" name="Freeform 49"/>
              <p:cNvSpPr>
                <a:spLocks/>
              </p:cNvSpPr>
              <p:nvPr/>
            </p:nvSpPr>
            <p:spPr bwMode="auto">
              <a:xfrm>
                <a:off x="1198" y="2705"/>
                <a:ext cx="1" cy="65"/>
              </a:xfrm>
              <a:custGeom>
                <a:avLst/>
                <a:gdLst>
                  <a:gd name="T0" fmla="*/ 0 w 1"/>
                  <a:gd name="T1" fmla="*/ 0 h 65"/>
                  <a:gd name="T2" fmla="*/ 0 w 1"/>
                  <a:gd name="T3" fmla="*/ 64 h 65"/>
                  <a:gd name="T4" fmla="*/ 0 w 1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5"/>
                  <a:gd name="T11" fmla="*/ 1 w 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5">
                    <a:moveTo>
                      <a:pt x="0" y="0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8" name="Freeform 50"/>
              <p:cNvSpPr>
                <a:spLocks/>
              </p:cNvSpPr>
              <p:nvPr/>
            </p:nvSpPr>
            <p:spPr bwMode="auto">
              <a:xfrm>
                <a:off x="470" y="2705"/>
                <a:ext cx="1" cy="88"/>
              </a:xfrm>
              <a:custGeom>
                <a:avLst/>
                <a:gdLst>
                  <a:gd name="T0" fmla="*/ 0 w 1"/>
                  <a:gd name="T1" fmla="*/ 87 h 88"/>
                  <a:gd name="T2" fmla="*/ 0 w 1"/>
                  <a:gd name="T3" fmla="*/ 0 h 88"/>
                  <a:gd name="T4" fmla="*/ 0 w 1"/>
                  <a:gd name="T5" fmla="*/ 87 h 8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88"/>
                  <a:gd name="T11" fmla="*/ 1 w 1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88">
                    <a:moveTo>
                      <a:pt x="0" y="87"/>
                    </a:moveTo>
                    <a:lnTo>
                      <a:pt x="0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9" name="Rectangle 51"/>
              <p:cNvSpPr>
                <a:spLocks noChangeArrowheads="1"/>
              </p:cNvSpPr>
              <p:nvPr/>
            </p:nvSpPr>
            <p:spPr bwMode="auto">
              <a:xfrm>
                <a:off x="174" y="2916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</a:t>
                </a:r>
              </a:p>
            </p:txBody>
          </p:sp>
          <p:sp>
            <p:nvSpPr>
              <p:cNvPr id="82980" name="Rectangle 52"/>
              <p:cNvSpPr>
                <a:spLocks noChangeArrowheads="1"/>
              </p:cNvSpPr>
              <p:nvPr/>
            </p:nvSpPr>
            <p:spPr bwMode="auto">
              <a:xfrm>
                <a:off x="245" y="2979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82981" name="Rectangle 53"/>
              <p:cNvSpPr>
                <a:spLocks noChangeArrowheads="1"/>
              </p:cNvSpPr>
              <p:nvPr/>
            </p:nvSpPr>
            <p:spPr bwMode="auto">
              <a:xfrm>
                <a:off x="532" y="2916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82982" name="Rectangle 54"/>
              <p:cNvSpPr>
                <a:spLocks noChangeArrowheads="1"/>
              </p:cNvSpPr>
              <p:nvPr/>
            </p:nvSpPr>
            <p:spPr bwMode="auto">
              <a:xfrm>
                <a:off x="676" y="2979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82983" name="Rectangle 55"/>
              <p:cNvSpPr>
                <a:spLocks noChangeArrowheads="1"/>
              </p:cNvSpPr>
              <p:nvPr/>
            </p:nvSpPr>
            <p:spPr bwMode="auto">
              <a:xfrm>
                <a:off x="902" y="2927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</a:t>
                </a:r>
              </a:p>
            </p:txBody>
          </p:sp>
          <p:sp>
            <p:nvSpPr>
              <p:cNvPr id="82984" name="Rectangle 56"/>
              <p:cNvSpPr>
                <a:spLocks noChangeArrowheads="1"/>
              </p:cNvSpPr>
              <p:nvPr/>
            </p:nvSpPr>
            <p:spPr bwMode="auto">
              <a:xfrm>
                <a:off x="1022" y="2991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82985" name="Rectangle 57"/>
              <p:cNvSpPr>
                <a:spLocks noChangeArrowheads="1"/>
              </p:cNvSpPr>
              <p:nvPr/>
            </p:nvSpPr>
            <p:spPr bwMode="auto">
              <a:xfrm>
                <a:off x="1273" y="2927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82986" name="Rectangle 58"/>
              <p:cNvSpPr>
                <a:spLocks noChangeArrowheads="1"/>
              </p:cNvSpPr>
              <p:nvPr/>
            </p:nvSpPr>
            <p:spPr bwMode="auto">
              <a:xfrm>
                <a:off x="1427" y="2979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82987" name="Rectangle 59"/>
              <p:cNvSpPr>
                <a:spLocks noChangeArrowheads="1"/>
              </p:cNvSpPr>
              <p:nvPr/>
            </p:nvSpPr>
            <p:spPr bwMode="auto">
              <a:xfrm>
                <a:off x="1631" y="2937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</a:t>
                </a:r>
              </a:p>
            </p:txBody>
          </p:sp>
          <p:sp>
            <p:nvSpPr>
              <p:cNvPr id="82988" name="Rectangle 60"/>
              <p:cNvSpPr>
                <a:spLocks noChangeArrowheads="1"/>
              </p:cNvSpPr>
              <p:nvPr/>
            </p:nvSpPr>
            <p:spPr bwMode="auto">
              <a:xfrm>
                <a:off x="1763" y="3002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82989" name="Rectangle 61"/>
              <p:cNvSpPr>
                <a:spLocks noChangeArrowheads="1"/>
              </p:cNvSpPr>
              <p:nvPr/>
            </p:nvSpPr>
            <p:spPr bwMode="auto">
              <a:xfrm>
                <a:off x="3505" y="2937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82990" name="Rectangle 62"/>
              <p:cNvSpPr>
                <a:spLocks noChangeArrowheads="1"/>
              </p:cNvSpPr>
              <p:nvPr/>
            </p:nvSpPr>
            <p:spPr bwMode="auto">
              <a:xfrm>
                <a:off x="3649" y="2991"/>
                <a:ext cx="24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</p:txBody>
          </p:sp>
          <p:sp>
            <p:nvSpPr>
              <p:cNvPr id="82991" name="Rectangle 63"/>
              <p:cNvSpPr>
                <a:spLocks noChangeArrowheads="1"/>
              </p:cNvSpPr>
              <p:nvPr/>
            </p:nvSpPr>
            <p:spPr bwMode="auto">
              <a:xfrm>
                <a:off x="3863" y="2927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</a:t>
                </a:r>
              </a:p>
            </p:txBody>
          </p:sp>
          <p:sp>
            <p:nvSpPr>
              <p:cNvPr id="82992" name="Rectangle 64"/>
              <p:cNvSpPr>
                <a:spLocks noChangeArrowheads="1"/>
              </p:cNvSpPr>
              <p:nvPr/>
            </p:nvSpPr>
            <p:spPr bwMode="auto">
              <a:xfrm>
                <a:off x="3982" y="2960"/>
                <a:ext cx="24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</p:txBody>
          </p:sp>
          <p:sp>
            <p:nvSpPr>
              <p:cNvPr id="82993" name="Rectangle 65"/>
              <p:cNvSpPr>
                <a:spLocks noChangeArrowheads="1"/>
              </p:cNvSpPr>
              <p:nvPr/>
            </p:nvSpPr>
            <p:spPr bwMode="auto">
              <a:xfrm>
                <a:off x="388" y="2487"/>
                <a:ext cx="75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100" b="1">
                    <a:solidFill>
                      <a:srgbClr val="000000"/>
                    </a:solidFill>
                    <a:latin typeface="Arial" charset="0"/>
                  </a:rPr>
                  <a:t>  entries</a:t>
                </a:r>
              </a:p>
            </p:txBody>
          </p:sp>
        </p:grpSp>
        <p:sp>
          <p:nvSpPr>
            <p:cNvPr id="82959" name="Text Box 66"/>
            <p:cNvSpPr txBox="1">
              <a:spLocks noChangeArrowheads="1"/>
            </p:cNvSpPr>
            <p:nvPr/>
          </p:nvSpPr>
          <p:spPr bwMode="auto">
            <a:xfrm>
              <a:off x="4368" y="2640"/>
              <a:ext cx="126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One </a:t>
              </a:r>
              <a:r>
                <a:rPr lang="en-US" i="1">
                  <a:solidFill>
                    <a:schemeClr val="accent2"/>
                  </a:solidFill>
                </a:rPr>
                <a:t>extra</a:t>
              </a:r>
              <a:r>
                <a:rPr lang="en-US"/>
                <a:t> pointer per index page</a:t>
              </a:r>
            </a:p>
          </p:txBody>
        </p:sp>
      </p:grpSp>
      <p:sp>
        <p:nvSpPr>
          <p:cNvPr id="710723" name="Text Box 67"/>
          <p:cNvSpPr txBox="1">
            <a:spLocks noChangeArrowheads="1"/>
          </p:cNvSpPr>
          <p:nvPr/>
        </p:nvSpPr>
        <p:spPr bwMode="auto">
          <a:xfrm>
            <a:off x="6934200" y="2286000"/>
            <a:ext cx="2057400" cy="519113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hlink"/>
                </a:solidFill>
              </a:rPr>
              <a:t>log</a:t>
            </a:r>
            <a:r>
              <a:rPr lang="en-US" sz="2800" baseline="-25000">
                <a:solidFill>
                  <a:schemeClr val="hlink"/>
                </a:solidFill>
              </a:rPr>
              <a:t>2</a:t>
            </a:r>
            <a:r>
              <a:rPr lang="en-US" sz="2800">
                <a:solidFill>
                  <a:schemeClr val="hlink"/>
                </a:solidFill>
              </a:rPr>
              <a:t> (N/F)</a:t>
            </a:r>
          </a:p>
        </p:txBody>
      </p:sp>
      <p:sp>
        <p:nvSpPr>
          <p:cNvPr id="710724" name="Text Box 68"/>
          <p:cNvSpPr txBox="1">
            <a:spLocks noChangeArrowheads="1"/>
          </p:cNvSpPr>
          <p:nvPr/>
        </p:nvSpPr>
        <p:spPr bwMode="auto">
          <a:xfrm>
            <a:off x="76200" y="5867400"/>
            <a:ext cx="1225550" cy="3048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hlink"/>
                </a:solidFill>
              </a:rPr>
              <a:t>Values &lt; K</a:t>
            </a:r>
            <a:r>
              <a:rPr lang="en-US" sz="1400" b="1" baseline="-25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10725" name="Text Box 69"/>
          <p:cNvSpPr txBox="1">
            <a:spLocks noChangeArrowheads="1"/>
          </p:cNvSpPr>
          <p:nvPr/>
        </p:nvSpPr>
        <p:spPr bwMode="auto">
          <a:xfrm>
            <a:off x="1371600" y="5867400"/>
            <a:ext cx="1620838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2"/>
                </a:solidFill>
              </a:rPr>
              <a:t>K</a:t>
            </a:r>
            <a:r>
              <a:rPr lang="en-US" sz="1400" b="1" baseline="-25000">
                <a:solidFill>
                  <a:schemeClr val="accent2"/>
                </a:solidFill>
              </a:rPr>
              <a:t>1</a:t>
            </a:r>
            <a:r>
              <a:rPr lang="en-US" sz="1400" b="1">
                <a:solidFill>
                  <a:schemeClr val="accent2"/>
                </a:solidFill>
              </a:rPr>
              <a:t>≤ Values &lt; K</a:t>
            </a:r>
            <a:r>
              <a:rPr lang="en-US" sz="1400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0726" name="Text Box 70"/>
          <p:cNvSpPr txBox="1">
            <a:spLocks noChangeArrowheads="1"/>
          </p:cNvSpPr>
          <p:nvPr/>
        </p:nvSpPr>
        <p:spPr bwMode="auto">
          <a:xfrm>
            <a:off x="6181725" y="5791200"/>
            <a:ext cx="1209675" cy="304800"/>
          </a:xfrm>
          <a:prstGeom prst="rect">
            <a:avLst/>
          </a:prstGeom>
          <a:solidFill>
            <a:srgbClr val="00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</a:rPr>
              <a:t>K</a:t>
            </a:r>
            <a:r>
              <a:rPr lang="en-US" sz="1400" b="1" baseline="-25000">
                <a:solidFill>
                  <a:srgbClr val="006600"/>
                </a:solidFill>
              </a:rPr>
              <a:t>m</a:t>
            </a:r>
            <a:r>
              <a:rPr lang="en-US" sz="1400" b="1">
                <a:solidFill>
                  <a:srgbClr val="006600"/>
                </a:solidFill>
              </a:rPr>
              <a:t>≤ Values</a:t>
            </a:r>
            <a:endParaRPr lang="en-US" sz="1400" b="1" baseline="-25000">
              <a:solidFill>
                <a:srgbClr val="006600"/>
              </a:solidFill>
            </a:endParaRPr>
          </a:p>
        </p:txBody>
      </p:sp>
      <p:sp>
        <p:nvSpPr>
          <p:cNvPr id="710727" name="Text Box 71"/>
          <p:cNvSpPr txBox="1">
            <a:spLocks noChangeArrowheads="1"/>
          </p:cNvSpPr>
          <p:nvPr/>
        </p:nvSpPr>
        <p:spPr bwMode="auto">
          <a:xfrm>
            <a:off x="3048000" y="5867400"/>
            <a:ext cx="1620838" cy="3048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tx2"/>
                </a:solidFill>
              </a:rPr>
              <a:t>K</a:t>
            </a:r>
            <a:r>
              <a:rPr lang="en-US" sz="1400" b="1" baseline="-25000">
                <a:solidFill>
                  <a:schemeClr val="tx2"/>
                </a:solidFill>
              </a:rPr>
              <a:t>2</a:t>
            </a:r>
            <a:r>
              <a:rPr lang="en-US" sz="1400" b="1">
                <a:solidFill>
                  <a:schemeClr val="tx2"/>
                </a:solidFill>
              </a:rPr>
              <a:t>≤ Values &lt; K</a:t>
            </a:r>
            <a:r>
              <a:rPr lang="en-US" sz="1400" b="1" baseline="-25000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5" grpId="0" animBg="1" autoUpdateAnimBg="0"/>
      <p:bldP spid="710723" grpId="0" animBg="1" autoUpdateAnimBg="0"/>
      <p:bldP spid="710724" grpId="0" animBg="1"/>
      <p:bldP spid="710725" grpId="0" animBg="1"/>
      <p:bldP spid="710726" grpId="0" animBg="1"/>
      <p:bldP spid="7107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459045-E907-C64F-A11C-B36D83814DF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6058AF-C7F2-7C40-B0F7-8FC08476DB91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>
                <a:latin typeface="Tahoma" charset="0"/>
              </a:rPr>
              <a:t>ISAM</a:t>
            </a:r>
            <a:r>
              <a:rPr lang="en-US" sz="3200">
                <a:latin typeface="Tahoma" charset="0"/>
              </a:rPr>
              <a:t> - Indexed Sequential Access Method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1981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A </a:t>
            </a:r>
            <a:r>
              <a:rPr lang="en-US" sz="2400" i="1">
                <a:solidFill>
                  <a:schemeClr val="accent2"/>
                </a:solidFill>
                <a:latin typeface="Tahoma" charset="0"/>
              </a:rPr>
              <a:t>static </a:t>
            </a:r>
            <a:r>
              <a:rPr lang="en-US" sz="2400">
                <a:solidFill>
                  <a:schemeClr val="accent2"/>
                </a:solidFill>
                <a:latin typeface="Tahoma" charset="0"/>
              </a:rPr>
              <a:t>B+-tree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When the index is created, build a B+-tree on the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Updates and deletes don</a:t>
            </a:r>
            <a:r>
              <a:rPr lang="ja-JP" altLang="en-US" sz="2000">
                <a:solidFill>
                  <a:schemeClr val="accent2"/>
                </a:solidFill>
                <a:latin typeface="Tahoma" charset="0"/>
              </a:rPr>
              <a:t>’</a:t>
            </a:r>
            <a:r>
              <a:rPr lang="en-US" altLang="ja-JP" sz="2000">
                <a:solidFill>
                  <a:schemeClr val="accent2"/>
                </a:solidFill>
                <a:latin typeface="Tahoma" charset="0"/>
              </a:rPr>
              <a:t>t change the non-leaf pages.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Use overflow pages. Leaf pages could be empty!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Search Cost: Log</a:t>
            </a:r>
            <a:r>
              <a:rPr lang="en-US" sz="2400" baseline="-25000">
                <a:solidFill>
                  <a:schemeClr val="accent2"/>
                </a:solidFill>
                <a:latin typeface="Tahoma" charset="0"/>
              </a:rPr>
              <a:t>F</a:t>
            </a:r>
            <a:r>
              <a:rPr lang="en-US" sz="2400">
                <a:solidFill>
                  <a:schemeClr val="accent2"/>
                </a:solidFill>
                <a:latin typeface="Tahoma" charset="0"/>
              </a:rPr>
              <a:t>N + # overflow pages</a:t>
            </a:r>
          </a:p>
        </p:txBody>
      </p:sp>
      <p:grpSp>
        <p:nvGrpSpPr>
          <p:cNvPr id="84998" name="Group 5"/>
          <p:cNvGrpSpPr>
            <a:grpSpLocks/>
          </p:cNvGrpSpPr>
          <p:nvPr/>
        </p:nvGrpSpPr>
        <p:grpSpPr bwMode="auto">
          <a:xfrm>
            <a:off x="153988" y="3059113"/>
            <a:ext cx="8685212" cy="3341687"/>
            <a:chOff x="97" y="1056"/>
            <a:chExt cx="5471" cy="2105"/>
          </a:xfrm>
        </p:grpSpPr>
        <p:sp>
          <p:nvSpPr>
            <p:cNvPr id="84999" name="Freeform 6"/>
            <p:cNvSpPr>
              <a:spLocks/>
            </p:cNvSpPr>
            <p:nvPr/>
          </p:nvSpPr>
          <p:spPr bwMode="auto">
            <a:xfrm>
              <a:off x="1080" y="2403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Freeform 7"/>
            <p:cNvSpPr>
              <a:spLocks/>
            </p:cNvSpPr>
            <p:nvPr/>
          </p:nvSpPr>
          <p:spPr bwMode="auto">
            <a:xfrm>
              <a:off x="1648" y="2403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1" name="Freeform 8"/>
            <p:cNvSpPr>
              <a:spLocks/>
            </p:cNvSpPr>
            <p:nvPr/>
          </p:nvSpPr>
          <p:spPr bwMode="auto">
            <a:xfrm>
              <a:off x="2286" y="2403"/>
              <a:ext cx="285" cy="142"/>
            </a:xfrm>
            <a:custGeom>
              <a:avLst/>
              <a:gdLst>
                <a:gd name="T0" fmla="*/ 0 w 285"/>
                <a:gd name="T1" fmla="*/ 141 h 142"/>
                <a:gd name="T2" fmla="*/ 0 w 285"/>
                <a:gd name="T3" fmla="*/ 0 h 142"/>
                <a:gd name="T4" fmla="*/ 284 w 285"/>
                <a:gd name="T5" fmla="*/ 0 h 142"/>
                <a:gd name="T6" fmla="*/ 284 w 285"/>
                <a:gd name="T7" fmla="*/ 141 h 142"/>
                <a:gd name="T8" fmla="*/ 0 w 285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42"/>
                <a:gd name="T17" fmla="*/ 285 w 285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Freeform 9"/>
            <p:cNvSpPr>
              <a:spLocks/>
            </p:cNvSpPr>
            <p:nvPr/>
          </p:nvSpPr>
          <p:spPr bwMode="auto">
            <a:xfrm>
              <a:off x="2853" y="2403"/>
              <a:ext cx="285" cy="142"/>
            </a:xfrm>
            <a:custGeom>
              <a:avLst/>
              <a:gdLst>
                <a:gd name="T0" fmla="*/ 0 w 285"/>
                <a:gd name="T1" fmla="*/ 141 h 142"/>
                <a:gd name="T2" fmla="*/ 0 w 285"/>
                <a:gd name="T3" fmla="*/ 0 h 142"/>
                <a:gd name="T4" fmla="*/ 284 w 285"/>
                <a:gd name="T5" fmla="*/ 0 h 142"/>
                <a:gd name="T6" fmla="*/ 284 w 285"/>
                <a:gd name="T7" fmla="*/ 141 h 142"/>
                <a:gd name="T8" fmla="*/ 0 w 285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42"/>
                <a:gd name="T17" fmla="*/ 285 w 285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Freeform 10"/>
            <p:cNvSpPr>
              <a:spLocks/>
            </p:cNvSpPr>
            <p:nvPr/>
          </p:nvSpPr>
          <p:spPr bwMode="auto">
            <a:xfrm>
              <a:off x="3492" y="2403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Freeform 11"/>
            <p:cNvSpPr>
              <a:spLocks/>
            </p:cNvSpPr>
            <p:nvPr/>
          </p:nvSpPr>
          <p:spPr bwMode="auto">
            <a:xfrm>
              <a:off x="4059" y="2403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Freeform 12"/>
            <p:cNvSpPr>
              <a:spLocks/>
            </p:cNvSpPr>
            <p:nvPr/>
          </p:nvSpPr>
          <p:spPr bwMode="auto">
            <a:xfrm>
              <a:off x="4698" y="2403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Freeform 13"/>
            <p:cNvSpPr>
              <a:spLocks/>
            </p:cNvSpPr>
            <p:nvPr/>
          </p:nvSpPr>
          <p:spPr bwMode="auto">
            <a:xfrm>
              <a:off x="5264" y="2403"/>
              <a:ext cx="286" cy="142"/>
            </a:xfrm>
            <a:custGeom>
              <a:avLst/>
              <a:gdLst>
                <a:gd name="T0" fmla="*/ 0 w 286"/>
                <a:gd name="T1" fmla="*/ 141 h 142"/>
                <a:gd name="T2" fmla="*/ 0 w 286"/>
                <a:gd name="T3" fmla="*/ 0 h 142"/>
                <a:gd name="T4" fmla="*/ 285 w 286"/>
                <a:gd name="T5" fmla="*/ 0 h 142"/>
                <a:gd name="T6" fmla="*/ 285 w 286"/>
                <a:gd name="T7" fmla="*/ 141 h 142"/>
                <a:gd name="T8" fmla="*/ 0 w 286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142"/>
                <a:gd name="T17" fmla="*/ 286 w 28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Freeform 14"/>
            <p:cNvSpPr>
              <a:spLocks/>
            </p:cNvSpPr>
            <p:nvPr/>
          </p:nvSpPr>
          <p:spPr bwMode="auto">
            <a:xfrm>
              <a:off x="1363" y="2049"/>
              <a:ext cx="286" cy="142"/>
            </a:xfrm>
            <a:custGeom>
              <a:avLst/>
              <a:gdLst>
                <a:gd name="T0" fmla="*/ 0 w 286"/>
                <a:gd name="T1" fmla="*/ 141 h 142"/>
                <a:gd name="T2" fmla="*/ 0 w 286"/>
                <a:gd name="T3" fmla="*/ 0 h 142"/>
                <a:gd name="T4" fmla="*/ 285 w 286"/>
                <a:gd name="T5" fmla="*/ 0 h 142"/>
                <a:gd name="T6" fmla="*/ 285 w 286"/>
                <a:gd name="T7" fmla="*/ 141 h 142"/>
                <a:gd name="T8" fmla="*/ 0 w 286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142"/>
                <a:gd name="T17" fmla="*/ 286 w 28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Freeform 15"/>
            <p:cNvSpPr>
              <a:spLocks/>
            </p:cNvSpPr>
            <p:nvPr/>
          </p:nvSpPr>
          <p:spPr bwMode="auto">
            <a:xfrm>
              <a:off x="2570" y="2049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Freeform 16"/>
            <p:cNvSpPr>
              <a:spLocks/>
            </p:cNvSpPr>
            <p:nvPr/>
          </p:nvSpPr>
          <p:spPr bwMode="auto">
            <a:xfrm>
              <a:off x="3775" y="2049"/>
              <a:ext cx="285" cy="142"/>
            </a:xfrm>
            <a:custGeom>
              <a:avLst/>
              <a:gdLst>
                <a:gd name="T0" fmla="*/ 0 w 285"/>
                <a:gd name="T1" fmla="*/ 141 h 142"/>
                <a:gd name="T2" fmla="*/ 0 w 285"/>
                <a:gd name="T3" fmla="*/ 0 h 142"/>
                <a:gd name="T4" fmla="*/ 284 w 285"/>
                <a:gd name="T5" fmla="*/ 0 h 142"/>
                <a:gd name="T6" fmla="*/ 284 w 285"/>
                <a:gd name="T7" fmla="*/ 141 h 142"/>
                <a:gd name="T8" fmla="*/ 0 w 285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42"/>
                <a:gd name="T17" fmla="*/ 285 w 285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Freeform 17"/>
            <p:cNvSpPr>
              <a:spLocks/>
            </p:cNvSpPr>
            <p:nvPr/>
          </p:nvSpPr>
          <p:spPr bwMode="auto">
            <a:xfrm>
              <a:off x="4981" y="2049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Freeform 18"/>
            <p:cNvSpPr>
              <a:spLocks/>
            </p:cNvSpPr>
            <p:nvPr/>
          </p:nvSpPr>
          <p:spPr bwMode="auto">
            <a:xfrm>
              <a:off x="4415" y="1624"/>
              <a:ext cx="284" cy="142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0 h 142"/>
                <a:gd name="T4" fmla="*/ 283 w 284"/>
                <a:gd name="T5" fmla="*/ 0 h 142"/>
                <a:gd name="T6" fmla="*/ 283 w 284"/>
                <a:gd name="T7" fmla="*/ 141 h 142"/>
                <a:gd name="T8" fmla="*/ 0 w 284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Freeform 19"/>
            <p:cNvSpPr>
              <a:spLocks/>
            </p:cNvSpPr>
            <p:nvPr/>
          </p:nvSpPr>
          <p:spPr bwMode="auto">
            <a:xfrm>
              <a:off x="2001" y="1624"/>
              <a:ext cx="286" cy="142"/>
            </a:xfrm>
            <a:custGeom>
              <a:avLst/>
              <a:gdLst>
                <a:gd name="T0" fmla="*/ 0 w 286"/>
                <a:gd name="T1" fmla="*/ 141 h 142"/>
                <a:gd name="T2" fmla="*/ 0 w 286"/>
                <a:gd name="T3" fmla="*/ 0 h 142"/>
                <a:gd name="T4" fmla="*/ 285 w 286"/>
                <a:gd name="T5" fmla="*/ 0 h 142"/>
                <a:gd name="T6" fmla="*/ 285 w 286"/>
                <a:gd name="T7" fmla="*/ 141 h 142"/>
                <a:gd name="T8" fmla="*/ 0 w 286"/>
                <a:gd name="T9" fmla="*/ 14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142"/>
                <a:gd name="T17" fmla="*/ 286 w 28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Freeform 20"/>
            <p:cNvSpPr>
              <a:spLocks/>
            </p:cNvSpPr>
            <p:nvPr/>
          </p:nvSpPr>
          <p:spPr bwMode="auto">
            <a:xfrm>
              <a:off x="3137" y="1128"/>
              <a:ext cx="284" cy="143"/>
            </a:xfrm>
            <a:custGeom>
              <a:avLst/>
              <a:gdLst>
                <a:gd name="T0" fmla="*/ 0 w 284"/>
                <a:gd name="T1" fmla="*/ 142 h 143"/>
                <a:gd name="T2" fmla="*/ 0 w 284"/>
                <a:gd name="T3" fmla="*/ 0 h 143"/>
                <a:gd name="T4" fmla="*/ 283 w 284"/>
                <a:gd name="T5" fmla="*/ 0 h 143"/>
                <a:gd name="T6" fmla="*/ 283 w 284"/>
                <a:gd name="T7" fmla="*/ 142 h 143"/>
                <a:gd name="T8" fmla="*/ 0 w 284"/>
                <a:gd name="T9" fmla="*/ 142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3"/>
                <a:gd name="T17" fmla="*/ 284 w 28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Freeform 21"/>
            <p:cNvSpPr>
              <a:spLocks/>
            </p:cNvSpPr>
            <p:nvPr/>
          </p:nvSpPr>
          <p:spPr bwMode="auto">
            <a:xfrm>
              <a:off x="2286" y="1270"/>
              <a:ext cx="923" cy="355"/>
            </a:xfrm>
            <a:custGeom>
              <a:avLst/>
              <a:gdLst>
                <a:gd name="T0" fmla="*/ 922 w 923"/>
                <a:gd name="T1" fmla="*/ 0 h 355"/>
                <a:gd name="T2" fmla="*/ 0 w 923"/>
                <a:gd name="T3" fmla="*/ 354 h 355"/>
                <a:gd name="T4" fmla="*/ 922 w 923"/>
                <a:gd name="T5" fmla="*/ 0 h 355"/>
                <a:gd name="T6" fmla="*/ 0 60000 65536"/>
                <a:gd name="T7" fmla="*/ 0 60000 65536"/>
                <a:gd name="T8" fmla="*/ 0 60000 65536"/>
                <a:gd name="T9" fmla="*/ 0 w 923"/>
                <a:gd name="T10" fmla="*/ 0 h 355"/>
                <a:gd name="T11" fmla="*/ 923 w 923"/>
                <a:gd name="T12" fmla="*/ 355 h 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355">
                  <a:moveTo>
                    <a:pt x="922" y="0"/>
                  </a:moveTo>
                  <a:lnTo>
                    <a:pt x="0" y="354"/>
                  </a:lnTo>
                  <a:lnTo>
                    <a:pt x="92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Freeform 22"/>
            <p:cNvSpPr>
              <a:spLocks/>
            </p:cNvSpPr>
            <p:nvPr/>
          </p:nvSpPr>
          <p:spPr bwMode="auto">
            <a:xfrm>
              <a:off x="2286" y="1581"/>
              <a:ext cx="73" cy="44"/>
            </a:xfrm>
            <a:custGeom>
              <a:avLst/>
              <a:gdLst>
                <a:gd name="T0" fmla="*/ 72 w 73"/>
                <a:gd name="T1" fmla="*/ 34 h 44"/>
                <a:gd name="T2" fmla="*/ 0 w 73"/>
                <a:gd name="T3" fmla="*/ 43 h 44"/>
                <a:gd name="T4" fmla="*/ 59 w 73"/>
                <a:gd name="T5" fmla="*/ 0 h 44"/>
                <a:gd name="T6" fmla="*/ 72 w 73"/>
                <a:gd name="T7" fmla="*/ 34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44"/>
                <a:gd name="T14" fmla="*/ 73 w 73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44">
                  <a:moveTo>
                    <a:pt x="72" y="34"/>
                  </a:moveTo>
                  <a:lnTo>
                    <a:pt x="0" y="43"/>
                  </a:lnTo>
                  <a:lnTo>
                    <a:pt x="59" y="0"/>
                  </a:lnTo>
                  <a:lnTo>
                    <a:pt x="72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Freeform 23"/>
            <p:cNvSpPr>
              <a:spLocks/>
            </p:cNvSpPr>
            <p:nvPr/>
          </p:nvSpPr>
          <p:spPr bwMode="auto">
            <a:xfrm>
              <a:off x="3279" y="1270"/>
              <a:ext cx="1" cy="283"/>
            </a:xfrm>
            <a:custGeom>
              <a:avLst/>
              <a:gdLst>
                <a:gd name="T0" fmla="*/ 0 w 1"/>
                <a:gd name="T1" fmla="*/ 0 h 283"/>
                <a:gd name="T2" fmla="*/ 0 w 1"/>
                <a:gd name="T3" fmla="*/ 282 h 283"/>
                <a:gd name="T4" fmla="*/ 0 w 1"/>
                <a:gd name="T5" fmla="*/ 0 h 283"/>
                <a:gd name="T6" fmla="*/ 0 60000 65536"/>
                <a:gd name="T7" fmla="*/ 0 60000 65536"/>
                <a:gd name="T8" fmla="*/ 0 60000 65536"/>
                <a:gd name="T9" fmla="*/ 0 w 1"/>
                <a:gd name="T10" fmla="*/ 0 h 283"/>
                <a:gd name="T11" fmla="*/ 1 w 1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3">
                  <a:moveTo>
                    <a:pt x="0" y="0"/>
                  </a:moveTo>
                  <a:lnTo>
                    <a:pt x="0" y="28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Freeform 24"/>
            <p:cNvSpPr>
              <a:spLocks/>
            </p:cNvSpPr>
            <p:nvPr/>
          </p:nvSpPr>
          <p:spPr bwMode="auto">
            <a:xfrm>
              <a:off x="3260" y="1482"/>
              <a:ext cx="38" cy="71"/>
            </a:xfrm>
            <a:custGeom>
              <a:avLst/>
              <a:gdLst>
                <a:gd name="T0" fmla="*/ 37 w 38"/>
                <a:gd name="T1" fmla="*/ 0 h 71"/>
                <a:gd name="T2" fmla="*/ 19 w 38"/>
                <a:gd name="T3" fmla="*/ 70 h 71"/>
                <a:gd name="T4" fmla="*/ 0 w 38"/>
                <a:gd name="T5" fmla="*/ 0 h 71"/>
                <a:gd name="T6" fmla="*/ 37 w 38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71"/>
                <a:gd name="T14" fmla="*/ 38 w 38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71">
                  <a:moveTo>
                    <a:pt x="37" y="0"/>
                  </a:moveTo>
                  <a:lnTo>
                    <a:pt x="19" y="70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Freeform 25"/>
            <p:cNvSpPr>
              <a:spLocks/>
            </p:cNvSpPr>
            <p:nvPr/>
          </p:nvSpPr>
          <p:spPr bwMode="auto">
            <a:xfrm>
              <a:off x="3349" y="1270"/>
              <a:ext cx="1067" cy="355"/>
            </a:xfrm>
            <a:custGeom>
              <a:avLst/>
              <a:gdLst>
                <a:gd name="T0" fmla="*/ 0 w 1067"/>
                <a:gd name="T1" fmla="*/ 0 h 355"/>
                <a:gd name="T2" fmla="*/ 1066 w 1067"/>
                <a:gd name="T3" fmla="*/ 354 h 355"/>
                <a:gd name="T4" fmla="*/ 0 w 1067"/>
                <a:gd name="T5" fmla="*/ 0 h 355"/>
                <a:gd name="T6" fmla="*/ 0 60000 65536"/>
                <a:gd name="T7" fmla="*/ 0 60000 65536"/>
                <a:gd name="T8" fmla="*/ 0 60000 65536"/>
                <a:gd name="T9" fmla="*/ 0 w 1067"/>
                <a:gd name="T10" fmla="*/ 0 h 355"/>
                <a:gd name="T11" fmla="*/ 1067 w 1067"/>
                <a:gd name="T12" fmla="*/ 355 h 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355">
                  <a:moveTo>
                    <a:pt x="0" y="0"/>
                  </a:moveTo>
                  <a:lnTo>
                    <a:pt x="1066" y="3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9" name="Freeform 26"/>
            <p:cNvSpPr>
              <a:spLocks/>
            </p:cNvSpPr>
            <p:nvPr/>
          </p:nvSpPr>
          <p:spPr bwMode="auto">
            <a:xfrm>
              <a:off x="4340" y="1583"/>
              <a:ext cx="76" cy="42"/>
            </a:xfrm>
            <a:custGeom>
              <a:avLst/>
              <a:gdLst>
                <a:gd name="T0" fmla="*/ 12 w 76"/>
                <a:gd name="T1" fmla="*/ 0 h 42"/>
                <a:gd name="T2" fmla="*/ 75 w 76"/>
                <a:gd name="T3" fmla="*/ 41 h 42"/>
                <a:gd name="T4" fmla="*/ 0 w 76"/>
                <a:gd name="T5" fmla="*/ 35 h 42"/>
                <a:gd name="T6" fmla="*/ 12 w 76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42"/>
                <a:gd name="T14" fmla="*/ 76 w 76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42">
                  <a:moveTo>
                    <a:pt x="12" y="0"/>
                  </a:moveTo>
                  <a:lnTo>
                    <a:pt x="75" y="41"/>
                  </a:lnTo>
                  <a:lnTo>
                    <a:pt x="0" y="35"/>
                  </a:lnTo>
                  <a:lnTo>
                    <a:pt x="1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Freeform 27"/>
            <p:cNvSpPr>
              <a:spLocks/>
            </p:cNvSpPr>
            <p:nvPr/>
          </p:nvSpPr>
          <p:spPr bwMode="auto">
            <a:xfrm>
              <a:off x="1648" y="1765"/>
              <a:ext cx="426" cy="285"/>
            </a:xfrm>
            <a:custGeom>
              <a:avLst/>
              <a:gdLst>
                <a:gd name="T0" fmla="*/ 425 w 426"/>
                <a:gd name="T1" fmla="*/ 0 h 285"/>
                <a:gd name="T2" fmla="*/ 0 w 426"/>
                <a:gd name="T3" fmla="*/ 284 h 285"/>
                <a:gd name="T4" fmla="*/ 425 w 426"/>
                <a:gd name="T5" fmla="*/ 0 h 285"/>
                <a:gd name="T6" fmla="*/ 0 60000 65536"/>
                <a:gd name="T7" fmla="*/ 0 60000 65536"/>
                <a:gd name="T8" fmla="*/ 0 60000 65536"/>
                <a:gd name="T9" fmla="*/ 0 w 426"/>
                <a:gd name="T10" fmla="*/ 0 h 285"/>
                <a:gd name="T11" fmla="*/ 426 w 426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" h="285">
                  <a:moveTo>
                    <a:pt x="425" y="0"/>
                  </a:moveTo>
                  <a:lnTo>
                    <a:pt x="0" y="284"/>
                  </a:lnTo>
                  <a:lnTo>
                    <a:pt x="4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Freeform 28"/>
            <p:cNvSpPr>
              <a:spLocks/>
            </p:cNvSpPr>
            <p:nvPr/>
          </p:nvSpPr>
          <p:spPr bwMode="auto">
            <a:xfrm>
              <a:off x="1648" y="1995"/>
              <a:ext cx="69" cy="55"/>
            </a:xfrm>
            <a:custGeom>
              <a:avLst/>
              <a:gdLst>
                <a:gd name="T0" fmla="*/ 68 w 69"/>
                <a:gd name="T1" fmla="*/ 29 h 55"/>
                <a:gd name="T2" fmla="*/ 0 w 69"/>
                <a:gd name="T3" fmla="*/ 54 h 55"/>
                <a:gd name="T4" fmla="*/ 49 w 69"/>
                <a:gd name="T5" fmla="*/ 0 h 55"/>
                <a:gd name="T6" fmla="*/ 68 w 69"/>
                <a:gd name="T7" fmla="*/ 29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55"/>
                <a:gd name="T14" fmla="*/ 69 w 69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55">
                  <a:moveTo>
                    <a:pt x="68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8" y="2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Freeform 29"/>
            <p:cNvSpPr>
              <a:spLocks/>
            </p:cNvSpPr>
            <p:nvPr/>
          </p:nvSpPr>
          <p:spPr bwMode="auto">
            <a:xfrm>
              <a:off x="2215" y="1765"/>
              <a:ext cx="356" cy="285"/>
            </a:xfrm>
            <a:custGeom>
              <a:avLst/>
              <a:gdLst>
                <a:gd name="T0" fmla="*/ 0 w 356"/>
                <a:gd name="T1" fmla="*/ 0 h 285"/>
                <a:gd name="T2" fmla="*/ 355 w 356"/>
                <a:gd name="T3" fmla="*/ 284 h 285"/>
                <a:gd name="T4" fmla="*/ 0 w 356"/>
                <a:gd name="T5" fmla="*/ 0 h 285"/>
                <a:gd name="T6" fmla="*/ 0 60000 65536"/>
                <a:gd name="T7" fmla="*/ 0 60000 65536"/>
                <a:gd name="T8" fmla="*/ 0 60000 65536"/>
                <a:gd name="T9" fmla="*/ 0 w 356"/>
                <a:gd name="T10" fmla="*/ 0 h 285"/>
                <a:gd name="T11" fmla="*/ 356 w 356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" h="285">
                  <a:moveTo>
                    <a:pt x="0" y="0"/>
                  </a:moveTo>
                  <a:lnTo>
                    <a:pt x="355" y="28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Freeform 30"/>
            <p:cNvSpPr>
              <a:spLocks/>
            </p:cNvSpPr>
            <p:nvPr/>
          </p:nvSpPr>
          <p:spPr bwMode="auto">
            <a:xfrm>
              <a:off x="2503" y="1991"/>
              <a:ext cx="68" cy="59"/>
            </a:xfrm>
            <a:custGeom>
              <a:avLst/>
              <a:gdLst>
                <a:gd name="T0" fmla="*/ 22 w 68"/>
                <a:gd name="T1" fmla="*/ 0 h 59"/>
                <a:gd name="T2" fmla="*/ 67 w 68"/>
                <a:gd name="T3" fmla="*/ 58 h 59"/>
                <a:gd name="T4" fmla="*/ 0 w 68"/>
                <a:gd name="T5" fmla="*/ 27 h 59"/>
                <a:gd name="T6" fmla="*/ 22 w 68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59"/>
                <a:gd name="T14" fmla="*/ 68 w 68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59">
                  <a:moveTo>
                    <a:pt x="22" y="0"/>
                  </a:moveTo>
                  <a:lnTo>
                    <a:pt x="67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Freeform 31"/>
            <p:cNvSpPr>
              <a:spLocks/>
            </p:cNvSpPr>
            <p:nvPr/>
          </p:nvSpPr>
          <p:spPr bwMode="auto">
            <a:xfrm>
              <a:off x="2144" y="1765"/>
              <a:ext cx="1" cy="213"/>
            </a:xfrm>
            <a:custGeom>
              <a:avLst/>
              <a:gdLst>
                <a:gd name="T0" fmla="*/ 0 w 1"/>
                <a:gd name="T1" fmla="*/ 0 h 213"/>
                <a:gd name="T2" fmla="*/ 0 w 1"/>
                <a:gd name="T3" fmla="*/ 212 h 213"/>
                <a:gd name="T4" fmla="*/ 0 w 1"/>
                <a:gd name="T5" fmla="*/ 0 h 213"/>
                <a:gd name="T6" fmla="*/ 0 60000 65536"/>
                <a:gd name="T7" fmla="*/ 0 60000 65536"/>
                <a:gd name="T8" fmla="*/ 0 60000 65536"/>
                <a:gd name="T9" fmla="*/ 0 w 1"/>
                <a:gd name="T10" fmla="*/ 0 h 213"/>
                <a:gd name="T11" fmla="*/ 1 w 1"/>
                <a:gd name="T12" fmla="*/ 213 h 2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Freeform 32"/>
            <p:cNvSpPr>
              <a:spLocks/>
            </p:cNvSpPr>
            <p:nvPr/>
          </p:nvSpPr>
          <p:spPr bwMode="auto">
            <a:xfrm>
              <a:off x="2126" y="1906"/>
              <a:ext cx="37" cy="72"/>
            </a:xfrm>
            <a:custGeom>
              <a:avLst/>
              <a:gdLst>
                <a:gd name="T0" fmla="*/ 36 w 37"/>
                <a:gd name="T1" fmla="*/ 0 h 72"/>
                <a:gd name="T2" fmla="*/ 18 w 37"/>
                <a:gd name="T3" fmla="*/ 71 h 72"/>
                <a:gd name="T4" fmla="*/ 0 w 37"/>
                <a:gd name="T5" fmla="*/ 0 h 72"/>
                <a:gd name="T6" fmla="*/ 36 w 37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2"/>
                <a:gd name="T14" fmla="*/ 37 w 3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Freeform 33"/>
            <p:cNvSpPr>
              <a:spLocks/>
            </p:cNvSpPr>
            <p:nvPr/>
          </p:nvSpPr>
          <p:spPr bwMode="auto">
            <a:xfrm>
              <a:off x="4059" y="1765"/>
              <a:ext cx="427" cy="285"/>
            </a:xfrm>
            <a:custGeom>
              <a:avLst/>
              <a:gdLst>
                <a:gd name="T0" fmla="*/ 426 w 427"/>
                <a:gd name="T1" fmla="*/ 0 h 285"/>
                <a:gd name="T2" fmla="*/ 0 w 427"/>
                <a:gd name="T3" fmla="*/ 284 h 285"/>
                <a:gd name="T4" fmla="*/ 426 w 427"/>
                <a:gd name="T5" fmla="*/ 0 h 285"/>
                <a:gd name="T6" fmla="*/ 0 60000 65536"/>
                <a:gd name="T7" fmla="*/ 0 60000 65536"/>
                <a:gd name="T8" fmla="*/ 0 60000 65536"/>
                <a:gd name="T9" fmla="*/ 0 w 427"/>
                <a:gd name="T10" fmla="*/ 0 h 285"/>
                <a:gd name="T11" fmla="*/ 427 w 427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" h="285">
                  <a:moveTo>
                    <a:pt x="426" y="0"/>
                  </a:moveTo>
                  <a:lnTo>
                    <a:pt x="0" y="284"/>
                  </a:lnTo>
                  <a:lnTo>
                    <a:pt x="42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Freeform 34"/>
            <p:cNvSpPr>
              <a:spLocks/>
            </p:cNvSpPr>
            <p:nvPr/>
          </p:nvSpPr>
          <p:spPr bwMode="auto">
            <a:xfrm>
              <a:off x="4059" y="1995"/>
              <a:ext cx="70" cy="55"/>
            </a:xfrm>
            <a:custGeom>
              <a:avLst/>
              <a:gdLst>
                <a:gd name="T0" fmla="*/ 69 w 70"/>
                <a:gd name="T1" fmla="*/ 29 h 55"/>
                <a:gd name="T2" fmla="*/ 0 w 70"/>
                <a:gd name="T3" fmla="*/ 54 h 55"/>
                <a:gd name="T4" fmla="*/ 49 w 70"/>
                <a:gd name="T5" fmla="*/ 0 h 55"/>
                <a:gd name="T6" fmla="*/ 69 w 70"/>
                <a:gd name="T7" fmla="*/ 29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55"/>
                <a:gd name="T14" fmla="*/ 70 w 70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55">
                  <a:moveTo>
                    <a:pt x="69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9" y="2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8" name="Freeform 35"/>
            <p:cNvSpPr>
              <a:spLocks/>
            </p:cNvSpPr>
            <p:nvPr/>
          </p:nvSpPr>
          <p:spPr bwMode="auto">
            <a:xfrm>
              <a:off x="4627" y="1765"/>
              <a:ext cx="355" cy="285"/>
            </a:xfrm>
            <a:custGeom>
              <a:avLst/>
              <a:gdLst>
                <a:gd name="T0" fmla="*/ 0 w 355"/>
                <a:gd name="T1" fmla="*/ 0 h 285"/>
                <a:gd name="T2" fmla="*/ 354 w 355"/>
                <a:gd name="T3" fmla="*/ 284 h 285"/>
                <a:gd name="T4" fmla="*/ 0 w 355"/>
                <a:gd name="T5" fmla="*/ 0 h 285"/>
                <a:gd name="T6" fmla="*/ 0 60000 65536"/>
                <a:gd name="T7" fmla="*/ 0 60000 65536"/>
                <a:gd name="T8" fmla="*/ 0 60000 65536"/>
                <a:gd name="T9" fmla="*/ 0 w 355"/>
                <a:gd name="T10" fmla="*/ 0 h 285"/>
                <a:gd name="T11" fmla="*/ 355 w 355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" h="285">
                  <a:moveTo>
                    <a:pt x="0" y="0"/>
                  </a:moveTo>
                  <a:lnTo>
                    <a:pt x="354" y="28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Freeform 36"/>
            <p:cNvSpPr>
              <a:spLocks/>
            </p:cNvSpPr>
            <p:nvPr/>
          </p:nvSpPr>
          <p:spPr bwMode="auto">
            <a:xfrm>
              <a:off x="4916" y="1991"/>
              <a:ext cx="66" cy="59"/>
            </a:xfrm>
            <a:custGeom>
              <a:avLst/>
              <a:gdLst>
                <a:gd name="T0" fmla="*/ 21 w 66"/>
                <a:gd name="T1" fmla="*/ 0 h 59"/>
                <a:gd name="T2" fmla="*/ 65 w 66"/>
                <a:gd name="T3" fmla="*/ 58 h 59"/>
                <a:gd name="T4" fmla="*/ 0 w 66"/>
                <a:gd name="T5" fmla="*/ 27 h 59"/>
                <a:gd name="T6" fmla="*/ 21 w 66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59"/>
                <a:gd name="T14" fmla="*/ 66 w 66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59">
                  <a:moveTo>
                    <a:pt x="21" y="0"/>
                  </a:moveTo>
                  <a:lnTo>
                    <a:pt x="65" y="5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0" name="Freeform 37"/>
            <p:cNvSpPr>
              <a:spLocks/>
            </p:cNvSpPr>
            <p:nvPr/>
          </p:nvSpPr>
          <p:spPr bwMode="auto">
            <a:xfrm>
              <a:off x="4556" y="1765"/>
              <a:ext cx="1" cy="213"/>
            </a:xfrm>
            <a:custGeom>
              <a:avLst/>
              <a:gdLst>
                <a:gd name="T0" fmla="*/ 0 w 1"/>
                <a:gd name="T1" fmla="*/ 0 h 213"/>
                <a:gd name="T2" fmla="*/ 0 w 1"/>
                <a:gd name="T3" fmla="*/ 212 h 213"/>
                <a:gd name="T4" fmla="*/ 0 w 1"/>
                <a:gd name="T5" fmla="*/ 0 h 213"/>
                <a:gd name="T6" fmla="*/ 0 60000 65536"/>
                <a:gd name="T7" fmla="*/ 0 60000 65536"/>
                <a:gd name="T8" fmla="*/ 0 60000 65536"/>
                <a:gd name="T9" fmla="*/ 0 w 1"/>
                <a:gd name="T10" fmla="*/ 0 h 213"/>
                <a:gd name="T11" fmla="*/ 1 w 1"/>
                <a:gd name="T12" fmla="*/ 213 h 2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1" name="Freeform 38"/>
            <p:cNvSpPr>
              <a:spLocks/>
            </p:cNvSpPr>
            <p:nvPr/>
          </p:nvSpPr>
          <p:spPr bwMode="auto">
            <a:xfrm>
              <a:off x="4538" y="1906"/>
              <a:ext cx="37" cy="72"/>
            </a:xfrm>
            <a:custGeom>
              <a:avLst/>
              <a:gdLst>
                <a:gd name="T0" fmla="*/ 36 w 37"/>
                <a:gd name="T1" fmla="*/ 0 h 72"/>
                <a:gd name="T2" fmla="*/ 18 w 37"/>
                <a:gd name="T3" fmla="*/ 71 h 72"/>
                <a:gd name="T4" fmla="*/ 0 w 37"/>
                <a:gd name="T5" fmla="*/ 0 h 72"/>
                <a:gd name="T6" fmla="*/ 36 w 37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2"/>
                <a:gd name="T14" fmla="*/ 37 w 3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2" name="Freeform 39"/>
            <p:cNvSpPr>
              <a:spLocks/>
            </p:cNvSpPr>
            <p:nvPr/>
          </p:nvSpPr>
          <p:spPr bwMode="auto">
            <a:xfrm>
              <a:off x="1363" y="2190"/>
              <a:ext cx="72" cy="214"/>
            </a:xfrm>
            <a:custGeom>
              <a:avLst/>
              <a:gdLst>
                <a:gd name="T0" fmla="*/ 71 w 72"/>
                <a:gd name="T1" fmla="*/ 0 h 214"/>
                <a:gd name="T2" fmla="*/ 0 w 72"/>
                <a:gd name="T3" fmla="*/ 213 h 214"/>
                <a:gd name="T4" fmla="*/ 71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Freeform 40"/>
            <p:cNvSpPr>
              <a:spLocks/>
            </p:cNvSpPr>
            <p:nvPr/>
          </p:nvSpPr>
          <p:spPr bwMode="auto">
            <a:xfrm>
              <a:off x="1363" y="2330"/>
              <a:ext cx="41" cy="74"/>
            </a:xfrm>
            <a:custGeom>
              <a:avLst/>
              <a:gdLst>
                <a:gd name="T0" fmla="*/ 40 w 41"/>
                <a:gd name="T1" fmla="*/ 10 h 74"/>
                <a:gd name="T2" fmla="*/ 0 w 41"/>
                <a:gd name="T3" fmla="*/ 73 h 74"/>
                <a:gd name="T4" fmla="*/ 6 w 41"/>
                <a:gd name="T5" fmla="*/ 0 h 74"/>
                <a:gd name="T6" fmla="*/ 40 w 41"/>
                <a:gd name="T7" fmla="*/ 1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74"/>
                <a:gd name="T14" fmla="*/ 41 w 41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74">
                  <a:moveTo>
                    <a:pt x="40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40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4" name="Freeform 41"/>
            <p:cNvSpPr>
              <a:spLocks/>
            </p:cNvSpPr>
            <p:nvPr/>
          </p:nvSpPr>
          <p:spPr bwMode="auto">
            <a:xfrm>
              <a:off x="1576" y="2190"/>
              <a:ext cx="73" cy="214"/>
            </a:xfrm>
            <a:custGeom>
              <a:avLst/>
              <a:gdLst>
                <a:gd name="T0" fmla="*/ 0 w 73"/>
                <a:gd name="T1" fmla="*/ 0 h 214"/>
                <a:gd name="T2" fmla="*/ 72 w 73"/>
                <a:gd name="T3" fmla="*/ 213 h 214"/>
                <a:gd name="T4" fmla="*/ 0 w 73"/>
                <a:gd name="T5" fmla="*/ 0 h 214"/>
                <a:gd name="T6" fmla="*/ 0 60000 65536"/>
                <a:gd name="T7" fmla="*/ 0 60000 65536"/>
                <a:gd name="T8" fmla="*/ 0 60000 65536"/>
                <a:gd name="T9" fmla="*/ 0 w 73"/>
                <a:gd name="T10" fmla="*/ 0 h 214"/>
                <a:gd name="T11" fmla="*/ 73 w 73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14">
                  <a:moveTo>
                    <a:pt x="0" y="0"/>
                  </a:moveTo>
                  <a:lnTo>
                    <a:pt x="72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5" name="Freeform 42"/>
            <p:cNvSpPr>
              <a:spLocks/>
            </p:cNvSpPr>
            <p:nvPr/>
          </p:nvSpPr>
          <p:spPr bwMode="auto">
            <a:xfrm>
              <a:off x="1608" y="2330"/>
              <a:ext cx="41" cy="74"/>
            </a:xfrm>
            <a:custGeom>
              <a:avLst/>
              <a:gdLst>
                <a:gd name="T0" fmla="*/ 33 w 41"/>
                <a:gd name="T1" fmla="*/ 0 h 74"/>
                <a:gd name="T2" fmla="*/ 40 w 41"/>
                <a:gd name="T3" fmla="*/ 73 h 74"/>
                <a:gd name="T4" fmla="*/ 0 w 41"/>
                <a:gd name="T5" fmla="*/ 10 h 74"/>
                <a:gd name="T6" fmla="*/ 33 w 41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74"/>
                <a:gd name="T14" fmla="*/ 41 w 41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74">
                  <a:moveTo>
                    <a:pt x="33" y="0"/>
                  </a:moveTo>
                  <a:lnTo>
                    <a:pt x="40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6" name="Freeform 43"/>
            <p:cNvSpPr>
              <a:spLocks/>
            </p:cNvSpPr>
            <p:nvPr/>
          </p:nvSpPr>
          <p:spPr bwMode="auto">
            <a:xfrm>
              <a:off x="1504" y="2190"/>
              <a:ext cx="1" cy="142"/>
            </a:xfrm>
            <a:custGeom>
              <a:avLst/>
              <a:gdLst>
                <a:gd name="T0" fmla="*/ 0 w 1"/>
                <a:gd name="T1" fmla="*/ 0 h 142"/>
                <a:gd name="T2" fmla="*/ 0 w 1"/>
                <a:gd name="T3" fmla="*/ 141 h 142"/>
                <a:gd name="T4" fmla="*/ 0 w 1"/>
                <a:gd name="T5" fmla="*/ 0 h 142"/>
                <a:gd name="T6" fmla="*/ 0 60000 65536"/>
                <a:gd name="T7" fmla="*/ 0 60000 65536"/>
                <a:gd name="T8" fmla="*/ 0 60000 65536"/>
                <a:gd name="T9" fmla="*/ 0 w 1"/>
                <a:gd name="T10" fmla="*/ 0 h 142"/>
                <a:gd name="T11" fmla="*/ 1 w 1"/>
                <a:gd name="T12" fmla="*/ 142 h 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Freeform 44"/>
            <p:cNvSpPr>
              <a:spLocks/>
            </p:cNvSpPr>
            <p:nvPr/>
          </p:nvSpPr>
          <p:spPr bwMode="auto">
            <a:xfrm>
              <a:off x="1487" y="2260"/>
              <a:ext cx="37" cy="72"/>
            </a:xfrm>
            <a:custGeom>
              <a:avLst/>
              <a:gdLst>
                <a:gd name="T0" fmla="*/ 36 w 37"/>
                <a:gd name="T1" fmla="*/ 0 h 72"/>
                <a:gd name="T2" fmla="*/ 17 w 37"/>
                <a:gd name="T3" fmla="*/ 71 h 72"/>
                <a:gd name="T4" fmla="*/ 0 w 37"/>
                <a:gd name="T5" fmla="*/ 0 h 72"/>
                <a:gd name="T6" fmla="*/ 36 w 37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2"/>
                <a:gd name="T14" fmla="*/ 37 w 3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2">
                  <a:moveTo>
                    <a:pt x="36" y="0"/>
                  </a:moveTo>
                  <a:lnTo>
                    <a:pt x="17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8" name="Freeform 45"/>
            <p:cNvSpPr>
              <a:spLocks/>
            </p:cNvSpPr>
            <p:nvPr/>
          </p:nvSpPr>
          <p:spPr bwMode="auto">
            <a:xfrm>
              <a:off x="2570" y="2190"/>
              <a:ext cx="72" cy="214"/>
            </a:xfrm>
            <a:custGeom>
              <a:avLst/>
              <a:gdLst>
                <a:gd name="T0" fmla="*/ 71 w 72"/>
                <a:gd name="T1" fmla="*/ 0 h 214"/>
                <a:gd name="T2" fmla="*/ 0 w 72"/>
                <a:gd name="T3" fmla="*/ 213 h 214"/>
                <a:gd name="T4" fmla="*/ 71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9" name="Freeform 46"/>
            <p:cNvSpPr>
              <a:spLocks/>
            </p:cNvSpPr>
            <p:nvPr/>
          </p:nvSpPr>
          <p:spPr bwMode="auto">
            <a:xfrm>
              <a:off x="2570" y="2330"/>
              <a:ext cx="39" cy="74"/>
            </a:xfrm>
            <a:custGeom>
              <a:avLst/>
              <a:gdLst>
                <a:gd name="T0" fmla="*/ 38 w 39"/>
                <a:gd name="T1" fmla="*/ 10 h 74"/>
                <a:gd name="T2" fmla="*/ 0 w 39"/>
                <a:gd name="T3" fmla="*/ 73 h 74"/>
                <a:gd name="T4" fmla="*/ 5 w 39"/>
                <a:gd name="T5" fmla="*/ 0 h 74"/>
                <a:gd name="T6" fmla="*/ 38 w 39"/>
                <a:gd name="T7" fmla="*/ 1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4"/>
                <a:gd name="T14" fmla="*/ 39 w 39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4">
                  <a:moveTo>
                    <a:pt x="38" y="10"/>
                  </a:moveTo>
                  <a:lnTo>
                    <a:pt x="0" y="73"/>
                  </a:lnTo>
                  <a:lnTo>
                    <a:pt x="5" y="0"/>
                  </a:lnTo>
                  <a:lnTo>
                    <a:pt x="38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0" name="Freeform 47"/>
            <p:cNvSpPr>
              <a:spLocks/>
            </p:cNvSpPr>
            <p:nvPr/>
          </p:nvSpPr>
          <p:spPr bwMode="auto">
            <a:xfrm>
              <a:off x="2782" y="2190"/>
              <a:ext cx="72" cy="214"/>
            </a:xfrm>
            <a:custGeom>
              <a:avLst/>
              <a:gdLst>
                <a:gd name="T0" fmla="*/ 0 w 72"/>
                <a:gd name="T1" fmla="*/ 0 h 214"/>
                <a:gd name="T2" fmla="*/ 71 w 72"/>
                <a:gd name="T3" fmla="*/ 213 h 214"/>
                <a:gd name="T4" fmla="*/ 0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1" name="Freeform 48"/>
            <p:cNvSpPr>
              <a:spLocks/>
            </p:cNvSpPr>
            <p:nvPr/>
          </p:nvSpPr>
          <p:spPr bwMode="auto">
            <a:xfrm>
              <a:off x="2814" y="2330"/>
              <a:ext cx="40" cy="74"/>
            </a:xfrm>
            <a:custGeom>
              <a:avLst/>
              <a:gdLst>
                <a:gd name="T0" fmla="*/ 33 w 40"/>
                <a:gd name="T1" fmla="*/ 0 h 74"/>
                <a:gd name="T2" fmla="*/ 39 w 40"/>
                <a:gd name="T3" fmla="*/ 73 h 74"/>
                <a:gd name="T4" fmla="*/ 0 w 40"/>
                <a:gd name="T5" fmla="*/ 10 h 74"/>
                <a:gd name="T6" fmla="*/ 33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2" name="Freeform 49"/>
            <p:cNvSpPr>
              <a:spLocks/>
            </p:cNvSpPr>
            <p:nvPr/>
          </p:nvSpPr>
          <p:spPr bwMode="auto">
            <a:xfrm>
              <a:off x="2711" y="2190"/>
              <a:ext cx="1" cy="142"/>
            </a:xfrm>
            <a:custGeom>
              <a:avLst/>
              <a:gdLst>
                <a:gd name="T0" fmla="*/ 0 w 1"/>
                <a:gd name="T1" fmla="*/ 0 h 142"/>
                <a:gd name="T2" fmla="*/ 0 w 1"/>
                <a:gd name="T3" fmla="*/ 141 h 142"/>
                <a:gd name="T4" fmla="*/ 0 w 1"/>
                <a:gd name="T5" fmla="*/ 0 h 142"/>
                <a:gd name="T6" fmla="*/ 0 60000 65536"/>
                <a:gd name="T7" fmla="*/ 0 60000 65536"/>
                <a:gd name="T8" fmla="*/ 0 60000 65536"/>
                <a:gd name="T9" fmla="*/ 0 w 1"/>
                <a:gd name="T10" fmla="*/ 0 h 142"/>
                <a:gd name="T11" fmla="*/ 1 w 1"/>
                <a:gd name="T12" fmla="*/ 142 h 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3" name="Freeform 50"/>
            <p:cNvSpPr>
              <a:spLocks/>
            </p:cNvSpPr>
            <p:nvPr/>
          </p:nvSpPr>
          <p:spPr bwMode="auto">
            <a:xfrm>
              <a:off x="2693" y="2260"/>
              <a:ext cx="37" cy="72"/>
            </a:xfrm>
            <a:custGeom>
              <a:avLst/>
              <a:gdLst>
                <a:gd name="T0" fmla="*/ 36 w 37"/>
                <a:gd name="T1" fmla="*/ 0 h 72"/>
                <a:gd name="T2" fmla="*/ 18 w 37"/>
                <a:gd name="T3" fmla="*/ 71 h 72"/>
                <a:gd name="T4" fmla="*/ 0 w 37"/>
                <a:gd name="T5" fmla="*/ 0 h 72"/>
                <a:gd name="T6" fmla="*/ 36 w 37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2"/>
                <a:gd name="T14" fmla="*/ 37 w 3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4" name="Freeform 51"/>
            <p:cNvSpPr>
              <a:spLocks/>
            </p:cNvSpPr>
            <p:nvPr/>
          </p:nvSpPr>
          <p:spPr bwMode="auto">
            <a:xfrm>
              <a:off x="3775" y="2190"/>
              <a:ext cx="72" cy="214"/>
            </a:xfrm>
            <a:custGeom>
              <a:avLst/>
              <a:gdLst>
                <a:gd name="T0" fmla="*/ 71 w 72"/>
                <a:gd name="T1" fmla="*/ 0 h 214"/>
                <a:gd name="T2" fmla="*/ 0 w 72"/>
                <a:gd name="T3" fmla="*/ 213 h 214"/>
                <a:gd name="T4" fmla="*/ 71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5" name="Freeform 52"/>
            <p:cNvSpPr>
              <a:spLocks/>
            </p:cNvSpPr>
            <p:nvPr/>
          </p:nvSpPr>
          <p:spPr bwMode="auto">
            <a:xfrm>
              <a:off x="3775" y="2330"/>
              <a:ext cx="40" cy="74"/>
            </a:xfrm>
            <a:custGeom>
              <a:avLst/>
              <a:gdLst>
                <a:gd name="T0" fmla="*/ 39 w 40"/>
                <a:gd name="T1" fmla="*/ 10 h 74"/>
                <a:gd name="T2" fmla="*/ 0 w 40"/>
                <a:gd name="T3" fmla="*/ 73 h 74"/>
                <a:gd name="T4" fmla="*/ 6 w 40"/>
                <a:gd name="T5" fmla="*/ 0 h 74"/>
                <a:gd name="T6" fmla="*/ 39 w 40"/>
                <a:gd name="T7" fmla="*/ 1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6" name="Freeform 53"/>
            <p:cNvSpPr>
              <a:spLocks/>
            </p:cNvSpPr>
            <p:nvPr/>
          </p:nvSpPr>
          <p:spPr bwMode="auto">
            <a:xfrm>
              <a:off x="3988" y="2190"/>
              <a:ext cx="72" cy="214"/>
            </a:xfrm>
            <a:custGeom>
              <a:avLst/>
              <a:gdLst>
                <a:gd name="T0" fmla="*/ 0 w 72"/>
                <a:gd name="T1" fmla="*/ 0 h 214"/>
                <a:gd name="T2" fmla="*/ 71 w 72"/>
                <a:gd name="T3" fmla="*/ 213 h 214"/>
                <a:gd name="T4" fmla="*/ 0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7" name="Freeform 54"/>
            <p:cNvSpPr>
              <a:spLocks/>
            </p:cNvSpPr>
            <p:nvPr/>
          </p:nvSpPr>
          <p:spPr bwMode="auto">
            <a:xfrm>
              <a:off x="4020" y="2330"/>
              <a:ext cx="40" cy="74"/>
            </a:xfrm>
            <a:custGeom>
              <a:avLst/>
              <a:gdLst>
                <a:gd name="T0" fmla="*/ 33 w 40"/>
                <a:gd name="T1" fmla="*/ 0 h 74"/>
                <a:gd name="T2" fmla="*/ 39 w 40"/>
                <a:gd name="T3" fmla="*/ 73 h 74"/>
                <a:gd name="T4" fmla="*/ 0 w 40"/>
                <a:gd name="T5" fmla="*/ 10 h 74"/>
                <a:gd name="T6" fmla="*/ 33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8" name="Freeform 55"/>
            <p:cNvSpPr>
              <a:spLocks/>
            </p:cNvSpPr>
            <p:nvPr/>
          </p:nvSpPr>
          <p:spPr bwMode="auto">
            <a:xfrm>
              <a:off x="3918" y="2190"/>
              <a:ext cx="1" cy="142"/>
            </a:xfrm>
            <a:custGeom>
              <a:avLst/>
              <a:gdLst>
                <a:gd name="T0" fmla="*/ 0 w 1"/>
                <a:gd name="T1" fmla="*/ 0 h 142"/>
                <a:gd name="T2" fmla="*/ 0 w 1"/>
                <a:gd name="T3" fmla="*/ 141 h 142"/>
                <a:gd name="T4" fmla="*/ 0 w 1"/>
                <a:gd name="T5" fmla="*/ 0 h 142"/>
                <a:gd name="T6" fmla="*/ 0 60000 65536"/>
                <a:gd name="T7" fmla="*/ 0 60000 65536"/>
                <a:gd name="T8" fmla="*/ 0 60000 65536"/>
                <a:gd name="T9" fmla="*/ 0 w 1"/>
                <a:gd name="T10" fmla="*/ 0 h 142"/>
                <a:gd name="T11" fmla="*/ 1 w 1"/>
                <a:gd name="T12" fmla="*/ 142 h 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9" name="Freeform 56"/>
            <p:cNvSpPr>
              <a:spLocks/>
            </p:cNvSpPr>
            <p:nvPr/>
          </p:nvSpPr>
          <p:spPr bwMode="auto">
            <a:xfrm>
              <a:off x="3899" y="2260"/>
              <a:ext cx="37" cy="72"/>
            </a:xfrm>
            <a:custGeom>
              <a:avLst/>
              <a:gdLst>
                <a:gd name="T0" fmla="*/ 36 w 37"/>
                <a:gd name="T1" fmla="*/ 0 h 72"/>
                <a:gd name="T2" fmla="*/ 19 w 37"/>
                <a:gd name="T3" fmla="*/ 71 h 72"/>
                <a:gd name="T4" fmla="*/ 0 w 37"/>
                <a:gd name="T5" fmla="*/ 0 h 72"/>
                <a:gd name="T6" fmla="*/ 36 w 37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2"/>
                <a:gd name="T14" fmla="*/ 37 w 3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0" name="Freeform 57"/>
            <p:cNvSpPr>
              <a:spLocks/>
            </p:cNvSpPr>
            <p:nvPr/>
          </p:nvSpPr>
          <p:spPr bwMode="auto">
            <a:xfrm>
              <a:off x="4981" y="2190"/>
              <a:ext cx="73" cy="214"/>
            </a:xfrm>
            <a:custGeom>
              <a:avLst/>
              <a:gdLst>
                <a:gd name="T0" fmla="*/ 72 w 73"/>
                <a:gd name="T1" fmla="*/ 0 h 214"/>
                <a:gd name="T2" fmla="*/ 0 w 73"/>
                <a:gd name="T3" fmla="*/ 213 h 214"/>
                <a:gd name="T4" fmla="*/ 72 w 73"/>
                <a:gd name="T5" fmla="*/ 0 h 214"/>
                <a:gd name="T6" fmla="*/ 0 60000 65536"/>
                <a:gd name="T7" fmla="*/ 0 60000 65536"/>
                <a:gd name="T8" fmla="*/ 0 60000 65536"/>
                <a:gd name="T9" fmla="*/ 0 w 73"/>
                <a:gd name="T10" fmla="*/ 0 h 214"/>
                <a:gd name="T11" fmla="*/ 73 w 73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14">
                  <a:moveTo>
                    <a:pt x="72" y="0"/>
                  </a:moveTo>
                  <a:lnTo>
                    <a:pt x="0" y="213"/>
                  </a:ln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1" name="Freeform 58"/>
            <p:cNvSpPr>
              <a:spLocks/>
            </p:cNvSpPr>
            <p:nvPr/>
          </p:nvSpPr>
          <p:spPr bwMode="auto">
            <a:xfrm>
              <a:off x="4981" y="2330"/>
              <a:ext cx="40" cy="74"/>
            </a:xfrm>
            <a:custGeom>
              <a:avLst/>
              <a:gdLst>
                <a:gd name="T0" fmla="*/ 39 w 40"/>
                <a:gd name="T1" fmla="*/ 10 h 74"/>
                <a:gd name="T2" fmla="*/ 0 w 40"/>
                <a:gd name="T3" fmla="*/ 73 h 74"/>
                <a:gd name="T4" fmla="*/ 6 w 40"/>
                <a:gd name="T5" fmla="*/ 0 h 74"/>
                <a:gd name="T6" fmla="*/ 39 w 40"/>
                <a:gd name="T7" fmla="*/ 1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2" name="Freeform 59"/>
            <p:cNvSpPr>
              <a:spLocks/>
            </p:cNvSpPr>
            <p:nvPr/>
          </p:nvSpPr>
          <p:spPr bwMode="auto">
            <a:xfrm>
              <a:off x="5194" y="2190"/>
              <a:ext cx="71" cy="214"/>
            </a:xfrm>
            <a:custGeom>
              <a:avLst/>
              <a:gdLst>
                <a:gd name="T0" fmla="*/ 0 w 71"/>
                <a:gd name="T1" fmla="*/ 0 h 214"/>
                <a:gd name="T2" fmla="*/ 70 w 71"/>
                <a:gd name="T3" fmla="*/ 213 h 214"/>
                <a:gd name="T4" fmla="*/ 0 w 71"/>
                <a:gd name="T5" fmla="*/ 0 h 214"/>
                <a:gd name="T6" fmla="*/ 0 60000 65536"/>
                <a:gd name="T7" fmla="*/ 0 60000 65536"/>
                <a:gd name="T8" fmla="*/ 0 60000 65536"/>
                <a:gd name="T9" fmla="*/ 0 w 71"/>
                <a:gd name="T10" fmla="*/ 0 h 214"/>
                <a:gd name="T11" fmla="*/ 71 w 71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214">
                  <a:moveTo>
                    <a:pt x="0" y="0"/>
                  </a:moveTo>
                  <a:lnTo>
                    <a:pt x="70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3" name="Freeform 60"/>
            <p:cNvSpPr>
              <a:spLocks/>
            </p:cNvSpPr>
            <p:nvPr/>
          </p:nvSpPr>
          <p:spPr bwMode="auto">
            <a:xfrm>
              <a:off x="5226" y="2330"/>
              <a:ext cx="39" cy="74"/>
            </a:xfrm>
            <a:custGeom>
              <a:avLst/>
              <a:gdLst>
                <a:gd name="T0" fmla="*/ 33 w 39"/>
                <a:gd name="T1" fmla="*/ 0 h 74"/>
                <a:gd name="T2" fmla="*/ 38 w 39"/>
                <a:gd name="T3" fmla="*/ 73 h 74"/>
                <a:gd name="T4" fmla="*/ 0 w 39"/>
                <a:gd name="T5" fmla="*/ 10 h 74"/>
                <a:gd name="T6" fmla="*/ 33 w 39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4"/>
                <a:gd name="T14" fmla="*/ 39 w 39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4">
                  <a:moveTo>
                    <a:pt x="33" y="0"/>
                  </a:moveTo>
                  <a:lnTo>
                    <a:pt x="38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4" name="Freeform 61"/>
            <p:cNvSpPr>
              <a:spLocks/>
            </p:cNvSpPr>
            <p:nvPr/>
          </p:nvSpPr>
          <p:spPr bwMode="auto">
            <a:xfrm>
              <a:off x="5124" y="2190"/>
              <a:ext cx="1" cy="142"/>
            </a:xfrm>
            <a:custGeom>
              <a:avLst/>
              <a:gdLst>
                <a:gd name="T0" fmla="*/ 0 w 1"/>
                <a:gd name="T1" fmla="*/ 0 h 142"/>
                <a:gd name="T2" fmla="*/ 0 w 1"/>
                <a:gd name="T3" fmla="*/ 141 h 142"/>
                <a:gd name="T4" fmla="*/ 0 w 1"/>
                <a:gd name="T5" fmla="*/ 0 h 142"/>
                <a:gd name="T6" fmla="*/ 0 60000 65536"/>
                <a:gd name="T7" fmla="*/ 0 60000 65536"/>
                <a:gd name="T8" fmla="*/ 0 60000 65536"/>
                <a:gd name="T9" fmla="*/ 0 w 1"/>
                <a:gd name="T10" fmla="*/ 0 h 142"/>
                <a:gd name="T11" fmla="*/ 1 w 1"/>
                <a:gd name="T12" fmla="*/ 142 h 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5" name="Freeform 62"/>
            <p:cNvSpPr>
              <a:spLocks/>
            </p:cNvSpPr>
            <p:nvPr/>
          </p:nvSpPr>
          <p:spPr bwMode="auto">
            <a:xfrm>
              <a:off x="5105" y="2260"/>
              <a:ext cx="37" cy="72"/>
            </a:xfrm>
            <a:custGeom>
              <a:avLst/>
              <a:gdLst>
                <a:gd name="T0" fmla="*/ 36 w 37"/>
                <a:gd name="T1" fmla="*/ 0 h 72"/>
                <a:gd name="T2" fmla="*/ 19 w 37"/>
                <a:gd name="T3" fmla="*/ 71 h 72"/>
                <a:gd name="T4" fmla="*/ 0 w 37"/>
                <a:gd name="T5" fmla="*/ 0 h 72"/>
                <a:gd name="T6" fmla="*/ 36 w 37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72"/>
                <a:gd name="T14" fmla="*/ 37 w 3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6" name="Freeform 63"/>
            <p:cNvSpPr>
              <a:spLocks/>
            </p:cNvSpPr>
            <p:nvPr/>
          </p:nvSpPr>
          <p:spPr bwMode="auto">
            <a:xfrm>
              <a:off x="1408" y="2465"/>
              <a:ext cx="36" cy="18"/>
            </a:xfrm>
            <a:custGeom>
              <a:avLst/>
              <a:gdLst>
                <a:gd name="T0" fmla="*/ 35 w 36"/>
                <a:gd name="T1" fmla="*/ 9 h 18"/>
                <a:gd name="T2" fmla="*/ 18 w 36"/>
                <a:gd name="T3" fmla="*/ 0 h 18"/>
                <a:gd name="T4" fmla="*/ 0 w 36"/>
                <a:gd name="T5" fmla="*/ 9 h 18"/>
                <a:gd name="T6" fmla="*/ 18 w 36"/>
                <a:gd name="T7" fmla="*/ 17 h 18"/>
                <a:gd name="T8" fmla="*/ 35 w 36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7" name="Freeform 64"/>
            <p:cNvSpPr>
              <a:spLocks/>
            </p:cNvSpPr>
            <p:nvPr/>
          </p:nvSpPr>
          <p:spPr bwMode="auto">
            <a:xfrm>
              <a:off x="1487" y="2465"/>
              <a:ext cx="37" cy="18"/>
            </a:xfrm>
            <a:custGeom>
              <a:avLst/>
              <a:gdLst>
                <a:gd name="T0" fmla="*/ 36 w 37"/>
                <a:gd name="T1" fmla="*/ 9 h 18"/>
                <a:gd name="T2" fmla="*/ 17 w 37"/>
                <a:gd name="T3" fmla="*/ 0 h 18"/>
                <a:gd name="T4" fmla="*/ 0 w 37"/>
                <a:gd name="T5" fmla="*/ 9 h 18"/>
                <a:gd name="T6" fmla="*/ 17 w 37"/>
                <a:gd name="T7" fmla="*/ 17 h 18"/>
                <a:gd name="T8" fmla="*/ 36 w 37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8" name="Freeform 65"/>
            <p:cNvSpPr>
              <a:spLocks/>
            </p:cNvSpPr>
            <p:nvPr/>
          </p:nvSpPr>
          <p:spPr bwMode="auto">
            <a:xfrm>
              <a:off x="1567" y="2465"/>
              <a:ext cx="37" cy="18"/>
            </a:xfrm>
            <a:custGeom>
              <a:avLst/>
              <a:gdLst>
                <a:gd name="T0" fmla="*/ 36 w 37"/>
                <a:gd name="T1" fmla="*/ 9 h 18"/>
                <a:gd name="T2" fmla="*/ 18 w 37"/>
                <a:gd name="T3" fmla="*/ 0 h 18"/>
                <a:gd name="T4" fmla="*/ 0 w 37"/>
                <a:gd name="T5" fmla="*/ 9 h 18"/>
                <a:gd name="T6" fmla="*/ 18 w 37"/>
                <a:gd name="T7" fmla="*/ 17 h 18"/>
                <a:gd name="T8" fmla="*/ 36 w 37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9" name="Freeform 66"/>
            <p:cNvSpPr>
              <a:spLocks/>
            </p:cNvSpPr>
            <p:nvPr/>
          </p:nvSpPr>
          <p:spPr bwMode="auto">
            <a:xfrm>
              <a:off x="2605" y="2465"/>
              <a:ext cx="37" cy="18"/>
            </a:xfrm>
            <a:custGeom>
              <a:avLst/>
              <a:gdLst>
                <a:gd name="T0" fmla="*/ 36 w 37"/>
                <a:gd name="T1" fmla="*/ 9 h 18"/>
                <a:gd name="T2" fmla="*/ 18 w 37"/>
                <a:gd name="T3" fmla="*/ 0 h 18"/>
                <a:gd name="T4" fmla="*/ 0 w 37"/>
                <a:gd name="T5" fmla="*/ 9 h 18"/>
                <a:gd name="T6" fmla="*/ 18 w 37"/>
                <a:gd name="T7" fmla="*/ 17 h 18"/>
                <a:gd name="T8" fmla="*/ 36 w 37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0" name="Freeform 67"/>
            <p:cNvSpPr>
              <a:spLocks/>
            </p:cNvSpPr>
            <p:nvPr/>
          </p:nvSpPr>
          <p:spPr bwMode="auto">
            <a:xfrm>
              <a:off x="2685" y="2465"/>
              <a:ext cx="35" cy="18"/>
            </a:xfrm>
            <a:custGeom>
              <a:avLst/>
              <a:gdLst>
                <a:gd name="T0" fmla="*/ 34 w 35"/>
                <a:gd name="T1" fmla="*/ 9 h 18"/>
                <a:gd name="T2" fmla="*/ 18 w 35"/>
                <a:gd name="T3" fmla="*/ 0 h 18"/>
                <a:gd name="T4" fmla="*/ 0 w 35"/>
                <a:gd name="T5" fmla="*/ 9 h 18"/>
                <a:gd name="T6" fmla="*/ 18 w 35"/>
                <a:gd name="T7" fmla="*/ 17 h 18"/>
                <a:gd name="T8" fmla="*/ 34 w 35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8"/>
                <a:gd name="T17" fmla="*/ 35 w 3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8">
                  <a:moveTo>
                    <a:pt x="34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4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1" name="Freeform 68"/>
            <p:cNvSpPr>
              <a:spLocks/>
            </p:cNvSpPr>
            <p:nvPr/>
          </p:nvSpPr>
          <p:spPr bwMode="auto">
            <a:xfrm>
              <a:off x="2764" y="2465"/>
              <a:ext cx="37" cy="18"/>
            </a:xfrm>
            <a:custGeom>
              <a:avLst/>
              <a:gdLst>
                <a:gd name="T0" fmla="*/ 36 w 37"/>
                <a:gd name="T1" fmla="*/ 9 h 18"/>
                <a:gd name="T2" fmla="*/ 18 w 37"/>
                <a:gd name="T3" fmla="*/ 0 h 18"/>
                <a:gd name="T4" fmla="*/ 0 w 37"/>
                <a:gd name="T5" fmla="*/ 9 h 18"/>
                <a:gd name="T6" fmla="*/ 18 w 37"/>
                <a:gd name="T7" fmla="*/ 17 h 18"/>
                <a:gd name="T8" fmla="*/ 36 w 37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2" name="Freeform 69"/>
            <p:cNvSpPr>
              <a:spLocks/>
            </p:cNvSpPr>
            <p:nvPr/>
          </p:nvSpPr>
          <p:spPr bwMode="auto">
            <a:xfrm>
              <a:off x="3811" y="2465"/>
              <a:ext cx="36" cy="18"/>
            </a:xfrm>
            <a:custGeom>
              <a:avLst/>
              <a:gdLst>
                <a:gd name="T0" fmla="*/ 35 w 36"/>
                <a:gd name="T1" fmla="*/ 9 h 18"/>
                <a:gd name="T2" fmla="*/ 17 w 36"/>
                <a:gd name="T3" fmla="*/ 0 h 18"/>
                <a:gd name="T4" fmla="*/ 0 w 36"/>
                <a:gd name="T5" fmla="*/ 9 h 18"/>
                <a:gd name="T6" fmla="*/ 17 w 36"/>
                <a:gd name="T7" fmla="*/ 17 h 18"/>
                <a:gd name="T8" fmla="*/ 35 w 36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3" name="Freeform 70"/>
            <p:cNvSpPr>
              <a:spLocks/>
            </p:cNvSpPr>
            <p:nvPr/>
          </p:nvSpPr>
          <p:spPr bwMode="auto">
            <a:xfrm>
              <a:off x="3890" y="2465"/>
              <a:ext cx="38" cy="18"/>
            </a:xfrm>
            <a:custGeom>
              <a:avLst/>
              <a:gdLst>
                <a:gd name="T0" fmla="*/ 37 w 38"/>
                <a:gd name="T1" fmla="*/ 9 h 18"/>
                <a:gd name="T2" fmla="*/ 18 w 38"/>
                <a:gd name="T3" fmla="*/ 0 h 18"/>
                <a:gd name="T4" fmla="*/ 0 w 38"/>
                <a:gd name="T5" fmla="*/ 9 h 18"/>
                <a:gd name="T6" fmla="*/ 18 w 38"/>
                <a:gd name="T7" fmla="*/ 17 h 18"/>
                <a:gd name="T8" fmla="*/ 37 w 38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8"/>
                <a:gd name="T17" fmla="*/ 38 w 38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8">
                  <a:moveTo>
                    <a:pt x="37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7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4" name="Freeform 71"/>
            <p:cNvSpPr>
              <a:spLocks/>
            </p:cNvSpPr>
            <p:nvPr/>
          </p:nvSpPr>
          <p:spPr bwMode="auto">
            <a:xfrm>
              <a:off x="3971" y="2465"/>
              <a:ext cx="36" cy="18"/>
            </a:xfrm>
            <a:custGeom>
              <a:avLst/>
              <a:gdLst>
                <a:gd name="T0" fmla="*/ 35 w 36"/>
                <a:gd name="T1" fmla="*/ 9 h 18"/>
                <a:gd name="T2" fmla="*/ 17 w 36"/>
                <a:gd name="T3" fmla="*/ 0 h 18"/>
                <a:gd name="T4" fmla="*/ 0 w 36"/>
                <a:gd name="T5" fmla="*/ 9 h 18"/>
                <a:gd name="T6" fmla="*/ 17 w 36"/>
                <a:gd name="T7" fmla="*/ 17 h 18"/>
                <a:gd name="T8" fmla="*/ 35 w 36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5" name="Freeform 72"/>
            <p:cNvSpPr>
              <a:spLocks/>
            </p:cNvSpPr>
            <p:nvPr/>
          </p:nvSpPr>
          <p:spPr bwMode="auto">
            <a:xfrm>
              <a:off x="5026" y="2465"/>
              <a:ext cx="36" cy="18"/>
            </a:xfrm>
            <a:custGeom>
              <a:avLst/>
              <a:gdLst>
                <a:gd name="T0" fmla="*/ 35 w 36"/>
                <a:gd name="T1" fmla="*/ 9 h 18"/>
                <a:gd name="T2" fmla="*/ 17 w 36"/>
                <a:gd name="T3" fmla="*/ 0 h 18"/>
                <a:gd name="T4" fmla="*/ 0 w 36"/>
                <a:gd name="T5" fmla="*/ 9 h 18"/>
                <a:gd name="T6" fmla="*/ 17 w 36"/>
                <a:gd name="T7" fmla="*/ 17 h 18"/>
                <a:gd name="T8" fmla="*/ 35 w 36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6" name="Freeform 73"/>
            <p:cNvSpPr>
              <a:spLocks/>
            </p:cNvSpPr>
            <p:nvPr/>
          </p:nvSpPr>
          <p:spPr bwMode="auto">
            <a:xfrm>
              <a:off x="5105" y="2465"/>
              <a:ext cx="37" cy="18"/>
            </a:xfrm>
            <a:custGeom>
              <a:avLst/>
              <a:gdLst>
                <a:gd name="T0" fmla="*/ 36 w 37"/>
                <a:gd name="T1" fmla="*/ 9 h 18"/>
                <a:gd name="T2" fmla="*/ 19 w 37"/>
                <a:gd name="T3" fmla="*/ 0 h 18"/>
                <a:gd name="T4" fmla="*/ 0 w 37"/>
                <a:gd name="T5" fmla="*/ 9 h 18"/>
                <a:gd name="T6" fmla="*/ 19 w 37"/>
                <a:gd name="T7" fmla="*/ 17 h 18"/>
                <a:gd name="T8" fmla="*/ 36 w 37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19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7" name="Freeform 74"/>
            <p:cNvSpPr>
              <a:spLocks/>
            </p:cNvSpPr>
            <p:nvPr/>
          </p:nvSpPr>
          <p:spPr bwMode="auto">
            <a:xfrm>
              <a:off x="5185" y="2465"/>
              <a:ext cx="36" cy="18"/>
            </a:xfrm>
            <a:custGeom>
              <a:avLst/>
              <a:gdLst>
                <a:gd name="T0" fmla="*/ 35 w 36"/>
                <a:gd name="T1" fmla="*/ 9 h 18"/>
                <a:gd name="T2" fmla="*/ 17 w 36"/>
                <a:gd name="T3" fmla="*/ 0 h 18"/>
                <a:gd name="T4" fmla="*/ 0 w 36"/>
                <a:gd name="T5" fmla="*/ 9 h 18"/>
                <a:gd name="T6" fmla="*/ 17 w 36"/>
                <a:gd name="T7" fmla="*/ 17 h 18"/>
                <a:gd name="T8" fmla="*/ 35 w 36"/>
                <a:gd name="T9" fmla="*/ 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8" name="Freeform 75"/>
            <p:cNvSpPr>
              <a:spLocks/>
            </p:cNvSpPr>
            <p:nvPr/>
          </p:nvSpPr>
          <p:spPr bwMode="auto">
            <a:xfrm>
              <a:off x="4449" y="2119"/>
              <a:ext cx="37" cy="19"/>
            </a:xfrm>
            <a:custGeom>
              <a:avLst/>
              <a:gdLst>
                <a:gd name="T0" fmla="*/ 36 w 37"/>
                <a:gd name="T1" fmla="*/ 9 h 19"/>
                <a:gd name="T2" fmla="*/ 18 w 37"/>
                <a:gd name="T3" fmla="*/ 0 h 19"/>
                <a:gd name="T4" fmla="*/ 0 w 37"/>
                <a:gd name="T5" fmla="*/ 9 h 19"/>
                <a:gd name="T6" fmla="*/ 18 w 37"/>
                <a:gd name="T7" fmla="*/ 18 h 19"/>
                <a:gd name="T8" fmla="*/ 36 w 37"/>
                <a:gd name="T9" fmla="*/ 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9"/>
                <a:gd name="T17" fmla="*/ 37 w 37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9" name="Freeform 76"/>
            <p:cNvSpPr>
              <a:spLocks/>
            </p:cNvSpPr>
            <p:nvPr/>
          </p:nvSpPr>
          <p:spPr bwMode="auto">
            <a:xfrm>
              <a:off x="4529" y="2119"/>
              <a:ext cx="36" cy="19"/>
            </a:xfrm>
            <a:custGeom>
              <a:avLst/>
              <a:gdLst>
                <a:gd name="T0" fmla="*/ 35 w 36"/>
                <a:gd name="T1" fmla="*/ 9 h 19"/>
                <a:gd name="T2" fmla="*/ 18 w 36"/>
                <a:gd name="T3" fmla="*/ 0 h 19"/>
                <a:gd name="T4" fmla="*/ 0 w 36"/>
                <a:gd name="T5" fmla="*/ 9 h 19"/>
                <a:gd name="T6" fmla="*/ 18 w 36"/>
                <a:gd name="T7" fmla="*/ 18 h 19"/>
                <a:gd name="T8" fmla="*/ 35 w 36"/>
                <a:gd name="T9" fmla="*/ 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9"/>
                <a:gd name="T17" fmla="*/ 36 w 3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9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0" name="Freeform 77"/>
            <p:cNvSpPr>
              <a:spLocks/>
            </p:cNvSpPr>
            <p:nvPr/>
          </p:nvSpPr>
          <p:spPr bwMode="auto">
            <a:xfrm>
              <a:off x="4609" y="2119"/>
              <a:ext cx="37" cy="19"/>
            </a:xfrm>
            <a:custGeom>
              <a:avLst/>
              <a:gdLst>
                <a:gd name="T0" fmla="*/ 36 w 37"/>
                <a:gd name="T1" fmla="*/ 9 h 19"/>
                <a:gd name="T2" fmla="*/ 18 w 37"/>
                <a:gd name="T3" fmla="*/ 0 h 19"/>
                <a:gd name="T4" fmla="*/ 0 w 37"/>
                <a:gd name="T5" fmla="*/ 9 h 19"/>
                <a:gd name="T6" fmla="*/ 18 w 37"/>
                <a:gd name="T7" fmla="*/ 18 h 19"/>
                <a:gd name="T8" fmla="*/ 36 w 37"/>
                <a:gd name="T9" fmla="*/ 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9"/>
                <a:gd name="T17" fmla="*/ 37 w 37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1" name="Freeform 78"/>
            <p:cNvSpPr>
              <a:spLocks/>
            </p:cNvSpPr>
            <p:nvPr/>
          </p:nvSpPr>
          <p:spPr bwMode="auto">
            <a:xfrm>
              <a:off x="3182" y="1704"/>
              <a:ext cx="35" cy="18"/>
            </a:xfrm>
            <a:custGeom>
              <a:avLst/>
              <a:gdLst>
                <a:gd name="T0" fmla="*/ 34 w 35"/>
                <a:gd name="T1" fmla="*/ 8 h 18"/>
                <a:gd name="T2" fmla="*/ 17 w 35"/>
                <a:gd name="T3" fmla="*/ 0 h 18"/>
                <a:gd name="T4" fmla="*/ 0 w 35"/>
                <a:gd name="T5" fmla="*/ 8 h 18"/>
                <a:gd name="T6" fmla="*/ 17 w 35"/>
                <a:gd name="T7" fmla="*/ 17 h 18"/>
                <a:gd name="T8" fmla="*/ 34 w 35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8"/>
                <a:gd name="T17" fmla="*/ 35 w 3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8">
                  <a:moveTo>
                    <a:pt x="34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4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2" name="Freeform 79"/>
            <p:cNvSpPr>
              <a:spLocks/>
            </p:cNvSpPr>
            <p:nvPr/>
          </p:nvSpPr>
          <p:spPr bwMode="auto">
            <a:xfrm>
              <a:off x="3260" y="1704"/>
              <a:ext cx="38" cy="18"/>
            </a:xfrm>
            <a:custGeom>
              <a:avLst/>
              <a:gdLst>
                <a:gd name="T0" fmla="*/ 37 w 38"/>
                <a:gd name="T1" fmla="*/ 8 h 18"/>
                <a:gd name="T2" fmla="*/ 19 w 38"/>
                <a:gd name="T3" fmla="*/ 0 h 18"/>
                <a:gd name="T4" fmla="*/ 0 w 38"/>
                <a:gd name="T5" fmla="*/ 8 h 18"/>
                <a:gd name="T6" fmla="*/ 19 w 38"/>
                <a:gd name="T7" fmla="*/ 17 h 18"/>
                <a:gd name="T8" fmla="*/ 37 w 38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8"/>
                <a:gd name="T17" fmla="*/ 38 w 38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8">
                  <a:moveTo>
                    <a:pt x="37" y="8"/>
                  </a:moveTo>
                  <a:lnTo>
                    <a:pt x="19" y="0"/>
                  </a:lnTo>
                  <a:lnTo>
                    <a:pt x="0" y="8"/>
                  </a:lnTo>
                  <a:lnTo>
                    <a:pt x="19" y="17"/>
                  </a:lnTo>
                  <a:lnTo>
                    <a:pt x="37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3" name="Freeform 80"/>
            <p:cNvSpPr>
              <a:spLocks/>
            </p:cNvSpPr>
            <p:nvPr/>
          </p:nvSpPr>
          <p:spPr bwMode="auto">
            <a:xfrm>
              <a:off x="3341" y="1704"/>
              <a:ext cx="36" cy="18"/>
            </a:xfrm>
            <a:custGeom>
              <a:avLst/>
              <a:gdLst>
                <a:gd name="T0" fmla="*/ 35 w 36"/>
                <a:gd name="T1" fmla="*/ 8 h 18"/>
                <a:gd name="T2" fmla="*/ 17 w 36"/>
                <a:gd name="T3" fmla="*/ 0 h 18"/>
                <a:gd name="T4" fmla="*/ 0 w 36"/>
                <a:gd name="T5" fmla="*/ 8 h 18"/>
                <a:gd name="T6" fmla="*/ 17 w 36"/>
                <a:gd name="T7" fmla="*/ 17 h 18"/>
                <a:gd name="T8" fmla="*/ 35 w 36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4" name="Freeform 81"/>
            <p:cNvSpPr>
              <a:spLocks/>
            </p:cNvSpPr>
            <p:nvPr/>
          </p:nvSpPr>
          <p:spPr bwMode="auto">
            <a:xfrm>
              <a:off x="2019" y="2111"/>
              <a:ext cx="37" cy="18"/>
            </a:xfrm>
            <a:custGeom>
              <a:avLst/>
              <a:gdLst>
                <a:gd name="T0" fmla="*/ 36 w 37"/>
                <a:gd name="T1" fmla="*/ 8 h 18"/>
                <a:gd name="T2" fmla="*/ 18 w 37"/>
                <a:gd name="T3" fmla="*/ 0 h 18"/>
                <a:gd name="T4" fmla="*/ 0 w 37"/>
                <a:gd name="T5" fmla="*/ 8 h 18"/>
                <a:gd name="T6" fmla="*/ 18 w 37"/>
                <a:gd name="T7" fmla="*/ 17 h 18"/>
                <a:gd name="T8" fmla="*/ 36 w 37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5" name="Freeform 82"/>
            <p:cNvSpPr>
              <a:spLocks/>
            </p:cNvSpPr>
            <p:nvPr/>
          </p:nvSpPr>
          <p:spPr bwMode="auto">
            <a:xfrm>
              <a:off x="2100" y="2111"/>
              <a:ext cx="36" cy="18"/>
            </a:xfrm>
            <a:custGeom>
              <a:avLst/>
              <a:gdLst>
                <a:gd name="T0" fmla="*/ 35 w 36"/>
                <a:gd name="T1" fmla="*/ 8 h 18"/>
                <a:gd name="T2" fmla="*/ 17 w 36"/>
                <a:gd name="T3" fmla="*/ 0 h 18"/>
                <a:gd name="T4" fmla="*/ 0 w 36"/>
                <a:gd name="T5" fmla="*/ 8 h 18"/>
                <a:gd name="T6" fmla="*/ 17 w 36"/>
                <a:gd name="T7" fmla="*/ 17 h 18"/>
                <a:gd name="T8" fmla="*/ 35 w 36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6" name="Freeform 83"/>
            <p:cNvSpPr>
              <a:spLocks/>
            </p:cNvSpPr>
            <p:nvPr/>
          </p:nvSpPr>
          <p:spPr bwMode="auto">
            <a:xfrm>
              <a:off x="2179" y="2111"/>
              <a:ext cx="37" cy="18"/>
            </a:xfrm>
            <a:custGeom>
              <a:avLst/>
              <a:gdLst>
                <a:gd name="T0" fmla="*/ 36 w 37"/>
                <a:gd name="T1" fmla="*/ 8 h 18"/>
                <a:gd name="T2" fmla="*/ 18 w 37"/>
                <a:gd name="T3" fmla="*/ 0 h 18"/>
                <a:gd name="T4" fmla="*/ 0 w 37"/>
                <a:gd name="T5" fmla="*/ 8 h 18"/>
                <a:gd name="T6" fmla="*/ 18 w 37"/>
                <a:gd name="T7" fmla="*/ 17 h 18"/>
                <a:gd name="T8" fmla="*/ 36 w 37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7" name="Freeform 84"/>
            <p:cNvSpPr>
              <a:spLocks/>
            </p:cNvSpPr>
            <p:nvPr/>
          </p:nvSpPr>
          <p:spPr bwMode="auto">
            <a:xfrm>
              <a:off x="1230" y="1056"/>
              <a:ext cx="1" cy="1205"/>
            </a:xfrm>
            <a:custGeom>
              <a:avLst/>
              <a:gdLst>
                <a:gd name="T0" fmla="*/ 0 w 1"/>
                <a:gd name="T1" fmla="*/ 0 h 1205"/>
                <a:gd name="T2" fmla="*/ 0 w 1"/>
                <a:gd name="T3" fmla="*/ 1204 h 1205"/>
                <a:gd name="T4" fmla="*/ 0 w 1"/>
                <a:gd name="T5" fmla="*/ 0 h 1205"/>
                <a:gd name="T6" fmla="*/ 0 60000 65536"/>
                <a:gd name="T7" fmla="*/ 0 60000 65536"/>
                <a:gd name="T8" fmla="*/ 0 60000 65536"/>
                <a:gd name="T9" fmla="*/ 0 w 1"/>
                <a:gd name="T10" fmla="*/ 0 h 1205"/>
                <a:gd name="T11" fmla="*/ 1 w 1"/>
                <a:gd name="T12" fmla="*/ 1205 h 1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205">
                  <a:moveTo>
                    <a:pt x="0" y="0"/>
                  </a:moveTo>
                  <a:lnTo>
                    <a:pt x="0" y="120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8" name="Freeform 85"/>
            <p:cNvSpPr>
              <a:spLocks/>
            </p:cNvSpPr>
            <p:nvPr/>
          </p:nvSpPr>
          <p:spPr bwMode="auto">
            <a:xfrm>
              <a:off x="1239" y="2261"/>
              <a:ext cx="72" cy="1"/>
            </a:xfrm>
            <a:custGeom>
              <a:avLst/>
              <a:gdLst>
                <a:gd name="T0" fmla="*/ 0 w 72"/>
                <a:gd name="T1" fmla="*/ 0 h 1"/>
                <a:gd name="T2" fmla="*/ 71 w 72"/>
                <a:gd name="T3" fmla="*/ 0 h 1"/>
                <a:gd name="T4" fmla="*/ 0 w 72"/>
                <a:gd name="T5" fmla="*/ 0 h 1"/>
                <a:gd name="T6" fmla="*/ 0 60000 65536"/>
                <a:gd name="T7" fmla="*/ 0 60000 65536"/>
                <a:gd name="T8" fmla="*/ 0 60000 65536"/>
                <a:gd name="T9" fmla="*/ 0 w 72"/>
                <a:gd name="T10" fmla="*/ 0 h 1"/>
                <a:gd name="T11" fmla="*/ 72 w 7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">
                  <a:moveTo>
                    <a:pt x="0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9" name="Freeform 86"/>
            <p:cNvSpPr>
              <a:spLocks/>
            </p:cNvSpPr>
            <p:nvPr/>
          </p:nvSpPr>
          <p:spPr bwMode="auto">
            <a:xfrm>
              <a:off x="1230" y="1056"/>
              <a:ext cx="90" cy="1"/>
            </a:xfrm>
            <a:custGeom>
              <a:avLst/>
              <a:gdLst>
                <a:gd name="T0" fmla="*/ 0 w 90"/>
                <a:gd name="T1" fmla="*/ 0 h 1"/>
                <a:gd name="T2" fmla="*/ 89 w 90"/>
                <a:gd name="T3" fmla="*/ 0 h 1"/>
                <a:gd name="T4" fmla="*/ 0 w 90"/>
                <a:gd name="T5" fmla="*/ 0 h 1"/>
                <a:gd name="T6" fmla="*/ 0 60000 65536"/>
                <a:gd name="T7" fmla="*/ 0 60000 65536"/>
                <a:gd name="T8" fmla="*/ 0 60000 65536"/>
                <a:gd name="T9" fmla="*/ 0 w 90"/>
                <a:gd name="T10" fmla="*/ 0 h 1"/>
                <a:gd name="T11" fmla="*/ 90 w 9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1">
                  <a:moveTo>
                    <a:pt x="0" y="0"/>
                  </a:move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0" name="Freeform 87"/>
            <p:cNvSpPr>
              <a:spLocks/>
            </p:cNvSpPr>
            <p:nvPr/>
          </p:nvSpPr>
          <p:spPr bwMode="auto">
            <a:xfrm>
              <a:off x="654" y="2295"/>
              <a:ext cx="4914" cy="1"/>
            </a:xfrm>
            <a:custGeom>
              <a:avLst/>
              <a:gdLst>
                <a:gd name="T0" fmla="*/ 0 w 4914"/>
                <a:gd name="T1" fmla="*/ 0 h 1"/>
                <a:gd name="T2" fmla="*/ 4913 w 4914"/>
                <a:gd name="T3" fmla="*/ 0 h 1"/>
                <a:gd name="T4" fmla="*/ 0 w 4914"/>
                <a:gd name="T5" fmla="*/ 0 h 1"/>
                <a:gd name="T6" fmla="*/ 0 60000 65536"/>
                <a:gd name="T7" fmla="*/ 0 60000 65536"/>
                <a:gd name="T8" fmla="*/ 0 60000 65536"/>
                <a:gd name="T9" fmla="*/ 0 w 4914"/>
                <a:gd name="T10" fmla="*/ 0 h 1"/>
                <a:gd name="T11" fmla="*/ 4914 w 491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14" h="1">
                  <a:moveTo>
                    <a:pt x="0" y="0"/>
                  </a:moveTo>
                  <a:lnTo>
                    <a:pt x="491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Freeform 88"/>
            <p:cNvSpPr>
              <a:spLocks/>
            </p:cNvSpPr>
            <p:nvPr/>
          </p:nvSpPr>
          <p:spPr bwMode="auto">
            <a:xfrm>
              <a:off x="1087" y="2660"/>
              <a:ext cx="284" cy="144"/>
            </a:xfrm>
            <a:custGeom>
              <a:avLst/>
              <a:gdLst>
                <a:gd name="T0" fmla="*/ 0 w 284"/>
                <a:gd name="T1" fmla="*/ 143 h 144"/>
                <a:gd name="T2" fmla="*/ 0 w 284"/>
                <a:gd name="T3" fmla="*/ 0 h 144"/>
                <a:gd name="T4" fmla="*/ 283 w 284"/>
                <a:gd name="T5" fmla="*/ 0 h 144"/>
                <a:gd name="T6" fmla="*/ 283 w 284"/>
                <a:gd name="T7" fmla="*/ 143 h 144"/>
                <a:gd name="T8" fmla="*/ 0 w 284"/>
                <a:gd name="T9" fmla="*/ 143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4"/>
                <a:gd name="T17" fmla="*/ 284 w 28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4">
                  <a:moveTo>
                    <a:pt x="0" y="143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3"/>
                  </a:lnTo>
                  <a:lnTo>
                    <a:pt x="0" y="1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2" name="Freeform 89"/>
            <p:cNvSpPr>
              <a:spLocks/>
            </p:cNvSpPr>
            <p:nvPr/>
          </p:nvSpPr>
          <p:spPr bwMode="auto">
            <a:xfrm>
              <a:off x="2859" y="2664"/>
              <a:ext cx="284" cy="143"/>
            </a:xfrm>
            <a:custGeom>
              <a:avLst/>
              <a:gdLst>
                <a:gd name="T0" fmla="*/ 0 w 284"/>
                <a:gd name="T1" fmla="*/ 142 h 143"/>
                <a:gd name="T2" fmla="*/ 0 w 284"/>
                <a:gd name="T3" fmla="*/ 0 h 143"/>
                <a:gd name="T4" fmla="*/ 283 w 284"/>
                <a:gd name="T5" fmla="*/ 0 h 143"/>
                <a:gd name="T6" fmla="*/ 283 w 284"/>
                <a:gd name="T7" fmla="*/ 142 h 143"/>
                <a:gd name="T8" fmla="*/ 0 w 284"/>
                <a:gd name="T9" fmla="*/ 142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3"/>
                <a:gd name="T17" fmla="*/ 284 w 28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3" name="Freeform 90"/>
            <p:cNvSpPr>
              <a:spLocks/>
            </p:cNvSpPr>
            <p:nvPr/>
          </p:nvSpPr>
          <p:spPr bwMode="auto">
            <a:xfrm>
              <a:off x="1370" y="2533"/>
              <a:ext cx="44" cy="118"/>
            </a:xfrm>
            <a:custGeom>
              <a:avLst/>
              <a:gdLst>
                <a:gd name="T0" fmla="*/ 9 w 44"/>
                <a:gd name="T1" fmla="*/ 0 h 118"/>
                <a:gd name="T2" fmla="*/ 19 w 44"/>
                <a:gd name="T3" fmla="*/ 11 h 118"/>
                <a:gd name="T4" fmla="*/ 43 w 44"/>
                <a:gd name="T5" fmla="*/ 62 h 118"/>
                <a:gd name="T6" fmla="*/ 9 w 44"/>
                <a:gd name="T7" fmla="*/ 108 h 118"/>
                <a:gd name="T8" fmla="*/ 0 w 44"/>
                <a:gd name="T9" fmla="*/ 117 h 118"/>
                <a:gd name="T10" fmla="*/ 9 w 44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118"/>
                <a:gd name="T20" fmla="*/ 44 w 44"/>
                <a:gd name="T21" fmla="*/ 118 h 1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4" name="Freeform 91"/>
            <p:cNvSpPr>
              <a:spLocks/>
            </p:cNvSpPr>
            <p:nvPr/>
          </p:nvSpPr>
          <p:spPr bwMode="auto">
            <a:xfrm>
              <a:off x="1370" y="2591"/>
              <a:ext cx="66" cy="60"/>
            </a:xfrm>
            <a:custGeom>
              <a:avLst/>
              <a:gdLst>
                <a:gd name="T0" fmla="*/ 65 w 66"/>
                <a:gd name="T1" fmla="*/ 26 h 60"/>
                <a:gd name="T2" fmla="*/ 0 w 66"/>
                <a:gd name="T3" fmla="*/ 59 h 60"/>
                <a:gd name="T4" fmla="*/ 42 w 66"/>
                <a:gd name="T5" fmla="*/ 0 h 60"/>
                <a:gd name="T6" fmla="*/ 65 w 66"/>
                <a:gd name="T7" fmla="*/ 26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60"/>
                <a:gd name="T14" fmla="*/ 66 w 66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5" name="Rectangle 92"/>
            <p:cNvSpPr>
              <a:spLocks noChangeArrowheads="1"/>
            </p:cNvSpPr>
            <p:nvPr/>
          </p:nvSpPr>
          <p:spPr bwMode="auto">
            <a:xfrm>
              <a:off x="468" y="1457"/>
              <a:ext cx="7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Non-leaf</a:t>
              </a:r>
            </a:p>
          </p:txBody>
        </p:sp>
        <p:sp>
          <p:nvSpPr>
            <p:cNvPr id="85086" name="Rectangle 93"/>
            <p:cNvSpPr>
              <a:spLocks noChangeArrowheads="1"/>
            </p:cNvSpPr>
            <p:nvPr/>
          </p:nvSpPr>
          <p:spPr bwMode="auto">
            <a:xfrm>
              <a:off x="489" y="1617"/>
              <a:ext cx="5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Pages</a:t>
              </a:r>
            </a:p>
          </p:txBody>
        </p:sp>
        <p:grpSp>
          <p:nvGrpSpPr>
            <p:cNvPr id="85087" name="Group 94"/>
            <p:cNvGrpSpPr>
              <a:grpSpLocks/>
            </p:cNvGrpSpPr>
            <p:nvPr/>
          </p:nvGrpSpPr>
          <p:grpSpPr bwMode="auto">
            <a:xfrm>
              <a:off x="1655" y="2574"/>
              <a:ext cx="843" cy="364"/>
              <a:chOff x="1475" y="3457"/>
              <a:chExt cx="843" cy="364"/>
            </a:xfrm>
          </p:grpSpPr>
          <p:sp>
            <p:nvSpPr>
              <p:cNvPr id="85101" name="Rectangle 95"/>
              <p:cNvSpPr>
                <a:spLocks noChangeArrowheads="1"/>
              </p:cNvSpPr>
              <p:nvPr/>
            </p:nvSpPr>
            <p:spPr bwMode="auto">
              <a:xfrm>
                <a:off x="1475" y="3457"/>
                <a:ext cx="84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Overflow </a:t>
                </a:r>
              </a:p>
            </p:txBody>
          </p:sp>
          <p:sp>
            <p:nvSpPr>
              <p:cNvPr id="85102" name="Rectangle 96"/>
              <p:cNvSpPr>
                <a:spLocks noChangeArrowheads="1"/>
              </p:cNvSpPr>
              <p:nvPr/>
            </p:nvSpPr>
            <p:spPr bwMode="auto">
              <a:xfrm>
                <a:off x="1598" y="3573"/>
                <a:ext cx="48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page</a:t>
                </a:r>
              </a:p>
            </p:txBody>
          </p:sp>
        </p:grpSp>
        <p:sp>
          <p:nvSpPr>
            <p:cNvPr id="85088" name="Rectangle 97"/>
            <p:cNvSpPr>
              <a:spLocks noChangeArrowheads="1"/>
            </p:cNvSpPr>
            <p:nvPr/>
          </p:nvSpPr>
          <p:spPr bwMode="auto">
            <a:xfrm>
              <a:off x="4149" y="2865"/>
              <a:ext cx="121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Primary pages</a:t>
              </a:r>
            </a:p>
          </p:txBody>
        </p:sp>
        <p:sp>
          <p:nvSpPr>
            <p:cNvPr id="85089" name="Rectangle 98"/>
            <p:cNvSpPr>
              <a:spLocks noChangeArrowheads="1"/>
            </p:cNvSpPr>
            <p:nvPr/>
          </p:nvSpPr>
          <p:spPr bwMode="auto">
            <a:xfrm>
              <a:off x="97" y="2337"/>
              <a:ext cx="95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Leaf Pages</a:t>
              </a:r>
              <a:br>
                <a:rPr lang="en-US" sz="2000" b="1">
                  <a:solidFill>
                    <a:srgbClr val="000000"/>
                  </a:solidFill>
                  <a:latin typeface="Arial" charset="0"/>
                </a:rPr>
              </a:br>
              <a:r>
                <a:rPr lang="en-US" sz="2000" b="1">
                  <a:solidFill>
                    <a:schemeClr val="hlink"/>
                  </a:solidFill>
                  <a:latin typeface="Arial" charset="0"/>
                </a:rPr>
                <a:t>(primary </a:t>
              </a:r>
              <a:br>
                <a:rPr lang="en-US" sz="2000" b="1">
                  <a:solidFill>
                    <a:schemeClr val="hlink"/>
                  </a:solidFill>
                  <a:latin typeface="Arial" charset="0"/>
                </a:rPr>
              </a:br>
              <a:r>
                <a:rPr lang="en-US" sz="2000" b="1">
                  <a:solidFill>
                    <a:schemeClr val="hlink"/>
                  </a:solidFill>
                  <a:latin typeface="Arial" charset="0"/>
                </a:rPr>
                <a:t>pages</a:t>
              </a:r>
            </a:p>
            <a:p>
              <a:pPr eaLnBrk="0" hangingPunct="0"/>
              <a:r>
                <a:rPr lang="en-US" sz="2000" b="1">
                  <a:solidFill>
                    <a:schemeClr val="hlink"/>
                  </a:solidFill>
                  <a:latin typeface="Arial" charset="0"/>
                </a:rPr>
                <a:t>sequential)</a:t>
              </a:r>
            </a:p>
          </p:txBody>
        </p:sp>
        <p:sp>
          <p:nvSpPr>
            <p:cNvPr id="85090" name="Arc 99"/>
            <p:cNvSpPr>
              <a:spLocks/>
            </p:cNvSpPr>
            <p:nvPr/>
          </p:nvSpPr>
          <p:spPr bwMode="auto">
            <a:xfrm>
              <a:off x="1380" y="2524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1" name="Arc 100"/>
            <p:cNvSpPr>
              <a:spLocks/>
            </p:cNvSpPr>
            <p:nvPr/>
          </p:nvSpPr>
          <p:spPr bwMode="auto">
            <a:xfrm>
              <a:off x="1380" y="2617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92" name="Group 101"/>
            <p:cNvGrpSpPr>
              <a:grpSpLocks/>
            </p:cNvGrpSpPr>
            <p:nvPr/>
          </p:nvGrpSpPr>
          <p:grpSpPr bwMode="auto">
            <a:xfrm>
              <a:off x="3146" y="2524"/>
              <a:ext cx="106" cy="189"/>
              <a:chOff x="2822" y="3315"/>
              <a:chExt cx="106" cy="189"/>
            </a:xfrm>
          </p:grpSpPr>
          <p:sp>
            <p:nvSpPr>
              <p:cNvPr id="85097" name="Freeform 102"/>
              <p:cNvSpPr>
                <a:spLocks/>
              </p:cNvSpPr>
              <p:nvPr/>
            </p:nvSpPr>
            <p:spPr bwMode="auto">
              <a:xfrm>
                <a:off x="2822" y="3324"/>
                <a:ext cx="44" cy="118"/>
              </a:xfrm>
              <a:custGeom>
                <a:avLst/>
                <a:gdLst>
                  <a:gd name="T0" fmla="*/ 9 w 44"/>
                  <a:gd name="T1" fmla="*/ 0 h 118"/>
                  <a:gd name="T2" fmla="*/ 19 w 44"/>
                  <a:gd name="T3" fmla="*/ 11 h 118"/>
                  <a:gd name="T4" fmla="*/ 43 w 44"/>
                  <a:gd name="T5" fmla="*/ 62 h 118"/>
                  <a:gd name="T6" fmla="*/ 9 w 44"/>
                  <a:gd name="T7" fmla="*/ 108 h 118"/>
                  <a:gd name="T8" fmla="*/ 0 w 44"/>
                  <a:gd name="T9" fmla="*/ 117 h 118"/>
                  <a:gd name="T10" fmla="*/ 9 w 44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118"/>
                  <a:gd name="T20" fmla="*/ 44 w 44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118">
                    <a:moveTo>
                      <a:pt x="9" y="0"/>
                    </a:moveTo>
                    <a:lnTo>
                      <a:pt x="19" y="11"/>
                    </a:lnTo>
                    <a:lnTo>
                      <a:pt x="43" y="62"/>
                    </a:lnTo>
                    <a:lnTo>
                      <a:pt x="9" y="108"/>
                    </a:lnTo>
                    <a:lnTo>
                      <a:pt x="0" y="117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98" name="Freeform 103"/>
              <p:cNvSpPr>
                <a:spLocks/>
              </p:cNvSpPr>
              <p:nvPr/>
            </p:nvSpPr>
            <p:spPr bwMode="auto">
              <a:xfrm>
                <a:off x="2822" y="3382"/>
                <a:ext cx="66" cy="60"/>
              </a:xfrm>
              <a:custGeom>
                <a:avLst/>
                <a:gdLst>
                  <a:gd name="T0" fmla="*/ 65 w 66"/>
                  <a:gd name="T1" fmla="*/ 26 h 60"/>
                  <a:gd name="T2" fmla="*/ 0 w 66"/>
                  <a:gd name="T3" fmla="*/ 59 h 60"/>
                  <a:gd name="T4" fmla="*/ 42 w 66"/>
                  <a:gd name="T5" fmla="*/ 0 h 60"/>
                  <a:gd name="T6" fmla="*/ 65 w 66"/>
                  <a:gd name="T7" fmla="*/ 26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65" y="26"/>
                    </a:moveTo>
                    <a:lnTo>
                      <a:pt x="0" y="59"/>
                    </a:lnTo>
                    <a:lnTo>
                      <a:pt x="42" y="0"/>
                    </a:lnTo>
                    <a:lnTo>
                      <a:pt x="65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99" name="Arc 104"/>
              <p:cNvSpPr>
                <a:spLocks/>
              </p:cNvSpPr>
              <p:nvPr/>
            </p:nvSpPr>
            <p:spPr bwMode="auto">
              <a:xfrm>
                <a:off x="2832" y="3315"/>
                <a:ext cx="9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00" name="Arc 105"/>
              <p:cNvSpPr>
                <a:spLocks/>
              </p:cNvSpPr>
              <p:nvPr/>
            </p:nvSpPr>
            <p:spPr bwMode="auto">
              <a:xfrm>
                <a:off x="2832" y="3408"/>
                <a:ext cx="9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93" name="Line 106"/>
            <p:cNvSpPr>
              <a:spLocks noChangeShapeType="1"/>
            </p:cNvSpPr>
            <p:nvPr/>
          </p:nvSpPr>
          <p:spPr bwMode="auto">
            <a:xfrm>
              <a:off x="2388" y="27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4" name="Line 107"/>
            <p:cNvSpPr>
              <a:spLocks noChangeShapeType="1"/>
            </p:cNvSpPr>
            <p:nvPr/>
          </p:nvSpPr>
          <p:spPr bwMode="auto">
            <a:xfrm flipH="1" flipV="1">
              <a:off x="4116" y="2569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5" name="Line 108"/>
            <p:cNvSpPr>
              <a:spLocks noChangeShapeType="1"/>
            </p:cNvSpPr>
            <p:nvPr/>
          </p:nvSpPr>
          <p:spPr bwMode="auto">
            <a:xfrm flipV="1">
              <a:off x="4500" y="2569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6" name="Line 109"/>
            <p:cNvSpPr>
              <a:spLocks noChangeShapeType="1"/>
            </p:cNvSpPr>
            <p:nvPr/>
          </p:nvSpPr>
          <p:spPr bwMode="auto">
            <a:xfrm flipV="1">
              <a:off x="4644" y="2569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75102F-96E2-0E45-829D-14E819024E8F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3E297A-E777-EC4E-8024-E814BFF8D07B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Example ISAM Tree</a:t>
            </a:r>
          </a:p>
        </p:txBody>
      </p:sp>
      <p:grpSp>
        <p:nvGrpSpPr>
          <p:cNvPr id="87045" name="Group 3"/>
          <p:cNvGrpSpPr>
            <a:grpSpLocks/>
          </p:cNvGrpSpPr>
          <p:nvPr/>
        </p:nvGrpSpPr>
        <p:grpSpPr bwMode="auto">
          <a:xfrm>
            <a:off x="2971800" y="1725613"/>
            <a:ext cx="1374775" cy="484187"/>
            <a:chOff x="2141" y="1087"/>
            <a:chExt cx="597" cy="479"/>
          </a:xfrm>
        </p:grpSpPr>
        <p:sp>
          <p:nvSpPr>
            <p:cNvPr id="87128" name="Freeform 4"/>
            <p:cNvSpPr>
              <a:spLocks/>
            </p:cNvSpPr>
            <p:nvPr/>
          </p:nvSpPr>
          <p:spPr bwMode="auto">
            <a:xfrm>
              <a:off x="2141" y="1087"/>
              <a:ext cx="597" cy="479"/>
            </a:xfrm>
            <a:custGeom>
              <a:avLst/>
              <a:gdLst>
                <a:gd name="T0" fmla="*/ 643 w 575"/>
                <a:gd name="T1" fmla="*/ 0 h 418"/>
                <a:gd name="T2" fmla="*/ 0 w 575"/>
                <a:gd name="T3" fmla="*/ 628 h 418"/>
                <a:gd name="T4" fmla="*/ 643 w 575"/>
                <a:gd name="T5" fmla="*/ 0 h 418"/>
                <a:gd name="T6" fmla="*/ 0 60000 65536"/>
                <a:gd name="T7" fmla="*/ 0 60000 65536"/>
                <a:gd name="T8" fmla="*/ 0 60000 65536"/>
                <a:gd name="T9" fmla="*/ 0 w 575"/>
                <a:gd name="T10" fmla="*/ 0 h 418"/>
                <a:gd name="T11" fmla="*/ 575 w 575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5" h="418">
                  <a:moveTo>
                    <a:pt x="574" y="0"/>
                  </a:moveTo>
                  <a:lnTo>
                    <a:pt x="0" y="417"/>
                  </a:lnTo>
                  <a:lnTo>
                    <a:pt x="5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9" name="Freeform 5"/>
            <p:cNvSpPr>
              <a:spLocks/>
            </p:cNvSpPr>
            <p:nvPr/>
          </p:nvSpPr>
          <p:spPr bwMode="auto">
            <a:xfrm>
              <a:off x="2141" y="1477"/>
              <a:ext cx="97" cy="89"/>
            </a:xfrm>
            <a:custGeom>
              <a:avLst/>
              <a:gdLst>
                <a:gd name="T0" fmla="*/ 102 w 94"/>
                <a:gd name="T1" fmla="*/ 58 h 78"/>
                <a:gd name="T2" fmla="*/ 0 w 94"/>
                <a:gd name="T3" fmla="*/ 114 h 78"/>
                <a:gd name="T4" fmla="*/ 71 w 94"/>
                <a:gd name="T5" fmla="*/ 0 h 78"/>
                <a:gd name="T6" fmla="*/ 102 w 94"/>
                <a:gd name="T7" fmla="*/ 58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78"/>
                <a:gd name="T14" fmla="*/ 94 w 94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78">
                  <a:moveTo>
                    <a:pt x="93" y="39"/>
                  </a:moveTo>
                  <a:lnTo>
                    <a:pt x="0" y="77"/>
                  </a:lnTo>
                  <a:lnTo>
                    <a:pt x="65" y="0"/>
                  </a:lnTo>
                  <a:lnTo>
                    <a:pt x="93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4859338" y="1689100"/>
            <a:ext cx="1693862" cy="520700"/>
            <a:chOff x="3061" y="1064"/>
            <a:chExt cx="1009" cy="513"/>
          </a:xfrm>
        </p:grpSpPr>
        <p:sp>
          <p:nvSpPr>
            <p:cNvPr id="87126" name="Freeform 7"/>
            <p:cNvSpPr>
              <a:spLocks/>
            </p:cNvSpPr>
            <p:nvPr/>
          </p:nvSpPr>
          <p:spPr bwMode="auto">
            <a:xfrm>
              <a:off x="3061" y="1064"/>
              <a:ext cx="1009" cy="513"/>
            </a:xfrm>
            <a:custGeom>
              <a:avLst/>
              <a:gdLst>
                <a:gd name="T0" fmla="*/ 0 w 971"/>
                <a:gd name="T1" fmla="*/ 0 h 447"/>
                <a:gd name="T2" fmla="*/ 1088 w 971"/>
                <a:gd name="T3" fmla="*/ 675 h 447"/>
                <a:gd name="T4" fmla="*/ 0 w 971"/>
                <a:gd name="T5" fmla="*/ 0 h 447"/>
                <a:gd name="T6" fmla="*/ 0 60000 65536"/>
                <a:gd name="T7" fmla="*/ 0 60000 65536"/>
                <a:gd name="T8" fmla="*/ 0 60000 65536"/>
                <a:gd name="T9" fmla="*/ 0 w 971"/>
                <a:gd name="T10" fmla="*/ 0 h 447"/>
                <a:gd name="T11" fmla="*/ 971 w 971"/>
                <a:gd name="T12" fmla="*/ 447 h 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1" h="447">
                  <a:moveTo>
                    <a:pt x="0" y="0"/>
                  </a:moveTo>
                  <a:lnTo>
                    <a:pt x="970" y="44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7" name="Freeform 8"/>
            <p:cNvSpPr>
              <a:spLocks/>
            </p:cNvSpPr>
            <p:nvPr/>
          </p:nvSpPr>
          <p:spPr bwMode="auto">
            <a:xfrm>
              <a:off x="3966" y="1504"/>
              <a:ext cx="104" cy="73"/>
            </a:xfrm>
            <a:custGeom>
              <a:avLst/>
              <a:gdLst>
                <a:gd name="T0" fmla="*/ 24 w 100"/>
                <a:gd name="T1" fmla="*/ 0 h 63"/>
                <a:gd name="T2" fmla="*/ 111 w 100"/>
                <a:gd name="T3" fmla="*/ 96 h 63"/>
                <a:gd name="T4" fmla="*/ 0 w 100"/>
                <a:gd name="T5" fmla="*/ 68 h 63"/>
                <a:gd name="T6" fmla="*/ 24 w 10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3"/>
                <a:gd name="T14" fmla="*/ 100 w 10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3">
                  <a:moveTo>
                    <a:pt x="21" y="0"/>
                  </a:moveTo>
                  <a:lnTo>
                    <a:pt x="99" y="62"/>
                  </a:lnTo>
                  <a:lnTo>
                    <a:pt x="0" y="44"/>
                  </a:lnTo>
                  <a:lnTo>
                    <a:pt x="2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47" name="Group 9"/>
          <p:cNvGrpSpPr>
            <a:grpSpLocks/>
          </p:cNvGrpSpPr>
          <p:nvPr/>
        </p:nvGrpSpPr>
        <p:grpSpPr bwMode="auto">
          <a:xfrm>
            <a:off x="1862138" y="2608263"/>
            <a:ext cx="447675" cy="668337"/>
            <a:chOff x="1173" y="1691"/>
            <a:chExt cx="282" cy="558"/>
          </a:xfrm>
        </p:grpSpPr>
        <p:sp>
          <p:nvSpPr>
            <p:cNvPr id="87124" name="Freeform 10"/>
            <p:cNvSpPr>
              <a:spLocks/>
            </p:cNvSpPr>
            <p:nvPr/>
          </p:nvSpPr>
          <p:spPr bwMode="auto">
            <a:xfrm>
              <a:off x="1173" y="1691"/>
              <a:ext cx="282" cy="558"/>
            </a:xfrm>
            <a:custGeom>
              <a:avLst/>
              <a:gdLst>
                <a:gd name="T0" fmla="*/ 302 w 272"/>
                <a:gd name="T1" fmla="*/ 0 h 486"/>
                <a:gd name="T2" fmla="*/ 0 w 272"/>
                <a:gd name="T3" fmla="*/ 735 h 486"/>
                <a:gd name="T4" fmla="*/ 302 w 272"/>
                <a:gd name="T5" fmla="*/ 0 h 486"/>
                <a:gd name="T6" fmla="*/ 0 60000 65536"/>
                <a:gd name="T7" fmla="*/ 0 60000 65536"/>
                <a:gd name="T8" fmla="*/ 0 60000 65536"/>
                <a:gd name="T9" fmla="*/ 0 w 272"/>
                <a:gd name="T10" fmla="*/ 0 h 486"/>
                <a:gd name="T11" fmla="*/ 272 w 272"/>
                <a:gd name="T12" fmla="*/ 486 h 4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486">
                  <a:moveTo>
                    <a:pt x="271" y="0"/>
                  </a:moveTo>
                  <a:lnTo>
                    <a:pt x="0" y="485"/>
                  </a:lnTo>
                  <a:lnTo>
                    <a:pt x="2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5" name="Freeform 11"/>
            <p:cNvSpPr>
              <a:spLocks/>
            </p:cNvSpPr>
            <p:nvPr/>
          </p:nvSpPr>
          <p:spPr bwMode="auto">
            <a:xfrm>
              <a:off x="1173" y="2137"/>
              <a:ext cx="71" cy="112"/>
            </a:xfrm>
            <a:custGeom>
              <a:avLst/>
              <a:gdLst>
                <a:gd name="T0" fmla="*/ 74 w 69"/>
                <a:gd name="T1" fmla="*/ 38 h 98"/>
                <a:gd name="T2" fmla="*/ 0 w 69"/>
                <a:gd name="T3" fmla="*/ 145 h 98"/>
                <a:gd name="T4" fmla="*/ 29 w 69"/>
                <a:gd name="T5" fmla="*/ 0 h 98"/>
                <a:gd name="T6" fmla="*/ 74 w 69"/>
                <a:gd name="T7" fmla="*/ 3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98"/>
                <a:gd name="T14" fmla="*/ 69 w 6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98">
                  <a:moveTo>
                    <a:pt x="68" y="25"/>
                  </a:moveTo>
                  <a:lnTo>
                    <a:pt x="0" y="97"/>
                  </a:lnTo>
                  <a:lnTo>
                    <a:pt x="26" y="0"/>
                  </a:lnTo>
                  <a:lnTo>
                    <a:pt x="68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48" name="Group 12"/>
          <p:cNvGrpSpPr>
            <a:grpSpLocks/>
          </p:cNvGrpSpPr>
          <p:nvPr/>
        </p:nvGrpSpPr>
        <p:grpSpPr bwMode="auto">
          <a:xfrm>
            <a:off x="2782888" y="2574925"/>
            <a:ext cx="82550" cy="693738"/>
            <a:chOff x="1753" y="1670"/>
            <a:chExt cx="52" cy="579"/>
          </a:xfrm>
        </p:grpSpPr>
        <p:sp>
          <p:nvSpPr>
            <p:cNvPr id="87122" name="Freeform 13"/>
            <p:cNvSpPr>
              <a:spLocks/>
            </p:cNvSpPr>
            <p:nvPr/>
          </p:nvSpPr>
          <p:spPr bwMode="auto">
            <a:xfrm>
              <a:off x="1778" y="1670"/>
              <a:ext cx="1" cy="579"/>
            </a:xfrm>
            <a:custGeom>
              <a:avLst/>
              <a:gdLst>
                <a:gd name="T0" fmla="*/ 0 w 1"/>
                <a:gd name="T1" fmla="*/ 0 h 505"/>
                <a:gd name="T2" fmla="*/ 0 w 1"/>
                <a:gd name="T3" fmla="*/ 760 h 505"/>
                <a:gd name="T4" fmla="*/ 0 w 1"/>
                <a:gd name="T5" fmla="*/ 0 h 505"/>
                <a:gd name="T6" fmla="*/ 0 60000 65536"/>
                <a:gd name="T7" fmla="*/ 0 60000 65536"/>
                <a:gd name="T8" fmla="*/ 0 60000 65536"/>
                <a:gd name="T9" fmla="*/ 0 w 1"/>
                <a:gd name="T10" fmla="*/ 0 h 505"/>
                <a:gd name="T11" fmla="*/ 1 w 1"/>
                <a:gd name="T12" fmla="*/ 505 h 5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05">
                  <a:moveTo>
                    <a:pt x="0" y="0"/>
                  </a:moveTo>
                  <a:lnTo>
                    <a:pt x="0" y="50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Freeform 14"/>
            <p:cNvSpPr>
              <a:spLocks/>
            </p:cNvSpPr>
            <p:nvPr/>
          </p:nvSpPr>
          <p:spPr bwMode="auto">
            <a:xfrm>
              <a:off x="1753" y="2137"/>
              <a:ext cx="52" cy="112"/>
            </a:xfrm>
            <a:custGeom>
              <a:avLst/>
              <a:gdLst>
                <a:gd name="T0" fmla="*/ 55 w 50"/>
                <a:gd name="T1" fmla="*/ 0 h 98"/>
                <a:gd name="T2" fmla="*/ 27 w 50"/>
                <a:gd name="T3" fmla="*/ 145 h 98"/>
                <a:gd name="T4" fmla="*/ 0 w 50"/>
                <a:gd name="T5" fmla="*/ 0 h 98"/>
                <a:gd name="T6" fmla="*/ 55 w 5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49" y="0"/>
                  </a:moveTo>
                  <a:lnTo>
                    <a:pt x="24" y="97"/>
                  </a:ln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49" name="Group 15"/>
          <p:cNvGrpSpPr>
            <a:grpSpLocks/>
          </p:cNvGrpSpPr>
          <p:nvPr/>
        </p:nvGrpSpPr>
        <p:grpSpPr bwMode="auto">
          <a:xfrm>
            <a:off x="3335338" y="2540000"/>
            <a:ext cx="354012" cy="706438"/>
            <a:chOff x="2101" y="1648"/>
            <a:chExt cx="223" cy="590"/>
          </a:xfrm>
        </p:grpSpPr>
        <p:sp>
          <p:nvSpPr>
            <p:cNvPr id="87120" name="Freeform 16"/>
            <p:cNvSpPr>
              <a:spLocks/>
            </p:cNvSpPr>
            <p:nvPr/>
          </p:nvSpPr>
          <p:spPr bwMode="auto">
            <a:xfrm>
              <a:off x="2101" y="1648"/>
              <a:ext cx="223" cy="590"/>
            </a:xfrm>
            <a:custGeom>
              <a:avLst/>
              <a:gdLst>
                <a:gd name="T0" fmla="*/ 0 w 214"/>
                <a:gd name="T1" fmla="*/ 0 h 514"/>
                <a:gd name="T2" fmla="*/ 241 w 214"/>
                <a:gd name="T3" fmla="*/ 776 h 514"/>
                <a:gd name="T4" fmla="*/ 0 w 214"/>
                <a:gd name="T5" fmla="*/ 0 h 514"/>
                <a:gd name="T6" fmla="*/ 0 60000 65536"/>
                <a:gd name="T7" fmla="*/ 0 60000 65536"/>
                <a:gd name="T8" fmla="*/ 0 60000 65536"/>
                <a:gd name="T9" fmla="*/ 0 w 214"/>
                <a:gd name="T10" fmla="*/ 0 h 514"/>
                <a:gd name="T11" fmla="*/ 214 w 214"/>
                <a:gd name="T12" fmla="*/ 514 h 5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514">
                  <a:moveTo>
                    <a:pt x="0" y="0"/>
                  </a:moveTo>
                  <a:lnTo>
                    <a:pt x="213" y="5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Freeform 17"/>
            <p:cNvSpPr>
              <a:spLocks/>
            </p:cNvSpPr>
            <p:nvPr/>
          </p:nvSpPr>
          <p:spPr bwMode="auto">
            <a:xfrm>
              <a:off x="2261" y="2123"/>
              <a:ext cx="63" cy="115"/>
            </a:xfrm>
            <a:custGeom>
              <a:avLst/>
              <a:gdLst>
                <a:gd name="T0" fmla="*/ 51 w 60"/>
                <a:gd name="T1" fmla="*/ 0 h 100"/>
                <a:gd name="T2" fmla="*/ 68 w 60"/>
                <a:gd name="T3" fmla="*/ 151 h 100"/>
                <a:gd name="T4" fmla="*/ 0 w 60"/>
                <a:gd name="T5" fmla="*/ 28 h 100"/>
                <a:gd name="T6" fmla="*/ 51 w 60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100"/>
                <a:gd name="T14" fmla="*/ 60 w 6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100">
                  <a:moveTo>
                    <a:pt x="45" y="0"/>
                  </a:moveTo>
                  <a:lnTo>
                    <a:pt x="59" y="99"/>
                  </a:lnTo>
                  <a:lnTo>
                    <a:pt x="0" y="18"/>
                  </a:lnTo>
                  <a:lnTo>
                    <a:pt x="4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50" name="Group 18"/>
          <p:cNvGrpSpPr>
            <a:grpSpLocks/>
          </p:cNvGrpSpPr>
          <p:nvPr/>
        </p:nvGrpSpPr>
        <p:grpSpPr bwMode="auto">
          <a:xfrm>
            <a:off x="6122988" y="2555875"/>
            <a:ext cx="419100" cy="681038"/>
            <a:chOff x="3857" y="1658"/>
            <a:chExt cx="264" cy="569"/>
          </a:xfrm>
        </p:grpSpPr>
        <p:sp>
          <p:nvSpPr>
            <p:cNvPr id="87118" name="Freeform 19"/>
            <p:cNvSpPr>
              <a:spLocks/>
            </p:cNvSpPr>
            <p:nvPr/>
          </p:nvSpPr>
          <p:spPr bwMode="auto">
            <a:xfrm>
              <a:off x="3857" y="1658"/>
              <a:ext cx="264" cy="569"/>
            </a:xfrm>
            <a:custGeom>
              <a:avLst/>
              <a:gdLst>
                <a:gd name="T0" fmla="*/ 284 w 254"/>
                <a:gd name="T1" fmla="*/ 0 h 496"/>
                <a:gd name="T2" fmla="*/ 0 w 254"/>
                <a:gd name="T3" fmla="*/ 748 h 496"/>
                <a:gd name="T4" fmla="*/ 284 w 254"/>
                <a:gd name="T5" fmla="*/ 0 h 496"/>
                <a:gd name="T6" fmla="*/ 0 60000 65536"/>
                <a:gd name="T7" fmla="*/ 0 60000 65536"/>
                <a:gd name="T8" fmla="*/ 0 60000 65536"/>
                <a:gd name="T9" fmla="*/ 0 w 254"/>
                <a:gd name="T10" fmla="*/ 0 h 496"/>
                <a:gd name="T11" fmla="*/ 254 w 254"/>
                <a:gd name="T12" fmla="*/ 496 h 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496">
                  <a:moveTo>
                    <a:pt x="253" y="0"/>
                  </a:moveTo>
                  <a:lnTo>
                    <a:pt x="0" y="495"/>
                  </a:lnTo>
                  <a:lnTo>
                    <a:pt x="25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Freeform 20"/>
            <p:cNvSpPr>
              <a:spLocks/>
            </p:cNvSpPr>
            <p:nvPr/>
          </p:nvSpPr>
          <p:spPr bwMode="auto">
            <a:xfrm>
              <a:off x="3857" y="2115"/>
              <a:ext cx="70" cy="112"/>
            </a:xfrm>
            <a:custGeom>
              <a:avLst/>
              <a:gdLst>
                <a:gd name="T0" fmla="*/ 75 w 67"/>
                <a:gd name="T1" fmla="*/ 31 h 98"/>
                <a:gd name="T2" fmla="*/ 0 w 67"/>
                <a:gd name="T3" fmla="*/ 145 h 98"/>
                <a:gd name="T4" fmla="*/ 26 w 67"/>
                <a:gd name="T5" fmla="*/ 0 h 98"/>
                <a:gd name="T6" fmla="*/ 75 w 67"/>
                <a:gd name="T7" fmla="*/ 31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8"/>
                <a:gd name="T14" fmla="*/ 67 w 6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8">
                  <a:moveTo>
                    <a:pt x="66" y="21"/>
                  </a:moveTo>
                  <a:lnTo>
                    <a:pt x="0" y="97"/>
                  </a:lnTo>
                  <a:lnTo>
                    <a:pt x="23" y="0"/>
                  </a:lnTo>
                  <a:lnTo>
                    <a:pt x="66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51" name="Group 21"/>
          <p:cNvGrpSpPr>
            <a:grpSpLocks/>
          </p:cNvGrpSpPr>
          <p:nvPr/>
        </p:nvGrpSpPr>
        <p:grpSpPr bwMode="auto">
          <a:xfrm>
            <a:off x="7011988" y="2574925"/>
            <a:ext cx="80962" cy="654050"/>
            <a:chOff x="4417" y="1670"/>
            <a:chExt cx="51" cy="546"/>
          </a:xfrm>
        </p:grpSpPr>
        <p:sp>
          <p:nvSpPr>
            <p:cNvPr id="87116" name="Freeform 22"/>
            <p:cNvSpPr>
              <a:spLocks/>
            </p:cNvSpPr>
            <p:nvPr/>
          </p:nvSpPr>
          <p:spPr bwMode="auto">
            <a:xfrm>
              <a:off x="4442" y="1670"/>
              <a:ext cx="1" cy="546"/>
            </a:xfrm>
            <a:custGeom>
              <a:avLst/>
              <a:gdLst>
                <a:gd name="T0" fmla="*/ 0 w 1"/>
                <a:gd name="T1" fmla="*/ 0 h 476"/>
                <a:gd name="T2" fmla="*/ 0 w 1"/>
                <a:gd name="T3" fmla="*/ 717 h 476"/>
                <a:gd name="T4" fmla="*/ 0 w 1"/>
                <a:gd name="T5" fmla="*/ 0 h 476"/>
                <a:gd name="T6" fmla="*/ 0 60000 65536"/>
                <a:gd name="T7" fmla="*/ 0 60000 65536"/>
                <a:gd name="T8" fmla="*/ 0 60000 65536"/>
                <a:gd name="T9" fmla="*/ 0 w 1"/>
                <a:gd name="T10" fmla="*/ 0 h 476"/>
                <a:gd name="T11" fmla="*/ 1 w 1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76">
                  <a:moveTo>
                    <a:pt x="0" y="0"/>
                  </a:moveTo>
                  <a:lnTo>
                    <a:pt x="0" y="47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Freeform 23"/>
            <p:cNvSpPr>
              <a:spLocks/>
            </p:cNvSpPr>
            <p:nvPr/>
          </p:nvSpPr>
          <p:spPr bwMode="auto">
            <a:xfrm>
              <a:off x="4417" y="2103"/>
              <a:ext cx="51" cy="113"/>
            </a:xfrm>
            <a:custGeom>
              <a:avLst/>
              <a:gdLst>
                <a:gd name="T0" fmla="*/ 54 w 49"/>
                <a:gd name="T1" fmla="*/ 0 h 98"/>
                <a:gd name="T2" fmla="*/ 27 w 49"/>
                <a:gd name="T3" fmla="*/ 149 h 98"/>
                <a:gd name="T4" fmla="*/ 0 w 49"/>
                <a:gd name="T5" fmla="*/ 0 h 98"/>
                <a:gd name="T6" fmla="*/ 5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48" y="0"/>
                  </a:moveTo>
                  <a:lnTo>
                    <a:pt x="24" y="97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52" name="Group 24"/>
          <p:cNvGrpSpPr>
            <a:grpSpLocks/>
          </p:cNvGrpSpPr>
          <p:nvPr/>
        </p:nvGrpSpPr>
        <p:grpSpPr bwMode="auto">
          <a:xfrm>
            <a:off x="7566025" y="2590800"/>
            <a:ext cx="417513" cy="655638"/>
            <a:chOff x="4766" y="1680"/>
            <a:chExt cx="263" cy="547"/>
          </a:xfrm>
        </p:grpSpPr>
        <p:sp>
          <p:nvSpPr>
            <p:cNvPr id="87114" name="Freeform 25"/>
            <p:cNvSpPr>
              <a:spLocks/>
            </p:cNvSpPr>
            <p:nvPr/>
          </p:nvSpPr>
          <p:spPr bwMode="auto">
            <a:xfrm>
              <a:off x="4766" y="1680"/>
              <a:ext cx="263" cy="547"/>
            </a:xfrm>
            <a:custGeom>
              <a:avLst/>
              <a:gdLst>
                <a:gd name="T0" fmla="*/ 0 w 253"/>
                <a:gd name="T1" fmla="*/ 0 h 477"/>
                <a:gd name="T2" fmla="*/ 283 w 253"/>
                <a:gd name="T3" fmla="*/ 718 h 477"/>
                <a:gd name="T4" fmla="*/ 0 w 253"/>
                <a:gd name="T5" fmla="*/ 0 h 477"/>
                <a:gd name="T6" fmla="*/ 0 60000 65536"/>
                <a:gd name="T7" fmla="*/ 0 60000 65536"/>
                <a:gd name="T8" fmla="*/ 0 60000 65536"/>
                <a:gd name="T9" fmla="*/ 0 w 253"/>
                <a:gd name="T10" fmla="*/ 0 h 477"/>
                <a:gd name="T11" fmla="*/ 253 w 253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477">
                  <a:moveTo>
                    <a:pt x="0" y="0"/>
                  </a:moveTo>
                  <a:lnTo>
                    <a:pt x="252" y="47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5" name="Freeform 26"/>
            <p:cNvSpPr>
              <a:spLocks/>
            </p:cNvSpPr>
            <p:nvPr/>
          </p:nvSpPr>
          <p:spPr bwMode="auto">
            <a:xfrm>
              <a:off x="4959" y="2115"/>
              <a:ext cx="70" cy="112"/>
            </a:xfrm>
            <a:custGeom>
              <a:avLst/>
              <a:gdLst>
                <a:gd name="T0" fmla="*/ 48 w 67"/>
                <a:gd name="T1" fmla="*/ 0 h 98"/>
                <a:gd name="T2" fmla="*/ 75 w 67"/>
                <a:gd name="T3" fmla="*/ 145 h 98"/>
                <a:gd name="T4" fmla="*/ 0 w 67"/>
                <a:gd name="T5" fmla="*/ 33 h 98"/>
                <a:gd name="T6" fmla="*/ 48 w 6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8"/>
                <a:gd name="T14" fmla="*/ 67 w 6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8">
                  <a:moveTo>
                    <a:pt x="42" y="0"/>
                  </a:moveTo>
                  <a:lnTo>
                    <a:pt x="66" y="97"/>
                  </a:lnTo>
                  <a:lnTo>
                    <a:pt x="0" y="22"/>
                  </a:lnTo>
                  <a:lnTo>
                    <a:pt x="4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53" name="Group 27"/>
          <p:cNvGrpSpPr>
            <a:grpSpLocks/>
          </p:cNvGrpSpPr>
          <p:nvPr/>
        </p:nvGrpSpPr>
        <p:grpSpPr bwMode="auto">
          <a:xfrm>
            <a:off x="836613" y="974725"/>
            <a:ext cx="8240712" cy="2889250"/>
            <a:chOff x="527" y="614"/>
            <a:chExt cx="5191" cy="1820"/>
          </a:xfrm>
        </p:grpSpPr>
        <p:sp>
          <p:nvSpPr>
            <p:cNvPr id="87067" name="Freeform 28"/>
            <p:cNvSpPr>
              <a:spLocks/>
            </p:cNvSpPr>
            <p:nvPr/>
          </p:nvSpPr>
          <p:spPr bwMode="auto">
            <a:xfrm>
              <a:off x="527" y="2076"/>
              <a:ext cx="727" cy="358"/>
            </a:xfrm>
            <a:custGeom>
              <a:avLst/>
              <a:gdLst>
                <a:gd name="T0" fmla="*/ 0 w 699"/>
                <a:gd name="T1" fmla="*/ 470 h 312"/>
                <a:gd name="T2" fmla="*/ 0 w 699"/>
                <a:gd name="T3" fmla="*/ 0 h 312"/>
                <a:gd name="T4" fmla="*/ 785 w 699"/>
                <a:gd name="T5" fmla="*/ 0 h 312"/>
                <a:gd name="T6" fmla="*/ 785 w 699"/>
                <a:gd name="T7" fmla="*/ 470 h 312"/>
                <a:gd name="T8" fmla="*/ 0 w 699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9"/>
                <a:gd name="T16" fmla="*/ 0 h 312"/>
                <a:gd name="T17" fmla="*/ 699 w 699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9" h="312">
                  <a:moveTo>
                    <a:pt x="0" y="311"/>
                  </a:moveTo>
                  <a:lnTo>
                    <a:pt x="0" y="0"/>
                  </a:lnTo>
                  <a:lnTo>
                    <a:pt x="698" y="0"/>
                  </a:lnTo>
                  <a:lnTo>
                    <a:pt x="698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Freeform 29"/>
            <p:cNvSpPr>
              <a:spLocks/>
            </p:cNvSpPr>
            <p:nvPr/>
          </p:nvSpPr>
          <p:spPr bwMode="auto">
            <a:xfrm>
              <a:off x="1414" y="2076"/>
              <a:ext cx="728" cy="358"/>
            </a:xfrm>
            <a:custGeom>
              <a:avLst/>
              <a:gdLst>
                <a:gd name="T0" fmla="*/ 0 w 700"/>
                <a:gd name="T1" fmla="*/ 470 h 312"/>
                <a:gd name="T2" fmla="*/ 0 w 700"/>
                <a:gd name="T3" fmla="*/ 0 h 312"/>
                <a:gd name="T4" fmla="*/ 786 w 700"/>
                <a:gd name="T5" fmla="*/ 0 h 312"/>
                <a:gd name="T6" fmla="*/ 786 w 700"/>
                <a:gd name="T7" fmla="*/ 470 h 312"/>
                <a:gd name="T8" fmla="*/ 0 w 700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2"/>
                <a:gd name="T17" fmla="*/ 700 w 700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2">
                  <a:moveTo>
                    <a:pt x="0" y="311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9" name="Freeform 30"/>
            <p:cNvSpPr>
              <a:spLocks/>
            </p:cNvSpPr>
            <p:nvPr/>
          </p:nvSpPr>
          <p:spPr bwMode="auto">
            <a:xfrm>
              <a:off x="2303" y="2076"/>
              <a:ext cx="727" cy="358"/>
            </a:xfrm>
            <a:custGeom>
              <a:avLst/>
              <a:gdLst>
                <a:gd name="T0" fmla="*/ 0 w 700"/>
                <a:gd name="T1" fmla="*/ 470 h 312"/>
                <a:gd name="T2" fmla="*/ 0 w 700"/>
                <a:gd name="T3" fmla="*/ 0 h 312"/>
                <a:gd name="T4" fmla="*/ 783 w 700"/>
                <a:gd name="T5" fmla="*/ 0 h 312"/>
                <a:gd name="T6" fmla="*/ 783 w 700"/>
                <a:gd name="T7" fmla="*/ 470 h 312"/>
                <a:gd name="T8" fmla="*/ 0 w 700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2"/>
                <a:gd name="T17" fmla="*/ 700 w 700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2">
                  <a:moveTo>
                    <a:pt x="0" y="311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Freeform 31"/>
            <p:cNvSpPr>
              <a:spLocks/>
            </p:cNvSpPr>
            <p:nvPr/>
          </p:nvSpPr>
          <p:spPr bwMode="auto">
            <a:xfrm>
              <a:off x="3192" y="2076"/>
              <a:ext cx="726" cy="358"/>
            </a:xfrm>
            <a:custGeom>
              <a:avLst/>
              <a:gdLst>
                <a:gd name="T0" fmla="*/ 0 w 699"/>
                <a:gd name="T1" fmla="*/ 470 h 312"/>
                <a:gd name="T2" fmla="*/ 0 w 699"/>
                <a:gd name="T3" fmla="*/ 0 h 312"/>
                <a:gd name="T4" fmla="*/ 782 w 699"/>
                <a:gd name="T5" fmla="*/ 0 h 312"/>
                <a:gd name="T6" fmla="*/ 782 w 699"/>
                <a:gd name="T7" fmla="*/ 470 h 312"/>
                <a:gd name="T8" fmla="*/ 0 w 699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9"/>
                <a:gd name="T16" fmla="*/ 0 h 312"/>
                <a:gd name="T17" fmla="*/ 699 w 699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9" h="312">
                  <a:moveTo>
                    <a:pt x="0" y="311"/>
                  </a:moveTo>
                  <a:lnTo>
                    <a:pt x="0" y="0"/>
                  </a:lnTo>
                  <a:lnTo>
                    <a:pt x="698" y="0"/>
                  </a:lnTo>
                  <a:lnTo>
                    <a:pt x="698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1" name="Freeform 32"/>
            <p:cNvSpPr>
              <a:spLocks/>
            </p:cNvSpPr>
            <p:nvPr/>
          </p:nvSpPr>
          <p:spPr bwMode="auto">
            <a:xfrm>
              <a:off x="4078" y="2076"/>
              <a:ext cx="729" cy="358"/>
            </a:xfrm>
            <a:custGeom>
              <a:avLst/>
              <a:gdLst>
                <a:gd name="T0" fmla="*/ 0 w 701"/>
                <a:gd name="T1" fmla="*/ 470 h 312"/>
                <a:gd name="T2" fmla="*/ 0 w 701"/>
                <a:gd name="T3" fmla="*/ 0 h 312"/>
                <a:gd name="T4" fmla="*/ 787 w 701"/>
                <a:gd name="T5" fmla="*/ 0 h 312"/>
                <a:gd name="T6" fmla="*/ 787 w 701"/>
                <a:gd name="T7" fmla="*/ 470 h 312"/>
                <a:gd name="T8" fmla="*/ 0 w 701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1"/>
                <a:gd name="T16" fmla="*/ 0 h 312"/>
                <a:gd name="T17" fmla="*/ 701 w 70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1" h="312">
                  <a:moveTo>
                    <a:pt x="0" y="311"/>
                  </a:moveTo>
                  <a:lnTo>
                    <a:pt x="0" y="0"/>
                  </a:lnTo>
                  <a:lnTo>
                    <a:pt x="700" y="0"/>
                  </a:lnTo>
                  <a:lnTo>
                    <a:pt x="70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Freeform 33"/>
            <p:cNvSpPr>
              <a:spLocks/>
            </p:cNvSpPr>
            <p:nvPr/>
          </p:nvSpPr>
          <p:spPr bwMode="auto">
            <a:xfrm>
              <a:off x="4966" y="2076"/>
              <a:ext cx="730" cy="358"/>
            </a:xfrm>
            <a:custGeom>
              <a:avLst/>
              <a:gdLst>
                <a:gd name="T0" fmla="*/ 0 w 702"/>
                <a:gd name="T1" fmla="*/ 470 h 312"/>
                <a:gd name="T2" fmla="*/ 0 w 702"/>
                <a:gd name="T3" fmla="*/ 0 h 312"/>
                <a:gd name="T4" fmla="*/ 788 w 702"/>
                <a:gd name="T5" fmla="*/ 0 h 312"/>
                <a:gd name="T6" fmla="*/ 788 w 702"/>
                <a:gd name="T7" fmla="*/ 470 h 312"/>
                <a:gd name="T8" fmla="*/ 0 w 702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312"/>
                <a:gd name="T17" fmla="*/ 702 w 702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312">
                  <a:moveTo>
                    <a:pt x="0" y="311"/>
                  </a:moveTo>
                  <a:lnTo>
                    <a:pt x="0" y="0"/>
                  </a:lnTo>
                  <a:lnTo>
                    <a:pt x="701" y="0"/>
                  </a:lnTo>
                  <a:lnTo>
                    <a:pt x="701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Freeform 34"/>
            <p:cNvSpPr>
              <a:spLocks/>
            </p:cNvSpPr>
            <p:nvPr/>
          </p:nvSpPr>
          <p:spPr bwMode="auto">
            <a:xfrm>
              <a:off x="1414" y="1392"/>
              <a:ext cx="728" cy="357"/>
            </a:xfrm>
            <a:custGeom>
              <a:avLst/>
              <a:gdLst>
                <a:gd name="T0" fmla="*/ 0 w 700"/>
                <a:gd name="T1" fmla="*/ 469 h 311"/>
                <a:gd name="T2" fmla="*/ 0 w 700"/>
                <a:gd name="T3" fmla="*/ 0 h 311"/>
                <a:gd name="T4" fmla="*/ 786 w 700"/>
                <a:gd name="T5" fmla="*/ 0 h 311"/>
                <a:gd name="T6" fmla="*/ 786 w 700"/>
                <a:gd name="T7" fmla="*/ 469 h 311"/>
                <a:gd name="T8" fmla="*/ 0 w 700"/>
                <a:gd name="T9" fmla="*/ 469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1"/>
                <a:gd name="T17" fmla="*/ 700 w 700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1">
                  <a:moveTo>
                    <a:pt x="0" y="310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0"/>
                  </a:lnTo>
                  <a:lnTo>
                    <a:pt x="0" y="3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4" name="Freeform 35"/>
            <p:cNvSpPr>
              <a:spLocks/>
            </p:cNvSpPr>
            <p:nvPr/>
          </p:nvSpPr>
          <p:spPr bwMode="auto">
            <a:xfrm>
              <a:off x="1497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Freeform 36"/>
            <p:cNvSpPr>
              <a:spLocks/>
            </p:cNvSpPr>
            <p:nvPr/>
          </p:nvSpPr>
          <p:spPr bwMode="auto">
            <a:xfrm>
              <a:off x="1737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Freeform 37"/>
            <p:cNvSpPr>
              <a:spLocks/>
            </p:cNvSpPr>
            <p:nvPr/>
          </p:nvSpPr>
          <p:spPr bwMode="auto">
            <a:xfrm>
              <a:off x="1818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Freeform 38"/>
            <p:cNvSpPr>
              <a:spLocks/>
            </p:cNvSpPr>
            <p:nvPr/>
          </p:nvSpPr>
          <p:spPr bwMode="auto">
            <a:xfrm>
              <a:off x="2062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Freeform 39"/>
            <p:cNvSpPr>
              <a:spLocks/>
            </p:cNvSpPr>
            <p:nvPr/>
          </p:nvSpPr>
          <p:spPr bwMode="auto">
            <a:xfrm>
              <a:off x="4078" y="1392"/>
              <a:ext cx="729" cy="357"/>
            </a:xfrm>
            <a:custGeom>
              <a:avLst/>
              <a:gdLst>
                <a:gd name="T0" fmla="*/ 0 w 701"/>
                <a:gd name="T1" fmla="*/ 469 h 311"/>
                <a:gd name="T2" fmla="*/ 0 w 701"/>
                <a:gd name="T3" fmla="*/ 0 h 311"/>
                <a:gd name="T4" fmla="*/ 787 w 701"/>
                <a:gd name="T5" fmla="*/ 0 h 311"/>
                <a:gd name="T6" fmla="*/ 787 w 701"/>
                <a:gd name="T7" fmla="*/ 469 h 311"/>
                <a:gd name="T8" fmla="*/ 0 w 701"/>
                <a:gd name="T9" fmla="*/ 469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1"/>
                <a:gd name="T16" fmla="*/ 0 h 311"/>
                <a:gd name="T17" fmla="*/ 701 w 701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1" h="311">
                  <a:moveTo>
                    <a:pt x="0" y="310"/>
                  </a:moveTo>
                  <a:lnTo>
                    <a:pt x="0" y="0"/>
                  </a:lnTo>
                  <a:lnTo>
                    <a:pt x="700" y="0"/>
                  </a:lnTo>
                  <a:lnTo>
                    <a:pt x="700" y="310"/>
                  </a:lnTo>
                  <a:lnTo>
                    <a:pt x="0" y="3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9" name="Freeform 40"/>
            <p:cNvSpPr>
              <a:spLocks/>
            </p:cNvSpPr>
            <p:nvPr/>
          </p:nvSpPr>
          <p:spPr bwMode="auto">
            <a:xfrm>
              <a:off x="4161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0" name="Freeform 41"/>
            <p:cNvSpPr>
              <a:spLocks/>
            </p:cNvSpPr>
            <p:nvPr/>
          </p:nvSpPr>
          <p:spPr bwMode="auto">
            <a:xfrm>
              <a:off x="4402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1" name="Freeform 42"/>
            <p:cNvSpPr>
              <a:spLocks/>
            </p:cNvSpPr>
            <p:nvPr/>
          </p:nvSpPr>
          <p:spPr bwMode="auto">
            <a:xfrm>
              <a:off x="4483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Freeform 43"/>
            <p:cNvSpPr>
              <a:spLocks/>
            </p:cNvSpPr>
            <p:nvPr/>
          </p:nvSpPr>
          <p:spPr bwMode="auto">
            <a:xfrm>
              <a:off x="4725" y="1392"/>
              <a:ext cx="1" cy="357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469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Freeform 44"/>
            <p:cNvSpPr>
              <a:spLocks/>
            </p:cNvSpPr>
            <p:nvPr/>
          </p:nvSpPr>
          <p:spPr bwMode="auto">
            <a:xfrm>
              <a:off x="2706" y="808"/>
              <a:ext cx="728" cy="358"/>
            </a:xfrm>
            <a:custGeom>
              <a:avLst/>
              <a:gdLst>
                <a:gd name="T0" fmla="*/ 0 w 700"/>
                <a:gd name="T1" fmla="*/ 470 h 312"/>
                <a:gd name="T2" fmla="*/ 0 w 700"/>
                <a:gd name="T3" fmla="*/ 0 h 312"/>
                <a:gd name="T4" fmla="*/ 786 w 700"/>
                <a:gd name="T5" fmla="*/ 0 h 312"/>
                <a:gd name="T6" fmla="*/ 786 w 700"/>
                <a:gd name="T7" fmla="*/ 470 h 312"/>
                <a:gd name="T8" fmla="*/ 0 w 700"/>
                <a:gd name="T9" fmla="*/ 47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2"/>
                <a:gd name="T17" fmla="*/ 700 w 700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2">
                  <a:moveTo>
                    <a:pt x="0" y="311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4" name="Freeform 45"/>
            <p:cNvSpPr>
              <a:spLocks/>
            </p:cNvSpPr>
            <p:nvPr/>
          </p:nvSpPr>
          <p:spPr bwMode="auto">
            <a:xfrm>
              <a:off x="2787" y="808"/>
              <a:ext cx="1" cy="358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470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5" name="Freeform 46"/>
            <p:cNvSpPr>
              <a:spLocks/>
            </p:cNvSpPr>
            <p:nvPr/>
          </p:nvSpPr>
          <p:spPr bwMode="auto">
            <a:xfrm>
              <a:off x="3029" y="808"/>
              <a:ext cx="1" cy="358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470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6" name="Freeform 47"/>
            <p:cNvSpPr>
              <a:spLocks/>
            </p:cNvSpPr>
            <p:nvPr/>
          </p:nvSpPr>
          <p:spPr bwMode="auto">
            <a:xfrm>
              <a:off x="3111" y="808"/>
              <a:ext cx="1" cy="358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470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7" name="Freeform 48"/>
            <p:cNvSpPr>
              <a:spLocks/>
            </p:cNvSpPr>
            <p:nvPr/>
          </p:nvSpPr>
          <p:spPr bwMode="auto">
            <a:xfrm>
              <a:off x="3353" y="808"/>
              <a:ext cx="1" cy="358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470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8" name="Freeform 49"/>
            <p:cNvSpPr>
              <a:spLocks/>
            </p:cNvSpPr>
            <p:nvPr/>
          </p:nvSpPr>
          <p:spPr bwMode="auto">
            <a:xfrm>
              <a:off x="890" y="2087"/>
              <a:ext cx="1" cy="325"/>
            </a:xfrm>
            <a:custGeom>
              <a:avLst/>
              <a:gdLst>
                <a:gd name="T0" fmla="*/ 0 w 1"/>
                <a:gd name="T1" fmla="*/ 0 h 283"/>
                <a:gd name="T2" fmla="*/ 0 w 1"/>
                <a:gd name="T3" fmla="*/ 427 h 283"/>
                <a:gd name="T4" fmla="*/ 0 w 1"/>
                <a:gd name="T5" fmla="*/ 0 h 283"/>
                <a:gd name="T6" fmla="*/ 0 60000 65536"/>
                <a:gd name="T7" fmla="*/ 0 60000 65536"/>
                <a:gd name="T8" fmla="*/ 0 60000 65536"/>
                <a:gd name="T9" fmla="*/ 0 w 1"/>
                <a:gd name="T10" fmla="*/ 0 h 283"/>
                <a:gd name="T11" fmla="*/ 1 w 1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3">
                  <a:moveTo>
                    <a:pt x="0" y="0"/>
                  </a:moveTo>
                  <a:lnTo>
                    <a:pt x="0" y="28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9" name="Freeform 50"/>
            <p:cNvSpPr>
              <a:spLocks/>
            </p:cNvSpPr>
            <p:nvPr/>
          </p:nvSpPr>
          <p:spPr bwMode="auto">
            <a:xfrm>
              <a:off x="1789" y="2076"/>
              <a:ext cx="1" cy="336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440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Freeform 51"/>
            <p:cNvSpPr>
              <a:spLocks/>
            </p:cNvSpPr>
            <p:nvPr/>
          </p:nvSpPr>
          <p:spPr bwMode="auto">
            <a:xfrm>
              <a:off x="2667" y="2076"/>
              <a:ext cx="1" cy="347"/>
            </a:xfrm>
            <a:custGeom>
              <a:avLst/>
              <a:gdLst>
                <a:gd name="T0" fmla="*/ 0 w 1"/>
                <a:gd name="T1" fmla="*/ 0 h 302"/>
                <a:gd name="T2" fmla="*/ 0 w 1"/>
                <a:gd name="T3" fmla="*/ 457 h 302"/>
                <a:gd name="T4" fmla="*/ 0 w 1"/>
                <a:gd name="T5" fmla="*/ 0 h 302"/>
                <a:gd name="T6" fmla="*/ 0 60000 65536"/>
                <a:gd name="T7" fmla="*/ 0 60000 65536"/>
                <a:gd name="T8" fmla="*/ 0 60000 65536"/>
                <a:gd name="T9" fmla="*/ 0 w 1"/>
                <a:gd name="T10" fmla="*/ 0 h 302"/>
                <a:gd name="T11" fmla="*/ 1 w 1"/>
                <a:gd name="T12" fmla="*/ 302 h 3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2">
                  <a:moveTo>
                    <a:pt x="0" y="0"/>
                  </a:moveTo>
                  <a:lnTo>
                    <a:pt x="0" y="30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Freeform 52"/>
            <p:cNvSpPr>
              <a:spLocks/>
            </p:cNvSpPr>
            <p:nvPr/>
          </p:nvSpPr>
          <p:spPr bwMode="auto">
            <a:xfrm>
              <a:off x="3543" y="2087"/>
              <a:ext cx="1" cy="314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414 h 273"/>
                <a:gd name="T4" fmla="*/ 0 w 1"/>
                <a:gd name="T5" fmla="*/ 0 h 273"/>
                <a:gd name="T6" fmla="*/ 0 60000 65536"/>
                <a:gd name="T7" fmla="*/ 0 60000 65536"/>
                <a:gd name="T8" fmla="*/ 0 60000 65536"/>
                <a:gd name="T9" fmla="*/ 0 w 1"/>
                <a:gd name="T10" fmla="*/ 0 h 273"/>
                <a:gd name="T11" fmla="*/ 1 w 1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3">
                  <a:moveTo>
                    <a:pt x="0" y="0"/>
                  </a:move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Freeform 53"/>
            <p:cNvSpPr>
              <a:spLocks/>
            </p:cNvSpPr>
            <p:nvPr/>
          </p:nvSpPr>
          <p:spPr bwMode="auto">
            <a:xfrm>
              <a:off x="4433" y="2087"/>
              <a:ext cx="1" cy="336"/>
            </a:xfrm>
            <a:custGeom>
              <a:avLst/>
              <a:gdLst>
                <a:gd name="T0" fmla="*/ 0 w 1"/>
                <a:gd name="T1" fmla="*/ 0 h 292"/>
                <a:gd name="T2" fmla="*/ 0 w 1"/>
                <a:gd name="T3" fmla="*/ 443 h 292"/>
                <a:gd name="T4" fmla="*/ 0 w 1"/>
                <a:gd name="T5" fmla="*/ 0 h 292"/>
                <a:gd name="T6" fmla="*/ 0 60000 65536"/>
                <a:gd name="T7" fmla="*/ 0 60000 65536"/>
                <a:gd name="T8" fmla="*/ 0 60000 65536"/>
                <a:gd name="T9" fmla="*/ 0 w 1"/>
                <a:gd name="T10" fmla="*/ 0 h 292"/>
                <a:gd name="T11" fmla="*/ 1 w 1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2">
                  <a:moveTo>
                    <a:pt x="0" y="0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Freeform 54"/>
            <p:cNvSpPr>
              <a:spLocks/>
            </p:cNvSpPr>
            <p:nvPr/>
          </p:nvSpPr>
          <p:spPr bwMode="auto">
            <a:xfrm>
              <a:off x="5310" y="2087"/>
              <a:ext cx="1" cy="336"/>
            </a:xfrm>
            <a:custGeom>
              <a:avLst/>
              <a:gdLst>
                <a:gd name="T0" fmla="*/ 0 w 1"/>
                <a:gd name="T1" fmla="*/ 0 h 292"/>
                <a:gd name="T2" fmla="*/ 0 w 1"/>
                <a:gd name="T3" fmla="*/ 443 h 292"/>
                <a:gd name="T4" fmla="*/ 0 w 1"/>
                <a:gd name="T5" fmla="*/ 0 h 292"/>
                <a:gd name="T6" fmla="*/ 0 60000 65536"/>
                <a:gd name="T7" fmla="*/ 0 60000 65536"/>
                <a:gd name="T8" fmla="*/ 0 60000 65536"/>
                <a:gd name="T9" fmla="*/ 0 w 1"/>
                <a:gd name="T10" fmla="*/ 0 h 292"/>
                <a:gd name="T11" fmla="*/ 1 w 1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2">
                  <a:moveTo>
                    <a:pt x="0" y="0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Freeform 55"/>
            <p:cNvSpPr>
              <a:spLocks/>
            </p:cNvSpPr>
            <p:nvPr/>
          </p:nvSpPr>
          <p:spPr bwMode="auto">
            <a:xfrm>
              <a:off x="2393" y="697"/>
              <a:ext cx="264" cy="89"/>
            </a:xfrm>
            <a:custGeom>
              <a:avLst/>
              <a:gdLst>
                <a:gd name="T0" fmla="*/ 0 w 254"/>
                <a:gd name="T1" fmla="*/ 0 h 78"/>
                <a:gd name="T2" fmla="*/ 284 w 254"/>
                <a:gd name="T3" fmla="*/ 114 h 78"/>
                <a:gd name="T4" fmla="*/ 0 w 254"/>
                <a:gd name="T5" fmla="*/ 0 h 78"/>
                <a:gd name="T6" fmla="*/ 0 60000 65536"/>
                <a:gd name="T7" fmla="*/ 0 60000 65536"/>
                <a:gd name="T8" fmla="*/ 0 60000 65536"/>
                <a:gd name="T9" fmla="*/ 0 w 254"/>
                <a:gd name="T10" fmla="*/ 0 h 78"/>
                <a:gd name="T11" fmla="*/ 254 w 254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78">
                  <a:moveTo>
                    <a:pt x="0" y="0"/>
                  </a:moveTo>
                  <a:lnTo>
                    <a:pt x="253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5" name="Freeform 56"/>
            <p:cNvSpPr>
              <a:spLocks/>
            </p:cNvSpPr>
            <p:nvPr/>
          </p:nvSpPr>
          <p:spPr bwMode="auto">
            <a:xfrm>
              <a:off x="2552" y="728"/>
              <a:ext cx="105" cy="58"/>
            </a:xfrm>
            <a:custGeom>
              <a:avLst/>
              <a:gdLst>
                <a:gd name="T0" fmla="*/ 18 w 101"/>
                <a:gd name="T1" fmla="*/ 0 h 51"/>
                <a:gd name="T2" fmla="*/ 112 w 101"/>
                <a:gd name="T3" fmla="*/ 74 h 51"/>
                <a:gd name="T4" fmla="*/ 0 w 101"/>
                <a:gd name="T5" fmla="*/ 66 h 51"/>
                <a:gd name="T6" fmla="*/ 18 w 101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51"/>
                <a:gd name="T14" fmla="*/ 101 w 101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51">
                  <a:moveTo>
                    <a:pt x="15" y="0"/>
                  </a:moveTo>
                  <a:lnTo>
                    <a:pt x="100" y="50"/>
                  </a:lnTo>
                  <a:lnTo>
                    <a:pt x="0" y="45"/>
                  </a:lnTo>
                  <a:lnTo>
                    <a:pt x="1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6" name="Rectangle 57"/>
            <p:cNvSpPr>
              <a:spLocks noChangeArrowheads="1"/>
            </p:cNvSpPr>
            <p:nvPr/>
          </p:nvSpPr>
          <p:spPr bwMode="auto">
            <a:xfrm>
              <a:off x="558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10*</a:t>
              </a:r>
            </a:p>
          </p:txBody>
        </p:sp>
        <p:sp>
          <p:nvSpPr>
            <p:cNvPr id="87097" name="Rectangle 58"/>
            <p:cNvSpPr>
              <a:spLocks noChangeArrowheads="1"/>
            </p:cNvSpPr>
            <p:nvPr/>
          </p:nvSpPr>
          <p:spPr bwMode="auto">
            <a:xfrm>
              <a:off x="912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15*</a:t>
              </a:r>
            </a:p>
          </p:txBody>
        </p:sp>
        <p:sp>
          <p:nvSpPr>
            <p:cNvPr id="87098" name="Rectangle 59"/>
            <p:cNvSpPr>
              <a:spLocks noChangeArrowheads="1"/>
            </p:cNvSpPr>
            <p:nvPr/>
          </p:nvSpPr>
          <p:spPr bwMode="auto">
            <a:xfrm>
              <a:off x="1447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87099" name="Rectangle 60"/>
            <p:cNvSpPr>
              <a:spLocks noChangeArrowheads="1"/>
            </p:cNvSpPr>
            <p:nvPr/>
          </p:nvSpPr>
          <p:spPr bwMode="auto">
            <a:xfrm>
              <a:off x="1819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latin typeface="Arial" charset="0"/>
                </a:rPr>
                <a:t>27*</a:t>
              </a:r>
            </a:p>
          </p:txBody>
        </p:sp>
        <p:sp>
          <p:nvSpPr>
            <p:cNvPr id="87100" name="Rectangle 61"/>
            <p:cNvSpPr>
              <a:spLocks noChangeArrowheads="1"/>
            </p:cNvSpPr>
            <p:nvPr/>
          </p:nvSpPr>
          <p:spPr bwMode="auto">
            <a:xfrm>
              <a:off x="2344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87101" name="Rectangle 62"/>
            <p:cNvSpPr>
              <a:spLocks noChangeArrowheads="1"/>
            </p:cNvSpPr>
            <p:nvPr/>
          </p:nvSpPr>
          <p:spPr bwMode="auto">
            <a:xfrm>
              <a:off x="2687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37*</a:t>
              </a:r>
            </a:p>
          </p:txBody>
        </p:sp>
        <p:sp>
          <p:nvSpPr>
            <p:cNvPr id="87102" name="Rectangle 63"/>
            <p:cNvSpPr>
              <a:spLocks noChangeArrowheads="1"/>
            </p:cNvSpPr>
            <p:nvPr/>
          </p:nvSpPr>
          <p:spPr bwMode="auto">
            <a:xfrm>
              <a:off x="3232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40*</a:t>
              </a:r>
            </a:p>
          </p:txBody>
        </p:sp>
        <p:sp>
          <p:nvSpPr>
            <p:cNvPr id="87103" name="Rectangle 64"/>
            <p:cNvSpPr>
              <a:spLocks noChangeArrowheads="1"/>
            </p:cNvSpPr>
            <p:nvPr/>
          </p:nvSpPr>
          <p:spPr bwMode="auto">
            <a:xfrm>
              <a:off x="3576" y="2126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46*</a:t>
              </a:r>
            </a:p>
          </p:txBody>
        </p:sp>
        <p:sp>
          <p:nvSpPr>
            <p:cNvPr id="87104" name="Rectangle 65"/>
            <p:cNvSpPr>
              <a:spLocks noChangeArrowheads="1"/>
            </p:cNvSpPr>
            <p:nvPr/>
          </p:nvSpPr>
          <p:spPr bwMode="auto">
            <a:xfrm>
              <a:off x="4101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51*</a:t>
              </a:r>
            </a:p>
          </p:txBody>
        </p:sp>
        <p:sp>
          <p:nvSpPr>
            <p:cNvPr id="87105" name="Rectangle 66"/>
            <p:cNvSpPr>
              <a:spLocks noChangeArrowheads="1"/>
            </p:cNvSpPr>
            <p:nvPr/>
          </p:nvSpPr>
          <p:spPr bwMode="auto">
            <a:xfrm>
              <a:off x="4485" y="2126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chemeClr val="hlink"/>
                  </a:solidFill>
                  <a:latin typeface="Arial" charset="0"/>
                </a:rPr>
                <a:t>55*</a:t>
              </a:r>
            </a:p>
          </p:txBody>
        </p:sp>
        <p:sp>
          <p:nvSpPr>
            <p:cNvPr id="87106" name="Rectangle 67"/>
            <p:cNvSpPr>
              <a:spLocks noChangeArrowheads="1"/>
            </p:cNvSpPr>
            <p:nvPr/>
          </p:nvSpPr>
          <p:spPr bwMode="auto">
            <a:xfrm>
              <a:off x="4989" y="2149"/>
              <a:ext cx="36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63*</a:t>
              </a:r>
            </a:p>
          </p:txBody>
        </p:sp>
        <p:sp>
          <p:nvSpPr>
            <p:cNvPr id="87107" name="Rectangle 68"/>
            <p:cNvSpPr>
              <a:spLocks noChangeArrowheads="1"/>
            </p:cNvSpPr>
            <p:nvPr/>
          </p:nvSpPr>
          <p:spPr bwMode="auto">
            <a:xfrm>
              <a:off x="5353" y="2138"/>
              <a:ext cx="3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97*</a:t>
              </a:r>
            </a:p>
          </p:txBody>
        </p:sp>
        <p:sp>
          <p:nvSpPr>
            <p:cNvPr id="87108" name="Rectangle 69"/>
            <p:cNvSpPr>
              <a:spLocks noChangeArrowheads="1"/>
            </p:cNvSpPr>
            <p:nvPr/>
          </p:nvSpPr>
          <p:spPr bwMode="auto">
            <a:xfrm>
              <a:off x="1496" y="1441"/>
              <a:ext cx="30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87109" name="Rectangle 70"/>
            <p:cNvSpPr>
              <a:spLocks noChangeArrowheads="1"/>
            </p:cNvSpPr>
            <p:nvPr/>
          </p:nvSpPr>
          <p:spPr bwMode="auto">
            <a:xfrm>
              <a:off x="1819" y="1441"/>
              <a:ext cx="30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33</a:t>
              </a:r>
            </a:p>
          </p:txBody>
        </p:sp>
        <p:sp>
          <p:nvSpPr>
            <p:cNvPr id="87110" name="Rectangle 71"/>
            <p:cNvSpPr>
              <a:spLocks noChangeArrowheads="1"/>
            </p:cNvSpPr>
            <p:nvPr/>
          </p:nvSpPr>
          <p:spPr bwMode="auto">
            <a:xfrm>
              <a:off x="4162" y="1441"/>
              <a:ext cx="30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51</a:t>
              </a:r>
            </a:p>
          </p:txBody>
        </p:sp>
        <p:sp>
          <p:nvSpPr>
            <p:cNvPr id="87111" name="Rectangle 72"/>
            <p:cNvSpPr>
              <a:spLocks noChangeArrowheads="1"/>
            </p:cNvSpPr>
            <p:nvPr/>
          </p:nvSpPr>
          <p:spPr bwMode="auto">
            <a:xfrm>
              <a:off x="4472" y="1441"/>
              <a:ext cx="30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63</a:t>
              </a:r>
            </a:p>
          </p:txBody>
        </p:sp>
        <p:sp>
          <p:nvSpPr>
            <p:cNvPr id="87112" name="Rectangle 73"/>
            <p:cNvSpPr>
              <a:spLocks noChangeArrowheads="1"/>
            </p:cNvSpPr>
            <p:nvPr/>
          </p:nvSpPr>
          <p:spPr bwMode="auto">
            <a:xfrm>
              <a:off x="2779" y="857"/>
              <a:ext cx="30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87113" name="Rectangle 74"/>
            <p:cNvSpPr>
              <a:spLocks noChangeArrowheads="1"/>
            </p:cNvSpPr>
            <p:nvPr/>
          </p:nvSpPr>
          <p:spPr bwMode="auto">
            <a:xfrm>
              <a:off x="1899" y="614"/>
              <a:ext cx="5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</p:grpSp>
      <p:sp>
        <p:nvSpPr>
          <p:cNvPr id="87054" name="Freeform 75"/>
          <p:cNvSpPr>
            <a:spLocks/>
          </p:cNvSpPr>
          <p:nvPr/>
        </p:nvSpPr>
        <p:spPr bwMode="auto">
          <a:xfrm>
            <a:off x="533400" y="2895600"/>
            <a:ext cx="7800975" cy="1588"/>
          </a:xfrm>
          <a:custGeom>
            <a:avLst/>
            <a:gdLst>
              <a:gd name="T0" fmla="*/ 0 w 4914"/>
              <a:gd name="T1" fmla="*/ 0 h 1"/>
              <a:gd name="T2" fmla="*/ 2147483647 w 4914"/>
              <a:gd name="T3" fmla="*/ 0 h 1"/>
              <a:gd name="T4" fmla="*/ 0 w 4914"/>
              <a:gd name="T5" fmla="*/ 0 h 1"/>
              <a:gd name="T6" fmla="*/ 0 60000 65536"/>
              <a:gd name="T7" fmla="*/ 0 60000 65536"/>
              <a:gd name="T8" fmla="*/ 0 60000 65536"/>
              <a:gd name="T9" fmla="*/ 0 w 4914"/>
              <a:gd name="T10" fmla="*/ 0 h 1"/>
              <a:gd name="T11" fmla="*/ 4914 w 491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14" h="1">
                <a:moveTo>
                  <a:pt x="0" y="0"/>
                </a:moveTo>
                <a:lnTo>
                  <a:pt x="491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Rectangle 76"/>
          <p:cNvSpPr>
            <a:spLocks noChangeArrowheads="1"/>
          </p:cNvSpPr>
          <p:nvPr/>
        </p:nvSpPr>
        <p:spPr bwMode="auto">
          <a:xfrm>
            <a:off x="152400" y="2917825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Arial" charset="0"/>
              </a:rPr>
              <a:t>Leaf Pages</a:t>
            </a:r>
          </a:p>
        </p:txBody>
      </p:sp>
      <p:sp>
        <p:nvSpPr>
          <p:cNvPr id="87056" name="Rectangle 77"/>
          <p:cNvSpPr>
            <a:spLocks noChangeArrowheads="1"/>
          </p:cNvSpPr>
          <p:nvPr/>
        </p:nvSpPr>
        <p:spPr bwMode="auto">
          <a:xfrm>
            <a:off x="441325" y="1798638"/>
            <a:ext cx="1330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Arial" charset="0"/>
              </a:rPr>
              <a:t>Non-leaf Pages</a:t>
            </a:r>
          </a:p>
        </p:txBody>
      </p:sp>
      <p:sp>
        <p:nvSpPr>
          <p:cNvPr id="703566" name="Text Box 78"/>
          <p:cNvSpPr txBox="1">
            <a:spLocks noChangeArrowheads="1"/>
          </p:cNvSpPr>
          <p:nvPr/>
        </p:nvSpPr>
        <p:spPr bwMode="auto">
          <a:xfrm>
            <a:off x="7086600" y="1066800"/>
            <a:ext cx="1757363" cy="822325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>
                <a:solidFill>
                  <a:schemeClr val="hlink"/>
                </a:solidFill>
              </a:rPr>
              <a:t> Search 55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chemeClr val="hlink"/>
                </a:solidFill>
              </a:rPr>
              <a:t> Insert 53</a:t>
            </a: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510338" y="3598863"/>
            <a:ext cx="1108075" cy="974725"/>
            <a:chOff x="4054" y="3178"/>
            <a:chExt cx="698" cy="614"/>
          </a:xfrm>
        </p:grpSpPr>
        <p:grpSp>
          <p:nvGrpSpPr>
            <p:cNvPr id="87063" name="Group 80"/>
            <p:cNvGrpSpPr>
              <a:grpSpLocks/>
            </p:cNvGrpSpPr>
            <p:nvPr/>
          </p:nvGrpSpPr>
          <p:grpSpPr bwMode="auto">
            <a:xfrm>
              <a:off x="4080" y="3456"/>
              <a:ext cx="672" cy="336"/>
              <a:chOff x="4080" y="3456"/>
              <a:chExt cx="672" cy="336"/>
            </a:xfrm>
          </p:grpSpPr>
          <p:sp>
            <p:nvSpPr>
              <p:cNvPr id="87065" name="Rectangle 81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336" cy="33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000">
                    <a:solidFill>
                      <a:schemeClr val="accent2"/>
                    </a:solidFill>
                  </a:rPr>
                  <a:t>53</a:t>
                </a:r>
              </a:p>
            </p:txBody>
          </p:sp>
          <p:sp>
            <p:nvSpPr>
              <p:cNvPr id="87066" name="Rectangle 82"/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336" cy="33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7064" name="AutoShape 83"/>
            <p:cNvCxnSpPr>
              <a:cxnSpLocks noChangeShapeType="1"/>
              <a:stCxn id="87104" idx="1"/>
              <a:endCxn id="87065" idx="1"/>
            </p:cNvCxnSpPr>
            <p:nvPr/>
          </p:nvCxnSpPr>
          <p:spPr bwMode="auto">
            <a:xfrm rot="10800000" flipH="1" flipV="1">
              <a:off x="4054" y="3178"/>
              <a:ext cx="18" cy="446"/>
            </a:xfrm>
            <a:prstGeom prst="curvedConnector3">
              <a:avLst>
                <a:gd name="adj1" fmla="val -80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152400" y="3930650"/>
            <a:ext cx="8180388" cy="393700"/>
            <a:chOff x="96" y="2680"/>
            <a:chExt cx="5153" cy="248"/>
          </a:xfrm>
        </p:grpSpPr>
        <p:sp>
          <p:nvSpPr>
            <p:cNvPr id="87061" name="Rectangle 85"/>
            <p:cNvSpPr>
              <a:spLocks noChangeArrowheads="1"/>
            </p:cNvSpPr>
            <p:nvPr/>
          </p:nvSpPr>
          <p:spPr bwMode="auto">
            <a:xfrm>
              <a:off x="96" y="2680"/>
              <a:ext cx="131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accent2"/>
                  </a:solidFill>
                  <a:latin typeface="Arial" charset="0"/>
                </a:rPr>
                <a:t>Overflow Pages</a:t>
              </a:r>
            </a:p>
          </p:txBody>
        </p:sp>
        <p:sp>
          <p:nvSpPr>
            <p:cNvPr id="87062" name="Freeform 86"/>
            <p:cNvSpPr>
              <a:spLocks/>
            </p:cNvSpPr>
            <p:nvPr/>
          </p:nvSpPr>
          <p:spPr bwMode="auto">
            <a:xfrm>
              <a:off x="335" y="2700"/>
              <a:ext cx="4914" cy="1"/>
            </a:xfrm>
            <a:custGeom>
              <a:avLst/>
              <a:gdLst>
                <a:gd name="T0" fmla="*/ 0 w 4914"/>
                <a:gd name="T1" fmla="*/ 0 h 1"/>
                <a:gd name="T2" fmla="*/ 4913 w 4914"/>
                <a:gd name="T3" fmla="*/ 0 h 1"/>
                <a:gd name="T4" fmla="*/ 0 w 4914"/>
                <a:gd name="T5" fmla="*/ 0 h 1"/>
                <a:gd name="T6" fmla="*/ 0 60000 65536"/>
                <a:gd name="T7" fmla="*/ 0 60000 65536"/>
                <a:gd name="T8" fmla="*/ 0 60000 65536"/>
                <a:gd name="T9" fmla="*/ 0 w 4914"/>
                <a:gd name="T10" fmla="*/ 0 h 1"/>
                <a:gd name="T11" fmla="*/ 4914 w 491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14" h="1">
                  <a:moveTo>
                    <a:pt x="0" y="0"/>
                  </a:moveTo>
                  <a:lnTo>
                    <a:pt x="491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3575" name="Rectangle 87"/>
          <p:cNvSpPr>
            <a:spLocks noChangeArrowheads="1"/>
          </p:cNvSpPr>
          <p:nvPr/>
        </p:nvSpPr>
        <p:spPr bwMode="auto">
          <a:xfrm>
            <a:off x="457200" y="44958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b="1"/>
              <a:t>Can also use alternative 2 or 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b="1"/>
              <a:t>Search Cost: </a:t>
            </a:r>
            <a:r>
              <a:rPr lang="en-US" sz="2000" b="1">
                <a:solidFill>
                  <a:schemeClr val="hlink"/>
                </a:solidFill>
              </a:rPr>
              <a:t>log</a:t>
            </a:r>
            <a:r>
              <a:rPr lang="en-US" sz="2000" b="1" baseline="-25000">
                <a:solidFill>
                  <a:schemeClr val="hlink"/>
                </a:solidFill>
              </a:rPr>
              <a:t>F </a:t>
            </a:r>
            <a:r>
              <a:rPr lang="en-US" sz="2000" b="1">
                <a:solidFill>
                  <a:schemeClr val="hlink"/>
                </a:solidFill>
              </a:rPr>
              <a:t>N</a:t>
            </a:r>
            <a:r>
              <a:rPr lang="en-US" sz="2000" b="1"/>
              <a:t> ; F = # entries/index pg, N = # leaf pgs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b="1"/>
              <a:t>Insert: May cause overflows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b="1"/>
              <a:t>Delete: Empty pages, can de-allocate empty overflow pages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b="1"/>
              <a:t>Static tree structure: inserts/deletes affect only leaf pages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66" grpId="0" animBg="1" autoUpdateAnimBg="0"/>
      <p:bldP spid="70357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68743-C820-644A-86A7-12CA72AD7810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9DB7AD-3581-6F41-956F-D7440B213C20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>
                <a:latin typeface="Tahoma" charset="0"/>
              </a:rPr>
              <a:t>After Inserting 23*, 48*, 41*, 42*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5624513" y="4389438"/>
            <a:ext cx="5064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41*</a:t>
            </a:r>
          </a:p>
        </p:txBody>
      </p:sp>
      <p:grpSp>
        <p:nvGrpSpPr>
          <p:cNvPr id="89096" name="Group 6"/>
          <p:cNvGrpSpPr>
            <a:grpSpLocks/>
          </p:cNvGrpSpPr>
          <p:nvPr/>
        </p:nvGrpSpPr>
        <p:grpSpPr bwMode="auto">
          <a:xfrm>
            <a:off x="533400" y="1143000"/>
            <a:ext cx="8186738" cy="3975100"/>
            <a:chOff x="528" y="720"/>
            <a:chExt cx="5157" cy="2504"/>
          </a:xfrm>
        </p:grpSpPr>
        <p:sp>
          <p:nvSpPr>
            <p:cNvPr id="89112" name="Freeform 7"/>
            <p:cNvSpPr>
              <a:spLocks/>
            </p:cNvSpPr>
            <p:nvPr/>
          </p:nvSpPr>
          <p:spPr bwMode="auto">
            <a:xfrm>
              <a:off x="1119" y="2203"/>
              <a:ext cx="625" cy="278"/>
            </a:xfrm>
            <a:custGeom>
              <a:avLst/>
              <a:gdLst>
                <a:gd name="T0" fmla="*/ 0 w 625"/>
                <a:gd name="T1" fmla="*/ 277 h 278"/>
                <a:gd name="T2" fmla="*/ 0 w 625"/>
                <a:gd name="T3" fmla="*/ 0 h 278"/>
                <a:gd name="T4" fmla="*/ 624 w 625"/>
                <a:gd name="T5" fmla="*/ 0 h 278"/>
                <a:gd name="T6" fmla="*/ 624 w 625"/>
                <a:gd name="T7" fmla="*/ 277 h 278"/>
                <a:gd name="T8" fmla="*/ 0 w 625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8"/>
                <a:gd name="T17" fmla="*/ 625 w 62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8">
                  <a:moveTo>
                    <a:pt x="0" y="277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Freeform 8"/>
            <p:cNvSpPr>
              <a:spLocks/>
            </p:cNvSpPr>
            <p:nvPr/>
          </p:nvSpPr>
          <p:spPr bwMode="auto">
            <a:xfrm>
              <a:off x="1882" y="2203"/>
              <a:ext cx="626" cy="278"/>
            </a:xfrm>
            <a:custGeom>
              <a:avLst/>
              <a:gdLst>
                <a:gd name="T0" fmla="*/ 0 w 626"/>
                <a:gd name="T1" fmla="*/ 277 h 278"/>
                <a:gd name="T2" fmla="*/ 0 w 626"/>
                <a:gd name="T3" fmla="*/ 0 h 278"/>
                <a:gd name="T4" fmla="*/ 625 w 626"/>
                <a:gd name="T5" fmla="*/ 0 h 278"/>
                <a:gd name="T6" fmla="*/ 625 w 626"/>
                <a:gd name="T7" fmla="*/ 277 h 278"/>
                <a:gd name="T8" fmla="*/ 0 w 626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78"/>
                <a:gd name="T17" fmla="*/ 626 w 626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78">
                  <a:moveTo>
                    <a:pt x="0" y="277"/>
                  </a:moveTo>
                  <a:lnTo>
                    <a:pt x="0" y="0"/>
                  </a:lnTo>
                  <a:lnTo>
                    <a:pt x="625" y="0"/>
                  </a:lnTo>
                  <a:lnTo>
                    <a:pt x="625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Freeform 9"/>
            <p:cNvSpPr>
              <a:spLocks/>
            </p:cNvSpPr>
            <p:nvPr/>
          </p:nvSpPr>
          <p:spPr bwMode="auto">
            <a:xfrm>
              <a:off x="2646" y="2203"/>
              <a:ext cx="625" cy="278"/>
            </a:xfrm>
            <a:custGeom>
              <a:avLst/>
              <a:gdLst>
                <a:gd name="T0" fmla="*/ 0 w 625"/>
                <a:gd name="T1" fmla="*/ 277 h 278"/>
                <a:gd name="T2" fmla="*/ 0 w 625"/>
                <a:gd name="T3" fmla="*/ 0 h 278"/>
                <a:gd name="T4" fmla="*/ 624 w 625"/>
                <a:gd name="T5" fmla="*/ 0 h 278"/>
                <a:gd name="T6" fmla="*/ 624 w 625"/>
                <a:gd name="T7" fmla="*/ 277 h 278"/>
                <a:gd name="T8" fmla="*/ 0 w 625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8"/>
                <a:gd name="T17" fmla="*/ 625 w 62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8">
                  <a:moveTo>
                    <a:pt x="0" y="277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Freeform 10"/>
            <p:cNvSpPr>
              <a:spLocks/>
            </p:cNvSpPr>
            <p:nvPr/>
          </p:nvSpPr>
          <p:spPr bwMode="auto">
            <a:xfrm>
              <a:off x="3410" y="2203"/>
              <a:ext cx="625" cy="278"/>
            </a:xfrm>
            <a:custGeom>
              <a:avLst/>
              <a:gdLst>
                <a:gd name="T0" fmla="*/ 0 w 625"/>
                <a:gd name="T1" fmla="*/ 277 h 278"/>
                <a:gd name="T2" fmla="*/ 0 w 625"/>
                <a:gd name="T3" fmla="*/ 0 h 278"/>
                <a:gd name="T4" fmla="*/ 624 w 625"/>
                <a:gd name="T5" fmla="*/ 0 h 278"/>
                <a:gd name="T6" fmla="*/ 624 w 625"/>
                <a:gd name="T7" fmla="*/ 277 h 278"/>
                <a:gd name="T8" fmla="*/ 0 w 625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8"/>
                <a:gd name="T17" fmla="*/ 625 w 62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8">
                  <a:moveTo>
                    <a:pt x="0" y="277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Freeform 11"/>
            <p:cNvSpPr>
              <a:spLocks/>
            </p:cNvSpPr>
            <p:nvPr/>
          </p:nvSpPr>
          <p:spPr bwMode="auto">
            <a:xfrm>
              <a:off x="4173" y="2203"/>
              <a:ext cx="627" cy="278"/>
            </a:xfrm>
            <a:custGeom>
              <a:avLst/>
              <a:gdLst>
                <a:gd name="T0" fmla="*/ 0 w 627"/>
                <a:gd name="T1" fmla="*/ 277 h 278"/>
                <a:gd name="T2" fmla="*/ 0 w 627"/>
                <a:gd name="T3" fmla="*/ 0 h 278"/>
                <a:gd name="T4" fmla="*/ 626 w 627"/>
                <a:gd name="T5" fmla="*/ 0 h 278"/>
                <a:gd name="T6" fmla="*/ 626 w 627"/>
                <a:gd name="T7" fmla="*/ 277 h 278"/>
                <a:gd name="T8" fmla="*/ 0 w 627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278"/>
                <a:gd name="T17" fmla="*/ 627 w 62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278">
                  <a:moveTo>
                    <a:pt x="0" y="277"/>
                  </a:moveTo>
                  <a:lnTo>
                    <a:pt x="0" y="0"/>
                  </a:lnTo>
                  <a:lnTo>
                    <a:pt x="626" y="0"/>
                  </a:lnTo>
                  <a:lnTo>
                    <a:pt x="626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Freeform 12"/>
            <p:cNvSpPr>
              <a:spLocks/>
            </p:cNvSpPr>
            <p:nvPr/>
          </p:nvSpPr>
          <p:spPr bwMode="auto">
            <a:xfrm>
              <a:off x="4937" y="2203"/>
              <a:ext cx="627" cy="278"/>
            </a:xfrm>
            <a:custGeom>
              <a:avLst/>
              <a:gdLst>
                <a:gd name="T0" fmla="*/ 0 w 627"/>
                <a:gd name="T1" fmla="*/ 277 h 278"/>
                <a:gd name="T2" fmla="*/ 0 w 627"/>
                <a:gd name="T3" fmla="*/ 0 h 278"/>
                <a:gd name="T4" fmla="*/ 626 w 627"/>
                <a:gd name="T5" fmla="*/ 0 h 278"/>
                <a:gd name="T6" fmla="*/ 626 w 627"/>
                <a:gd name="T7" fmla="*/ 277 h 278"/>
                <a:gd name="T8" fmla="*/ 0 w 627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278"/>
                <a:gd name="T17" fmla="*/ 627 w 62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278">
                  <a:moveTo>
                    <a:pt x="0" y="277"/>
                  </a:moveTo>
                  <a:lnTo>
                    <a:pt x="0" y="0"/>
                  </a:lnTo>
                  <a:lnTo>
                    <a:pt x="626" y="0"/>
                  </a:lnTo>
                  <a:lnTo>
                    <a:pt x="626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Freeform 13"/>
            <p:cNvSpPr>
              <a:spLocks/>
            </p:cNvSpPr>
            <p:nvPr/>
          </p:nvSpPr>
          <p:spPr bwMode="auto">
            <a:xfrm>
              <a:off x="1882" y="1510"/>
              <a:ext cx="626" cy="278"/>
            </a:xfrm>
            <a:custGeom>
              <a:avLst/>
              <a:gdLst>
                <a:gd name="T0" fmla="*/ 0 w 626"/>
                <a:gd name="T1" fmla="*/ 277 h 278"/>
                <a:gd name="T2" fmla="*/ 0 w 626"/>
                <a:gd name="T3" fmla="*/ 0 h 278"/>
                <a:gd name="T4" fmla="*/ 625 w 626"/>
                <a:gd name="T5" fmla="*/ 0 h 278"/>
                <a:gd name="T6" fmla="*/ 625 w 626"/>
                <a:gd name="T7" fmla="*/ 277 h 278"/>
                <a:gd name="T8" fmla="*/ 0 w 626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78"/>
                <a:gd name="T17" fmla="*/ 626 w 626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78">
                  <a:moveTo>
                    <a:pt x="0" y="277"/>
                  </a:moveTo>
                  <a:lnTo>
                    <a:pt x="0" y="0"/>
                  </a:lnTo>
                  <a:lnTo>
                    <a:pt x="625" y="0"/>
                  </a:lnTo>
                  <a:lnTo>
                    <a:pt x="625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Freeform 14"/>
            <p:cNvSpPr>
              <a:spLocks/>
            </p:cNvSpPr>
            <p:nvPr/>
          </p:nvSpPr>
          <p:spPr bwMode="auto">
            <a:xfrm>
              <a:off x="1953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Freeform 15"/>
            <p:cNvSpPr>
              <a:spLocks/>
            </p:cNvSpPr>
            <p:nvPr/>
          </p:nvSpPr>
          <p:spPr bwMode="auto">
            <a:xfrm>
              <a:off x="2160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Freeform 16"/>
            <p:cNvSpPr>
              <a:spLocks/>
            </p:cNvSpPr>
            <p:nvPr/>
          </p:nvSpPr>
          <p:spPr bwMode="auto">
            <a:xfrm>
              <a:off x="2229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2" name="Freeform 17"/>
            <p:cNvSpPr>
              <a:spLocks/>
            </p:cNvSpPr>
            <p:nvPr/>
          </p:nvSpPr>
          <p:spPr bwMode="auto">
            <a:xfrm>
              <a:off x="2438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3" name="Freeform 18"/>
            <p:cNvSpPr>
              <a:spLocks/>
            </p:cNvSpPr>
            <p:nvPr/>
          </p:nvSpPr>
          <p:spPr bwMode="auto">
            <a:xfrm>
              <a:off x="4173" y="1510"/>
              <a:ext cx="627" cy="278"/>
            </a:xfrm>
            <a:custGeom>
              <a:avLst/>
              <a:gdLst>
                <a:gd name="T0" fmla="*/ 0 w 627"/>
                <a:gd name="T1" fmla="*/ 277 h 278"/>
                <a:gd name="T2" fmla="*/ 0 w 627"/>
                <a:gd name="T3" fmla="*/ 0 h 278"/>
                <a:gd name="T4" fmla="*/ 626 w 627"/>
                <a:gd name="T5" fmla="*/ 0 h 278"/>
                <a:gd name="T6" fmla="*/ 626 w 627"/>
                <a:gd name="T7" fmla="*/ 277 h 278"/>
                <a:gd name="T8" fmla="*/ 0 w 627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278"/>
                <a:gd name="T17" fmla="*/ 627 w 62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278">
                  <a:moveTo>
                    <a:pt x="0" y="277"/>
                  </a:moveTo>
                  <a:lnTo>
                    <a:pt x="0" y="0"/>
                  </a:lnTo>
                  <a:lnTo>
                    <a:pt x="626" y="0"/>
                  </a:lnTo>
                  <a:lnTo>
                    <a:pt x="626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4" name="Freeform 19"/>
            <p:cNvSpPr>
              <a:spLocks/>
            </p:cNvSpPr>
            <p:nvPr/>
          </p:nvSpPr>
          <p:spPr bwMode="auto">
            <a:xfrm>
              <a:off x="4243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5" name="Freeform 20"/>
            <p:cNvSpPr>
              <a:spLocks/>
            </p:cNvSpPr>
            <p:nvPr/>
          </p:nvSpPr>
          <p:spPr bwMode="auto">
            <a:xfrm>
              <a:off x="4451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6" name="Freeform 21"/>
            <p:cNvSpPr>
              <a:spLocks/>
            </p:cNvSpPr>
            <p:nvPr/>
          </p:nvSpPr>
          <p:spPr bwMode="auto">
            <a:xfrm>
              <a:off x="4521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Freeform 22"/>
            <p:cNvSpPr>
              <a:spLocks/>
            </p:cNvSpPr>
            <p:nvPr/>
          </p:nvSpPr>
          <p:spPr bwMode="auto">
            <a:xfrm>
              <a:off x="4729" y="1510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Freeform 23"/>
            <p:cNvSpPr>
              <a:spLocks/>
            </p:cNvSpPr>
            <p:nvPr/>
          </p:nvSpPr>
          <p:spPr bwMode="auto">
            <a:xfrm>
              <a:off x="2993" y="886"/>
              <a:ext cx="626" cy="278"/>
            </a:xfrm>
            <a:custGeom>
              <a:avLst/>
              <a:gdLst>
                <a:gd name="T0" fmla="*/ 0 w 626"/>
                <a:gd name="T1" fmla="*/ 277 h 278"/>
                <a:gd name="T2" fmla="*/ 0 w 626"/>
                <a:gd name="T3" fmla="*/ 0 h 278"/>
                <a:gd name="T4" fmla="*/ 625 w 626"/>
                <a:gd name="T5" fmla="*/ 0 h 278"/>
                <a:gd name="T6" fmla="*/ 625 w 626"/>
                <a:gd name="T7" fmla="*/ 277 h 278"/>
                <a:gd name="T8" fmla="*/ 0 w 626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78"/>
                <a:gd name="T17" fmla="*/ 626 w 626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78">
                  <a:moveTo>
                    <a:pt x="0" y="277"/>
                  </a:moveTo>
                  <a:lnTo>
                    <a:pt x="0" y="0"/>
                  </a:lnTo>
                  <a:lnTo>
                    <a:pt x="625" y="0"/>
                  </a:lnTo>
                  <a:lnTo>
                    <a:pt x="625" y="277"/>
                  </a:lnTo>
                  <a:lnTo>
                    <a:pt x="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Freeform 24"/>
            <p:cNvSpPr>
              <a:spLocks/>
            </p:cNvSpPr>
            <p:nvPr/>
          </p:nvSpPr>
          <p:spPr bwMode="auto">
            <a:xfrm>
              <a:off x="3062" y="886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0" name="Freeform 25"/>
            <p:cNvSpPr>
              <a:spLocks/>
            </p:cNvSpPr>
            <p:nvPr/>
          </p:nvSpPr>
          <p:spPr bwMode="auto">
            <a:xfrm>
              <a:off x="3270" y="886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Freeform 26"/>
            <p:cNvSpPr>
              <a:spLocks/>
            </p:cNvSpPr>
            <p:nvPr/>
          </p:nvSpPr>
          <p:spPr bwMode="auto">
            <a:xfrm>
              <a:off x="3341" y="886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2" name="Freeform 27"/>
            <p:cNvSpPr>
              <a:spLocks/>
            </p:cNvSpPr>
            <p:nvPr/>
          </p:nvSpPr>
          <p:spPr bwMode="auto">
            <a:xfrm>
              <a:off x="3549" y="886"/>
              <a:ext cx="1" cy="278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277 h 278"/>
                <a:gd name="T4" fmla="*/ 0 w 1"/>
                <a:gd name="T5" fmla="*/ 0 h 278"/>
                <a:gd name="T6" fmla="*/ 0 60000 65536"/>
                <a:gd name="T7" fmla="*/ 0 60000 65536"/>
                <a:gd name="T8" fmla="*/ 0 60000 65536"/>
                <a:gd name="T9" fmla="*/ 0 w 1"/>
                <a:gd name="T10" fmla="*/ 0 h 278"/>
                <a:gd name="T11" fmla="*/ 1 w 1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8">
                  <a:moveTo>
                    <a:pt x="0" y="0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Freeform 28"/>
            <p:cNvSpPr>
              <a:spLocks/>
            </p:cNvSpPr>
            <p:nvPr/>
          </p:nvSpPr>
          <p:spPr bwMode="auto">
            <a:xfrm>
              <a:off x="2507" y="1103"/>
              <a:ext cx="513" cy="374"/>
            </a:xfrm>
            <a:custGeom>
              <a:avLst/>
              <a:gdLst>
                <a:gd name="T0" fmla="*/ 512 w 513"/>
                <a:gd name="T1" fmla="*/ 0 h 374"/>
                <a:gd name="T2" fmla="*/ 0 w 513"/>
                <a:gd name="T3" fmla="*/ 373 h 374"/>
                <a:gd name="T4" fmla="*/ 512 w 513"/>
                <a:gd name="T5" fmla="*/ 0 h 374"/>
                <a:gd name="T6" fmla="*/ 0 60000 65536"/>
                <a:gd name="T7" fmla="*/ 0 60000 65536"/>
                <a:gd name="T8" fmla="*/ 0 60000 65536"/>
                <a:gd name="T9" fmla="*/ 0 w 513"/>
                <a:gd name="T10" fmla="*/ 0 h 374"/>
                <a:gd name="T11" fmla="*/ 513 w 513"/>
                <a:gd name="T12" fmla="*/ 374 h 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3" h="374">
                  <a:moveTo>
                    <a:pt x="512" y="0"/>
                  </a:moveTo>
                  <a:lnTo>
                    <a:pt x="0" y="373"/>
                  </a:lnTo>
                  <a:lnTo>
                    <a:pt x="51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4" name="Freeform 29"/>
            <p:cNvSpPr>
              <a:spLocks/>
            </p:cNvSpPr>
            <p:nvPr/>
          </p:nvSpPr>
          <p:spPr bwMode="auto">
            <a:xfrm>
              <a:off x="2507" y="1407"/>
              <a:ext cx="84" cy="70"/>
            </a:xfrm>
            <a:custGeom>
              <a:avLst/>
              <a:gdLst>
                <a:gd name="T0" fmla="*/ 83 w 84"/>
                <a:gd name="T1" fmla="*/ 35 h 70"/>
                <a:gd name="T2" fmla="*/ 0 w 84"/>
                <a:gd name="T3" fmla="*/ 69 h 70"/>
                <a:gd name="T4" fmla="*/ 57 w 84"/>
                <a:gd name="T5" fmla="*/ 0 h 70"/>
                <a:gd name="T6" fmla="*/ 83 w 84"/>
                <a:gd name="T7" fmla="*/ 35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70"/>
                <a:gd name="T14" fmla="*/ 84 w 84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70">
                  <a:moveTo>
                    <a:pt x="83" y="35"/>
                  </a:moveTo>
                  <a:lnTo>
                    <a:pt x="0" y="69"/>
                  </a:lnTo>
                  <a:lnTo>
                    <a:pt x="57" y="0"/>
                  </a:lnTo>
                  <a:lnTo>
                    <a:pt x="83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Freeform 30"/>
            <p:cNvSpPr>
              <a:spLocks/>
            </p:cNvSpPr>
            <p:nvPr/>
          </p:nvSpPr>
          <p:spPr bwMode="auto">
            <a:xfrm>
              <a:off x="3297" y="1085"/>
              <a:ext cx="868" cy="399"/>
            </a:xfrm>
            <a:custGeom>
              <a:avLst/>
              <a:gdLst>
                <a:gd name="T0" fmla="*/ 0 w 868"/>
                <a:gd name="T1" fmla="*/ 0 h 399"/>
                <a:gd name="T2" fmla="*/ 867 w 868"/>
                <a:gd name="T3" fmla="*/ 398 h 399"/>
                <a:gd name="T4" fmla="*/ 0 w 868"/>
                <a:gd name="T5" fmla="*/ 0 h 399"/>
                <a:gd name="T6" fmla="*/ 0 60000 65536"/>
                <a:gd name="T7" fmla="*/ 0 60000 65536"/>
                <a:gd name="T8" fmla="*/ 0 60000 65536"/>
                <a:gd name="T9" fmla="*/ 0 w 868"/>
                <a:gd name="T10" fmla="*/ 0 h 399"/>
                <a:gd name="T11" fmla="*/ 868 w 868"/>
                <a:gd name="T12" fmla="*/ 399 h 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8" h="399">
                  <a:moveTo>
                    <a:pt x="0" y="0"/>
                  </a:moveTo>
                  <a:lnTo>
                    <a:pt x="867" y="39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6" name="Freeform 31"/>
            <p:cNvSpPr>
              <a:spLocks/>
            </p:cNvSpPr>
            <p:nvPr/>
          </p:nvSpPr>
          <p:spPr bwMode="auto">
            <a:xfrm>
              <a:off x="4077" y="1429"/>
              <a:ext cx="88" cy="55"/>
            </a:xfrm>
            <a:custGeom>
              <a:avLst/>
              <a:gdLst>
                <a:gd name="T0" fmla="*/ 18 w 88"/>
                <a:gd name="T1" fmla="*/ 0 h 55"/>
                <a:gd name="T2" fmla="*/ 87 w 88"/>
                <a:gd name="T3" fmla="*/ 54 h 55"/>
                <a:gd name="T4" fmla="*/ 0 w 88"/>
                <a:gd name="T5" fmla="*/ 38 h 55"/>
                <a:gd name="T6" fmla="*/ 18 w 88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55"/>
                <a:gd name="T14" fmla="*/ 88 w 88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55">
                  <a:moveTo>
                    <a:pt x="18" y="0"/>
                  </a:moveTo>
                  <a:lnTo>
                    <a:pt x="87" y="54"/>
                  </a:lnTo>
                  <a:lnTo>
                    <a:pt x="0" y="38"/>
                  </a:lnTo>
                  <a:lnTo>
                    <a:pt x="1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Freeform 32"/>
            <p:cNvSpPr>
              <a:spLocks/>
            </p:cNvSpPr>
            <p:nvPr/>
          </p:nvSpPr>
          <p:spPr bwMode="auto">
            <a:xfrm>
              <a:off x="1674" y="1744"/>
              <a:ext cx="244" cy="434"/>
            </a:xfrm>
            <a:custGeom>
              <a:avLst/>
              <a:gdLst>
                <a:gd name="T0" fmla="*/ 243 w 244"/>
                <a:gd name="T1" fmla="*/ 0 h 434"/>
                <a:gd name="T2" fmla="*/ 0 w 244"/>
                <a:gd name="T3" fmla="*/ 433 h 434"/>
                <a:gd name="T4" fmla="*/ 243 w 244"/>
                <a:gd name="T5" fmla="*/ 0 h 434"/>
                <a:gd name="T6" fmla="*/ 0 60000 65536"/>
                <a:gd name="T7" fmla="*/ 0 60000 65536"/>
                <a:gd name="T8" fmla="*/ 0 60000 65536"/>
                <a:gd name="T9" fmla="*/ 0 w 244"/>
                <a:gd name="T10" fmla="*/ 0 h 434"/>
                <a:gd name="T11" fmla="*/ 244 w 244"/>
                <a:gd name="T12" fmla="*/ 434 h 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4" h="434">
                  <a:moveTo>
                    <a:pt x="243" y="0"/>
                  </a:moveTo>
                  <a:lnTo>
                    <a:pt x="0" y="433"/>
                  </a:lnTo>
                  <a:lnTo>
                    <a:pt x="24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8" name="Freeform 33"/>
            <p:cNvSpPr>
              <a:spLocks/>
            </p:cNvSpPr>
            <p:nvPr/>
          </p:nvSpPr>
          <p:spPr bwMode="auto">
            <a:xfrm>
              <a:off x="1674" y="2090"/>
              <a:ext cx="62" cy="88"/>
            </a:xfrm>
            <a:custGeom>
              <a:avLst/>
              <a:gdLst>
                <a:gd name="T0" fmla="*/ 61 w 62"/>
                <a:gd name="T1" fmla="*/ 22 h 88"/>
                <a:gd name="T2" fmla="*/ 0 w 62"/>
                <a:gd name="T3" fmla="*/ 87 h 88"/>
                <a:gd name="T4" fmla="*/ 23 w 62"/>
                <a:gd name="T5" fmla="*/ 0 h 88"/>
                <a:gd name="T6" fmla="*/ 61 w 62"/>
                <a:gd name="T7" fmla="*/ 22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88"/>
                <a:gd name="T14" fmla="*/ 62 w 62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88">
                  <a:moveTo>
                    <a:pt x="61" y="22"/>
                  </a:moveTo>
                  <a:lnTo>
                    <a:pt x="0" y="87"/>
                  </a:lnTo>
                  <a:lnTo>
                    <a:pt x="23" y="0"/>
                  </a:lnTo>
                  <a:lnTo>
                    <a:pt x="61" y="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9" name="Freeform 34"/>
            <p:cNvSpPr>
              <a:spLocks/>
            </p:cNvSpPr>
            <p:nvPr/>
          </p:nvSpPr>
          <p:spPr bwMode="auto">
            <a:xfrm>
              <a:off x="2195" y="1726"/>
              <a:ext cx="1" cy="452"/>
            </a:xfrm>
            <a:custGeom>
              <a:avLst/>
              <a:gdLst>
                <a:gd name="T0" fmla="*/ 0 w 1"/>
                <a:gd name="T1" fmla="*/ 0 h 452"/>
                <a:gd name="T2" fmla="*/ 0 w 1"/>
                <a:gd name="T3" fmla="*/ 451 h 452"/>
                <a:gd name="T4" fmla="*/ 0 w 1"/>
                <a:gd name="T5" fmla="*/ 0 h 452"/>
                <a:gd name="T6" fmla="*/ 0 60000 65536"/>
                <a:gd name="T7" fmla="*/ 0 60000 65536"/>
                <a:gd name="T8" fmla="*/ 0 60000 65536"/>
                <a:gd name="T9" fmla="*/ 0 w 1"/>
                <a:gd name="T10" fmla="*/ 0 h 452"/>
                <a:gd name="T11" fmla="*/ 1 w 1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2">
                  <a:moveTo>
                    <a:pt x="0" y="0"/>
                  </a:moveTo>
                  <a:lnTo>
                    <a:pt x="0" y="45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0" name="Freeform 35"/>
            <p:cNvSpPr>
              <a:spLocks/>
            </p:cNvSpPr>
            <p:nvPr/>
          </p:nvSpPr>
          <p:spPr bwMode="auto">
            <a:xfrm>
              <a:off x="2173" y="2090"/>
              <a:ext cx="45" cy="88"/>
            </a:xfrm>
            <a:custGeom>
              <a:avLst/>
              <a:gdLst>
                <a:gd name="T0" fmla="*/ 44 w 45"/>
                <a:gd name="T1" fmla="*/ 0 h 88"/>
                <a:gd name="T2" fmla="*/ 22 w 45"/>
                <a:gd name="T3" fmla="*/ 87 h 88"/>
                <a:gd name="T4" fmla="*/ 0 w 45"/>
                <a:gd name="T5" fmla="*/ 0 h 88"/>
                <a:gd name="T6" fmla="*/ 44 w 45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88"/>
                <a:gd name="T14" fmla="*/ 45 w 45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88">
                  <a:moveTo>
                    <a:pt x="44" y="0"/>
                  </a:moveTo>
                  <a:lnTo>
                    <a:pt x="22" y="87"/>
                  </a:ln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1" name="Freeform 36"/>
            <p:cNvSpPr>
              <a:spLocks/>
            </p:cNvSpPr>
            <p:nvPr/>
          </p:nvSpPr>
          <p:spPr bwMode="auto">
            <a:xfrm>
              <a:off x="2473" y="1709"/>
              <a:ext cx="191" cy="461"/>
            </a:xfrm>
            <a:custGeom>
              <a:avLst/>
              <a:gdLst>
                <a:gd name="T0" fmla="*/ 0 w 191"/>
                <a:gd name="T1" fmla="*/ 0 h 461"/>
                <a:gd name="T2" fmla="*/ 190 w 191"/>
                <a:gd name="T3" fmla="*/ 460 h 461"/>
                <a:gd name="T4" fmla="*/ 0 w 191"/>
                <a:gd name="T5" fmla="*/ 0 h 461"/>
                <a:gd name="T6" fmla="*/ 0 60000 65536"/>
                <a:gd name="T7" fmla="*/ 0 60000 65536"/>
                <a:gd name="T8" fmla="*/ 0 60000 65536"/>
                <a:gd name="T9" fmla="*/ 0 w 191"/>
                <a:gd name="T10" fmla="*/ 0 h 461"/>
                <a:gd name="T11" fmla="*/ 191 w 191"/>
                <a:gd name="T12" fmla="*/ 461 h 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461">
                  <a:moveTo>
                    <a:pt x="0" y="0"/>
                  </a:moveTo>
                  <a:lnTo>
                    <a:pt x="190" y="46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2" name="Freeform 37"/>
            <p:cNvSpPr>
              <a:spLocks/>
            </p:cNvSpPr>
            <p:nvPr/>
          </p:nvSpPr>
          <p:spPr bwMode="auto">
            <a:xfrm>
              <a:off x="2610" y="2080"/>
              <a:ext cx="54" cy="90"/>
            </a:xfrm>
            <a:custGeom>
              <a:avLst/>
              <a:gdLst>
                <a:gd name="T0" fmla="*/ 40 w 54"/>
                <a:gd name="T1" fmla="*/ 0 h 90"/>
                <a:gd name="T2" fmla="*/ 53 w 54"/>
                <a:gd name="T3" fmla="*/ 89 h 90"/>
                <a:gd name="T4" fmla="*/ 0 w 54"/>
                <a:gd name="T5" fmla="*/ 16 h 90"/>
                <a:gd name="T6" fmla="*/ 40 w 54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90"/>
                <a:gd name="T14" fmla="*/ 54 w 54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90">
                  <a:moveTo>
                    <a:pt x="40" y="0"/>
                  </a:moveTo>
                  <a:lnTo>
                    <a:pt x="53" y="89"/>
                  </a:lnTo>
                  <a:lnTo>
                    <a:pt x="0" y="16"/>
                  </a:lnTo>
                  <a:lnTo>
                    <a:pt x="4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3" name="Freeform 38"/>
            <p:cNvSpPr>
              <a:spLocks/>
            </p:cNvSpPr>
            <p:nvPr/>
          </p:nvSpPr>
          <p:spPr bwMode="auto">
            <a:xfrm>
              <a:off x="3983" y="1717"/>
              <a:ext cx="226" cy="444"/>
            </a:xfrm>
            <a:custGeom>
              <a:avLst/>
              <a:gdLst>
                <a:gd name="T0" fmla="*/ 225 w 226"/>
                <a:gd name="T1" fmla="*/ 0 h 444"/>
                <a:gd name="T2" fmla="*/ 0 w 226"/>
                <a:gd name="T3" fmla="*/ 443 h 444"/>
                <a:gd name="T4" fmla="*/ 225 w 226"/>
                <a:gd name="T5" fmla="*/ 0 h 444"/>
                <a:gd name="T6" fmla="*/ 0 60000 65536"/>
                <a:gd name="T7" fmla="*/ 0 60000 65536"/>
                <a:gd name="T8" fmla="*/ 0 60000 65536"/>
                <a:gd name="T9" fmla="*/ 0 w 226"/>
                <a:gd name="T10" fmla="*/ 0 h 444"/>
                <a:gd name="T11" fmla="*/ 226 w 226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444">
                  <a:moveTo>
                    <a:pt x="225" y="0"/>
                  </a:moveTo>
                  <a:lnTo>
                    <a:pt x="0" y="443"/>
                  </a:lnTo>
                  <a:lnTo>
                    <a:pt x="2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4" name="Freeform 39"/>
            <p:cNvSpPr>
              <a:spLocks/>
            </p:cNvSpPr>
            <p:nvPr/>
          </p:nvSpPr>
          <p:spPr bwMode="auto">
            <a:xfrm>
              <a:off x="3983" y="2073"/>
              <a:ext cx="59" cy="88"/>
            </a:xfrm>
            <a:custGeom>
              <a:avLst/>
              <a:gdLst>
                <a:gd name="T0" fmla="*/ 58 w 59"/>
                <a:gd name="T1" fmla="*/ 19 h 88"/>
                <a:gd name="T2" fmla="*/ 0 w 59"/>
                <a:gd name="T3" fmla="*/ 87 h 88"/>
                <a:gd name="T4" fmla="*/ 20 w 59"/>
                <a:gd name="T5" fmla="*/ 0 h 88"/>
                <a:gd name="T6" fmla="*/ 58 w 59"/>
                <a:gd name="T7" fmla="*/ 19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88"/>
                <a:gd name="T14" fmla="*/ 59 w 5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88">
                  <a:moveTo>
                    <a:pt x="58" y="19"/>
                  </a:moveTo>
                  <a:lnTo>
                    <a:pt x="0" y="87"/>
                  </a:lnTo>
                  <a:lnTo>
                    <a:pt x="20" y="0"/>
                  </a:lnTo>
                  <a:lnTo>
                    <a:pt x="58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Freeform 40"/>
            <p:cNvSpPr>
              <a:spLocks/>
            </p:cNvSpPr>
            <p:nvPr/>
          </p:nvSpPr>
          <p:spPr bwMode="auto">
            <a:xfrm>
              <a:off x="4486" y="1726"/>
              <a:ext cx="1" cy="427"/>
            </a:xfrm>
            <a:custGeom>
              <a:avLst/>
              <a:gdLst>
                <a:gd name="T0" fmla="*/ 0 w 1"/>
                <a:gd name="T1" fmla="*/ 0 h 427"/>
                <a:gd name="T2" fmla="*/ 0 w 1"/>
                <a:gd name="T3" fmla="*/ 426 h 427"/>
                <a:gd name="T4" fmla="*/ 0 w 1"/>
                <a:gd name="T5" fmla="*/ 0 h 427"/>
                <a:gd name="T6" fmla="*/ 0 60000 65536"/>
                <a:gd name="T7" fmla="*/ 0 60000 65536"/>
                <a:gd name="T8" fmla="*/ 0 60000 65536"/>
                <a:gd name="T9" fmla="*/ 0 w 1"/>
                <a:gd name="T10" fmla="*/ 0 h 427"/>
                <a:gd name="T11" fmla="*/ 1 w 1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27">
                  <a:moveTo>
                    <a:pt x="0" y="0"/>
                  </a:moveTo>
                  <a:lnTo>
                    <a:pt x="0" y="42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6" name="Freeform 41"/>
            <p:cNvSpPr>
              <a:spLocks/>
            </p:cNvSpPr>
            <p:nvPr/>
          </p:nvSpPr>
          <p:spPr bwMode="auto">
            <a:xfrm>
              <a:off x="4464" y="2064"/>
              <a:ext cx="44" cy="89"/>
            </a:xfrm>
            <a:custGeom>
              <a:avLst/>
              <a:gdLst>
                <a:gd name="T0" fmla="*/ 43 w 44"/>
                <a:gd name="T1" fmla="*/ 0 h 89"/>
                <a:gd name="T2" fmla="*/ 22 w 44"/>
                <a:gd name="T3" fmla="*/ 88 h 89"/>
                <a:gd name="T4" fmla="*/ 0 w 44"/>
                <a:gd name="T5" fmla="*/ 0 h 89"/>
                <a:gd name="T6" fmla="*/ 43 w 44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9"/>
                <a:gd name="T14" fmla="*/ 44 w 4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9">
                  <a:moveTo>
                    <a:pt x="43" y="0"/>
                  </a:moveTo>
                  <a:lnTo>
                    <a:pt x="22" y="88"/>
                  </a:ln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7" name="Freeform 42"/>
            <p:cNvSpPr>
              <a:spLocks/>
            </p:cNvSpPr>
            <p:nvPr/>
          </p:nvSpPr>
          <p:spPr bwMode="auto">
            <a:xfrm>
              <a:off x="4764" y="1734"/>
              <a:ext cx="226" cy="427"/>
            </a:xfrm>
            <a:custGeom>
              <a:avLst/>
              <a:gdLst>
                <a:gd name="T0" fmla="*/ 0 w 226"/>
                <a:gd name="T1" fmla="*/ 0 h 427"/>
                <a:gd name="T2" fmla="*/ 225 w 226"/>
                <a:gd name="T3" fmla="*/ 426 h 427"/>
                <a:gd name="T4" fmla="*/ 0 w 226"/>
                <a:gd name="T5" fmla="*/ 0 h 427"/>
                <a:gd name="T6" fmla="*/ 0 60000 65536"/>
                <a:gd name="T7" fmla="*/ 0 60000 65536"/>
                <a:gd name="T8" fmla="*/ 0 60000 65536"/>
                <a:gd name="T9" fmla="*/ 0 w 226"/>
                <a:gd name="T10" fmla="*/ 0 h 427"/>
                <a:gd name="T11" fmla="*/ 226 w 226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427">
                  <a:moveTo>
                    <a:pt x="0" y="0"/>
                  </a:moveTo>
                  <a:lnTo>
                    <a:pt x="225" y="42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8" name="Freeform 43"/>
            <p:cNvSpPr>
              <a:spLocks/>
            </p:cNvSpPr>
            <p:nvPr/>
          </p:nvSpPr>
          <p:spPr bwMode="auto">
            <a:xfrm>
              <a:off x="4930" y="2073"/>
              <a:ext cx="60" cy="88"/>
            </a:xfrm>
            <a:custGeom>
              <a:avLst/>
              <a:gdLst>
                <a:gd name="T0" fmla="*/ 38 w 60"/>
                <a:gd name="T1" fmla="*/ 0 h 88"/>
                <a:gd name="T2" fmla="*/ 59 w 60"/>
                <a:gd name="T3" fmla="*/ 87 h 88"/>
                <a:gd name="T4" fmla="*/ 0 w 60"/>
                <a:gd name="T5" fmla="*/ 20 h 88"/>
                <a:gd name="T6" fmla="*/ 38 w 6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88"/>
                <a:gd name="T14" fmla="*/ 60 w 6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88">
                  <a:moveTo>
                    <a:pt x="38" y="0"/>
                  </a:moveTo>
                  <a:lnTo>
                    <a:pt x="59" y="87"/>
                  </a:lnTo>
                  <a:lnTo>
                    <a:pt x="0" y="20"/>
                  </a:lnTo>
                  <a:lnTo>
                    <a:pt x="3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9" name="Freeform 44"/>
            <p:cNvSpPr>
              <a:spLocks/>
            </p:cNvSpPr>
            <p:nvPr/>
          </p:nvSpPr>
          <p:spPr bwMode="auto">
            <a:xfrm>
              <a:off x="1432" y="2212"/>
              <a:ext cx="1" cy="252"/>
            </a:xfrm>
            <a:custGeom>
              <a:avLst/>
              <a:gdLst>
                <a:gd name="T0" fmla="*/ 0 w 1"/>
                <a:gd name="T1" fmla="*/ 0 h 252"/>
                <a:gd name="T2" fmla="*/ 0 w 1"/>
                <a:gd name="T3" fmla="*/ 251 h 252"/>
                <a:gd name="T4" fmla="*/ 0 w 1"/>
                <a:gd name="T5" fmla="*/ 0 h 252"/>
                <a:gd name="T6" fmla="*/ 0 60000 65536"/>
                <a:gd name="T7" fmla="*/ 0 60000 65536"/>
                <a:gd name="T8" fmla="*/ 0 60000 65536"/>
                <a:gd name="T9" fmla="*/ 0 w 1"/>
                <a:gd name="T10" fmla="*/ 0 h 252"/>
                <a:gd name="T11" fmla="*/ 1 w 1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2">
                  <a:moveTo>
                    <a:pt x="0" y="0"/>
                  </a:moveTo>
                  <a:lnTo>
                    <a:pt x="0" y="25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Freeform 45"/>
            <p:cNvSpPr>
              <a:spLocks/>
            </p:cNvSpPr>
            <p:nvPr/>
          </p:nvSpPr>
          <p:spPr bwMode="auto">
            <a:xfrm>
              <a:off x="2204" y="2203"/>
              <a:ext cx="1" cy="261"/>
            </a:xfrm>
            <a:custGeom>
              <a:avLst/>
              <a:gdLst>
                <a:gd name="T0" fmla="*/ 0 w 1"/>
                <a:gd name="T1" fmla="*/ 0 h 261"/>
                <a:gd name="T2" fmla="*/ 0 w 1"/>
                <a:gd name="T3" fmla="*/ 260 h 261"/>
                <a:gd name="T4" fmla="*/ 0 w 1"/>
                <a:gd name="T5" fmla="*/ 0 h 261"/>
                <a:gd name="T6" fmla="*/ 0 60000 65536"/>
                <a:gd name="T7" fmla="*/ 0 60000 65536"/>
                <a:gd name="T8" fmla="*/ 0 60000 65536"/>
                <a:gd name="T9" fmla="*/ 0 w 1"/>
                <a:gd name="T10" fmla="*/ 0 h 261"/>
                <a:gd name="T11" fmla="*/ 1 w 1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1">
                  <a:moveTo>
                    <a:pt x="0" y="0"/>
                  </a:move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1" name="Freeform 46"/>
            <p:cNvSpPr>
              <a:spLocks/>
            </p:cNvSpPr>
            <p:nvPr/>
          </p:nvSpPr>
          <p:spPr bwMode="auto">
            <a:xfrm>
              <a:off x="2958" y="2203"/>
              <a:ext cx="1" cy="269"/>
            </a:xfrm>
            <a:custGeom>
              <a:avLst/>
              <a:gdLst>
                <a:gd name="T0" fmla="*/ 0 w 1"/>
                <a:gd name="T1" fmla="*/ 0 h 269"/>
                <a:gd name="T2" fmla="*/ 0 w 1"/>
                <a:gd name="T3" fmla="*/ 268 h 269"/>
                <a:gd name="T4" fmla="*/ 0 w 1"/>
                <a:gd name="T5" fmla="*/ 0 h 269"/>
                <a:gd name="T6" fmla="*/ 0 60000 65536"/>
                <a:gd name="T7" fmla="*/ 0 60000 65536"/>
                <a:gd name="T8" fmla="*/ 0 60000 65536"/>
                <a:gd name="T9" fmla="*/ 0 w 1"/>
                <a:gd name="T10" fmla="*/ 0 h 269"/>
                <a:gd name="T11" fmla="*/ 1 w 1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9">
                  <a:moveTo>
                    <a:pt x="0" y="0"/>
                  </a:move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2" name="Freeform 47"/>
            <p:cNvSpPr>
              <a:spLocks/>
            </p:cNvSpPr>
            <p:nvPr/>
          </p:nvSpPr>
          <p:spPr bwMode="auto">
            <a:xfrm>
              <a:off x="3713" y="2212"/>
              <a:ext cx="1" cy="243"/>
            </a:xfrm>
            <a:custGeom>
              <a:avLst/>
              <a:gdLst>
                <a:gd name="T0" fmla="*/ 0 w 1"/>
                <a:gd name="T1" fmla="*/ 0 h 243"/>
                <a:gd name="T2" fmla="*/ 0 w 1"/>
                <a:gd name="T3" fmla="*/ 242 h 243"/>
                <a:gd name="T4" fmla="*/ 0 w 1"/>
                <a:gd name="T5" fmla="*/ 0 h 243"/>
                <a:gd name="T6" fmla="*/ 0 60000 65536"/>
                <a:gd name="T7" fmla="*/ 0 60000 65536"/>
                <a:gd name="T8" fmla="*/ 0 60000 65536"/>
                <a:gd name="T9" fmla="*/ 0 w 1"/>
                <a:gd name="T10" fmla="*/ 0 h 243"/>
                <a:gd name="T11" fmla="*/ 1 w 1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3">
                  <a:moveTo>
                    <a:pt x="0" y="0"/>
                  </a:moveTo>
                  <a:lnTo>
                    <a:pt x="0" y="24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3" name="Freeform 48"/>
            <p:cNvSpPr>
              <a:spLocks/>
            </p:cNvSpPr>
            <p:nvPr/>
          </p:nvSpPr>
          <p:spPr bwMode="auto">
            <a:xfrm>
              <a:off x="4477" y="2212"/>
              <a:ext cx="1" cy="260"/>
            </a:xfrm>
            <a:custGeom>
              <a:avLst/>
              <a:gdLst>
                <a:gd name="T0" fmla="*/ 0 w 1"/>
                <a:gd name="T1" fmla="*/ 0 h 260"/>
                <a:gd name="T2" fmla="*/ 0 w 1"/>
                <a:gd name="T3" fmla="*/ 259 h 260"/>
                <a:gd name="T4" fmla="*/ 0 w 1"/>
                <a:gd name="T5" fmla="*/ 0 h 260"/>
                <a:gd name="T6" fmla="*/ 0 60000 65536"/>
                <a:gd name="T7" fmla="*/ 0 60000 65536"/>
                <a:gd name="T8" fmla="*/ 0 60000 65536"/>
                <a:gd name="T9" fmla="*/ 0 w 1"/>
                <a:gd name="T10" fmla="*/ 0 h 260"/>
                <a:gd name="T11" fmla="*/ 1 w 1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0">
                  <a:moveTo>
                    <a:pt x="0" y="0"/>
                  </a:moveTo>
                  <a:lnTo>
                    <a:pt x="0" y="25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4" name="Freeform 49"/>
            <p:cNvSpPr>
              <a:spLocks/>
            </p:cNvSpPr>
            <p:nvPr/>
          </p:nvSpPr>
          <p:spPr bwMode="auto">
            <a:xfrm>
              <a:off x="5233" y="2212"/>
              <a:ext cx="1" cy="260"/>
            </a:xfrm>
            <a:custGeom>
              <a:avLst/>
              <a:gdLst>
                <a:gd name="T0" fmla="*/ 0 w 1"/>
                <a:gd name="T1" fmla="*/ 0 h 260"/>
                <a:gd name="T2" fmla="*/ 0 w 1"/>
                <a:gd name="T3" fmla="*/ 259 h 260"/>
                <a:gd name="T4" fmla="*/ 0 w 1"/>
                <a:gd name="T5" fmla="*/ 0 h 260"/>
                <a:gd name="T6" fmla="*/ 0 60000 65536"/>
                <a:gd name="T7" fmla="*/ 0 60000 65536"/>
                <a:gd name="T8" fmla="*/ 0 60000 65536"/>
                <a:gd name="T9" fmla="*/ 0 w 1"/>
                <a:gd name="T10" fmla="*/ 0 h 260"/>
                <a:gd name="T11" fmla="*/ 1 w 1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0">
                  <a:moveTo>
                    <a:pt x="0" y="0"/>
                  </a:moveTo>
                  <a:lnTo>
                    <a:pt x="0" y="25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5" name="Freeform 50"/>
            <p:cNvSpPr>
              <a:spLocks/>
            </p:cNvSpPr>
            <p:nvPr/>
          </p:nvSpPr>
          <p:spPr bwMode="auto">
            <a:xfrm>
              <a:off x="2723" y="799"/>
              <a:ext cx="228" cy="70"/>
            </a:xfrm>
            <a:custGeom>
              <a:avLst/>
              <a:gdLst>
                <a:gd name="T0" fmla="*/ 0 w 228"/>
                <a:gd name="T1" fmla="*/ 0 h 70"/>
                <a:gd name="T2" fmla="*/ 227 w 228"/>
                <a:gd name="T3" fmla="*/ 69 h 70"/>
                <a:gd name="T4" fmla="*/ 0 w 228"/>
                <a:gd name="T5" fmla="*/ 0 h 70"/>
                <a:gd name="T6" fmla="*/ 0 60000 65536"/>
                <a:gd name="T7" fmla="*/ 0 60000 65536"/>
                <a:gd name="T8" fmla="*/ 0 60000 65536"/>
                <a:gd name="T9" fmla="*/ 0 w 228"/>
                <a:gd name="T10" fmla="*/ 0 h 70"/>
                <a:gd name="T11" fmla="*/ 228 w 22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70">
                  <a:moveTo>
                    <a:pt x="0" y="0"/>
                  </a:moveTo>
                  <a:lnTo>
                    <a:pt x="227" y="6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6" name="Freeform 51"/>
            <p:cNvSpPr>
              <a:spLocks/>
            </p:cNvSpPr>
            <p:nvPr/>
          </p:nvSpPr>
          <p:spPr bwMode="auto">
            <a:xfrm>
              <a:off x="2860" y="823"/>
              <a:ext cx="91" cy="46"/>
            </a:xfrm>
            <a:custGeom>
              <a:avLst/>
              <a:gdLst>
                <a:gd name="T0" fmla="*/ 14 w 91"/>
                <a:gd name="T1" fmla="*/ 0 h 46"/>
                <a:gd name="T2" fmla="*/ 90 w 91"/>
                <a:gd name="T3" fmla="*/ 45 h 46"/>
                <a:gd name="T4" fmla="*/ 0 w 91"/>
                <a:gd name="T5" fmla="*/ 40 h 46"/>
                <a:gd name="T6" fmla="*/ 14 w 9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46"/>
                <a:gd name="T14" fmla="*/ 91 w 9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46">
                  <a:moveTo>
                    <a:pt x="14" y="0"/>
                  </a:moveTo>
                  <a:lnTo>
                    <a:pt x="90" y="45"/>
                  </a:lnTo>
                  <a:lnTo>
                    <a:pt x="0" y="40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7" name="Freeform 52"/>
            <p:cNvSpPr>
              <a:spLocks/>
            </p:cNvSpPr>
            <p:nvPr/>
          </p:nvSpPr>
          <p:spPr bwMode="auto">
            <a:xfrm>
              <a:off x="554" y="1926"/>
              <a:ext cx="5131" cy="1"/>
            </a:xfrm>
            <a:custGeom>
              <a:avLst/>
              <a:gdLst>
                <a:gd name="T0" fmla="*/ 0 w 5131"/>
                <a:gd name="T1" fmla="*/ 0 h 1"/>
                <a:gd name="T2" fmla="*/ 5130 w 5131"/>
                <a:gd name="T3" fmla="*/ 0 h 1"/>
                <a:gd name="T4" fmla="*/ 0 w 5131"/>
                <a:gd name="T5" fmla="*/ 0 h 1"/>
                <a:gd name="T6" fmla="*/ 0 60000 65536"/>
                <a:gd name="T7" fmla="*/ 0 60000 65536"/>
                <a:gd name="T8" fmla="*/ 0 60000 65536"/>
                <a:gd name="T9" fmla="*/ 0 w 5131"/>
                <a:gd name="T10" fmla="*/ 0 h 1"/>
                <a:gd name="T11" fmla="*/ 5131 w 513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31" h="1">
                  <a:moveTo>
                    <a:pt x="0" y="0"/>
                  </a:moveTo>
                  <a:lnTo>
                    <a:pt x="513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8" name="Freeform 53"/>
            <p:cNvSpPr>
              <a:spLocks/>
            </p:cNvSpPr>
            <p:nvPr/>
          </p:nvSpPr>
          <p:spPr bwMode="auto">
            <a:xfrm>
              <a:off x="563" y="2628"/>
              <a:ext cx="5113" cy="1"/>
            </a:xfrm>
            <a:custGeom>
              <a:avLst/>
              <a:gdLst>
                <a:gd name="T0" fmla="*/ 0 w 5113"/>
                <a:gd name="T1" fmla="*/ 0 h 1"/>
                <a:gd name="T2" fmla="*/ 5112 w 5113"/>
                <a:gd name="T3" fmla="*/ 0 h 1"/>
                <a:gd name="T4" fmla="*/ 0 w 5113"/>
                <a:gd name="T5" fmla="*/ 0 h 1"/>
                <a:gd name="T6" fmla="*/ 0 60000 65536"/>
                <a:gd name="T7" fmla="*/ 0 60000 65536"/>
                <a:gd name="T8" fmla="*/ 0 60000 65536"/>
                <a:gd name="T9" fmla="*/ 0 w 5113"/>
                <a:gd name="T10" fmla="*/ 0 h 1"/>
                <a:gd name="T11" fmla="*/ 5113 w 511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3" h="1">
                  <a:moveTo>
                    <a:pt x="0" y="0"/>
                  </a:moveTo>
                  <a:lnTo>
                    <a:pt x="511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9" name="Rectangle 54"/>
            <p:cNvSpPr>
              <a:spLocks noChangeArrowheads="1"/>
            </p:cNvSpPr>
            <p:nvPr/>
          </p:nvSpPr>
          <p:spPr bwMode="auto">
            <a:xfrm>
              <a:off x="1139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10*</a:t>
              </a:r>
            </a:p>
          </p:txBody>
        </p:sp>
        <p:sp>
          <p:nvSpPr>
            <p:cNvPr id="89160" name="Rectangle 55"/>
            <p:cNvSpPr>
              <a:spLocks noChangeArrowheads="1"/>
            </p:cNvSpPr>
            <p:nvPr/>
          </p:nvSpPr>
          <p:spPr bwMode="auto">
            <a:xfrm>
              <a:off x="1444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15*</a:t>
              </a:r>
            </a:p>
          </p:txBody>
        </p:sp>
        <p:sp>
          <p:nvSpPr>
            <p:cNvPr id="89161" name="Rectangle 56"/>
            <p:cNvSpPr>
              <a:spLocks noChangeArrowheads="1"/>
            </p:cNvSpPr>
            <p:nvPr/>
          </p:nvSpPr>
          <p:spPr bwMode="auto">
            <a:xfrm>
              <a:off x="1904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20*</a:t>
              </a:r>
            </a:p>
          </p:txBody>
        </p:sp>
        <p:sp>
          <p:nvSpPr>
            <p:cNvPr id="89162" name="Rectangle 57"/>
            <p:cNvSpPr>
              <a:spLocks noChangeArrowheads="1"/>
            </p:cNvSpPr>
            <p:nvPr/>
          </p:nvSpPr>
          <p:spPr bwMode="auto">
            <a:xfrm>
              <a:off x="2224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27*</a:t>
              </a:r>
            </a:p>
          </p:txBody>
        </p:sp>
        <p:sp>
          <p:nvSpPr>
            <p:cNvPr id="89163" name="Rectangle 58"/>
            <p:cNvSpPr>
              <a:spLocks noChangeArrowheads="1"/>
            </p:cNvSpPr>
            <p:nvPr/>
          </p:nvSpPr>
          <p:spPr bwMode="auto">
            <a:xfrm>
              <a:off x="2675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33*</a:t>
              </a:r>
            </a:p>
          </p:txBody>
        </p:sp>
        <p:sp>
          <p:nvSpPr>
            <p:cNvPr id="89164" name="Rectangle 59"/>
            <p:cNvSpPr>
              <a:spLocks noChangeArrowheads="1"/>
            </p:cNvSpPr>
            <p:nvPr/>
          </p:nvSpPr>
          <p:spPr bwMode="auto">
            <a:xfrm>
              <a:off x="2971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37*</a:t>
              </a:r>
            </a:p>
          </p:txBody>
        </p:sp>
        <p:sp>
          <p:nvSpPr>
            <p:cNvPr id="89165" name="Rectangle 60"/>
            <p:cNvSpPr>
              <a:spLocks noChangeArrowheads="1"/>
            </p:cNvSpPr>
            <p:nvPr/>
          </p:nvSpPr>
          <p:spPr bwMode="auto">
            <a:xfrm>
              <a:off x="3439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40*</a:t>
              </a:r>
            </a:p>
          </p:txBody>
        </p:sp>
        <p:sp>
          <p:nvSpPr>
            <p:cNvPr id="89166" name="Rectangle 61"/>
            <p:cNvSpPr>
              <a:spLocks noChangeArrowheads="1"/>
            </p:cNvSpPr>
            <p:nvPr/>
          </p:nvSpPr>
          <p:spPr bwMode="auto">
            <a:xfrm>
              <a:off x="3735" y="2228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46*</a:t>
              </a:r>
            </a:p>
          </p:txBody>
        </p:sp>
        <p:sp>
          <p:nvSpPr>
            <p:cNvPr id="89167" name="Rectangle 62"/>
            <p:cNvSpPr>
              <a:spLocks noChangeArrowheads="1"/>
            </p:cNvSpPr>
            <p:nvPr/>
          </p:nvSpPr>
          <p:spPr bwMode="auto">
            <a:xfrm>
              <a:off x="4186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51*</a:t>
              </a:r>
            </a:p>
          </p:txBody>
        </p:sp>
        <p:sp>
          <p:nvSpPr>
            <p:cNvPr id="89168" name="Rectangle 63"/>
            <p:cNvSpPr>
              <a:spLocks noChangeArrowheads="1"/>
            </p:cNvSpPr>
            <p:nvPr/>
          </p:nvSpPr>
          <p:spPr bwMode="auto">
            <a:xfrm>
              <a:off x="4516" y="2228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55*</a:t>
              </a:r>
            </a:p>
          </p:txBody>
        </p:sp>
        <p:sp>
          <p:nvSpPr>
            <p:cNvPr id="89169" name="Rectangle 64"/>
            <p:cNvSpPr>
              <a:spLocks noChangeArrowheads="1"/>
            </p:cNvSpPr>
            <p:nvPr/>
          </p:nvSpPr>
          <p:spPr bwMode="auto">
            <a:xfrm>
              <a:off x="4950" y="2246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63*</a:t>
              </a:r>
            </a:p>
          </p:txBody>
        </p:sp>
        <p:sp>
          <p:nvSpPr>
            <p:cNvPr id="89170" name="Rectangle 65"/>
            <p:cNvSpPr>
              <a:spLocks noChangeArrowheads="1"/>
            </p:cNvSpPr>
            <p:nvPr/>
          </p:nvSpPr>
          <p:spPr bwMode="auto">
            <a:xfrm>
              <a:off x="5263" y="2237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97*</a:t>
              </a:r>
            </a:p>
          </p:txBody>
        </p:sp>
        <p:sp>
          <p:nvSpPr>
            <p:cNvPr id="89171" name="Rectangle 66"/>
            <p:cNvSpPr>
              <a:spLocks noChangeArrowheads="1"/>
            </p:cNvSpPr>
            <p:nvPr/>
          </p:nvSpPr>
          <p:spPr bwMode="auto">
            <a:xfrm>
              <a:off x="1946" y="1535"/>
              <a:ext cx="26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89172" name="Rectangle 67"/>
            <p:cNvSpPr>
              <a:spLocks noChangeArrowheads="1"/>
            </p:cNvSpPr>
            <p:nvPr/>
          </p:nvSpPr>
          <p:spPr bwMode="auto">
            <a:xfrm>
              <a:off x="2224" y="1535"/>
              <a:ext cx="26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33</a:t>
              </a:r>
            </a:p>
          </p:txBody>
        </p:sp>
        <p:sp>
          <p:nvSpPr>
            <p:cNvPr id="89173" name="Rectangle 68"/>
            <p:cNvSpPr>
              <a:spLocks noChangeArrowheads="1"/>
            </p:cNvSpPr>
            <p:nvPr/>
          </p:nvSpPr>
          <p:spPr bwMode="auto">
            <a:xfrm>
              <a:off x="4238" y="1535"/>
              <a:ext cx="26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51</a:t>
              </a:r>
            </a:p>
          </p:txBody>
        </p:sp>
        <p:sp>
          <p:nvSpPr>
            <p:cNvPr id="89174" name="Rectangle 69"/>
            <p:cNvSpPr>
              <a:spLocks noChangeArrowheads="1"/>
            </p:cNvSpPr>
            <p:nvPr/>
          </p:nvSpPr>
          <p:spPr bwMode="auto">
            <a:xfrm>
              <a:off x="4507" y="1535"/>
              <a:ext cx="26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63</a:t>
              </a:r>
            </a:p>
          </p:txBody>
        </p:sp>
        <p:sp>
          <p:nvSpPr>
            <p:cNvPr id="89175" name="Rectangle 70"/>
            <p:cNvSpPr>
              <a:spLocks noChangeArrowheads="1"/>
            </p:cNvSpPr>
            <p:nvPr/>
          </p:nvSpPr>
          <p:spPr bwMode="auto">
            <a:xfrm>
              <a:off x="3049" y="911"/>
              <a:ext cx="26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89176" name="Rectangle 71"/>
            <p:cNvSpPr>
              <a:spLocks noChangeArrowheads="1"/>
            </p:cNvSpPr>
            <p:nvPr/>
          </p:nvSpPr>
          <p:spPr bwMode="auto">
            <a:xfrm>
              <a:off x="2294" y="720"/>
              <a:ext cx="4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89177" name="Rectangle 72"/>
            <p:cNvSpPr>
              <a:spLocks noChangeArrowheads="1"/>
            </p:cNvSpPr>
            <p:nvPr/>
          </p:nvSpPr>
          <p:spPr bwMode="auto">
            <a:xfrm>
              <a:off x="528" y="2799"/>
              <a:ext cx="7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Overflow</a:t>
              </a:r>
            </a:p>
          </p:txBody>
        </p:sp>
        <p:sp>
          <p:nvSpPr>
            <p:cNvPr id="89178" name="Rectangle 73"/>
            <p:cNvSpPr>
              <a:spLocks noChangeArrowheads="1"/>
            </p:cNvSpPr>
            <p:nvPr/>
          </p:nvSpPr>
          <p:spPr bwMode="auto">
            <a:xfrm>
              <a:off x="528" y="2995"/>
              <a:ext cx="5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Pages</a:t>
              </a:r>
            </a:p>
          </p:txBody>
        </p:sp>
        <p:sp>
          <p:nvSpPr>
            <p:cNvPr id="89179" name="Rectangle 74"/>
            <p:cNvSpPr>
              <a:spLocks noChangeArrowheads="1"/>
            </p:cNvSpPr>
            <p:nvPr/>
          </p:nvSpPr>
          <p:spPr bwMode="auto">
            <a:xfrm>
              <a:off x="528" y="2163"/>
              <a:ext cx="4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Leaf</a:t>
              </a:r>
            </a:p>
          </p:txBody>
        </p:sp>
        <p:sp>
          <p:nvSpPr>
            <p:cNvPr id="89180" name="Rectangle 75"/>
            <p:cNvSpPr>
              <a:spLocks noChangeArrowheads="1"/>
            </p:cNvSpPr>
            <p:nvPr/>
          </p:nvSpPr>
          <p:spPr bwMode="auto">
            <a:xfrm>
              <a:off x="528" y="940"/>
              <a:ext cx="4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Index</a:t>
              </a:r>
            </a:p>
          </p:txBody>
        </p:sp>
        <p:sp>
          <p:nvSpPr>
            <p:cNvPr id="89181" name="Rectangle 76"/>
            <p:cNvSpPr>
              <a:spLocks noChangeArrowheads="1"/>
            </p:cNvSpPr>
            <p:nvPr/>
          </p:nvSpPr>
          <p:spPr bwMode="auto">
            <a:xfrm>
              <a:off x="528" y="1135"/>
              <a:ext cx="5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Pages</a:t>
              </a:r>
            </a:p>
          </p:txBody>
        </p:sp>
        <p:sp>
          <p:nvSpPr>
            <p:cNvPr id="89182" name="Rectangle 77"/>
            <p:cNvSpPr>
              <a:spLocks noChangeArrowheads="1"/>
            </p:cNvSpPr>
            <p:nvPr/>
          </p:nvSpPr>
          <p:spPr bwMode="auto">
            <a:xfrm>
              <a:off x="528" y="2358"/>
              <a:ext cx="5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Pages</a:t>
              </a:r>
            </a:p>
          </p:txBody>
        </p:sp>
        <p:sp>
          <p:nvSpPr>
            <p:cNvPr id="89183" name="Rectangle 78"/>
            <p:cNvSpPr>
              <a:spLocks noChangeArrowheads="1"/>
            </p:cNvSpPr>
            <p:nvPr/>
          </p:nvSpPr>
          <p:spPr bwMode="auto">
            <a:xfrm>
              <a:off x="528" y="1967"/>
              <a:ext cx="6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Primary</a:t>
              </a: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667000" y="3919538"/>
            <a:ext cx="1036638" cy="900112"/>
            <a:chOff x="1872" y="2469"/>
            <a:chExt cx="653" cy="567"/>
          </a:xfrm>
        </p:grpSpPr>
        <p:sp>
          <p:nvSpPr>
            <p:cNvPr id="89108" name="Freeform 80"/>
            <p:cNvSpPr>
              <a:spLocks/>
            </p:cNvSpPr>
            <p:nvPr/>
          </p:nvSpPr>
          <p:spPr bwMode="auto">
            <a:xfrm>
              <a:off x="1900" y="2757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Freeform 81"/>
            <p:cNvSpPr>
              <a:spLocks/>
            </p:cNvSpPr>
            <p:nvPr/>
          </p:nvSpPr>
          <p:spPr bwMode="auto">
            <a:xfrm>
              <a:off x="2212" y="2766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Rectangle 82"/>
            <p:cNvSpPr>
              <a:spLocks noChangeArrowheads="1"/>
            </p:cNvSpPr>
            <p:nvPr/>
          </p:nvSpPr>
          <p:spPr bwMode="auto">
            <a:xfrm>
              <a:off x="1929" y="2791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23*</a:t>
              </a:r>
            </a:p>
          </p:txBody>
        </p:sp>
        <p:sp>
          <p:nvSpPr>
            <p:cNvPr id="89111" name="Arc 83"/>
            <p:cNvSpPr>
              <a:spLocks/>
            </p:cNvSpPr>
            <p:nvPr/>
          </p:nvSpPr>
          <p:spPr bwMode="auto">
            <a:xfrm>
              <a:off x="1872" y="2469"/>
              <a:ext cx="9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5105400" y="3919538"/>
            <a:ext cx="1023938" cy="887412"/>
            <a:chOff x="3408" y="2469"/>
            <a:chExt cx="645" cy="559"/>
          </a:xfrm>
        </p:grpSpPr>
        <p:sp>
          <p:nvSpPr>
            <p:cNvPr id="89104" name="Freeform 85"/>
            <p:cNvSpPr>
              <a:spLocks/>
            </p:cNvSpPr>
            <p:nvPr/>
          </p:nvSpPr>
          <p:spPr bwMode="auto">
            <a:xfrm>
              <a:off x="3428" y="2749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Freeform 86"/>
            <p:cNvSpPr>
              <a:spLocks/>
            </p:cNvSpPr>
            <p:nvPr/>
          </p:nvSpPr>
          <p:spPr bwMode="auto">
            <a:xfrm>
              <a:off x="3721" y="2757"/>
              <a:ext cx="1" cy="262"/>
            </a:xfrm>
            <a:custGeom>
              <a:avLst/>
              <a:gdLst>
                <a:gd name="T0" fmla="*/ 0 w 1"/>
                <a:gd name="T1" fmla="*/ 0 h 262"/>
                <a:gd name="T2" fmla="*/ 0 w 1"/>
                <a:gd name="T3" fmla="*/ 261 h 262"/>
                <a:gd name="T4" fmla="*/ 0 w 1"/>
                <a:gd name="T5" fmla="*/ 0 h 262"/>
                <a:gd name="T6" fmla="*/ 0 60000 65536"/>
                <a:gd name="T7" fmla="*/ 0 60000 65536"/>
                <a:gd name="T8" fmla="*/ 0 60000 65536"/>
                <a:gd name="T9" fmla="*/ 0 w 1"/>
                <a:gd name="T10" fmla="*/ 0 h 262"/>
                <a:gd name="T11" fmla="*/ 1 w 1"/>
                <a:gd name="T12" fmla="*/ 262 h 2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2">
                  <a:moveTo>
                    <a:pt x="0" y="0"/>
                  </a:move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Rectangle 87"/>
            <p:cNvSpPr>
              <a:spLocks noChangeArrowheads="1"/>
            </p:cNvSpPr>
            <p:nvPr/>
          </p:nvSpPr>
          <p:spPr bwMode="auto">
            <a:xfrm>
              <a:off x="3465" y="2775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48*</a:t>
              </a:r>
            </a:p>
          </p:txBody>
        </p:sp>
        <p:sp>
          <p:nvSpPr>
            <p:cNvPr id="89107" name="Arc 88"/>
            <p:cNvSpPr>
              <a:spLocks/>
            </p:cNvSpPr>
            <p:nvPr/>
          </p:nvSpPr>
          <p:spPr bwMode="auto">
            <a:xfrm>
              <a:off x="3408" y="2469"/>
              <a:ext cx="9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5122863" y="4757738"/>
            <a:ext cx="992187" cy="736600"/>
            <a:chOff x="3419" y="2997"/>
            <a:chExt cx="625" cy="464"/>
          </a:xfrm>
        </p:grpSpPr>
        <p:sp>
          <p:nvSpPr>
            <p:cNvPr id="89100" name="Freeform 90"/>
            <p:cNvSpPr>
              <a:spLocks/>
            </p:cNvSpPr>
            <p:nvPr/>
          </p:nvSpPr>
          <p:spPr bwMode="auto">
            <a:xfrm>
              <a:off x="3419" y="3182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Freeform 91"/>
            <p:cNvSpPr>
              <a:spLocks/>
            </p:cNvSpPr>
            <p:nvPr/>
          </p:nvSpPr>
          <p:spPr bwMode="auto">
            <a:xfrm>
              <a:off x="3721" y="3191"/>
              <a:ext cx="1" cy="261"/>
            </a:xfrm>
            <a:custGeom>
              <a:avLst/>
              <a:gdLst>
                <a:gd name="T0" fmla="*/ 0 w 1"/>
                <a:gd name="T1" fmla="*/ 0 h 261"/>
                <a:gd name="T2" fmla="*/ 0 w 1"/>
                <a:gd name="T3" fmla="*/ 260 h 261"/>
                <a:gd name="T4" fmla="*/ 0 w 1"/>
                <a:gd name="T5" fmla="*/ 0 h 261"/>
                <a:gd name="T6" fmla="*/ 0 60000 65536"/>
                <a:gd name="T7" fmla="*/ 0 60000 65536"/>
                <a:gd name="T8" fmla="*/ 0 60000 65536"/>
                <a:gd name="T9" fmla="*/ 0 w 1"/>
                <a:gd name="T10" fmla="*/ 0 h 261"/>
                <a:gd name="T11" fmla="*/ 1 w 1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1">
                  <a:moveTo>
                    <a:pt x="0" y="0"/>
                  </a:move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Rectangle 92"/>
            <p:cNvSpPr>
              <a:spLocks noChangeArrowheads="1"/>
            </p:cNvSpPr>
            <p:nvPr/>
          </p:nvSpPr>
          <p:spPr bwMode="auto">
            <a:xfrm>
              <a:off x="3448" y="3216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42*</a:t>
              </a:r>
            </a:p>
          </p:txBody>
        </p:sp>
        <p:sp>
          <p:nvSpPr>
            <p:cNvPr id="89103" name="Arc 93"/>
            <p:cNvSpPr>
              <a:spLocks/>
            </p:cNvSpPr>
            <p:nvPr/>
          </p:nvSpPr>
          <p:spPr bwMode="auto">
            <a:xfrm>
              <a:off x="3456" y="2997"/>
              <a:ext cx="4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EC513F-CD80-D245-B2CF-53FE67E07EDC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A4A609C-C2EA-8F48-8F2C-1E71B7605BA9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42" name="Group 4"/>
          <p:cNvGrpSpPr>
            <a:grpSpLocks/>
          </p:cNvGrpSpPr>
          <p:nvPr/>
        </p:nvGrpSpPr>
        <p:grpSpPr bwMode="auto">
          <a:xfrm>
            <a:off x="533400" y="1143000"/>
            <a:ext cx="8186738" cy="4351338"/>
            <a:chOff x="336" y="720"/>
            <a:chExt cx="5157" cy="2741"/>
          </a:xfrm>
        </p:grpSpPr>
        <p:sp>
          <p:nvSpPr>
            <p:cNvPr id="91148" name="Rectangle 5"/>
            <p:cNvSpPr>
              <a:spLocks noChangeArrowheads="1"/>
            </p:cNvSpPr>
            <p:nvPr/>
          </p:nvSpPr>
          <p:spPr bwMode="auto">
            <a:xfrm>
              <a:off x="3543" y="2765"/>
              <a:ext cx="3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41*</a:t>
              </a:r>
            </a:p>
          </p:txBody>
        </p:sp>
        <p:grpSp>
          <p:nvGrpSpPr>
            <p:cNvPr id="91149" name="Group 6"/>
            <p:cNvGrpSpPr>
              <a:grpSpLocks/>
            </p:cNvGrpSpPr>
            <p:nvPr/>
          </p:nvGrpSpPr>
          <p:grpSpPr bwMode="auto">
            <a:xfrm>
              <a:off x="336" y="720"/>
              <a:ext cx="5157" cy="2504"/>
              <a:chOff x="528" y="720"/>
              <a:chExt cx="5157" cy="2504"/>
            </a:xfrm>
          </p:grpSpPr>
          <p:sp>
            <p:nvSpPr>
              <p:cNvPr id="91165" name="Freeform 7"/>
              <p:cNvSpPr>
                <a:spLocks/>
              </p:cNvSpPr>
              <p:nvPr/>
            </p:nvSpPr>
            <p:spPr bwMode="auto">
              <a:xfrm>
                <a:off x="1119" y="2203"/>
                <a:ext cx="625" cy="278"/>
              </a:xfrm>
              <a:custGeom>
                <a:avLst/>
                <a:gdLst>
                  <a:gd name="T0" fmla="*/ 0 w 625"/>
                  <a:gd name="T1" fmla="*/ 277 h 278"/>
                  <a:gd name="T2" fmla="*/ 0 w 625"/>
                  <a:gd name="T3" fmla="*/ 0 h 278"/>
                  <a:gd name="T4" fmla="*/ 624 w 625"/>
                  <a:gd name="T5" fmla="*/ 0 h 278"/>
                  <a:gd name="T6" fmla="*/ 624 w 625"/>
                  <a:gd name="T7" fmla="*/ 277 h 278"/>
                  <a:gd name="T8" fmla="*/ 0 w 625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278"/>
                  <a:gd name="T17" fmla="*/ 625 w 625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4" y="0"/>
                    </a:lnTo>
                    <a:lnTo>
                      <a:pt x="624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6" name="Freeform 8"/>
              <p:cNvSpPr>
                <a:spLocks/>
              </p:cNvSpPr>
              <p:nvPr/>
            </p:nvSpPr>
            <p:spPr bwMode="auto">
              <a:xfrm>
                <a:off x="1882" y="2203"/>
                <a:ext cx="626" cy="278"/>
              </a:xfrm>
              <a:custGeom>
                <a:avLst/>
                <a:gdLst>
                  <a:gd name="T0" fmla="*/ 0 w 626"/>
                  <a:gd name="T1" fmla="*/ 277 h 278"/>
                  <a:gd name="T2" fmla="*/ 0 w 626"/>
                  <a:gd name="T3" fmla="*/ 0 h 278"/>
                  <a:gd name="T4" fmla="*/ 625 w 626"/>
                  <a:gd name="T5" fmla="*/ 0 h 278"/>
                  <a:gd name="T6" fmla="*/ 625 w 626"/>
                  <a:gd name="T7" fmla="*/ 277 h 278"/>
                  <a:gd name="T8" fmla="*/ 0 w 626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6"/>
                  <a:gd name="T16" fmla="*/ 0 h 278"/>
                  <a:gd name="T17" fmla="*/ 626 w 626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6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5" y="0"/>
                    </a:lnTo>
                    <a:lnTo>
                      <a:pt x="625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7" name="Freeform 9"/>
              <p:cNvSpPr>
                <a:spLocks/>
              </p:cNvSpPr>
              <p:nvPr/>
            </p:nvSpPr>
            <p:spPr bwMode="auto">
              <a:xfrm>
                <a:off x="2646" y="2203"/>
                <a:ext cx="625" cy="278"/>
              </a:xfrm>
              <a:custGeom>
                <a:avLst/>
                <a:gdLst>
                  <a:gd name="T0" fmla="*/ 0 w 625"/>
                  <a:gd name="T1" fmla="*/ 277 h 278"/>
                  <a:gd name="T2" fmla="*/ 0 w 625"/>
                  <a:gd name="T3" fmla="*/ 0 h 278"/>
                  <a:gd name="T4" fmla="*/ 624 w 625"/>
                  <a:gd name="T5" fmla="*/ 0 h 278"/>
                  <a:gd name="T6" fmla="*/ 624 w 625"/>
                  <a:gd name="T7" fmla="*/ 277 h 278"/>
                  <a:gd name="T8" fmla="*/ 0 w 625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278"/>
                  <a:gd name="T17" fmla="*/ 625 w 625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4" y="0"/>
                    </a:lnTo>
                    <a:lnTo>
                      <a:pt x="624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8" name="Freeform 10"/>
              <p:cNvSpPr>
                <a:spLocks/>
              </p:cNvSpPr>
              <p:nvPr/>
            </p:nvSpPr>
            <p:spPr bwMode="auto">
              <a:xfrm>
                <a:off x="3410" y="2203"/>
                <a:ext cx="625" cy="278"/>
              </a:xfrm>
              <a:custGeom>
                <a:avLst/>
                <a:gdLst>
                  <a:gd name="T0" fmla="*/ 0 w 625"/>
                  <a:gd name="T1" fmla="*/ 277 h 278"/>
                  <a:gd name="T2" fmla="*/ 0 w 625"/>
                  <a:gd name="T3" fmla="*/ 0 h 278"/>
                  <a:gd name="T4" fmla="*/ 624 w 625"/>
                  <a:gd name="T5" fmla="*/ 0 h 278"/>
                  <a:gd name="T6" fmla="*/ 624 w 625"/>
                  <a:gd name="T7" fmla="*/ 277 h 278"/>
                  <a:gd name="T8" fmla="*/ 0 w 625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278"/>
                  <a:gd name="T17" fmla="*/ 625 w 625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4" y="0"/>
                    </a:lnTo>
                    <a:lnTo>
                      <a:pt x="624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9" name="Freeform 11"/>
              <p:cNvSpPr>
                <a:spLocks/>
              </p:cNvSpPr>
              <p:nvPr/>
            </p:nvSpPr>
            <p:spPr bwMode="auto">
              <a:xfrm>
                <a:off x="4173" y="2203"/>
                <a:ext cx="627" cy="278"/>
              </a:xfrm>
              <a:custGeom>
                <a:avLst/>
                <a:gdLst>
                  <a:gd name="T0" fmla="*/ 0 w 627"/>
                  <a:gd name="T1" fmla="*/ 277 h 278"/>
                  <a:gd name="T2" fmla="*/ 0 w 627"/>
                  <a:gd name="T3" fmla="*/ 0 h 278"/>
                  <a:gd name="T4" fmla="*/ 626 w 627"/>
                  <a:gd name="T5" fmla="*/ 0 h 278"/>
                  <a:gd name="T6" fmla="*/ 626 w 627"/>
                  <a:gd name="T7" fmla="*/ 277 h 278"/>
                  <a:gd name="T8" fmla="*/ 0 w 627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278"/>
                  <a:gd name="T17" fmla="*/ 627 w 62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6" y="0"/>
                    </a:lnTo>
                    <a:lnTo>
                      <a:pt x="626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0" name="Freeform 12"/>
              <p:cNvSpPr>
                <a:spLocks/>
              </p:cNvSpPr>
              <p:nvPr/>
            </p:nvSpPr>
            <p:spPr bwMode="auto">
              <a:xfrm>
                <a:off x="4937" y="2203"/>
                <a:ext cx="627" cy="278"/>
              </a:xfrm>
              <a:custGeom>
                <a:avLst/>
                <a:gdLst>
                  <a:gd name="T0" fmla="*/ 0 w 627"/>
                  <a:gd name="T1" fmla="*/ 277 h 278"/>
                  <a:gd name="T2" fmla="*/ 0 w 627"/>
                  <a:gd name="T3" fmla="*/ 0 h 278"/>
                  <a:gd name="T4" fmla="*/ 626 w 627"/>
                  <a:gd name="T5" fmla="*/ 0 h 278"/>
                  <a:gd name="T6" fmla="*/ 626 w 627"/>
                  <a:gd name="T7" fmla="*/ 277 h 278"/>
                  <a:gd name="T8" fmla="*/ 0 w 627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278"/>
                  <a:gd name="T17" fmla="*/ 627 w 62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6" y="0"/>
                    </a:lnTo>
                    <a:lnTo>
                      <a:pt x="626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1" name="Freeform 13"/>
              <p:cNvSpPr>
                <a:spLocks/>
              </p:cNvSpPr>
              <p:nvPr/>
            </p:nvSpPr>
            <p:spPr bwMode="auto">
              <a:xfrm>
                <a:off x="1882" y="1510"/>
                <a:ext cx="626" cy="278"/>
              </a:xfrm>
              <a:custGeom>
                <a:avLst/>
                <a:gdLst>
                  <a:gd name="T0" fmla="*/ 0 w 626"/>
                  <a:gd name="T1" fmla="*/ 277 h 278"/>
                  <a:gd name="T2" fmla="*/ 0 w 626"/>
                  <a:gd name="T3" fmla="*/ 0 h 278"/>
                  <a:gd name="T4" fmla="*/ 625 w 626"/>
                  <a:gd name="T5" fmla="*/ 0 h 278"/>
                  <a:gd name="T6" fmla="*/ 625 w 626"/>
                  <a:gd name="T7" fmla="*/ 277 h 278"/>
                  <a:gd name="T8" fmla="*/ 0 w 626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6"/>
                  <a:gd name="T16" fmla="*/ 0 h 278"/>
                  <a:gd name="T17" fmla="*/ 626 w 626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6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5" y="0"/>
                    </a:lnTo>
                    <a:lnTo>
                      <a:pt x="625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2" name="Freeform 14"/>
              <p:cNvSpPr>
                <a:spLocks/>
              </p:cNvSpPr>
              <p:nvPr/>
            </p:nvSpPr>
            <p:spPr bwMode="auto">
              <a:xfrm>
                <a:off x="1953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3" name="Freeform 15"/>
              <p:cNvSpPr>
                <a:spLocks/>
              </p:cNvSpPr>
              <p:nvPr/>
            </p:nvSpPr>
            <p:spPr bwMode="auto">
              <a:xfrm>
                <a:off x="2160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4" name="Freeform 16"/>
              <p:cNvSpPr>
                <a:spLocks/>
              </p:cNvSpPr>
              <p:nvPr/>
            </p:nvSpPr>
            <p:spPr bwMode="auto">
              <a:xfrm>
                <a:off x="2229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5" name="Freeform 17"/>
              <p:cNvSpPr>
                <a:spLocks/>
              </p:cNvSpPr>
              <p:nvPr/>
            </p:nvSpPr>
            <p:spPr bwMode="auto">
              <a:xfrm>
                <a:off x="2438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6" name="Freeform 18"/>
              <p:cNvSpPr>
                <a:spLocks/>
              </p:cNvSpPr>
              <p:nvPr/>
            </p:nvSpPr>
            <p:spPr bwMode="auto">
              <a:xfrm>
                <a:off x="4173" y="1510"/>
                <a:ext cx="627" cy="278"/>
              </a:xfrm>
              <a:custGeom>
                <a:avLst/>
                <a:gdLst>
                  <a:gd name="T0" fmla="*/ 0 w 627"/>
                  <a:gd name="T1" fmla="*/ 277 h 278"/>
                  <a:gd name="T2" fmla="*/ 0 w 627"/>
                  <a:gd name="T3" fmla="*/ 0 h 278"/>
                  <a:gd name="T4" fmla="*/ 626 w 627"/>
                  <a:gd name="T5" fmla="*/ 0 h 278"/>
                  <a:gd name="T6" fmla="*/ 626 w 627"/>
                  <a:gd name="T7" fmla="*/ 277 h 278"/>
                  <a:gd name="T8" fmla="*/ 0 w 627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278"/>
                  <a:gd name="T17" fmla="*/ 627 w 62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6" y="0"/>
                    </a:lnTo>
                    <a:lnTo>
                      <a:pt x="626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7" name="Freeform 19"/>
              <p:cNvSpPr>
                <a:spLocks/>
              </p:cNvSpPr>
              <p:nvPr/>
            </p:nvSpPr>
            <p:spPr bwMode="auto">
              <a:xfrm>
                <a:off x="4243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8" name="Freeform 20"/>
              <p:cNvSpPr>
                <a:spLocks/>
              </p:cNvSpPr>
              <p:nvPr/>
            </p:nvSpPr>
            <p:spPr bwMode="auto">
              <a:xfrm>
                <a:off x="4451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9" name="Freeform 21"/>
              <p:cNvSpPr>
                <a:spLocks/>
              </p:cNvSpPr>
              <p:nvPr/>
            </p:nvSpPr>
            <p:spPr bwMode="auto">
              <a:xfrm>
                <a:off x="4521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0" name="Freeform 22"/>
              <p:cNvSpPr>
                <a:spLocks/>
              </p:cNvSpPr>
              <p:nvPr/>
            </p:nvSpPr>
            <p:spPr bwMode="auto">
              <a:xfrm>
                <a:off x="4729" y="1510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1" name="Freeform 23"/>
              <p:cNvSpPr>
                <a:spLocks/>
              </p:cNvSpPr>
              <p:nvPr/>
            </p:nvSpPr>
            <p:spPr bwMode="auto">
              <a:xfrm>
                <a:off x="2993" y="886"/>
                <a:ext cx="626" cy="278"/>
              </a:xfrm>
              <a:custGeom>
                <a:avLst/>
                <a:gdLst>
                  <a:gd name="T0" fmla="*/ 0 w 626"/>
                  <a:gd name="T1" fmla="*/ 277 h 278"/>
                  <a:gd name="T2" fmla="*/ 0 w 626"/>
                  <a:gd name="T3" fmla="*/ 0 h 278"/>
                  <a:gd name="T4" fmla="*/ 625 w 626"/>
                  <a:gd name="T5" fmla="*/ 0 h 278"/>
                  <a:gd name="T6" fmla="*/ 625 w 626"/>
                  <a:gd name="T7" fmla="*/ 277 h 278"/>
                  <a:gd name="T8" fmla="*/ 0 w 626"/>
                  <a:gd name="T9" fmla="*/ 277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6"/>
                  <a:gd name="T16" fmla="*/ 0 h 278"/>
                  <a:gd name="T17" fmla="*/ 626 w 626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6" h="278">
                    <a:moveTo>
                      <a:pt x="0" y="277"/>
                    </a:moveTo>
                    <a:lnTo>
                      <a:pt x="0" y="0"/>
                    </a:lnTo>
                    <a:lnTo>
                      <a:pt x="625" y="0"/>
                    </a:lnTo>
                    <a:lnTo>
                      <a:pt x="625" y="277"/>
                    </a:lnTo>
                    <a:lnTo>
                      <a:pt x="0" y="2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2" name="Freeform 24"/>
              <p:cNvSpPr>
                <a:spLocks/>
              </p:cNvSpPr>
              <p:nvPr/>
            </p:nvSpPr>
            <p:spPr bwMode="auto">
              <a:xfrm>
                <a:off x="3062" y="886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3" name="Freeform 25"/>
              <p:cNvSpPr>
                <a:spLocks/>
              </p:cNvSpPr>
              <p:nvPr/>
            </p:nvSpPr>
            <p:spPr bwMode="auto">
              <a:xfrm>
                <a:off x="3270" y="886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4" name="Freeform 26"/>
              <p:cNvSpPr>
                <a:spLocks/>
              </p:cNvSpPr>
              <p:nvPr/>
            </p:nvSpPr>
            <p:spPr bwMode="auto">
              <a:xfrm>
                <a:off x="3341" y="886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5" name="Freeform 27"/>
              <p:cNvSpPr>
                <a:spLocks/>
              </p:cNvSpPr>
              <p:nvPr/>
            </p:nvSpPr>
            <p:spPr bwMode="auto">
              <a:xfrm>
                <a:off x="3549" y="886"/>
                <a:ext cx="1" cy="278"/>
              </a:xfrm>
              <a:custGeom>
                <a:avLst/>
                <a:gdLst>
                  <a:gd name="T0" fmla="*/ 0 w 1"/>
                  <a:gd name="T1" fmla="*/ 0 h 278"/>
                  <a:gd name="T2" fmla="*/ 0 w 1"/>
                  <a:gd name="T3" fmla="*/ 277 h 278"/>
                  <a:gd name="T4" fmla="*/ 0 w 1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8"/>
                  <a:gd name="T11" fmla="*/ 1 w 1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8">
                    <a:moveTo>
                      <a:pt x="0" y="0"/>
                    </a:move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6" name="Freeform 28"/>
              <p:cNvSpPr>
                <a:spLocks/>
              </p:cNvSpPr>
              <p:nvPr/>
            </p:nvSpPr>
            <p:spPr bwMode="auto">
              <a:xfrm>
                <a:off x="2507" y="1103"/>
                <a:ext cx="513" cy="374"/>
              </a:xfrm>
              <a:custGeom>
                <a:avLst/>
                <a:gdLst>
                  <a:gd name="T0" fmla="*/ 512 w 513"/>
                  <a:gd name="T1" fmla="*/ 0 h 374"/>
                  <a:gd name="T2" fmla="*/ 0 w 513"/>
                  <a:gd name="T3" fmla="*/ 373 h 374"/>
                  <a:gd name="T4" fmla="*/ 512 w 513"/>
                  <a:gd name="T5" fmla="*/ 0 h 374"/>
                  <a:gd name="T6" fmla="*/ 0 60000 65536"/>
                  <a:gd name="T7" fmla="*/ 0 60000 65536"/>
                  <a:gd name="T8" fmla="*/ 0 60000 65536"/>
                  <a:gd name="T9" fmla="*/ 0 w 513"/>
                  <a:gd name="T10" fmla="*/ 0 h 374"/>
                  <a:gd name="T11" fmla="*/ 513 w 513"/>
                  <a:gd name="T12" fmla="*/ 374 h 3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3" h="374">
                    <a:moveTo>
                      <a:pt x="512" y="0"/>
                    </a:moveTo>
                    <a:lnTo>
                      <a:pt x="0" y="373"/>
                    </a:lnTo>
                    <a:lnTo>
                      <a:pt x="51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7" name="Freeform 29"/>
              <p:cNvSpPr>
                <a:spLocks/>
              </p:cNvSpPr>
              <p:nvPr/>
            </p:nvSpPr>
            <p:spPr bwMode="auto">
              <a:xfrm>
                <a:off x="2507" y="1407"/>
                <a:ext cx="84" cy="70"/>
              </a:xfrm>
              <a:custGeom>
                <a:avLst/>
                <a:gdLst>
                  <a:gd name="T0" fmla="*/ 83 w 84"/>
                  <a:gd name="T1" fmla="*/ 35 h 70"/>
                  <a:gd name="T2" fmla="*/ 0 w 84"/>
                  <a:gd name="T3" fmla="*/ 69 h 70"/>
                  <a:gd name="T4" fmla="*/ 57 w 84"/>
                  <a:gd name="T5" fmla="*/ 0 h 70"/>
                  <a:gd name="T6" fmla="*/ 83 w 84"/>
                  <a:gd name="T7" fmla="*/ 35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70"/>
                  <a:gd name="T14" fmla="*/ 84 w 84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70">
                    <a:moveTo>
                      <a:pt x="83" y="35"/>
                    </a:moveTo>
                    <a:lnTo>
                      <a:pt x="0" y="69"/>
                    </a:lnTo>
                    <a:lnTo>
                      <a:pt x="57" y="0"/>
                    </a:lnTo>
                    <a:lnTo>
                      <a:pt x="83" y="3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8" name="Freeform 30"/>
              <p:cNvSpPr>
                <a:spLocks/>
              </p:cNvSpPr>
              <p:nvPr/>
            </p:nvSpPr>
            <p:spPr bwMode="auto">
              <a:xfrm>
                <a:off x="3297" y="1085"/>
                <a:ext cx="868" cy="399"/>
              </a:xfrm>
              <a:custGeom>
                <a:avLst/>
                <a:gdLst>
                  <a:gd name="T0" fmla="*/ 0 w 868"/>
                  <a:gd name="T1" fmla="*/ 0 h 399"/>
                  <a:gd name="T2" fmla="*/ 867 w 868"/>
                  <a:gd name="T3" fmla="*/ 398 h 399"/>
                  <a:gd name="T4" fmla="*/ 0 w 868"/>
                  <a:gd name="T5" fmla="*/ 0 h 399"/>
                  <a:gd name="T6" fmla="*/ 0 60000 65536"/>
                  <a:gd name="T7" fmla="*/ 0 60000 65536"/>
                  <a:gd name="T8" fmla="*/ 0 60000 65536"/>
                  <a:gd name="T9" fmla="*/ 0 w 868"/>
                  <a:gd name="T10" fmla="*/ 0 h 399"/>
                  <a:gd name="T11" fmla="*/ 868 w 868"/>
                  <a:gd name="T12" fmla="*/ 399 h 3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8" h="399">
                    <a:moveTo>
                      <a:pt x="0" y="0"/>
                    </a:moveTo>
                    <a:lnTo>
                      <a:pt x="867" y="39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9" name="Freeform 31"/>
              <p:cNvSpPr>
                <a:spLocks/>
              </p:cNvSpPr>
              <p:nvPr/>
            </p:nvSpPr>
            <p:spPr bwMode="auto">
              <a:xfrm>
                <a:off x="4077" y="1429"/>
                <a:ext cx="88" cy="55"/>
              </a:xfrm>
              <a:custGeom>
                <a:avLst/>
                <a:gdLst>
                  <a:gd name="T0" fmla="*/ 18 w 88"/>
                  <a:gd name="T1" fmla="*/ 0 h 55"/>
                  <a:gd name="T2" fmla="*/ 87 w 88"/>
                  <a:gd name="T3" fmla="*/ 54 h 55"/>
                  <a:gd name="T4" fmla="*/ 0 w 88"/>
                  <a:gd name="T5" fmla="*/ 38 h 55"/>
                  <a:gd name="T6" fmla="*/ 18 w 88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55"/>
                  <a:gd name="T14" fmla="*/ 88 w 88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55">
                    <a:moveTo>
                      <a:pt x="18" y="0"/>
                    </a:moveTo>
                    <a:lnTo>
                      <a:pt x="87" y="54"/>
                    </a:lnTo>
                    <a:lnTo>
                      <a:pt x="0" y="38"/>
                    </a:lnTo>
                    <a:lnTo>
                      <a:pt x="1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0" name="Freeform 32"/>
              <p:cNvSpPr>
                <a:spLocks/>
              </p:cNvSpPr>
              <p:nvPr/>
            </p:nvSpPr>
            <p:spPr bwMode="auto">
              <a:xfrm>
                <a:off x="1674" y="1744"/>
                <a:ext cx="244" cy="434"/>
              </a:xfrm>
              <a:custGeom>
                <a:avLst/>
                <a:gdLst>
                  <a:gd name="T0" fmla="*/ 243 w 244"/>
                  <a:gd name="T1" fmla="*/ 0 h 434"/>
                  <a:gd name="T2" fmla="*/ 0 w 244"/>
                  <a:gd name="T3" fmla="*/ 433 h 434"/>
                  <a:gd name="T4" fmla="*/ 243 w 244"/>
                  <a:gd name="T5" fmla="*/ 0 h 434"/>
                  <a:gd name="T6" fmla="*/ 0 60000 65536"/>
                  <a:gd name="T7" fmla="*/ 0 60000 65536"/>
                  <a:gd name="T8" fmla="*/ 0 60000 65536"/>
                  <a:gd name="T9" fmla="*/ 0 w 244"/>
                  <a:gd name="T10" fmla="*/ 0 h 434"/>
                  <a:gd name="T11" fmla="*/ 244 w 244"/>
                  <a:gd name="T12" fmla="*/ 434 h 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4" h="434">
                    <a:moveTo>
                      <a:pt x="243" y="0"/>
                    </a:moveTo>
                    <a:lnTo>
                      <a:pt x="0" y="433"/>
                    </a:lnTo>
                    <a:lnTo>
                      <a:pt x="24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1" name="Freeform 33"/>
              <p:cNvSpPr>
                <a:spLocks/>
              </p:cNvSpPr>
              <p:nvPr/>
            </p:nvSpPr>
            <p:spPr bwMode="auto">
              <a:xfrm>
                <a:off x="1674" y="2090"/>
                <a:ext cx="62" cy="88"/>
              </a:xfrm>
              <a:custGeom>
                <a:avLst/>
                <a:gdLst>
                  <a:gd name="T0" fmla="*/ 61 w 62"/>
                  <a:gd name="T1" fmla="*/ 22 h 88"/>
                  <a:gd name="T2" fmla="*/ 0 w 62"/>
                  <a:gd name="T3" fmla="*/ 87 h 88"/>
                  <a:gd name="T4" fmla="*/ 23 w 62"/>
                  <a:gd name="T5" fmla="*/ 0 h 88"/>
                  <a:gd name="T6" fmla="*/ 61 w 62"/>
                  <a:gd name="T7" fmla="*/ 22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88"/>
                  <a:gd name="T14" fmla="*/ 62 w 62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88">
                    <a:moveTo>
                      <a:pt x="61" y="22"/>
                    </a:moveTo>
                    <a:lnTo>
                      <a:pt x="0" y="87"/>
                    </a:lnTo>
                    <a:lnTo>
                      <a:pt x="23" y="0"/>
                    </a:lnTo>
                    <a:lnTo>
                      <a:pt x="61" y="2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2" name="Freeform 34"/>
              <p:cNvSpPr>
                <a:spLocks/>
              </p:cNvSpPr>
              <p:nvPr/>
            </p:nvSpPr>
            <p:spPr bwMode="auto">
              <a:xfrm>
                <a:off x="2195" y="1726"/>
                <a:ext cx="1" cy="452"/>
              </a:xfrm>
              <a:custGeom>
                <a:avLst/>
                <a:gdLst>
                  <a:gd name="T0" fmla="*/ 0 w 1"/>
                  <a:gd name="T1" fmla="*/ 0 h 452"/>
                  <a:gd name="T2" fmla="*/ 0 w 1"/>
                  <a:gd name="T3" fmla="*/ 451 h 452"/>
                  <a:gd name="T4" fmla="*/ 0 w 1"/>
                  <a:gd name="T5" fmla="*/ 0 h 45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2"/>
                  <a:gd name="T11" fmla="*/ 1 w 1"/>
                  <a:gd name="T12" fmla="*/ 452 h 4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2">
                    <a:moveTo>
                      <a:pt x="0" y="0"/>
                    </a:moveTo>
                    <a:lnTo>
                      <a:pt x="0" y="4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3" name="Freeform 35"/>
              <p:cNvSpPr>
                <a:spLocks/>
              </p:cNvSpPr>
              <p:nvPr/>
            </p:nvSpPr>
            <p:spPr bwMode="auto">
              <a:xfrm>
                <a:off x="2173" y="2090"/>
                <a:ext cx="45" cy="88"/>
              </a:xfrm>
              <a:custGeom>
                <a:avLst/>
                <a:gdLst>
                  <a:gd name="T0" fmla="*/ 44 w 45"/>
                  <a:gd name="T1" fmla="*/ 0 h 88"/>
                  <a:gd name="T2" fmla="*/ 22 w 45"/>
                  <a:gd name="T3" fmla="*/ 87 h 88"/>
                  <a:gd name="T4" fmla="*/ 0 w 45"/>
                  <a:gd name="T5" fmla="*/ 0 h 88"/>
                  <a:gd name="T6" fmla="*/ 44 w 45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88"/>
                  <a:gd name="T14" fmla="*/ 45 w 45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88">
                    <a:moveTo>
                      <a:pt x="44" y="0"/>
                    </a:moveTo>
                    <a:lnTo>
                      <a:pt x="22" y="87"/>
                    </a:lnTo>
                    <a:lnTo>
                      <a:pt x="0" y="0"/>
                    </a:lnTo>
                    <a:lnTo>
                      <a:pt x="44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4" name="Freeform 36"/>
              <p:cNvSpPr>
                <a:spLocks/>
              </p:cNvSpPr>
              <p:nvPr/>
            </p:nvSpPr>
            <p:spPr bwMode="auto">
              <a:xfrm>
                <a:off x="2473" y="1709"/>
                <a:ext cx="191" cy="461"/>
              </a:xfrm>
              <a:custGeom>
                <a:avLst/>
                <a:gdLst>
                  <a:gd name="T0" fmla="*/ 0 w 191"/>
                  <a:gd name="T1" fmla="*/ 0 h 461"/>
                  <a:gd name="T2" fmla="*/ 190 w 191"/>
                  <a:gd name="T3" fmla="*/ 460 h 461"/>
                  <a:gd name="T4" fmla="*/ 0 w 191"/>
                  <a:gd name="T5" fmla="*/ 0 h 461"/>
                  <a:gd name="T6" fmla="*/ 0 60000 65536"/>
                  <a:gd name="T7" fmla="*/ 0 60000 65536"/>
                  <a:gd name="T8" fmla="*/ 0 60000 65536"/>
                  <a:gd name="T9" fmla="*/ 0 w 191"/>
                  <a:gd name="T10" fmla="*/ 0 h 461"/>
                  <a:gd name="T11" fmla="*/ 191 w 191"/>
                  <a:gd name="T12" fmla="*/ 461 h 4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" h="461">
                    <a:moveTo>
                      <a:pt x="0" y="0"/>
                    </a:moveTo>
                    <a:lnTo>
                      <a:pt x="190" y="46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5" name="Freeform 37"/>
              <p:cNvSpPr>
                <a:spLocks/>
              </p:cNvSpPr>
              <p:nvPr/>
            </p:nvSpPr>
            <p:spPr bwMode="auto">
              <a:xfrm>
                <a:off x="2610" y="2080"/>
                <a:ext cx="54" cy="90"/>
              </a:xfrm>
              <a:custGeom>
                <a:avLst/>
                <a:gdLst>
                  <a:gd name="T0" fmla="*/ 40 w 54"/>
                  <a:gd name="T1" fmla="*/ 0 h 90"/>
                  <a:gd name="T2" fmla="*/ 53 w 54"/>
                  <a:gd name="T3" fmla="*/ 89 h 90"/>
                  <a:gd name="T4" fmla="*/ 0 w 54"/>
                  <a:gd name="T5" fmla="*/ 16 h 90"/>
                  <a:gd name="T6" fmla="*/ 40 w 54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90"/>
                  <a:gd name="T14" fmla="*/ 54 w 54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90">
                    <a:moveTo>
                      <a:pt x="40" y="0"/>
                    </a:moveTo>
                    <a:lnTo>
                      <a:pt x="53" y="89"/>
                    </a:lnTo>
                    <a:lnTo>
                      <a:pt x="0" y="16"/>
                    </a:lnTo>
                    <a:lnTo>
                      <a:pt x="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6" name="Freeform 38"/>
              <p:cNvSpPr>
                <a:spLocks/>
              </p:cNvSpPr>
              <p:nvPr/>
            </p:nvSpPr>
            <p:spPr bwMode="auto">
              <a:xfrm>
                <a:off x="3983" y="1717"/>
                <a:ext cx="226" cy="444"/>
              </a:xfrm>
              <a:custGeom>
                <a:avLst/>
                <a:gdLst>
                  <a:gd name="T0" fmla="*/ 225 w 226"/>
                  <a:gd name="T1" fmla="*/ 0 h 444"/>
                  <a:gd name="T2" fmla="*/ 0 w 226"/>
                  <a:gd name="T3" fmla="*/ 443 h 444"/>
                  <a:gd name="T4" fmla="*/ 225 w 226"/>
                  <a:gd name="T5" fmla="*/ 0 h 444"/>
                  <a:gd name="T6" fmla="*/ 0 60000 65536"/>
                  <a:gd name="T7" fmla="*/ 0 60000 65536"/>
                  <a:gd name="T8" fmla="*/ 0 60000 65536"/>
                  <a:gd name="T9" fmla="*/ 0 w 226"/>
                  <a:gd name="T10" fmla="*/ 0 h 444"/>
                  <a:gd name="T11" fmla="*/ 226 w 226"/>
                  <a:gd name="T12" fmla="*/ 444 h 4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" h="444">
                    <a:moveTo>
                      <a:pt x="225" y="0"/>
                    </a:moveTo>
                    <a:lnTo>
                      <a:pt x="0" y="443"/>
                    </a:lnTo>
                    <a:lnTo>
                      <a:pt x="22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7" name="Freeform 39"/>
              <p:cNvSpPr>
                <a:spLocks/>
              </p:cNvSpPr>
              <p:nvPr/>
            </p:nvSpPr>
            <p:spPr bwMode="auto">
              <a:xfrm>
                <a:off x="3983" y="2073"/>
                <a:ext cx="59" cy="88"/>
              </a:xfrm>
              <a:custGeom>
                <a:avLst/>
                <a:gdLst>
                  <a:gd name="T0" fmla="*/ 58 w 59"/>
                  <a:gd name="T1" fmla="*/ 19 h 88"/>
                  <a:gd name="T2" fmla="*/ 0 w 59"/>
                  <a:gd name="T3" fmla="*/ 87 h 88"/>
                  <a:gd name="T4" fmla="*/ 20 w 59"/>
                  <a:gd name="T5" fmla="*/ 0 h 88"/>
                  <a:gd name="T6" fmla="*/ 58 w 59"/>
                  <a:gd name="T7" fmla="*/ 19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88"/>
                  <a:gd name="T14" fmla="*/ 59 w 5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88">
                    <a:moveTo>
                      <a:pt x="58" y="19"/>
                    </a:moveTo>
                    <a:lnTo>
                      <a:pt x="0" y="87"/>
                    </a:lnTo>
                    <a:lnTo>
                      <a:pt x="20" y="0"/>
                    </a:lnTo>
                    <a:lnTo>
                      <a:pt x="58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8" name="Freeform 40"/>
              <p:cNvSpPr>
                <a:spLocks/>
              </p:cNvSpPr>
              <p:nvPr/>
            </p:nvSpPr>
            <p:spPr bwMode="auto">
              <a:xfrm>
                <a:off x="4486" y="1726"/>
                <a:ext cx="1" cy="427"/>
              </a:xfrm>
              <a:custGeom>
                <a:avLst/>
                <a:gdLst>
                  <a:gd name="T0" fmla="*/ 0 w 1"/>
                  <a:gd name="T1" fmla="*/ 0 h 427"/>
                  <a:gd name="T2" fmla="*/ 0 w 1"/>
                  <a:gd name="T3" fmla="*/ 426 h 427"/>
                  <a:gd name="T4" fmla="*/ 0 w 1"/>
                  <a:gd name="T5" fmla="*/ 0 h 42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27"/>
                  <a:gd name="T11" fmla="*/ 1 w 1"/>
                  <a:gd name="T12" fmla="*/ 427 h 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27">
                    <a:moveTo>
                      <a:pt x="0" y="0"/>
                    </a:moveTo>
                    <a:lnTo>
                      <a:pt x="0" y="42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9" name="Freeform 41"/>
              <p:cNvSpPr>
                <a:spLocks/>
              </p:cNvSpPr>
              <p:nvPr/>
            </p:nvSpPr>
            <p:spPr bwMode="auto">
              <a:xfrm>
                <a:off x="4464" y="2064"/>
                <a:ext cx="44" cy="89"/>
              </a:xfrm>
              <a:custGeom>
                <a:avLst/>
                <a:gdLst>
                  <a:gd name="T0" fmla="*/ 43 w 44"/>
                  <a:gd name="T1" fmla="*/ 0 h 89"/>
                  <a:gd name="T2" fmla="*/ 22 w 44"/>
                  <a:gd name="T3" fmla="*/ 88 h 89"/>
                  <a:gd name="T4" fmla="*/ 0 w 44"/>
                  <a:gd name="T5" fmla="*/ 0 h 89"/>
                  <a:gd name="T6" fmla="*/ 43 w 44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89"/>
                  <a:gd name="T14" fmla="*/ 44 w 4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89">
                    <a:moveTo>
                      <a:pt x="43" y="0"/>
                    </a:moveTo>
                    <a:lnTo>
                      <a:pt x="22" y="88"/>
                    </a:lnTo>
                    <a:lnTo>
                      <a:pt x="0" y="0"/>
                    </a:lnTo>
                    <a:lnTo>
                      <a:pt x="4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0" name="Freeform 42"/>
              <p:cNvSpPr>
                <a:spLocks/>
              </p:cNvSpPr>
              <p:nvPr/>
            </p:nvSpPr>
            <p:spPr bwMode="auto">
              <a:xfrm>
                <a:off x="4764" y="1734"/>
                <a:ext cx="226" cy="427"/>
              </a:xfrm>
              <a:custGeom>
                <a:avLst/>
                <a:gdLst>
                  <a:gd name="T0" fmla="*/ 0 w 226"/>
                  <a:gd name="T1" fmla="*/ 0 h 427"/>
                  <a:gd name="T2" fmla="*/ 225 w 226"/>
                  <a:gd name="T3" fmla="*/ 426 h 427"/>
                  <a:gd name="T4" fmla="*/ 0 w 226"/>
                  <a:gd name="T5" fmla="*/ 0 h 427"/>
                  <a:gd name="T6" fmla="*/ 0 60000 65536"/>
                  <a:gd name="T7" fmla="*/ 0 60000 65536"/>
                  <a:gd name="T8" fmla="*/ 0 60000 65536"/>
                  <a:gd name="T9" fmla="*/ 0 w 226"/>
                  <a:gd name="T10" fmla="*/ 0 h 427"/>
                  <a:gd name="T11" fmla="*/ 226 w 226"/>
                  <a:gd name="T12" fmla="*/ 427 h 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" h="427">
                    <a:moveTo>
                      <a:pt x="0" y="0"/>
                    </a:moveTo>
                    <a:lnTo>
                      <a:pt x="225" y="42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1" name="Freeform 43"/>
              <p:cNvSpPr>
                <a:spLocks/>
              </p:cNvSpPr>
              <p:nvPr/>
            </p:nvSpPr>
            <p:spPr bwMode="auto">
              <a:xfrm>
                <a:off x="4930" y="2073"/>
                <a:ext cx="60" cy="88"/>
              </a:xfrm>
              <a:custGeom>
                <a:avLst/>
                <a:gdLst>
                  <a:gd name="T0" fmla="*/ 38 w 60"/>
                  <a:gd name="T1" fmla="*/ 0 h 88"/>
                  <a:gd name="T2" fmla="*/ 59 w 60"/>
                  <a:gd name="T3" fmla="*/ 87 h 88"/>
                  <a:gd name="T4" fmla="*/ 0 w 60"/>
                  <a:gd name="T5" fmla="*/ 20 h 88"/>
                  <a:gd name="T6" fmla="*/ 38 w 60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88"/>
                  <a:gd name="T14" fmla="*/ 60 w 60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88">
                    <a:moveTo>
                      <a:pt x="38" y="0"/>
                    </a:moveTo>
                    <a:lnTo>
                      <a:pt x="59" y="87"/>
                    </a:lnTo>
                    <a:lnTo>
                      <a:pt x="0" y="20"/>
                    </a:lnTo>
                    <a:lnTo>
                      <a:pt x="3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2" name="Freeform 44"/>
              <p:cNvSpPr>
                <a:spLocks/>
              </p:cNvSpPr>
              <p:nvPr/>
            </p:nvSpPr>
            <p:spPr bwMode="auto">
              <a:xfrm>
                <a:off x="1432" y="2212"/>
                <a:ext cx="1" cy="252"/>
              </a:xfrm>
              <a:custGeom>
                <a:avLst/>
                <a:gdLst>
                  <a:gd name="T0" fmla="*/ 0 w 1"/>
                  <a:gd name="T1" fmla="*/ 0 h 252"/>
                  <a:gd name="T2" fmla="*/ 0 w 1"/>
                  <a:gd name="T3" fmla="*/ 251 h 252"/>
                  <a:gd name="T4" fmla="*/ 0 w 1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52"/>
                  <a:gd name="T11" fmla="*/ 1 w 1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52">
                    <a:moveTo>
                      <a:pt x="0" y="0"/>
                    </a:moveTo>
                    <a:lnTo>
                      <a:pt x="0" y="2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3" name="Freeform 45"/>
              <p:cNvSpPr>
                <a:spLocks/>
              </p:cNvSpPr>
              <p:nvPr/>
            </p:nvSpPr>
            <p:spPr bwMode="auto">
              <a:xfrm>
                <a:off x="2204" y="2203"/>
                <a:ext cx="1" cy="261"/>
              </a:xfrm>
              <a:custGeom>
                <a:avLst/>
                <a:gdLst>
                  <a:gd name="T0" fmla="*/ 0 w 1"/>
                  <a:gd name="T1" fmla="*/ 0 h 261"/>
                  <a:gd name="T2" fmla="*/ 0 w 1"/>
                  <a:gd name="T3" fmla="*/ 260 h 261"/>
                  <a:gd name="T4" fmla="*/ 0 w 1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1"/>
                  <a:gd name="T11" fmla="*/ 1 w 1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1">
                    <a:moveTo>
                      <a:pt x="0" y="0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4" name="Freeform 46"/>
              <p:cNvSpPr>
                <a:spLocks/>
              </p:cNvSpPr>
              <p:nvPr/>
            </p:nvSpPr>
            <p:spPr bwMode="auto">
              <a:xfrm>
                <a:off x="2958" y="2203"/>
                <a:ext cx="1" cy="269"/>
              </a:xfrm>
              <a:custGeom>
                <a:avLst/>
                <a:gdLst>
                  <a:gd name="T0" fmla="*/ 0 w 1"/>
                  <a:gd name="T1" fmla="*/ 0 h 269"/>
                  <a:gd name="T2" fmla="*/ 0 w 1"/>
                  <a:gd name="T3" fmla="*/ 268 h 269"/>
                  <a:gd name="T4" fmla="*/ 0 w 1"/>
                  <a:gd name="T5" fmla="*/ 0 h 26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9"/>
                  <a:gd name="T11" fmla="*/ 1 w 1"/>
                  <a:gd name="T12" fmla="*/ 269 h 2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9">
                    <a:moveTo>
                      <a:pt x="0" y="0"/>
                    </a:moveTo>
                    <a:lnTo>
                      <a:pt x="0" y="26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5" name="Freeform 47"/>
              <p:cNvSpPr>
                <a:spLocks/>
              </p:cNvSpPr>
              <p:nvPr/>
            </p:nvSpPr>
            <p:spPr bwMode="auto">
              <a:xfrm>
                <a:off x="3713" y="2212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2 h 243"/>
                  <a:gd name="T4" fmla="*/ 0 w 1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43"/>
                  <a:gd name="T11" fmla="*/ 1 w 1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43">
                    <a:moveTo>
                      <a:pt x="0" y="0"/>
                    </a:moveTo>
                    <a:lnTo>
                      <a:pt x="0" y="24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6" name="Freeform 48"/>
              <p:cNvSpPr>
                <a:spLocks/>
              </p:cNvSpPr>
              <p:nvPr/>
            </p:nvSpPr>
            <p:spPr bwMode="auto">
              <a:xfrm>
                <a:off x="4477" y="2212"/>
                <a:ext cx="1" cy="260"/>
              </a:xfrm>
              <a:custGeom>
                <a:avLst/>
                <a:gdLst>
                  <a:gd name="T0" fmla="*/ 0 w 1"/>
                  <a:gd name="T1" fmla="*/ 0 h 260"/>
                  <a:gd name="T2" fmla="*/ 0 w 1"/>
                  <a:gd name="T3" fmla="*/ 259 h 260"/>
                  <a:gd name="T4" fmla="*/ 0 w 1"/>
                  <a:gd name="T5" fmla="*/ 0 h 26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0"/>
                  <a:gd name="T11" fmla="*/ 1 w 1"/>
                  <a:gd name="T12" fmla="*/ 260 h 2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0">
                    <a:moveTo>
                      <a:pt x="0" y="0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7" name="Freeform 49"/>
              <p:cNvSpPr>
                <a:spLocks/>
              </p:cNvSpPr>
              <p:nvPr/>
            </p:nvSpPr>
            <p:spPr bwMode="auto">
              <a:xfrm>
                <a:off x="5233" y="2212"/>
                <a:ext cx="1" cy="260"/>
              </a:xfrm>
              <a:custGeom>
                <a:avLst/>
                <a:gdLst>
                  <a:gd name="T0" fmla="*/ 0 w 1"/>
                  <a:gd name="T1" fmla="*/ 0 h 260"/>
                  <a:gd name="T2" fmla="*/ 0 w 1"/>
                  <a:gd name="T3" fmla="*/ 259 h 260"/>
                  <a:gd name="T4" fmla="*/ 0 w 1"/>
                  <a:gd name="T5" fmla="*/ 0 h 26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0"/>
                  <a:gd name="T11" fmla="*/ 1 w 1"/>
                  <a:gd name="T12" fmla="*/ 260 h 2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0">
                    <a:moveTo>
                      <a:pt x="0" y="0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8" name="Freeform 50"/>
              <p:cNvSpPr>
                <a:spLocks/>
              </p:cNvSpPr>
              <p:nvPr/>
            </p:nvSpPr>
            <p:spPr bwMode="auto">
              <a:xfrm>
                <a:off x="2723" y="799"/>
                <a:ext cx="228" cy="70"/>
              </a:xfrm>
              <a:custGeom>
                <a:avLst/>
                <a:gdLst>
                  <a:gd name="T0" fmla="*/ 0 w 228"/>
                  <a:gd name="T1" fmla="*/ 0 h 70"/>
                  <a:gd name="T2" fmla="*/ 227 w 228"/>
                  <a:gd name="T3" fmla="*/ 69 h 70"/>
                  <a:gd name="T4" fmla="*/ 0 w 228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28"/>
                  <a:gd name="T10" fmla="*/ 0 h 70"/>
                  <a:gd name="T11" fmla="*/ 228 w 22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" h="70">
                    <a:moveTo>
                      <a:pt x="0" y="0"/>
                    </a:moveTo>
                    <a:lnTo>
                      <a:pt x="227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9" name="Freeform 51"/>
              <p:cNvSpPr>
                <a:spLocks/>
              </p:cNvSpPr>
              <p:nvPr/>
            </p:nvSpPr>
            <p:spPr bwMode="auto">
              <a:xfrm>
                <a:off x="2860" y="823"/>
                <a:ext cx="91" cy="46"/>
              </a:xfrm>
              <a:custGeom>
                <a:avLst/>
                <a:gdLst>
                  <a:gd name="T0" fmla="*/ 14 w 91"/>
                  <a:gd name="T1" fmla="*/ 0 h 46"/>
                  <a:gd name="T2" fmla="*/ 90 w 91"/>
                  <a:gd name="T3" fmla="*/ 45 h 46"/>
                  <a:gd name="T4" fmla="*/ 0 w 91"/>
                  <a:gd name="T5" fmla="*/ 40 h 46"/>
                  <a:gd name="T6" fmla="*/ 14 w 9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46"/>
                  <a:gd name="T14" fmla="*/ 91 w 9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46">
                    <a:moveTo>
                      <a:pt x="14" y="0"/>
                    </a:moveTo>
                    <a:lnTo>
                      <a:pt x="90" y="45"/>
                    </a:lnTo>
                    <a:lnTo>
                      <a:pt x="0" y="40"/>
                    </a:lnTo>
                    <a:lnTo>
                      <a:pt x="14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0" name="Freeform 52"/>
              <p:cNvSpPr>
                <a:spLocks/>
              </p:cNvSpPr>
              <p:nvPr/>
            </p:nvSpPr>
            <p:spPr bwMode="auto">
              <a:xfrm>
                <a:off x="554" y="1926"/>
                <a:ext cx="5131" cy="1"/>
              </a:xfrm>
              <a:custGeom>
                <a:avLst/>
                <a:gdLst>
                  <a:gd name="T0" fmla="*/ 0 w 5131"/>
                  <a:gd name="T1" fmla="*/ 0 h 1"/>
                  <a:gd name="T2" fmla="*/ 5130 w 5131"/>
                  <a:gd name="T3" fmla="*/ 0 h 1"/>
                  <a:gd name="T4" fmla="*/ 0 w 51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131"/>
                  <a:gd name="T10" fmla="*/ 0 h 1"/>
                  <a:gd name="T11" fmla="*/ 5131 w 51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31" h="1">
                    <a:moveTo>
                      <a:pt x="0" y="0"/>
                    </a:moveTo>
                    <a:lnTo>
                      <a:pt x="513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1" name="Freeform 53"/>
              <p:cNvSpPr>
                <a:spLocks/>
              </p:cNvSpPr>
              <p:nvPr/>
            </p:nvSpPr>
            <p:spPr bwMode="auto">
              <a:xfrm>
                <a:off x="563" y="2628"/>
                <a:ext cx="5113" cy="1"/>
              </a:xfrm>
              <a:custGeom>
                <a:avLst/>
                <a:gdLst>
                  <a:gd name="T0" fmla="*/ 0 w 5113"/>
                  <a:gd name="T1" fmla="*/ 0 h 1"/>
                  <a:gd name="T2" fmla="*/ 5112 w 5113"/>
                  <a:gd name="T3" fmla="*/ 0 h 1"/>
                  <a:gd name="T4" fmla="*/ 0 w 51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113"/>
                  <a:gd name="T10" fmla="*/ 0 h 1"/>
                  <a:gd name="T11" fmla="*/ 5113 w 51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3" h="1">
                    <a:moveTo>
                      <a:pt x="0" y="0"/>
                    </a:moveTo>
                    <a:lnTo>
                      <a:pt x="511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2" name="Rectangle 54"/>
              <p:cNvSpPr>
                <a:spLocks noChangeArrowheads="1"/>
              </p:cNvSpPr>
              <p:nvPr/>
            </p:nvSpPr>
            <p:spPr bwMode="auto">
              <a:xfrm>
                <a:off x="1139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10*</a:t>
                </a:r>
              </a:p>
            </p:txBody>
          </p:sp>
          <p:sp>
            <p:nvSpPr>
              <p:cNvPr id="91213" name="Rectangle 55"/>
              <p:cNvSpPr>
                <a:spLocks noChangeArrowheads="1"/>
              </p:cNvSpPr>
              <p:nvPr/>
            </p:nvSpPr>
            <p:spPr bwMode="auto">
              <a:xfrm>
                <a:off x="1444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15*</a:t>
                </a:r>
              </a:p>
            </p:txBody>
          </p:sp>
          <p:sp>
            <p:nvSpPr>
              <p:cNvPr id="91214" name="Rectangle 56"/>
              <p:cNvSpPr>
                <a:spLocks noChangeArrowheads="1"/>
              </p:cNvSpPr>
              <p:nvPr/>
            </p:nvSpPr>
            <p:spPr bwMode="auto">
              <a:xfrm>
                <a:off x="1904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20*</a:t>
                </a:r>
              </a:p>
            </p:txBody>
          </p:sp>
          <p:sp>
            <p:nvSpPr>
              <p:cNvPr id="91215" name="Rectangle 57"/>
              <p:cNvSpPr>
                <a:spLocks noChangeArrowheads="1"/>
              </p:cNvSpPr>
              <p:nvPr/>
            </p:nvSpPr>
            <p:spPr bwMode="auto">
              <a:xfrm>
                <a:off x="2224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27*</a:t>
                </a:r>
              </a:p>
            </p:txBody>
          </p:sp>
          <p:sp>
            <p:nvSpPr>
              <p:cNvPr id="91216" name="Rectangle 58"/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33*</a:t>
                </a:r>
              </a:p>
            </p:txBody>
          </p:sp>
          <p:sp>
            <p:nvSpPr>
              <p:cNvPr id="91217" name="Rectangle 59"/>
              <p:cNvSpPr>
                <a:spLocks noChangeArrowheads="1"/>
              </p:cNvSpPr>
              <p:nvPr/>
            </p:nvSpPr>
            <p:spPr bwMode="auto">
              <a:xfrm>
                <a:off x="2971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37*</a:t>
                </a:r>
              </a:p>
            </p:txBody>
          </p:sp>
          <p:sp>
            <p:nvSpPr>
              <p:cNvPr id="91218" name="Rectangle 60"/>
              <p:cNvSpPr>
                <a:spLocks noChangeArrowheads="1"/>
              </p:cNvSpPr>
              <p:nvPr/>
            </p:nvSpPr>
            <p:spPr bwMode="auto">
              <a:xfrm>
                <a:off x="3439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40*</a:t>
                </a:r>
              </a:p>
            </p:txBody>
          </p:sp>
          <p:sp>
            <p:nvSpPr>
              <p:cNvPr id="91219" name="Rectangle 61"/>
              <p:cNvSpPr>
                <a:spLocks noChangeArrowheads="1"/>
              </p:cNvSpPr>
              <p:nvPr/>
            </p:nvSpPr>
            <p:spPr bwMode="auto">
              <a:xfrm>
                <a:off x="3735" y="2228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46*</a:t>
                </a:r>
              </a:p>
            </p:txBody>
          </p:sp>
          <p:sp>
            <p:nvSpPr>
              <p:cNvPr id="91220" name="Rectangle 62"/>
              <p:cNvSpPr>
                <a:spLocks noChangeArrowheads="1"/>
              </p:cNvSpPr>
              <p:nvPr/>
            </p:nvSpPr>
            <p:spPr bwMode="auto">
              <a:xfrm>
                <a:off x="4186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51*</a:t>
                </a:r>
              </a:p>
            </p:txBody>
          </p:sp>
          <p:sp>
            <p:nvSpPr>
              <p:cNvPr id="91221" name="Rectangle 63"/>
              <p:cNvSpPr>
                <a:spLocks noChangeArrowheads="1"/>
              </p:cNvSpPr>
              <p:nvPr/>
            </p:nvSpPr>
            <p:spPr bwMode="auto">
              <a:xfrm>
                <a:off x="4516" y="2228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55*</a:t>
                </a:r>
              </a:p>
            </p:txBody>
          </p:sp>
          <p:sp>
            <p:nvSpPr>
              <p:cNvPr id="91222" name="Rectangle 64"/>
              <p:cNvSpPr>
                <a:spLocks noChangeArrowheads="1"/>
              </p:cNvSpPr>
              <p:nvPr/>
            </p:nvSpPr>
            <p:spPr bwMode="auto">
              <a:xfrm>
                <a:off x="4950" y="2246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63*</a:t>
                </a:r>
              </a:p>
            </p:txBody>
          </p:sp>
          <p:sp>
            <p:nvSpPr>
              <p:cNvPr id="91223" name="Rectangle 65"/>
              <p:cNvSpPr>
                <a:spLocks noChangeArrowheads="1"/>
              </p:cNvSpPr>
              <p:nvPr/>
            </p:nvSpPr>
            <p:spPr bwMode="auto">
              <a:xfrm>
                <a:off x="5263" y="2237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97*</a:t>
                </a:r>
              </a:p>
            </p:txBody>
          </p:sp>
          <p:sp>
            <p:nvSpPr>
              <p:cNvPr id="91224" name="Rectangle 66"/>
              <p:cNvSpPr>
                <a:spLocks noChangeArrowheads="1"/>
              </p:cNvSpPr>
              <p:nvPr/>
            </p:nvSpPr>
            <p:spPr bwMode="auto">
              <a:xfrm>
                <a:off x="1946" y="1535"/>
                <a:ext cx="266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20</a:t>
                </a:r>
              </a:p>
            </p:txBody>
          </p:sp>
          <p:sp>
            <p:nvSpPr>
              <p:cNvPr id="91225" name="Rectangle 67"/>
              <p:cNvSpPr>
                <a:spLocks noChangeArrowheads="1"/>
              </p:cNvSpPr>
              <p:nvPr/>
            </p:nvSpPr>
            <p:spPr bwMode="auto">
              <a:xfrm>
                <a:off x="2224" y="1535"/>
                <a:ext cx="266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33</a:t>
                </a:r>
              </a:p>
            </p:txBody>
          </p:sp>
          <p:sp>
            <p:nvSpPr>
              <p:cNvPr id="91226" name="Rectangle 68"/>
              <p:cNvSpPr>
                <a:spLocks noChangeArrowheads="1"/>
              </p:cNvSpPr>
              <p:nvPr/>
            </p:nvSpPr>
            <p:spPr bwMode="auto">
              <a:xfrm>
                <a:off x="4238" y="1535"/>
                <a:ext cx="266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51</a:t>
                </a:r>
              </a:p>
            </p:txBody>
          </p:sp>
          <p:sp>
            <p:nvSpPr>
              <p:cNvPr id="91227" name="Rectangle 69"/>
              <p:cNvSpPr>
                <a:spLocks noChangeArrowheads="1"/>
              </p:cNvSpPr>
              <p:nvPr/>
            </p:nvSpPr>
            <p:spPr bwMode="auto">
              <a:xfrm>
                <a:off x="4507" y="1535"/>
                <a:ext cx="266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63</a:t>
                </a:r>
              </a:p>
            </p:txBody>
          </p:sp>
          <p:sp>
            <p:nvSpPr>
              <p:cNvPr id="91228" name="Rectangle 70"/>
              <p:cNvSpPr>
                <a:spLocks noChangeArrowheads="1"/>
              </p:cNvSpPr>
              <p:nvPr/>
            </p:nvSpPr>
            <p:spPr bwMode="auto">
              <a:xfrm>
                <a:off x="3049" y="911"/>
                <a:ext cx="266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40</a:t>
                </a:r>
              </a:p>
            </p:txBody>
          </p:sp>
          <p:sp>
            <p:nvSpPr>
              <p:cNvPr id="91229" name="Rectangle 71"/>
              <p:cNvSpPr>
                <a:spLocks noChangeArrowheads="1"/>
              </p:cNvSpPr>
              <p:nvPr/>
            </p:nvSpPr>
            <p:spPr bwMode="auto">
              <a:xfrm>
                <a:off x="2294" y="720"/>
                <a:ext cx="44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Root</a:t>
                </a:r>
              </a:p>
            </p:txBody>
          </p:sp>
          <p:sp>
            <p:nvSpPr>
              <p:cNvPr id="91230" name="Rectangle 72"/>
              <p:cNvSpPr>
                <a:spLocks noChangeArrowheads="1"/>
              </p:cNvSpPr>
              <p:nvPr/>
            </p:nvSpPr>
            <p:spPr bwMode="auto">
              <a:xfrm>
                <a:off x="528" y="2799"/>
                <a:ext cx="73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Overflow</a:t>
                </a:r>
              </a:p>
            </p:txBody>
          </p:sp>
          <p:sp>
            <p:nvSpPr>
              <p:cNvPr id="91231" name="Rectangle 73"/>
              <p:cNvSpPr>
                <a:spLocks noChangeArrowheads="1"/>
              </p:cNvSpPr>
              <p:nvPr/>
            </p:nvSpPr>
            <p:spPr bwMode="auto">
              <a:xfrm>
                <a:off x="528" y="2995"/>
                <a:ext cx="53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Pages</a:t>
                </a:r>
              </a:p>
            </p:txBody>
          </p:sp>
          <p:sp>
            <p:nvSpPr>
              <p:cNvPr id="91232" name="Rectangle 74"/>
              <p:cNvSpPr>
                <a:spLocks noChangeArrowheads="1"/>
              </p:cNvSpPr>
              <p:nvPr/>
            </p:nvSpPr>
            <p:spPr bwMode="auto">
              <a:xfrm>
                <a:off x="528" y="2163"/>
                <a:ext cx="4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Leaf</a:t>
                </a:r>
              </a:p>
            </p:txBody>
          </p:sp>
          <p:sp>
            <p:nvSpPr>
              <p:cNvPr id="91233" name="Rectangle 75"/>
              <p:cNvSpPr>
                <a:spLocks noChangeArrowheads="1"/>
              </p:cNvSpPr>
              <p:nvPr/>
            </p:nvSpPr>
            <p:spPr bwMode="auto">
              <a:xfrm>
                <a:off x="528" y="940"/>
                <a:ext cx="49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Index</a:t>
                </a:r>
              </a:p>
            </p:txBody>
          </p:sp>
          <p:sp>
            <p:nvSpPr>
              <p:cNvPr id="91234" name="Rectangle 76"/>
              <p:cNvSpPr>
                <a:spLocks noChangeArrowheads="1"/>
              </p:cNvSpPr>
              <p:nvPr/>
            </p:nvSpPr>
            <p:spPr bwMode="auto">
              <a:xfrm>
                <a:off x="528" y="1135"/>
                <a:ext cx="53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Pages</a:t>
                </a:r>
              </a:p>
            </p:txBody>
          </p:sp>
          <p:sp>
            <p:nvSpPr>
              <p:cNvPr id="91235" name="Rectangle 77"/>
              <p:cNvSpPr>
                <a:spLocks noChangeArrowheads="1"/>
              </p:cNvSpPr>
              <p:nvPr/>
            </p:nvSpPr>
            <p:spPr bwMode="auto">
              <a:xfrm>
                <a:off x="528" y="2358"/>
                <a:ext cx="53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Pages</a:t>
                </a:r>
              </a:p>
            </p:txBody>
          </p:sp>
          <p:sp>
            <p:nvSpPr>
              <p:cNvPr id="91236" name="Rectangle 78"/>
              <p:cNvSpPr>
                <a:spLocks noChangeArrowheads="1"/>
              </p:cNvSpPr>
              <p:nvPr/>
            </p:nvSpPr>
            <p:spPr bwMode="auto">
              <a:xfrm>
                <a:off x="528" y="1967"/>
                <a:ext cx="65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Primary</a:t>
                </a:r>
              </a:p>
            </p:txBody>
          </p:sp>
        </p:grpSp>
        <p:grpSp>
          <p:nvGrpSpPr>
            <p:cNvPr id="91150" name="Group 79"/>
            <p:cNvGrpSpPr>
              <a:grpSpLocks/>
            </p:cNvGrpSpPr>
            <p:nvPr/>
          </p:nvGrpSpPr>
          <p:grpSpPr bwMode="auto">
            <a:xfrm>
              <a:off x="1680" y="2469"/>
              <a:ext cx="653" cy="567"/>
              <a:chOff x="1872" y="2469"/>
              <a:chExt cx="653" cy="567"/>
            </a:xfrm>
          </p:grpSpPr>
          <p:sp>
            <p:nvSpPr>
              <p:cNvPr id="91161" name="Freeform 80"/>
              <p:cNvSpPr>
                <a:spLocks/>
              </p:cNvSpPr>
              <p:nvPr/>
            </p:nvSpPr>
            <p:spPr bwMode="auto">
              <a:xfrm>
                <a:off x="1900" y="2757"/>
                <a:ext cx="625" cy="279"/>
              </a:xfrm>
              <a:custGeom>
                <a:avLst/>
                <a:gdLst>
                  <a:gd name="T0" fmla="*/ 0 w 625"/>
                  <a:gd name="T1" fmla="*/ 278 h 279"/>
                  <a:gd name="T2" fmla="*/ 0 w 625"/>
                  <a:gd name="T3" fmla="*/ 0 h 279"/>
                  <a:gd name="T4" fmla="*/ 624 w 625"/>
                  <a:gd name="T5" fmla="*/ 0 h 279"/>
                  <a:gd name="T6" fmla="*/ 624 w 625"/>
                  <a:gd name="T7" fmla="*/ 278 h 279"/>
                  <a:gd name="T8" fmla="*/ 0 w 625"/>
                  <a:gd name="T9" fmla="*/ 278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279"/>
                  <a:gd name="T17" fmla="*/ 625 w 625"/>
                  <a:gd name="T18" fmla="*/ 279 h 2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279">
                    <a:moveTo>
                      <a:pt x="0" y="278"/>
                    </a:moveTo>
                    <a:lnTo>
                      <a:pt x="0" y="0"/>
                    </a:lnTo>
                    <a:lnTo>
                      <a:pt x="624" y="0"/>
                    </a:lnTo>
                    <a:lnTo>
                      <a:pt x="624" y="278"/>
                    </a:lnTo>
                    <a:lnTo>
                      <a:pt x="0" y="27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2" name="Freeform 81"/>
              <p:cNvSpPr>
                <a:spLocks/>
              </p:cNvSpPr>
              <p:nvPr/>
            </p:nvSpPr>
            <p:spPr bwMode="auto">
              <a:xfrm>
                <a:off x="2212" y="2766"/>
                <a:ext cx="1" cy="253"/>
              </a:xfrm>
              <a:custGeom>
                <a:avLst/>
                <a:gdLst>
                  <a:gd name="T0" fmla="*/ 0 w 1"/>
                  <a:gd name="T1" fmla="*/ 0 h 253"/>
                  <a:gd name="T2" fmla="*/ 0 w 1"/>
                  <a:gd name="T3" fmla="*/ 252 h 253"/>
                  <a:gd name="T4" fmla="*/ 0 w 1"/>
                  <a:gd name="T5" fmla="*/ 0 h 25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53"/>
                  <a:gd name="T11" fmla="*/ 1 w 1"/>
                  <a:gd name="T12" fmla="*/ 253 h 2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53">
                    <a:moveTo>
                      <a:pt x="0" y="0"/>
                    </a:moveTo>
                    <a:lnTo>
                      <a:pt x="0" y="25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3" name="Rectangle 82"/>
              <p:cNvSpPr>
                <a:spLocks noChangeArrowheads="1"/>
              </p:cNvSpPr>
              <p:nvPr/>
            </p:nvSpPr>
            <p:spPr bwMode="auto">
              <a:xfrm>
                <a:off x="1929" y="2791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23*</a:t>
                </a:r>
              </a:p>
            </p:txBody>
          </p:sp>
          <p:sp>
            <p:nvSpPr>
              <p:cNvPr id="91164" name="Arc 83"/>
              <p:cNvSpPr>
                <a:spLocks/>
              </p:cNvSpPr>
              <p:nvPr/>
            </p:nvSpPr>
            <p:spPr bwMode="auto">
              <a:xfrm>
                <a:off x="1872" y="2469"/>
                <a:ext cx="9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51" name="Group 84"/>
            <p:cNvGrpSpPr>
              <a:grpSpLocks/>
            </p:cNvGrpSpPr>
            <p:nvPr/>
          </p:nvGrpSpPr>
          <p:grpSpPr bwMode="auto">
            <a:xfrm>
              <a:off x="3216" y="2469"/>
              <a:ext cx="645" cy="559"/>
              <a:chOff x="3408" y="2469"/>
              <a:chExt cx="645" cy="559"/>
            </a:xfrm>
          </p:grpSpPr>
          <p:sp>
            <p:nvSpPr>
              <p:cNvPr id="91157" name="Freeform 85"/>
              <p:cNvSpPr>
                <a:spLocks/>
              </p:cNvSpPr>
              <p:nvPr/>
            </p:nvSpPr>
            <p:spPr bwMode="auto">
              <a:xfrm>
                <a:off x="3428" y="2749"/>
                <a:ext cx="625" cy="279"/>
              </a:xfrm>
              <a:custGeom>
                <a:avLst/>
                <a:gdLst>
                  <a:gd name="T0" fmla="*/ 0 w 625"/>
                  <a:gd name="T1" fmla="*/ 278 h 279"/>
                  <a:gd name="T2" fmla="*/ 0 w 625"/>
                  <a:gd name="T3" fmla="*/ 0 h 279"/>
                  <a:gd name="T4" fmla="*/ 624 w 625"/>
                  <a:gd name="T5" fmla="*/ 0 h 279"/>
                  <a:gd name="T6" fmla="*/ 624 w 625"/>
                  <a:gd name="T7" fmla="*/ 278 h 279"/>
                  <a:gd name="T8" fmla="*/ 0 w 625"/>
                  <a:gd name="T9" fmla="*/ 278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279"/>
                  <a:gd name="T17" fmla="*/ 625 w 625"/>
                  <a:gd name="T18" fmla="*/ 279 h 2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279">
                    <a:moveTo>
                      <a:pt x="0" y="278"/>
                    </a:moveTo>
                    <a:lnTo>
                      <a:pt x="0" y="0"/>
                    </a:lnTo>
                    <a:lnTo>
                      <a:pt x="624" y="0"/>
                    </a:lnTo>
                    <a:lnTo>
                      <a:pt x="624" y="278"/>
                    </a:lnTo>
                    <a:lnTo>
                      <a:pt x="0" y="27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8" name="Freeform 86"/>
              <p:cNvSpPr>
                <a:spLocks/>
              </p:cNvSpPr>
              <p:nvPr/>
            </p:nvSpPr>
            <p:spPr bwMode="auto">
              <a:xfrm>
                <a:off x="3721" y="2757"/>
                <a:ext cx="1" cy="262"/>
              </a:xfrm>
              <a:custGeom>
                <a:avLst/>
                <a:gdLst>
                  <a:gd name="T0" fmla="*/ 0 w 1"/>
                  <a:gd name="T1" fmla="*/ 0 h 262"/>
                  <a:gd name="T2" fmla="*/ 0 w 1"/>
                  <a:gd name="T3" fmla="*/ 261 h 262"/>
                  <a:gd name="T4" fmla="*/ 0 w 1"/>
                  <a:gd name="T5" fmla="*/ 0 h 26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2"/>
                  <a:gd name="T11" fmla="*/ 1 w 1"/>
                  <a:gd name="T12" fmla="*/ 262 h 2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2">
                    <a:moveTo>
                      <a:pt x="0" y="0"/>
                    </a:moveTo>
                    <a:lnTo>
                      <a:pt x="0" y="26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9" name="Rectangle 87"/>
              <p:cNvSpPr>
                <a:spLocks noChangeArrowheads="1"/>
              </p:cNvSpPr>
              <p:nvPr/>
            </p:nvSpPr>
            <p:spPr bwMode="auto">
              <a:xfrm>
                <a:off x="3465" y="2775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48*</a:t>
                </a:r>
              </a:p>
            </p:txBody>
          </p:sp>
          <p:sp>
            <p:nvSpPr>
              <p:cNvPr id="91160" name="Arc 88"/>
              <p:cNvSpPr>
                <a:spLocks/>
              </p:cNvSpPr>
              <p:nvPr/>
            </p:nvSpPr>
            <p:spPr bwMode="auto">
              <a:xfrm>
                <a:off x="3408" y="2469"/>
                <a:ext cx="9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52" name="Group 89"/>
            <p:cNvGrpSpPr>
              <a:grpSpLocks/>
            </p:cNvGrpSpPr>
            <p:nvPr/>
          </p:nvGrpSpPr>
          <p:grpSpPr bwMode="auto">
            <a:xfrm>
              <a:off x="3227" y="2997"/>
              <a:ext cx="625" cy="464"/>
              <a:chOff x="3419" y="2997"/>
              <a:chExt cx="625" cy="464"/>
            </a:xfrm>
          </p:grpSpPr>
          <p:sp>
            <p:nvSpPr>
              <p:cNvPr id="91153" name="Freeform 90"/>
              <p:cNvSpPr>
                <a:spLocks/>
              </p:cNvSpPr>
              <p:nvPr/>
            </p:nvSpPr>
            <p:spPr bwMode="auto">
              <a:xfrm>
                <a:off x="3419" y="3182"/>
                <a:ext cx="625" cy="279"/>
              </a:xfrm>
              <a:custGeom>
                <a:avLst/>
                <a:gdLst>
                  <a:gd name="T0" fmla="*/ 0 w 625"/>
                  <a:gd name="T1" fmla="*/ 278 h 279"/>
                  <a:gd name="T2" fmla="*/ 0 w 625"/>
                  <a:gd name="T3" fmla="*/ 0 h 279"/>
                  <a:gd name="T4" fmla="*/ 624 w 625"/>
                  <a:gd name="T5" fmla="*/ 0 h 279"/>
                  <a:gd name="T6" fmla="*/ 624 w 625"/>
                  <a:gd name="T7" fmla="*/ 278 h 279"/>
                  <a:gd name="T8" fmla="*/ 0 w 625"/>
                  <a:gd name="T9" fmla="*/ 278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279"/>
                  <a:gd name="T17" fmla="*/ 625 w 625"/>
                  <a:gd name="T18" fmla="*/ 279 h 2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279">
                    <a:moveTo>
                      <a:pt x="0" y="278"/>
                    </a:moveTo>
                    <a:lnTo>
                      <a:pt x="0" y="0"/>
                    </a:lnTo>
                    <a:lnTo>
                      <a:pt x="624" y="0"/>
                    </a:lnTo>
                    <a:lnTo>
                      <a:pt x="624" y="278"/>
                    </a:lnTo>
                    <a:lnTo>
                      <a:pt x="0" y="27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4" name="Freeform 91"/>
              <p:cNvSpPr>
                <a:spLocks/>
              </p:cNvSpPr>
              <p:nvPr/>
            </p:nvSpPr>
            <p:spPr bwMode="auto">
              <a:xfrm>
                <a:off x="3721" y="3191"/>
                <a:ext cx="1" cy="261"/>
              </a:xfrm>
              <a:custGeom>
                <a:avLst/>
                <a:gdLst>
                  <a:gd name="T0" fmla="*/ 0 w 1"/>
                  <a:gd name="T1" fmla="*/ 0 h 261"/>
                  <a:gd name="T2" fmla="*/ 0 w 1"/>
                  <a:gd name="T3" fmla="*/ 260 h 261"/>
                  <a:gd name="T4" fmla="*/ 0 w 1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61"/>
                  <a:gd name="T11" fmla="*/ 1 w 1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61">
                    <a:moveTo>
                      <a:pt x="0" y="0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5" name="Rectangle 92"/>
              <p:cNvSpPr>
                <a:spLocks noChangeArrowheads="1"/>
              </p:cNvSpPr>
              <p:nvPr/>
            </p:nvSpPr>
            <p:spPr bwMode="auto">
              <a:xfrm>
                <a:off x="3448" y="3216"/>
                <a:ext cx="3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42*</a:t>
                </a:r>
              </a:p>
            </p:txBody>
          </p:sp>
          <p:sp>
            <p:nvSpPr>
              <p:cNvPr id="91156" name="Arc 93"/>
              <p:cNvSpPr>
                <a:spLocks/>
              </p:cNvSpPr>
              <p:nvPr/>
            </p:nvSpPr>
            <p:spPr bwMode="auto">
              <a:xfrm>
                <a:off x="3456" y="2997"/>
                <a:ext cx="4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1143" name="Rectangle 9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Then Deleting 42*, 51*, 97*</a:t>
            </a:r>
          </a:p>
        </p:txBody>
      </p:sp>
      <p:sp>
        <p:nvSpPr>
          <p:cNvPr id="707679" name="Rectangle 95"/>
          <p:cNvSpPr>
            <a:spLocks noChangeArrowheads="1"/>
          </p:cNvSpPr>
          <p:nvPr/>
        </p:nvSpPr>
        <p:spPr bwMode="auto">
          <a:xfrm>
            <a:off x="5029200" y="48768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680" name="Rectangle 96"/>
          <p:cNvSpPr>
            <a:spLocks noChangeArrowheads="1"/>
          </p:cNvSpPr>
          <p:nvPr/>
        </p:nvSpPr>
        <p:spPr bwMode="auto">
          <a:xfrm>
            <a:off x="6386513" y="3519488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681" name="Rectangle 97"/>
          <p:cNvSpPr>
            <a:spLocks noChangeArrowheads="1"/>
          </p:cNvSpPr>
          <p:nvPr/>
        </p:nvSpPr>
        <p:spPr bwMode="auto">
          <a:xfrm>
            <a:off x="8077200" y="3538538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682" name="Rectangle 98"/>
          <p:cNvSpPr>
            <a:spLocks noChangeArrowheads="1"/>
          </p:cNvSpPr>
          <p:nvPr/>
        </p:nvSpPr>
        <p:spPr bwMode="auto">
          <a:xfrm>
            <a:off x="457200" y="5260975"/>
            <a:ext cx="8148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SzPct val="100000"/>
              <a:buFont typeface="Wingdings" charset="0"/>
              <a:buChar char="Ø"/>
            </a:pPr>
            <a:r>
              <a:rPr lang="en-US">
                <a:solidFill>
                  <a:schemeClr val="accent2"/>
                </a:solidFill>
                <a:latin typeface="Comic Sans MS" charset="0"/>
              </a:rPr>
              <a:t> Note that 51* appears in index levels, but  not in leaf!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79" grpId="0" animBg="1"/>
      <p:bldP spid="707680" grpId="0" animBg="1"/>
      <p:bldP spid="707681" grpId="0" animBg="1"/>
      <p:bldP spid="7076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E8DF15B-C9CE-654D-95DC-B647232E06C9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D052CA-F8F9-0D4E-AB88-4C850DB0120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B+-tree Page Format</a:t>
            </a:r>
          </a:p>
        </p:txBody>
      </p:sp>
      <p:grpSp>
        <p:nvGrpSpPr>
          <p:cNvPr id="2" name="Group 235"/>
          <p:cNvGrpSpPr>
            <a:grpSpLocks/>
          </p:cNvGrpSpPr>
          <p:nvPr/>
        </p:nvGrpSpPr>
        <p:grpSpPr bwMode="auto">
          <a:xfrm>
            <a:off x="82550" y="4010025"/>
            <a:ext cx="9058275" cy="2308225"/>
            <a:chOff x="52" y="2400"/>
            <a:chExt cx="5706" cy="1454"/>
          </a:xfrm>
        </p:grpSpPr>
        <p:sp>
          <p:nvSpPr>
            <p:cNvPr id="26676" name="Text Box 202"/>
            <p:cNvSpPr txBox="1">
              <a:spLocks noChangeArrowheads="1"/>
            </p:cNvSpPr>
            <p:nvPr/>
          </p:nvSpPr>
          <p:spPr bwMode="auto">
            <a:xfrm rot="-5400000">
              <a:off x="-453" y="2984"/>
              <a:ext cx="13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chemeClr val="accent2"/>
                  </a:solidFill>
                </a:rPr>
                <a:t>Leaf Page</a:t>
              </a:r>
            </a:p>
          </p:txBody>
        </p:sp>
        <p:grpSp>
          <p:nvGrpSpPr>
            <p:cNvPr id="26677" name="Group 234"/>
            <p:cNvGrpSpPr>
              <a:grpSpLocks/>
            </p:cNvGrpSpPr>
            <p:nvPr/>
          </p:nvGrpSpPr>
          <p:grpSpPr bwMode="auto">
            <a:xfrm>
              <a:off x="480" y="2400"/>
              <a:ext cx="5278" cy="1430"/>
              <a:chOff x="480" y="2400"/>
              <a:chExt cx="5278" cy="1430"/>
            </a:xfrm>
          </p:grpSpPr>
          <p:sp>
            <p:nvSpPr>
              <p:cNvPr id="26678" name="Freeform 162"/>
              <p:cNvSpPr>
                <a:spLocks/>
              </p:cNvSpPr>
              <p:nvPr/>
            </p:nvSpPr>
            <p:spPr bwMode="auto">
              <a:xfrm>
                <a:off x="1218" y="2768"/>
                <a:ext cx="4038" cy="551"/>
              </a:xfrm>
              <a:custGeom>
                <a:avLst/>
                <a:gdLst>
                  <a:gd name="T0" fmla="*/ 0 w 4038"/>
                  <a:gd name="T1" fmla="*/ 550 h 551"/>
                  <a:gd name="T2" fmla="*/ 0 w 4038"/>
                  <a:gd name="T3" fmla="*/ 0 h 551"/>
                  <a:gd name="T4" fmla="*/ 4037 w 4038"/>
                  <a:gd name="T5" fmla="*/ 0 h 551"/>
                  <a:gd name="T6" fmla="*/ 4037 w 4038"/>
                  <a:gd name="T7" fmla="*/ 550 h 551"/>
                  <a:gd name="T8" fmla="*/ 0 w 4038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38"/>
                  <a:gd name="T16" fmla="*/ 0 h 551"/>
                  <a:gd name="T17" fmla="*/ 4038 w 4038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38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037" y="0"/>
                    </a:lnTo>
                    <a:lnTo>
                      <a:pt x="4037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163"/>
              <p:cNvSpPr>
                <a:spLocks/>
              </p:cNvSpPr>
              <p:nvPr/>
            </p:nvSpPr>
            <p:spPr bwMode="auto">
              <a:xfrm>
                <a:off x="1540" y="2768"/>
                <a:ext cx="409" cy="551"/>
              </a:xfrm>
              <a:custGeom>
                <a:avLst/>
                <a:gdLst>
                  <a:gd name="T0" fmla="*/ 0 w 409"/>
                  <a:gd name="T1" fmla="*/ 550 h 551"/>
                  <a:gd name="T2" fmla="*/ 0 w 409"/>
                  <a:gd name="T3" fmla="*/ 0 h 551"/>
                  <a:gd name="T4" fmla="*/ 408 w 409"/>
                  <a:gd name="T5" fmla="*/ 0 h 551"/>
                  <a:gd name="T6" fmla="*/ 408 w 409"/>
                  <a:gd name="T7" fmla="*/ 550 h 551"/>
                  <a:gd name="T8" fmla="*/ 0 w 409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551"/>
                  <a:gd name="T17" fmla="*/ 409 w 409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08" y="0"/>
                    </a:lnTo>
                    <a:lnTo>
                      <a:pt x="408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164"/>
              <p:cNvSpPr>
                <a:spLocks/>
              </p:cNvSpPr>
              <p:nvPr/>
            </p:nvSpPr>
            <p:spPr bwMode="auto">
              <a:xfrm>
                <a:off x="2257" y="2768"/>
                <a:ext cx="418" cy="551"/>
              </a:xfrm>
              <a:custGeom>
                <a:avLst/>
                <a:gdLst>
                  <a:gd name="T0" fmla="*/ 0 w 418"/>
                  <a:gd name="T1" fmla="*/ 550 h 551"/>
                  <a:gd name="T2" fmla="*/ 0 w 418"/>
                  <a:gd name="T3" fmla="*/ 0 h 551"/>
                  <a:gd name="T4" fmla="*/ 417 w 418"/>
                  <a:gd name="T5" fmla="*/ 0 h 551"/>
                  <a:gd name="T6" fmla="*/ 417 w 418"/>
                  <a:gd name="T7" fmla="*/ 550 h 551"/>
                  <a:gd name="T8" fmla="*/ 0 w 418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8"/>
                  <a:gd name="T16" fmla="*/ 0 h 551"/>
                  <a:gd name="T17" fmla="*/ 418 w 418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8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17" y="0"/>
                    </a:lnTo>
                    <a:lnTo>
                      <a:pt x="417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165"/>
              <p:cNvSpPr>
                <a:spLocks/>
              </p:cNvSpPr>
              <p:nvPr/>
            </p:nvSpPr>
            <p:spPr bwMode="auto">
              <a:xfrm>
                <a:off x="3245" y="3012"/>
                <a:ext cx="50" cy="43"/>
              </a:xfrm>
              <a:custGeom>
                <a:avLst/>
                <a:gdLst>
                  <a:gd name="T0" fmla="*/ 49 w 50"/>
                  <a:gd name="T1" fmla="*/ 21 h 43"/>
                  <a:gd name="T2" fmla="*/ 25 w 50"/>
                  <a:gd name="T3" fmla="*/ 0 h 43"/>
                  <a:gd name="T4" fmla="*/ 0 w 50"/>
                  <a:gd name="T5" fmla="*/ 21 h 43"/>
                  <a:gd name="T6" fmla="*/ 25 w 50"/>
                  <a:gd name="T7" fmla="*/ 42 h 43"/>
                  <a:gd name="T8" fmla="*/ 49 w 50"/>
                  <a:gd name="T9" fmla="*/ 21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3"/>
                  <a:gd name="T17" fmla="*/ 50 w 50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3">
                    <a:moveTo>
                      <a:pt x="49" y="21"/>
                    </a:moveTo>
                    <a:lnTo>
                      <a:pt x="25" y="0"/>
                    </a:lnTo>
                    <a:lnTo>
                      <a:pt x="0" y="21"/>
                    </a:lnTo>
                    <a:lnTo>
                      <a:pt x="25" y="42"/>
                    </a:lnTo>
                    <a:lnTo>
                      <a:pt x="49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166"/>
              <p:cNvSpPr>
                <a:spLocks/>
              </p:cNvSpPr>
              <p:nvPr/>
            </p:nvSpPr>
            <p:spPr bwMode="auto">
              <a:xfrm>
                <a:off x="3462" y="3012"/>
                <a:ext cx="47" cy="43"/>
              </a:xfrm>
              <a:custGeom>
                <a:avLst/>
                <a:gdLst>
                  <a:gd name="T0" fmla="*/ 46 w 47"/>
                  <a:gd name="T1" fmla="*/ 21 h 43"/>
                  <a:gd name="T2" fmla="*/ 22 w 47"/>
                  <a:gd name="T3" fmla="*/ 0 h 43"/>
                  <a:gd name="T4" fmla="*/ 0 w 47"/>
                  <a:gd name="T5" fmla="*/ 21 h 43"/>
                  <a:gd name="T6" fmla="*/ 22 w 47"/>
                  <a:gd name="T7" fmla="*/ 42 h 43"/>
                  <a:gd name="T8" fmla="*/ 46 w 47"/>
                  <a:gd name="T9" fmla="*/ 21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43"/>
                  <a:gd name="T17" fmla="*/ 47 w 47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43">
                    <a:moveTo>
                      <a:pt x="46" y="21"/>
                    </a:moveTo>
                    <a:lnTo>
                      <a:pt x="22" y="0"/>
                    </a:lnTo>
                    <a:lnTo>
                      <a:pt x="0" y="21"/>
                    </a:lnTo>
                    <a:lnTo>
                      <a:pt x="22" y="42"/>
                    </a:lnTo>
                    <a:lnTo>
                      <a:pt x="46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167"/>
              <p:cNvSpPr>
                <a:spLocks/>
              </p:cNvSpPr>
              <p:nvPr/>
            </p:nvSpPr>
            <p:spPr bwMode="auto">
              <a:xfrm>
                <a:off x="3674" y="3012"/>
                <a:ext cx="49" cy="43"/>
              </a:xfrm>
              <a:custGeom>
                <a:avLst/>
                <a:gdLst>
                  <a:gd name="T0" fmla="*/ 48 w 49"/>
                  <a:gd name="T1" fmla="*/ 21 h 43"/>
                  <a:gd name="T2" fmla="*/ 24 w 49"/>
                  <a:gd name="T3" fmla="*/ 0 h 43"/>
                  <a:gd name="T4" fmla="*/ 0 w 49"/>
                  <a:gd name="T5" fmla="*/ 21 h 43"/>
                  <a:gd name="T6" fmla="*/ 24 w 49"/>
                  <a:gd name="T7" fmla="*/ 42 h 43"/>
                  <a:gd name="T8" fmla="*/ 48 w 49"/>
                  <a:gd name="T9" fmla="*/ 21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3"/>
                  <a:gd name="T17" fmla="*/ 49 w 4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3">
                    <a:moveTo>
                      <a:pt x="48" y="21"/>
                    </a:moveTo>
                    <a:lnTo>
                      <a:pt x="24" y="0"/>
                    </a:lnTo>
                    <a:lnTo>
                      <a:pt x="0" y="21"/>
                    </a:lnTo>
                    <a:lnTo>
                      <a:pt x="24" y="42"/>
                    </a:lnTo>
                    <a:lnTo>
                      <a:pt x="48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168"/>
              <p:cNvSpPr>
                <a:spLocks/>
              </p:cNvSpPr>
              <p:nvPr/>
            </p:nvSpPr>
            <p:spPr bwMode="auto">
              <a:xfrm>
                <a:off x="4524" y="2768"/>
                <a:ext cx="420" cy="551"/>
              </a:xfrm>
              <a:custGeom>
                <a:avLst/>
                <a:gdLst>
                  <a:gd name="T0" fmla="*/ 0 w 420"/>
                  <a:gd name="T1" fmla="*/ 550 h 551"/>
                  <a:gd name="T2" fmla="*/ 0 w 420"/>
                  <a:gd name="T3" fmla="*/ 0 h 551"/>
                  <a:gd name="T4" fmla="*/ 419 w 420"/>
                  <a:gd name="T5" fmla="*/ 0 h 551"/>
                  <a:gd name="T6" fmla="*/ 419 w 420"/>
                  <a:gd name="T7" fmla="*/ 550 h 551"/>
                  <a:gd name="T8" fmla="*/ 0 w 420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551"/>
                  <a:gd name="T17" fmla="*/ 420 w 420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551">
                    <a:moveTo>
                      <a:pt x="0" y="550"/>
                    </a:moveTo>
                    <a:lnTo>
                      <a:pt x="0" y="0"/>
                    </a:lnTo>
                    <a:lnTo>
                      <a:pt x="419" y="0"/>
                    </a:lnTo>
                    <a:lnTo>
                      <a:pt x="419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170"/>
              <p:cNvSpPr>
                <a:spLocks/>
              </p:cNvSpPr>
              <p:nvPr/>
            </p:nvSpPr>
            <p:spPr bwMode="auto">
              <a:xfrm>
                <a:off x="1325" y="3139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171"/>
              <p:cNvSpPr>
                <a:spLocks/>
              </p:cNvSpPr>
              <p:nvPr/>
            </p:nvSpPr>
            <p:spPr bwMode="auto">
              <a:xfrm>
                <a:off x="1301" y="3511"/>
                <a:ext cx="49" cy="86"/>
              </a:xfrm>
              <a:custGeom>
                <a:avLst/>
                <a:gdLst>
                  <a:gd name="T0" fmla="*/ 48 w 49"/>
                  <a:gd name="T1" fmla="*/ 0 h 86"/>
                  <a:gd name="T2" fmla="*/ 25 w 49"/>
                  <a:gd name="T3" fmla="*/ 85 h 86"/>
                  <a:gd name="T4" fmla="*/ 0 w 49"/>
                  <a:gd name="T5" fmla="*/ 0 h 86"/>
                  <a:gd name="T6" fmla="*/ 48 w 4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86"/>
                  <a:gd name="T14" fmla="*/ 49 w 4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86">
                    <a:moveTo>
                      <a:pt x="48" y="0"/>
                    </a:moveTo>
                    <a:lnTo>
                      <a:pt x="25" y="85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172"/>
              <p:cNvSpPr>
                <a:spLocks/>
              </p:cNvSpPr>
              <p:nvPr/>
            </p:nvSpPr>
            <p:spPr bwMode="auto">
              <a:xfrm>
                <a:off x="2042" y="3139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173"/>
              <p:cNvSpPr>
                <a:spLocks/>
              </p:cNvSpPr>
              <p:nvPr/>
            </p:nvSpPr>
            <p:spPr bwMode="auto">
              <a:xfrm>
                <a:off x="2019" y="3511"/>
                <a:ext cx="49" cy="86"/>
              </a:xfrm>
              <a:custGeom>
                <a:avLst/>
                <a:gdLst>
                  <a:gd name="T0" fmla="*/ 48 w 49"/>
                  <a:gd name="T1" fmla="*/ 0 h 86"/>
                  <a:gd name="T2" fmla="*/ 24 w 49"/>
                  <a:gd name="T3" fmla="*/ 85 h 86"/>
                  <a:gd name="T4" fmla="*/ 0 w 49"/>
                  <a:gd name="T5" fmla="*/ 0 h 86"/>
                  <a:gd name="T6" fmla="*/ 48 w 4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86"/>
                  <a:gd name="T14" fmla="*/ 49 w 4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86">
                    <a:moveTo>
                      <a:pt x="48" y="0"/>
                    </a:moveTo>
                    <a:lnTo>
                      <a:pt x="24" y="85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89" name="Group 213"/>
              <p:cNvGrpSpPr>
                <a:grpSpLocks/>
              </p:cNvGrpSpPr>
              <p:nvPr/>
            </p:nvGrpSpPr>
            <p:grpSpPr bwMode="auto">
              <a:xfrm rot="-5400000">
                <a:off x="5274" y="2933"/>
                <a:ext cx="48" cy="458"/>
                <a:chOff x="4985" y="3073"/>
                <a:chExt cx="48" cy="458"/>
              </a:xfrm>
            </p:grpSpPr>
            <p:sp>
              <p:nvSpPr>
                <p:cNvPr id="26723" name="Freeform 176"/>
                <p:cNvSpPr>
                  <a:spLocks/>
                </p:cNvSpPr>
                <p:nvPr/>
              </p:nvSpPr>
              <p:spPr bwMode="auto">
                <a:xfrm>
                  <a:off x="5009" y="3073"/>
                  <a:ext cx="1" cy="458"/>
                </a:xfrm>
                <a:custGeom>
                  <a:avLst/>
                  <a:gdLst>
                    <a:gd name="T0" fmla="*/ 0 w 1"/>
                    <a:gd name="T1" fmla="*/ 0 h 458"/>
                    <a:gd name="T2" fmla="*/ 0 w 1"/>
                    <a:gd name="T3" fmla="*/ 457 h 458"/>
                    <a:gd name="T4" fmla="*/ 0 w 1"/>
                    <a:gd name="T5" fmla="*/ 0 h 45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458"/>
                    <a:gd name="T11" fmla="*/ 1 w 1"/>
                    <a:gd name="T12" fmla="*/ 458 h 4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458">
                      <a:moveTo>
                        <a:pt x="0" y="0"/>
                      </a:moveTo>
                      <a:lnTo>
                        <a:pt x="0" y="4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4" name="Freeform 177"/>
                <p:cNvSpPr>
                  <a:spLocks/>
                </p:cNvSpPr>
                <p:nvPr/>
              </p:nvSpPr>
              <p:spPr bwMode="auto">
                <a:xfrm>
                  <a:off x="4985" y="3445"/>
                  <a:ext cx="48" cy="86"/>
                </a:xfrm>
                <a:custGeom>
                  <a:avLst/>
                  <a:gdLst>
                    <a:gd name="T0" fmla="*/ 47 w 48"/>
                    <a:gd name="T1" fmla="*/ 0 h 86"/>
                    <a:gd name="T2" fmla="*/ 23 w 48"/>
                    <a:gd name="T3" fmla="*/ 85 h 86"/>
                    <a:gd name="T4" fmla="*/ 0 w 48"/>
                    <a:gd name="T5" fmla="*/ 0 h 86"/>
                    <a:gd name="T6" fmla="*/ 47 w 48"/>
                    <a:gd name="T7" fmla="*/ 0 h 8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86"/>
                    <a:gd name="T14" fmla="*/ 48 w 48"/>
                    <a:gd name="T15" fmla="*/ 86 h 8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86">
                      <a:moveTo>
                        <a:pt x="47" y="0"/>
                      </a:moveTo>
                      <a:lnTo>
                        <a:pt x="23" y="85"/>
                      </a:lnTo>
                      <a:lnTo>
                        <a:pt x="0" y="0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90" name="Rectangle 178"/>
              <p:cNvSpPr>
                <a:spLocks noChangeArrowheads="1"/>
              </p:cNvSpPr>
              <p:nvPr/>
            </p:nvSpPr>
            <p:spPr bwMode="auto">
              <a:xfrm>
                <a:off x="1244" y="2847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26691" name="Rectangle 179"/>
              <p:cNvSpPr>
                <a:spLocks noChangeArrowheads="1"/>
              </p:cNvSpPr>
              <p:nvPr/>
            </p:nvSpPr>
            <p:spPr bwMode="auto">
              <a:xfrm>
                <a:off x="1315" y="2910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6692" name="Rectangle 180"/>
              <p:cNvSpPr>
                <a:spLocks noChangeArrowheads="1"/>
              </p:cNvSpPr>
              <p:nvPr/>
            </p:nvSpPr>
            <p:spPr bwMode="auto">
              <a:xfrm>
                <a:off x="1602" y="2847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26693" name="Rectangle 181"/>
              <p:cNvSpPr>
                <a:spLocks noChangeArrowheads="1"/>
              </p:cNvSpPr>
              <p:nvPr/>
            </p:nvSpPr>
            <p:spPr bwMode="auto">
              <a:xfrm>
                <a:off x="1746" y="2910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6694" name="Rectangle 182"/>
              <p:cNvSpPr>
                <a:spLocks noChangeArrowheads="1"/>
              </p:cNvSpPr>
              <p:nvPr/>
            </p:nvSpPr>
            <p:spPr bwMode="auto">
              <a:xfrm>
                <a:off x="1972" y="2858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26695" name="Rectangle 183"/>
              <p:cNvSpPr>
                <a:spLocks noChangeArrowheads="1"/>
              </p:cNvSpPr>
              <p:nvPr/>
            </p:nvSpPr>
            <p:spPr bwMode="auto">
              <a:xfrm>
                <a:off x="2092" y="2922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6696" name="Rectangle 184"/>
              <p:cNvSpPr>
                <a:spLocks noChangeArrowheads="1"/>
              </p:cNvSpPr>
              <p:nvPr/>
            </p:nvSpPr>
            <p:spPr bwMode="auto">
              <a:xfrm>
                <a:off x="2343" y="2858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26697" name="Rectangle 185"/>
              <p:cNvSpPr>
                <a:spLocks noChangeArrowheads="1"/>
              </p:cNvSpPr>
              <p:nvPr/>
            </p:nvSpPr>
            <p:spPr bwMode="auto">
              <a:xfrm>
                <a:off x="2497" y="2910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6698" name="Rectangle 188"/>
              <p:cNvSpPr>
                <a:spLocks noChangeArrowheads="1"/>
              </p:cNvSpPr>
              <p:nvPr/>
            </p:nvSpPr>
            <p:spPr bwMode="auto">
              <a:xfrm>
                <a:off x="4575" y="2868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26699" name="Rectangle 189"/>
              <p:cNvSpPr>
                <a:spLocks noChangeArrowheads="1"/>
              </p:cNvSpPr>
              <p:nvPr/>
            </p:nvSpPr>
            <p:spPr bwMode="auto">
              <a:xfrm>
                <a:off x="4719" y="2922"/>
                <a:ext cx="20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n</a:t>
                </a:r>
              </a:p>
            </p:txBody>
          </p:sp>
          <p:sp>
            <p:nvSpPr>
              <p:cNvPr id="26700" name="Rectangle 190"/>
              <p:cNvSpPr>
                <a:spLocks noChangeArrowheads="1"/>
              </p:cNvSpPr>
              <p:nvPr/>
            </p:nvSpPr>
            <p:spPr bwMode="auto">
              <a:xfrm>
                <a:off x="4933" y="2858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</a:t>
                </a:r>
              </a:p>
            </p:txBody>
          </p:sp>
          <p:sp>
            <p:nvSpPr>
              <p:cNvPr id="26701" name="Rectangle 191"/>
              <p:cNvSpPr>
                <a:spLocks noChangeArrowheads="1"/>
              </p:cNvSpPr>
              <p:nvPr/>
            </p:nvSpPr>
            <p:spPr bwMode="auto">
              <a:xfrm>
                <a:off x="5052" y="2891"/>
                <a:ext cx="36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n+1</a:t>
                </a:r>
              </a:p>
            </p:txBody>
          </p:sp>
          <p:grpSp>
            <p:nvGrpSpPr>
              <p:cNvPr id="26702" name="Group 205"/>
              <p:cNvGrpSpPr>
                <a:grpSpLocks/>
              </p:cNvGrpSpPr>
              <p:nvPr/>
            </p:nvGrpSpPr>
            <p:grpSpPr bwMode="auto">
              <a:xfrm>
                <a:off x="989" y="2400"/>
                <a:ext cx="2316" cy="324"/>
                <a:chOff x="960" y="2334"/>
                <a:chExt cx="2316" cy="324"/>
              </a:xfrm>
            </p:grpSpPr>
            <p:sp>
              <p:nvSpPr>
                <p:cNvPr id="26719" name="Freeform 193"/>
                <p:cNvSpPr>
                  <a:spLocks/>
                </p:cNvSpPr>
                <p:nvPr/>
              </p:nvSpPr>
              <p:spPr bwMode="auto">
                <a:xfrm>
                  <a:off x="1186" y="2570"/>
                  <a:ext cx="718" cy="1"/>
                </a:xfrm>
                <a:custGeom>
                  <a:avLst/>
                  <a:gdLst>
                    <a:gd name="T0" fmla="*/ 0 w 718"/>
                    <a:gd name="T1" fmla="*/ 0 h 1"/>
                    <a:gd name="T2" fmla="*/ 717 w 718"/>
                    <a:gd name="T3" fmla="*/ 0 h 1"/>
                    <a:gd name="T4" fmla="*/ 0 w 718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18"/>
                    <a:gd name="T10" fmla="*/ 0 h 1"/>
                    <a:gd name="T11" fmla="*/ 718 w 718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8" h="1">
                      <a:moveTo>
                        <a:pt x="0" y="0"/>
                      </a:moveTo>
                      <a:lnTo>
                        <a:pt x="71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0" name="Freeform 194"/>
                <p:cNvSpPr>
                  <a:spLocks/>
                </p:cNvSpPr>
                <p:nvPr/>
              </p:nvSpPr>
              <p:spPr bwMode="auto">
                <a:xfrm>
                  <a:off x="1914" y="2570"/>
                  <a:ext cx="1" cy="65"/>
                </a:xfrm>
                <a:custGeom>
                  <a:avLst/>
                  <a:gdLst>
                    <a:gd name="T0" fmla="*/ 0 w 1"/>
                    <a:gd name="T1" fmla="*/ 0 h 65"/>
                    <a:gd name="T2" fmla="*/ 0 w 1"/>
                    <a:gd name="T3" fmla="*/ 64 h 65"/>
                    <a:gd name="T4" fmla="*/ 0 w 1"/>
                    <a:gd name="T5" fmla="*/ 0 h 6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5"/>
                    <a:gd name="T11" fmla="*/ 1 w 1"/>
                    <a:gd name="T12" fmla="*/ 65 h 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5">
                      <a:moveTo>
                        <a:pt x="0" y="0"/>
                      </a:moveTo>
                      <a:lnTo>
                        <a:pt x="0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1" name="Freeform 195"/>
                <p:cNvSpPr>
                  <a:spLocks/>
                </p:cNvSpPr>
                <p:nvPr/>
              </p:nvSpPr>
              <p:spPr bwMode="auto">
                <a:xfrm>
                  <a:off x="1186" y="2570"/>
                  <a:ext cx="1" cy="88"/>
                </a:xfrm>
                <a:custGeom>
                  <a:avLst/>
                  <a:gdLst>
                    <a:gd name="T0" fmla="*/ 0 w 1"/>
                    <a:gd name="T1" fmla="*/ 87 h 88"/>
                    <a:gd name="T2" fmla="*/ 0 w 1"/>
                    <a:gd name="T3" fmla="*/ 0 h 88"/>
                    <a:gd name="T4" fmla="*/ 0 w 1"/>
                    <a:gd name="T5" fmla="*/ 87 h 8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88"/>
                    <a:gd name="T11" fmla="*/ 1 w 1"/>
                    <a:gd name="T12" fmla="*/ 88 h 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88">
                      <a:moveTo>
                        <a:pt x="0" y="87"/>
                      </a:moveTo>
                      <a:lnTo>
                        <a:pt x="0" y="0"/>
                      </a:lnTo>
                      <a:lnTo>
                        <a:pt x="0" y="8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2" name="Rectangle 196"/>
                <p:cNvSpPr>
                  <a:spLocks noChangeArrowheads="1"/>
                </p:cNvSpPr>
                <p:nvPr/>
              </p:nvSpPr>
              <p:spPr bwMode="auto">
                <a:xfrm>
                  <a:off x="960" y="2334"/>
                  <a:ext cx="231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100" b="1">
                      <a:solidFill>
                        <a:srgbClr val="000000"/>
                      </a:solidFill>
                      <a:latin typeface="Arial" charset="0"/>
                    </a:rPr>
                    <a:t>  data entries (Alternative 2)</a:t>
                  </a:r>
                </a:p>
              </p:txBody>
            </p:sp>
          </p:grpSp>
          <p:sp>
            <p:nvSpPr>
              <p:cNvPr id="26703" name="Text Box 198"/>
              <p:cNvSpPr txBox="1">
                <a:spLocks noChangeArrowheads="1"/>
              </p:cNvSpPr>
              <p:nvPr/>
            </p:nvSpPr>
            <p:spPr bwMode="auto">
              <a:xfrm>
                <a:off x="890" y="3627"/>
                <a:ext cx="590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chemeClr val="hlink"/>
                    </a:solidFill>
                  </a:rPr>
                  <a:t>record 1</a:t>
                </a:r>
              </a:p>
            </p:txBody>
          </p:sp>
          <p:sp>
            <p:nvSpPr>
              <p:cNvPr id="26704" name="Text Box 199"/>
              <p:cNvSpPr txBox="1">
                <a:spLocks noChangeArrowheads="1"/>
              </p:cNvSpPr>
              <p:nvPr/>
            </p:nvSpPr>
            <p:spPr bwMode="auto">
              <a:xfrm>
                <a:off x="1709" y="3627"/>
                <a:ext cx="590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chemeClr val="accent2"/>
                    </a:solidFill>
                  </a:rPr>
                  <a:t>record 2</a:t>
                </a:r>
                <a:endParaRPr lang="en-US" sz="14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705" name="Text Box 200"/>
              <p:cNvSpPr txBox="1">
                <a:spLocks noChangeArrowheads="1"/>
              </p:cNvSpPr>
              <p:nvPr/>
            </p:nvSpPr>
            <p:spPr bwMode="auto">
              <a:xfrm>
                <a:off x="5232" y="3168"/>
                <a:ext cx="526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006600"/>
                    </a:solidFill>
                  </a:rPr>
                  <a:t>Next </a:t>
                </a:r>
              </a:p>
              <a:p>
                <a:pPr eaLnBrk="1" hangingPunct="1"/>
                <a:r>
                  <a:rPr lang="en-US" sz="1400" b="1">
                    <a:solidFill>
                      <a:srgbClr val="006600"/>
                    </a:solidFill>
                  </a:rPr>
                  <a:t>Page</a:t>
                </a:r>
              </a:p>
              <a:p>
                <a:pPr eaLnBrk="1" hangingPunct="1"/>
                <a:r>
                  <a:rPr lang="en-US" sz="1400" b="1">
                    <a:solidFill>
                      <a:srgbClr val="006600"/>
                    </a:solidFill>
                  </a:rPr>
                  <a:t>Pointer</a:t>
                </a:r>
                <a:endParaRPr lang="en-US" sz="1400" b="1" baseline="-25000">
                  <a:solidFill>
                    <a:srgbClr val="006600"/>
                  </a:solidFill>
                </a:endParaRPr>
              </a:p>
            </p:txBody>
          </p:sp>
          <p:sp>
            <p:nvSpPr>
              <p:cNvPr id="26706" name="Freeform 207"/>
              <p:cNvSpPr>
                <a:spLocks/>
              </p:cNvSpPr>
              <p:nvPr/>
            </p:nvSpPr>
            <p:spPr bwMode="auto">
              <a:xfrm>
                <a:off x="4216" y="2771"/>
                <a:ext cx="312" cy="551"/>
              </a:xfrm>
              <a:custGeom>
                <a:avLst/>
                <a:gdLst>
                  <a:gd name="T0" fmla="*/ 0 w 312"/>
                  <a:gd name="T1" fmla="*/ 550 h 551"/>
                  <a:gd name="T2" fmla="*/ 0 w 312"/>
                  <a:gd name="T3" fmla="*/ 0 h 551"/>
                  <a:gd name="T4" fmla="*/ 311 w 312"/>
                  <a:gd name="T5" fmla="*/ 0 h 551"/>
                  <a:gd name="T6" fmla="*/ 311 w 312"/>
                  <a:gd name="T7" fmla="*/ 550 h 551"/>
                  <a:gd name="T8" fmla="*/ 0 w 312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551"/>
                  <a:gd name="T17" fmla="*/ 312 w 312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551">
                    <a:moveTo>
                      <a:pt x="0" y="550"/>
                    </a:moveTo>
                    <a:lnTo>
                      <a:pt x="0" y="0"/>
                    </a:lnTo>
                    <a:lnTo>
                      <a:pt x="311" y="0"/>
                    </a:lnTo>
                    <a:lnTo>
                      <a:pt x="311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208"/>
              <p:cNvSpPr>
                <a:spLocks/>
              </p:cNvSpPr>
              <p:nvPr/>
            </p:nvSpPr>
            <p:spPr bwMode="auto">
              <a:xfrm>
                <a:off x="4307" y="3136"/>
                <a:ext cx="1" cy="458"/>
              </a:xfrm>
              <a:custGeom>
                <a:avLst/>
                <a:gdLst>
                  <a:gd name="T0" fmla="*/ 0 w 1"/>
                  <a:gd name="T1" fmla="*/ 0 h 458"/>
                  <a:gd name="T2" fmla="*/ 0 w 1"/>
                  <a:gd name="T3" fmla="*/ 457 h 458"/>
                  <a:gd name="T4" fmla="*/ 0 w 1"/>
                  <a:gd name="T5" fmla="*/ 0 h 4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8"/>
                  <a:gd name="T11" fmla="*/ 1 w 1"/>
                  <a:gd name="T12" fmla="*/ 458 h 4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8">
                    <a:moveTo>
                      <a:pt x="0" y="0"/>
                    </a:moveTo>
                    <a:lnTo>
                      <a:pt x="0" y="45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209"/>
              <p:cNvSpPr>
                <a:spLocks/>
              </p:cNvSpPr>
              <p:nvPr/>
            </p:nvSpPr>
            <p:spPr bwMode="auto">
              <a:xfrm>
                <a:off x="4287" y="3508"/>
                <a:ext cx="50" cy="86"/>
              </a:xfrm>
              <a:custGeom>
                <a:avLst/>
                <a:gdLst>
                  <a:gd name="T0" fmla="*/ 49 w 50"/>
                  <a:gd name="T1" fmla="*/ 0 h 86"/>
                  <a:gd name="T2" fmla="*/ 25 w 50"/>
                  <a:gd name="T3" fmla="*/ 85 h 86"/>
                  <a:gd name="T4" fmla="*/ 0 w 50"/>
                  <a:gd name="T5" fmla="*/ 0 h 86"/>
                  <a:gd name="T6" fmla="*/ 49 w 50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86"/>
                  <a:gd name="T14" fmla="*/ 50 w 50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86">
                    <a:moveTo>
                      <a:pt x="49" y="0"/>
                    </a:moveTo>
                    <a:lnTo>
                      <a:pt x="25" y="85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Rectangle 210"/>
              <p:cNvSpPr>
                <a:spLocks noChangeArrowheads="1"/>
              </p:cNvSpPr>
              <p:nvPr/>
            </p:nvSpPr>
            <p:spPr bwMode="auto">
              <a:xfrm>
                <a:off x="4205" y="2865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26710" name="Rectangle 211"/>
              <p:cNvSpPr>
                <a:spLocks noChangeArrowheads="1"/>
              </p:cNvSpPr>
              <p:nvPr/>
            </p:nvSpPr>
            <p:spPr bwMode="auto">
              <a:xfrm>
                <a:off x="4313" y="2930"/>
                <a:ext cx="20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n</a:t>
                </a:r>
              </a:p>
            </p:txBody>
          </p:sp>
          <p:sp>
            <p:nvSpPr>
              <p:cNvPr id="26711" name="Text Box 212"/>
              <p:cNvSpPr txBox="1">
                <a:spLocks noChangeArrowheads="1"/>
              </p:cNvSpPr>
              <p:nvPr/>
            </p:nvSpPr>
            <p:spPr bwMode="auto">
              <a:xfrm>
                <a:off x="4079" y="3630"/>
                <a:ext cx="626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chemeClr val="accent2"/>
                    </a:solidFill>
                  </a:rPr>
                  <a:t>record m</a:t>
                </a:r>
                <a:endParaRPr lang="en-US" sz="1400" b="1" baseline="-2500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6712" name="Group 214"/>
              <p:cNvGrpSpPr>
                <a:grpSpLocks/>
              </p:cNvGrpSpPr>
              <p:nvPr/>
            </p:nvGrpSpPr>
            <p:grpSpPr bwMode="auto">
              <a:xfrm rot="5400000" flipH="1">
                <a:off x="762" y="2933"/>
                <a:ext cx="48" cy="458"/>
                <a:chOff x="4985" y="3073"/>
                <a:chExt cx="48" cy="458"/>
              </a:xfrm>
            </p:grpSpPr>
            <p:sp>
              <p:nvSpPr>
                <p:cNvPr id="26717" name="Freeform 215"/>
                <p:cNvSpPr>
                  <a:spLocks/>
                </p:cNvSpPr>
                <p:nvPr/>
              </p:nvSpPr>
              <p:spPr bwMode="auto">
                <a:xfrm>
                  <a:off x="5009" y="3073"/>
                  <a:ext cx="1" cy="458"/>
                </a:xfrm>
                <a:custGeom>
                  <a:avLst/>
                  <a:gdLst>
                    <a:gd name="T0" fmla="*/ 0 w 1"/>
                    <a:gd name="T1" fmla="*/ 0 h 458"/>
                    <a:gd name="T2" fmla="*/ 0 w 1"/>
                    <a:gd name="T3" fmla="*/ 457 h 458"/>
                    <a:gd name="T4" fmla="*/ 0 w 1"/>
                    <a:gd name="T5" fmla="*/ 0 h 45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458"/>
                    <a:gd name="T11" fmla="*/ 1 w 1"/>
                    <a:gd name="T12" fmla="*/ 458 h 4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458">
                      <a:moveTo>
                        <a:pt x="0" y="0"/>
                      </a:moveTo>
                      <a:lnTo>
                        <a:pt x="0" y="4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8" name="Freeform 216"/>
                <p:cNvSpPr>
                  <a:spLocks/>
                </p:cNvSpPr>
                <p:nvPr/>
              </p:nvSpPr>
              <p:spPr bwMode="auto">
                <a:xfrm>
                  <a:off x="4985" y="3445"/>
                  <a:ext cx="48" cy="86"/>
                </a:xfrm>
                <a:custGeom>
                  <a:avLst/>
                  <a:gdLst>
                    <a:gd name="T0" fmla="*/ 47 w 48"/>
                    <a:gd name="T1" fmla="*/ 0 h 86"/>
                    <a:gd name="T2" fmla="*/ 23 w 48"/>
                    <a:gd name="T3" fmla="*/ 85 h 86"/>
                    <a:gd name="T4" fmla="*/ 0 w 48"/>
                    <a:gd name="T5" fmla="*/ 0 h 86"/>
                    <a:gd name="T6" fmla="*/ 47 w 48"/>
                    <a:gd name="T7" fmla="*/ 0 h 8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86"/>
                    <a:gd name="T14" fmla="*/ 48 w 48"/>
                    <a:gd name="T15" fmla="*/ 86 h 8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86">
                      <a:moveTo>
                        <a:pt x="47" y="0"/>
                      </a:moveTo>
                      <a:lnTo>
                        <a:pt x="23" y="85"/>
                      </a:lnTo>
                      <a:lnTo>
                        <a:pt x="0" y="0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13" name="Rectangle 217"/>
              <p:cNvSpPr>
                <a:spLocks noChangeArrowheads="1"/>
              </p:cNvSpPr>
              <p:nvPr/>
            </p:nvSpPr>
            <p:spPr bwMode="auto">
              <a:xfrm>
                <a:off x="941" y="2850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P</a:t>
                </a:r>
              </a:p>
            </p:txBody>
          </p:sp>
          <p:sp>
            <p:nvSpPr>
              <p:cNvPr id="26714" name="Rectangle 218"/>
              <p:cNvSpPr>
                <a:spLocks noChangeArrowheads="1"/>
              </p:cNvSpPr>
              <p:nvPr/>
            </p:nvSpPr>
            <p:spPr bwMode="auto">
              <a:xfrm>
                <a:off x="1035" y="2883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6715" name="Text Box 219"/>
              <p:cNvSpPr txBox="1">
                <a:spLocks noChangeArrowheads="1"/>
              </p:cNvSpPr>
              <p:nvPr/>
            </p:nvSpPr>
            <p:spPr bwMode="auto">
              <a:xfrm>
                <a:off x="480" y="3188"/>
                <a:ext cx="526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006600"/>
                    </a:solidFill>
                  </a:rPr>
                  <a:t>Prev </a:t>
                </a:r>
              </a:p>
              <a:p>
                <a:pPr eaLnBrk="1" hangingPunct="1"/>
                <a:r>
                  <a:rPr lang="en-US" sz="1400" b="1">
                    <a:solidFill>
                      <a:srgbClr val="006600"/>
                    </a:solidFill>
                  </a:rPr>
                  <a:t>Page</a:t>
                </a:r>
              </a:p>
              <a:p>
                <a:pPr eaLnBrk="1" hangingPunct="1"/>
                <a:r>
                  <a:rPr lang="en-US" sz="1400" b="1">
                    <a:solidFill>
                      <a:srgbClr val="006600"/>
                    </a:solidFill>
                  </a:rPr>
                  <a:t>Pointer</a:t>
                </a:r>
                <a:endParaRPr lang="en-US" sz="1400" b="1" baseline="-25000">
                  <a:solidFill>
                    <a:srgbClr val="006600"/>
                  </a:solidFill>
                </a:endParaRPr>
              </a:p>
            </p:txBody>
          </p:sp>
          <p:sp>
            <p:nvSpPr>
              <p:cNvPr id="26716" name="Freeform 220"/>
              <p:cNvSpPr>
                <a:spLocks/>
              </p:cNvSpPr>
              <p:nvPr/>
            </p:nvSpPr>
            <p:spPr bwMode="auto">
              <a:xfrm>
                <a:off x="911" y="2767"/>
                <a:ext cx="312" cy="551"/>
              </a:xfrm>
              <a:custGeom>
                <a:avLst/>
                <a:gdLst>
                  <a:gd name="T0" fmla="*/ 0 w 312"/>
                  <a:gd name="T1" fmla="*/ 550 h 551"/>
                  <a:gd name="T2" fmla="*/ 0 w 312"/>
                  <a:gd name="T3" fmla="*/ 0 h 551"/>
                  <a:gd name="T4" fmla="*/ 311 w 312"/>
                  <a:gd name="T5" fmla="*/ 0 h 551"/>
                  <a:gd name="T6" fmla="*/ 311 w 312"/>
                  <a:gd name="T7" fmla="*/ 550 h 551"/>
                  <a:gd name="T8" fmla="*/ 0 w 312"/>
                  <a:gd name="T9" fmla="*/ 550 h 5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551"/>
                  <a:gd name="T17" fmla="*/ 312 w 312"/>
                  <a:gd name="T18" fmla="*/ 551 h 5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551">
                    <a:moveTo>
                      <a:pt x="0" y="550"/>
                    </a:moveTo>
                    <a:lnTo>
                      <a:pt x="0" y="0"/>
                    </a:lnTo>
                    <a:lnTo>
                      <a:pt x="311" y="0"/>
                    </a:lnTo>
                    <a:lnTo>
                      <a:pt x="311" y="550"/>
                    </a:lnTo>
                    <a:lnTo>
                      <a:pt x="0" y="5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30" name="Text Box 118"/>
          <p:cNvSpPr txBox="1">
            <a:spLocks noChangeArrowheads="1"/>
          </p:cNvSpPr>
          <p:nvPr/>
        </p:nvSpPr>
        <p:spPr bwMode="auto">
          <a:xfrm rot="-5400000">
            <a:off x="-270669" y="1788319"/>
            <a:ext cx="20653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accent2"/>
                </a:solidFill>
              </a:rPr>
              <a:t>Non-leaf </a:t>
            </a:r>
          </a:p>
          <a:p>
            <a:pPr algn="ctr" eaLnBrk="1" hangingPunct="1"/>
            <a:r>
              <a:rPr lang="en-US" sz="3200" b="1">
                <a:solidFill>
                  <a:schemeClr val="accent2"/>
                </a:solidFill>
              </a:rPr>
              <a:t> Page</a:t>
            </a:r>
          </a:p>
        </p:txBody>
      </p:sp>
      <p:grpSp>
        <p:nvGrpSpPr>
          <p:cNvPr id="26631" name="Group 237"/>
          <p:cNvGrpSpPr>
            <a:grpSpLocks/>
          </p:cNvGrpSpPr>
          <p:nvPr/>
        </p:nvGrpSpPr>
        <p:grpSpPr bwMode="auto">
          <a:xfrm>
            <a:off x="1423988" y="931863"/>
            <a:ext cx="7334250" cy="2649537"/>
            <a:chOff x="864" y="759"/>
            <a:chExt cx="4620" cy="1669"/>
          </a:xfrm>
        </p:grpSpPr>
        <p:sp>
          <p:nvSpPr>
            <p:cNvPr id="26632" name="Freeform 32"/>
            <p:cNvSpPr>
              <a:spLocks/>
            </p:cNvSpPr>
            <p:nvPr/>
          </p:nvSpPr>
          <p:spPr bwMode="auto">
            <a:xfrm>
              <a:off x="1189" y="1109"/>
              <a:ext cx="4038" cy="551"/>
            </a:xfrm>
            <a:custGeom>
              <a:avLst/>
              <a:gdLst>
                <a:gd name="T0" fmla="*/ 0 w 4038"/>
                <a:gd name="T1" fmla="*/ 550 h 551"/>
                <a:gd name="T2" fmla="*/ 0 w 4038"/>
                <a:gd name="T3" fmla="*/ 0 h 551"/>
                <a:gd name="T4" fmla="*/ 4037 w 4038"/>
                <a:gd name="T5" fmla="*/ 0 h 551"/>
                <a:gd name="T6" fmla="*/ 4037 w 4038"/>
                <a:gd name="T7" fmla="*/ 550 h 551"/>
                <a:gd name="T8" fmla="*/ 0 w 4038"/>
                <a:gd name="T9" fmla="*/ 55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8"/>
                <a:gd name="T16" fmla="*/ 0 h 551"/>
                <a:gd name="T17" fmla="*/ 4038 w 4038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33"/>
            <p:cNvSpPr>
              <a:spLocks/>
            </p:cNvSpPr>
            <p:nvPr/>
          </p:nvSpPr>
          <p:spPr bwMode="auto">
            <a:xfrm>
              <a:off x="1511" y="1109"/>
              <a:ext cx="409" cy="551"/>
            </a:xfrm>
            <a:custGeom>
              <a:avLst/>
              <a:gdLst>
                <a:gd name="T0" fmla="*/ 0 w 409"/>
                <a:gd name="T1" fmla="*/ 550 h 551"/>
                <a:gd name="T2" fmla="*/ 0 w 409"/>
                <a:gd name="T3" fmla="*/ 0 h 551"/>
                <a:gd name="T4" fmla="*/ 408 w 409"/>
                <a:gd name="T5" fmla="*/ 0 h 551"/>
                <a:gd name="T6" fmla="*/ 408 w 409"/>
                <a:gd name="T7" fmla="*/ 550 h 551"/>
                <a:gd name="T8" fmla="*/ 0 w 409"/>
                <a:gd name="T9" fmla="*/ 55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"/>
                <a:gd name="T16" fmla="*/ 0 h 551"/>
                <a:gd name="T17" fmla="*/ 409 w 409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34"/>
            <p:cNvSpPr>
              <a:spLocks/>
            </p:cNvSpPr>
            <p:nvPr/>
          </p:nvSpPr>
          <p:spPr bwMode="auto">
            <a:xfrm>
              <a:off x="2228" y="1109"/>
              <a:ext cx="418" cy="551"/>
            </a:xfrm>
            <a:custGeom>
              <a:avLst/>
              <a:gdLst>
                <a:gd name="T0" fmla="*/ 0 w 418"/>
                <a:gd name="T1" fmla="*/ 550 h 551"/>
                <a:gd name="T2" fmla="*/ 0 w 418"/>
                <a:gd name="T3" fmla="*/ 0 h 551"/>
                <a:gd name="T4" fmla="*/ 417 w 418"/>
                <a:gd name="T5" fmla="*/ 0 h 551"/>
                <a:gd name="T6" fmla="*/ 417 w 418"/>
                <a:gd name="T7" fmla="*/ 550 h 551"/>
                <a:gd name="T8" fmla="*/ 0 w 418"/>
                <a:gd name="T9" fmla="*/ 55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551"/>
                <a:gd name="T17" fmla="*/ 418 w 418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35"/>
            <p:cNvSpPr>
              <a:spLocks/>
            </p:cNvSpPr>
            <p:nvPr/>
          </p:nvSpPr>
          <p:spPr bwMode="auto">
            <a:xfrm>
              <a:off x="3469" y="1353"/>
              <a:ext cx="50" cy="43"/>
            </a:xfrm>
            <a:custGeom>
              <a:avLst/>
              <a:gdLst>
                <a:gd name="T0" fmla="*/ 49 w 50"/>
                <a:gd name="T1" fmla="*/ 21 h 43"/>
                <a:gd name="T2" fmla="*/ 25 w 50"/>
                <a:gd name="T3" fmla="*/ 0 h 43"/>
                <a:gd name="T4" fmla="*/ 0 w 50"/>
                <a:gd name="T5" fmla="*/ 21 h 43"/>
                <a:gd name="T6" fmla="*/ 25 w 50"/>
                <a:gd name="T7" fmla="*/ 42 h 43"/>
                <a:gd name="T8" fmla="*/ 49 w 50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43"/>
                <a:gd name="T17" fmla="*/ 50 w 50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36"/>
            <p:cNvSpPr>
              <a:spLocks/>
            </p:cNvSpPr>
            <p:nvPr/>
          </p:nvSpPr>
          <p:spPr bwMode="auto">
            <a:xfrm>
              <a:off x="3686" y="1353"/>
              <a:ext cx="47" cy="43"/>
            </a:xfrm>
            <a:custGeom>
              <a:avLst/>
              <a:gdLst>
                <a:gd name="T0" fmla="*/ 46 w 47"/>
                <a:gd name="T1" fmla="*/ 21 h 43"/>
                <a:gd name="T2" fmla="*/ 22 w 47"/>
                <a:gd name="T3" fmla="*/ 0 h 43"/>
                <a:gd name="T4" fmla="*/ 0 w 47"/>
                <a:gd name="T5" fmla="*/ 21 h 43"/>
                <a:gd name="T6" fmla="*/ 22 w 47"/>
                <a:gd name="T7" fmla="*/ 42 h 43"/>
                <a:gd name="T8" fmla="*/ 46 w 47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3"/>
                <a:gd name="T17" fmla="*/ 47 w 4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37"/>
            <p:cNvSpPr>
              <a:spLocks/>
            </p:cNvSpPr>
            <p:nvPr/>
          </p:nvSpPr>
          <p:spPr bwMode="auto">
            <a:xfrm>
              <a:off x="3898" y="1353"/>
              <a:ext cx="49" cy="43"/>
            </a:xfrm>
            <a:custGeom>
              <a:avLst/>
              <a:gdLst>
                <a:gd name="T0" fmla="*/ 48 w 49"/>
                <a:gd name="T1" fmla="*/ 21 h 43"/>
                <a:gd name="T2" fmla="*/ 24 w 49"/>
                <a:gd name="T3" fmla="*/ 0 h 43"/>
                <a:gd name="T4" fmla="*/ 0 w 49"/>
                <a:gd name="T5" fmla="*/ 21 h 43"/>
                <a:gd name="T6" fmla="*/ 24 w 49"/>
                <a:gd name="T7" fmla="*/ 42 h 43"/>
                <a:gd name="T8" fmla="*/ 48 w 49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3"/>
                <a:gd name="T17" fmla="*/ 49 w 4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38"/>
            <p:cNvSpPr>
              <a:spLocks/>
            </p:cNvSpPr>
            <p:nvPr/>
          </p:nvSpPr>
          <p:spPr bwMode="auto">
            <a:xfrm>
              <a:off x="4495" y="1109"/>
              <a:ext cx="420" cy="551"/>
            </a:xfrm>
            <a:custGeom>
              <a:avLst/>
              <a:gdLst>
                <a:gd name="T0" fmla="*/ 0 w 420"/>
                <a:gd name="T1" fmla="*/ 550 h 551"/>
                <a:gd name="T2" fmla="*/ 0 w 420"/>
                <a:gd name="T3" fmla="*/ 0 h 551"/>
                <a:gd name="T4" fmla="*/ 419 w 420"/>
                <a:gd name="T5" fmla="*/ 0 h 551"/>
                <a:gd name="T6" fmla="*/ 419 w 420"/>
                <a:gd name="T7" fmla="*/ 550 h 551"/>
                <a:gd name="T8" fmla="*/ 0 w 420"/>
                <a:gd name="T9" fmla="*/ 55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551"/>
                <a:gd name="T17" fmla="*/ 420 w 420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39"/>
            <p:cNvSpPr>
              <a:spLocks/>
            </p:cNvSpPr>
            <p:nvPr/>
          </p:nvSpPr>
          <p:spPr bwMode="auto">
            <a:xfrm>
              <a:off x="2645" y="1109"/>
              <a:ext cx="312" cy="551"/>
            </a:xfrm>
            <a:custGeom>
              <a:avLst/>
              <a:gdLst>
                <a:gd name="T0" fmla="*/ 0 w 312"/>
                <a:gd name="T1" fmla="*/ 550 h 551"/>
                <a:gd name="T2" fmla="*/ 0 w 312"/>
                <a:gd name="T3" fmla="*/ 0 h 551"/>
                <a:gd name="T4" fmla="*/ 311 w 312"/>
                <a:gd name="T5" fmla="*/ 0 h 551"/>
                <a:gd name="T6" fmla="*/ 311 w 312"/>
                <a:gd name="T7" fmla="*/ 550 h 551"/>
                <a:gd name="T8" fmla="*/ 0 w 312"/>
                <a:gd name="T9" fmla="*/ 55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"/>
                <a:gd name="T16" fmla="*/ 0 h 551"/>
                <a:gd name="T17" fmla="*/ 312 w 312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40"/>
            <p:cNvSpPr>
              <a:spLocks/>
            </p:cNvSpPr>
            <p:nvPr/>
          </p:nvSpPr>
          <p:spPr bwMode="auto">
            <a:xfrm>
              <a:off x="1296" y="1480"/>
              <a:ext cx="1" cy="458"/>
            </a:xfrm>
            <a:custGeom>
              <a:avLst/>
              <a:gdLst>
                <a:gd name="T0" fmla="*/ 0 w 1"/>
                <a:gd name="T1" fmla="*/ 0 h 458"/>
                <a:gd name="T2" fmla="*/ 0 w 1"/>
                <a:gd name="T3" fmla="*/ 457 h 458"/>
                <a:gd name="T4" fmla="*/ 0 w 1"/>
                <a:gd name="T5" fmla="*/ 0 h 458"/>
                <a:gd name="T6" fmla="*/ 0 60000 65536"/>
                <a:gd name="T7" fmla="*/ 0 60000 65536"/>
                <a:gd name="T8" fmla="*/ 0 60000 65536"/>
                <a:gd name="T9" fmla="*/ 0 w 1"/>
                <a:gd name="T10" fmla="*/ 0 h 458"/>
                <a:gd name="T11" fmla="*/ 1 w 1"/>
                <a:gd name="T12" fmla="*/ 458 h 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41"/>
            <p:cNvSpPr>
              <a:spLocks/>
            </p:cNvSpPr>
            <p:nvPr/>
          </p:nvSpPr>
          <p:spPr bwMode="auto">
            <a:xfrm>
              <a:off x="1272" y="1852"/>
              <a:ext cx="49" cy="86"/>
            </a:xfrm>
            <a:custGeom>
              <a:avLst/>
              <a:gdLst>
                <a:gd name="T0" fmla="*/ 48 w 49"/>
                <a:gd name="T1" fmla="*/ 0 h 86"/>
                <a:gd name="T2" fmla="*/ 25 w 49"/>
                <a:gd name="T3" fmla="*/ 85 h 86"/>
                <a:gd name="T4" fmla="*/ 0 w 49"/>
                <a:gd name="T5" fmla="*/ 0 h 86"/>
                <a:gd name="T6" fmla="*/ 48 w 49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86"/>
                <a:gd name="T14" fmla="*/ 49 w 49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86">
                  <a:moveTo>
                    <a:pt x="48" y="0"/>
                  </a:moveTo>
                  <a:lnTo>
                    <a:pt x="25" y="85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42"/>
            <p:cNvSpPr>
              <a:spLocks/>
            </p:cNvSpPr>
            <p:nvPr/>
          </p:nvSpPr>
          <p:spPr bwMode="auto">
            <a:xfrm>
              <a:off x="2013" y="1480"/>
              <a:ext cx="1" cy="458"/>
            </a:xfrm>
            <a:custGeom>
              <a:avLst/>
              <a:gdLst>
                <a:gd name="T0" fmla="*/ 0 w 1"/>
                <a:gd name="T1" fmla="*/ 0 h 458"/>
                <a:gd name="T2" fmla="*/ 0 w 1"/>
                <a:gd name="T3" fmla="*/ 457 h 458"/>
                <a:gd name="T4" fmla="*/ 0 w 1"/>
                <a:gd name="T5" fmla="*/ 0 h 458"/>
                <a:gd name="T6" fmla="*/ 0 60000 65536"/>
                <a:gd name="T7" fmla="*/ 0 60000 65536"/>
                <a:gd name="T8" fmla="*/ 0 60000 65536"/>
                <a:gd name="T9" fmla="*/ 0 w 1"/>
                <a:gd name="T10" fmla="*/ 0 h 458"/>
                <a:gd name="T11" fmla="*/ 1 w 1"/>
                <a:gd name="T12" fmla="*/ 458 h 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Freeform 43"/>
            <p:cNvSpPr>
              <a:spLocks/>
            </p:cNvSpPr>
            <p:nvPr/>
          </p:nvSpPr>
          <p:spPr bwMode="auto">
            <a:xfrm>
              <a:off x="1990" y="1852"/>
              <a:ext cx="49" cy="86"/>
            </a:xfrm>
            <a:custGeom>
              <a:avLst/>
              <a:gdLst>
                <a:gd name="T0" fmla="*/ 48 w 49"/>
                <a:gd name="T1" fmla="*/ 0 h 86"/>
                <a:gd name="T2" fmla="*/ 24 w 49"/>
                <a:gd name="T3" fmla="*/ 85 h 86"/>
                <a:gd name="T4" fmla="*/ 0 w 49"/>
                <a:gd name="T5" fmla="*/ 0 h 86"/>
                <a:gd name="T6" fmla="*/ 48 w 49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86"/>
                <a:gd name="T14" fmla="*/ 49 w 49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86">
                  <a:moveTo>
                    <a:pt x="48" y="0"/>
                  </a:moveTo>
                  <a:lnTo>
                    <a:pt x="24" y="85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44"/>
            <p:cNvSpPr>
              <a:spLocks/>
            </p:cNvSpPr>
            <p:nvPr/>
          </p:nvSpPr>
          <p:spPr bwMode="auto">
            <a:xfrm>
              <a:off x="2879" y="1480"/>
              <a:ext cx="1" cy="458"/>
            </a:xfrm>
            <a:custGeom>
              <a:avLst/>
              <a:gdLst>
                <a:gd name="T0" fmla="*/ 0 w 1"/>
                <a:gd name="T1" fmla="*/ 0 h 458"/>
                <a:gd name="T2" fmla="*/ 0 w 1"/>
                <a:gd name="T3" fmla="*/ 457 h 458"/>
                <a:gd name="T4" fmla="*/ 0 w 1"/>
                <a:gd name="T5" fmla="*/ 0 h 458"/>
                <a:gd name="T6" fmla="*/ 0 60000 65536"/>
                <a:gd name="T7" fmla="*/ 0 60000 65536"/>
                <a:gd name="T8" fmla="*/ 0 60000 65536"/>
                <a:gd name="T9" fmla="*/ 0 w 1"/>
                <a:gd name="T10" fmla="*/ 0 h 458"/>
                <a:gd name="T11" fmla="*/ 1 w 1"/>
                <a:gd name="T12" fmla="*/ 458 h 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45"/>
            <p:cNvSpPr>
              <a:spLocks/>
            </p:cNvSpPr>
            <p:nvPr/>
          </p:nvSpPr>
          <p:spPr bwMode="auto">
            <a:xfrm>
              <a:off x="2850" y="1852"/>
              <a:ext cx="50" cy="86"/>
            </a:xfrm>
            <a:custGeom>
              <a:avLst/>
              <a:gdLst>
                <a:gd name="T0" fmla="*/ 49 w 50"/>
                <a:gd name="T1" fmla="*/ 0 h 86"/>
                <a:gd name="T2" fmla="*/ 25 w 50"/>
                <a:gd name="T3" fmla="*/ 85 h 86"/>
                <a:gd name="T4" fmla="*/ 0 w 50"/>
                <a:gd name="T5" fmla="*/ 0 h 86"/>
                <a:gd name="T6" fmla="*/ 49 w 50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86"/>
                <a:gd name="T14" fmla="*/ 50 w 5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86">
                  <a:moveTo>
                    <a:pt x="49" y="0"/>
                  </a:moveTo>
                  <a:lnTo>
                    <a:pt x="25" y="85"/>
                  </a:ln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46"/>
            <p:cNvSpPr>
              <a:spLocks/>
            </p:cNvSpPr>
            <p:nvPr/>
          </p:nvSpPr>
          <p:spPr bwMode="auto">
            <a:xfrm>
              <a:off x="5009" y="1480"/>
              <a:ext cx="1" cy="458"/>
            </a:xfrm>
            <a:custGeom>
              <a:avLst/>
              <a:gdLst>
                <a:gd name="T0" fmla="*/ 0 w 1"/>
                <a:gd name="T1" fmla="*/ 0 h 458"/>
                <a:gd name="T2" fmla="*/ 0 w 1"/>
                <a:gd name="T3" fmla="*/ 457 h 458"/>
                <a:gd name="T4" fmla="*/ 0 w 1"/>
                <a:gd name="T5" fmla="*/ 0 h 458"/>
                <a:gd name="T6" fmla="*/ 0 60000 65536"/>
                <a:gd name="T7" fmla="*/ 0 60000 65536"/>
                <a:gd name="T8" fmla="*/ 0 60000 65536"/>
                <a:gd name="T9" fmla="*/ 0 w 1"/>
                <a:gd name="T10" fmla="*/ 0 h 458"/>
                <a:gd name="T11" fmla="*/ 1 w 1"/>
                <a:gd name="T12" fmla="*/ 458 h 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47"/>
            <p:cNvSpPr>
              <a:spLocks/>
            </p:cNvSpPr>
            <p:nvPr/>
          </p:nvSpPr>
          <p:spPr bwMode="auto">
            <a:xfrm>
              <a:off x="4985" y="1852"/>
              <a:ext cx="48" cy="86"/>
            </a:xfrm>
            <a:custGeom>
              <a:avLst/>
              <a:gdLst>
                <a:gd name="T0" fmla="*/ 47 w 48"/>
                <a:gd name="T1" fmla="*/ 0 h 86"/>
                <a:gd name="T2" fmla="*/ 23 w 48"/>
                <a:gd name="T3" fmla="*/ 85 h 86"/>
                <a:gd name="T4" fmla="*/ 0 w 48"/>
                <a:gd name="T5" fmla="*/ 0 h 86"/>
                <a:gd name="T6" fmla="*/ 47 w 48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"/>
                <a:gd name="T14" fmla="*/ 48 w 4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">
                  <a:moveTo>
                    <a:pt x="47" y="0"/>
                  </a:moveTo>
                  <a:lnTo>
                    <a:pt x="23" y="85"/>
                  </a:ln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Rectangle 51"/>
            <p:cNvSpPr>
              <a:spLocks noChangeArrowheads="1"/>
            </p:cNvSpPr>
            <p:nvPr/>
          </p:nvSpPr>
          <p:spPr bwMode="auto">
            <a:xfrm>
              <a:off x="1215" y="1188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6649" name="Rectangle 52"/>
            <p:cNvSpPr>
              <a:spLocks noChangeArrowheads="1"/>
            </p:cNvSpPr>
            <p:nvPr/>
          </p:nvSpPr>
          <p:spPr bwMode="auto">
            <a:xfrm>
              <a:off x="1286" y="1251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6650" name="Rectangle 53"/>
            <p:cNvSpPr>
              <a:spLocks noChangeArrowheads="1"/>
            </p:cNvSpPr>
            <p:nvPr/>
          </p:nvSpPr>
          <p:spPr bwMode="auto">
            <a:xfrm>
              <a:off x="1573" y="1188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26651" name="Rectangle 54"/>
            <p:cNvSpPr>
              <a:spLocks noChangeArrowheads="1"/>
            </p:cNvSpPr>
            <p:nvPr/>
          </p:nvSpPr>
          <p:spPr bwMode="auto">
            <a:xfrm>
              <a:off x="1717" y="1251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6652" name="Rectangle 55"/>
            <p:cNvSpPr>
              <a:spLocks noChangeArrowheads="1"/>
            </p:cNvSpPr>
            <p:nvPr/>
          </p:nvSpPr>
          <p:spPr bwMode="auto">
            <a:xfrm>
              <a:off x="1943" y="1199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6653" name="Rectangle 56"/>
            <p:cNvSpPr>
              <a:spLocks noChangeArrowheads="1"/>
            </p:cNvSpPr>
            <p:nvPr/>
          </p:nvSpPr>
          <p:spPr bwMode="auto">
            <a:xfrm>
              <a:off x="2063" y="1263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6654" name="Rectangle 57"/>
            <p:cNvSpPr>
              <a:spLocks noChangeArrowheads="1"/>
            </p:cNvSpPr>
            <p:nvPr/>
          </p:nvSpPr>
          <p:spPr bwMode="auto">
            <a:xfrm>
              <a:off x="2314" y="1199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26655" name="Rectangle 58"/>
            <p:cNvSpPr>
              <a:spLocks noChangeArrowheads="1"/>
            </p:cNvSpPr>
            <p:nvPr/>
          </p:nvSpPr>
          <p:spPr bwMode="auto">
            <a:xfrm>
              <a:off x="2468" y="1251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6656" name="Rectangle 59"/>
            <p:cNvSpPr>
              <a:spLocks noChangeArrowheads="1"/>
            </p:cNvSpPr>
            <p:nvPr/>
          </p:nvSpPr>
          <p:spPr bwMode="auto">
            <a:xfrm>
              <a:off x="2672" y="1209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6657" name="Rectangle 60"/>
            <p:cNvSpPr>
              <a:spLocks noChangeArrowheads="1"/>
            </p:cNvSpPr>
            <p:nvPr/>
          </p:nvSpPr>
          <p:spPr bwMode="auto">
            <a:xfrm>
              <a:off x="2804" y="1274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6658" name="Rectangle 61"/>
            <p:cNvSpPr>
              <a:spLocks noChangeArrowheads="1"/>
            </p:cNvSpPr>
            <p:nvPr/>
          </p:nvSpPr>
          <p:spPr bwMode="auto">
            <a:xfrm>
              <a:off x="4546" y="1209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26659" name="Rectangle 62"/>
            <p:cNvSpPr>
              <a:spLocks noChangeArrowheads="1"/>
            </p:cNvSpPr>
            <p:nvPr/>
          </p:nvSpPr>
          <p:spPr bwMode="auto">
            <a:xfrm>
              <a:off x="4690" y="1263"/>
              <a:ext cx="2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26660" name="Rectangle 63"/>
            <p:cNvSpPr>
              <a:spLocks noChangeArrowheads="1"/>
            </p:cNvSpPr>
            <p:nvPr/>
          </p:nvSpPr>
          <p:spPr bwMode="auto">
            <a:xfrm>
              <a:off x="4904" y="1199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6661" name="Rectangle 64"/>
            <p:cNvSpPr>
              <a:spLocks noChangeArrowheads="1"/>
            </p:cNvSpPr>
            <p:nvPr/>
          </p:nvSpPr>
          <p:spPr bwMode="auto">
            <a:xfrm>
              <a:off x="5023" y="1232"/>
              <a:ext cx="4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m+1</a:t>
              </a:r>
            </a:p>
          </p:txBody>
        </p:sp>
        <p:grpSp>
          <p:nvGrpSpPr>
            <p:cNvPr id="26662" name="Group 203"/>
            <p:cNvGrpSpPr>
              <a:grpSpLocks/>
            </p:cNvGrpSpPr>
            <p:nvPr/>
          </p:nvGrpSpPr>
          <p:grpSpPr bwMode="auto">
            <a:xfrm>
              <a:off x="912" y="759"/>
              <a:ext cx="1244" cy="306"/>
              <a:chOff x="912" y="759"/>
              <a:chExt cx="1244" cy="306"/>
            </a:xfrm>
          </p:grpSpPr>
          <p:sp>
            <p:nvSpPr>
              <p:cNvPr id="26672" name="Freeform 48"/>
              <p:cNvSpPr>
                <a:spLocks/>
              </p:cNvSpPr>
              <p:nvPr/>
            </p:nvSpPr>
            <p:spPr bwMode="auto">
              <a:xfrm>
                <a:off x="1186" y="977"/>
                <a:ext cx="718" cy="1"/>
              </a:xfrm>
              <a:custGeom>
                <a:avLst/>
                <a:gdLst>
                  <a:gd name="T0" fmla="*/ 0 w 718"/>
                  <a:gd name="T1" fmla="*/ 0 h 1"/>
                  <a:gd name="T2" fmla="*/ 717 w 718"/>
                  <a:gd name="T3" fmla="*/ 0 h 1"/>
                  <a:gd name="T4" fmla="*/ 0 w 71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8"/>
                  <a:gd name="T10" fmla="*/ 0 h 1"/>
                  <a:gd name="T11" fmla="*/ 718 w 71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8" h="1">
                    <a:moveTo>
                      <a:pt x="0" y="0"/>
                    </a:moveTo>
                    <a:lnTo>
                      <a:pt x="717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/>
              <p:cNvSpPr>
                <a:spLocks/>
              </p:cNvSpPr>
              <p:nvPr/>
            </p:nvSpPr>
            <p:spPr bwMode="auto">
              <a:xfrm>
                <a:off x="1914" y="977"/>
                <a:ext cx="1" cy="65"/>
              </a:xfrm>
              <a:custGeom>
                <a:avLst/>
                <a:gdLst>
                  <a:gd name="T0" fmla="*/ 0 w 1"/>
                  <a:gd name="T1" fmla="*/ 0 h 65"/>
                  <a:gd name="T2" fmla="*/ 0 w 1"/>
                  <a:gd name="T3" fmla="*/ 64 h 65"/>
                  <a:gd name="T4" fmla="*/ 0 w 1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5"/>
                  <a:gd name="T11" fmla="*/ 1 w 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5">
                    <a:moveTo>
                      <a:pt x="0" y="0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/>
              <p:cNvSpPr>
                <a:spLocks/>
              </p:cNvSpPr>
              <p:nvPr/>
            </p:nvSpPr>
            <p:spPr bwMode="auto">
              <a:xfrm>
                <a:off x="1186" y="977"/>
                <a:ext cx="1" cy="88"/>
              </a:xfrm>
              <a:custGeom>
                <a:avLst/>
                <a:gdLst>
                  <a:gd name="T0" fmla="*/ 0 w 1"/>
                  <a:gd name="T1" fmla="*/ 87 h 88"/>
                  <a:gd name="T2" fmla="*/ 0 w 1"/>
                  <a:gd name="T3" fmla="*/ 0 h 88"/>
                  <a:gd name="T4" fmla="*/ 0 w 1"/>
                  <a:gd name="T5" fmla="*/ 87 h 8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88"/>
                  <a:gd name="T11" fmla="*/ 1 w 1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88">
                    <a:moveTo>
                      <a:pt x="0" y="87"/>
                    </a:moveTo>
                    <a:lnTo>
                      <a:pt x="0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Rectangle 65"/>
              <p:cNvSpPr>
                <a:spLocks noChangeArrowheads="1"/>
              </p:cNvSpPr>
              <p:nvPr/>
            </p:nvSpPr>
            <p:spPr bwMode="auto">
              <a:xfrm>
                <a:off x="912" y="759"/>
                <a:ext cx="124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100" b="1">
                    <a:solidFill>
                      <a:srgbClr val="000000"/>
                    </a:solidFill>
                    <a:latin typeface="Arial" charset="0"/>
                  </a:rPr>
                  <a:t>  index entries</a:t>
                </a:r>
              </a:p>
            </p:txBody>
          </p:sp>
        </p:grpSp>
        <p:sp>
          <p:nvSpPr>
            <p:cNvPr id="26663" name="Text Box 68"/>
            <p:cNvSpPr txBox="1">
              <a:spLocks noChangeArrowheads="1"/>
            </p:cNvSpPr>
            <p:nvPr/>
          </p:nvSpPr>
          <p:spPr bwMode="auto">
            <a:xfrm>
              <a:off x="864" y="1968"/>
              <a:ext cx="774" cy="460"/>
            </a:xfrm>
            <a:prstGeom prst="rect">
              <a:avLst/>
            </a:prstGeom>
            <a:solidFill>
              <a:schemeClr val="hlink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Pointer to a</a:t>
              </a:r>
              <a:br>
                <a:rPr lang="en-US" sz="1400" b="1"/>
              </a:br>
              <a:r>
                <a:rPr lang="en-US" sz="1400" b="1"/>
                <a:t>page with </a:t>
              </a:r>
            </a:p>
            <a:p>
              <a:pPr eaLnBrk="1" hangingPunct="1"/>
              <a:r>
                <a:rPr lang="en-US" sz="1400" b="1"/>
                <a:t>Values &lt; K</a:t>
              </a:r>
              <a:r>
                <a:rPr lang="en-US" sz="1400" b="1" baseline="-25000"/>
                <a:t>1</a:t>
              </a:r>
            </a:p>
          </p:txBody>
        </p:sp>
        <p:sp>
          <p:nvSpPr>
            <p:cNvPr id="26664" name="Text Box 69"/>
            <p:cNvSpPr txBox="1">
              <a:spLocks noChangeArrowheads="1"/>
            </p:cNvSpPr>
            <p:nvPr/>
          </p:nvSpPr>
          <p:spPr bwMode="auto">
            <a:xfrm>
              <a:off x="1680" y="1968"/>
              <a:ext cx="1082" cy="46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Pointer to a page</a:t>
              </a:r>
            </a:p>
            <a:p>
              <a:pPr eaLnBrk="1" hangingPunct="1"/>
              <a:r>
                <a:rPr lang="en-US" sz="1400" b="1"/>
                <a:t>with values s.t.</a:t>
              </a:r>
            </a:p>
            <a:p>
              <a:pPr eaLnBrk="1" hangingPunct="1"/>
              <a:r>
                <a:rPr lang="en-US" sz="1400" b="1"/>
                <a:t>K</a:t>
              </a:r>
              <a:r>
                <a:rPr lang="en-US" sz="1400" b="1" baseline="-25000"/>
                <a:t>1</a:t>
              </a:r>
              <a:r>
                <a:rPr lang="en-US" sz="1400" b="1"/>
                <a:t>≤ Values &lt; K</a:t>
              </a:r>
              <a:r>
                <a:rPr lang="en-US" sz="1400" b="1" baseline="-25000"/>
                <a:t>2</a:t>
              </a:r>
            </a:p>
          </p:txBody>
        </p:sp>
        <p:sp>
          <p:nvSpPr>
            <p:cNvPr id="26665" name="Text Box 70"/>
            <p:cNvSpPr txBox="1">
              <a:spLocks noChangeArrowheads="1"/>
            </p:cNvSpPr>
            <p:nvPr/>
          </p:nvSpPr>
          <p:spPr bwMode="auto">
            <a:xfrm>
              <a:off x="4710" y="1920"/>
              <a:ext cx="774" cy="460"/>
            </a:xfrm>
            <a:prstGeom prst="rect">
              <a:avLst/>
            </a:prstGeom>
            <a:solidFill>
              <a:srgbClr val="0066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Pointer to a</a:t>
              </a:r>
              <a:br>
                <a:rPr lang="en-US" sz="1400" b="1"/>
              </a:br>
              <a:r>
                <a:rPr lang="en-US" sz="1400" b="1"/>
                <a:t>page with </a:t>
              </a:r>
              <a:br>
                <a:rPr lang="en-US" sz="1400" b="1"/>
              </a:br>
              <a:r>
                <a:rPr lang="en-US" sz="1400" b="1"/>
                <a:t>values ≥K</a:t>
              </a:r>
              <a:r>
                <a:rPr lang="en-US" sz="1400" b="1" baseline="-25000"/>
                <a:t>m</a:t>
              </a:r>
            </a:p>
          </p:txBody>
        </p:sp>
        <p:sp>
          <p:nvSpPr>
            <p:cNvPr id="26666" name="Text Box 71"/>
            <p:cNvSpPr txBox="1">
              <a:spLocks noChangeArrowheads="1"/>
            </p:cNvSpPr>
            <p:nvPr/>
          </p:nvSpPr>
          <p:spPr bwMode="auto">
            <a:xfrm>
              <a:off x="2784" y="1968"/>
              <a:ext cx="1082" cy="460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Pointer to a page</a:t>
              </a:r>
            </a:p>
            <a:p>
              <a:pPr eaLnBrk="1" hangingPunct="1"/>
              <a:r>
                <a:rPr lang="en-US" sz="1400" b="1"/>
                <a:t>with values s.t., </a:t>
              </a:r>
            </a:p>
            <a:p>
              <a:pPr eaLnBrk="1" hangingPunct="1"/>
              <a:r>
                <a:rPr lang="en-US" sz="1400" b="1"/>
                <a:t>K</a:t>
              </a:r>
              <a:r>
                <a:rPr lang="en-US" sz="1400" b="1" baseline="-25000"/>
                <a:t>2</a:t>
              </a:r>
              <a:r>
                <a:rPr lang="en-US" sz="1400" b="1"/>
                <a:t>≤ Values &lt; K</a:t>
              </a:r>
              <a:r>
                <a:rPr lang="en-US" sz="1400" b="1" baseline="-25000"/>
                <a:t>3</a:t>
              </a:r>
            </a:p>
          </p:txBody>
        </p:sp>
        <p:sp>
          <p:nvSpPr>
            <p:cNvPr id="26667" name="Freeform 222"/>
            <p:cNvSpPr>
              <a:spLocks/>
            </p:cNvSpPr>
            <p:nvPr/>
          </p:nvSpPr>
          <p:spPr bwMode="auto">
            <a:xfrm>
              <a:off x="4186" y="1104"/>
              <a:ext cx="312" cy="551"/>
            </a:xfrm>
            <a:custGeom>
              <a:avLst/>
              <a:gdLst>
                <a:gd name="T0" fmla="*/ 0 w 312"/>
                <a:gd name="T1" fmla="*/ 550 h 551"/>
                <a:gd name="T2" fmla="*/ 0 w 312"/>
                <a:gd name="T3" fmla="*/ 0 h 551"/>
                <a:gd name="T4" fmla="*/ 311 w 312"/>
                <a:gd name="T5" fmla="*/ 0 h 551"/>
                <a:gd name="T6" fmla="*/ 311 w 312"/>
                <a:gd name="T7" fmla="*/ 550 h 551"/>
                <a:gd name="T8" fmla="*/ 0 w 312"/>
                <a:gd name="T9" fmla="*/ 55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"/>
                <a:gd name="T16" fmla="*/ 0 h 551"/>
                <a:gd name="T17" fmla="*/ 312 w 312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Freeform 223"/>
            <p:cNvSpPr>
              <a:spLocks/>
            </p:cNvSpPr>
            <p:nvPr/>
          </p:nvSpPr>
          <p:spPr bwMode="auto">
            <a:xfrm>
              <a:off x="4277" y="1469"/>
              <a:ext cx="1" cy="458"/>
            </a:xfrm>
            <a:custGeom>
              <a:avLst/>
              <a:gdLst>
                <a:gd name="T0" fmla="*/ 0 w 1"/>
                <a:gd name="T1" fmla="*/ 0 h 458"/>
                <a:gd name="T2" fmla="*/ 0 w 1"/>
                <a:gd name="T3" fmla="*/ 457 h 458"/>
                <a:gd name="T4" fmla="*/ 0 w 1"/>
                <a:gd name="T5" fmla="*/ 0 h 458"/>
                <a:gd name="T6" fmla="*/ 0 60000 65536"/>
                <a:gd name="T7" fmla="*/ 0 60000 65536"/>
                <a:gd name="T8" fmla="*/ 0 60000 65536"/>
                <a:gd name="T9" fmla="*/ 0 w 1"/>
                <a:gd name="T10" fmla="*/ 0 h 458"/>
                <a:gd name="T11" fmla="*/ 1 w 1"/>
                <a:gd name="T12" fmla="*/ 458 h 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Freeform 224"/>
            <p:cNvSpPr>
              <a:spLocks/>
            </p:cNvSpPr>
            <p:nvPr/>
          </p:nvSpPr>
          <p:spPr bwMode="auto">
            <a:xfrm>
              <a:off x="4257" y="1841"/>
              <a:ext cx="50" cy="86"/>
            </a:xfrm>
            <a:custGeom>
              <a:avLst/>
              <a:gdLst>
                <a:gd name="T0" fmla="*/ 49 w 50"/>
                <a:gd name="T1" fmla="*/ 0 h 86"/>
                <a:gd name="T2" fmla="*/ 25 w 50"/>
                <a:gd name="T3" fmla="*/ 85 h 86"/>
                <a:gd name="T4" fmla="*/ 0 w 50"/>
                <a:gd name="T5" fmla="*/ 0 h 86"/>
                <a:gd name="T6" fmla="*/ 49 w 50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86"/>
                <a:gd name="T14" fmla="*/ 50 w 5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86">
                  <a:moveTo>
                    <a:pt x="49" y="0"/>
                  </a:moveTo>
                  <a:lnTo>
                    <a:pt x="25" y="85"/>
                  </a:ln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Rectangle 225"/>
            <p:cNvSpPr>
              <a:spLocks noChangeArrowheads="1"/>
            </p:cNvSpPr>
            <p:nvPr/>
          </p:nvSpPr>
          <p:spPr bwMode="auto">
            <a:xfrm>
              <a:off x="4175" y="1198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6671" name="Rectangle 226"/>
            <p:cNvSpPr>
              <a:spLocks noChangeArrowheads="1"/>
            </p:cNvSpPr>
            <p:nvPr/>
          </p:nvSpPr>
          <p:spPr bwMode="auto">
            <a:xfrm>
              <a:off x="4270" y="1260"/>
              <a:ext cx="2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D910EC-7696-F54F-97D0-7ACA7FC742D5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0CE199-26A4-774B-B0D7-DFDF248CC8B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B+ Trees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What is the height of a B+ tree?</a:t>
            </a:r>
          </a:p>
          <a:p>
            <a:pPr lvl="1" eaLnBrk="1" hangingPunct="1"/>
            <a:r>
              <a:rPr lang="en-US">
                <a:latin typeface="Tahoma" charset="0"/>
              </a:rPr>
              <a:t>Fanout </a:t>
            </a:r>
            <a:r>
              <a:rPr lang="en-US">
                <a:solidFill>
                  <a:schemeClr val="hlink"/>
                </a:solidFill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(average number of children for non-leaf node)</a:t>
            </a:r>
            <a:endParaRPr lang="en-US">
              <a:solidFill>
                <a:schemeClr val="hlink"/>
              </a:solidFill>
              <a:latin typeface="Tahoma" charset="0"/>
            </a:endParaRPr>
          </a:p>
          <a:p>
            <a:pPr lvl="1" eaLnBrk="1" hangingPunct="1"/>
            <a:r>
              <a:rPr lang="en-US">
                <a:solidFill>
                  <a:schemeClr val="hlink"/>
                </a:solidFill>
                <a:latin typeface="Tahoma" charset="0"/>
              </a:rPr>
              <a:t>N</a:t>
            </a:r>
            <a:r>
              <a:rPr lang="en-US">
                <a:latin typeface="Tahoma" charset="0"/>
              </a:rPr>
              <a:t> total leaf pages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609600" y="4267200"/>
            <a:ext cx="2047875" cy="457200"/>
          </a:xfrm>
          <a:prstGeom prst="rect">
            <a:avLst/>
          </a:prstGeom>
          <a:solidFill>
            <a:srgbClr val="BFFDE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log</a:t>
            </a:r>
            <a:r>
              <a:rPr lang="en-US" baseline="-25000">
                <a:solidFill>
                  <a:schemeClr val="tx2"/>
                </a:solidFill>
              </a:rPr>
              <a:t>F</a:t>
            </a:r>
            <a:r>
              <a:rPr lang="en-US">
                <a:solidFill>
                  <a:schemeClr val="tx2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7AEF628-89A4-0548-96B9-8D07B3E5FCC9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34D1AF-3DE3-604F-AEF0-40B3841E9D07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B+ Trees in Practice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Typical order 100.  Typical fill-factor 67%.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Maximum </a:t>
            </a:r>
            <a:r>
              <a:rPr lang="en-US" sz="2400" dirty="0" err="1" smtClean="0">
                <a:latin typeface="Tahoma" charset="0"/>
              </a:rPr>
              <a:t>fanout</a:t>
            </a:r>
            <a:r>
              <a:rPr lang="en-US" sz="2400" dirty="0" smtClean="0">
                <a:latin typeface="Tahoma" charset="0"/>
              </a:rPr>
              <a:t>: 201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Average </a:t>
            </a:r>
            <a:r>
              <a:rPr lang="en-US" sz="2400" dirty="0" err="1">
                <a:latin typeface="Tahoma" charset="0"/>
              </a:rPr>
              <a:t>fanout</a:t>
            </a:r>
            <a:r>
              <a:rPr lang="en-US" sz="2400" dirty="0">
                <a:latin typeface="Tahoma" charset="0"/>
              </a:rPr>
              <a:t> = 133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Typical capacity: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Height = 1: 133 pages of data entries (leaf pages)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Height = 2: 133</a:t>
            </a:r>
            <a:r>
              <a:rPr lang="en-US" sz="2400" baseline="30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pages of data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Height = 3: 133</a:t>
            </a:r>
            <a:r>
              <a:rPr lang="en-US" sz="2400" baseline="30000" dirty="0">
                <a:latin typeface="Tahoma" charset="0"/>
              </a:rPr>
              <a:t>3</a:t>
            </a:r>
            <a:r>
              <a:rPr lang="en-US" sz="2400" dirty="0">
                <a:latin typeface="Tahoma" charset="0"/>
              </a:rPr>
              <a:t> (&gt; 2 million) pages of data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Height = 4: 133</a:t>
            </a:r>
            <a:r>
              <a:rPr lang="en-US" sz="2400" baseline="30000" dirty="0">
                <a:latin typeface="Tahoma" charset="0"/>
              </a:rPr>
              <a:t>4 </a:t>
            </a:r>
            <a:r>
              <a:rPr lang="en-US" sz="2400" dirty="0">
                <a:latin typeface="Tahoma" charset="0"/>
              </a:rPr>
              <a:t>(&gt; 300 million) pages of data entries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Can often keep top levels of index in buffer pool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dirty="0">
                <a:latin typeface="Tahoma" charset="0"/>
              </a:rPr>
              <a:t>Level 1 =           1 page  =     8 Kbytes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dirty="0">
                <a:latin typeface="Tahoma" charset="0"/>
              </a:rPr>
              <a:t>Level 2 =      133 pages =     1 </a:t>
            </a:r>
            <a:r>
              <a:rPr lang="en-US" sz="2400" dirty="0" err="1">
                <a:latin typeface="Tahoma" charset="0"/>
              </a:rPr>
              <a:t>Mbyte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dirty="0">
                <a:latin typeface="Tahoma" charset="0"/>
              </a:rPr>
              <a:t>Level 3 = 17,689 pages = 133 </a:t>
            </a:r>
            <a:r>
              <a:rPr lang="en-US" sz="2400" dirty="0" err="1">
                <a:latin typeface="Tahoma" charset="0"/>
              </a:rPr>
              <a:t>MBytes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4EC6BC-D73C-984C-BFE2-0515261250AD}" type="datetime1">
              <a:rPr lang="en-US" sz="1200"/>
              <a:pPr eaLnBrk="1" hangingPunct="1"/>
              <a:t>11/13/16</a:t>
            </a:fld>
            <a:endParaRPr lang="en-US" sz="120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E18831-D26C-6C4D-BA49-5A7B06C2F30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Check your understanding</a:t>
            </a:r>
            <a:endParaRPr lang="en-US" dirty="0">
              <a:latin typeface="Tahoma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You are given a file of 10 million records</a:t>
            </a:r>
          </a:p>
          <a:p>
            <a:pPr eaLnBrk="1" hangingPunct="1"/>
            <a:r>
              <a:rPr lang="en-US" dirty="0">
                <a:latin typeface="Tahoma" charset="0"/>
              </a:rPr>
              <a:t>Suppose you can store 10 data entries per leaf page</a:t>
            </a:r>
          </a:p>
          <a:p>
            <a:pPr eaLnBrk="1" hangingPunct="1"/>
            <a:r>
              <a:rPr lang="en-US" dirty="0">
                <a:latin typeface="Tahoma" charset="0"/>
              </a:rPr>
              <a:t>You build a B+ Tree with </a:t>
            </a:r>
            <a:r>
              <a:rPr lang="en-US" dirty="0" smtClean="0">
                <a:latin typeface="Tahoma" charset="0"/>
              </a:rPr>
              <a:t>order 75, 67% average fill-factor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What is the </a:t>
            </a:r>
            <a:r>
              <a:rPr lang="en-US" dirty="0" err="1" smtClean="0">
                <a:latin typeface="Tahoma" charset="0"/>
              </a:rPr>
              <a:t>avg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fanout</a:t>
            </a:r>
            <a:r>
              <a:rPr lang="en-US" dirty="0" smtClean="0">
                <a:latin typeface="Tahoma" charset="0"/>
              </a:rPr>
              <a:t>?</a:t>
            </a:r>
          </a:p>
          <a:p>
            <a:pPr lvl="1" eaLnBrk="1" hangingPunct="1"/>
            <a:r>
              <a:rPr lang="en-US" dirty="0" err="1">
                <a:latin typeface="Tahoma" charset="0"/>
              </a:rPr>
              <a:t>Fanout</a:t>
            </a:r>
            <a:r>
              <a:rPr lang="en-US" dirty="0">
                <a:latin typeface="Tahoma" charset="0"/>
              </a:rPr>
              <a:t> = </a:t>
            </a:r>
            <a:r>
              <a:rPr lang="en-US" dirty="0" smtClean="0">
                <a:latin typeface="Tahoma" charset="0"/>
              </a:rPr>
              <a:t>100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What </a:t>
            </a:r>
            <a:r>
              <a:rPr lang="en-US" dirty="0">
                <a:latin typeface="Tahoma" charset="0"/>
              </a:rPr>
              <a:t>is the height of your B+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16747</TotalTime>
  <Words>3721</Words>
  <Application>Microsoft Macintosh PowerPoint</Application>
  <PresentationFormat>On-screen Show (4:3)</PresentationFormat>
  <Paragraphs>1243</Paragraphs>
  <Slides>55</Slides>
  <Notes>48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Comic Sans MS</vt:lpstr>
      <vt:lpstr>Monotype Sorts</vt:lpstr>
      <vt:lpstr>ＭＳ Ｐゴシック</vt:lpstr>
      <vt:lpstr>Tahoma</vt:lpstr>
      <vt:lpstr>Times New Roman</vt:lpstr>
      <vt:lpstr>Wingdings</vt:lpstr>
      <vt:lpstr>Zapf Dingbats</vt:lpstr>
      <vt:lpstr>Blends</vt:lpstr>
      <vt:lpstr>Tree-Structured Indexes</vt:lpstr>
      <vt:lpstr>Index Design Space</vt:lpstr>
      <vt:lpstr>Motivation</vt:lpstr>
      <vt:lpstr>B+ Tree</vt:lpstr>
      <vt:lpstr>Example B+ Tree</vt:lpstr>
      <vt:lpstr>B+-tree Page Format</vt:lpstr>
      <vt:lpstr>B+ Trees</vt:lpstr>
      <vt:lpstr>B+ Trees in Practice</vt:lpstr>
      <vt:lpstr>Check your understanding</vt:lpstr>
      <vt:lpstr>A Note on Order</vt:lpstr>
      <vt:lpstr>B+ Tree Operations</vt:lpstr>
      <vt:lpstr>B+-Tree: Inserting a Data Entry</vt:lpstr>
      <vt:lpstr>Inserting 8* into B+ Tree</vt:lpstr>
      <vt:lpstr>Inserting 8* into B+ Tree</vt:lpstr>
      <vt:lpstr>Splitting overfull non-leaf nodes</vt:lpstr>
      <vt:lpstr>Splitting overfull non-leaf nodes</vt:lpstr>
      <vt:lpstr>Splitting overfull non-leaf nodes</vt:lpstr>
      <vt:lpstr>Splitting overfull non-leaf nodes</vt:lpstr>
      <vt:lpstr>The B+-tree after inserting 8*</vt:lpstr>
      <vt:lpstr>Inserting 8* via entry re-distribution with siblings </vt:lpstr>
      <vt:lpstr>B+ Tree Operations</vt:lpstr>
      <vt:lpstr>B+-Tree: Deleting a Data Entry</vt:lpstr>
      <vt:lpstr>Example tree</vt:lpstr>
      <vt:lpstr>Deleting 22* and 20*</vt:lpstr>
      <vt:lpstr>... And Then Deleting 24*</vt:lpstr>
      <vt:lpstr>... And Then Deleting 24*</vt:lpstr>
      <vt:lpstr>... And Then Deleting 24*</vt:lpstr>
      <vt:lpstr>Another Deletion Example: Non-leaf Re-distribution</vt:lpstr>
      <vt:lpstr>After Re-distribution</vt:lpstr>
      <vt:lpstr>After Re-distribution</vt:lpstr>
      <vt:lpstr>B+-Tree Deletion</vt:lpstr>
      <vt:lpstr>B+ Tree Operations</vt:lpstr>
      <vt:lpstr>Bulk Loading</vt:lpstr>
      <vt:lpstr>Bulk Loading of a B+ Tree</vt:lpstr>
      <vt:lpstr>Bulk Loading (Contd.)</vt:lpstr>
      <vt:lpstr>Summary</vt:lpstr>
      <vt:lpstr>Pop Quiz</vt:lpstr>
      <vt:lpstr>Answer</vt:lpstr>
      <vt:lpstr>Answer</vt:lpstr>
      <vt:lpstr>Answer</vt:lpstr>
      <vt:lpstr>Answer</vt:lpstr>
      <vt:lpstr>Answer</vt:lpstr>
      <vt:lpstr>Announcements</vt:lpstr>
      <vt:lpstr>End of Slides</vt:lpstr>
      <vt:lpstr>Minirel 2000 File Manager</vt:lpstr>
      <vt:lpstr>The Page Class</vt:lpstr>
      <vt:lpstr>Page Class</vt:lpstr>
      <vt:lpstr>HeapFile Class</vt:lpstr>
      <vt:lpstr>HeapFileScan Class</vt:lpstr>
      <vt:lpstr>Prefix Key Compression</vt:lpstr>
      <vt:lpstr>Range Searches</vt:lpstr>
      <vt:lpstr>ISAM - Indexed Sequential Access Method</vt:lpstr>
      <vt:lpstr>Example ISAM Tree</vt:lpstr>
      <vt:lpstr>After Inserting 23*, 48*, 41*, 42*</vt:lpstr>
      <vt:lpstr>Then Deleting 42*, 51*, 97*</vt:lpstr>
    </vt:vector>
  </TitlesOfParts>
  <Manager/>
  <Company>University of Michigan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subject/>
  <dc:creator>Jagadish</dc:creator>
  <cp:keywords/>
  <dc:description/>
  <cp:lastModifiedBy>atul prakash</cp:lastModifiedBy>
  <cp:revision>415</cp:revision>
  <cp:lastPrinted>2015-03-10T00:14:30Z</cp:lastPrinted>
  <dcterms:created xsi:type="dcterms:W3CDTF">2000-01-04T20:40:43Z</dcterms:created>
  <dcterms:modified xsi:type="dcterms:W3CDTF">2016-11-14T01:33:43Z</dcterms:modified>
  <cp:category/>
</cp:coreProperties>
</file>