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2" r:id="rId3"/>
    <p:sldId id="258" r:id="rId4"/>
    <p:sldId id="259" r:id="rId5"/>
    <p:sldId id="260" r:id="rId6"/>
    <p:sldId id="261" r:id="rId7"/>
    <p:sldId id="283" r:id="rId8"/>
    <p:sldId id="281" r:id="rId9"/>
    <p:sldId id="264" r:id="rId10"/>
    <p:sldId id="265" r:id="rId11"/>
    <p:sldId id="286" r:id="rId12"/>
    <p:sldId id="287" r:id="rId13"/>
    <p:sldId id="266" r:id="rId14"/>
    <p:sldId id="275" r:id="rId15"/>
    <p:sldId id="276" r:id="rId16"/>
    <p:sldId id="290" r:id="rId17"/>
    <p:sldId id="292" r:id="rId18"/>
    <p:sldId id="288" r:id="rId19"/>
    <p:sldId id="293" r:id="rId20"/>
    <p:sldId id="294" r:id="rId21"/>
    <p:sldId id="295" r:id="rId22"/>
    <p:sldId id="297" r:id="rId23"/>
    <p:sldId id="298" r:id="rId24"/>
    <p:sldId id="300" r:id="rId25"/>
    <p:sldId id="299" r:id="rId26"/>
    <p:sldId id="301" r:id="rId27"/>
    <p:sldId id="303" r:id="rId28"/>
    <p:sldId id="302" r:id="rId29"/>
    <p:sldId id="279" r:id="rId30"/>
    <p:sldId id="289" r:id="rId31"/>
    <p:sldId id="304" r:id="rId32"/>
    <p:sldId id="305" r:id="rId33"/>
    <p:sldId id="306" r:id="rId34"/>
    <p:sldId id="273" r:id="rId35"/>
    <p:sldId id="285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AE8E2"/>
    <a:srgbClr val="F5D2C7"/>
    <a:srgbClr val="F2DDCA"/>
    <a:srgbClr val="BFFDED"/>
    <a:srgbClr val="DDEEFF"/>
    <a:srgbClr val="C9E4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4" autoAdjust="0"/>
    <p:restoredTop sz="88291" autoAdjust="0"/>
  </p:normalViewPr>
  <p:slideViewPr>
    <p:cSldViewPr>
      <p:cViewPr varScale="1">
        <p:scale>
          <a:sx n="98" d="100"/>
          <a:sy n="98" d="100"/>
        </p:scale>
        <p:origin x="184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Relationship Id="rId2" Type="http://schemas.openxmlformats.org/officeDocument/2006/relationships/slide" Target="slides/slide7.xml"/><Relationship Id="rId3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F92AC913-AC0F-8A48-A46B-B2BBDC6E6C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9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9A453EE1-3EF6-7347-B163-0DD812262C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7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877E095-A555-DF4C-BEC3-513C89155F29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3970338" y="-1588"/>
            <a:ext cx="30400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970338" y="8829675"/>
            <a:ext cx="30400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12" tIns="0" rIns="19412" bIns="0" anchor="b"/>
          <a:lstStyle/>
          <a:p>
            <a:pPr algn="r" defTabSz="925513" eaLnBrk="0" hangingPunct="0"/>
            <a:r>
              <a:rPr lang="en-US" sz="1000" i="1">
                <a:latin typeface="Times New Roman" charset="0"/>
              </a:rPr>
              <a:t>1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-1588" y="8829675"/>
            <a:ext cx="3038476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-1588" y="-1588"/>
            <a:ext cx="3038476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225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0325" cy="4183062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07" tIns="45295" rIns="92207" bIns="4529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4D4A569-8A6D-994B-A6EC-6BF44D155C78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970338" y="-1588"/>
            <a:ext cx="30400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970338" y="8829675"/>
            <a:ext cx="30400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12" tIns="0" rIns="19412" bIns="0" anchor="b"/>
          <a:lstStyle/>
          <a:p>
            <a:pPr algn="r" defTabSz="925513" eaLnBrk="0" hangingPunct="0"/>
            <a:r>
              <a:rPr lang="en-US" sz="1000" i="1">
                <a:latin typeface="Times New Roman" charset="0"/>
              </a:rPr>
              <a:t>9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-1588" y="8829675"/>
            <a:ext cx="3038476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-1588" y="-1588"/>
            <a:ext cx="3038476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317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0325" cy="41830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07" tIns="45295" rIns="92207" bIns="45295"/>
          <a:lstStyle/>
          <a:p>
            <a:r>
              <a:rPr lang="en-US"/>
              <a:t>Chances are high that directory will fit in memory.</a:t>
            </a:r>
          </a:p>
          <a:p>
            <a:r>
              <a:rPr lang="en-US"/>
              <a:t>May need overflow pages if the many entries hash to the same hash value!</a:t>
            </a:r>
          </a:p>
        </p:txBody>
      </p:sp>
    </p:spTree>
    <p:extLst>
      <p:ext uri="{BB962C8B-B14F-4D97-AF65-F5344CB8AC3E}">
        <p14:creationId xmlns:p14="http://schemas.microsoft.com/office/powerpoint/2010/main" val="1239902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2135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272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DDB3C85-7B03-B345-B9E7-9AC8EC43BEC6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3970338" y="-1588"/>
            <a:ext cx="30400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970338" y="8829675"/>
            <a:ext cx="30400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12" tIns="0" rIns="19412" bIns="0" anchor="b"/>
          <a:lstStyle/>
          <a:p>
            <a:pPr algn="r" defTabSz="925513" eaLnBrk="0" hangingPunct="0"/>
            <a:r>
              <a:rPr lang="en-US" sz="1000" i="1">
                <a:latin typeface="Times New Roman" charset="0"/>
              </a:rPr>
              <a:t>10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-1588" y="8829675"/>
            <a:ext cx="3038476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-1588" y="-1588"/>
            <a:ext cx="3038476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327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0325" cy="4183062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07" tIns="45295" rIns="92207" bIns="4529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2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335936-2ACC-2641-A71A-9DB7C7847B6A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56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16521EB-38F2-E042-814C-137FFE691C32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Suppose our hash function is just taking the least significant bits from the binary value of k*</a:t>
            </a:r>
          </a:p>
        </p:txBody>
      </p:sp>
    </p:spTree>
    <p:extLst>
      <p:ext uri="{BB962C8B-B14F-4D97-AF65-F5344CB8AC3E}">
        <p14:creationId xmlns:p14="http://schemas.microsoft.com/office/powerpoint/2010/main" val="1291834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16521EB-38F2-E042-814C-137FFE691C32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Suppose our hash function is just taking the least significant bits from the binary value of k*</a:t>
            </a:r>
          </a:p>
        </p:txBody>
      </p:sp>
    </p:spTree>
    <p:extLst>
      <p:ext uri="{BB962C8B-B14F-4D97-AF65-F5344CB8AC3E}">
        <p14:creationId xmlns:p14="http://schemas.microsoft.com/office/powerpoint/2010/main" val="1261498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6095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48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3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EE6A341-1990-E84D-BE26-4B75FEEA1A54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7" rIns="93172" bIns="46587"/>
          <a:lstStyle/>
          <a:p>
            <a:pPr lvl="1">
              <a:buSzPct val="75000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11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05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0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74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94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43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8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45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19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4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C20E9A5-88AA-7C4C-8A21-AC0B7D4B05E9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3970338" y="-1588"/>
            <a:ext cx="30400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970338" y="8829675"/>
            <a:ext cx="30400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12" tIns="0" rIns="19412" bIns="0" anchor="b"/>
          <a:lstStyle/>
          <a:p>
            <a:pPr algn="r" defTabSz="925513" eaLnBrk="0" hangingPunct="0"/>
            <a:r>
              <a:rPr lang="en-US" sz="1000" i="1">
                <a:latin typeface="Times New Roman" charset="0"/>
              </a:rPr>
              <a:t>12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-1588" y="8829675"/>
            <a:ext cx="3038476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-1588" y="-1588"/>
            <a:ext cx="3038476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368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0325" cy="4183062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07" tIns="45295" rIns="92207" bIns="4529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15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CDA0C8E-6572-0440-93ED-A474C360AAC0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3970338" y="-1588"/>
            <a:ext cx="30400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970338" y="8829675"/>
            <a:ext cx="30400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12" tIns="0" rIns="19412" bIns="0" anchor="b"/>
          <a:lstStyle/>
          <a:p>
            <a:pPr algn="r" defTabSz="925513" eaLnBrk="0" hangingPunct="0"/>
            <a:r>
              <a:rPr lang="en-US" sz="1000" i="1">
                <a:latin typeface="Times New Roman" charset="0"/>
              </a:rPr>
              <a:t>3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-1588" y="8829675"/>
            <a:ext cx="3038476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-1588" y="-1588"/>
            <a:ext cx="3038476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2458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0325" cy="41830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07" tIns="45295" rIns="92207" bIns="45295"/>
          <a:lstStyle/>
          <a:p>
            <a:r>
              <a:rPr lang="en-US"/>
              <a:t>This looks a lot like a disk-based hash table structure.  (The only difference is that buckets are pages, rather than in-memory data structures.)</a:t>
            </a:r>
          </a:p>
          <a:p>
            <a:endParaRPr lang="en-US"/>
          </a:p>
          <a:p>
            <a:r>
              <a:rPr lang="en-US"/>
              <a:t>Based on your knowledge of hash tables, what are some important characteristics of h()?</a:t>
            </a:r>
          </a:p>
        </p:txBody>
      </p:sp>
    </p:spTree>
    <p:extLst>
      <p:ext uri="{BB962C8B-B14F-4D97-AF65-F5344CB8AC3E}">
        <p14:creationId xmlns:p14="http://schemas.microsoft.com/office/powerpoint/2010/main" val="8545767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Note: Solution on hidden slides 31-33.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551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52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90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54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A74364-8E7E-0345-85DC-F971B1E2331B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3970338" y="-1588"/>
            <a:ext cx="30400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970338" y="8829675"/>
            <a:ext cx="30400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12" tIns="0" rIns="19412" bIns="0" anchor="b"/>
          <a:lstStyle/>
          <a:p>
            <a:pPr algn="r" defTabSz="925513" eaLnBrk="0" hangingPunct="0"/>
            <a:r>
              <a:rPr lang="en-US" sz="1000" i="1">
                <a:latin typeface="Times New Roman" charset="0"/>
              </a:rPr>
              <a:t>16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-1588" y="8829675"/>
            <a:ext cx="3038476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-1588" y="-1588"/>
            <a:ext cx="3038476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389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0325" cy="4183062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07" tIns="45295" rIns="92207" bIns="4529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5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8F23C53-DF0F-8246-A159-810136C16E86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970338" y="-1588"/>
            <a:ext cx="30400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3970338" y="8829675"/>
            <a:ext cx="30400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12" tIns="0" rIns="19412" bIns="0" anchor="b"/>
          <a:lstStyle/>
          <a:p>
            <a:pPr algn="r" defTabSz="925513" eaLnBrk="0" hangingPunct="0"/>
            <a:r>
              <a:rPr lang="en-US" sz="1000" i="1">
                <a:latin typeface="Times New Roman" charset="0"/>
              </a:rPr>
              <a:t>4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-1588" y="8829675"/>
            <a:ext cx="3038476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-1588" y="-1588"/>
            <a:ext cx="3038476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256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0325" cy="4183062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07" tIns="45295" rIns="92207" bIns="4529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07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DA97B7-7E20-584F-87C9-9959E2E5CEA5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970338" y="-1588"/>
            <a:ext cx="30400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970338" y="8829675"/>
            <a:ext cx="30400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12" tIns="0" rIns="19412" bIns="0" anchor="b"/>
          <a:lstStyle/>
          <a:p>
            <a:pPr algn="r" defTabSz="925513" eaLnBrk="0" hangingPunct="0"/>
            <a:r>
              <a:rPr lang="en-US" sz="1000" i="1">
                <a:latin typeface="Times New Roman" charset="0"/>
              </a:rPr>
              <a:t>5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-1588" y="8829675"/>
            <a:ext cx="3038476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-1588" y="-1588"/>
            <a:ext cx="3038476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266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0325" cy="4183062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07" tIns="45295" rIns="92207" bIns="4529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94EFC58-9385-6642-B979-2699D1BAFD80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3970338" y="-1588"/>
            <a:ext cx="30400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970338" y="8829675"/>
            <a:ext cx="30400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12" tIns="0" rIns="19412" bIns="0" anchor="b"/>
          <a:lstStyle/>
          <a:p>
            <a:pPr algn="r" defTabSz="925513" eaLnBrk="0" hangingPunct="0"/>
            <a:r>
              <a:rPr lang="en-US" sz="1000" i="1">
                <a:latin typeface="Times New Roman" charset="0"/>
              </a:rPr>
              <a:t>6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-1588" y="8829675"/>
            <a:ext cx="3038476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-1588" y="-1588"/>
            <a:ext cx="3038476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276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0325" cy="41830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07" tIns="45295" rIns="92207" bIns="45295"/>
          <a:lstStyle/>
          <a:p>
            <a:pPr lvl="1"/>
            <a:r>
              <a:rPr lang="en-US"/>
              <a:t>As we will see, splitting a bucket does not always require doubling; we can tell by comparing </a:t>
            </a:r>
            <a:r>
              <a:rPr lang="en-US">
                <a:solidFill>
                  <a:schemeClr val="accent2"/>
                </a:solidFill>
              </a:rPr>
              <a:t>global depth</a:t>
            </a:r>
            <a:r>
              <a:rPr lang="en-US"/>
              <a:t> with </a:t>
            </a:r>
            <a:r>
              <a:rPr lang="en-US">
                <a:solidFill>
                  <a:schemeClr val="accent2"/>
                </a:solidFill>
              </a:rPr>
              <a:t>local depth</a:t>
            </a:r>
            <a:r>
              <a:rPr lang="en-US"/>
              <a:t> for the split bucket.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8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F4E2E1-1F55-144E-9DE3-37DB84239048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970338" y="-1588"/>
            <a:ext cx="30400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970338" y="8829675"/>
            <a:ext cx="30400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12" tIns="0" rIns="19412" bIns="0" anchor="b"/>
          <a:lstStyle/>
          <a:p>
            <a:pPr algn="r" defTabSz="925513" eaLnBrk="0" hangingPunct="0"/>
            <a:r>
              <a:rPr lang="en-US" sz="1000" i="1">
                <a:latin typeface="Times New Roman" charset="0"/>
              </a:rPr>
              <a:t>6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-1588" y="8829675"/>
            <a:ext cx="3038476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-1588" y="-1588"/>
            <a:ext cx="3038476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286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0325" cy="41830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07" tIns="45295" rIns="92207" bIns="45295"/>
          <a:lstStyle/>
          <a:p>
            <a:pPr lvl="1"/>
            <a:r>
              <a:rPr lang="en-US"/>
              <a:t>As we will see, splitting a bucket does not always require doubling; we can tell by comparing </a:t>
            </a:r>
            <a:r>
              <a:rPr lang="en-US">
                <a:solidFill>
                  <a:schemeClr val="accent2"/>
                </a:solidFill>
              </a:rPr>
              <a:t>global depth</a:t>
            </a:r>
            <a:r>
              <a:rPr lang="en-US"/>
              <a:t> with </a:t>
            </a:r>
            <a:r>
              <a:rPr lang="en-US">
                <a:solidFill>
                  <a:schemeClr val="accent2"/>
                </a:solidFill>
              </a:rPr>
              <a:t>local depth</a:t>
            </a:r>
            <a:r>
              <a:rPr lang="en-US"/>
              <a:t> for the split bucket.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45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0691EFF-E3AC-6D4C-8EAC-119E0744F28D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970338" y="-1588"/>
            <a:ext cx="30400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970338" y="8829675"/>
            <a:ext cx="30400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12" tIns="0" rIns="19412" bIns="0" anchor="b"/>
          <a:lstStyle/>
          <a:p>
            <a:pPr algn="r" defTabSz="925513" eaLnBrk="0" hangingPunct="0"/>
            <a:r>
              <a:rPr lang="en-US" sz="1000" i="1">
                <a:latin typeface="Times New Roman" charset="0"/>
              </a:rPr>
              <a:t>6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-1588" y="8829675"/>
            <a:ext cx="3038476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-1588" y="-1588"/>
            <a:ext cx="3038476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297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0325" cy="418306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07" tIns="45295" rIns="92207" bIns="45295"/>
          <a:lstStyle/>
          <a:p>
            <a:r>
              <a:rPr lang="en-US"/>
              <a:t>As we will see, splitting a bucket does not always require doubling; we can tell by comparing </a:t>
            </a:r>
            <a:r>
              <a:rPr lang="en-US">
                <a:solidFill>
                  <a:schemeClr val="accent2"/>
                </a:solidFill>
              </a:rPr>
              <a:t>global depth</a:t>
            </a:r>
            <a:r>
              <a:rPr lang="en-US"/>
              <a:t> with </a:t>
            </a:r>
            <a:r>
              <a:rPr lang="en-US">
                <a:solidFill>
                  <a:schemeClr val="accent2"/>
                </a:solidFill>
              </a:rPr>
              <a:t>local depth</a:t>
            </a:r>
            <a:r>
              <a:rPr lang="en-US"/>
              <a:t> for the split bucket.</a:t>
            </a:r>
          </a:p>
          <a:p>
            <a:pPr>
              <a:buSzPct val="75000"/>
            </a:pPr>
            <a:r>
              <a:rPr lang="en-US" sz="900" i="1">
                <a:solidFill>
                  <a:schemeClr val="accent2"/>
                </a:solidFill>
              </a:rPr>
              <a:t>Global depth of directory</a:t>
            </a:r>
            <a:r>
              <a:rPr lang="en-US" sz="900">
                <a:solidFill>
                  <a:schemeClr val="accent2"/>
                </a:solidFill>
              </a:rPr>
              <a:t>:  </a:t>
            </a:r>
            <a:r>
              <a:rPr lang="en-US" sz="900"/>
              <a:t>Max # of  bits needed to tell which bucket an entry belongs to</a:t>
            </a:r>
          </a:p>
          <a:p>
            <a:pPr>
              <a:buSzPct val="75000"/>
            </a:pPr>
            <a:r>
              <a:rPr lang="en-US" sz="900" i="1">
                <a:solidFill>
                  <a:schemeClr val="accent2"/>
                </a:solidFill>
              </a:rPr>
              <a:t>Local depth of a bucket</a:t>
            </a:r>
            <a:r>
              <a:rPr lang="en-US" sz="900">
                <a:solidFill>
                  <a:schemeClr val="accent2"/>
                </a:solidFill>
              </a:rPr>
              <a:t>: </a:t>
            </a:r>
            <a:r>
              <a:rPr lang="en-US" sz="900"/>
              <a:t># of bits used to determine if an entry belongs to this bucket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31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7E09B4F-59C9-6E4B-8BCD-E609032B3C1B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0325" cy="4183062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07" tIns="45295" rIns="92207" bIns="45295"/>
          <a:lstStyle/>
          <a:p>
            <a:endParaRPr lang="en-US"/>
          </a:p>
        </p:txBody>
      </p:sp>
      <p:sp>
        <p:nvSpPr>
          <p:cNvPr id="307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0533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8738" y="1081088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762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514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9D7F40-AF81-F248-8FFF-6DC8E8B8832E}" type="datetime1">
              <a:rPr lang="en-US"/>
              <a:pPr/>
              <a:t>11/20/16</a:t>
            </a:fld>
            <a:endParaRPr lang="en-US"/>
          </a:p>
        </p:txBody>
      </p:sp>
      <p:sp>
        <p:nvSpPr>
          <p:cNvPr id="1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1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EC68E-A4CE-964D-9D3C-F06BC453FF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08B4D-E2EF-6A47-9119-0A13078DDABB}" type="datetime1">
              <a:rPr lang="en-US"/>
              <a:pPr/>
              <a:t>11/20/16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59313-2CB8-7642-B9A6-BBE1A00817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152400"/>
            <a:ext cx="21336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52400"/>
            <a:ext cx="62484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483C4-08D3-004B-AB8A-5493680ADAC4}" type="datetime1">
              <a:rPr lang="en-US"/>
              <a:pPr/>
              <a:t>11/20/16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A660B-DB05-404B-A95C-154069C6AE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4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3ECAB-8CCF-0348-B86F-5E783CD05B54}" type="datetime1">
              <a:rPr lang="en-US"/>
              <a:pPr/>
              <a:t>11/20/16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A94AD-3B95-A64C-880B-05E653FB2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1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795D8E-5291-B645-84CF-A8C6813EE91E}" type="datetime1">
              <a:rPr lang="en-US"/>
              <a:pPr/>
              <a:t>11/20/16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Eeeeeks</a:t>
            </a:r>
            <a:r>
              <a:rPr lang="en-US" dirty="0" smtClean="0"/>
              <a:t>! </a:t>
            </a:r>
            <a:r>
              <a:rPr lang="en-US" dirty="0"/>
              <a:t>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12815-5744-274C-B071-C8C61B7D24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9148B-1CEA-AB47-AAF5-117345438E98}" type="datetime1">
              <a:rPr lang="en-US"/>
              <a:pPr/>
              <a:t>11/20/16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F8741-E6CB-1947-BDCF-7249418E8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0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2DE29-93C3-864A-89FE-536D01F25E0A}" type="datetime1">
              <a:rPr lang="en-US"/>
              <a:pPr/>
              <a:t>11/20/16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936B4-4AFD-C14A-8C23-D82AA0FFE8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E81103-2EE4-0448-A7E3-1DCFBD924C36}" type="datetime1">
              <a:rPr lang="en-US"/>
              <a:pPr/>
              <a:t>11/20/16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BE85A-415E-874B-A2D2-F321DF33D0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4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EF404-3128-E945-8FC9-70FD7B5AB483}" type="datetime1">
              <a:rPr lang="en-US"/>
              <a:pPr/>
              <a:t>11/20/16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1" hangingPunct="1"/>
            <a:r>
              <a:rPr lang="en-US" sz="1200" dirty="0" err="1" smtClean="0"/>
              <a:t>Eeeeks</a:t>
            </a:r>
            <a:r>
              <a:rPr lang="en-US" sz="1200" dirty="0" smtClean="0"/>
              <a:t>! 484</a:t>
            </a:r>
            <a:endParaRPr lang="en-US" sz="1200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57755-0680-DF47-BEDE-2AE71773B2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4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8F22C0-A356-0E47-8154-674E3A068410}" type="datetime1">
              <a:rPr lang="en-US"/>
              <a:pPr/>
              <a:t>11/20/16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1" hangingPunct="1"/>
            <a:r>
              <a:rPr lang="en-US" sz="1200" dirty="0" err="1" smtClean="0"/>
              <a:t>Eeeeks</a:t>
            </a:r>
            <a:r>
              <a:rPr lang="en-US" sz="1200" dirty="0" smtClean="0"/>
              <a:t>! 484</a:t>
            </a:r>
            <a:endParaRPr lang="en-US" sz="1200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39373-03EB-7349-817B-4319281AD3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09261-B744-414F-957E-425995F80FD5}" type="datetime1">
              <a:rPr lang="en-US"/>
              <a:pPr/>
              <a:t>11/20/16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5851DE-8DDF-B74B-9370-5B12E9F8B0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F1C27-C616-CA42-8721-7EC4C133EFCC}" type="datetime1">
              <a:rPr lang="en-US"/>
              <a:pPr/>
              <a:t>11/20/16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8B0AD-A73B-514B-8F15-0D91F73AB7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3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25876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4" charset="0"/>
              <a:ea typeface="+mn-ea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4" charset="0"/>
              <a:ea typeface="+mn-ea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68103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4" charset="0"/>
              <a:ea typeface="+mn-ea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4" charset="0"/>
              <a:ea typeface="+mn-ea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4" charset="0"/>
              <a:ea typeface="+mn-ea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1508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4" charset="0"/>
              <a:ea typeface="+mn-ea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>
              <a:latin typeface="Tahoma" pitchFamily="34" charset="0"/>
              <a:ea typeface="+mn-ea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-1524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97A18968-DAA8-A443-AC59-03D7E249A70B}" type="datetime1">
              <a:rPr lang="en-US"/>
              <a:pPr/>
              <a:t>11/20/16</a:t>
            </a:fld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246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Tahoma" pitchFamily="34" charset="0"/>
                <a:ea typeface="+mn-ea"/>
              </a:defRPr>
            </a:lvl1pPr>
          </a:lstStyle>
          <a:p>
            <a:pPr eaLnBrk="1" hangingPunct="1"/>
            <a:r>
              <a:rPr lang="en-US" sz="1200" dirty="0" err="1" smtClean="0"/>
              <a:t>Eeeeks</a:t>
            </a:r>
            <a:r>
              <a:rPr lang="en-US" sz="1200" dirty="0" smtClean="0"/>
              <a:t>! 484</a:t>
            </a:r>
            <a:endParaRPr lang="en-US" sz="1200" dirty="0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6C9A9A-DC2E-C64F-88DA-432B6F1436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37459B8-D877-5645-99F1-C40CF11867EC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3075" name="Rectangle 18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 smtClean="0"/>
              <a:t>Eeeeeks</a:t>
            </a:r>
            <a:r>
              <a:rPr lang="en-US" sz="1200" dirty="0" smtClean="0"/>
              <a:t>! </a:t>
            </a:r>
            <a:r>
              <a:rPr lang="en-US" sz="1200" dirty="0"/>
              <a:t>484</a:t>
            </a:r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8F1B1C4-D5FF-D046-96AE-FDFE538FB924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990600"/>
            <a:ext cx="77724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dirty="0">
                <a:latin typeface="Tahoma" charset="0"/>
              </a:rPr>
              <a:t>Hash-Based Indexes</a:t>
            </a:r>
          </a:p>
        </p:txBody>
      </p:sp>
      <p:sp>
        <p:nvSpPr>
          <p:cNvPr id="3080" name="Rectangle 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0488" tIns="44450" rIns="90488" bIns="44450"/>
          <a:lstStyle/>
          <a:p>
            <a:pPr marL="342900" indent="-342900" eaLnBrk="1" hangingPunct="1"/>
            <a:r>
              <a:rPr lang="en-US" dirty="0">
                <a:latin typeface="Tahoma" charset="0"/>
              </a:rPr>
              <a:t>Chapter </a:t>
            </a:r>
            <a:r>
              <a:rPr lang="en-US" dirty="0" smtClean="0">
                <a:latin typeface="Tahoma" charset="0"/>
              </a:rPr>
              <a:t>11</a:t>
            </a:r>
          </a:p>
          <a:p>
            <a:pPr marL="342900" indent="-342900" eaLnBrk="1" hangingPunct="1"/>
            <a:endParaRPr lang="en-US" sz="2400" b="1" dirty="0" smtClean="0">
              <a:solidFill>
                <a:srgbClr val="FF6600"/>
              </a:solidFill>
              <a:latin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67C3DA-7127-054C-941A-BADD5B56D999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953000" cy="6096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  <a:p>
            <a:pPr eaLnBrk="1" hangingPunct="1"/>
            <a:endParaRPr lang="en-US" sz="1200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1BE5983-7212-E645-AF95-6BF8024E47E3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4000" dirty="0">
                <a:solidFill>
                  <a:srgbClr val="FF6600"/>
                </a:solidFill>
                <a:latin typeface="Tahoma" charset="0"/>
              </a:rPr>
              <a:t>Comments on Extensible Hashing</a:t>
            </a:r>
          </a:p>
        </p:txBody>
      </p:sp>
      <p:sp>
        <p:nvSpPr>
          <p:cNvPr id="7055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10600" cy="5105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>
                <a:latin typeface="Tahoma" charset="0"/>
              </a:rPr>
              <a:t>How many disk accesses for equality search?</a:t>
            </a:r>
          </a:p>
          <a:p>
            <a:pPr lvl="1" eaLnBrk="1" hangingPunct="1"/>
            <a:r>
              <a:rPr lang="en-US" dirty="0">
                <a:latin typeface="Tahoma" charset="0"/>
              </a:rPr>
              <a:t>One if directory fits in memory, else two.</a:t>
            </a:r>
          </a:p>
          <a:p>
            <a:pPr eaLnBrk="1" hangingPunct="1"/>
            <a:r>
              <a:rPr lang="en-US" dirty="0">
                <a:latin typeface="Tahoma" charset="0"/>
              </a:rPr>
              <a:t>Directory grows in spurts, and, if the distribution </a:t>
            </a:r>
            <a:r>
              <a:rPr lang="en-US" i="1" dirty="0">
                <a:latin typeface="Tahoma" charset="0"/>
              </a:rPr>
              <a:t>of hash values </a:t>
            </a:r>
            <a:r>
              <a:rPr lang="en-US" dirty="0">
                <a:latin typeface="Tahoma" charset="0"/>
              </a:rPr>
              <a:t>is skewed, directory can grow large.</a:t>
            </a:r>
          </a:p>
          <a:p>
            <a:pPr eaLnBrk="1" hangingPunct="1"/>
            <a:r>
              <a:rPr lang="en-US" dirty="0">
                <a:latin typeface="Tahoma" charset="0"/>
              </a:rPr>
              <a:t>Do we ever need overflow pages?</a:t>
            </a:r>
          </a:p>
          <a:p>
            <a:pPr lvl="1" eaLnBrk="1" hangingPunct="1"/>
            <a:r>
              <a:rPr lang="en-US" dirty="0">
                <a:latin typeface="Tahoma" charset="0"/>
              </a:rPr>
              <a:t>Multiple entries with same hash value cause problems!</a:t>
            </a:r>
          </a:p>
          <a:p>
            <a:pPr eaLnBrk="1" hangingPunct="1"/>
            <a:r>
              <a:rPr lang="en-US" b="1" dirty="0">
                <a:solidFill>
                  <a:schemeClr val="hlink"/>
                </a:solidFill>
                <a:latin typeface="Tahoma" charset="0"/>
              </a:rPr>
              <a:t>Delete</a:t>
            </a:r>
            <a:r>
              <a:rPr lang="en-US" dirty="0">
                <a:solidFill>
                  <a:schemeClr val="hlink"/>
                </a:solidFill>
                <a:latin typeface="Tahoma" charset="0"/>
              </a:rPr>
              <a:t>:</a:t>
            </a:r>
            <a:r>
              <a:rPr lang="en-US" dirty="0">
                <a:solidFill>
                  <a:srgbClr val="FC0128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Reverse of inserts – see textbook.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A1D5854-8FD3-5645-9E61-1200B49890FC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024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 smtClean="0"/>
              <a:t>Eeeks</a:t>
            </a:r>
            <a:r>
              <a:rPr lang="en-US" sz="1200" dirty="0" smtClean="0"/>
              <a:t>! 484</a:t>
            </a:r>
            <a:endParaRPr lang="en-US" sz="1200" dirty="0"/>
          </a:p>
        </p:txBody>
      </p:sp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5E380A-1699-6847-BE86-0B61AEE41D86}" type="slidenum">
              <a:rPr lang="en-US" sz="1200"/>
              <a:pPr eaLnBrk="1" hangingPunct="1"/>
              <a:t>11</a:t>
            </a:fld>
            <a:endParaRPr lang="en-US" sz="1200" dirty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5410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solidFill>
                  <a:srgbClr val="FF6600"/>
                </a:solidFill>
                <a:latin typeface="Tahoma" charset="0"/>
              </a:rPr>
              <a:t>Quiz: Insert 42, 9</a:t>
            </a:r>
            <a:endParaRPr lang="en-US" baseline="-25000" dirty="0">
              <a:solidFill>
                <a:srgbClr val="FF6600"/>
              </a:solidFill>
              <a:latin typeface="Tahoma" charset="0"/>
            </a:endParaRPr>
          </a:p>
        </p:txBody>
      </p:sp>
      <p:sp>
        <p:nvSpPr>
          <p:cNvPr id="10246" name="Freeform 3"/>
          <p:cNvSpPr>
            <a:spLocks/>
          </p:cNvSpPr>
          <p:nvPr/>
        </p:nvSpPr>
        <p:spPr bwMode="auto">
          <a:xfrm>
            <a:off x="2303463" y="2079625"/>
            <a:ext cx="352425" cy="350838"/>
          </a:xfrm>
          <a:custGeom>
            <a:avLst/>
            <a:gdLst>
              <a:gd name="T0" fmla="*/ 0 w 222"/>
              <a:gd name="T1" fmla="*/ 349250 h 221"/>
              <a:gd name="T2" fmla="*/ 0 w 222"/>
              <a:gd name="T3" fmla="*/ 0 h 221"/>
              <a:gd name="T4" fmla="*/ 350838 w 222"/>
              <a:gd name="T5" fmla="*/ 0 h 221"/>
              <a:gd name="T6" fmla="*/ 350838 w 222"/>
              <a:gd name="T7" fmla="*/ 349250 h 221"/>
              <a:gd name="T8" fmla="*/ 0 w 222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1"/>
              <a:gd name="T17" fmla="*/ 222 w 222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Freeform 4"/>
          <p:cNvSpPr>
            <a:spLocks/>
          </p:cNvSpPr>
          <p:nvPr/>
        </p:nvSpPr>
        <p:spPr bwMode="auto">
          <a:xfrm>
            <a:off x="3703638" y="2428875"/>
            <a:ext cx="1403350" cy="352425"/>
          </a:xfrm>
          <a:custGeom>
            <a:avLst/>
            <a:gdLst>
              <a:gd name="T0" fmla="*/ 0 w 884"/>
              <a:gd name="T1" fmla="*/ 350838 h 222"/>
              <a:gd name="T2" fmla="*/ 0 w 884"/>
              <a:gd name="T3" fmla="*/ 0 h 222"/>
              <a:gd name="T4" fmla="*/ 1401763 w 884"/>
              <a:gd name="T5" fmla="*/ 0 h 222"/>
              <a:gd name="T6" fmla="*/ 1401763 w 884"/>
              <a:gd name="T7" fmla="*/ 350838 h 222"/>
              <a:gd name="T8" fmla="*/ 0 w 884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2"/>
              <a:gd name="T17" fmla="*/ 884 w 884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Freeform 5"/>
          <p:cNvSpPr>
            <a:spLocks/>
          </p:cNvSpPr>
          <p:nvPr/>
        </p:nvSpPr>
        <p:spPr bwMode="auto">
          <a:xfrm>
            <a:off x="3703638" y="3479800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Freeform 6"/>
          <p:cNvSpPr>
            <a:spLocks/>
          </p:cNvSpPr>
          <p:nvPr/>
        </p:nvSpPr>
        <p:spPr bwMode="auto">
          <a:xfrm>
            <a:off x="3703638" y="4530725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Freeform 7"/>
          <p:cNvSpPr>
            <a:spLocks/>
          </p:cNvSpPr>
          <p:nvPr/>
        </p:nvSpPr>
        <p:spPr bwMode="auto">
          <a:xfrm>
            <a:off x="3703638" y="1381125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Freeform 8"/>
          <p:cNvSpPr>
            <a:spLocks/>
          </p:cNvSpPr>
          <p:nvPr/>
        </p:nvSpPr>
        <p:spPr bwMode="auto">
          <a:xfrm>
            <a:off x="3703638" y="1030288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Freeform 9"/>
          <p:cNvSpPr>
            <a:spLocks/>
          </p:cNvSpPr>
          <p:nvPr/>
        </p:nvSpPr>
        <p:spPr bwMode="auto">
          <a:xfrm>
            <a:off x="3703638" y="2079625"/>
            <a:ext cx="352425" cy="350838"/>
          </a:xfrm>
          <a:custGeom>
            <a:avLst/>
            <a:gdLst>
              <a:gd name="T0" fmla="*/ 0 w 222"/>
              <a:gd name="T1" fmla="*/ 349250 h 221"/>
              <a:gd name="T2" fmla="*/ 0 w 222"/>
              <a:gd name="T3" fmla="*/ 0 h 221"/>
              <a:gd name="T4" fmla="*/ 350838 w 222"/>
              <a:gd name="T5" fmla="*/ 0 h 221"/>
              <a:gd name="T6" fmla="*/ 350838 w 222"/>
              <a:gd name="T7" fmla="*/ 349250 h 221"/>
              <a:gd name="T8" fmla="*/ 0 w 222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1"/>
              <a:gd name="T17" fmla="*/ 222 w 222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Freeform 10"/>
          <p:cNvSpPr>
            <a:spLocks/>
          </p:cNvSpPr>
          <p:nvPr/>
        </p:nvSpPr>
        <p:spPr bwMode="auto">
          <a:xfrm>
            <a:off x="3703638" y="3128963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Freeform 11"/>
          <p:cNvSpPr>
            <a:spLocks/>
          </p:cNvSpPr>
          <p:nvPr/>
        </p:nvSpPr>
        <p:spPr bwMode="auto">
          <a:xfrm>
            <a:off x="3703638" y="4179888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Freeform 12"/>
          <p:cNvSpPr>
            <a:spLocks/>
          </p:cNvSpPr>
          <p:nvPr/>
        </p:nvSpPr>
        <p:spPr bwMode="auto">
          <a:xfrm>
            <a:off x="2303463" y="2428875"/>
            <a:ext cx="701675" cy="1401763"/>
          </a:xfrm>
          <a:custGeom>
            <a:avLst/>
            <a:gdLst>
              <a:gd name="T0" fmla="*/ 0 w 442"/>
              <a:gd name="T1" fmla="*/ 1400175 h 883"/>
              <a:gd name="T2" fmla="*/ 0 w 442"/>
              <a:gd name="T3" fmla="*/ 0 h 883"/>
              <a:gd name="T4" fmla="*/ 700088 w 442"/>
              <a:gd name="T5" fmla="*/ 0 h 883"/>
              <a:gd name="T6" fmla="*/ 700088 w 442"/>
              <a:gd name="T7" fmla="*/ 1400175 h 883"/>
              <a:gd name="T8" fmla="*/ 0 w 442"/>
              <a:gd name="T9" fmla="*/ 1400175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2"/>
              <a:gd name="T16" fmla="*/ 0 h 883"/>
              <a:gd name="T17" fmla="*/ 442 w 442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Rectangle 13"/>
          <p:cNvSpPr>
            <a:spLocks noChangeArrowheads="1"/>
          </p:cNvSpPr>
          <p:nvPr/>
        </p:nvSpPr>
        <p:spPr bwMode="auto">
          <a:xfrm>
            <a:off x="1895475" y="2452688"/>
            <a:ext cx="452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00</a:t>
            </a:r>
          </a:p>
        </p:txBody>
      </p:sp>
      <p:sp>
        <p:nvSpPr>
          <p:cNvPr id="10257" name="Rectangle 14"/>
          <p:cNvSpPr>
            <a:spLocks noChangeArrowheads="1"/>
          </p:cNvSpPr>
          <p:nvPr/>
        </p:nvSpPr>
        <p:spPr bwMode="auto">
          <a:xfrm>
            <a:off x="1895475" y="2841625"/>
            <a:ext cx="452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01</a:t>
            </a:r>
          </a:p>
        </p:txBody>
      </p:sp>
      <p:sp>
        <p:nvSpPr>
          <p:cNvPr id="10258" name="Rectangle 15"/>
          <p:cNvSpPr>
            <a:spLocks noChangeArrowheads="1"/>
          </p:cNvSpPr>
          <p:nvPr/>
        </p:nvSpPr>
        <p:spPr bwMode="auto">
          <a:xfrm>
            <a:off x="1895475" y="3175000"/>
            <a:ext cx="452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10</a:t>
            </a:r>
          </a:p>
        </p:txBody>
      </p:sp>
      <p:sp>
        <p:nvSpPr>
          <p:cNvPr id="10259" name="Rectangle 16"/>
          <p:cNvSpPr>
            <a:spLocks noChangeArrowheads="1"/>
          </p:cNvSpPr>
          <p:nvPr/>
        </p:nvSpPr>
        <p:spPr bwMode="auto">
          <a:xfrm>
            <a:off x="1895475" y="3535363"/>
            <a:ext cx="452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11</a:t>
            </a:r>
          </a:p>
        </p:txBody>
      </p:sp>
      <p:sp>
        <p:nvSpPr>
          <p:cNvPr id="10260" name="Rectangle 17"/>
          <p:cNvSpPr>
            <a:spLocks noChangeArrowheads="1"/>
          </p:cNvSpPr>
          <p:nvPr/>
        </p:nvSpPr>
        <p:spPr bwMode="auto">
          <a:xfrm>
            <a:off x="2297113" y="2087563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10261" name="Rectangle 18"/>
          <p:cNvSpPr>
            <a:spLocks noChangeArrowheads="1"/>
          </p:cNvSpPr>
          <p:nvPr/>
        </p:nvSpPr>
        <p:spPr bwMode="auto">
          <a:xfrm>
            <a:off x="3744913" y="1087438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10262" name="Rectangle 19"/>
          <p:cNvSpPr>
            <a:spLocks noChangeArrowheads="1"/>
          </p:cNvSpPr>
          <p:nvPr/>
        </p:nvSpPr>
        <p:spPr bwMode="auto">
          <a:xfrm>
            <a:off x="3721100" y="2090738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10263" name="Rectangle 20"/>
          <p:cNvSpPr>
            <a:spLocks noChangeArrowheads="1"/>
          </p:cNvSpPr>
          <p:nvPr/>
        </p:nvSpPr>
        <p:spPr bwMode="auto">
          <a:xfrm>
            <a:off x="3709988" y="3138488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10264" name="Rectangle 21"/>
          <p:cNvSpPr>
            <a:spLocks noChangeArrowheads="1"/>
          </p:cNvSpPr>
          <p:nvPr/>
        </p:nvSpPr>
        <p:spPr bwMode="auto">
          <a:xfrm>
            <a:off x="3735388" y="4208463"/>
            <a:ext cx="315912" cy="333375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10265" name="Rectangle 22"/>
          <p:cNvSpPr>
            <a:spLocks noChangeArrowheads="1"/>
          </p:cNvSpPr>
          <p:nvPr/>
        </p:nvSpPr>
        <p:spPr bwMode="auto">
          <a:xfrm>
            <a:off x="1557338" y="1152525"/>
            <a:ext cx="15636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LOCAL DEPTH</a:t>
            </a:r>
          </a:p>
        </p:txBody>
      </p:sp>
      <p:sp>
        <p:nvSpPr>
          <p:cNvPr id="10266" name="Rectangle 23"/>
          <p:cNvSpPr>
            <a:spLocks noChangeArrowheads="1"/>
          </p:cNvSpPr>
          <p:nvPr/>
        </p:nvSpPr>
        <p:spPr bwMode="auto">
          <a:xfrm>
            <a:off x="1404938" y="1482725"/>
            <a:ext cx="1697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GLOBAL DEPTH</a:t>
            </a:r>
          </a:p>
        </p:txBody>
      </p:sp>
      <p:sp>
        <p:nvSpPr>
          <p:cNvPr id="10267" name="Rectangle 24"/>
          <p:cNvSpPr>
            <a:spLocks noChangeArrowheads="1"/>
          </p:cNvSpPr>
          <p:nvPr/>
        </p:nvSpPr>
        <p:spPr bwMode="auto">
          <a:xfrm>
            <a:off x="1524000" y="3886200"/>
            <a:ext cx="12715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DIRECTORY</a:t>
            </a:r>
          </a:p>
        </p:txBody>
      </p:sp>
      <p:sp>
        <p:nvSpPr>
          <p:cNvPr id="10268" name="Rectangle 25"/>
          <p:cNvSpPr>
            <a:spLocks noChangeArrowheads="1"/>
          </p:cNvSpPr>
          <p:nvPr/>
        </p:nvSpPr>
        <p:spPr bwMode="auto">
          <a:xfrm>
            <a:off x="5073650" y="1370013"/>
            <a:ext cx="1071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A</a:t>
            </a:r>
          </a:p>
        </p:txBody>
      </p:sp>
      <p:sp>
        <p:nvSpPr>
          <p:cNvPr id="10269" name="Rectangle 26"/>
          <p:cNvSpPr>
            <a:spLocks noChangeArrowheads="1"/>
          </p:cNvSpPr>
          <p:nvPr/>
        </p:nvSpPr>
        <p:spPr bwMode="auto">
          <a:xfrm>
            <a:off x="5087938" y="2433638"/>
            <a:ext cx="10525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B</a:t>
            </a:r>
          </a:p>
        </p:txBody>
      </p:sp>
      <p:sp>
        <p:nvSpPr>
          <p:cNvPr id="10270" name="Rectangle 27"/>
          <p:cNvSpPr>
            <a:spLocks noChangeArrowheads="1"/>
          </p:cNvSpPr>
          <p:nvPr/>
        </p:nvSpPr>
        <p:spPr bwMode="auto">
          <a:xfrm>
            <a:off x="5087938" y="3468688"/>
            <a:ext cx="10556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C</a:t>
            </a:r>
          </a:p>
        </p:txBody>
      </p:sp>
      <p:sp>
        <p:nvSpPr>
          <p:cNvPr id="10271" name="Rectangle 28"/>
          <p:cNvSpPr>
            <a:spLocks noChangeArrowheads="1"/>
          </p:cNvSpPr>
          <p:nvPr/>
        </p:nvSpPr>
        <p:spPr bwMode="auto">
          <a:xfrm>
            <a:off x="5089525" y="4533900"/>
            <a:ext cx="1066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D</a:t>
            </a:r>
          </a:p>
        </p:txBody>
      </p:sp>
      <p:sp>
        <p:nvSpPr>
          <p:cNvPr id="10272" name="Rectangle 29"/>
          <p:cNvSpPr>
            <a:spLocks noChangeArrowheads="1"/>
          </p:cNvSpPr>
          <p:nvPr/>
        </p:nvSpPr>
        <p:spPr bwMode="auto">
          <a:xfrm>
            <a:off x="3581400" y="6019800"/>
            <a:ext cx="1460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DATA PAGES</a:t>
            </a:r>
          </a:p>
        </p:txBody>
      </p:sp>
      <p:sp>
        <p:nvSpPr>
          <p:cNvPr id="10273" name="Rectangle 30"/>
          <p:cNvSpPr>
            <a:spLocks noChangeArrowheads="1"/>
          </p:cNvSpPr>
          <p:nvPr/>
        </p:nvSpPr>
        <p:spPr bwMode="auto">
          <a:xfrm>
            <a:off x="3686175" y="3490913"/>
            <a:ext cx="49082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 Unicode MS" charset="0"/>
              </a:rPr>
              <a:t>10</a:t>
            </a:r>
            <a:r>
              <a:rPr lang="en-US" sz="1600" b="1" dirty="0" smtClean="0">
                <a:solidFill>
                  <a:srgbClr val="000000"/>
                </a:solidFill>
                <a:latin typeface="Arial Unicode MS" charset="0"/>
              </a:rPr>
              <a:t>*</a:t>
            </a:r>
            <a:endParaRPr lang="en-US" sz="1600" b="1" dirty="0">
              <a:solidFill>
                <a:srgbClr val="000000"/>
              </a:solidFill>
              <a:latin typeface="Arial Unicode MS" charset="0"/>
            </a:endParaRPr>
          </a:p>
        </p:txBody>
      </p:sp>
      <p:sp>
        <p:nvSpPr>
          <p:cNvPr id="10274" name="Rectangle 31"/>
          <p:cNvSpPr>
            <a:spLocks noChangeArrowheads="1"/>
          </p:cNvSpPr>
          <p:nvPr/>
        </p:nvSpPr>
        <p:spPr bwMode="auto">
          <a:xfrm>
            <a:off x="3700463" y="2457450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1*</a:t>
            </a:r>
          </a:p>
        </p:txBody>
      </p:sp>
      <p:sp>
        <p:nvSpPr>
          <p:cNvPr id="10275" name="Rectangle 32"/>
          <p:cNvSpPr>
            <a:spLocks noChangeArrowheads="1"/>
          </p:cNvSpPr>
          <p:nvPr/>
        </p:nvSpPr>
        <p:spPr bwMode="auto">
          <a:xfrm>
            <a:off x="4300538" y="2457450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21*</a:t>
            </a:r>
          </a:p>
        </p:txBody>
      </p:sp>
      <p:sp>
        <p:nvSpPr>
          <p:cNvPr id="10276" name="Rectangle 33"/>
          <p:cNvSpPr>
            <a:spLocks noChangeArrowheads="1"/>
          </p:cNvSpPr>
          <p:nvPr/>
        </p:nvSpPr>
        <p:spPr bwMode="auto">
          <a:xfrm>
            <a:off x="3697288" y="1404938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4*</a:t>
            </a:r>
          </a:p>
        </p:txBody>
      </p:sp>
      <p:sp>
        <p:nvSpPr>
          <p:cNvPr id="10277" name="Rectangle 34"/>
          <p:cNvSpPr>
            <a:spLocks noChangeArrowheads="1"/>
          </p:cNvSpPr>
          <p:nvPr/>
        </p:nvSpPr>
        <p:spPr bwMode="auto">
          <a:xfrm>
            <a:off x="3919538" y="1404938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12*</a:t>
            </a:r>
          </a:p>
        </p:txBody>
      </p:sp>
      <p:sp>
        <p:nvSpPr>
          <p:cNvPr id="10278" name="Rectangle 35"/>
          <p:cNvSpPr>
            <a:spLocks noChangeArrowheads="1"/>
          </p:cNvSpPr>
          <p:nvPr/>
        </p:nvSpPr>
        <p:spPr bwMode="auto">
          <a:xfrm>
            <a:off x="4298950" y="1404938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32*</a:t>
            </a:r>
          </a:p>
        </p:txBody>
      </p:sp>
      <p:sp>
        <p:nvSpPr>
          <p:cNvPr id="10279" name="Rectangle 36"/>
          <p:cNvSpPr>
            <a:spLocks noChangeArrowheads="1"/>
          </p:cNvSpPr>
          <p:nvPr/>
        </p:nvSpPr>
        <p:spPr bwMode="auto">
          <a:xfrm>
            <a:off x="4657725" y="1406525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16*</a:t>
            </a:r>
          </a:p>
        </p:txBody>
      </p:sp>
      <p:sp>
        <p:nvSpPr>
          <p:cNvPr id="10280" name="Rectangle 37"/>
          <p:cNvSpPr>
            <a:spLocks noChangeArrowheads="1"/>
          </p:cNvSpPr>
          <p:nvPr/>
        </p:nvSpPr>
        <p:spPr bwMode="auto">
          <a:xfrm>
            <a:off x="3686175" y="4541838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15*</a:t>
            </a:r>
          </a:p>
        </p:txBody>
      </p:sp>
      <p:sp>
        <p:nvSpPr>
          <p:cNvPr id="10281" name="Rectangle 38"/>
          <p:cNvSpPr>
            <a:spLocks noChangeArrowheads="1"/>
          </p:cNvSpPr>
          <p:nvPr/>
        </p:nvSpPr>
        <p:spPr bwMode="auto">
          <a:xfrm>
            <a:off x="4076700" y="4541838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7*</a:t>
            </a:r>
          </a:p>
        </p:txBody>
      </p:sp>
      <p:sp>
        <p:nvSpPr>
          <p:cNvPr id="10282" name="Rectangle 39"/>
          <p:cNvSpPr>
            <a:spLocks noChangeArrowheads="1"/>
          </p:cNvSpPr>
          <p:nvPr/>
        </p:nvSpPr>
        <p:spPr bwMode="auto">
          <a:xfrm>
            <a:off x="4370388" y="4541838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 Unicode MS" charset="0"/>
              </a:rPr>
              <a:t>19*</a:t>
            </a:r>
          </a:p>
        </p:txBody>
      </p:sp>
      <p:sp>
        <p:nvSpPr>
          <p:cNvPr id="10283" name="Rectangle 40"/>
          <p:cNvSpPr>
            <a:spLocks noChangeArrowheads="1"/>
          </p:cNvSpPr>
          <p:nvPr/>
        </p:nvSpPr>
        <p:spPr bwMode="auto">
          <a:xfrm>
            <a:off x="3995738" y="2455863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5*</a:t>
            </a:r>
          </a:p>
        </p:txBody>
      </p:sp>
      <p:sp>
        <p:nvSpPr>
          <p:cNvPr id="10284" name="Freeform 41"/>
          <p:cNvSpPr>
            <a:spLocks/>
          </p:cNvSpPr>
          <p:nvPr/>
        </p:nvSpPr>
        <p:spPr bwMode="auto">
          <a:xfrm>
            <a:off x="2908300" y="1065213"/>
            <a:ext cx="750888" cy="133350"/>
          </a:xfrm>
          <a:custGeom>
            <a:avLst/>
            <a:gdLst>
              <a:gd name="T0" fmla="*/ 0 w 473"/>
              <a:gd name="T1" fmla="*/ 131763 h 84"/>
              <a:gd name="T2" fmla="*/ 309563 w 473"/>
              <a:gd name="T3" fmla="*/ 0 h 84"/>
              <a:gd name="T4" fmla="*/ 296863 w 473"/>
              <a:gd name="T5" fmla="*/ 131763 h 84"/>
              <a:gd name="T6" fmla="*/ 749300 w 473"/>
              <a:gd name="T7" fmla="*/ 95250 h 84"/>
              <a:gd name="T8" fmla="*/ 0 60000 65536"/>
              <a:gd name="T9" fmla="*/ 0 60000 65536"/>
              <a:gd name="T10" fmla="*/ 0 60000 65536"/>
              <a:gd name="T11" fmla="*/ 0 60000 65536"/>
              <a:gd name="T12" fmla="*/ 0 w 473"/>
              <a:gd name="T13" fmla="*/ 0 h 84"/>
              <a:gd name="T14" fmla="*/ 473 w 473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" h="84">
                <a:moveTo>
                  <a:pt x="0" y="83"/>
                </a:moveTo>
                <a:lnTo>
                  <a:pt x="195" y="0"/>
                </a:lnTo>
                <a:lnTo>
                  <a:pt x="187" y="83"/>
                </a:lnTo>
                <a:lnTo>
                  <a:pt x="472" y="6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5" name="Freeform 42"/>
          <p:cNvSpPr>
            <a:spLocks/>
          </p:cNvSpPr>
          <p:nvPr/>
        </p:nvSpPr>
        <p:spPr bwMode="auto">
          <a:xfrm>
            <a:off x="2135188" y="1720850"/>
            <a:ext cx="455612" cy="358775"/>
          </a:xfrm>
          <a:custGeom>
            <a:avLst/>
            <a:gdLst>
              <a:gd name="T0" fmla="*/ 0 w 287"/>
              <a:gd name="T1" fmla="*/ 0 h 226"/>
              <a:gd name="T2" fmla="*/ 84137 w 287"/>
              <a:gd name="T3" fmla="*/ 285750 h 226"/>
              <a:gd name="T4" fmla="*/ 250825 w 287"/>
              <a:gd name="T5" fmla="*/ 119063 h 226"/>
              <a:gd name="T6" fmla="*/ 454025 w 287"/>
              <a:gd name="T7" fmla="*/ 357188 h 226"/>
              <a:gd name="T8" fmla="*/ 0 60000 65536"/>
              <a:gd name="T9" fmla="*/ 0 60000 65536"/>
              <a:gd name="T10" fmla="*/ 0 60000 65536"/>
              <a:gd name="T11" fmla="*/ 0 60000 65536"/>
              <a:gd name="T12" fmla="*/ 0 w 287"/>
              <a:gd name="T13" fmla="*/ 0 h 226"/>
              <a:gd name="T14" fmla="*/ 287 w 287"/>
              <a:gd name="T15" fmla="*/ 226 h 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6" name="Rectangle 43"/>
          <p:cNvSpPr>
            <a:spLocks noChangeArrowheads="1"/>
          </p:cNvSpPr>
          <p:nvPr/>
        </p:nvSpPr>
        <p:spPr bwMode="auto">
          <a:xfrm>
            <a:off x="2306638" y="2428875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4"/>
          <p:cNvSpPr>
            <a:spLocks noChangeArrowheads="1"/>
          </p:cNvSpPr>
          <p:nvPr/>
        </p:nvSpPr>
        <p:spPr bwMode="auto">
          <a:xfrm>
            <a:off x="2306638" y="2771775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Rectangle 45"/>
          <p:cNvSpPr>
            <a:spLocks noChangeArrowheads="1"/>
          </p:cNvSpPr>
          <p:nvPr/>
        </p:nvSpPr>
        <p:spPr bwMode="auto">
          <a:xfrm>
            <a:off x="2306638" y="3114675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9" name="Line 46"/>
          <p:cNvSpPr>
            <a:spLocks noChangeShapeType="1"/>
          </p:cNvSpPr>
          <p:nvPr/>
        </p:nvSpPr>
        <p:spPr bwMode="auto">
          <a:xfrm flipV="1">
            <a:off x="2728913" y="1625600"/>
            <a:ext cx="965200" cy="1095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0" name="Line 47"/>
          <p:cNvSpPr>
            <a:spLocks noChangeShapeType="1"/>
          </p:cNvSpPr>
          <p:nvPr/>
        </p:nvSpPr>
        <p:spPr bwMode="auto">
          <a:xfrm flipV="1">
            <a:off x="2728913" y="2633663"/>
            <a:ext cx="965200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" name="Line 48"/>
          <p:cNvSpPr>
            <a:spLocks noChangeShapeType="1"/>
          </p:cNvSpPr>
          <p:nvPr/>
        </p:nvSpPr>
        <p:spPr bwMode="auto">
          <a:xfrm>
            <a:off x="2765425" y="3292475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2" name="Line 49"/>
          <p:cNvSpPr>
            <a:spLocks noChangeShapeType="1"/>
          </p:cNvSpPr>
          <p:nvPr/>
        </p:nvSpPr>
        <p:spPr bwMode="auto">
          <a:xfrm>
            <a:off x="2847975" y="3673475"/>
            <a:ext cx="846138" cy="714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3" name="Rectangle 50"/>
          <p:cNvSpPr>
            <a:spLocks noChangeArrowheads="1"/>
          </p:cNvSpPr>
          <p:nvPr/>
        </p:nvSpPr>
        <p:spPr bwMode="auto">
          <a:xfrm>
            <a:off x="4665663" y="2466975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latin typeface="Arial Unicode MS" charset="0"/>
              </a:rPr>
              <a:t>13*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725863" y="1390650"/>
            <a:ext cx="1173162" cy="4400550"/>
            <a:chOff x="2587" y="876"/>
            <a:chExt cx="739" cy="2772"/>
          </a:xfrm>
        </p:grpSpPr>
        <p:grpSp>
          <p:nvGrpSpPr>
            <p:cNvPr id="10346" name="Group 55"/>
            <p:cNvGrpSpPr>
              <a:grpSpLocks/>
            </p:cNvGrpSpPr>
            <p:nvPr/>
          </p:nvGrpSpPr>
          <p:grpSpPr bwMode="auto">
            <a:xfrm>
              <a:off x="2587" y="3437"/>
              <a:ext cx="739" cy="211"/>
              <a:chOff x="2587" y="3437"/>
              <a:chExt cx="739" cy="211"/>
            </a:xfrm>
          </p:grpSpPr>
          <p:sp>
            <p:nvSpPr>
              <p:cNvPr id="10348" name="Rectangle 56"/>
              <p:cNvSpPr>
                <a:spLocks noChangeArrowheads="1"/>
              </p:cNvSpPr>
              <p:nvPr/>
            </p:nvSpPr>
            <p:spPr bwMode="auto">
              <a:xfrm>
                <a:off x="2587" y="3437"/>
                <a:ext cx="26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Arial Unicode MS" charset="0"/>
                  </a:rPr>
                  <a:t>4*</a:t>
                </a:r>
              </a:p>
            </p:txBody>
          </p:sp>
          <p:sp>
            <p:nvSpPr>
              <p:cNvPr id="10349" name="Rectangle 57"/>
              <p:cNvSpPr>
                <a:spLocks noChangeArrowheads="1"/>
              </p:cNvSpPr>
              <p:nvPr/>
            </p:nvSpPr>
            <p:spPr bwMode="auto">
              <a:xfrm>
                <a:off x="2727" y="3437"/>
                <a:ext cx="35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0000"/>
                    </a:solidFill>
                    <a:latin typeface="Arial Unicode MS" charset="0"/>
                  </a:rPr>
                  <a:t>12*</a:t>
                </a:r>
              </a:p>
            </p:txBody>
          </p:sp>
          <p:sp>
            <p:nvSpPr>
              <p:cNvPr id="10350" name="Rectangle 58"/>
              <p:cNvSpPr>
                <a:spLocks noChangeArrowheads="1"/>
              </p:cNvSpPr>
              <p:nvPr/>
            </p:nvSpPr>
            <p:spPr bwMode="auto">
              <a:xfrm>
                <a:off x="2976" y="3438"/>
                <a:ext cx="35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0000"/>
                    </a:solidFill>
                    <a:latin typeface="Arial Unicode MS" charset="0"/>
                  </a:rPr>
                  <a:t>20*</a:t>
                </a:r>
              </a:p>
            </p:txBody>
          </p:sp>
        </p:grpSp>
        <p:sp>
          <p:nvSpPr>
            <p:cNvPr id="10347" name="Rectangle 59"/>
            <p:cNvSpPr>
              <a:spLocks noChangeArrowheads="1"/>
            </p:cNvSpPr>
            <p:nvPr/>
          </p:nvSpPr>
          <p:spPr bwMode="auto">
            <a:xfrm>
              <a:off x="2622" y="876"/>
              <a:ext cx="35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3695700" y="1038225"/>
            <a:ext cx="2747963" cy="5195888"/>
            <a:chOff x="2574" y="660"/>
            <a:chExt cx="1731" cy="3273"/>
          </a:xfrm>
        </p:grpSpPr>
        <p:grpSp>
          <p:nvGrpSpPr>
            <p:cNvPr id="10338" name="Group 61"/>
            <p:cNvGrpSpPr>
              <a:grpSpLocks/>
            </p:cNvGrpSpPr>
            <p:nvPr/>
          </p:nvGrpSpPr>
          <p:grpSpPr bwMode="auto">
            <a:xfrm>
              <a:off x="2591" y="3201"/>
              <a:ext cx="1714" cy="732"/>
              <a:chOff x="2591" y="3201"/>
              <a:chExt cx="1714" cy="732"/>
            </a:xfrm>
          </p:grpSpPr>
          <p:sp>
            <p:nvSpPr>
              <p:cNvPr id="10342" name="Freeform 62"/>
              <p:cNvSpPr>
                <a:spLocks/>
              </p:cNvSpPr>
              <p:nvPr/>
            </p:nvSpPr>
            <p:spPr bwMode="auto">
              <a:xfrm>
                <a:off x="2591" y="3422"/>
                <a:ext cx="884" cy="221"/>
              </a:xfrm>
              <a:custGeom>
                <a:avLst/>
                <a:gdLst>
                  <a:gd name="T0" fmla="*/ 0 w 884"/>
                  <a:gd name="T1" fmla="*/ 220 h 221"/>
                  <a:gd name="T2" fmla="*/ 0 w 884"/>
                  <a:gd name="T3" fmla="*/ 0 h 221"/>
                  <a:gd name="T4" fmla="*/ 883 w 884"/>
                  <a:gd name="T5" fmla="*/ 0 h 221"/>
                  <a:gd name="T6" fmla="*/ 883 w 884"/>
                  <a:gd name="T7" fmla="*/ 220 h 221"/>
                  <a:gd name="T8" fmla="*/ 0 w 884"/>
                  <a:gd name="T9" fmla="*/ 220 h 2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4"/>
                  <a:gd name="T16" fmla="*/ 0 h 221"/>
                  <a:gd name="T17" fmla="*/ 884 w 884"/>
                  <a:gd name="T18" fmla="*/ 221 h 2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4" h="221">
                    <a:moveTo>
                      <a:pt x="0" y="220"/>
                    </a:moveTo>
                    <a:lnTo>
                      <a:pt x="0" y="0"/>
                    </a:lnTo>
                    <a:lnTo>
                      <a:pt x="883" y="0"/>
                    </a:lnTo>
                    <a:lnTo>
                      <a:pt x="883" y="220"/>
                    </a:lnTo>
                    <a:lnTo>
                      <a:pt x="0" y="22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3" name="Freeform 63"/>
              <p:cNvSpPr>
                <a:spLocks/>
              </p:cNvSpPr>
              <p:nvPr/>
            </p:nvSpPr>
            <p:spPr bwMode="auto">
              <a:xfrm>
                <a:off x="2591" y="3201"/>
                <a:ext cx="222" cy="222"/>
              </a:xfrm>
              <a:custGeom>
                <a:avLst/>
                <a:gdLst>
                  <a:gd name="T0" fmla="*/ 0 w 222"/>
                  <a:gd name="T1" fmla="*/ 221 h 222"/>
                  <a:gd name="T2" fmla="*/ 0 w 222"/>
                  <a:gd name="T3" fmla="*/ 0 h 222"/>
                  <a:gd name="T4" fmla="*/ 221 w 222"/>
                  <a:gd name="T5" fmla="*/ 0 h 222"/>
                  <a:gd name="T6" fmla="*/ 221 w 222"/>
                  <a:gd name="T7" fmla="*/ 221 h 222"/>
                  <a:gd name="T8" fmla="*/ 0 w 222"/>
                  <a:gd name="T9" fmla="*/ 221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"/>
                  <a:gd name="T16" fmla="*/ 0 h 222"/>
                  <a:gd name="T17" fmla="*/ 222 w 222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" h="222">
                    <a:moveTo>
                      <a:pt x="0" y="221"/>
                    </a:moveTo>
                    <a:lnTo>
                      <a:pt x="0" y="0"/>
                    </a:lnTo>
                    <a:lnTo>
                      <a:pt x="221" y="0"/>
                    </a:lnTo>
                    <a:lnTo>
                      <a:pt x="221" y="221"/>
                    </a:lnTo>
                    <a:lnTo>
                      <a:pt x="0" y="221"/>
                    </a:lnTo>
                  </a:path>
                </a:pathLst>
              </a:custGeom>
              <a:pattFill prst="pct20">
                <a:fgClr>
                  <a:schemeClr val="tx2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4" name="Rectangle 64"/>
              <p:cNvSpPr>
                <a:spLocks noChangeArrowheads="1"/>
              </p:cNvSpPr>
              <p:nvPr/>
            </p:nvSpPr>
            <p:spPr bwMode="auto">
              <a:xfrm>
                <a:off x="2617" y="3237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chemeClr val="hlink"/>
                    </a:solidFill>
                    <a:latin typeface="Arial Unicode MS" charset="0"/>
                  </a:rPr>
                  <a:t>3</a:t>
                </a:r>
              </a:p>
            </p:txBody>
          </p:sp>
          <p:sp>
            <p:nvSpPr>
              <p:cNvPr id="10345" name="Rectangle 65"/>
              <p:cNvSpPr>
                <a:spLocks noChangeArrowheads="1"/>
              </p:cNvSpPr>
              <p:nvPr/>
            </p:nvSpPr>
            <p:spPr bwMode="auto">
              <a:xfrm>
                <a:off x="3454" y="3415"/>
                <a:ext cx="851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Bucket A2</a:t>
                </a:r>
                <a:b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</a:br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(</a:t>
                </a:r>
                <a:r>
                  <a:rPr lang="en-US" sz="1600" b="1">
                    <a:solidFill>
                      <a:schemeClr val="hlink"/>
                    </a:solidFill>
                    <a:latin typeface="Trebuchet MS" charset="0"/>
                  </a:rPr>
                  <a:t>split image</a:t>
                </a:r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/>
                </a:r>
                <a:b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</a:br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of Bucket A)</a:t>
                </a:r>
              </a:p>
            </p:txBody>
          </p:sp>
        </p:grpSp>
        <p:grpSp>
          <p:nvGrpSpPr>
            <p:cNvPr id="10339" name="Group 66"/>
            <p:cNvGrpSpPr>
              <a:grpSpLocks/>
            </p:cNvGrpSpPr>
            <p:nvPr/>
          </p:nvGrpSpPr>
          <p:grpSpPr bwMode="auto">
            <a:xfrm>
              <a:off x="2574" y="660"/>
              <a:ext cx="236" cy="265"/>
              <a:chOff x="2669" y="745"/>
              <a:chExt cx="236" cy="265"/>
            </a:xfrm>
          </p:grpSpPr>
          <p:sp>
            <p:nvSpPr>
              <p:cNvPr id="10340" name="Freeform 67"/>
              <p:cNvSpPr>
                <a:spLocks/>
              </p:cNvSpPr>
              <p:nvPr/>
            </p:nvSpPr>
            <p:spPr bwMode="auto">
              <a:xfrm>
                <a:off x="2669" y="745"/>
                <a:ext cx="222" cy="222"/>
              </a:xfrm>
              <a:custGeom>
                <a:avLst/>
                <a:gdLst>
                  <a:gd name="T0" fmla="*/ 0 w 222"/>
                  <a:gd name="T1" fmla="*/ 221 h 222"/>
                  <a:gd name="T2" fmla="*/ 0 w 222"/>
                  <a:gd name="T3" fmla="*/ 0 h 222"/>
                  <a:gd name="T4" fmla="*/ 221 w 222"/>
                  <a:gd name="T5" fmla="*/ 0 h 222"/>
                  <a:gd name="T6" fmla="*/ 221 w 222"/>
                  <a:gd name="T7" fmla="*/ 221 h 222"/>
                  <a:gd name="T8" fmla="*/ 0 w 222"/>
                  <a:gd name="T9" fmla="*/ 221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"/>
                  <a:gd name="T16" fmla="*/ 0 h 222"/>
                  <a:gd name="T17" fmla="*/ 222 w 222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" h="222">
                    <a:moveTo>
                      <a:pt x="0" y="221"/>
                    </a:moveTo>
                    <a:lnTo>
                      <a:pt x="0" y="0"/>
                    </a:lnTo>
                    <a:lnTo>
                      <a:pt x="221" y="0"/>
                    </a:lnTo>
                    <a:lnTo>
                      <a:pt x="221" y="221"/>
                    </a:lnTo>
                    <a:lnTo>
                      <a:pt x="0" y="221"/>
                    </a:lnTo>
                  </a:path>
                </a:pathLst>
              </a:custGeom>
              <a:pattFill prst="pct20">
                <a:fgClr>
                  <a:schemeClr val="tx2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1" name="Rectangle 68"/>
              <p:cNvSpPr>
                <a:spLocks noChangeArrowheads="1"/>
              </p:cNvSpPr>
              <p:nvPr/>
            </p:nvSpPr>
            <p:spPr bwMode="auto">
              <a:xfrm>
                <a:off x="2695" y="781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chemeClr val="hlink"/>
                    </a:solidFill>
                    <a:latin typeface="Arial Unicode MS" charset="0"/>
                  </a:rPr>
                  <a:t>3</a:t>
                </a:r>
              </a:p>
            </p:txBody>
          </p:sp>
        </p:grpSp>
      </p:grpSp>
      <p:sp>
        <p:nvSpPr>
          <p:cNvPr id="740421" name="Rectangle 69"/>
          <p:cNvSpPr>
            <a:spLocks noChangeArrowheads="1"/>
          </p:cNvSpPr>
          <p:nvPr/>
        </p:nvSpPr>
        <p:spPr bwMode="auto">
          <a:xfrm>
            <a:off x="1447800" y="981075"/>
            <a:ext cx="2238375" cy="510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2697163" y="1589088"/>
            <a:ext cx="987425" cy="3584575"/>
            <a:chOff x="3427" y="1001"/>
            <a:chExt cx="622" cy="2258"/>
          </a:xfrm>
        </p:grpSpPr>
        <p:sp>
          <p:nvSpPr>
            <p:cNvPr id="10336" name="Line 71"/>
            <p:cNvSpPr>
              <a:spLocks noChangeShapeType="1"/>
            </p:cNvSpPr>
            <p:nvPr/>
          </p:nvSpPr>
          <p:spPr bwMode="auto">
            <a:xfrm flipV="1">
              <a:off x="3464" y="1001"/>
              <a:ext cx="570" cy="5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7" name="Line 72"/>
            <p:cNvSpPr>
              <a:spLocks noChangeShapeType="1"/>
            </p:cNvSpPr>
            <p:nvPr/>
          </p:nvSpPr>
          <p:spPr bwMode="auto">
            <a:xfrm>
              <a:off x="3427" y="2276"/>
              <a:ext cx="622" cy="98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2728913" y="2481263"/>
            <a:ext cx="944562" cy="1509712"/>
            <a:chOff x="3447" y="1563"/>
            <a:chExt cx="595" cy="951"/>
          </a:xfrm>
        </p:grpSpPr>
        <p:sp>
          <p:nvSpPr>
            <p:cNvPr id="10334" name="Line 74"/>
            <p:cNvSpPr>
              <a:spLocks noChangeShapeType="1"/>
            </p:cNvSpPr>
            <p:nvPr/>
          </p:nvSpPr>
          <p:spPr bwMode="auto">
            <a:xfrm flipV="1">
              <a:off x="3464" y="1563"/>
              <a:ext cx="578" cy="15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5" name="Line 75"/>
            <p:cNvSpPr>
              <a:spLocks noChangeShapeType="1"/>
            </p:cNvSpPr>
            <p:nvPr/>
          </p:nvSpPr>
          <p:spPr bwMode="auto">
            <a:xfrm flipV="1">
              <a:off x="3447" y="1591"/>
              <a:ext cx="585" cy="92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2741613" y="3030538"/>
            <a:ext cx="931862" cy="1296987"/>
            <a:chOff x="3455" y="1909"/>
            <a:chExt cx="587" cy="817"/>
          </a:xfrm>
        </p:grpSpPr>
        <p:sp>
          <p:nvSpPr>
            <p:cNvPr id="10332" name="Line 77"/>
            <p:cNvSpPr>
              <a:spLocks noChangeShapeType="1"/>
            </p:cNvSpPr>
            <p:nvPr/>
          </p:nvSpPr>
          <p:spPr bwMode="auto">
            <a:xfrm>
              <a:off x="3472" y="1909"/>
              <a:ext cx="570" cy="21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3" name="Line 78"/>
            <p:cNvSpPr>
              <a:spLocks noChangeShapeType="1"/>
            </p:cNvSpPr>
            <p:nvPr/>
          </p:nvSpPr>
          <p:spPr bwMode="auto">
            <a:xfrm flipV="1">
              <a:off x="3455" y="2156"/>
              <a:ext cx="585" cy="57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2741613" y="3351213"/>
            <a:ext cx="928687" cy="1235075"/>
            <a:chOff x="3455" y="2111"/>
            <a:chExt cx="585" cy="778"/>
          </a:xfrm>
        </p:grpSpPr>
        <p:sp>
          <p:nvSpPr>
            <p:cNvPr id="10330" name="Line 80"/>
            <p:cNvSpPr>
              <a:spLocks noChangeShapeType="1"/>
            </p:cNvSpPr>
            <p:nvPr/>
          </p:nvSpPr>
          <p:spPr bwMode="auto">
            <a:xfrm>
              <a:off x="3479" y="2111"/>
              <a:ext cx="555" cy="563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1" name="Line 81"/>
            <p:cNvSpPr>
              <a:spLocks noChangeShapeType="1"/>
            </p:cNvSpPr>
            <p:nvPr/>
          </p:nvSpPr>
          <p:spPr bwMode="auto">
            <a:xfrm flipV="1">
              <a:off x="3455" y="2694"/>
              <a:ext cx="585" cy="195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82"/>
          <p:cNvGrpSpPr>
            <a:grpSpLocks/>
          </p:cNvGrpSpPr>
          <p:nvPr/>
        </p:nvGrpSpPr>
        <p:grpSpPr bwMode="auto">
          <a:xfrm>
            <a:off x="1600200" y="1139825"/>
            <a:ext cx="2084388" cy="3917950"/>
            <a:chOff x="2736" y="718"/>
            <a:chExt cx="1313" cy="2468"/>
          </a:xfrm>
        </p:grpSpPr>
        <p:sp>
          <p:nvSpPr>
            <p:cNvPr id="10306" name="Freeform 83"/>
            <p:cNvSpPr>
              <a:spLocks/>
            </p:cNvSpPr>
            <p:nvPr/>
          </p:nvSpPr>
          <p:spPr bwMode="auto">
            <a:xfrm>
              <a:off x="3688" y="729"/>
              <a:ext cx="361" cy="106"/>
            </a:xfrm>
            <a:custGeom>
              <a:avLst/>
              <a:gdLst>
                <a:gd name="T0" fmla="*/ 0 w 361"/>
                <a:gd name="T1" fmla="*/ 82 h 106"/>
                <a:gd name="T2" fmla="*/ 180 w 361"/>
                <a:gd name="T3" fmla="*/ 0 h 106"/>
                <a:gd name="T4" fmla="*/ 105 w 361"/>
                <a:gd name="T5" fmla="*/ 105 h 106"/>
                <a:gd name="T6" fmla="*/ 360 w 361"/>
                <a:gd name="T7" fmla="*/ 3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1"/>
                <a:gd name="T13" fmla="*/ 0 h 106"/>
                <a:gd name="T14" fmla="*/ 361 w 361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1" h="106">
                  <a:moveTo>
                    <a:pt x="0" y="82"/>
                  </a:moveTo>
                  <a:lnTo>
                    <a:pt x="180" y="0"/>
                  </a:lnTo>
                  <a:lnTo>
                    <a:pt x="105" y="105"/>
                  </a:lnTo>
                  <a:lnTo>
                    <a:pt x="360" y="3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07" name="Group 84"/>
            <p:cNvGrpSpPr>
              <a:grpSpLocks/>
            </p:cNvGrpSpPr>
            <p:nvPr/>
          </p:nvGrpSpPr>
          <p:grpSpPr bwMode="auto">
            <a:xfrm>
              <a:off x="2736" y="718"/>
              <a:ext cx="1165" cy="2468"/>
              <a:chOff x="2736" y="718"/>
              <a:chExt cx="1165" cy="2468"/>
            </a:xfrm>
          </p:grpSpPr>
          <p:sp>
            <p:nvSpPr>
              <p:cNvPr id="10308" name="Freeform 85"/>
              <p:cNvSpPr>
                <a:spLocks/>
              </p:cNvSpPr>
              <p:nvPr/>
            </p:nvSpPr>
            <p:spPr bwMode="auto">
              <a:xfrm>
                <a:off x="3283" y="1263"/>
                <a:ext cx="190" cy="190"/>
              </a:xfrm>
              <a:custGeom>
                <a:avLst/>
                <a:gdLst>
                  <a:gd name="T0" fmla="*/ 0 w 190"/>
                  <a:gd name="T1" fmla="*/ 189 h 190"/>
                  <a:gd name="T2" fmla="*/ 0 w 190"/>
                  <a:gd name="T3" fmla="*/ 0 h 190"/>
                  <a:gd name="T4" fmla="*/ 189 w 190"/>
                  <a:gd name="T5" fmla="*/ 0 h 190"/>
                  <a:gd name="T6" fmla="*/ 189 w 190"/>
                  <a:gd name="T7" fmla="*/ 189 h 190"/>
                  <a:gd name="T8" fmla="*/ 0 w 190"/>
                  <a:gd name="T9" fmla="*/ 189 h 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190"/>
                  <a:gd name="T17" fmla="*/ 190 w 190"/>
                  <a:gd name="T18" fmla="*/ 190 h 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190">
                    <a:moveTo>
                      <a:pt x="0" y="189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189"/>
                    </a:lnTo>
                    <a:lnTo>
                      <a:pt x="0" y="189"/>
                    </a:lnTo>
                  </a:path>
                </a:pathLst>
              </a:custGeom>
              <a:pattFill prst="pct20">
                <a:fgClr>
                  <a:schemeClr val="tx2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9" name="Freeform 86"/>
              <p:cNvSpPr>
                <a:spLocks/>
              </p:cNvSpPr>
              <p:nvPr/>
            </p:nvSpPr>
            <p:spPr bwMode="auto">
              <a:xfrm>
                <a:off x="3283" y="1452"/>
                <a:ext cx="379" cy="756"/>
              </a:xfrm>
              <a:custGeom>
                <a:avLst/>
                <a:gdLst>
                  <a:gd name="T0" fmla="*/ 0 w 379"/>
                  <a:gd name="T1" fmla="*/ 755 h 756"/>
                  <a:gd name="T2" fmla="*/ 0 w 379"/>
                  <a:gd name="T3" fmla="*/ 0 h 756"/>
                  <a:gd name="T4" fmla="*/ 378 w 379"/>
                  <a:gd name="T5" fmla="*/ 0 h 756"/>
                  <a:gd name="T6" fmla="*/ 378 w 379"/>
                  <a:gd name="T7" fmla="*/ 755 h 756"/>
                  <a:gd name="T8" fmla="*/ 0 w 379"/>
                  <a:gd name="T9" fmla="*/ 755 h 7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9"/>
                  <a:gd name="T16" fmla="*/ 0 h 756"/>
                  <a:gd name="T17" fmla="*/ 379 w 379"/>
                  <a:gd name="T18" fmla="*/ 756 h 7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9" h="756">
                    <a:moveTo>
                      <a:pt x="0" y="755"/>
                    </a:moveTo>
                    <a:lnTo>
                      <a:pt x="0" y="0"/>
                    </a:lnTo>
                    <a:lnTo>
                      <a:pt x="378" y="0"/>
                    </a:lnTo>
                    <a:lnTo>
                      <a:pt x="378" y="755"/>
                    </a:lnTo>
                    <a:lnTo>
                      <a:pt x="0" y="75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0" name="Freeform 87"/>
              <p:cNvSpPr>
                <a:spLocks/>
              </p:cNvSpPr>
              <p:nvPr/>
            </p:nvSpPr>
            <p:spPr bwMode="auto">
              <a:xfrm>
                <a:off x="3283" y="2207"/>
                <a:ext cx="379" cy="758"/>
              </a:xfrm>
              <a:custGeom>
                <a:avLst/>
                <a:gdLst>
                  <a:gd name="T0" fmla="*/ 0 w 379"/>
                  <a:gd name="T1" fmla="*/ 757 h 758"/>
                  <a:gd name="T2" fmla="*/ 0 w 379"/>
                  <a:gd name="T3" fmla="*/ 0 h 758"/>
                  <a:gd name="T4" fmla="*/ 378 w 379"/>
                  <a:gd name="T5" fmla="*/ 0 h 758"/>
                  <a:gd name="T6" fmla="*/ 378 w 379"/>
                  <a:gd name="T7" fmla="*/ 757 h 758"/>
                  <a:gd name="T8" fmla="*/ 0 w 379"/>
                  <a:gd name="T9" fmla="*/ 757 h 7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9"/>
                  <a:gd name="T16" fmla="*/ 0 h 758"/>
                  <a:gd name="T17" fmla="*/ 379 w 379"/>
                  <a:gd name="T18" fmla="*/ 758 h 7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9" h="758">
                    <a:moveTo>
                      <a:pt x="0" y="757"/>
                    </a:moveTo>
                    <a:lnTo>
                      <a:pt x="0" y="0"/>
                    </a:lnTo>
                    <a:lnTo>
                      <a:pt x="378" y="0"/>
                    </a:lnTo>
                    <a:lnTo>
                      <a:pt x="378" y="757"/>
                    </a:lnTo>
                    <a:lnTo>
                      <a:pt x="0" y="75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1" name="Rectangle 88"/>
              <p:cNvSpPr>
                <a:spLocks noChangeArrowheads="1"/>
              </p:cNvSpPr>
              <p:nvPr/>
            </p:nvSpPr>
            <p:spPr bwMode="auto">
              <a:xfrm>
                <a:off x="2971" y="1458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000</a:t>
                </a:r>
              </a:p>
            </p:txBody>
          </p:sp>
          <p:sp>
            <p:nvSpPr>
              <p:cNvPr id="10312" name="Rectangle 89"/>
              <p:cNvSpPr>
                <a:spLocks noChangeArrowheads="1"/>
              </p:cNvSpPr>
              <p:nvPr/>
            </p:nvSpPr>
            <p:spPr bwMode="auto">
              <a:xfrm>
                <a:off x="2971" y="1654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001</a:t>
                </a:r>
              </a:p>
            </p:txBody>
          </p:sp>
          <p:sp>
            <p:nvSpPr>
              <p:cNvPr id="10313" name="Rectangle 90"/>
              <p:cNvSpPr>
                <a:spLocks noChangeArrowheads="1"/>
              </p:cNvSpPr>
              <p:nvPr/>
            </p:nvSpPr>
            <p:spPr bwMode="auto">
              <a:xfrm>
                <a:off x="2965" y="1843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010</a:t>
                </a:r>
              </a:p>
            </p:txBody>
          </p:sp>
          <p:sp>
            <p:nvSpPr>
              <p:cNvPr id="10314" name="Rectangle 91"/>
              <p:cNvSpPr>
                <a:spLocks noChangeArrowheads="1"/>
              </p:cNvSpPr>
              <p:nvPr/>
            </p:nvSpPr>
            <p:spPr bwMode="auto">
              <a:xfrm>
                <a:off x="2965" y="2040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011</a:t>
                </a:r>
              </a:p>
            </p:txBody>
          </p:sp>
          <p:sp>
            <p:nvSpPr>
              <p:cNvPr id="10315" name="Rectangle 92"/>
              <p:cNvSpPr>
                <a:spLocks noChangeArrowheads="1"/>
              </p:cNvSpPr>
              <p:nvPr/>
            </p:nvSpPr>
            <p:spPr bwMode="auto">
              <a:xfrm>
                <a:off x="2958" y="2221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100</a:t>
                </a:r>
              </a:p>
            </p:txBody>
          </p:sp>
          <p:sp>
            <p:nvSpPr>
              <p:cNvPr id="10316" name="Rectangle 93"/>
              <p:cNvSpPr>
                <a:spLocks noChangeArrowheads="1"/>
              </p:cNvSpPr>
              <p:nvPr/>
            </p:nvSpPr>
            <p:spPr bwMode="auto">
              <a:xfrm>
                <a:off x="2958" y="2418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101</a:t>
                </a:r>
              </a:p>
            </p:txBody>
          </p:sp>
          <p:sp>
            <p:nvSpPr>
              <p:cNvPr id="10317" name="Rectangle 94"/>
              <p:cNvSpPr>
                <a:spLocks noChangeArrowheads="1"/>
              </p:cNvSpPr>
              <p:nvPr/>
            </p:nvSpPr>
            <p:spPr bwMode="auto">
              <a:xfrm>
                <a:off x="2950" y="2621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110</a:t>
                </a:r>
              </a:p>
            </p:txBody>
          </p:sp>
          <p:sp>
            <p:nvSpPr>
              <p:cNvPr id="10318" name="Rectangle 95"/>
              <p:cNvSpPr>
                <a:spLocks noChangeArrowheads="1"/>
              </p:cNvSpPr>
              <p:nvPr/>
            </p:nvSpPr>
            <p:spPr bwMode="auto">
              <a:xfrm>
                <a:off x="2958" y="2803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111</a:t>
                </a:r>
              </a:p>
            </p:txBody>
          </p:sp>
          <p:sp>
            <p:nvSpPr>
              <p:cNvPr id="10319" name="Rectangle 96"/>
              <p:cNvSpPr>
                <a:spLocks noChangeArrowheads="1"/>
              </p:cNvSpPr>
              <p:nvPr/>
            </p:nvSpPr>
            <p:spPr bwMode="auto">
              <a:xfrm>
                <a:off x="3284" y="1247"/>
                <a:ext cx="19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chemeClr val="hlink"/>
                    </a:solidFill>
                    <a:latin typeface="Trebuchet MS" charset="0"/>
                  </a:rPr>
                  <a:t>3</a:t>
                </a:r>
              </a:p>
            </p:txBody>
          </p:sp>
          <p:sp>
            <p:nvSpPr>
              <p:cNvPr id="10320" name="Rectangle 97"/>
              <p:cNvSpPr>
                <a:spLocks noChangeArrowheads="1"/>
              </p:cNvSpPr>
              <p:nvPr/>
            </p:nvSpPr>
            <p:spPr bwMode="auto">
              <a:xfrm>
                <a:off x="3072" y="2976"/>
                <a:ext cx="78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DIRECTORY</a:t>
                </a:r>
              </a:p>
            </p:txBody>
          </p:sp>
          <p:sp>
            <p:nvSpPr>
              <p:cNvPr id="10321" name="Line 98"/>
              <p:cNvSpPr>
                <a:spLocks noChangeShapeType="1"/>
              </p:cNvSpPr>
              <p:nvPr/>
            </p:nvSpPr>
            <p:spPr bwMode="auto">
              <a:xfrm>
                <a:off x="3284" y="1608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2" name="Line 99"/>
              <p:cNvSpPr>
                <a:spLocks noChangeShapeType="1"/>
              </p:cNvSpPr>
              <p:nvPr/>
            </p:nvSpPr>
            <p:spPr bwMode="auto">
              <a:xfrm>
                <a:off x="3290" y="1794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3" name="Line 100"/>
              <p:cNvSpPr>
                <a:spLocks noChangeShapeType="1"/>
              </p:cNvSpPr>
              <p:nvPr/>
            </p:nvSpPr>
            <p:spPr bwMode="auto">
              <a:xfrm>
                <a:off x="3288" y="2003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4" name="Line 101"/>
              <p:cNvSpPr>
                <a:spLocks noChangeShapeType="1"/>
              </p:cNvSpPr>
              <p:nvPr/>
            </p:nvSpPr>
            <p:spPr bwMode="auto">
              <a:xfrm>
                <a:off x="3301" y="2399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5" name="Line 102"/>
              <p:cNvSpPr>
                <a:spLocks noChangeShapeType="1"/>
              </p:cNvSpPr>
              <p:nvPr/>
            </p:nvSpPr>
            <p:spPr bwMode="auto">
              <a:xfrm>
                <a:off x="3285" y="2622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6" name="Line 103"/>
              <p:cNvSpPr>
                <a:spLocks noChangeShapeType="1"/>
              </p:cNvSpPr>
              <p:nvPr/>
            </p:nvSpPr>
            <p:spPr bwMode="auto">
              <a:xfrm>
                <a:off x="3291" y="2801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7" name="Rectangle 104"/>
              <p:cNvSpPr>
                <a:spLocks noChangeArrowheads="1"/>
              </p:cNvSpPr>
              <p:nvPr/>
            </p:nvSpPr>
            <p:spPr bwMode="auto">
              <a:xfrm>
                <a:off x="2736" y="718"/>
                <a:ext cx="9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LOCAL DEPTH</a:t>
                </a:r>
              </a:p>
            </p:txBody>
          </p:sp>
          <p:sp>
            <p:nvSpPr>
              <p:cNvPr id="10328" name="Rectangle 105"/>
              <p:cNvSpPr>
                <a:spLocks noChangeArrowheads="1"/>
              </p:cNvSpPr>
              <p:nvPr/>
            </p:nvSpPr>
            <p:spPr bwMode="auto">
              <a:xfrm>
                <a:off x="2878" y="912"/>
                <a:ext cx="1023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GLOBAL DEPTH</a:t>
                </a:r>
              </a:p>
            </p:txBody>
          </p:sp>
          <p:sp>
            <p:nvSpPr>
              <p:cNvPr id="10329" name="Freeform 106"/>
              <p:cNvSpPr>
                <a:spLocks/>
              </p:cNvSpPr>
              <p:nvPr/>
            </p:nvSpPr>
            <p:spPr bwMode="auto">
              <a:xfrm>
                <a:off x="3373" y="1096"/>
                <a:ext cx="114" cy="174"/>
              </a:xfrm>
              <a:custGeom>
                <a:avLst/>
                <a:gdLst>
                  <a:gd name="T0" fmla="*/ 75 w 114"/>
                  <a:gd name="T1" fmla="*/ 0 h 174"/>
                  <a:gd name="T2" fmla="*/ 113 w 114"/>
                  <a:gd name="T3" fmla="*/ 68 h 174"/>
                  <a:gd name="T4" fmla="*/ 0 w 114"/>
                  <a:gd name="T5" fmla="*/ 38 h 174"/>
                  <a:gd name="T6" fmla="*/ 15 w 114"/>
                  <a:gd name="T7" fmla="*/ 173 h 1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4"/>
                  <a:gd name="T13" fmla="*/ 0 h 174"/>
                  <a:gd name="T14" fmla="*/ 114 w 114"/>
                  <a:gd name="T15" fmla="*/ 174 h 1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4" h="174">
                    <a:moveTo>
                      <a:pt x="75" y="0"/>
                    </a:moveTo>
                    <a:lnTo>
                      <a:pt x="113" y="68"/>
                    </a:lnTo>
                    <a:lnTo>
                      <a:pt x="0" y="38"/>
                    </a:lnTo>
                    <a:lnTo>
                      <a:pt x="15" y="173"/>
                    </a:lnTo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107"/>
          <p:cNvGrpSpPr>
            <a:grpSpLocks/>
          </p:cNvGrpSpPr>
          <p:nvPr/>
        </p:nvGrpSpPr>
        <p:grpSpPr bwMode="auto">
          <a:xfrm>
            <a:off x="381000" y="2057400"/>
            <a:ext cx="2082800" cy="381000"/>
            <a:chOff x="1968" y="1056"/>
            <a:chExt cx="1312" cy="240"/>
          </a:xfrm>
        </p:grpSpPr>
        <p:sp>
          <p:nvSpPr>
            <p:cNvPr id="10304" name="Rectangle 108"/>
            <p:cNvSpPr>
              <a:spLocks noChangeArrowheads="1"/>
            </p:cNvSpPr>
            <p:nvPr/>
          </p:nvSpPr>
          <p:spPr bwMode="auto">
            <a:xfrm>
              <a:off x="1968" y="1056"/>
              <a:ext cx="131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tx2"/>
                  </a:solidFill>
                  <a:latin typeface="Arial Unicode MS" charset="0"/>
                </a:rPr>
                <a:t>h(20*) = 101</a:t>
              </a:r>
              <a:r>
                <a:rPr lang="en-US" sz="1800" b="1">
                  <a:solidFill>
                    <a:schemeClr val="hlink"/>
                  </a:solidFill>
                  <a:latin typeface="Arial Unicode MS" charset="0"/>
                </a:rPr>
                <a:t>00</a:t>
              </a:r>
              <a:r>
                <a:rPr lang="en-US" sz="1800" b="1">
                  <a:solidFill>
                    <a:schemeClr val="tx2"/>
                  </a:solidFill>
                  <a:latin typeface="Arial Unicode MS" charset="0"/>
                </a:rPr>
                <a:t> </a:t>
              </a:r>
            </a:p>
          </p:txBody>
        </p:sp>
        <p:sp>
          <p:nvSpPr>
            <p:cNvPr id="10305" name="Line 109"/>
            <p:cNvSpPr>
              <a:spLocks noChangeShapeType="1"/>
            </p:cNvSpPr>
            <p:nvPr/>
          </p:nvSpPr>
          <p:spPr bwMode="auto">
            <a:xfrm>
              <a:off x="2640" y="12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553200" y="1295400"/>
            <a:ext cx="2100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42=(101</a:t>
            </a:r>
            <a:r>
              <a:rPr lang="en-US" dirty="0" smtClean="0">
                <a:solidFill>
                  <a:srgbClr val="0000FF"/>
                </a:solidFill>
              </a:rPr>
              <a:t>010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</a:p>
          <a:p>
            <a:r>
              <a:rPr lang="en-US" dirty="0"/>
              <a:t>9</a:t>
            </a:r>
            <a:r>
              <a:rPr lang="en-US" dirty="0" smtClean="0"/>
              <a:t>=</a:t>
            </a:r>
            <a:r>
              <a:rPr lang="en-US" dirty="0"/>
              <a:t>(</a:t>
            </a:r>
            <a:r>
              <a:rPr lang="en-US" dirty="0" smtClean="0"/>
              <a:t>1</a:t>
            </a:r>
            <a:r>
              <a:rPr lang="en-US" dirty="0" smtClean="0">
                <a:solidFill>
                  <a:srgbClr val="0000FF"/>
                </a:solidFill>
              </a:rPr>
              <a:t>001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4" name="Rectangle 30"/>
          <p:cNvSpPr>
            <a:spLocks noChangeArrowheads="1"/>
          </p:cNvSpPr>
          <p:nvPr/>
        </p:nvSpPr>
        <p:spPr bwMode="auto">
          <a:xfrm>
            <a:off x="4004980" y="3505200"/>
            <a:ext cx="49082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FF"/>
                </a:solidFill>
                <a:latin typeface="Arial Unicode MS" charset="0"/>
              </a:rPr>
              <a:t>42*</a:t>
            </a:r>
            <a:endParaRPr lang="en-US" sz="1600" b="1" dirty="0">
              <a:solidFill>
                <a:srgbClr val="0000FF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9528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A1D5854-8FD3-5645-9E61-1200B49890FC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5E380A-1699-6847-BE86-0B61AEE41D86}" type="slidenum">
              <a:rPr lang="en-US" sz="1200"/>
              <a:pPr eaLnBrk="1" hangingPunct="1"/>
              <a:t>12</a:t>
            </a:fld>
            <a:endParaRPr lang="en-US" sz="1200" dirty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5410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solidFill>
                  <a:srgbClr val="FF6600"/>
                </a:solidFill>
                <a:latin typeface="Tahoma" charset="0"/>
              </a:rPr>
              <a:t>Answer: Insert 42, 9</a:t>
            </a:r>
            <a:endParaRPr lang="en-US" baseline="-25000" dirty="0">
              <a:solidFill>
                <a:srgbClr val="FF6600"/>
              </a:solidFill>
              <a:latin typeface="Tahoma" charset="0"/>
            </a:endParaRPr>
          </a:p>
        </p:txBody>
      </p:sp>
      <p:sp>
        <p:nvSpPr>
          <p:cNvPr id="10246" name="Freeform 3"/>
          <p:cNvSpPr>
            <a:spLocks/>
          </p:cNvSpPr>
          <p:nvPr/>
        </p:nvSpPr>
        <p:spPr bwMode="auto">
          <a:xfrm>
            <a:off x="2303463" y="2079625"/>
            <a:ext cx="352425" cy="350838"/>
          </a:xfrm>
          <a:custGeom>
            <a:avLst/>
            <a:gdLst>
              <a:gd name="T0" fmla="*/ 0 w 222"/>
              <a:gd name="T1" fmla="*/ 349250 h 221"/>
              <a:gd name="T2" fmla="*/ 0 w 222"/>
              <a:gd name="T3" fmla="*/ 0 h 221"/>
              <a:gd name="T4" fmla="*/ 350838 w 222"/>
              <a:gd name="T5" fmla="*/ 0 h 221"/>
              <a:gd name="T6" fmla="*/ 350838 w 222"/>
              <a:gd name="T7" fmla="*/ 349250 h 221"/>
              <a:gd name="T8" fmla="*/ 0 w 222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1"/>
              <a:gd name="T17" fmla="*/ 222 w 222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Freeform 4"/>
          <p:cNvSpPr>
            <a:spLocks/>
          </p:cNvSpPr>
          <p:nvPr/>
        </p:nvSpPr>
        <p:spPr bwMode="auto">
          <a:xfrm>
            <a:off x="3703638" y="2428875"/>
            <a:ext cx="1403350" cy="352425"/>
          </a:xfrm>
          <a:custGeom>
            <a:avLst/>
            <a:gdLst>
              <a:gd name="T0" fmla="*/ 0 w 884"/>
              <a:gd name="T1" fmla="*/ 350838 h 222"/>
              <a:gd name="T2" fmla="*/ 0 w 884"/>
              <a:gd name="T3" fmla="*/ 0 h 222"/>
              <a:gd name="T4" fmla="*/ 1401763 w 884"/>
              <a:gd name="T5" fmla="*/ 0 h 222"/>
              <a:gd name="T6" fmla="*/ 1401763 w 884"/>
              <a:gd name="T7" fmla="*/ 350838 h 222"/>
              <a:gd name="T8" fmla="*/ 0 w 884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2"/>
              <a:gd name="T17" fmla="*/ 884 w 884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0248" name="Freeform 5"/>
          <p:cNvSpPr>
            <a:spLocks/>
          </p:cNvSpPr>
          <p:nvPr/>
        </p:nvSpPr>
        <p:spPr bwMode="auto">
          <a:xfrm>
            <a:off x="3703638" y="3479800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Freeform 6"/>
          <p:cNvSpPr>
            <a:spLocks/>
          </p:cNvSpPr>
          <p:nvPr/>
        </p:nvSpPr>
        <p:spPr bwMode="auto">
          <a:xfrm>
            <a:off x="3703638" y="4530725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Freeform 7"/>
          <p:cNvSpPr>
            <a:spLocks/>
          </p:cNvSpPr>
          <p:nvPr/>
        </p:nvSpPr>
        <p:spPr bwMode="auto">
          <a:xfrm>
            <a:off x="3703638" y="1381125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Freeform 8"/>
          <p:cNvSpPr>
            <a:spLocks/>
          </p:cNvSpPr>
          <p:nvPr/>
        </p:nvSpPr>
        <p:spPr bwMode="auto">
          <a:xfrm>
            <a:off x="3703638" y="1030288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Freeform 9"/>
          <p:cNvSpPr>
            <a:spLocks/>
          </p:cNvSpPr>
          <p:nvPr/>
        </p:nvSpPr>
        <p:spPr bwMode="auto">
          <a:xfrm>
            <a:off x="3703638" y="2079625"/>
            <a:ext cx="352425" cy="350838"/>
          </a:xfrm>
          <a:custGeom>
            <a:avLst/>
            <a:gdLst>
              <a:gd name="T0" fmla="*/ 0 w 222"/>
              <a:gd name="T1" fmla="*/ 349250 h 221"/>
              <a:gd name="T2" fmla="*/ 0 w 222"/>
              <a:gd name="T3" fmla="*/ 0 h 221"/>
              <a:gd name="T4" fmla="*/ 350838 w 222"/>
              <a:gd name="T5" fmla="*/ 0 h 221"/>
              <a:gd name="T6" fmla="*/ 350838 w 222"/>
              <a:gd name="T7" fmla="*/ 349250 h 221"/>
              <a:gd name="T8" fmla="*/ 0 w 222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1"/>
              <a:gd name="T17" fmla="*/ 222 w 222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Freeform 10"/>
          <p:cNvSpPr>
            <a:spLocks/>
          </p:cNvSpPr>
          <p:nvPr/>
        </p:nvSpPr>
        <p:spPr bwMode="auto">
          <a:xfrm>
            <a:off x="3703638" y="3128963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Freeform 11"/>
          <p:cNvSpPr>
            <a:spLocks/>
          </p:cNvSpPr>
          <p:nvPr/>
        </p:nvSpPr>
        <p:spPr bwMode="auto">
          <a:xfrm>
            <a:off x="3703638" y="4179888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Freeform 12"/>
          <p:cNvSpPr>
            <a:spLocks/>
          </p:cNvSpPr>
          <p:nvPr/>
        </p:nvSpPr>
        <p:spPr bwMode="auto">
          <a:xfrm>
            <a:off x="2303463" y="2428875"/>
            <a:ext cx="701675" cy="1401763"/>
          </a:xfrm>
          <a:custGeom>
            <a:avLst/>
            <a:gdLst>
              <a:gd name="T0" fmla="*/ 0 w 442"/>
              <a:gd name="T1" fmla="*/ 1400175 h 883"/>
              <a:gd name="T2" fmla="*/ 0 w 442"/>
              <a:gd name="T3" fmla="*/ 0 h 883"/>
              <a:gd name="T4" fmla="*/ 700088 w 442"/>
              <a:gd name="T5" fmla="*/ 0 h 883"/>
              <a:gd name="T6" fmla="*/ 700088 w 442"/>
              <a:gd name="T7" fmla="*/ 1400175 h 883"/>
              <a:gd name="T8" fmla="*/ 0 w 442"/>
              <a:gd name="T9" fmla="*/ 1400175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2"/>
              <a:gd name="T16" fmla="*/ 0 h 883"/>
              <a:gd name="T17" fmla="*/ 442 w 442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Rectangle 13"/>
          <p:cNvSpPr>
            <a:spLocks noChangeArrowheads="1"/>
          </p:cNvSpPr>
          <p:nvPr/>
        </p:nvSpPr>
        <p:spPr bwMode="auto">
          <a:xfrm>
            <a:off x="1895475" y="2452688"/>
            <a:ext cx="452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00</a:t>
            </a:r>
          </a:p>
        </p:txBody>
      </p:sp>
      <p:sp>
        <p:nvSpPr>
          <p:cNvPr id="10257" name="Rectangle 14"/>
          <p:cNvSpPr>
            <a:spLocks noChangeArrowheads="1"/>
          </p:cNvSpPr>
          <p:nvPr/>
        </p:nvSpPr>
        <p:spPr bwMode="auto">
          <a:xfrm>
            <a:off x="1895475" y="2841625"/>
            <a:ext cx="452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01</a:t>
            </a:r>
          </a:p>
        </p:txBody>
      </p:sp>
      <p:sp>
        <p:nvSpPr>
          <p:cNvPr id="10258" name="Rectangle 15"/>
          <p:cNvSpPr>
            <a:spLocks noChangeArrowheads="1"/>
          </p:cNvSpPr>
          <p:nvPr/>
        </p:nvSpPr>
        <p:spPr bwMode="auto">
          <a:xfrm>
            <a:off x="1895475" y="3175000"/>
            <a:ext cx="452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10</a:t>
            </a:r>
          </a:p>
        </p:txBody>
      </p:sp>
      <p:sp>
        <p:nvSpPr>
          <p:cNvPr id="10259" name="Rectangle 16"/>
          <p:cNvSpPr>
            <a:spLocks noChangeArrowheads="1"/>
          </p:cNvSpPr>
          <p:nvPr/>
        </p:nvSpPr>
        <p:spPr bwMode="auto">
          <a:xfrm>
            <a:off x="1895475" y="3535363"/>
            <a:ext cx="452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11</a:t>
            </a:r>
          </a:p>
        </p:txBody>
      </p:sp>
      <p:sp>
        <p:nvSpPr>
          <p:cNvPr id="10260" name="Rectangle 17"/>
          <p:cNvSpPr>
            <a:spLocks noChangeArrowheads="1"/>
          </p:cNvSpPr>
          <p:nvPr/>
        </p:nvSpPr>
        <p:spPr bwMode="auto">
          <a:xfrm>
            <a:off x="2297113" y="2087563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10261" name="Rectangle 18"/>
          <p:cNvSpPr>
            <a:spLocks noChangeArrowheads="1"/>
          </p:cNvSpPr>
          <p:nvPr/>
        </p:nvSpPr>
        <p:spPr bwMode="auto">
          <a:xfrm>
            <a:off x="3744913" y="1087438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10262" name="Rectangle 19"/>
          <p:cNvSpPr>
            <a:spLocks noChangeArrowheads="1"/>
          </p:cNvSpPr>
          <p:nvPr/>
        </p:nvSpPr>
        <p:spPr bwMode="auto">
          <a:xfrm>
            <a:off x="3721100" y="2090738"/>
            <a:ext cx="29816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00FF"/>
                </a:solidFill>
                <a:latin typeface="Arial Unicode MS" charset="0"/>
              </a:rPr>
              <a:t>3</a:t>
            </a:r>
            <a:endParaRPr lang="en-US" sz="1600" dirty="0">
              <a:solidFill>
                <a:srgbClr val="0000FF"/>
              </a:solidFill>
              <a:latin typeface="Arial Unicode MS" charset="0"/>
            </a:endParaRPr>
          </a:p>
        </p:txBody>
      </p:sp>
      <p:sp>
        <p:nvSpPr>
          <p:cNvPr id="10263" name="Rectangle 20"/>
          <p:cNvSpPr>
            <a:spLocks noChangeArrowheads="1"/>
          </p:cNvSpPr>
          <p:nvPr/>
        </p:nvSpPr>
        <p:spPr bwMode="auto">
          <a:xfrm>
            <a:off x="3709988" y="3138488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10264" name="Rectangle 21"/>
          <p:cNvSpPr>
            <a:spLocks noChangeArrowheads="1"/>
          </p:cNvSpPr>
          <p:nvPr/>
        </p:nvSpPr>
        <p:spPr bwMode="auto">
          <a:xfrm>
            <a:off x="3735388" y="4208463"/>
            <a:ext cx="315912" cy="333375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10265" name="Rectangle 22"/>
          <p:cNvSpPr>
            <a:spLocks noChangeArrowheads="1"/>
          </p:cNvSpPr>
          <p:nvPr/>
        </p:nvSpPr>
        <p:spPr bwMode="auto">
          <a:xfrm>
            <a:off x="1557338" y="1152525"/>
            <a:ext cx="15636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LOCAL DEPTH</a:t>
            </a:r>
          </a:p>
        </p:txBody>
      </p:sp>
      <p:sp>
        <p:nvSpPr>
          <p:cNvPr id="10266" name="Rectangle 23"/>
          <p:cNvSpPr>
            <a:spLocks noChangeArrowheads="1"/>
          </p:cNvSpPr>
          <p:nvPr/>
        </p:nvSpPr>
        <p:spPr bwMode="auto">
          <a:xfrm>
            <a:off x="1404938" y="1482725"/>
            <a:ext cx="1697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GLOBAL DEPTH</a:t>
            </a:r>
          </a:p>
        </p:txBody>
      </p:sp>
      <p:sp>
        <p:nvSpPr>
          <p:cNvPr id="10267" name="Rectangle 24"/>
          <p:cNvSpPr>
            <a:spLocks noChangeArrowheads="1"/>
          </p:cNvSpPr>
          <p:nvPr/>
        </p:nvSpPr>
        <p:spPr bwMode="auto">
          <a:xfrm>
            <a:off x="1524000" y="3886200"/>
            <a:ext cx="12715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DIRECTORY</a:t>
            </a:r>
          </a:p>
        </p:txBody>
      </p:sp>
      <p:sp>
        <p:nvSpPr>
          <p:cNvPr id="10268" name="Rectangle 25"/>
          <p:cNvSpPr>
            <a:spLocks noChangeArrowheads="1"/>
          </p:cNvSpPr>
          <p:nvPr/>
        </p:nvSpPr>
        <p:spPr bwMode="auto">
          <a:xfrm>
            <a:off x="5073650" y="1370013"/>
            <a:ext cx="1071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A</a:t>
            </a:r>
          </a:p>
        </p:txBody>
      </p:sp>
      <p:sp>
        <p:nvSpPr>
          <p:cNvPr id="10269" name="Rectangle 26"/>
          <p:cNvSpPr>
            <a:spLocks noChangeArrowheads="1"/>
          </p:cNvSpPr>
          <p:nvPr/>
        </p:nvSpPr>
        <p:spPr bwMode="auto">
          <a:xfrm>
            <a:off x="5087938" y="2433638"/>
            <a:ext cx="10525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B</a:t>
            </a:r>
          </a:p>
        </p:txBody>
      </p:sp>
      <p:sp>
        <p:nvSpPr>
          <p:cNvPr id="10270" name="Rectangle 27"/>
          <p:cNvSpPr>
            <a:spLocks noChangeArrowheads="1"/>
          </p:cNvSpPr>
          <p:nvPr/>
        </p:nvSpPr>
        <p:spPr bwMode="auto">
          <a:xfrm>
            <a:off x="5087938" y="3468688"/>
            <a:ext cx="10556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C</a:t>
            </a:r>
          </a:p>
        </p:txBody>
      </p:sp>
      <p:sp>
        <p:nvSpPr>
          <p:cNvPr id="10271" name="Rectangle 28"/>
          <p:cNvSpPr>
            <a:spLocks noChangeArrowheads="1"/>
          </p:cNvSpPr>
          <p:nvPr/>
        </p:nvSpPr>
        <p:spPr bwMode="auto">
          <a:xfrm>
            <a:off x="5089525" y="4533900"/>
            <a:ext cx="1066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D</a:t>
            </a:r>
          </a:p>
        </p:txBody>
      </p:sp>
      <p:sp>
        <p:nvSpPr>
          <p:cNvPr id="10273" name="Rectangle 30"/>
          <p:cNvSpPr>
            <a:spLocks noChangeArrowheads="1"/>
          </p:cNvSpPr>
          <p:nvPr/>
        </p:nvSpPr>
        <p:spPr bwMode="auto">
          <a:xfrm>
            <a:off x="3686175" y="3490913"/>
            <a:ext cx="49082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 Unicode MS" charset="0"/>
              </a:rPr>
              <a:t>10</a:t>
            </a:r>
            <a:r>
              <a:rPr lang="en-US" sz="1600" b="1" dirty="0" smtClean="0">
                <a:solidFill>
                  <a:srgbClr val="000000"/>
                </a:solidFill>
                <a:latin typeface="Arial Unicode MS" charset="0"/>
              </a:rPr>
              <a:t>*</a:t>
            </a:r>
            <a:endParaRPr lang="en-US" sz="1600" b="1" dirty="0">
              <a:solidFill>
                <a:srgbClr val="000000"/>
              </a:solidFill>
              <a:latin typeface="Arial Unicode MS" charset="0"/>
            </a:endParaRPr>
          </a:p>
        </p:txBody>
      </p:sp>
      <p:sp>
        <p:nvSpPr>
          <p:cNvPr id="10274" name="Rectangle 31"/>
          <p:cNvSpPr>
            <a:spLocks noChangeArrowheads="1"/>
          </p:cNvSpPr>
          <p:nvPr/>
        </p:nvSpPr>
        <p:spPr bwMode="auto">
          <a:xfrm>
            <a:off x="3700463" y="2457450"/>
            <a:ext cx="37670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FF"/>
                </a:solidFill>
                <a:latin typeface="Arial Unicode MS" charset="0"/>
              </a:rPr>
              <a:t>1*</a:t>
            </a:r>
          </a:p>
        </p:txBody>
      </p:sp>
      <p:sp>
        <p:nvSpPr>
          <p:cNvPr id="10276" name="Rectangle 33"/>
          <p:cNvSpPr>
            <a:spLocks noChangeArrowheads="1"/>
          </p:cNvSpPr>
          <p:nvPr/>
        </p:nvSpPr>
        <p:spPr bwMode="auto">
          <a:xfrm>
            <a:off x="3697288" y="1404938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4*</a:t>
            </a:r>
          </a:p>
        </p:txBody>
      </p:sp>
      <p:sp>
        <p:nvSpPr>
          <p:cNvPr id="10277" name="Rectangle 34"/>
          <p:cNvSpPr>
            <a:spLocks noChangeArrowheads="1"/>
          </p:cNvSpPr>
          <p:nvPr/>
        </p:nvSpPr>
        <p:spPr bwMode="auto">
          <a:xfrm>
            <a:off x="3919538" y="1404938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12*</a:t>
            </a:r>
          </a:p>
        </p:txBody>
      </p:sp>
      <p:sp>
        <p:nvSpPr>
          <p:cNvPr id="10278" name="Rectangle 35"/>
          <p:cNvSpPr>
            <a:spLocks noChangeArrowheads="1"/>
          </p:cNvSpPr>
          <p:nvPr/>
        </p:nvSpPr>
        <p:spPr bwMode="auto">
          <a:xfrm>
            <a:off x="4298950" y="1404938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32*</a:t>
            </a:r>
          </a:p>
        </p:txBody>
      </p:sp>
      <p:sp>
        <p:nvSpPr>
          <p:cNvPr id="10279" name="Rectangle 36"/>
          <p:cNvSpPr>
            <a:spLocks noChangeArrowheads="1"/>
          </p:cNvSpPr>
          <p:nvPr/>
        </p:nvSpPr>
        <p:spPr bwMode="auto">
          <a:xfrm>
            <a:off x="4657725" y="1406525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16*</a:t>
            </a:r>
          </a:p>
        </p:txBody>
      </p:sp>
      <p:sp>
        <p:nvSpPr>
          <p:cNvPr id="10280" name="Rectangle 37"/>
          <p:cNvSpPr>
            <a:spLocks noChangeArrowheads="1"/>
          </p:cNvSpPr>
          <p:nvPr/>
        </p:nvSpPr>
        <p:spPr bwMode="auto">
          <a:xfrm>
            <a:off x="3686175" y="4541838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15*</a:t>
            </a:r>
          </a:p>
        </p:txBody>
      </p:sp>
      <p:sp>
        <p:nvSpPr>
          <p:cNvPr id="10281" name="Rectangle 38"/>
          <p:cNvSpPr>
            <a:spLocks noChangeArrowheads="1"/>
          </p:cNvSpPr>
          <p:nvPr/>
        </p:nvSpPr>
        <p:spPr bwMode="auto">
          <a:xfrm>
            <a:off x="4076700" y="4541838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7*</a:t>
            </a:r>
          </a:p>
        </p:txBody>
      </p:sp>
      <p:sp>
        <p:nvSpPr>
          <p:cNvPr id="10282" name="Rectangle 39"/>
          <p:cNvSpPr>
            <a:spLocks noChangeArrowheads="1"/>
          </p:cNvSpPr>
          <p:nvPr/>
        </p:nvSpPr>
        <p:spPr bwMode="auto">
          <a:xfrm>
            <a:off x="4370388" y="4541838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 Unicode MS" charset="0"/>
              </a:rPr>
              <a:t>19*</a:t>
            </a:r>
          </a:p>
        </p:txBody>
      </p:sp>
      <p:sp>
        <p:nvSpPr>
          <p:cNvPr id="10284" name="Freeform 41"/>
          <p:cNvSpPr>
            <a:spLocks/>
          </p:cNvSpPr>
          <p:nvPr/>
        </p:nvSpPr>
        <p:spPr bwMode="auto">
          <a:xfrm>
            <a:off x="2908300" y="1065213"/>
            <a:ext cx="750888" cy="133350"/>
          </a:xfrm>
          <a:custGeom>
            <a:avLst/>
            <a:gdLst>
              <a:gd name="T0" fmla="*/ 0 w 473"/>
              <a:gd name="T1" fmla="*/ 131763 h 84"/>
              <a:gd name="T2" fmla="*/ 309563 w 473"/>
              <a:gd name="T3" fmla="*/ 0 h 84"/>
              <a:gd name="T4" fmla="*/ 296863 w 473"/>
              <a:gd name="T5" fmla="*/ 131763 h 84"/>
              <a:gd name="T6" fmla="*/ 749300 w 473"/>
              <a:gd name="T7" fmla="*/ 95250 h 84"/>
              <a:gd name="T8" fmla="*/ 0 60000 65536"/>
              <a:gd name="T9" fmla="*/ 0 60000 65536"/>
              <a:gd name="T10" fmla="*/ 0 60000 65536"/>
              <a:gd name="T11" fmla="*/ 0 60000 65536"/>
              <a:gd name="T12" fmla="*/ 0 w 473"/>
              <a:gd name="T13" fmla="*/ 0 h 84"/>
              <a:gd name="T14" fmla="*/ 473 w 473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" h="84">
                <a:moveTo>
                  <a:pt x="0" y="83"/>
                </a:moveTo>
                <a:lnTo>
                  <a:pt x="195" y="0"/>
                </a:lnTo>
                <a:lnTo>
                  <a:pt x="187" y="83"/>
                </a:lnTo>
                <a:lnTo>
                  <a:pt x="472" y="6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5" name="Freeform 42"/>
          <p:cNvSpPr>
            <a:spLocks/>
          </p:cNvSpPr>
          <p:nvPr/>
        </p:nvSpPr>
        <p:spPr bwMode="auto">
          <a:xfrm>
            <a:off x="2135188" y="1720850"/>
            <a:ext cx="455612" cy="358775"/>
          </a:xfrm>
          <a:custGeom>
            <a:avLst/>
            <a:gdLst>
              <a:gd name="T0" fmla="*/ 0 w 287"/>
              <a:gd name="T1" fmla="*/ 0 h 226"/>
              <a:gd name="T2" fmla="*/ 84137 w 287"/>
              <a:gd name="T3" fmla="*/ 285750 h 226"/>
              <a:gd name="T4" fmla="*/ 250825 w 287"/>
              <a:gd name="T5" fmla="*/ 119063 h 226"/>
              <a:gd name="T6" fmla="*/ 454025 w 287"/>
              <a:gd name="T7" fmla="*/ 357188 h 226"/>
              <a:gd name="T8" fmla="*/ 0 60000 65536"/>
              <a:gd name="T9" fmla="*/ 0 60000 65536"/>
              <a:gd name="T10" fmla="*/ 0 60000 65536"/>
              <a:gd name="T11" fmla="*/ 0 60000 65536"/>
              <a:gd name="T12" fmla="*/ 0 w 287"/>
              <a:gd name="T13" fmla="*/ 0 h 226"/>
              <a:gd name="T14" fmla="*/ 287 w 287"/>
              <a:gd name="T15" fmla="*/ 226 h 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6" name="Rectangle 43"/>
          <p:cNvSpPr>
            <a:spLocks noChangeArrowheads="1"/>
          </p:cNvSpPr>
          <p:nvPr/>
        </p:nvSpPr>
        <p:spPr bwMode="auto">
          <a:xfrm>
            <a:off x="2306638" y="2428875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4"/>
          <p:cNvSpPr>
            <a:spLocks noChangeArrowheads="1"/>
          </p:cNvSpPr>
          <p:nvPr/>
        </p:nvSpPr>
        <p:spPr bwMode="auto">
          <a:xfrm>
            <a:off x="2306638" y="2771775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Rectangle 45"/>
          <p:cNvSpPr>
            <a:spLocks noChangeArrowheads="1"/>
          </p:cNvSpPr>
          <p:nvPr/>
        </p:nvSpPr>
        <p:spPr bwMode="auto">
          <a:xfrm>
            <a:off x="2306638" y="3114675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9" name="Line 46"/>
          <p:cNvSpPr>
            <a:spLocks noChangeShapeType="1"/>
          </p:cNvSpPr>
          <p:nvPr/>
        </p:nvSpPr>
        <p:spPr bwMode="auto">
          <a:xfrm flipV="1">
            <a:off x="2728913" y="1625600"/>
            <a:ext cx="965200" cy="1095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0" name="Line 47"/>
          <p:cNvSpPr>
            <a:spLocks noChangeShapeType="1"/>
          </p:cNvSpPr>
          <p:nvPr/>
        </p:nvSpPr>
        <p:spPr bwMode="auto">
          <a:xfrm flipV="1">
            <a:off x="2728913" y="2633663"/>
            <a:ext cx="965200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" name="Line 48"/>
          <p:cNvSpPr>
            <a:spLocks noChangeShapeType="1"/>
          </p:cNvSpPr>
          <p:nvPr/>
        </p:nvSpPr>
        <p:spPr bwMode="auto">
          <a:xfrm>
            <a:off x="2765425" y="3292475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2" name="Line 49"/>
          <p:cNvSpPr>
            <a:spLocks noChangeShapeType="1"/>
          </p:cNvSpPr>
          <p:nvPr/>
        </p:nvSpPr>
        <p:spPr bwMode="auto">
          <a:xfrm>
            <a:off x="2847975" y="3673475"/>
            <a:ext cx="846138" cy="714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3" name="Rectangle 50"/>
          <p:cNvSpPr>
            <a:spLocks noChangeArrowheads="1"/>
          </p:cNvSpPr>
          <p:nvPr/>
        </p:nvSpPr>
        <p:spPr bwMode="auto">
          <a:xfrm>
            <a:off x="3962400" y="2466975"/>
            <a:ext cx="37670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FF"/>
                </a:solidFill>
                <a:latin typeface="Arial Unicode MS" charset="0"/>
              </a:rPr>
              <a:t>9*</a:t>
            </a:r>
            <a:endParaRPr lang="en-US" sz="1600" b="1" dirty="0">
              <a:solidFill>
                <a:srgbClr val="0000FF"/>
              </a:solidFill>
              <a:latin typeface="Arial Unicode MS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725863" y="1390650"/>
            <a:ext cx="1173162" cy="4400550"/>
            <a:chOff x="2587" y="876"/>
            <a:chExt cx="739" cy="2772"/>
          </a:xfrm>
        </p:grpSpPr>
        <p:grpSp>
          <p:nvGrpSpPr>
            <p:cNvPr id="10346" name="Group 55"/>
            <p:cNvGrpSpPr>
              <a:grpSpLocks/>
            </p:cNvGrpSpPr>
            <p:nvPr/>
          </p:nvGrpSpPr>
          <p:grpSpPr bwMode="auto">
            <a:xfrm>
              <a:off x="2587" y="3437"/>
              <a:ext cx="739" cy="211"/>
              <a:chOff x="2587" y="3437"/>
              <a:chExt cx="739" cy="211"/>
            </a:xfrm>
          </p:grpSpPr>
          <p:sp>
            <p:nvSpPr>
              <p:cNvPr id="10348" name="Rectangle 56"/>
              <p:cNvSpPr>
                <a:spLocks noChangeArrowheads="1"/>
              </p:cNvSpPr>
              <p:nvPr/>
            </p:nvSpPr>
            <p:spPr bwMode="auto">
              <a:xfrm>
                <a:off x="2587" y="3437"/>
                <a:ext cx="26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Arial Unicode MS" charset="0"/>
                  </a:rPr>
                  <a:t>4*</a:t>
                </a:r>
              </a:p>
            </p:txBody>
          </p:sp>
          <p:sp>
            <p:nvSpPr>
              <p:cNvPr id="10349" name="Rectangle 57"/>
              <p:cNvSpPr>
                <a:spLocks noChangeArrowheads="1"/>
              </p:cNvSpPr>
              <p:nvPr/>
            </p:nvSpPr>
            <p:spPr bwMode="auto">
              <a:xfrm>
                <a:off x="2727" y="3437"/>
                <a:ext cx="35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0000"/>
                    </a:solidFill>
                    <a:latin typeface="Arial Unicode MS" charset="0"/>
                  </a:rPr>
                  <a:t>12*</a:t>
                </a:r>
              </a:p>
            </p:txBody>
          </p:sp>
          <p:sp>
            <p:nvSpPr>
              <p:cNvPr id="10350" name="Rectangle 58"/>
              <p:cNvSpPr>
                <a:spLocks noChangeArrowheads="1"/>
              </p:cNvSpPr>
              <p:nvPr/>
            </p:nvSpPr>
            <p:spPr bwMode="auto">
              <a:xfrm>
                <a:off x="2976" y="3438"/>
                <a:ext cx="35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0000"/>
                    </a:solidFill>
                    <a:latin typeface="Arial Unicode MS" charset="0"/>
                  </a:rPr>
                  <a:t>20*</a:t>
                </a:r>
              </a:p>
            </p:txBody>
          </p:sp>
        </p:grpSp>
        <p:sp>
          <p:nvSpPr>
            <p:cNvPr id="10347" name="Rectangle 59"/>
            <p:cNvSpPr>
              <a:spLocks noChangeArrowheads="1"/>
            </p:cNvSpPr>
            <p:nvPr/>
          </p:nvSpPr>
          <p:spPr bwMode="auto">
            <a:xfrm>
              <a:off x="2622" y="876"/>
              <a:ext cx="35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3695701" y="1038225"/>
            <a:ext cx="1430338" cy="4735513"/>
            <a:chOff x="2574" y="660"/>
            <a:chExt cx="901" cy="2983"/>
          </a:xfrm>
        </p:grpSpPr>
        <p:grpSp>
          <p:nvGrpSpPr>
            <p:cNvPr id="10338" name="Group 61"/>
            <p:cNvGrpSpPr>
              <a:grpSpLocks/>
            </p:cNvGrpSpPr>
            <p:nvPr/>
          </p:nvGrpSpPr>
          <p:grpSpPr bwMode="auto">
            <a:xfrm>
              <a:off x="2591" y="3201"/>
              <a:ext cx="884" cy="442"/>
              <a:chOff x="2591" y="3201"/>
              <a:chExt cx="884" cy="442"/>
            </a:xfrm>
          </p:grpSpPr>
          <p:sp>
            <p:nvSpPr>
              <p:cNvPr id="10342" name="Freeform 62"/>
              <p:cNvSpPr>
                <a:spLocks/>
              </p:cNvSpPr>
              <p:nvPr/>
            </p:nvSpPr>
            <p:spPr bwMode="auto">
              <a:xfrm>
                <a:off x="2591" y="3422"/>
                <a:ext cx="884" cy="221"/>
              </a:xfrm>
              <a:custGeom>
                <a:avLst/>
                <a:gdLst>
                  <a:gd name="T0" fmla="*/ 0 w 884"/>
                  <a:gd name="T1" fmla="*/ 220 h 221"/>
                  <a:gd name="T2" fmla="*/ 0 w 884"/>
                  <a:gd name="T3" fmla="*/ 0 h 221"/>
                  <a:gd name="T4" fmla="*/ 883 w 884"/>
                  <a:gd name="T5" fmla="*/ 0 h 221"/>
                  <a:gd name="T6" fmla="*/ 883 w 884"/>
                  <a:gd name="T7" fmla="*/ 220 h 221"/>
                  <a:gd name="T8" fmla="*/ 0 w 884"/>
                  <a:gd name="T9" fmla="*/ 220 h 2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4"/>
                  <a:gd name="T16" fmla="*/ 0 h 221"/>
                  <a:gd name="T17" fmla="*/ 884 w 884"/>
                  <a:gd name="T18" fmla="*/ 221 h 2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4" h="221">
                    <a:moveTo>
                      <a:pt x="0" y="220"/>
                    </a:moveTo>
                    <a:lnTo>
                      <a:pt x="0" y="0"/>
                    </a:lnTo>
                    <a:lnTo>
                      <a:pt x="883" y="0"/>
                    </a:lnTo>
                    <a:lnTo>
                      <a:pt x="883" y="220"/>
                    </a:lnTo>
                    <a:lnTo>
                      <a:pt x="0" y="22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3" name="Freeform 63"/>
              <p:cNvSpPr>
                <a:spLocks/>
              </p:cNvSpPr>
              <p:nvPr/>
            </p:nvSpPr>
            <p:spPr bwMode="auto">
              <a:xfrm>
                <a:off x="2591" y="3201"/>
                <a:ext cx="222" cy="222"/>
              </a:xfrm>
              <a:custGeom>
                <a:avLst/>
                <a:gdLst>
                  <a:gd name="T0" fmla="*/ 0 w 222"/>
                  <a:gd name="T1" fmla="*/ 221 h 222"/>
                  <a:gd name="T2" fmla="*/ 0 w 222"/>
                  <a:gd name="T3" fmla="*/ 0 h 222"/>
                  <a:gd name="T4" fmla="*/ 221 w 222"/>
                  <a:gd name="T5" fmla="*/ 0 h 222"/>
                  <a:gd name="T6" fmla="*/ 221 w 222"/>
                  <a:gd name="T7" fmla="*/ 221 h 222"/>
                  <a:gd name="T8" fmla="*/ 0 w 222"/>
                  <a:gd name="T9" fmla="*/ 221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"/>
                  <a:gd name="T16" fmla="*/ 0 h 222"/>
                  <a:gd name="T17" fmla="*/ 222 w 222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" h="222">
                    <a:moveTo>
                      <a:pt x="0" y="221"/>
                    </a:moveTo>
                    <a:lnTo>
                      <a:pt x="0" y="0"/>
                    </a:lnTo>
                    <a:lnTo>
                      <a:pt x="221" y="0"/>
                    </a:lnTo>
                    <a:lnTo>
                      <a:pt x="221" y="221"/>
                    </a:lnTo>
                    <a:lnTo>
                      <a:pt x="0" y="221"/>
                    </a:lnTo>
                  </a:path>
                </a:pathLst>
              </a:custGeom>
              <a:pattFill prst="pct20">
                <a:fgClr>
                  <a:schemeClr val="tx2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4" name="Rectangle 64"/>
              <p:cNvSpPr>
                <a:spLocks noChangeArrowheads="1"/>
              </p:cNvSpPr>
              <p:nvPr/>
            </p:nvSpPr>
            <p:spPr bwMode="auto">
              <a:xfrm>
                <a:off x="2617" y="3237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chemeClr val="hlink"/>
                    </a:solidFill>
                    <a:latin typeface="Arial Unicode MS" charset="0"/>
                  </a:rPr>
                  <a:t>3</a:t>
                </a:r>
              </a:p>
            </p:txBody>
          </p:sp>
        </p:grpSp>
        <p:grpSp>
          <p:nvGrpSpPr>
            <p:cNvPr id="10339" name="Group 66"/>
            <p:cNvGrpSpPr>
              <a:grpSpLocks/>
            </p:cNvGrpSpPr>
            <p:nvPr/>
          </p:nvGrpSpPr>
          <p:grpSpPr bwMode="auto">
            <a:xfrm>
              <a:off x="2574" y="660"/>
              <a:ext cx="236" cy="265"/>
              <a:chOff x="2669" y="745"/>
              <a:chExt cx="236" cy="265"/>
            </a:xfrm>
          </p:grpSpPr>
          <p:sp>
            <p:nvSpPr>
              <p:cNvPr id="10340" name="Freeform 67"/>
              <p:cNvSpPr>
                <a:spLocks/>
              </p:cNvSpPr>
              <p:nvPr/>
            </p:nvSpPr>
            <p:spPr bwMode="auto">
              <a:xfrm>
                <a:off x="2669" y="745"/>
                <a:ext cx="222" cy="222"/>
              </a:xfrm>
              <a:custGeom>
                <a:avLst/>
                <a:gdLst>
                  <a:gd name="T0" fmla="*/ 0 w 222"/>
                  <a:gd name="T1" fmla="*/ 221 h 222"/>
                  <a:gd name="T2" fmla="*/ 0 w 222"/>
                  <a:gd name="T3" fmla="*/ 0 h 222"/>
                  <a:gd name="T4" fmla="*/ 221 w 222"/>
                  <a:gd name="T5" fmla="*/ 0 h 222"/>
                  <a:gd name="T6" fmla="*/ 221 w 222"/>
                  <a:gd name="T7" fmla="*/ 221 h 222"/>
                  <a:gd name="T8" fmla="*/ 0 w 222"/>
                  <a:gd name="T9" fmla="*/ 221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"/>
                  <a:gd name="T16" fmla="*/ 0 h 222"/>
                  <a:gd name="T17" fmla="*/ 222 w 222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" h="222">
                    <a:moveTo>
                      <a:pt x="0" y="221"/>
                    </a:moveTo>
                    <a:lnTo>
                      <a:pt x="0" y="0"/>
                    </a:lnTo>
                    <a:lnTo>
                      <a:pt x="221" y="0"/>
                    </a:lnTo>
                    <a:lnTo>
                      <a:pt x="221" y="221"/>
                    </a:lnTo>
                    <a:lnTo>
                      <a:pt x="0" y="221"/>
                    </a:lnTo>
                  </a:path>
                </a:pathLst>
              </a:custGeom>
              <a:pattFill prst="pct20">
                <a:fgClr>
                  <a:schemeClr val="tx2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1" name="Rectangle 68"/>
              <p:cNvSpPr>
                <a:spLocks noChangeArrowheads="1"/>
              </p:cNvSpPr>
              <p:nvPr/>
            </p:nvSpPr>
            <p:spPr bwMode="auto">
              <a:xfrm>
                <a:off x="2695" y="781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chemeClr val="hlink"/>
                    </a:solidFill>
                    <a:latin typeface="Arial Unicode MS" charset="0"/>
                  </a:rPr>
                  <a:t>3</a:t>
                </a:r>
              </a:p>
            </p:txBody>
          </p:sp>
        </p:grpSp>
      </p:grpSp>
      <p:sp>
        <p:nvSpPr>
          <p:cNvPr id="740421" name="Rectangle 69"/>
          <p:cNvSpPr>
            <a:spLocks noChangeArrowheads="1"/>
          </p:cNvSpPr>
          <p:nvPr/>
        </p:nvSpPr>
        <p:spPr bwMode="auto">
          <a:xfrm>
            <a:off x="1447800" y="981075"/>
            <a:ext cx="2238375" cy="510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2697163" y="1589088"/>
            <a:ext cx="987425" cy="3584575"/>
            <a:chOff x="3427" y="1001"/>
            <a:chExt cx="622" cy="2258"/>
          </a:xfrm>
        </p:grpSpPr>
        <p:sp>
          <p:nvSpPr>
            <p:cNvPr id="10336" name="Line 71"/>
            <p:cNvSpPr>
              <a:spLocks noChangeShapeType="1"/>
            </p:cNvSpPr>
            <p:nvPr/>
          </p:nvSpPr>
          <p:spPr bwMode="auto">
            <a:xfrm flipV="1">
              <a:off x="3464" y="1001"/>
              <a:ext cx="570" cy="5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7" name="Line 72"/>
            <p:cNvSpPr>
              <a:spLocks noChangeShapeType="1"/>
            </p:cNvSpPr>
            <p:nvPr/>
          </p:nvSpPr>
          <p:spPr bwMode="auto">
            <a:xfrm>
              <a:off x="3427" y="2276"/>
              <a:ext cx="622" cy="98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34" name="Line 74"/>
          <p:cNvSpPr>
            <a:spLocks noChangeShapeType="1"/>
          </p:cNvSpPr>
          <p:nvPr/>
        </p:nvSpPr>
        <p:spPr bwMode="auto">
          <a:xfrm flipV="1">
            <a:off x="2755900" y="2481263"/>
            <a:ext cx="917575" cy="2508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5" name="Line 75"/>
          <p:cNvSpPr>
            <a:spLocks noChangeShapeType="1"/>
          </p:cNvSpPr>
          <p:nvPr/>
        </p:nvSpPr>
        <p:spPr bwMode="auto">
          <a:xfrm>
            <a:off x="2728913" y="3990974"/>
            <a:ext cx="852487" cy="20288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2741613" y="3030538"/>
            <a:ext cx="931862" cy="1296987"/>
            <a:chOff x="3455" y="1909"/>
            <a:chExt cx="587" cy="817"/>
          </a:xfrm>
        </p:grpSpPr>
        <p:sp>
          <p:nvSpPr>
            <p:cNvPr id="10332" name="Line 77"/>
            <p:cNvSpPr>
              <a:spLocks noChangeShapeType="1"/>
            </p:cNvSpPr>
            <p:nvPr/>
          </p:nvSpPr>
          <p:spPr bwMode="auto">
            <a:xfrm>
              <a:off x="3472" y="1909"/>
              <a:ext cx="570" cy="21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3" name="Line 78"/>
            <p:cNvSpPr>
              <a:spLocks noChangeShapeType="1"/>
            </p:cNvSpPr>
            <p:nvPr/>
          </p:nvSpPr>
          <p:spPr bwMode="auto">
            <a:xfrm flipV="1">
              <a:off x="3455" y="2156"/>
              <a:ext cx="585" cy="57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2741613" y="3351213"/>
            <a:ext cx="928687" cy="1235075"/>
            <a:chOff x="3455" y="2111"/>
            <a:chExt cx="585" cy="778"/>
          </a:xfrm>
        </p:grpSpPr>
        <p:sp>
          <p:nvSpPr>
            <p:cNvPr id="10330" name="Line 80"/>
            <p:cNvSpPr>
              <a:spLocks noChangeShapeType="1"/>
            </p:cNvSpPr>
            <p:nvPr/>
          </p:nvSpPr>
          <p:spPr bwMode="auto">
            <a:xfrm>
              <a:off x="3479" y="2111"/>
              <a:ext cx="555" cy="563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1" name="Line 81"/>
            <p:cNvSpPr>
              <a:spLocks noChangeShapeType="1"/>
            </p:cNvSpPr>
            <p:nvPr/>
          </p:nvSpPr>
          <p:spPr bwMode="auto">
            <a:xfrm flipV="1">
              <a:off x="3455" y="2694"/>
              <a:ext cx="585" cy="195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82"/>
          <p:cNvGrpSpPr>
            <a:grpSpLocks/>
          </p:cNvGrpSpPr>
          <p:nvPr/>
        </p:nvGrpSpPr>
        <p:grpSpPr bwMode="auto">
          <a:xfrm>
            <a:off x="1600200" y="1139825"/>
            <a:ext cx="2084388" cy="3917950"/>
            <a:chOff x="2736" y="718"/>
            <a:chExt cx="1313" cy="2468"/>
          </a:xfrm>
        </p:grpSpPr>
        <p:sp>
          <p:nvSpPr>
            <p:cNvPr id="10306" name="Freeform 83"/>
            <p:cNvSpPr>
              <a:spLocks/>
            </p:cNvSpPr>
            <p:nvPr/>
          </p:nvSpPr>
          <p:spPr bwMode="auto">
            <a:xfrm>
              <a:off x="3688" y="729"/>
              <a:ext cx="361" cy="106"/>
            </a:xfrm>
            <a:custGeom>
              <a:avLst/>
              <a:gdLst>
                <a:gd name="T0" fmla="*/ 0 w 361"/>
                <a:gd name="T1" fmla="*/ 82 h 106"/>
                <a:gd name="T2" fmla="*/ 180 w 361"/>
                <a:gd name="T3" fmla="*/ 0 h 106"/>
                <a:gd name="T4" fmla="*/ 105 w 361"/>
                <a:gd name="T5" fmla="*/ 105 h 106"/>
                <a:gd name="T6" fmla="*/ 360 w 361"/>
                <a:gd name="T7" fmla="*/ 3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1"/>
                <a:gd name="T13" fmla="*/ 0 h 106"/>
                <a:gd name="T14" fmla="*/ 361 w 361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1" h="106">
                  <a:moveTo>
                    <a:pt x="0" y="82"/>
                  </a:moveTo>
                  <a:lnTo>
                    <a:pt x="180" y="0"/>
                  </a:lnTo>
                  <a:lnTo>
                    <a:pt x="105" y="105"/>
                  </a:lnTo>
                  <a:lnTo>
                    <a:pt x="360" y="3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07" name="Group 84"/>
            <p:cNvGrpSpPr>
              <a:grpSpLocks/>
            </p:cNvGrpSpPr>
            <p:nvPr/>
          </p:nvGrpSpPr>
          <p:grpSpPr bwMode="auto">
            <a:xfrm>
              <a:off x="2736" y="718"/>
              <a:ext cx="1165" cy="2468"/>
              <a:chOff x="2736" y="718"/>
              <a:chExt cx="1165" cy="2468"/>
            </a:xfrm>
          </p:grpSpPr>
          <p:sp>
            <p:nvSpPr>
              <p:cNvPr id="10308" name="Freeform 85"/>
              <p:cNvSpPr>
                <a:spLocks/>
              </p:cNvSpPr>
              <p:nvPr/>
            </p:nvSpPr>
            <p:spPr bwMode="auto">
              <a:xfrm>
                <a:off x="3283" y="1263"/>
                <a:ext cx="190" cy="190"/>
              </a:xfrm>
              <a:custGeom>
                <a:avLst/>
                <a:gdLst>
                  <a:gd name="T0" fmla="*/ 0 w 190"/>
                  <a:gd name="T1" fmla="*/ 189 h 190"/>
                  <a:gd name="T2" fmla="*/ 0 w 190"/>
                  <a:gd name="T3" fmla="*/ 0 h 190"/>
                  <a:gd name="T4" fmla="*/ 189 w 190"/>
                  <a:gd name="T5" fmla="*/ 0 h 190"/>
                  <a:gd name="T6" fmla="*/ 189 w 190"/>
                  <a:gd name="T7" fmla="*/ 189 h 190"/>
                  <a:gd name="T8" fmla="*/ 0 w 190"/>
                  <a:gd name="T9" fmla="*/ 189 h 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190"/>
                  <a:gd name="T17" fmla="*/ 190 w 190"/>
                  <a:gd name="T18" fmla="*/ 190 h 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190">
                    <a:moveTo>
                      <a:pt x="0" y="189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189"/>
                    </a:lnTo>
                    <a:lnTo>
                      <a:pt x="0" y="189"/>
                    </a:lnTo>
                  </a:path>
                </a:pathLst>
              </a:custGeom>
              <a:pattFill prst="pct20">
                <a:fgClr>
                  <a:schemeClr val="tx2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9" name="Freeform 86"/>
              <p:cNvSpPr>
                <a:spLocks/>
              </p:cNvSpPr>
              <p:nvPr/>
            </p:nvSpPr>
            <p:spPr bwMode="auto">
              <a:xfrm>
                <a:off x="3283" y="1452"/>
                <a:ext cx="379" cy="756"/>
              </a:xfrm>
              <a:custGeom>
                <a:avLst/>
                <a:gdLst>
                  <a:gd name="T0" fmla="*/ 0 w 379"/>
                  <a:gd name="T1" fmla="*/ 755 h 756"/>
                  <a:gd name="T2" fmla="*/ 0 w 379"/>
                  <a:gd name="T3" fmla="*/ 0 h 756"/>
                  <a:gd name="T4" fmla="*/ 378 w 379"/>
                  <a:gd name="T5" fmla="*/ 0 h 756"/>
                  <a:gd name="T6" fmla="*/ 378 w 379"/>
                  <a:gd name="T7" fmla="*/ 755 h 756"/>
                  <a:gd name="T8" fmla="*/ 0 w 379"/>
                  <a:gd name="T9" fmla="*/ 755 h 7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9"/>
                  <a:gd name="T16" fmla="*/ 0 h 756"/>
                  <a:gd name="T17" fmla="*/ 379 w 379"/>
                  <a:gd name="T18" fmla="*/ 756 h 7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9" h="756">
                    <a:moveTo>
                      <a:pt x="0" y="755"/>
                    </a:moveTo>
                    <a:lnTo>
                      <a:pt x="0" y="0"/>
                    </a:lnTo>
                    <a:lnTo>
                      <a:pt x="378" y="0"/>
                    </a:lnTo>
                    <a:lnTo>
                      <a:pt x="378" y="755"/>
                    </a:lnTo>
                    <a:lnTo>
                      <a:pt x="0" y="75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0" name="Freeform 87"/>
              <p:cNvSpPr>
                <a:spLocks/>
              </p:cNvSpPr>
              <p:nvPr/>
            </p:nvSpPr>
            <p:spPr bwMode="auto">
              <a:xfrm>
                <a:off x="3283" y="2207"/>
                <a:ext cx="379" cy="758"/>
              </a:xfrm>
              <a:custGeom>
                <a:avLst/>
                <a:gdLst>
                  <a:gd name="T0" fmla="*/ 0 w 379"/>
                  <a:gd name="T1" fmla="*/ 757 h 758"/>
                  <a:gd name="T2" fmla="*/ 0 w 379"/>
                  <a:gd name="T3" fmla="*/ 0 h 758"/>
                  <a:gd name="T4" fmla="*/ 378 w 379"/>
                  <a:gd name="T5" fmla="*/ 0 h 758"/>
                  <a:gd name="T6" fmla="*/ 378 w 379"/>
                  <a:gd name="T7" fmla="*/ 757 h 758"/>
                  <a:gd name="T8" fmla="*/ 0 w 379"/>
                  <a:gd name="T9" fmla="*/ 757 h 7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9"/>
                  <a:gd name="T16" fmla="*/ 0 h 758"/>
                  <a:gd name="T17" fmla="*/ 379 w 379"/>
                  <a:gd name="T18" fmla="*/ 758 h 7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9" h="758">
                    <a:moveTo>
                      <a:pt x="0" y="757"/>
                    </a:moveTo>
                    <a:lnTo>
                      <a:pt x="0" y="0"/>
                    </a:lnTo>
                    <a:lnTo>
                      <a:pt x="378" y="0"/>
                    </a:lnTo>
                    <a:lnTo>
                      <a:pt x="378" y="757"/>
                    </a:lnTo>
                    <a:lnTo>
                      <a:pt x="0" y="75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1" name="Rectangle 88"/>
              <p:cNvSpPr>
                <a:spLocks noChangeArrowheads="1"/>
              </p:cNvSpPr>
              <p:nvPr/>
            </p:nvSpPr>
            <p:spPr bwMode="auto">
              <a:xfrm>
                <a:off x="2971" y="1458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000</a:t>
                </a:r>
              </a:p>
            </p:txBody>
          </p:sp>
          <p:sp>
            <p:nvSpPr>
              <p:cNvPr id="10312" name="Rectangle 89"/>
              <p:cNvSpPr>
                <a:spLocks noChangeArrowheads="1"/>
              </p:cNvSpPr>
              <p:nvPr/>
            </p:nvSpPr>
            <p:spPr bwMode="auto">
              <a:xfrm>
                <a:off x="2971" y="1654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001</a:t>
                </a:r>
              </a:p>
            </p:txBody>
          </p:sp>
          <p:sp>
            <p:nvSpPr>
              <p:cNvPr id="10313" name="Rectangle 90"/>
              <p:cNvSpPr>
                <a:spLocks noChangeArrowheads="1"/>
              </p:cNvSpPr>
              <p:nvPr/>
            </p:nvSpPr>
            <p:spPr bwMode="auto">
              <a:xfrm>
                <a:off x="2965" y="1843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010</a:t>
                </a:r>
              </a:p>
            </p:txBody>
          </p:sp>
          <p:sp>
            <p:nvSpPr>
              <p:cNvPr id="10314" name="Rectangle 91"/>
              <p:cNvSpPr>
                <a:spLocks noChangeArrowheads="1"/>
              </p:cNvSpPr>
              <p:nvPr/>
            </p:nvSpPr>
            <p:spPr bwMode="auto">
              <a:xfrm>
                <a:off x="2965" y="2040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011</a:t>
                </a:r>
              </a:p>
            </p:txBody>
          </p:sp>
          <p:sp>
            <p:nvSpPr>
              <p:cNvPr id="10315" name="Rectangle 92"/>
              <p:cNvSpPr>
                <a:spLocks noChangeArrowheads="1"/>
              </p:cNvSpPr>
              <p:nvPr/>
            </p:nvSpPr>
            <p:spPr bwMode="auto">
              <a:xfrm>
                <a:off x="2958" y="2221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100</a:t>
                </a:r>
              </a:p>
            </p:txBody>
          </p:sp>
          <p:sp>
            <p:nvSpPr>
              <p:cNvPr id="10316" name="Rectangle 93"/>
              <p:cNvSpPr>
                <a:spLocks noChangeArrowheads="1"/>
              </p:cNvSpPr>
              <p:nvPr/>
            </p:nvSpPr>
            <p:spPr bwMode="auto">
              <a:xfrm>
                <a:off x="2958" y="2418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101</a:t>
                </a:r>
              </a:p>
            </p:txBody>
          </p:sp>
          <p:sp>
            <p:nvSpPr>
              <p:cNvPr id="10317" name="Rectangle 94"/>
              <p:cNvSpPr>
                <a:spLocks noChangeArrowheads="1"/>
              </p:cNvSpPr>
              <p:nvPr/>
            </p:nvSpPr>
            <p:spPr bwMode="auto">
              <a:xfrm>
                <a:off x="2950" y="2621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110</a:t>
                </a:r>
              </a:p>
            </p:txBody>
          </p:sp>
          <p:sp>
            <p:nvSpPr>
              <p:cNvPr id="10318" name="Rectangle 95"/>
              <p:cNvSpPr>
                <a:spLocks noChangeArrowheads="1"/>
              </p:cNvSpPr>
              <p:nvPr/>
            </p:nvSpPr>
            <p:spPr bwMode="auto">
              <a:xfrm>
                <a:off x="2958" y="2803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111</a:t>
                </a:r>
              </a:p>
            </p:txBody>
          </p:sp>
          <p:sp>
            <p:nvSpPr>
              <p:cNvPr id="10319" name="Rectangle 96"/>
              <p:cNvSpPr>
                <a:spLocks noChangeArrowheads="1"/>
              </p:cNvSpPr>
              <p:nvPr/>
            </p:nvSpPr>
            <p:spPr bwMode="auto">
              <a:xfrm>
                <a:off x="3284" y="1247"/>
                <a:ext cx="19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chemeClr val="hlink"/>
                    </a:solidFill>
                    <a:latin typeface="Trebuchet MS" charset="0"/>
                  </a:rPr>
                  <a:t>3</a:t>
                </a:r>
              </a:p>
            </p:txBody>
          </p:sp>
          <p:sp>
            <p:nvSpPr>
              <p:cNvPr id="10320" name="Rectangle 97"/>
              <p:cNvSpPr>
                <a:spLocks noChangeArrowheads="1"/>
              </p:cNvSpPr>
              <p:nvPr/>
            </p:nvSpPr>
            <p:spPr bwMode="auto">
              <a:xfrm>
                <a:off x="3072" y="2976"/>
                <a:ext cx="78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DIRECTORY</a:t>
                </a:r>
              </a:p>
            </p:txBody>
          </p:sp>
          <p:sp>
            <p:nvSpPr>
              <p:cNvPr id="10321" name="Line 98"/>
              <p:cNvSpPr>
                <a:spLocks noChangeShapeType="1"/>
              </p:cNvSpPr>
              <p:nvPr/>
            </p:nvSpPr>
            <p:spPr bwMode="auto">
              <a:xfrm>
                <a:off x="3284" y="1608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2" name="Line 99"/>
              <p:cNvSpPr>
                <a:spLocks noChangeShapeType="1"/>
              </p:cNvSpPr>
              <p:nvPr/>
            </p:nvSpPr>
            <p:spPr bwMode="auto">
              <a:xfrm>
                <a:off x="3290" y="1794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3" name="Line 100"/>
              <p:cNvSpPr>
                <a:spLocks noChangeShapeType="1"/>
              </p:cNvSpPr>
              <p:nvPr/>
            </p:nvSpPr>
            <p:spPr bwMode="auto">
              <a:xfrm>
                <a:off x="3288" y="2003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4" name="Line 101"/>
              <p:cNvSpPr>
                <a:spLocks noChangeShapeType="1"/>
              </p:cNvSpPr>
              <p:nvPr/>
            </p:nvSpPr>
            <p:spPr bwMode="auto">
              <a:xfrm>
                <a:off x="3301" y="2399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5" name="Line 102"/>
              <p:cNvSpPr>
                <a:spLocks noChangeShapeType="1"/>
              </p:cNvSpPr>
              <p:nvPr/>
            </p:nvSpPr>
            <p:spPr bwMode="auto">
              <a:xfrm>
                <a:off x="3285" y="2622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6" name="Line 103"/>
              <p:cNvSpPr>
                <a:spLocks noChangeShapeType="1"/>
              </p:cNvSpPr>
              <p:nvPr/>
            </p:nvSpPr>
            <p:spPr bwMode="auto">
              <a:xfrm>
                <a:off x="3291" y="2801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7" name="Rectangle 104"/>
              <p:cNvSpPr>
                <a:spLocks noChangeArrowheads="1"/>
              </p:cNvSpPr>
              <p:nvPr/>
            </p:nvSpPr>
            <p:spPr bwMode="auto">
              <a:xfrm>
                <a:off x="2736" y="718"/>
                <a:ext cx="9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LOCAL DEPTH</a:t>
                </a:r>
              </a:p>
            </p:txBody>
          </p:sp>
          <p:sp>
            <p:nvSpPr>
              <p:cNvPr id="10328" name="Rectangle 105"/>
              <p:cNvSpPr>
                <a:spLocks noChangeArrowheads="1"/>
              </p:cNvSpPr>
              <p:nvPr/>
            </p:nvSpPr>
            <p:spPr bwMode="auto">
              <a:xfrm>
                <a:off x="2878" y="912"/>
                <a:ext cx="1023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GLOBAL DEPTH</a:t>
                </a:r>
              </a:p>
            </p:txBody>
          </p:sp>
          <p:sp>
            <p:nvSpPr>
              <p:cNvPr id="10329" name="Freeform 106"/>
              <p:cNvSpPr>
                <a:spLocks/>
              </p:cNvSpPr>
              <p:nvPr/>
            </p:nvSpPr>
            <p:spPr bwMode="auto">
              <a:xfrm>
                <a:off x="3373" y="1096"/>
                <a:ext cx="114" cy="174"/>
              </a:xfrm>
              <a:custGeom>
                <a:avLst/>
                <a:gdLst>
                  <a:gd name="T0" fmla="*/ 75 w 114"/>
                  <a:gd name="T1" fmla="*/ 0 h 174"/>
                  <a:gd name="T2" fmla="*/ 113 w 114"/>
                  <a:gd name="T3" fmla="*/ 68 h 174"/>
                  <a:gd name="T4" fmla="*/ 0 w 114"/>
                  <a:gd name="T5" fmla="*/ 38 h 174"/>
                  <a:gd name="T6" fmla="*/ 15 w 114"/>
                  <a:gd name="T7" fmla="*/ 173 h 1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4"/>
                  <a:gd name="T13" fmla="*/ 0 h 174"/>
                  <a:gd name="T14" fmla="*/ 114 w 114"/>
                  <a:gd name="T15" fmla="*/ 174 h 1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4" h="174">
                    <a:moveTo>
                      <a:pt x="75" y="0"/>
                    </a:moveTo>
                    <a:lnTo>
                      <a:pt x="113" y="68"/>
                    </a:lnTo>
                    <a:lnTo>
                      <a:pt x="0" y="38"/>
                    </a:lnTo>
                    <a:lnTo>
                      <a:pt x="15" y="173"/>
                    </a:lnTo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107"/>
          <p:cNvGrpSpPr>
            <a:grpSpLocks/>
          </p:cNvGrpSpPr>
          <p:nvPr/>
        </p:nvGrpSpPr>
        <p:grpSpPr bwMode="auto">
          <a:xfrm>
            <a:off x="381000" y="2057400"/>
            <a:ext cx="2082800" cy="381000"/>
            <a:chOff x="1968" y="1056"/>
            <a:chExt cx="1312" cy="240"/>
          </a:xfrm>
        </p:grpSpPr>
        <p:sp>
          <p:nvSpPr>
            <p:cNvPr id="10304" name="Rectangle 108"/>
            <p:cNvSpPr>
              <a:spLocks noChangeArrowheads="1"/>
            </p:cNvSpPr>
            <p:nvPr/>
          </p:nvSpPr>
          <p:spPr bwMode="auto">
            <a:xfrm>
              <a:off x="1968" y="1056"/>
              <a:ext cx="131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tx2"/>
                  </a:solidFill>
                  <a:latin typeface="Arial Unicode MS" charset="0"/>
                </a:rPr>
                <a:t>h(20*) = 101</a:t>
              </a:r>
              <a:r>
                <a:rPr lang="en-US" sz="1800" b="1">
                  <a:solidFill>
                    <a:schemeClr val="hlink"/>
                  </a:solidFill>
                  <a:latin typeface="Arial Unicode MS" charset="0"/>
                </a:rPr>
                <a:t>00</a:t>
              </a:r>
              <a:r>
                <a:rPr lang="en-US" sz="1800" b="1">
                  <a:solidFill>
                    <a:schemeClr val="tx2"/>
                  </a:solidFill>
                  <a:latin typeface="Arial Unicode MS" charset="0"/>
                </a:rPr>
                <a:t> </a:t>
              </a:r>
            </a:p>
          </p:txBody>
        </p:sp>
        <p:sp>
          <p:nvSpPr>
            <p:cNvPr id="10305" name="Line 109"/>
            <p:cNvSpPr>
              <a:spLocks noChangeShapeType="1"/>
            </p:cNvSpPr>
            <p:nvPr/>
          </p:nvSpPr>
          <p:spPr bwMode="auto">
            <a:xfrm>
              <a:off x="2640" y="12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553200" y="1295400"/>
            <a:ext cx="2100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42=(101</a:t>
            </a:r>
            <a:r>
              <a:rPr lang="en-US" dirty="0" smtClean="0">
                <a:solidFill>
                  <a:srgbClr val="0000FF"/>
                </a:solidFill>
              </a:rPr>
              <a:t>010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</a:p>
          <a:p>
            <a:r>
              <a:rPr lang="en-US" dirty="0"/>
              <a:t>9</a:t>
            </a:r>
            <a:r>
              <a:rPr lang="en-US" dirty="0" smtClean="0"/>
              <a:t>=</a:t>
            </a:r>
            <a:r>
              <a:rPr lang="en-US" dirty="0"/>
              <a:t>(</a:t>
            </a:r>
            <a:r>
              <a:rPr lang="en-US" dirty="0" smtClean="0"/>
              <a:t>1</a:t>
            </a:r>
            <a:r>
              <a:rPr lang="en-US" dirty="0" smtClean="0">
                <a:solidFill>
                  <a:srgbClr val="0000FF"/>
                </a:solidFill>
              </a:rPr>
              <a:t>001</a:t>
            </a:r>
            <a:r>
              <a:rPr lang="en-US" dirty="0" smtClean="0"/>
              <a:t>)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4" name="Rectangle 30"/>
          <p:cNvSpPr>
            <a:spLocks noChangeArrowheads="1"/>
          </p:cNvSpPr>
          <p:nvPr/>
        </p:nvSpPr>
        <p:spPr bwMode="auto">
          <a:xfrm>
            <a:off x="4004980" y="3505200"/>
            <a:ext cx="49082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chemeClr val="bg2"/>
                </a:solidFill>
                <a:latin typeface="Arial Unicode MS" charset="0"/>
              </a:rPr>
              <a:t>42*</a:t>
            </a:r>
            <a:endParaRPr lang="en-US" sz="1600" b="1" dirty="0">
              <a:solidFill>
                <a:schemeClr val="bg2"/>
              </a:solidFill>
              <a:latin typeface="Arial Unicode MS" charset="0"/>
            </a:endParaRPr>
          </a:p>
        </p:txBody>
      </p:sp>
      <p:sp>
        <p:nvSpPr>
          <p:cNvPr id="112" name="Rectangle 65"/>
          <p:cNvSpPr>
            <a:spLocks noChangeArrowheads="1"/>
          </p:cNvSpPr>
          <p:nvPr/>
        </p:nvSpPr>
        <p:spPr bwMode="auto">
          <a:xfrm>
            <a:off x="5659437" y="5029200"/>
            <a:ext cx="1350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Trebuchet MS" charset="0"/>
              </a:rPr>
              <a:t>Bucket A2</a:t>
            </a:r>
            <a:br>
              <a:rPr lang="en-US" sz="1600" b="1" dirty="0">
                <a:solidFill>
                  <a:srgbClr val="000000"/>
                </a:solidFill>
                <a:latin typeface="Trebuchet MS" charset="0"/>
              </a:rPr>
            </a:br>
            <a:r>
              <a:rPr lang="en-US" sz="1600" b="1" dirty="0">
                <a:solidFill>
                  <a:srgbClr val="000000"/>
                </a:solidFill>
                <a:latin typeface="Trebuchet MS" charset="0"/>
              </a:rPr>
              <a:t>(</a:t>
            </a:r>
            <a:r>
              <a:rPr lang="en-US" sz="1600" b="1" dirty="0">
                <a:solidFill>
                  <a:schemeClr val="hlink"/>
                </a:solidFill>
                <a:latin typeface="Trebuchet MS" charset="0"/>
              </a:rPr>
              <a:t>split image</a:t>
            </a:r>
            <a:r>
              <a:rPr lang="en-US" sz="1600" b="1" dirty="0">
                <a:solidFill>
                  <a:srgbClr val="000000"/>
                </a:solidFill>
                <a:latin typeface="Trebuchet MS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Trebuchet MS" charset="0"/>
              </a:rPr>
            </a:br>
            <a:r>
              <a:rPr lang="en-US" sz="1600" b="1" dirty="0">
                <a:solidFill>
                  <a:srgbClr val="000000"/>
                </a:solidFill>
                <a:latin typeface="Trebuchet MS" charset="0"/>
              </a:rPr>
              <a:t>of Bucket A)</a:t>
            </a:r>
          </a:p>
        </p:txBody>
      </p:sp>
      <p:sp>
        <p:nvSpPr>
          <p:cNvPr id="113" name="Freeform 4"/>
          <p:cNvSpPr>
            <a:spLocks/>
          </p:cNvSpPr>
          <p:nvPr/>
        </p:nvSpPr>
        <p:spPr bwMode="auto">
          <a:xfrm>
            <a:off x="3686175" y="6210300"/>
            <a:ext cx="1403350" cy="352425"/>
          </a:xfrm>
          <a:custGeom>
            <a:avLst/>
            <a:gdLst>
              <a:gd name="T0" fmla="*/ 0 w 884"/>
              <a:gd name="T1" fmla="*/ 350838 h 222"/>
              <a:gd name="T2" fmla="*/ 0 w 884"/>
              <a:gd name="T3" fmla="*/ 0 h 222"/>
              <a:gd name="T4" fmla="*/ 1401763 w 884"/>
              <a:gd name="T5" fmla="*/ 0 h 222"/>
              <a:gd name="T6" fmla="*/ 1401763 w 884"/>
              <a:gd name="T7" fmla="*/ 350838 h 222"/>
              <a:gd name="T8" fmla="*/ 0 w 884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2"/>
              <a:gd name="T17" fmla="*/ 884 w 884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5" name="Freeform 9"/>
          <p:cNvSpPr>
            <a:spLocks/>
          </p:cNvSpPr>
          <p:nvPr/>
        </p:nvSpPr>
        <p:spPr bwMode="auto">
          <a:xfrm>
            <a:off x="3686175" y="5861050"/>
            <a:ext cx="352425" cy="350838"/>
          </a:xfrm>
          <a:custGeom>
            <a:avLst/>
            <a:gdLst>
              <a:gd name="T0" fmla="*/ 0 w 222"/>
              <a:gd name="T1" fmla="*/ 349250 h 221"/>
              <a:gd name="T2" fmla="*/ 0 w 222"/>
              <a:gd name="T3" fmla="*/ 0 h 221"/>
              <a:gd name="T4" fmla="*/ 350838 w 222"/>
              <a:gd name="T5" fmla="*/ 0 h 221"/>
              <a:gd name="T6" fmla="*/ 350838 w 222"/>
              <a:gd name="T7" fmla="*/ 349250 h 221"/>
              <a:gd name="T8" fmla="*/ 0 w 222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1"/>
              <a:gd name="T17" fmla="*/ 222 w 222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Rectangle 19"/>
          <p:cNvSpPr>
            <a:spLocks noChangeArrowheads="1"/>
          </p:cNvSpPr>
          <p:nvPr/>
        </p:nvSpPr>
        <p:spPr bwMode="auto">
          <a:xfrm>
            <a:off x="3703637" y="5872163"/>
            <a:ext cx="29816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FF"/>
                </a:solidFill>
                <a:latin typeface="Arial Unicode MS" charset="0"/>
              </a:rPr>
              <a:t>3</a:t>
            </a:r>
            <a:endParaRPr lang="en-US" sz="1600" b="1" dirty="0">
              <a:solidFill>
                <a:srgbClr val="0000FF"/>
              </a:solidFill>
              <a:latin typeface="Arial Unicode MS" charset="0"/>
            </a:endParaRPr>
          </a:p>
        </p:txBody>
      </p:sp>
      <p:sp>
        <p:nvSpPr>
          <p:cNvPr id="117" name="Rectangle 26"/>
          <p:cNvSpPr>
            <a:spLocks noChangeArrowheads="1"/>
          </p:cNvSpPr>
          <p:nvPr/>
        </p:nvSpPr>
        <p:spPr bwMode="auto">
          <a:xfrm>
            <a:off x="5070475" y="6215063"/>
            <a:ext cx="10525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B</a:t>
            </a:r>
          </a:p>
        </p:txBody>
      </p:sp>
      <p:sp>
        <p:nvSpPr>
          <p:cNvPr id="119" name="Rectangle 32"/>
          <p:cNvSpPr>
            <a:spLocks noChangeArrowheads="1"/>
          </p:cNvSpPr>
          <p:nvPr/>
        </p:nvSpPr>
        <p:spPr bwMode="auto">
          <a:xfrm>
            <a:off x="3962400" y="6238875"/>
            <a:ext cx="49082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FF"/>
                </a:solidFill>
                <a:latin typeface="Arial Unicode MS" charset="0"/>
              </a:rPr>
              <a:t>21*</a:t>
            </a:r>
          </a:p>
        </p:txBody>
      </p:sp>
      <p:sp>
        <p:nvSpPr>
          <p:cNvPr id="120" name="Rectangle 40"/>
          <p:cNvSpPr>
            <a:spLocks noChangeArrowheads="1"/>
          </p:cNvSpPr>
          <p:nvPr/>
        </p:nvSpPr>
        <p:spPr bwMode="auto">
          <a:xfrm>
            <a:off x="3695700" y="6237288"/>
            <a:ext cx="37670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FF"/>
                </a:solidFill>
                <a:latin typeface="Arial Unicode MS" charset="0"/>
              </a:rPr>
              <a:t>5*</a:t>
            </a:r>
          </a:p>
        </p:txBody>
      </p:sp>
      <p:sp>
        <p:nvSpPr>
          <p:cNvPr id="121" name="Rectangle 50"/>
          <p:cNvSpPr>
            <a:spLocks noChangeArrowheads="1"/>
          </p:cNvSpPr>
          <p:nvPr/>
        </p:nvSpPr>
        <p:spPr bwMode="auto">
          <a:xfrm>
            <a:off x="4267200" y="6248400"/>
            <a:ext cx="49082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FF"/>
                </a:solidFill>
                <a:latin typeface="Arial Unicode MS" charset="0"/>
              </a:rPr>
              <a:t>13*</a:t>
            </a:r>
          </a:p>
        </p:txBody>
      </p:sp>
    </p:spTree>
    <p:extLst>
      <p:ext uri="{BB962C8B-B14F-4D97-AF65-F5344CB8AC3E}">
        <p14:creationId xmlns:p14="http://schemas.microsoft.com/office/powerpoint/2010/main" val="92471871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502E8E9-AE24-CE4A-8F9E-3C3E73464D67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0E67C2E-57FA-0848-9E80-1BA7AB0A7A8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Linear Hashing</a:t>
            </a:r>
          </a:p>
        </p:txBody>
      </p:sp>
      <p:sp>
        <p:nvSpPr>
          <p:cNvPr id="1331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47244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Another dynamic hashing scheme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Eliminates long overflow chains without using a directory.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solidFill>
                  <a:schemeClr val="hlink"/>
                </a:solidFill>
                <a:latin typeface="Tahoma" charset="0"/>
              </a:rPr>
              <a:t>Main idea:</a:t>
            </a:r>
            <a:r>
              <a:rPr lang="en-US" sz="2400" dirty="0">
                <a:latin typeface="Tahoma" charset="0"/>
              </a:rPr>
              <a:t> Use a family of hash functions </a:t>
            </a:r>
            <a:r>
              <a:rPr lang="en-US" sz="2400" b="1" dirty="0">
                <a:latin typeface="Tahoma" charset="0"/>
              </a:rPr>
              <a:t>h</a:t>
            </a:r>
            <a:r>
              <a:rPr lang="en-US" sz="2400" baseline="-25000" dirty="0">
                <a:latin typeface="Tahoma" charset="0"/>
              </a:rPr>
              <a:t>0</a:t>
            </a:r>
            <a:r>
              <a:rPr lang="en-US" sz="2400" dirty="0">
                <a:latin typeface="Tahoma" charset="0"/>
              </a:rPr>
              <a:t>, </a:t>
            </a:r>
            <a:r>
              <a:rPr lang="en-US" sz="2400" b="1" dirty="0">
                <a:latin typeface="Tahoma" charset="0"/>
              </a:rPr>
              <a:t>h</a:t>
            </a:r>
            <a:r>
              <a:rPr lang="en-US" sz="2400" baseline="-25000" dirty="0">
                <a:latin typeface="Tahoma" charset="0"/>
              </a:rPr>
              <a:t>1</a:t>
            </a:r>
            <a:r>
              <a:rPr lang="en-US" sz="2400" dirty="0">
                <a:latin typeface="Tahoma" charset="0"/>
              </a:rPr>
              <a:t>, </a:t>
            </a:r>
            <a:r>
              <a:rPr lang="en-US" sz="2400" b="1" dirty="0">
                <a:latin typeface="Tahoma" charset="0"/>
              </a:rPr>
              <a:t>h</a:t>
            </a:r>
            <a:r>
              <a:rPr lang="en-US" sz="2400" baseline="-250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</a:rPr>
              <a:t>, ...</a:t>
            </a:r>
          </a:p>
          <a:p>
            <a:pPr lvl="1" eaLnBrk="1" hangingPunct="1">
              <a:lnSpc>
                <a:spcPct val="110000"/>
              </a:lnSpc>
              <a:buSzPct val="75000"/>
            </a:pPr>
            <a:r>
              <a:rPr lang="en-US" sz="2000" b="1" dirty="0">
                <a:latin typeface="Tahoma" charset="0"/>
              </a:rPr>
              <a:t>h</a:t>
            </a:r>
            <a:r>
              <a:rPr lang="en-US" sz="2000" baseline="-25000" dirty="0">
                <a:latin typeface="Tahoma" charset="0"/>
              </a:rPr>
              <a:t>i+1 </a:t>
            </a:r>
            <a:r>
              <a:rPr lang="en-US" sz="2000" dirty="0">
                <a:latin typeface="Tahoma" charset="0"/>
              </a:rPr>
              <a:t>doubles the range of </a:t>
            </a:r>
            <a:r>
              <a:rPr lang="en-US" sz="2000" b="1" dirty="0">
                <a:latin typeface="Tahoma" charset="0"/>
              </a:rPr>
              <a:t>h</a:t>
            </a:r>
            <a:r>
              <a:rPr lang="en-US" sz="2000" baseline="-25000" dirty="0">
                <a:latin typeface="Tahoma" charset="0"/>
              </a:rPr>
              <a:t>i </a:t>
            </a:r>
            <a:r>
              <a:rPr lang="en-US" sz="2000" dirty="0">
                <a:latin typeface="Tahoma" charset="0"/>
              </a:rPr>
              <a:t>(similar to directory doubling)</a:t>
            </a:r>
          </a:p>
          <a:p>
            <a:pPr lvl="1" eaLnBrk="1" hangingPunct="1">
              <a:lnSpc>
                <a:spcPct val="110000"/>
              </a:lnSpc>
              <a:buSzPct val="75000"/>
            </a:pPr>
            <a:r>
              <a:rPr lang="en-US" sz="2000" dirty="0">
                <a:latin typeface="Tahoma" charset="0"/>
              </a:rPr>
              <a:t>Hash family typically obtained by choosing hash function </a:t>
            </a:r>
            <a:r>
              <a:rPr lang="en-US" sz="2000" i="1" dirty="0">
                <a:latin typeface="Tahoma" charset="0"/>
              </a:rPr>
              <a:t>h()</a:t>
            </a:r>
            <a:r>
              <a:rPr lang="en-US" sz="2000" dirty="0">
                <a:latin typeface="Tahoma" charset="0"/>
              </a:rPr>
              <a:t> and initial number of buckets </a:t>
            </a:r>
            <a:r>
              <a:rPr lang="en-US" sz="2000" i="1" dirty="0">
                <a:latin typeface="Tahoma" charset="0"/>
              </a:rPr>
              <a:t>N</a:t>
            </a:r>
          </a:p>
          <a:p>
            <a:pPr lvl="1" eaLnBrk="1" hangingPunct="1">
              <a:lnSpc>
                <a:spcPct val="110000"/>
              </a:lnSpc>
              <a:buSzPct val="75000"/>
            </a:pPr>
            <a:r>
              <a:rPr lang="en-US" sz="2000" dirty="0">
                <a:latin typeface="Tahoma" charset="0"/>
              </a:rPr>
              <a:t>Define </a:t>
            </a:r>
            <a:r>
              <a:rPr lang="en-US" sz="2000" i="1" dirty="0">
                <a:latin typeface="Tahoma" charset="0"/>
              </a:rPr>
              <a:t>h</a:t>
            </a:r>
            <a:r>
              <a:rPr lang="en-US" sz="2000" i="1" baseline="-25000" dirty="0">
                <a:latin typeface="Tahoma" charset="0"/>
              </a:rPr>
              <a:t>i</a:t>
            </a:r>
            <a:r>
              <a:rPr lang="en-US" sz="2000" i="1" dirty="0">
                <a:latin typeface="Tahoma" charset="0"/>
              </a:rPr>
              <a:t>(value) = h(value)mod(2</a:t>
            </a:r>
            <a:r>
              <a:rPr lang="en-US" sz="2000" i="1" baseline="30000" dirty="0">
                <a:latin typeface="Tahoma" charset="0"/>
              </a:rPr>
              <a:t>i</a:t>
            </a:r>
            <a:r>
              <a:rPr lang="en-US" sz="2000" i="1" dirty="0">
                <a:latin typeface="Tahoma" charset="0"/>
              </a:rPr>
              <a:t>N)</a:t>
            </a:r>
          </a:p>
          <a:p>
            <a:pPr lvl="1" eaLnBrk="1" hangingPunct="1">
              <a:lnSpc>
                <a:spcPct val="110000"/>
              </a:lnSpc>
              <a:buSzPct val="75000"/>
            </a:pPr>
            <a:r>
              <a:rPr lang="en-US" sz="2000" dirty="0">
                <a:latin typeface="Tahoma" charset="0"/>
              </a:rPr>
              <a:t>If N is a power of 2, apply hash function </a:t>
            </a:r>
            <a:r>
              <a:rPr lang="en-US" sz="2000" i="1" dirty="0">
                <a:latin typeface="Tahoma" charset="0"/>
              </a:rPr>
              <a:t>h(),</a:t>
            </a:r>
            <a:r>
              <a:rPr lang="en-US" sz="2000" dirty="0">
                <a:latin typeface="Tahoma" charset="0"/>
              </a:rPr>
              <a:t> and look at last </a:t>
            </a:r>
            <a:r>
              <a:rPr lang="en-US" sz="2000" i="1" dirty="0">
                <a:latin typeface="Tahoma" charset="0"/>
              </a:rPr>
              <a:t>d</a:t>
            </a:r>
            <a:r>
              <a:rPr lang="en-US" sz="2000" i="1" baseline="-25000" dirty="0">
                <a:latin typeface="Tahoma" charset="0"/>
              </a:rPr>
              <a:t>i</a:t>
            </a:r>
            <a:r>
              <a:rPr lang="en-US" sz="2000" baseline="-25000" dirty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bits</a:t>
            </a:r>
          </a:p>
          <a:p>
            <a:pPr lvl="2" eaLnBrk="1" hangingPunct="1">
              <a:lnSpc>
                <a:spcPct val="110000"/>
              </a:lnSpc>
              <a:buSzPct val="75000"/>
            </a:pPr>
            <a:r>
              <a:rPr lang="en-US" sz="1800" dirty="0">
                <a:latin typeface="Tahoma" charset="0"/>
              </a:rPr>
              <a:t>d</a:t>
            </a:r>
            <a:r>
              <a:rPr lang="en-US" sz="1800" baseline="-25000" dirty="0">
                <a:latin typeface="Tahoma" charset="0"/>
              </a:rPr>
              <a:t>0</a:t>
            </a:r>
            <a:r>
              <a:rPr lang="en-US" sz="1800" dirty="0">
                <a:latin typeface="Tahoma" charset="0"/>
              </a:rPr>
              <a:t> number of bits needed to represent </a:t>
            </a:r>
            <a:r>
              <a:rPr lang="en-US" sz="1800" i="1" dirty="0">
                <a:latin typeface="Tahoma" charset="0"/>
              </a:rPr>
              <a:t>N</a:t>
            </a:r>
          </a:p>
          <a:p>
            <a:pPr lvl="2" eaLnBrk="1" hangingPunct="1">
              <a:lnSpc>
                <a:spcPct val="110000"/>
              </a:lnSpc>
              <a:buSzPct val="75000"/>
            </a:pPr>
            <a:r>
              <a:rPr lang="en-US" sz="1800" dirty="0">
                <a:latin typeface="Tahoma" charset="0"/>
              </a:rPr>
              <a:t>d</a:t>
            </a:r>
            <a:r>
              <a:rPr lang="en-US" sz="1800" baseline="-25000" dirty="0">
                <a:latin typeface="Tahoma" charset="0"/>
              </a:rPr>
              <a:t>i</a:t>
            </a:r>
            <a:r>
              <a:rPr lang="en-US" sz="1800" dirty="0">
                <a:latin typeface="Tahoma" charset="0"/>
              </a:rPr>
              <a:t> = d</a:t>
            </a:r>
            <a:r>
              <a:rPr lang="en-US" sz="1800" baseline="-25000" dirty="0">
                <a:latin typeface="Tahoma" charset="0"/>
              </a:rPr>
              <a:t>0</a:t>
            </a:r>
            <a:r>
              <a:rPr lang="en-US" sz="1800" dirty="0">
                <a:latin typeface="Tahoma" charset="0"/>
              </a:rPr>
              <a:t> + </a:t>
            </a:r>
            <a:r>
              <a:rPr lang="en-US" sz="1800" smtClean="0">
                <a:latin typeface="Tahoma" charset="0"/>
              </a:rPr>
              <a:t>i</a:t>
            </a:r>
            <a:endParaRPr lang="en-US" sz="1800" dirty="0">
              <a:latin typeface="Tahoma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FA61A37-DD49-E844-946C-78697AC9D6E2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B8A01E2-F3DB-4546-BB0E-DEAC7A708D67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Linear Hashing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>
                <a:latin typeface="Tahoma" charset="0"/>
              </a:rPr>
              <a:t>Splitting proceeds in </a:t>
            </a:r>
            <a:r>
              <a:rPr lang="en-US" sz="2800">
                <a:solidFill>
                  <a:schemeClr val="hlink"/>
                </a:solidFill>
                <a:latin typeface="Tahoma" charset="0"/>
              </a:rPr>
              <a:t>rounds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During round </a:t>
            </a:r>
            <a:r>
              <a:rPr lang="en-US" sz="2400" i="1">
                <a:latin typeface="Tahoma" charset="0"/>
              </a:rPr>
              <a:t>level</a:t>
            </a:r>
            <a:r>
              <a:rPr lang="en-US" sz="2400">
                <a:latin typeface="Tahoma" charset="0"/>
              </a:rPr>
              <a:t>, only </a:t>
            </a:r>
            <a:r>
              <a:rPr lang="en-US" sz="2400" b="1">
                <a:latin typeface="Tahoma" charset="0"/>
              </a:rPr>
              <a:t>h</a:t>
            </a:r>
            <a:r>
              <a:rPr lang="en-US" sz="2400" baseline="-25000">
                <a:latin typeface="Tahoma" charset="0"/>
              </a:rPr>
              <a:t>level </a:t>
            </a:r>
            <a:r>
              <a:rPr lang="en-US" sz="2400">
                <a:latin typeface="Tahoma" charset="0"/>
              </a:rPr>
              <a:t>and </a:t>
            </a:r>
            <a:r>
              <a:rPr lang="en-US" sz="2400" b="1">
                <a:latin typeface="Tahoma" charset="0"/>
              </a:rPr>
              <a:t>h</a:t>
            </a:r>
            <a:r>
              <a:rPr lang="en-US" sz="2400" baseline="-25000">
                <a:latin typeface="Tahoma" charset="0"/>
              </a:rPr>
              <a:t>level+1</a:t>
            </a:r>
            <a:r>
              <a:rPr lang="en-US" sz="2400">
                <a:latin typeface="Tahoma" charset="0"/>
              </a:rPr>
              <a:t> are in use</a:t>
            </a:r>
            <a:endParaRPr lang="en-US" sz="2400">
              <a:solidFill>
                <a:schemeClr val="hlink"/>
              </a:solidFill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800">
                <a:latin typeface="Tahoma" charset="0"/>
              </a:rPr>
              <a:t>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solidFill>
                  <a:schemeClr val="hlink"/>
                </a:solidFill>
                <a:latin typeface="Tahoma" charset="0"/>
              </a:rPr>
              <a:t>Level</a:t>
            </a:r>
            <a:r>
              <a:rPr lang="en-US" sz="2400">
                <a:latin typeface="Tahoma" charset="0"/>
              </a:rPr>
              <a:t>: Initialized to 0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solidFill>
                  <a:schemeClr val="hlink"/>
                </a:solidFill>
                <a:latin typeface="Tahoma" charset="0"/>
              </a:rPr>
              <a:t>Next</a:t>
            </a:r>
            <a:r>
              <a:rPr lang="en-US" sz="2400">
                <a:latin typeface="Tahoma" charset="0"/>
              </a:rPr>
              <a:t>: Pointer to the bucket being split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>
                <a:latin typeface="Tahoma" charset="0"/>
              </a:rPr>
              <a:t>At the beginning of round # </a:t>
            </a:r>
            <a:r>
              <a:rPr lang="en-US" sz="2800">
                <a:solidFill>
                  <a:schemeClr val="hlink"/>
                </a:solidFill>
                <a:latin typeface="Tahoma" charset="0"/>
              </a:rPr>
              <a:t>Level</a:t>
            </a:r>
            <a:r>
              <a:rPr lang="en-US" sz="2800">
                <a:latin typeface="Tahoma" charset="0"/>
              </a:rPr>
              <a:t>, the </a:t>
            </a:r>
            <a:br>
              <a:rPr lang="en-US" sz="2800">
                <a:latin typeface="Tahoma" charset="0"/>
              </a:rPr>
            </a:br>
            <a:r>
              <a:rPr lang="en-US" sz="2800">
                <a:latin typeface="Tahoma" charset="0"/>
              </a:rPr>
              <a:t># buckets in the file = N * 2 </a:t>
            </a:r>
            <a:r>
              <a:rPr lang="en-US" sz="2800" baseline="30000">
                <a:latin typeface="Tahoma" charset="0"/>
              </a:rPr>
              <a:t>Level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N is initial number of buckets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0C3323-B682-694E-90AB-92D238A71056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E36963-D8BB-464A-9D23-51BD4609D398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Linear Hashing Example</a:t>
            </a:r>
          </a:p>
        </p:txBody>
      </p:sp>
      <p:grpSp>
        <p:nvGrpSpPr>
          <p:cNvPr id="15366" name="Group 42"/>
          <p:cNvGrpSpPr>
            <a:grpSpLocks/>
          </p:cNvGrpSpPr>
          <p:nvPr/>
        </p:nvGrpSpPr>
        <p:grpSpPr bwMode="auto">
          <a:xfrm>
            <a:off x="3140075" y="2362200"/>
            <a:ext cx="2270125" cy="2514600"/>
            <a:chOff x="1978" y="1488"/>
            <a:chExt cx="1430" cy="1584"/>
          </a:xfrm>
        </p:grpSpPr>
        <p:grpSp>
          <p:nvGrpSpPr>
            <p:cNvPr id="15376" name="Group 39"/>
            <p:cNvGrpSpPr>
              <a:grpSpLocks/>
            </p:cNvGrpSpPr>
            <p:nvPr/>
          </p:nvGrpSpPr>
          <p:grpSpPr bwMode="auto">
            <a:xfrm>
              <a:off x="1978" y="1488"/>
              <a:ext cx="1430" cy="239"/>
              <a:chOff x="1498" y="1488"/>
              <a:chExt cx="1430" cy="239"/>
            </a:xfrm>
          </p:grpSpPr>
          <p:sp>
            <p:nvSpPr>
              <p:cNvPr id="15392" name="Rectangle 4"/>
              <p:cNvSpPr>
                <a:spLocks noChangeArrowheads="1"/>
              </p:cNvSpPr>
              <p:nvPr/>
            </p:nvSpPr>
            <p:spPr bwMode="auto">
              <a:xfrm>
                <a:off x="1498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32*</a:t>
                </a:r>
              </a:p>
            </p:txBody>
          </p:sp>
          <p:sp>
            <p:nvSpPr>
              <p:cNvPr id="15393" name="Rectangle 5"/>
              <p:cNvSpPr>
                <a:spLocks noChangeArrowheads="1"/>
              </p:cNvSpPr>
              <p:nvPr/>
            </p:nvSpPr>
            <p:spPr bwMode="auto">
              <a:xfrm>
                <a:off x="1861" y="1488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44*</a:t>
                </a:r>
              </a:p>
            </p:txBody>
          </p:sp>
          <p:sp>
            <p:nvSpPr>
              <p:cNvPr id="15394" name="Rectangle 6"/>
              <p:cNvSpPr>
                <a:spLocks noChangeArrowheads="1"/>
              </p:cNvSpPr>
              <p:nvPr/>
            </p:nvSpPr>
            <p:spPr bwMode="auto">
              <a:xfrm>
                <a:off x="2217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36*</a:t>
                </a:r>
              </a:p>
            </p:txBody>
          </p:sp>
          <p:sp>
            <p:nvSpPr>
              <p:cNvPr id="15395" name="Rectangle 7"/>
              <p:cNvSpPr>
                <a:spLocks noChangeArrowheads="1"/>
              </p:cNvSpPr>
              <p:nvPr/>
            </p:nvSpPr>
            <p:spPr bwMode="auto">
              <a:xfrm>
                <a:off x="2572" y="1488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77" name="Group 38"/>
            <p:cNvGrpSpPr>
              <a:grpSpLocks/>
            </p:cNvGrpSpPr>
            <p:nvPr/>
          </p:nvGrpSpPr>
          <p:grpSpPr bwMode="auto">
            <a:xfrm>
              <a:off x="1978" y="1969"/>
              <a:ext cx="1430" cy="239"/>
              <a:chOff x="1498" y="1969"/>
              <a:chExt cx="1430" cy="239"/>
            </a:xfrm>
          </p:grpSpPr>
          <p:sp>
            <p:nvSpPr>
              <p:cNvPr id="15388" name="Rectangle 16"/>
              <p:cNvSpPr>
                <a:spLocks noChangeArrowheads="1"/>
              </p:cNvSpPr>
              <p:nvPr/>
            </p:nvSpPr>
            <p:spPr bwMode="auto">
              <a:xfrm>
                <a:off x="1498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9*</a:t>
                </a:r>
              </a:p>
            </p:txBody>
          </p:sp>
          <p:sp>
            <p:nvSpPr>
              <p:cNvPr id="15389" name="Rectangle 17"/>
              <p:cNvSpPr>
                <a:spLocks noChangeArrowheads="1"/>
              </p:cNvSpPr>
              <p:nvPr/>
            </p:nvSpPr>
            <p:spPr bwMode="auto">
              <a:xfrm>
                <a:off x="1861" y="196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25*</a:t>
                </a:r>
              </a:p>
            </p:txBody>
          </p:sp>
          <p:sp>
            <p:nvSpPr>
              <p:cNvPr id="15390" name="Rectangle 18"/>
              <p:cNvSpPr>
                <a:spLocks noChangeArrowheads="1"/>
              </p:cNvSpPr>
              <p:nvPr/>
            </p:nvSpPr>
            <p:spPr bwMode="auto">
              <a:xfrm>
                <a:off x="2217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5*</a:t>
                </a:r>
              </a:p>
            </p:txBody>
          </p:sp>
          <p:sp>
            <p:nvSpPr>
              <p:cNvPr id="15391" name="Rectangle 19"/>
              <p:cNvSpPr>
                <a:spLocks noChangeArrowheads="1"/>
              </p:cNvSpPr>
              <p:nvPr/>
            </p:nvSpPr>
            <p:spPr bwMode="auto">
              <a:xfrm>
                <a:off x="2572" y="196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78" name="Group 37"/>
            <p:cNvGrpSpPr>
              <a:grpSpLocks/>
            </p:cNvGrpSpPr>
            <p:nvPr/>
          </p:nvGrpSpPr>
          <p:grpSpPr bwMode="auto">
            <a:xfrm>
              <a:off x="1978" y="2382"/>
              <a:ext cx="1430" cy="238"/>
              <a:chOff x="1498" y="2382"/>
              <a:chExt cx="1430" cy="238"/>
            </a:xfrm>
          </p:grpSpPr>
          <p:sp>
            <p:nvSpPr>
              <p:cNvPr id="15384" name="Rectangle 21"/>
              <p:cNvSpPr>
                <a:spLocks noChangeArrowheads="1"/>
              </p:cNvSpPr>
              <p:nvPr/>
            </p:nvSpPr>
            <p:spPr bwMode="auto">
              <a:xfrm>
                <a:off x="1498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14*</a:t>
                </a:r>
              </a:p>
            </p:txBody>
          </p:sp>
          <p:sp>
            <p:nvSpPr>
              <p:cNvPr id="15385" name="Rectangle 22"/>
              <p:cNvSpPr>
                <a:spLocks noChangeArrowheads="1"/>
              </p:cNvSpPr>
              <p:nvPr/>
            </p:nvSpPr>
            <p:spPr bwMode="auto">
              <a:xfrm>
                <a:off x="1861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18*</a:t>
                </a:r>
              </a:p>
            </p:txBody>
          </p:sp>
          <p:sp>
            <p:nvSpPr>
              <p:cNvPr id="15386" name="Rectangle 23"/>
              <p:cNvSpPr>
                <a:spLocks noChangeArrowheads="1"/>
              </p:cNvSpPr>
              <p:nvPr/>
            </p:nvSpPr>
            <p:spPr bwMode="auto">
              <a:xfrm>
                <a:off x="2217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10*</a:t>
                </a:r>
              </a:p>
            </p:txBody>
          </p:sp>
          <p:sp>
            <p:nvSpPr>
              <p:cNvPr id="15387" name="Rectangle 25"/>
              <p:cNvSpPr>
                <a:spLocks noChangeArrowheads="1"/>
              </p:cNvSpPr>
              <p:nvPr/>
            </p:nvSpPr>
            <p:spPr bwMode="auto">
              <a:xfrm>
                <a:off x="2572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30*</a:t>
                </a:r>
              </a:p>
            </p:txBody>
          </p:sp>
        </p:grpSp>
        <p:grpSp>
          <p:nvGrpSpPr>
            <p:cNvPr id="15379" name="Group 36"/>
            <p:cNvGrpSpPr>
              <a:grpSpLocks/>
            </p:cNvGrpSpPr>
            <p:nvPr/>
          </p:nvGrpSpPr>
          <p:grpSpPr bwMode="auto">
            <a:xfrm>
              <a:off x="1978" y="2834"/>
              <a:ext cx="1430" cy="238"/>
              <a:chOff x="1498" y="2834"/>
              <a:chExt cx="1430" cy="238"/>
            </a:xfrm>
          </p:grpSpPr>
          <p:sp>
            <p:nvSpPr>
              <p:cNvPr id="15380" name="Rectangle 28"/>
              <p:cNvSpPr>
                <a:spLocks noChangeArrowheads="1"/>
              </p:cNvSpPr>
              <p:nvPr/>
            </p:nvSpPr>
            <p:spPr bwMode="auto">
              <a:xfrm>
                <a:off x="1498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31*</a:t>
                </a:r>
              </a:p>
            </p:txBody>
          </p:sp>
          <p:sp>
            <p:nvSpPr>
              <p:cNvPr id="15381" name="Rectangle 29"/>
              <p:cNvSpPr>
                <a:spLocks noChangeArrowheads="1"/>
              </p:cNvSpPr>
              <p:nvPr/>
            </p:nvSpPr>
            <p:spPr bwMode="auto">
              <a:xfrm>
                <a:off x="1861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35*</a:t>
                </a:r>
              </a:p>
            </p:txBody>
          </p:sp>
          <p:sp>
            <p:nvSpPr>
              <p:cNvPr id="15382" name="Rectangle 30"/>
              <p:cNvSpPr>
                <a:spLocks noChangeArrowheads="1"/>
              </p:cNvSpPr>
              <p:nvPr/>
            </p:nvSpPr>
            <p:spPr bwMode="auto">
              <a:xfrm>
                <a:off x="2217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7*</a:t>
                </a:r>
              </a:p>
            </p:txBody>
          </p:sp>
          <p:sp>
            <p:nvSpPr>
              <p:cNvPr id="15383" name="Rectangle 31"/>
              <p:cNvSpPr>
                <a:spLocks noChangeArrowheads="1"/>
              </p:cNvSpPr>
              <p:nvPr/>
            </p:nvSpPr>
            <p:spPr bwMode="auto">
              <a:xfrm>
                <a:off x="2572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11*</a:t>
                </a:r>
              </a:p>
            </p:txBody>
          </p:sp>
        </p:grpSp>
      </p:grpSp>
      <p:sp>
        <p:nvSpPr>
          <p:cNvPr id="15367" name="Text Box 43"/>
          <p:cNvSpPr txBox="1">
            <a:spLocks noChangeArrowheads="1"/>
          </p:cNvSpPr>
          <p:nvPr/>
        </p:nvSpPr>
        <p:spPr bwMode="auto">
          <a:xfrm>
            <a:off x="2651125" y="1023938"/>
            <a:ext cx="210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Level 0, N = 4</a:t>
            </a:r>
          </a:p>
        </p:txBody>
      </p:sp>
      <p:sp>
        <p:nvSpPr>
          <p:cNvPr id="15368" name="Text Box 44"/>
          <p:cNvSpPr txBox="1">
            <a:spLocks noChangeArrowheads="1"/>
          </p:cNvSpPr>
          <p:nvPr/>
        </p:nvSpPr>
        <p:spPr bwMode="auto">
          <a:xfrm>
            <a:off x="2514600" y="5105400"/>
            <a:ext cx="5268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Primary bucket Pages in the Hash File</a:t>
            </a: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346325" y="1785938"/>
            <a:ext cx="1189038" cy="728662"/>
            <a:chOff x="1478" y="1125"/>
            <a:chExt cx="749" cy="459"/>
          </a:xfrm>
        </p:grpSpPr>
        <p:sp>
          <p:nvSpPr>
            <p:cNvPr id="15374" name="Line 45"/>
            <p:cNvSpPr>
              <a:spLocks noChangeShapeType="1"/>
            </p:cNvSpPr>
            <p:nvPr/>
          </p:nvSpPr>
          <p:spPr bwMode="auto">
            <a:xfrm>
              <a:off x="1728" y="1392"/>
              <a:ext cx="24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5" name="Text Box 46"/>
            <p:cNvSpPr txBox="1">
              <a:spLocks noChangeArrowheads="1"/>
            </p:cNvSpPr>
            <p:nvPr/>
          </p:nvSpPr>
          <p:spPr bwMode="auto">
            <a:xfrm>
              <a:off x="1478" y="1125"/>
              <a:ext cx="7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Next=0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52400" y="1066800"/>
            <a:ext cx="1981200" cy="5334000"/>
            <a:chOff x="96" y="672"/>
            <a:chExt cx="1248" cy="3360"/>
          </a:xfrm>
        </p:grpSpPr>
        <p:sp>
          <p:nvSpPr>
            <p:cNvPr id="15371" name="Line 35"/>
            <p:cNvSpPr>
              <a:spLocks noChangeShapeType="1"/>
            </p:cNvSpPr>
            <p:nvPr/>
          </p:nvSpPr>
          <p:spPr bwMode="auto">
            <a:xfrm>
              <a:off x="1344" y="672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2" name="Text Box 33"/>
            <p:cNvSpPr txBox="1">
              <a:spLocks noChangeArrowheads="1"/>
            </p:cNvSpPr>
            <p:nvPr/>
          </p:nvSpPr>
          <p:spPr bwMode="auto">
            <a:xfrm>
              <a:off x="961" y="903"/>
              <a:ext cx="350" cy="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chemeClr val="hlink"/>
                  </a:solidFill>
                </a:rPr>
                <a:t>H</a:t>
              </a:r>
              <a:r>
                <a:rPr lang="en-US" sz="2800" baseline="-25000">
                  <a:solidFill>
                    <a:schemeClr val="hlink"/>
                  </a:solidFill>
                </a:rPr>
                <a:t>0</a:t>
              </a:r>
            </a:p>
            <a:p>
              <a:pPr eaLnBrk="1" hangingPunct="1"/>
              <a:endParaRPr lang="en-US" sz="280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/>
                <a:t>00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01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10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15373" name="Text Box 48"/>
            <p:cNvSpPr txBox="1">
              <a:spLocks noChangeArrowheads="1"/>
            </p:cNvSpPr>
            <p:nvPr/>
          </p:nvSpPr>
          <p:spPr bwMode="auto">
            <a:xfrm>
              <a:off x="96" y="3590"/>
              <a:ext cx="12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2000" i="1">
                  <a:solidFill>
                    <a:schemeClr val="accent2"/>
                  </a:solidFill>
                </a:rPr>
                <a:t>This is not actually stored</a:t>
              </a:r>
            </a:p>
          </p:txBody>
        </p:sp>
      </p:grpSp>
      <p:sp>
        <p:nvSpPr>
          <p:cNvPr id="36" name="Text Box 66"/>
          <p:cNvSpPr txBox="1">
            <a:spLocks noChangeArrowheads="1"/>
          </p:cNvSpPr>
          <p:nvPr/>
        </p:nvSpPr>
        <p:spPr bwMode="auto">
          <a:xfrm>
            <a:off x="5791200" y="1066800"/>
            <a:ext cx="2971800" cy="1200328"/>
          </a:xfrm>
          <a:prstGeom prst="rect">
            <a:avLst/>
          </a:prstGeom>
          <a:solidFill>
            <a:srgbClr val="FAE8E2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What happens if we add </a:t>
            </a:r>
            <a:r>
              <a:rPr lang="en-US" dirty="0" smtClean="0">
                <a:solidFill>
                  <a:schemeClr val="hlink"/>
                </a:solidFill>
              </a:rPr>
              <a:t>37*?</a:t>
            </a:r>
            <a:endParaRPr lang="en-U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37=(</a:t>
            </a:r>
            <a:r>
              <a:rPr lang="en-US" dirty="0" smtClean="0"/>
              <a:t>100101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  <a:r>
              <a:rPr lang="en-US" baseline="-25000" dirty="0" smtClean="0">
                <a:solidFill>
                  <a:schemeClr val="hlink"/>
                </a:solidFill>
              </a:rPr>
              <a:t>2</a:t>
            </a:r>
            <a:endParaRPr lang="en-US" baseline="-250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0C3323-B682-694E-90AB-92D238A71056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E36963-D8BB-464A-9D23-51BD4609D398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Linear Hashing Example</a:t>
            </a:r>
          </a:p>
        </p:txBody>
      </p:sp>
      <p:grpSp>
        <p:nvGrpSpPr>
          <p:cNvPr id="15366" name="Group 42"/>
          <p:cNvGrpSpPr>
            <a:grpSpLocks/>
          </p:cNvGrpSpPr>
          <p:nvPr/>
        </p:nvGrpSpPr>
        <p:grpSpPr bwMode="auto">
          <a:xfrm>
            <a:off x="3140075" y="2362200"/>
            <a:ext cx="2270125" cy="2514600"/>
            <a:chOff x="1978" y="1488"/>
            <a:chExt cx="1430" cy="1584"/>
          </a:xfrm>
        </p:grpSpPr>
        <p:grpSp>
          <p:nvGrpSpPr>
            <p:cNvPr id="15376" name="Group 39"/>
            <p:cNvGrpSpPr>
              <a:grpSpLocks/>
            </p:cNvGrpSpPr>
            <p:nvPr/>
          </p:nvGrpSpPr>
          <p:grpSpPr bwMode="auto">
            <a:xfrm>
              <a:off x="1978" y="1488"/>
              <a:ext cx="1430" cy="239"/>
              <a:chOff x="1498" y="1488"/>
              <a:chExt cx="1430" cy="239"/>
            </a:xfrm>
          </p:grpSpPr>
          <p:sp>
            <p:nvSpPr>
              <p:cNvPr id="15392" name="Rectangle 4"/>
              <p:cNvSpPr>
                <a:spLocks noChangeArrowheads="1"/>
              </p:cNvSpPr>
              <p:nvPr/>
            </p:nvSpPr>
            <p:spPr bwMode="auto">
              <a:xfrm>
                <a:off x="1498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32*</a:t>
                </a:r>
              </a:p>
            </p:txBody>
          </p:sp>
          <p:sp>
            <p:nvSpPr>
              <p:cNvPr id="15393" name="Rectangle 5"/>
              <p:cNvSpPr>
                <a:spLocks noChangeArrowheads="1"/>
              </p:cNvSpPr>
              <p:nvPr/>
            </p:nvSpPr>
            <p:spPr bwMode="auto">
              <a:xfrm>
                <a:off x="1861" y="1488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44*</a:t>
                </a:r>
              </a:p>
            </p:txBody>
          </p:sp>
          <p:sp>
            <p:nvSpPr>
              <p:cNvPr id="15394" name="Rectangle 6"/>
              <p:cNvSpPr>
                <a:spLocks noChangeArrowheads="1"/>
              </p:cNvSpPr>
              <p:nvPr/>
            </p:nvSpPr>
            <p:spPr bwMode="auto">
              <a:xfrm>
                <a:off x="2217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36*</a:t>
                </a:r>
              </a:p>
            </p:txBody>
          </p:sp>
          <p:sp>
            <p:nvSpPr>
              <p:cNvPr id="15395" name="Rectangle 7"/>
              <p:cNvSpPr>
                <a:spLocks noChangeArrowheads="1"/>
              </p:cNvSpPr>
              <p:nvPr/>
            </p:nvSpPr>
            <p:spPr bwMode="auto">
              <a:xfrm>
                <a:off x="2572" y="1488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77" name="Group 38"/>
            <p:cNvGrpSpPr>
              <a:grpSpLocks/>
            </p:cNvGrpSpPr>
            <p:nvPr/>
          </p:nvGrpSpPr>
          <p:grpSpPr bwMode="auto">
            <a:xfrm>
              <a:off x="1978" y="1969"/>
              <a:ext cx="1430" cy="239"/>
              <a:chOff x="1498" y="1969"/>
              <a:chExt cx="1430" cy="239"/>
            </a:xfrm>
          </p:grpSpPr>
          <p:sp>
            <p:nvSpPr>
              <p:cNvPr id="15388" name="Rectangle 16"/>
              <p:cNvSpPr>
                <a:spLocks noChangeArrowheads="1"/>
              </p:cNvSpPr>
              <p:nvPr/>
            </p:nvSpPr>
            <p:spPr bwMode="auto">
              <a:xfrm>
                <a:off x="1498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9*</a:t>
                </a:r>
              </a:p>
            </p:txBody>
          </p:sp>
          <p:sp>
            <p:nvSpPr>
              <p:cNvPr id="15389" name="Rectangle 17"/>
              <p:cNvSpPr>
                <a:spLocks noChangeArrowheads="1"/>
              </p:cNvSpPr>
              <p:nvPr/>
            </p:nvSpPr>
            <p:spPr bwMode="auto">
              <a:xfrm>
                <a:off x="1861" y="196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25*</a:t>
                </a:r>
              </a:p>
            </p:txBody>
          </p:sp>
          <p:sp>
            <p:nvSpPr>
              <p:cNvPr id="15390" name="Rectangle 18"/>
              <p:cNvSpPr>
                <a:spLocks noChangeArrowheads="1"/>
              </p:cNvSpPr>
              <p:nvPr/>
            </p:nvSpPr>
            <p:spPr bwMode="auto">
              <a:xfrm>
                <a:off x="2217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5*</a:t>
                </a:r>
              </a:p>
            </p:txBody>
          </p:sp>
          <p:sp>
            <p:nvSpPr>
              <p:cNvPr id="15391" name="Rectangle 19"/>
              <p:cNvSpPr>
                <a:spLocks noChangeArrowheads="1"/>
              </p:cNvSpPr>
              <p:nvPr/>
            </p:nvSpPr>
            <p:spPr bwMode="auto">
              <a:xfrm>
                <a:off x="2572" y="196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78" name="Group 37"/>
            <p:cNvGrpSpPr>
              <a:grpSpLocks/>
            </p:cNvGrpSpPr>
            <p:nvPr/>
          </p:nvGrpSpPr>
          <p:grpSpPr bwMode="auto">
            <a:xfrm>
              <a:off x="1978" y="2382"/>
              <a:ext cx="1430" cy="238"/>
              <a:chOff x="1498" y="2382"/>
              <a:chExt cx="1430" cy="238"/>
            </a:xfrm>
          </p:grpSpPr>
          <p:sp>
            <p:nvSpPr>
              <p:cNvPr id="15384" name="Rectangle 21"/>
              <p:cNvSpPr>
                <a:spLocks noChangeArrowheads="1"/>
              </p:cNvSpPr>
              <p:nvPr/>
            </p:nvSpPr>
            <p:spPr bwMode="auto">
              <a:xfrm>
                <a:off x="1498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14*</a:t>
                </a:r>
              </a:p>
            </p:txBody>
          </p:sp>
          <p:sp>
            <p:nvSpPr>
              <p:cNvPr id="15385" name="Rectangle 22"/>
              <p:cNvSpPr>
                <a:spLocks noChangeArrowheads="1"/>
              </p:cNvSpPr>
              <p:nvPr/>
            </p:nvSpPr>
            <p:spPr bwMode="auto">
              <a:xfrm>
                <a:off x="1861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18*</a:t>
                </a:r>
              </a:p>
            </p:txBody>
          </p:sp>
          <p:sp>
            <p:nvSpPr>
              <p:cNvPr id="15386" name="Rectangle 23"/>
              <p:cNvSpPr>
                <a:spLocks noChangeArrowheads="1"/>
              </p:cNvSpPr>
              <p:nvPr/>
            </p:nvSpPr>
            <p:spPr bwMode="auto">
              <a:xfrm>
                <a:off x="2217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10*</a:t>
                </a:r>
              </a:p>
            </p:txBody>
          </p:sp>
          <p:sp>
            <p:nvSpPr>
              <p:cNvPr id="15387" name="Rectangle 25"/>
              <p:cNvSpPr>
                <a:spLocks noChangeArrowheads="1"/>
              </p:cNvSpPr>
              <p:nvPr/>
            </p:nvSpPr>
            <p:spPr bwMode="auto">
              <a:xfrm>
                <a:off x="2572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30*</a:t>
                </a:r>
              </a:p>
            </p:txBody>
          </p:sp>
        </p:grpSp>
        <p:grpSp>
          <p:nvGrpSpPr>
            <p:cNvPr id="15379" name="Group 36"/>
            <p:cNvGrpSpPr>
              <a:grpSpLocks/>
            </p:cNvGrpSpPr>
            <p:nvPr/>
          </p:nvGrpSpPr>
          <p:grpSpPr bwMode="auto">
            <a:xfrm>
              <a:off x="1978" y="2834"/>
              <a:ext cx="1430" cy="238"/>
              <a:chOff x="1498" y="2834"/>
              <a:chExt cx="1430" cy="238"/>
            </a:xfrm>
          </p:grpSpPr>
          <p:sp>
            <p:nvSpPr>
              <p:cNvPr id="15380" name="Rectangle 28"/>
              <p:cNvSpPr>
                <a:spLocks noChangeArrowheads="1"/>
              </p:cNvSpPr>
              <p:nvPr/>
            </p:nvSpPr>
            <p:spPr bwMode="auto">
              <a:xfrm>
                <a:off x="1498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31*</a:t>
                </a:r>
              </a:p>
            </p:txBody>
          </p:sp>
          <p:sp>
            <p:nvSpPr>
              <p:cNvPr id="15381" name="Rectangle 29"/>
              <p:cNvSpPr>
                <a:spLocks noChangeArrowheads="1"/>
              </p:cNvSpPr>
              <p:nvPr/>
            </p:nvSpPr>
            <p:spPr bwMode="auto">
              <a:xfrm>
                <a:off x="1861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35*</a:t>
                </a:r>
              </a:p>
            </p:txBody>
          </p:sp>
          <p:sp>
            <p:nvSpPr>
              <p:cNvPr id="15382" name="Rectangle 30"/>
              <p:cNvSpPr>
                <a:spLocks noChangeArrowheads="1"/>
              </p:cNvSpPr>
              <p:nvPr/>
            </p:nvSpPr>
            <p:spPr bwMode="auto">
              <a:xfrm>
                <a:off x="2217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7*</a:t>
                </a:r>
              </a:p>
            </p:txBody>
          </p:sp>
          <p:sp>
            <p:nvSpPr>
              <p:cNvPr id="15383" name="Rectangle 31"/>
              <p:cNvSpPr>
                <a:spLocks noChangeArrowheads="1"/>
              </p:cNvSpPr>
              <p:nvPr/>
            </p:nvSpPr>
            <p:spPr bwMode="auto">
              <a:xfrm>
                <a:off x="2572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11*</a:t>
                </a:r>
              </a:p>
            </p:txBody>
          </p:sp>
        </p:grpSp>
      </p:grpSp>
      <p:sp>
        <p:nvSpPr>
          <p:cNvPr id="15367" name="Text Box 43"/>
          <p:cNvSpPr txBox="1">
            <a:spLocks noChangeArrowheads="1"/>
          </p:cNvSpPr>
          <p:nvPr/>
        </p:nvSpPr>
        <p:spPr bwMode="auto">
          <a:xfrm>
            <a:off x="2651125" y="1023938"/>
            <a:ext cx="210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Level 0, N = 4</a:t>
            </a:r>
          </a:p>
        </p:txBody>
      </p:sp>
      <p:sp>
        <p:nvSpPr>
          <p:cNvPr id="15368" name="Text Box 44"/>
          <p:cNvSpPr txBox="1">
            <a:spLocks noChangeArrowheads="1"/>
          </p:cNvSpPr>
          <p:nvPr/>
        </p:nvSpPr>
        <p:spPr bwMode="auto">
          <a:xfrm>
            <a:off x="2514600" y="5105400"/>
            <a:ext cx="5268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Primary bucket Pages in the Hash File</a:t>
            </a: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346325" y="1785938"/>
            <a:ext cx="1189038" cy="728662"/>
            <a:chOff x="1478" y="1125"/>
            <a:chExt cx="749" cy="459"/>
          </a:xfrm>
        </p:grpSpPr>
        <p:sp>
          <p:nvSpPr>
            <p:cNvPr id="15374" name="Line 45"/>
            <p:cNvSpPr>
              <a:spLocks noChangeShapeType="1"/>
            </p:cNvSpPr>
            <p:nvPr/>
          </p:nvSpPr>
          <p:spPr bwMode="auto">
            <a:xfrm>
              <a:off x="1728" y="1392"/>
              <a:ext cx="24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5" name="Text Box 46"/>
            <p:cNvSpPr txBox="1">
              <a:spLocks noChangeArrowheads="1"/>
            </p:cNvSpPr>
            <p:nvPr/>
          </p:nvSpPr>
          <p:spPr bwMode="auto">
            <a:xfrm>
              <a:off x="1478" y="1125"/>
              <a:ext cx="7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hlink"/>
                  </a:solidFill>
                </a:rPr>
                <a:t>Next=0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52400" y="1066800"/>
            <a:ext cx="1981200" cy="5334000"/>
            <a:chOff x="96" y="672"/>
            <a:chExt cx="1248" cy="3360"/>
          </a:xfrm>
        </p:grpSpPr>
        <p:sp>
          <p:nvSpPr>
            <p:cNvPr id="15371" name="Line 35"/>
            <p:cNvSpPr>
              <a:spLocks noChangeShapeType="1"/>
            </p:cNvSpPr>
            <p:nvPr/>
          </p:nvSpPr>
          <p:spPr bwMode="auto">
            <a:xfrm>
              <a:off x="1344" y="672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2" name="Text Box 33"/>
            <p:cNvSpPr txBox="1">
              <a:spLocks noChangeArrowheads="1"/>
            </p:cNvSpPr>
            <p:nvPr/>
          </p:nvSpPr>
          <p:spPr bwMode="auto">
            <a:xfrm>
              <a:off x="961" y="903"/>
              <a:ext cx="350" cy="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chemeClr val="hlink"/>
                  </a:solidFill>
                </a:rPr>
                <a:t>H</a:t>
              </a:r>
              <a:r>
                <a:rPr lang="en-US" sz="2800" baseline="-25000">
                  <a:solidFill>
                    <a:schemeClr val="hlink"/>
                  </a:solidFill>
                </a:rPr>
                <a:t>0</a:t>
              </a:r>
            </a:p>
            <a:p>
              <a:pPr eaLnBrk="1" hangingPunct="1"/>
              <a:endParaRPr lang="en-US" sz="280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/>
                <a:t>00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01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10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15373" name="Text Box 48"/>
            <p:cNvSpPr txBox="1">
              <a:spLocks noChangeArrowheads="1"/>
            </p:cNvSpPr>
            <p:nvPr/>
          </p:nvSpPr>
          <p:spPr bwMode="auto">
            <a:xfrm>
              <a:off x="96" y="3590"/>
              <a:ext cx="12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2000" i="1">
                  <a:solidFill>
                    <a:schemeClr val="accent2"/>
                  </a:solidFill>
                </a:rPr>
                <a:t>This is not actually stored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569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0C3323-B682-694E-90AB-92D238A71056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E36963-D8BB-464A-9D23-51BD4609D398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Linear Hashing Example</a:t>
            </a:r>
          </a:p>
        </p:txBody>
      </p:sp>
      <p:grpSp>
        <p:nvGrpSpPr>
          <p:cNvPr id="15366" name="Group 42"/>
          <p:cNvGrpSpPr>
            <a:grpSpLocks/>
          </p:cNvGrpSpPr>
          <p:nvPr/>
        </p:nvGrpSpPr>
        <p:grpSpPr bwMode="auto">
          <a:xfrm>
            <a:off x="3140076" y="2362200"/>
            <a:ext cx="1706563" cy="2514600"/>
            <a:chOff x="1978" y="1488"/>
            <a:chExt cx="1075" cy="1584"/>
          </a:xfrm>
        </p:grpSpPr>
        <p:grpSp>
          <p:nvGrpSpPr>
            <p:cNvPr id="15376" name="Group 39"/>
            <p:cNvGrpSpPr>
              <a:grpSpLocks/>
            </p:cNvGrpSpPr>
            <p:nvPr/>
          </p:nvGrpSpPr>
          <p:grpSpPr bwMode="auto">
            <a:xfrm>
              <a:off x="1978" y="1488"/>
              <a:ext cx="1075" cy="239"/>
              <a:chOff x="1498" y="1488"/>
              <a:chExt cx="1075" cy="239"/>
            </a:xfrm>
          </p:grpSpPr>
          <p:sp>
            <p:nvSpPr>
              <p:cNvPr id="15392" name="Rectangle 4"/>
              <p:cNvSpPr>
                <a:spLocks noChangeArrowheads="1"/>
              </p:cNvSpPr>
              <p:nvPr/>
            </p:nvSpPr>
            <p:spPr bwMode="auto">
              <a:xfrm>
                <a:off x="1498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32*</a:t>
                </a:r>
              </a:p>
            </p:txBody>
          </p:sp>
          <p:sp>
            <p:nvSpPr>
              <p:cNvPr id="15393" name="Rectangle 5"/>
              <p:cNvSpPr>
                <a:spLocks noChangeArrowheads="1"/>
              </p:cNvSpPr>
              <p:nvPr/>
            </p:nvSpPr>
            <p:spPr bwMode="auto">
              <a:xfrm>
                <a:off x="1861" y="1488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44*</a:t>
                </a:r>
              </a:p>
            </p:txBody>
          </p:sp>
          <p:sp>
            <p:nvSpPr>
              <p:cNvPr id="15394" name="Rectangle 6"/>
              <p:cNvSpPr>
                <a:spLocks noChangeArrowheads="1"/>
              </p:cNvSpPr>
              <p:nvPr/>
            </p:nvSpPr>
            <p:spPr bwMode="auto">
              <a:xfrm>
                <a:off x="2217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77" name="Group 38"/>
            <p:cNvGrpSpPr>
              <a:grpSpLocks/>
            </p:cNvGrpSpPr>
            <p:nvPr/>
          </p:nvGrpSpPr>
          <p:grpSpPr bwMode="auto">
            <a:xfrm>
              <a:off x="1978" y="1969"/>
              <a:ext cx="1075" cy="239"/>
              <a:chOff x="1498" y="1969"/>
              <a:chExt cx="1075" cy="239"/>
            </a:xfrm>
          </p:grpSpPr>
          <p:sp>
            <p:nvSpPr>
              <p:cNvPr id="15388" name="Rectangle 16"/>
              <p:cNvSpPr>
                <a:spLocks noChangeArrowheads="1"/>
              </p:cNvSpPr>
              <p:nvPr/>
            </p:nvSpPr>
            <p:spPr bwMode="auto">
              <a:xfrm>
                <a:off x="1498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9*</a:t>
                </a:r>
              </a:p>
            </p:txBody>
          </p:sp>
          <p:sp>
            <p:nvSpPr>
              <p:cNvPr id="15389" name="Rectangle 17"/>
              <p:cNvSpPr>
                <a:spLocks noChangeArrowheads="1"/>
              </p:cNvSpPr>
              <p:nvPr/>
            </p:nvSpPr>
            <p:spPr bwMode="auto">
              <a:xfrm>
                <a:off x="1861" y="196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25*</a:t>
                </a:r>
              </a:p>
            </p:txBody>
          </p:sp>
          <p:sp>
            <p:nvSpPr>
              <p:cNvPr id="15390" name="Rectangle 18"/>
              <p:cNvSpPr>
                <a:spLocks noChangeArrowheads="1"/>
              </p:cNvSpPr>
              <p:nvPr/>
            </p:nvSpPr>
            <p:spPr bwMode="auto">
              <a:xfrm>
                <a:off x="2217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5*</a:t>
                </a:r>
              </a:p>
            </p:txBody>
          </p:sp>
        </p:grpSp>
        <p:grpSp>
          <p:nvGrpSpPr>
            <p:cNvPr id="15378" name="Group 37"/>
            <p:cNvGrpSpPr>
              <a:grpSpLocks/>
            </p:cNvGrpSpPr>
            <p:nvPr/>
          </p:nvGrpSpPr>
          <p:grpSpPr bwMode="auto">
            <a:xfrm>
              <a:off x="1978" y="2382"/>
              <a:ext cx="1075" cy="238"/>
              <a:chOff x="1498" y="2382"/>
              <a:chExt cx="1075" cy="238"/>
            </a:xfrm>
          </p:grpSpPr>
          <p:sp>
            <p:nvSpPr>
              <p:cNvPr id="15384" name="Rectangle 21"/>
              <p:cNvSpPr>
                <a:spLocks noChangeArrowheads="1"/>
              </p:cNvSpPr>
              <p:nvPr/>
            </p:nvSpPr>
            <p:spPr bwMode="auto">
              <a:xfrm>
                <a:off x="1498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14*</a:t>
                </a:r>
              </a:p>
            </p:txBody>
          </p:sp>
          <p:sp>
            <p:nvSpPr>
              <p:cNvPr id="15385" name="Rectangle 22"/>
              <p:cNvSpPr>
                <a:spLocks noChangeArrowheads="1"/>
              </p:cNvSpPr>
              <p:nvPr/>
            </p:nvSpPr>
            <p:spPr bwMode="auto">
              <a:xfrm>
                <a:off x="1861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86" name="Rectangle 23"/>
              <p:cNvSpPr>
                <a:spLocks noChangeArrowheads="1"/>
              </p:cNvSpPr>
              <p:nvPr/>
            </p:nvSpPr>
            <p:spPr bwMode="auto">
              <a:xfrm>
                <a:off x="2217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79" name="Group 36"/>
            <p:cNvGrpSpPr>
              <a:grpSpLocks/>
            </p:cNvGrpSpPr>
            <p:nvPr/>
          </p:nvGrpSpPr>
          <p:grpSpPr bwMode="auto">
            <a:xfrm>
              <a:off x="1978" y="2834"/>
              <a:ext cx="1075" cy="238"/>
              <a:chOff x="1498" y="2834"/>
              <a:chExt cx="1075" cy="238"/>
            </a:xfrm>
          </p:grpSpPr>
          <p:sp>
            <p:nvSpPr>
              <p:cNvPr id="15380" name="Rectangle 28"/>
              <p:cNvSpPr>
                <a:spLocks noChangeArrowheads="1"/>
              </p:cNvSpPr>
              <p:nvPr/>
            </p:nvSpPr>
            <p:spPr bwMode="auto">
              <a:xfrm>
                <a:off x="1498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31*</a:t>
                </a:r>
              </a:p>
            </p:txBody>
          </p:sp>
          <p:sp>
            <p:nvSpPr>
              <p:cNvPr id="15381" name="Rectangle 29"/>
              <p:cNvSpPr>
                <a:spLocks noChangeArrowheads="1"/>
              </p:cNvSpPr>
              <p:nvPr/>
            </p:nvSpPr>
            <p:spPr bwMode="auto">
              <a:xfrm>
                <a:off x="1861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35*</a:t>
                </a:r>
              </a:p>
            </p:txBody>
          </p:sp>
          <p:sp>
            <p:nvSpPr>
              <p:cNvPr id="15382" name="Rectangle 30"/>
              <p:cNvSpPr>
                <a:spLocks noChangeArrowheads="1"/>
              </p:cNvSpPr>
              <p:nvPr/>
            </p:nvSpPr>
            <p:spPr bwMode="auto">
              <a:xfrm>
                <a:off x="2217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7*</a:t>
                </a:r>
              </a:p>
            </p:txBody>
          </p:sp>
        </p:grpSp>
      </p:grpSp>
      <p:sp>
        <p:nvSpPr>
          <p:cNvPr id="15367" name="Text Box 43"/>
          <p:cNvSpPr txBox="1">
            <a:spLocks noChangeArrowheads="1"/>
          </p:cNvSpPr>
          <p:nvPr/>
        </p:nvSpPr>
        <p:spPr bwMode="auto">
          <a:xfrm>
            <a:off x="2651125" y="1023938"/>
            <a:ext cx="210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Level 0, N = 4</a:t>
            </a: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346325" y="1785938"/>
            <a:ext cx="1189038" cy="728662"/>
            <a:chOff x="1478" y="1125"/>
            <a:chExt cx="749" cy="459"/>
          </a:xfrm>
        </p:grpSpPr>
        <p:sp>
          <p:nvSpPr>
            <p:cNvPr id="15374" name="Line 45"/>
            <p:cNvSpPr>
              <a:spLocks noChangeShapeType="1"/>
            </p:cNvSpPr>
            <p:nvPr/>
          </p:nvSpPr>
          <p:spPr bwMode="auto">
            <a:xfrm>
              <a:off x="1728" y="1392"/>
              <a:ext cx="24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5" name="Text Box 46"/>
            <p:cNvSpPr txBox="1">
              <a:spLocks noChangeArrowheads="1"/>
            </p:cNvSpPr>
            <p:nvPr/>
          </p:nvSpPr>
          <p:spPr bwMode="auto">
            <a:xfrm>
              <a:off x="1478" y="1125"/>
              <a:ext cx="7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hlink"/>
                  </a:solidFill>
                </a:rPr>
                <a:t>Next=0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52400" y="1066800"/>
            <a:ext cx="1981200" cy="5334000"/>
            <a:chOff x="96" y="672"/>
            <a:chExt cx="1248" cy="3360"/>
          </a:xfrm>
        </p:grpSpPr>
        <p:sp>
          <p:nvSpPr>
            <p:cNvPr id="15371" name="Line 35"/>
            <p:cNvSpPr>
              <a:spLocks noChangeShapeType="1"/>
            </p:cNvSpPr>
            <p:nvPr/>
          </p:nvSpPr>
          <p:spPr bwMode="auto">
            <a:xfrm>
              <a:off x="1344" y="672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2" name="Text Box 33"/>
            <p:cNvSpPr txBox="1">
              <a:spLocks noChangeArrowheads="1"/>
            </p:cNvSpPr>
            <p:nvPr/>
          </p:nvSpPr>
          <p:spPr bwMode="auto">
            <a:xfrm>
              <a:off x="961" y="903"/>
              <a:ext cx="350" cy="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chemeClr val="hlink"/>
                  </a:solidFill>
                </a:rPr>
                <a:t>H</a:t>
              </a:r>
              <a:r>
                <a:rPr lang="en-US" sz="2800" baseline="-25000">
                  <a:solidFill>
                    <a:schemeClr val="hlink"/>
                  </a:solidFill>
                </a:rPr>
                <a:t>0</a:t>
              </a:r>
            </a:p>
            <a:p>
              <a:pPr eaLnBrk="1" hangingPunct="1"/>
              <a:endParaRPr lang="en-US" sz="280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/>
                <a:t>00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01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10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15373" name="Text Box 48"/>
            <p:cNvSpPr txBox="1">
              <a:spLocks noChangeArrowheads="1"/>
            </p:cNvSpPr>
            <p:nvPr/>
          </p:nvSpPr>
          <p:spPr bwMode="auto">
            <a:xfrm>
              <a:off x="96" y="3590"/>
              <a:ext cx="12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2000" i="1">
                  <a:solidFill>
                    <a:schemeClr val="accent2"/>
                  </a:solidFill>
                </a:rPr>
                <a:t>This is not actually stored</a:t>
              </a:r>
            </a:p>
          </p:txBody>
        </p:sp>
      </p:grp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2370274" y="5241925"/>
            <a:ext cx="593552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hlink"/>
                </a:solidFill>
              </a:rPr>
              <a:t>Primary bucket Pages in the Hash </a:t>
            </a:r>
            <a:r>
              <a:rPr lang="en-US" dirty="0" smtClean="0">
                <a:solidFill>
                  <a:schemeClr val="hlink"/>
                </a:solidFill>
              </a:rPr>
              <a:t>File.</a:t>
            </a:r>
          </a:p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Next points to the next bucket to be split on an overflow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43" name="Text Box 66"/>
          <p:cNvSpPr txBox="1">
            <a:spLocks noChangeArrowheads="1"/>
          </p:cNvSpPr>
          <p:nvPr/>
        </p:nvSpPr>
        <p:spPr bwMode="auto">
          <a:xfrm>
            <a:off x="5791200" y="1066800"/>
            <a:ext cx="2971800" cy="1200328"/>
          </a:xfrm>
          <a:prstGeom prst="rect">
            <a:avLst/>
          </a:prstGeom>
          <a:solidFill>
            <a:srgbClr val="FAE8E2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What happens if we add </a:t>
            </a:r>
            <a:r>
              <a:rPr lang="en-US" dirty="0" smtClean="0">
                <a:solidFill>
                  <a:schemeClr val="hlink"/>
                </a:solidFill>
              </a:rPr>
              <a:t>37*?</a:t>
            </a:r>
            <a:endParaRPr lang="en-U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37=(</a:t>
            </a:r>
            <a:r>
              <a:rPr lang="en-US" dirty="0" smtClean="0"/>
              <a:t>100101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  <a:r>
              <a:rPr lang="en-US" baseline="-25000" dirty="0" smtClean="0">
                <a:solidFill>
                  <a:schemeClr val="hlink"/>
                </a:solidFill>
              </a:rPr>
              <a:t>2</a:t>
            </a:r>
            <a:endParaRPr lang="en-US" baseline="-250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64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0C3323-B682-694E-90AB-92D238A71056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E36963-D8BB-464A-9D23-51BD4609D398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Linear Hashing Example</a:t>
            </a:r>
          </a:p>
        </p:txBody>
      </p:sp>
      <p:grpSp>
        <p:nvGrpSpPr>
          <p:cNvPr id="15366" name="Group 42"/>
          <p:cNvGrpSpPr>
            <a:grpSpLocks/>
          </p:cNvGrpSpPr>
          <p:nvPr/>
        </p:nvGrpSpPr>
        <p:grpSpPr bwMode="auto">
          <a:xfrm>
            <a:off x="3140076" y="2362200"/>
            <a:ext cx="1706563" cy="2514600"/>
            <a:chOff x="1978" y="1488"/>
            <a:chExt cx="1075" cy="1584"/>
          </a:xfrm>
        </p:grpSpPr>
        <p:grpSp>
          <p:nvGrpSpPr>
            <p:cNvPr id="15376" name="Group 39"/>
            <p:cNvGrpSpPr>
              <a:grpSpLocks/>
            </p:cNvGrpSpPr>
            <p:nvPr/>
          </p:nvGrpSpPr>
          <p:grpSpPr bwMode="auto">
            <a:xfrm>
              <a:off x="1978" y="1488"/>
              <a:ext cx="1075" cy="239"/>
              <a:chOff x="1498" y="1488"/>
              <a:chExt cx="1075" cy="239"/>
            </a:xfrm>
          </p:grpSpPr>
          <p:sp>
            <p:nvSpPr>
              <p:cNvPr id="15392" name="Rectangle 4"/>
              <p:cNvSpPr>
                <a:spLocks noChangeArrowheads="1"/>
              </p:cNvSpPr>
              <p:nvPr/>
            </p:nvSpPr>
            <p:spPr bwMode="auto">
              <a:xfrm>
                <a:off x="1498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32*</a:t>
                </a:r>
              </a:p>
            </p:txBody>
          </p:sp>
          <p:sp>
            <p:nvSpPr>
              <p:cNvPr id="15393" name="Rectangle 5"/>
              <p:cNvSpPr>
                <a:spLocks noChangeArrowheads="1"/>
              </p:cNvSpPr>
              <p:nvPr/>
            </p:nvSpPr>
            <p:spPr bwMode="auto">
              <a:xfrm>
                <a:off x="1861" y="1488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dirty="0"/>
                  <a:t>44*</a:t>
                </a:r>
              </a:p>
            </p:txBody>
          </p:sp>
          <p:sp>
            <p:nvSpPr>
              <p:cNvPr id="15394" name="Rectangle 6"/>
              <p:cNvSpPr>
                <a:spLocks noChangeArrowheads="1"/>
              </p:cNvSpPr>
              <p:nvPr/>
            </p:nvSpPr>
            <p:spPr bwMode="auto">
              <a:xfrm>
                <a:off x="2217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77" name="Group 38"/>
            <p:cNvGrpSpPr>
              <a:grpSpLocks/>
            </p:cNvGrpSpPr>
            <p:nvPr/>
          </p:nvGrpSpPr>
          <p:grpSpPr bwMode="auto">
            <a:xfrm>
              <a:off x="1978" y="1969"/>
              <a:ext cx="1075" cy="239"/>
              <a:chOff x="1498" y="1969"/>
              <a:chExt cx="1075" cy="239"/>
            </a:xfrm>
          </p:grpSpPr>
          <p:sp>
            <p:nvSpPr>
              <p:cNvPr id="15388" name="Rectangle 16"/>
              <p:cNvSpPr>
                <a:spLocks noChangeArrowheads="1"/>
              </p:cNvSpPr>
              <p:nvPr/>
            </p:nvSpPr>
            <p:spPr bwMode="auto">
              <a:xfrm>
                <a:off x="1498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9*</a:t>
                </a:r>
              </a:p>
            </p:txBody>
          </p:sp>
          <p:sp>
            <p:nvSpPr>
              <p:cNvPr id="15389" name="Rectangle 17"/>
              <p:cNvSpPr>
                <a:spLocks noChangeArrowheads="1"/>
              </p:cNvSpPr>
              <p:nvPr/>
            </p:nvSpPr>
            <p:spPr bwMode="auto">
              <a:xfrm>
                <a:off x="1861" y="196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25*</a:t>
                </a:r>
              </a:p>
            </p:txBody>
          </p:sp>
          <p:sp>
            <p:nvSpPr>
              <p:cNvPr id="15390" name="Rectangle 18"/>
              <p:cNvSpPr>
                <a:spLocks noChangeArrowheads="1"/>
              </p:cNvSpPr>
              <p:nvPr/>
            </p:nvSpPr>
            <p:spPr bwMode="auto">
              <a:xfrm>
                <a:off x="2217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5*</a:t>
                </a:r>
              </a:p>
            </p:txBody>
          </p:sp>
        </p:grpSp>
        <p:grpSp>
          <p:nvGrpSpPr>
            <p:cNvPr id="15378" name="Group 37"/>
            <p:cNvGrpSpPr>
              <a:grpSpLocks/>
            </p:cNvGrpSpPr>
            <p:nvPr/>
          </p:nvGrpSpPr>
          <p:grpSpPr bwMode="auto">
            <a:xfrm>
              <a:off x="1978" y="2382"/>
              <a:ext cx="1075" cy="238"/>
              <a:chOff x="1498" y="2382"/>
              <a:chExt cx="1075" cy="238"/>
            </a:xfrm>
          </p:grpSpPr>
          <p:sp>
            <p:nvSpPr>
              <p:cNvPr id="15384" name="Rectangle 21"/>
              <p:cNvSpPr>
                <a:spLocks noChangeArrowheads="1"/>
              </p:cNvSpPr>
              <p:nvPr/>
            </p:nvSpPr>
            <p:spPr bwMode="auto">
              <a:xfrm>
                <a:off x="1498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14*</a:t>
                </a:r>
              </a:p>
            </p:txBody>
          </p:sp>
          <p:sp>
            <p:nvSpPr>
              <p:cNvPr id="15385" name="Rectangle 22"/>
              <p:cNvSpPr>
                <a:spLocks noChangeArrowheads="1"/>
              </p:cNvSpPr>
              <p:nvPr/>
            </p:nvSpPr>
            <p:spPr bwMode="auto">
              <a:xfrm>
                <a:off x="1861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86" name="Rectangle 23"/>
              <p:cNvSpPr>
                <a:spLocks noChangeArrowheads="1"/>
              </p:cNvSpPr>
              <p:nvPr/>
            </p:nvSpPr>
            <p:spPr bwMode="auto">
              <a:xfrm>
                <a:off x="2217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79" name="Group 36"/>
            <p:cNvGrpSpPr>
              <a:grpSpLocks/>
            </p:cNvGrpSpPr>
            <p:nvPr/>
          </p:nvGrpSpPr>
          <p:grpSpPr bwMode="auto">
            <a:xfrm>
              <a:off x="1978" y="2834"/>
              <a:ext cx="1075" cy="238"/>
              <a:chOff x="1498" y="2834"/>
              <a:chExt cx="1075" cy="238"/>
            </a:xfrm>
          </p:grpSpPr>
          <p:sp>
            <p:nvSpPr>
              <p:cNvPr id="15380" name="Rectangle 28"/>
              <p:cNvSpPr>
                <a:spLocks noChangeArrowheads="1"/>
              </p:cNvSpPr>
              <p:nvPr/>
            </p:nvSpPr>
            <p:spPr bwMode="auto">
              <a:xfrm>
                <a:off x="1498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31*</a:t>
                </a:r>
              </a:p>
            </p:txBody>
          </p:sp>
          <p:sp>
            <p:nvSpPr>
              <p:cNvPr id="15381" name="Rectangle 29"/>
              <p:cNvSpPr>
                <a:spLocks noChangeArrowheads="1"/>
              </p:cNvSpPr>
              <p:nvPr/>
            </p:nvSpPr>
            <p:spPr bwMode="auto">
              <a:xfrm>
                <a:off x="1861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35*</a:t>
                </a:r>
              </a:p>
            </p:txBody>
          </p:sp>
          <p:sp>
            <p:nvSpPr>
              <p:cNvPr id="15382" name="Rectangle 30"/>
              <p:cNvSpPr>
                <a:spLocks noChangeArrowheads="1"/>
              </p:cNvSpPr>
              <p:nvPr/>
            </p:nvSpPr>
            <p:spPr bwMode="auto">
              <a:xfrm>
                <a:off x="2217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7*</a:t>
                </a:r>
              </a:p>
            </p:txBody>
          </p:sp>
        </p:grpSp>
      </p:grpSp>
      <p:sp>
        <p:nvSpPr>
          <p:cNvPr id="15367" name="Text Box 43"/>
          <p:cNvSpPr txBox="1">
            <a:spLocks noChangeArrowheads="1"/>
          </p:cNvSpPr>
          <p:nvPr/>
        </p:nvSpPr>
        <p:spPr bwMode="auto">
          <a:xfrm>
            <a:off x="2651125" y="1023938"/>
            <a:ext cx="210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Level 0, N = 4</a:t>
            </a: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078484" y="1731933"/>
            <a:ext cx="1295401" cy="728662"/>
            <a:chOff x="1478" y="1125"/>
            <a:chExt cx="816" cy="459"/>
          </a:xfrm>
        </p:grpSpPr>
        <p:sp>
          <p:nvSpPr>
            <p:cNvPr id="15374" name="Line 45"/>
            <p:cNvSpPr>
              <a:spLocks noChangeShapeType="1"/>
            </p:cNvSpPr>
            <p:nvPr/>
          </p:nvSpPr>
          <p:spPr bwMode="auto">
            <a:xfrm>
              <a:off x="1728" y="1392"/>
              <a:ext cx="24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5" name="Text Box 46"/>
            <p:cNvSpPr txBox="1">
              <a:spLocks noChangeArrowheads="1"/>
            </p:cNvSpPr>
            <p:nvPr/>
          </p:nvSpPr>
          <p:spPr bwMode="auto">
            <a:xfrm>
              <a:off x="1478" y="1125"/>
              <a:ext cx="8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hlink"/>
                  </a:solidFill>
                </a:rPr>
                <a:t>Next</a:t>
              </a:r>
              <a:r>
                <a:rPr lang="en-US" dirty="0" smtClean="0">
                  <a:solidFill>
                    <a:schemeClr val="hlink"/>
                  </a:solidFill>
                </a:rPr>
                <a:t>= 0</a:t>
              </a:r>
              <a:endParaRPr lang="en-US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52400" y="1066800"/>
            <a:ext cx="1981200" cy="5334000"/>
            <a:chOff x="96" y="672"/>
            <a:chExt cx="1248" cy="3360"/>
          </a:xfrm>
        </p:grpSpPr>
        <p:sp>
          <p:nvSpPr>
            <p:cNvPr id="15371" name="Line 35"/>
            <p:cNvSpPr>
              <a:spLocks noChangeShapeType="1"/>
            </p:cNvSpPr>
            <p:nvPr/>
          </p:nvSpPr>
          <p:spPr bwMode="auto">
            <a:xfrm>
              <a:off x="1344" y="672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2" name="Text Box 33"/>
            <p:cNvSpPr txBox="1">
              <a:spLocks noChangeArrowheads="1"/>
            </p:cNvSpPr>
            <p:nvPr/>
          </p:nvSpPr>
          <p:spPr bwMode="auto">
            <a:xfrm>
              <a:off x="961" y="903"/>
              <a:ext cx="350" cy="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chemeClr val="hlink"/>
                  </a:solidFill>
                </a:rPr>
                <a:t>H</a:t>
              </a:r>
              <a:r>
                <a:rPr lang="en-US" sz="2800" baseline="-25000">
                  <a:solidFill>
                    <a:schemeClr val="hlink"/>
                  </a:solidFill>
                </a:rPr>
                <a:t>0</a:t>
              </a:r>
            </a:p>
            <a:p>
              <a:pPr eaLnBrk="1" hangingPunct="1"/>
              <a:endParaRPr lang="en-US" sz="280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/>
                <a:t>00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01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10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15373" name="Text Box 48"/>
            <p:cNvSpPr txBox="1">
              <a:spLocks noChangeArrowheads="1"/>
            </p:cNvSpPr>
            <p:nvPr/>
          </p:nvSpPr>
          <p:spPr bwMode="auto">
            <a:xfrm>
              <a:off x="96" y="3590"/>
              <a:ext cx="12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2000" i="1">
                  <a:solidFill>
                    <a:schemeClr val="accent2"/>
                  </a:solidFill>
                </a:rPr>
                <a:t>This is not actually stored</a:t>
              </a:r>
            </a:p>
          </p:txBody>
        </p:sp>
      </p:grp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4876800" y="3276600"/>
            <a:ext cx="9906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5835650" y="3125788"/>
            <a:ext cx="565150" cy="3778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37*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400800" y="3124200"/>
            <a:ext cx="565150" cy="3778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965950" y="3124200"/>
            <a:ext cx="565150" cy="3778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880681" y="2133600"/>
            <a:ext cx="2300919" cy="762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66396" y="1680766"/>
            <a:ext cx="3999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Advance Next and Split this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Bucket (next slide)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9681" y="5229534"/>
            <a:ext cx="6339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37 added to bucket 01. But bucket 00 will be split, since Next points to 00.</a:t>
            </a:r>
          </a:p>
        </p:txBody>
      </p:sp>
    </p:spTree>
    <p:extLst>
      <p:ext uri="{BB962C8B-B14F-4D97-AF65-F5344CB8AC3E}">
        <p14:creationId xmlns:p14="http://schemas.microsoft.com/office/powerpoint/2010/main" val="79903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0C3323-B682-694E-90AB-92D238A71056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E36963-D8BB-464A-9D23-51BD4609D398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Linear Hashing Example</a:t>
            </a:r>
          </a:p>
        </p:txBody>
      </p:sp>
      <p:grpSp>
        <p:nvGrpSpPr>
          <p:cNvPr id="15366" name="Group 42"/>
          <p:cNvGrpSpPr>
            <a:grpSpLocks/>
          </p:cNvGrpSpPr>
          <p:nvPr/>
        </p:nvGrpSpPr>
        <p:grpSpPr bwMode="auto">
          <a:xfrm>
            <a:off x="3140076" y="2362200"/>
            <a:ext cx="1706563" cy="2514600"/>
            <a:chOff x="1978" y="1488"/>
            <a:chExt cx="1075" cy="1584"/>
          </a:xfrm>
        </p:grpSpPr>
        <p:grpSp>
          <p:nvGrpSpPr>
            <p:cNvPr id="15376" name="Group 39"/>
            <p:cNvGrpSpPr>
              <a:grpSpLocks/>
            </p:cNvGrpSpPr>
            <p:nvPr/>
          </p:nvGrpSpPr>
          <p:grpSpPr bwMode="auto">
            <a:xfrm>
              <a:off x="1978" y="1488"/>
              <a:ext cx="1075" cy="239"/>
              <a:chOff x="1498" y="1488"/>
              <a:chExt cx="1075" cy="239"/>
            </a:xfrm>
          </p:grpSpPr>
          <p:sp>
            <p:nvSpPr>
              <p:cNvPr id="15392" name="Rectangle 4"/>
              <p:cNvSpPr>
                <a:spLocks noChangeArrowheads="1"/>
              </p:cNvSpPr>
              <p:nvPr/>
            </p:nvSpPr>
            <p:spPr bwMode="auto">
              <a:xfrm>
                <a:off x="1498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dirty="0"/>
                  <a:t>32*</a:t>
                </a:r>
              </a:p>
            </p:txBody>
          </p:sp>
          <p:sp>
            <p:nvSpPr>
              <p:cNvPr id="15393" name="Rectangle 5"/>
              <p:cNvSpPr>
                <a:spLocks noChangeArrowheads="1"/>
              </p:cNvSpPr>
              <p:nvPr/>
            </p:nvSpPr>
            <p:spPr bwMode="auto">
              <a:xfrm>
                <a:off x="1861" y="1488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94" name="Rectangle 6"/>
              <p:cNvSpPr>
                <a:spLocks noChangeArrowheads="1"/>
              </p:cNvSpPr>
              <p:nvPr/>
            </p:nvSpPr>
            <p:spPr bwMode="auto">
              <a:xfrm>
                <a:off x="2217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77" name="Group 38"/>
            <p:cNvGrpSpPr>
              <a:grpSpLocks/>
            </p:cNvGrpSpPr>
            <p:nvPr/>
          </p:nvGrpSpPr>
          <p:grpSpPr bwMode="auto">
            <a:xfrm>
              <a:off x="1978" y="1969"/>
              <a:ext cx="1075" cy="239"/>
              <a:chOff x="1498" y="1969"/>
              <a:chExt cx="1075" cy="239"/>
            </a:xfrm>
          </p:grpSpPr>
          <p:sp>
            <p:nvSpPr>
              <p:cNvPr id="15388" name="Rectangle 16"/>
              <p:cNvSpPr>
                <a:spLocks noChangeArrowheads="1"/>
              </p:cNvSpPr>
              <p:nvPr/>
            </p:nvSpPr>
            <p:spPr bwMode="auto">
              <a:xfrm>
                <a:off x="1498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9*</a:t>
                </a:r>
              </a:p>
            </p:txBody>
          </p:sp>
          <p:sp>
            <p:nvSpPr>
              <p:cNvPr id="15389" name="Rectangle 17"/>
              <p:cNvSpPr>
                <a:spLocks noChangeArrowheads="1"/>
              </p:cNvSpPr>
              <p:nvPr/>
            </p:nvSpPr>
            <p:spPr bwMode="auto">
              <a:xfrm>
                <a:off x="1861" y="196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25*</a:t>
                </a:r>
              </a:p>
            </p:txBody>
          </p:sp>
          <p:sp>
            <p:nvSpPr>
              <p:cNvPr id="15390" name="Rectangle 18"/>
              <p:cNvSpPr>
                <a:spLocks noChangeArrowheads="1"/>
              </p:cNvSpPr>
              <p:nvPr/>
            </p:nvSpPr>
            <p:spPr bwMode="auto">
              <a:xfrm>
                <a:off x="2217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5*</a:t>
                </a:r>
              </a:p>
            </p:txBody>
          </p:sp>
        </p:grpSp>
        <p:grpSp>
          <p:nvGrpSpPr>
            <p:cNvPr id="15378" name="Group 37"/>
            <p:cNvGrpSpPr>
              <a:grpSpLocks/>
            </p:cNvGrpSpPr>
            <p:nvPr/>
          </p:nvGrpSpPr>
          <p:grpSpPr bwMode="auto">
            <a:xfrm>
              <a:off x="1978" y="2382"/>
              <a:ext cx="1075" cy="238"/>
              <a:chOff x="1498" y="2382"/>
              <a:chExt cx="1075" cy="238"/>
            </a:xfrm>
          </p:grpSpPr>
          <p:sp>
            <p:nvSpPr>
              <p:cNvPr id="15384" name="Rectangle 21"/>
              <p:cNvSpPr>
                <a:spLocks noChangeArrowheads="1"/>
              </p:cNvSpPr>
              <p:nvPr/>
            </p:nvSpPr>
            <p:spPr bwMode="auto">
              <a:xfrm>
                <a:off x="1498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14*</a:t>
                </a:r>
              </a:p>
            </p:txBody>
          </p:sp>
          <p:sp>
            <p:nvSpPr>
              <p:cNvPr id="15385" name="Rectangle 22"/>
              <p:cNvSpPr>
                <a:spLocks noChangeArrowheads="1"/>
              </p:cNvSpPr>
              <p:nvPr/>
            </p:nvSpPr>
            <p:spPr bwMode="auto">
              <a:xfrm>
                <a:off x="1861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86" name="Rectangle 23"/>
              <p:cNvSpPr>
                <a:spLocks noChangeArrowheads="1"/>
              </p:cNvSpPr>
              <p:nvPr/>
            </p:nvSpPr>
            <p:spPr bwMode="auto">
              <a:xfrm>
                <a:off x="2217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79" name="Group 36"/>
            <p:cNvGrpSpPr>
              <a:grpSpLocks/>
            </p:cNvGrpSpPr>
            <p:nvPr/>
          </p:nvGrpSpPr>
          <p:grpSpPr bwMode="auto">
            <a:xfrm>
              <a:off x="1978" y="2834"/>
              <a:ext cx="1075" cy="238"/>
              <a:chOff x="1498" y="2834"/>
              <a:chExt cx="1075" cy="238"/>
            </a:xfrm>
          </p:grpSpPr>
          <p:sp>
            <p:nvSpPr>
              <p:cNvPr id="15380" name="Rectangle 28"/>
              <p:cNvSpPr>
                <a:spLocks noChangeArrowheads="1"/>
              </p:cNvSpPr>
              <p:nvPr/>
            </p:nvSpPr>
            <p:spPr bwMode="auto">
              <a:xfrm>
                <a:off x="1498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31*</a:t>
                </a:r>
              </a:p>
            </p:txBody>
          </p:sp>
          <p:sp>
            <p:nvSpPr>
              <p:cNvPr id="15381" name="Rectangle 29"/>
              <p:cNvSpPr>
                <a:spLocks noChangeArrowheads="1"/>
              </p:cNvSpPr>
              <p:nvPr/>
            </p:nvSpPr>
            <p:spPr bwMode="auto">
              <a:xfrm>
                <a:off x="1861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35*</a:t>
                </a:r>
              </a:p>
            </p:txBody>
          </p:sp>
          <p:sp>
            <p:nvSpPr>
              <p:cNvPr id="15382" name="Rectangle 30"/>
              <p:cNvSpPr>
                <a:spLocks noChangeArrowheads="1"/>
              </p:cNvSpPr>
              <p:nvPr/>
            </p:nvSpPr>
            <p:spPr bwMode="auto">
              <a:xfrm>
                <a:off x="2217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7*</a:t>
                </a:r>
              </a:p>
            </p:txBody>
          </p:sp>
        </p:grpSp>
      </p:grpSp>
      <p:sp>
        <p:nvSpPr>
          <p:cNvPr id="15367" name="Text Box 43"/>
          <p:cNvSpPr txBox="1">
            <a:spLocks noChangeArrowheads="1"/>
          </p:cNvSpPr>
          <p:nvPr/>
        </p:nvSpPr>
        <p:spPr bwMode="auto">
          <a:xfrm>
            <a:off x="2651125" y="1023938"/>
            <a:ext cx="210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Level 0, N = 4</a:t>
            </a: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102806" y="2711701"/>
            <a:ext cx="1295401" cy="728662"/>
            <a:chOff x="1478" y="1125"/>
            <a:chExt cx="816" cy="459"/>
          </a:xfrm>
        </p:grpSpPr>
        <p:sp>
          <p:nvSpPr>
            <p:cNvPr id="15374" name="Line 45"/>
            <p:cNvSpPr>
              <a:spLocks noChangeShapeType="1"/>
            </p:cNvSpPr>
            <p:nvPr/>
          </p:nvSpPr>
          <p:spPr bwMode="auto">
            <a:xfrm>
              <a:off x="1728" y="1392"/>
              <a:ext cx="24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5" name="Text Box 46"/>
            <p:cNvSpPr txBox="1">
              <a:spLocks noChangeArrowheads="1"/>
            </p:cNvSpPr>
            <p:nvPr/>
          </p:nvSpPr>
          <p:spPr bwMode="auto">
            <a:xfrm>
              <a:off x="1478" y="1125"/>
              <a:ext cx="8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hlink"/>
                  </a:solidFill>
                </a:rPr>
                <a:t>Next</a:t>
              </a:r>
              <a:r>
                <a:rPr lang="en-US" dirty="0" smtClean="0">
                  <a:solidFill>
                    <a:schemeClr val="hlink"/>
                  </a:solidFill>
                </a:rPr>
                <a:t>= 1</a:t>
              </a:r>
              <a:endParaRPr lang="en-US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52400" y="1066800"/>
            <a:ext cx="1981200" cy="5648325"/>
            <a:chOff x="96" y="672"/>
            <a:chExt cx="1248" cy="3558"/>
          </a:xfrm>
        </p:grpSpPr>
        <p:sp>
          <p:nvSpPr>
            <p:cNvPr id="15371" name="Line 35"/>
            <p:cNvSpPr>
              <a:spLocks noChangeShapeType="1"/>
            </p:cNvSpPr>
            <p:nvPr/>
          </p:nvSpPr>
          <p:spPr bwMode="auto">
            <a:xfrm>
              <a:off x="1344" y="672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2" name="Text Box 33"/>
            <p:cNvSpPr txBox="1">
              <a:spLocks noChangeArrowheads="1"/>
            </p:cNvSpPr>
            <p:nvPr/>
          </p:nvSpPr>
          <p:spPr bwMode="auto">
            <a:xfrm>
              <a:off x="961" y="903"/>
              <a:ext cx="350" cy="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>
                  <a:solidFill>
                    <a:schemeClr val="hlink"/>
                  </a:solidFill>
                </a:rPr>
                <a:t>H</a:t>
              </a:r>
              <a:r>
                <a:rPr lang="en-US" sz="2800" baseline="-25000" dirty="0">
                  <a:solidFill>
                    <a:schemeClr val="hlink"/>
                  </a:solidFill>
                </a:rPr>
                <a:t>0</a:t>
              </a:r>
            </a:p>
            <a:p>
              <a:pPr eaLnBrk="1" hangingPunct="1"/>
              <a:endParaRPr lang="en-US" sz="2800" dirty="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 dirty="0"/>
                <a:t>00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01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10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11</a:t>
              </a:r>
            </a:p>
          </p:txBody>
        </p:sp>
        <p:sp>
          <p:nvSpPr>
            <p:cNvPr id="15373" name="Text Box 48"/>
            <p:cNvSpPr txBox="1">
              <a:spLocks noChangeArrowheads="1"/>
            </p:cNvSpPr>
            <p:nvPr/>
          </p:nvSpPr>
          <p:spPr bwMode="auto">
            <a:xfrm>
              <a:off x="96" y="3590"/>
              <a:ext cx="120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2000" i="1" dirty="0" smtClean="0">
                  <a:solidFill>
                    <a:schemeClr val="accent2"/>
                  </a:solidFill>
                </a:rPr>
                <a:t>At most two hash functions at a time</a:t>
              </a:r>
              <a:endParaRPr lang="en-US" sz="2000" i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4876800" y="3276600"/>
            <a:ext cx="9906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5835650" y="3125788"/>
            <a:ext cx="565150" cy="3778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37*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400800" y="3124200"/>
            <a:ext cx="565150" cy="3778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965950" y="3124200"/>
            <a:ext cx="565150" cy="3778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2499680" y="5821965"/>
            <a:ext cx="63395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To hash, first use H</a:t>
            </a:r>
            <a:r>
              <a:rPr lang="en-US" baseline="-25000" dirty="0" smtClean="0">
                <a:solidFill>
                  <a:schemeClr val="hlink"/>
                </a:solidFill>
              </a:rPr>
              <a:t>0</a:t>
            </a:r>
            <a:r>
              <a:rPr lang="en-US" dirty="0" smtClean="0">
                <a:solidFill>
                  <a:schemeClr val="hlink"/>
                </a:solidFill>
              </a:rPr>
              <a:t>. If H</a:t>
            </a:r>
            <a:r>
              <a:rPr lang="en-US" baseline="-25000" dirty="0" smtClean="0">
                <a:solidFill>
                  <a:schemeClr val="hlink"/>
                </a:solidFill>
              </a:rPr>
              <a:t>0</a:t>
            </a:r>
            <a:r>
              <a:rPr lang="en-US" dirty="0" smtClean="0">
                <a:solidFill>
                  <a:schemeClr val="hlink"/>
                </a:solidFill>
              </a:rPr>
              <a:t>(key) &lt; Next, then use H</a:t>
            </a:r>
            <a:r>
              <a:rPr lang="en-US" baseline="-25000" dirty="0" smtClean="0">
                <a:solidFill>
                  <a:schemeClr val="hlink"/>
                </a:solidFill>
              </a:rPr>
              <a:t>1</a:t>
            </a:r>
            <a:r>
              <a:rPr lang="en-US" dirty="0" smtClean="0">
                <a:solidFill>
                  <a:schemeClr val="hlink"/>
                </a:solidFill>
              </a:rPr>
              <a:t>(key) instead. Thus, 44 hashed to 100. 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880681" y="2133600"/>
            <a:ext cx="2300919" cy="762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1767669"/>
            <a:ext cx="4123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fter the split.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mpty resulting buckets OK.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604975" y="1443755"/>
            <a:ext cx="824071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chemeClr val="hlink"/>
                </a:solidFill>
              </a:rPr>
              <a:t>H</a:t>
            </a:r>
            <a:r>
              <a:rPr lang="en-US" sz="2800" baseline="-25000" dirty="0">
                <a:solidFill>
                  <a:schemeClr val="hlink"/>
                </a:solidFill>
              </a:rPr>
              <a:t>1</a:t>
            </a:r>
            <a:endParaRPr lang="en-US" sz="2800" baseline="-25000" dirty="0">
              <a:solidFill>
                <a:schemeClr val="hlink"/>
              </a:solidFill>
            </a:endParaRPr>
          </a:p>
          <a:p>
            <a:pPr eaLnBrk="1" hangingPunct="1"/>
            <a:endParaRPr lang="en-US" sz="2800" dirty="0">
              <a:solidFill>
                <a:schemeClr val="hlink"/>
              </a:solidFill>
            </a:endParaRPr>
          </a:p>
          <a:p>
            <a:pPr algn="r" eaLnBrk="1" hangingPunct="1"/>
            <a:r>
              <a:rPr lang="en-US" dirty="0"/>
              <a:t>0</a:t>
            </a:r>
            <a:r>
              <a:rPr lang="en-US" dirty="0" smtClean="0"/>
              <a:t>00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001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010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011</a:t>
            </a:r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 bwMode="auto">
          <a:xfrm>
            <a:off x="3033081" y="5029200"/>
            <a:ext cx="2300919" cy="762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292476" y="5260975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dirty="0" smtClean="0"/>
              <a:t>44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3868739" y="5259387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en-US" dirty="0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4433889" y="5260975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52400" y="2971800"/>
            <a:ext cx="1905000" cy="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1415698" y="2977900"/>
            <a:ext cx="717902" cy="211847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06711" y="2020888"/>
            <a:ext cx="679809" cy="95091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87618" y="4918166"/>
            <a:ext cx="679809" cy="95091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8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CE0DC70-13EA-DB4E-B31E-41447A81DF52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Eeeeeks</a:t>
            </a:r>
            <a:r>
              <a:rPr lang="en-US" sz="1200" dirty="0" smtClean="0"/>
              <a:t>! 484</a:t>
            </a:r>
            <a:endParaRPr lang="en-US" sz="1200" dirty="0"/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DAAF63-E757-C746-9D28-E45498C19D36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Index Design Space</a:t>
            </a:r>
          </a:p>
        </p:txBody>
      </p:sp>
      <p:sp>
        <p:nvSpPr>
          <p:cNvPr id="4102" name="Line 3"/>
          <p:cNvSpPr>
            <a:spLocks noChangeShapeType="1"/>
          </p:cNvSpPr>
          <p:nvPr/>
        </p:nvSpPr>
        <p:spPr bwMode="auto">
          <a:xfrm>
            <a:off x="3200400" y="3052763"/>
            <a:ext cx="2273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5410200" y="2781300"/>
            <a:ext cx="354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Data Entry (k*) Contents</a:t>
            </a:r>
          </a:p>
        </p:txBody>
      </p:sp>
      <p:sp>
        <p:nvSpPr>
          <p:cNvPr id="4104" name="Line 5"/>
          <p:cNvSpPr>
            <a:spLocks noChangeShapeType="1"/>
          </p:cNvSpPr>
          <p:nvPr/>
        </p:nvSpPr>
        <p:spPr bwMode="auto">
          <a:xfrm flipV="1">
            <a:off x="3200400" y="1057275"/>
            <a:ext cx="0" cy="19891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5" name="Text Box 6"/>
          <p:cNvSpPr txBox="1">
            <a:spLocks noChangeArrowheads="1"/>
          </p:cNvSpPr>
          <p:nvPr/>
        </p:nvSpPr>
        <p:spPr bwMode="auto">
          <a:xfrm>
            <a:off x="152400" y="1263650"/>
            <a:ext cx="3048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800" b="1"/>
              <a:t>Organization Structure for k*</a:t>
            </a:r>
          </a:p>
        </p:txBody>
      </p:sp>
      <p:sp>
        <p:nvSpPr>
          <p:cNvPr id="4106" name="Text Box 7"/>
          <p:cNvSpPr txBox="1">
            <a:spLocks noChangeArrowheads="1"/>
          </p:cNvSpPr>
          <p:nvPr/>
        </p:nvSpPr>
        <p:spPr bwMode="auto">
          <a:xfrm>
            <a:off x="152400" y="2073275"/>
            <a:ext cx="388620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b="1">
                <a:solidFill>
                  <a:schemeClr val="accent1"/>
                </a:solidFill>
                <a:latin typeface="Comic Sans MS" charset="0"/>
              </a:rPr>
              <a:t> </a:t>
            </a:r>
            <a:r>
              <a:rPr lang="en-US" b="1">
                <a:solidFill>
                  <a:schemeClr val="hlink"/>
                </a:solidFill>
                <a:latin typeface="Comic Sans MS" charset="0"/>
              </a:rPr>
              <a:t>Hash-based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solidFill>
                  <a:schemeClr val="hlink"/>
                </a:solidFill>
                <a:latin typeface="Comic Sans MS" charset="0"/>
              </a:rPr>
              <a:t>   + Equality search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solidFill>
                  <a:schemeClr val="hlink"/>
                </a:solidFill>
                <a:latin typeface="Comic Sans MS" charset="0"/>
              </a:rPr>
              <a:t>	Static hashing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solidFill>
                  <a:schemeClr val="hlink"/>
                </a:solidFill>
                <a:latin typeface="Comic Sans MS" charset="0"/>
              </a:rPr>
              <a:t>	Extensible hashing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solidFill>
                  <a:schemeClr val="hlink"/>
                </a:solidFill>
                <a:latin typeface="Comic Sans MS" charset="0"/>
              </a:rPr>
              <a:t>	Linear hashing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b="1">
                <a:solidFill>
                  <a:schemeClr val="accent1"/>
                </a:solidFill>
                <a:latin typeface="Comic Sans MS" charset="0"/>
              </a:rPr>
              <a:t> Tree-based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solidFill>
                  <a:schemeClr val="accent1"/>
                </a:solidFill>
                <a:latin typeface="Comic Sans MS" charset="0"/>
              </a:rPr>
              <a:t>   + Range, equality search</a:t>
            </a:r>
            <a:endParaRPr lang="en-US" sz="2000">
              <a:solidFill>
                <a:schemeClr val="hlink"/>
              </a:solidFill>
              <a:latin typeface="Comic Sans MS" charset="0"/>
            </a:endParaRPr>
          </a:p>
        </p:txBody>
      </p:sp>
      <p:sp>
        <p:nvSpPr>
          <p:cNvPr id="4107" name="Rectangle 8"/>
          <p:cNvSpPr>
            <a:spLocks noChangeArrowheads="1"/>
          </p:cNvSpPr>
          <p:nvPr/>
        </p:nvSpPr>
        <p:spPr bwMode="auto">
          <a:xfrm>
            <a:off x="4038600" y="3276600"/>
            <a:ext cx="5105400" cy="1695450"/>
          </a:xfrm>
          <a:prstGeom prst="rect">
            <a:avLst/>
          </a:prstGeom>
          <a:solidFill>
            <a:srgbClr val="F4D5FF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110000"/>
              <a:buFont typeface="Monotype Sorts" charset="0"/>
              <a:buNone/>
            </a:pPr>
            <a:r>
              <a:rPr lang="en-US" sz="2000">
                <a:solidFill>
                  <a:schemeClr val="accent2"/>
                </a:solidFill>
                <a:latin typeface="Comic Sans MS" charset="0"/>
              </a:rPr>
              <a:t>1.	Actual Data record</a:t>
            </a:r>
          </a:p>
          <a:p>
            <a:pPr marL="914400" lvl="1" indent="-457200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110000"/>
              <a:buFontTx/>
              <a:buChar char="-"/>
            </a:pPr>
            <a:r>
              <a:rPr lang="en-US" sz="1800">
                <a:solidFill>
                  <a:schemeClr val="tx2"/>
                </a:solidFill>
                <a:latin typeface="Comic Sans MS" charset="0"/>
              </a:rPr>
              <a:t>index = file</a:t>
            </a:r>
          </a:p>
          <a:p>
            <a:pPr marL="457200" indent="-457200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110000"/>
              <a:buFont typeface="Monotype Sorts" charset="0"/>
              <a:buNone/>
            </a:pPr>
            <a:r>
              <a:rPr lang="en-US" sz="2000">
                <a:solidFill>
                  <a:schemeClr val="accent2"/>
                </a:solidFill>
                <a:latin typeface="Comic Sans MS" charset="0"/>
              </a:rPr>
              <a:t>2.	&lt;k, rid&gt;</a:t>
            </a:r>
          </a:p>
          <a:p>
            <a:pPr marL="914400" lvl="1" indent="-457200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110000"/>
              <a:buFontTx/>
              <a:buChar char="-"/>
            </a:pPr>
            <a:r>
              <a:rPr lang="en-US" sz="1800">
                <a:solidFill>
                  <a:schemeClr val="tx2"/>
                </a:solidFill>
                <a:latin typeface="Comic Sans MS" charset="0"/>
              </a:rPr>
              <a:t>actual records in a different file</a:t>
            </a:r>
          </a:p>
          <a:p>
            <a:pPr marL="457200" indent="-457200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110000"/>
            </a:pPr>
            <a:r>
              <a:rPr lang="en-US" sz="2000">
                <a:solidFill>
                  <a:schemeClr val="accent2"/>
                </a:solidFill>
                <a:latin typeface="Comic Sans MS" charset="0"/>
              </a:rPr>
              <a:t>3.	&lt;k, list of rids&gt;</a:t>
            </a:r>
            <a:endParaRPr lang="en-US" sz="1800">
              <a:solidFill>
                <a:schemeClr val="tx2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0C3323-B682-694E-90AB-92D238A71056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E36963-D8BB-464A-9D23-51BD4609D398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Linear Hashing Example</a:t>
            </a:r>
          </a:p>
        </p:txBody>
      </p:sp>
      <p:grpSp>
        <p:nvGrpSpPr>
          <p:cNvPr id="15366" name="Group 42"/>
          <p:cNvGrpSpPr>
            <a:grpSpLocks/>
          </p:cNvGrpSpPr>
          <p:nvPr/>
        </p:nvGrpSpPr>
        <p:grpSpPr bwMode="auto">
          <a:xfrm>
            <a:off x="3140076" y="2362200"/>
            <a:ext cx="1706563" cy="2514600"/>
            <a:chOff x="1978" y="1488"/>
            <a:chExt cx="1075" cy="1584"/>
          </a:xfrm>
        </p:grpSpPr>
        <p:grpSp>
          <p:nvGrpSpPr>
            <p:cNvPr id="15376" name="Group 39"/>
            <p:cNvGrpSpPr>
              <a:grpSpLocks/>
            </p:cNvGrpSpPr>
            <p:nvPr/>
          </p:nvGrpSpPr>
          <p:grpSpPr bwMode="auto">
            <a:xfrm>
              <a:off x="1978" y="1488"/>
              <a:ext cx="1075" cy="239"/>
              <a:chOff x="1498" y="1488"/>
              <a:chExt cx="1075" cy="239"/>
            </a:xfrm>
          </p:grpSpPr>
          <p:sp>
            <p:nvSpPr>
              <p:cNvPr id="15392" name="Rectangle 4"/>
              <p:cNvSpPr>
                <a:spLocks noChangeArrowheads="1"/>
              </p:cNvSpPr>
              <p:nvPr/>
            </p:nvSpPr>
            <p:spPr bwMode="auto">
              <a:xfrm>
                <a:off x="1498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dirty="0"/>
                  <a:t>32*</a:t>
                </a:r>
              </a:p>
            </p:txBody>
          </p:sp>
          <p:sp>
            <p:nvSpPr>
              <p:cNvPr id="15393" name="Rectangle 5"/>
              <p:cNvSpPr>
                <a:spLocks noChangeArrowheads="1"/>
              </p:cNvSpPr>
              <p:nvPr/>
            </p:nvSpPr>
            <p:spPr bwMode="auto">
              <a:xfrm>
                <a:off x="1861" y="1488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94" name="Rectangle 6"/>
              <p:cNvSpPr>
                <a:spLocks noChangeArrowheads="1"/>
              </p:cNvSpPr>
              <p:nvPr/>
            </p:nvSpPr>
            <p:spPr bwMode="auto">
              <a:xfrm>
                <a:off x="2217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77" name="Group 38"/>
            <p:cNvGrpSpPr>
              <a:grpSpLocks/>
            </p:cNvGrpSpPr>
            <p:nvPr/>
          </p:nvGrpSpPr>
          <p:grpSpPr bwMode="auto">
            <a:xfrm>
              <a:off x="1978" y="1969"/>
              <a:ext cx="1075" cy="239"/>
              <a:chOff x="1498" y="1969"/>
              <a:chExt cx="1075" cy="239"/>
            </a:xfrm>
          </p:grpSpPr>
          <p:sp>
            <p:nvSpPr>
              <p:cNvPr id="15388" name="Rectangle 16"/>
              <p:cNvSpPr>
                <a:spLocks noChangeArrowheads="1"/>
              </p:cNvSpPr>
              <p:nvPr/>
            </p:nvSpPr>
            <p:spPr bwMode="auto">
              <a:xfrm>
                <a:off x="1498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9*</a:t>
                </a:r>
              </a:p>
            </p:txBody>
          </p:sp>
          <p:sp>
            <p:nvSpPr>
              <p:cNvPr id="15389" name="Rectangle 17"/>
              <p:cNvSpPr>
                <a:spLocks noChangeArrowheads="1"/>
              </p:cNvSpPr>
              <p:nvPr/>
            </p:nvSpPr>
            <p:spPr bwMode="auto">
              <a:xfrm>
                <a:off x="1861" y="196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25*</a:t>
                </a:r>
              </a:p>
            </p:txBody>
          </p:sp>
          <p:sp>
            <p:nvSpPr>
              <p:cNvPr id="15390" name="Rectangle 18"/>
              <p:cNvSpPr>
                <a:spLocks noChangeArrowheads="1"/>
              </p:cNvSpPr>
              <p:nvPr/>
            </p:nvSpPr>
            <p:spPr bwMode="auto">
              <a:xfrm>
                <a:off x="2217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5*</a:t>
                </a:r>
              </a:p>
            </p:txBody>
          </p:sp>
        </p:grpSp>
        <p:grpSp>
          <p:nvGrpSpPr>
            <p:cNvPr id="15378" name="Group 37"/>
            <p:cNvGrpSpPr>
              <a:grpSpLocks/>
            </p:cNvGrpSpPr>
            <p:nvPr/>
          </p:nvGrpSpPr>
          <p:grpSpPr bwMode="auto">
            <a:xfrm>
              <a:off x="1978" y="2382"/>
              <a:ext cx="1075" cy="238"/>
              <a:chOff x="1498" y="2382"/>
              <a:chExt cx="1075" cy="238"/>
            </a:xfrm>
          </p:grpSpPr>
          <p:sp>
            <p:nvSpPr>
              <p:cNvPr id="15384" name="Rectangle 21"/>
              <p:cNvSpPr>
                <a:spLocks noChangeArrowheads="1"/>
              </p:cNvSpPr>
              <p:nvPr/>
            </p:nvSpPr>
            <p:spPr bwMode="auto">
              <a:xfrm>
                <a:off x="1498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14*</a:t>
                </a:r>
              </a:p>
            </p:txBody>
          </p:sp>
          <p:sp>
            <p:nvSpPr>
              <p:cNvPr id="15385" name="Rectangle 22"/>
              <p:cNvSpPr>
                <a:spLocks noChangeArrowheads="1"/>
              </p:cNvSpPr>
              <p:nvPr/>
            </p:nvSpPr>
            <p:spPr bwMode="auto">
              <a:xfrm>
                <a:off x="1861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86" name="Rectangle 23"/>
              <p:cNvSpPr>
                <a:spLocks noChangeArrowheads="1"/>
              </p:cNvSpPr>
              <p:nvPr/>
            </p:nvSpPr>
            <p:spPr bwMode="auto">
              <a:xfrm>
                <a:off x="2217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79" name="Group 36"/>
            <p:cNvGrpSpPr>
              <a:grpSpLocks/>
            </p:cNvGrpSpPr>
            <p:nvPr/>
          </p:nvGrpSpPr>
          <p:grpSpPr bwMode="auto">
            <a:xfrm>
              <a:off x="1978" y="2834"/>
              <a:ext cx="1075" cy="238"/>
              <a:chOff x="1498" y="2834"/>
              <a:chExt cx="1075" cy="238"/>
            </a:xfrm>
          </p:grpSpPr>
          <p:sp>
            <p:nvSpPr>
              <p:cNvPr id="15380" name="Rectangle 28"/>
              <p:cNvSpPr>
                <a:spLocks noChangeArrowheads="1"/>
              </p:cNvSpPr>
              <p:nvPr/>
            </p:nvSpPr>
            <p:spPr bwMode="auto">
              <a:xfrm>
                <a:off x="1498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31*</a:t>
                </a:r>
              </a:p>
            </p:txBody>
          </p:sp>
          <p:sp>
            <p:nvSpPr>
              <p:cNvPr id="15381" name="Rectangle 29"/>
              <p:cNvSpPr>
                <a:spLocks noChangeArrowheads="1"/>
              </p:cNvSpPr>
              <p:nvPr/>
            </p:nvSpPr>
            <p:spPr bwMode="auto">
              <a:xfrm>
                <a:off x="1861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35*</a:t>
                </a:r>
              </a:p>
            </p:txBody>
          </p:sp>
          <p:sp>
            <p:nvSpPr>
              <p:cNvPr id="15382" name="Rectangle 30"/>
              <p:cNvSpPr>
                <a:spLocks noChangeArrowheads="1"/>
              </p:cNvSpPr>
              <p:nvPr/>
            </p:nvSpPr>
            <p:spPr bwMode="auto">
              <a:xfrm>
                <a:off x="2217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7*</a:t>
                </a:r>
              </a:p>
            </p:txBody>
          </p:sp>
        </p:grpSp>
      </p:grpSp>
      <p:sp>
        <p:nvSpPr>
          <p:cNvPr id="15367" name="Text Box 43"/>
          <p:cNvSpPr txBox="1">
            <a:spLocks noChangeArrowheads="1"/>
          </p:cNvSpPr>
          <p:nvPr/>
        </p:nvSpPr>
        <p:spPr bwMode="auto">
          <a:xfrm>
            <a:off x="2651125" y="1023938"/>
            <a:ext cx="210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Level 0, N = 4</a:t>
            </a: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102806" y="2711701"/>
            <a:ext cx="1295401" cy="728662"/>
            <a:chOff x="1478" y="1125"/>
            <a:chExt cx="816" cy="459"/>
          </a:xfrm>
        </p:grpSpPr>
        <p:sp>
          <p:nvSpPr>
            <p:cNvPr id="15374" name="Line 45"/>
            <p:cNvSpPr>
              <a:spLocks noChangeShapeType="1"/>
            </p:cNvSpPr>
            <p:nvPr/>
          </p:nvSpPr>
          <p:spPr bwMode="auto">
            <a:xfrm>
              <a:off x="1728" y="1392"/>
              <a:ext cx="24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5" name="Text Box 46"/>
            <p:cNvSpPr txBox="1">
              <a:spLocks noChangeArrowheads="1"/>
            </p:cNvSpPr>
            <p:nvPr/>
          </p:nvSpPr>
          <p:spPr bwMode="auto">
            <a:xfrm>
              <a:off x="1478" y="1125"/>
              <a:ext cx="8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hlink"/>
                  </a:solidFill>
                </a:rPr>
                <a:t>Next</a:t>
              </a:r>
              <a:r>
                <a:rPr lang="en-US" dirty="0" smtClean="0">
                  <a:solidFill>
                    <a:schemeClr val="hlink"/>
                  </a:solidFill>
                </a:rPr>
                <a:t>= 1</a:t>
              </a:r>
              <a:endParaRPr lang="en-US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52400" y="1066800"/>
            <a:ext cx="1981200" cy="5648325"/>
            <a:chOff x="96" y="672"/>
            <a:chExt cx="1248" cy="3558"/>
          </a:xfrm>
        </p:grpSpPr>
        <p:sp>
          <p:nvSpPr>
            <p:cNvPr id="15371" name="Line 35"/>
            <p:cNvSpPr>
              <a:spLocks noChangeShapeType="1"/>
            </p:cNvSpPr>
            <p:nvPr/>
          </p:nvSpPr>
          <p:spPr bwMode="auto">
            <a:xfrm>
              <a:off x="1344" y="672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2" name="Text Box 33"/>
            <p:cNvSpPr txBox="1">
              <a:spLocks noChangeArrowheads="1"/>
            </p:cNvSpPr>
            <p:nvPr/>
          </p:nvSpPr>
          <p:spPr bwMode="auto">
            <a:xfrm>
              <a:off x="961" y="903"/>
              <a:ext cx="350" cy="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>
                  <a:solidFill>
                    <a:schemeClr val="hlink"/>
                  </a:solidFill>
                </a:rPr>
                <a:t>H</a:t>
              </a:r>
              <a:r>
                <a:rPr lang="en-US" sz="2800" baseline="-25000" dirty="0">
                  <a:solidFill>
                    <a:schemeClr val="hlink"/>
                  </a:solidFill>
                </a:rPr>
                <a:t>0</a:t>
              </a:r>
            </a:p>
            <a:p>
              <a:pPr eaLnBrk="1" hangingPunct="1"/>
              <a:endParaRPr lang="en-US" sz="2800" dirty="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 dirty="0"/>
                <a:t>00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01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10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11</a:t>
              </a:r>
            </a:p>
          </p:txBody>
        </p:sp>
        <p:sp>
          <p:nvSpPr>
            <p:cNvPr id="15373" name="Text Box 48"/>
            <p:cNvSpPr txBox="1">
              <a:spLocks noChangeArrowheads="1"/>
            </p:cNvSpPr>
            <p:nvPr/>
          </p:nvSpPr>
          <p:spPr bwMode="auto">
            <a:xfrm>
              <a:off x="96" y="3590"/>
              <a:ext cx="120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2000" i="1" dirty="0" smtClean="0">
                  <a:solidFill>
                    <a:schemeClr val="accent2"/>
                  </a:solidFill>
                </a:rPr>
                <a:t>At most two hash functions at a time</a:t>
              </a:r>
              <a:endParaRPr lang="en-US" sz="2000" i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4876800" y="3276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5835650" y="3125788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dirty="0"/>
              <a:t>37*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400800" y="3124200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965950" y="3124200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604975" y="1443755"/>
            <a:ext cx="824071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chemeClr val="hlink"/>
                </a:solidFill>
              </a:rPr>
              <a:t>H</a:t>
            </a:r>
            <a:r>
              <a:rPr lang="en-US" sz="2800" baseline="-25000" dirty="0">
                <a:solidFill>
                  <a:schemeClr val="hlink"/>
                </a:solidFill>
              </a:rPr>
              <a:t>1</a:t>
            </a:r>
            <a:endParaRPr lang="en-US" sz="2800" baseline="-25000" dirty="0">
              <a:solidFill>
                <a:schemeClr val="hlink"/>
              </a:solidFill>
            </a:endParaRPr>
          </a:p>
          <a:p>
            <a:pPr eaLnBrk="1" hangingPunct="1"/>
            <a:endParaRPr lang="en-US" sz="2800" dirty="0">
              <a:solidFill>
                <a:schemeClr val="hlink"/>
              </a:solidFill>
            </a:endParaRPr>
          </a:p>
          <a:p>
            <a:pPr algn="r" eaLnBrk="1" hangingPunct="1"/>
            <a:r>
              <a:rPr lang="en-US" dirty="0"/>
              <a:t>0</a:t>
            </a:r>
            <a:r>
              <a:rPr lang="en-US" dirty="0" smtClean="0"/>
              <a:t>00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001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010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011</a:t>
            </a:r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292476" y="5260975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dirty="0" smtClean="0"/>
              <a:t>44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3868739" y="5259387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en-US" dirty="0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4433889" y="5260975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52400" y="2971800"/>
            <a:ext cx="1905000" cy="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5791200" y="1066800"/>
            <a:ext cx="2971800" cy="1200328"/>
          </a:xfrm>
          <a:prstGeom prst="rect">
            <a:avLst/>
          </a:prstGeom>
          <a:solidFill>
            <a:srgbClr val="FAE8E2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What happens if we add </a:t>
            </a:r>
            <a:r>
              <a:rPr lang="en-US" dirty="0" smtClean="0">
                <a:solidFill>
                  <a:schemeClr val="hlink"/>
                </a:solidFill>
              </a:rPr>
              <a:t>13</a:t>
            </a:r>
            <a:r>
              <a:rPr lang="en-US" dirty="0" smtClean="0">
                <a:solidFill>
                  <a:schemeClr val="hlink"/>
                </a:solidFill>
              </a:rPr>
              <a:t>*?</a:t>
            </a:r>
          </a:p>
          <a:p>
            <a:pPr eaLnBrk="1" hangingPunct="1"/>
            <a:r>
              <a:rPr lang="en-US" dirty="0">
                <a:solidFill>
                  <a:schemeClr val="hlink"/>
                </a:solidFill>
              </a:rPr>
              <a:t>1</a:t>
            </a:r>
            <a:r>
              <a:rPr lang="en-US" dirty="0" smtClean="0">
                <a:solidFill>
                  <a:schemeClr val="hlink"/>
                </a:solidFill>
              </a:rPr>
              <a:t>3=(</a:t>
            </a:r>
            <a:r>
              <a:rPr lang="en-US" dirty="0" smtClean="0"/>
              <a:t>1101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  <a:r>
              <a:rPr lang="en-US" baseline="-25000" dirty="0" smtClean="0">
                <a:solidFill>
                  <a:schemeClr val="hlink"/>
                </a:solidFill>
              </a:rPr>
              <a:t>2</a:t>
            </a:r>
            <a:endParaRPr lang="en-US" baseline="-250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5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0C3323-B682-694E-90AB-92D238A71056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E36963-D8BB-464A-9D23-51BD4609D398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Linear Hashing Example</a:t>
            </a:r>
          </a:p>
        </p:txBody>
      </p:sp>
      <p:grpSp>
        <p:nvGrpSpPr>
          <p:cNvPr id="15366" name="Group 42"/>
          <p:cNvGrpSpPr>
            <a:grpSpLocks/>
          </p:cNvGrpSpPr>
          <p:nvPr/>
        </p:nvGrpSpPr>
        <p:grpSpPr bwMode="auto">
          <a:xfrm>
            <a:off x="3140076" y="2362200"/>
            <a:ext cx="1706563" cy="2514600"/>
            <a:chOff x="1978" y="1488"/>
            <a:chExt cx="1075" cy="1584"/>
          </a:xfrm>
        </p:grpSpPr>
        <p:grpSp>
          <p:nvGrpSpPr>
            <p:cNvPr id="15376" name="Group 39"/>
            <p:cNvGrpSpPr>
              <a:grpSpLocks/>
            </p:cNvGrpSpPr>
            <p:nvPr/>
          </p:nvGrpSpPr>
          <p:grpSpPr bwMode="auto">
            <a:xfrm>
              <a:off x="1978" y="1488"/>
              <a:ext cx="1075" cy="239"/>
              <a:chOff x="1498" y="1488"/>
              <a:chExt cx="1075" cy="239"/>
            </a:xfrm>
          </p:grpSpPr>
          <p:sp>
            <p:nvSpPr>
              <p:cNvPr id="15392" name="Rectangle 4"/>
              <p:cNvSpPr>
                <a:spLocks noChangeArrowheads="1"/>
              </p:cNvSpPr>
              <p:nvPr/>
            </p:nvSpPr>
            <p:spPr bwMode="auto">
              <a:xfrm>
                <a:off x="1498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dirty="0"/>
                  <a:t>32*</a:t>
                </a:r>
              </a:p>
            </p:txBody>
          </p:sp>
          <p:sp>
            <p:nvSpPr>
              <p:cNvPr id="15393" name="Rectangle 5"/>
              <p:cNvSpPr>
                <a:spLocks noChangeArrowheads="1"/>
              </p:cNvSpPr>
              <p:nvPr/>
            </p:nvSpPr>
            <p:spPr bwMode="auto">
              <a:xfrm>
                <a:off x="1861" y="1488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94" name="Rectangle 6"/>
              <p:cNvSpPr>
                <a:spLocks noChangeArrowheads="1"/>
              </p:cNvSpPr>
              <p:nvPr/>
            </p:nvSpPr>
            <p:spPr bwMode="auto">
              <a:xfrm>
                <a:off x="2217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77" name="Group 38"/>
            <p:cNvGrpSpPr>
              <a:grpSpLocks/>
            </p:cNvGrpSpPr>
            <p:nvPr/>
          </p:nvGrpSpPr>
          <p:grpSpPr bwMode="auto">
            <a:xfrm>
              <a:off x="1978" y="1969"/>
              <a:ext cx="1075" cy="239"/>
              <a:chOff x="1498" y="1969"/>
              <a:chExt cx="1075" cy="239"/>
            </a:xfrm>
          </p:grpSpPr>
          <p:sp>
            <p:nvSpPr>
              <p:cNvPr id="15388" name="Rectangle 16"/>
              <p:cNvSpPr>
                <a:spLocks noChangeArrowheads="1"/>
              </p:cNvSpPr>
              <p:nvPr/>
            </p:nvSpPr>
            <p:spPr bwMode="auto">
              <a:xfrm>
                <a:off x="1498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9*</a:t>
                </a:r>
              </a:p>
            </p:txBody>
          </p:sp>
          <p:sp>
            <p:nvSpPr>
              <p:cNvPr id="15389" name="Rectangle 17"/>
              <p:cNvSpPr>
                <a:spLocks noChangeArrowheads="1"/>
              </p:cNvSpPr>
              <p:nvPr/>
            </p:nvSpPr>
            <p:spPr bwMode="auto">
              <a:xfrm>
                <a:off x="1861" y="196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25*</a:t>
                </a:r>
              </a:p>
            </p:txBody>
          </p:sp>
          <p:sp>
            <p:nvSpPr>
              <p:cNvPr id="15390" name="Rectangle 18"/>
              <p:cNvSpPr>
                <a:spLocks noChangeArrowheads="1"/>
              </p:cNvSpPr>
              <p:nvPr/>
            </p:nvSpPr>
            <p:spPr bwMode="auto">
              <a:xfrm>
                <a:off x="2217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5*</a:t>
                </a:r>
              </a:p>
            </p:txBody>
          </p:sp>
        </p:grpSp>
        <p:grpSp>
          <p:nvGrpSpPr>
            <p:cNvPr id="15378" name="Group 37"/>
            <p:cNvGrpSpPr>
              <a:grpSpLocks/>
            </p:cNvGrpSpPr>
            <p:nvPr/>
          </p:nvGrpSpPr>
          <p:grpSpPr bwMode="auto">
            <a:xfrm>
              <a:off x="1978" y="2382"/>
              <a:ext cx="1075" cy="238"/>
              <a:chOff x="1498" y="2382"/>
              <a:chExt cx="1075" cy="238"/>
            </a:xfrm>
          </p:grpSpPr>
          <p:sp>
            <p:nvSpPr>
              <p:cNvPr id="15384" name="Rectangle 21"/>
              <p:cNvSpPr>
                <a:spLocks noChangeArrowheads="1"/>
              </p:cNvSpPr>
              <p:nvPr/>
            </p:nvSpPr>
            <p:spPr bwMode="auto">
              <a:xfrm>
                <a:off x="1498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14*</a:t>
                </a:r>
              </a:p>
            </p:txBody>
          </p:sp>
          <p:sp>
            <p:nvSpPr>
              <p:cNvPr id="15385" name="Rectangle 22"/>
              <p:cNvSpPr>
                <a:spLocks noChangeArrowheads="1"/>
              </p:cNvSpPr>
              <p:nvPr/>
            </p:nvSpPr>
            <p:spPr bwMode="auto">
              <a:xfrm>
                <a:off x="1861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86" name="Rectangle 23"/>
              <p:cNvSpPr>
                <a:spLocks noChangeArrowheads="1"/>
              </p:cNvSpPr>
              <p:nvPr/>
            </p:nvSpPr>
            <p:spPr bwMode="auto">
              <a:xfrm>
                <a:off x="2217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79" name="Group 36"/>
            <p:cNvGrpSpPr>
              <a:grpSpLocks/>
            </p:cNvGrpSpPr>
            <p:nvPr/>
          </p:nvGrpSpPr>
          <p:grpSpPr bwMode="auto">
            <a:xfrm>
              <a:off x="1978" y="2834"/>
              <a:ext cx="1075" cy="238"/>
              <a:chOff x="1498" y="2834"/>
              <a:chExt cx="1075" cy="238"/>
            </a:xfrm>
          </p:grpSpPr>
          <p:sp>
            <p:nvSpPr>
              <p:cNvPr id="15380" name="Rectangle 28"/>
              <p:cNvSpPr>
                <a:spLocks noChangeArrowheads="1"/>
              </p:cNvSpPr>
              <p:nvPr/>
            </p:nvSpPr>
            <p:spPr bwMode="auto">
              <a:xfrm>
                <a:off x="1498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31*</a:t>
                </a:r>
              </a:p>
            </p:txBody>
          </p:sp>
          <p:sp>
            <p:nvSpPr>
              <p:cNvPr id="15381" name="Rectangle 29"/>
              <p:cNvSpPr>
                <a:spLocks noChangeArrowheads="1"/>
              </p:cNvSpPr>
              <p:nvPr/>
            </p:nvSpPr>
            <p:spPr bwMode="auto">
              <a:xfrm>
                <a:off x="1861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35*</a:t>
                </a:r>
              </a:p>
            </p:txBody>
          </p:sp>
          <p:sp>
            <p:nvSpPr>
              <p:cNvPr id="15382" name="Rectangle 30"/>
              <p:cNvSpPr>
                <a:spLocks noChangeArrowheads="1"/>
              </p:cNvSpPr>
              <p:nvPr/>
            </p:nvSpPr>
            <p:spPr bwMode="auto">
              <a:xfrm>
                <a:off x="2217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7*</a:t>
                </a:r>
              </a:p>
            </p:txBody>
          </p:sp>
        </p:grpSp>
      </p:grpSp>
      <p:sp>
        <p:nvSpPr>
          <p:cNvPr id="15367" name="Text Box 43"/>
          <p:cNvSpPr txBox="1">
            <a:spLocks noChangeArrowheads="1"/>
          </p:cNvSpPr>
          <p:nvPr/>
        </p:nvSpPr>
        <p:spPr bwMode="auto">
          <a:xfrm>
            <a:off x="2651125" y="1023938"/>
            <a:ext cx="210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Level 0, N = 4</a:t>
            </a: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102806" y="2711701"/>
            <a:ext cx="1295401" cy="728662"/>
            <a:chOff x="1478" y="1125"/>
            <a:chExt cx="816" cy="459"/>
          </a:xfrm>
        </p:grpSpPr>
        <p:sp>
          <p:nvSpPr>
            <p:cNvPr id="15374" name="Line 45"/>
            <p:cNvSpPr>
              <a:spLocks noChangeShapeType="1"/>
            </p:cNvSpPr>
            <p:nvPr/>
          </p:nvSpPr>
          <p:spPr bwMode="auto">
            <a:xfrm>
              <a:off x="1728" y="1392"/>
              <a:ext cx="24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5" name="Text Box 46"/>
            <p:cNvSpPr txBox="1">
              <a:spLocks noChangeArrowheads="1"/>
            </p:cNvSpPr>
            <p:nvPr/>
          </p:nvSpPr>
          <p:spPr bwMode="auto">
            <a:xfrm>
              <a:off x="1478" y="1125"/>
              <a:ext cx="8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hlink"/>
                  </a:solidFill>
                </a:rPr>
                <a:t>Next</a:t>
              </a:r>
              <a:r>
                <a:rPr lang="en-US" dirty="0" smtClean="0">
                  <a:solidFill>
                    <a:schemeClr val="hlink"/>
                  </a:solidFill>
                </a:rPr>
                <a:t>= 1</a:t>
              </a:r>
              <a:endParaRPr lang="en-US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52400" y="1066800"/>
            <a:ext cx="1981200" cy="5648325"/>
            <a:chOff x="96" y="672"/>
            <a:chExt cx="1248" cy="3558"/>
          </a:xfrm>
        </p:grpSpPr>
        <p:sp>
          <p:nvSpPr>
            <p:cNvPr id="15371" name="Line 35"/>
            <p:cNvSpPr>
              <a:spLocks noChangeShapeType="1"/>
            </p:cNvSpPr>
            <p:nvPr/>
          </p:nvSpPr>
          <p:spPr bwMode="auto">
            <a:xfrm>
              <a:off x="1344" y="672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2" name="Text Box 33"/>
            <p:cNvSpPr txBox="1">
              <a:spLocks noChangeArrowheads="1"/>
            </p:cNvSpPr>
            <p:nvPr/>
          </p:nvSpPr>
          <p:spPr bwMode="auto">
            <a:xfrm>
              <a:off x="961" y="903"/>
              <a:ext cx="350" cy="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>
                  <a:solidFill>
                    <a:schemeClr val="hlink"/>
                  </a:solidFill>
                </a:rPr>
                <a:t>H</a:t>
              </a:r>
              <a:r>
                <a:rPr lang="en-US" sz="2800" baseline="-25000" dirty="0">
                  <a:solidFill>
                    <a:schemeClr val="hlink"/>
                  </a:solidFill>
                </a:rPr>
                <a:t>0</a:t>
              </a:r>
            </a:p>
            <a:p>
              <a:pPr eaLnBrk="1" hangingPunct="1"/>
              <a:endParaRPr lang="en-US" sz="2800" dirty="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 dirty="0"/>
                <a:t>00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01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10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11</a:t>
              </a:r>
            </a:p>
          </p:txBody>
        </p:sp>
        <p:sp>
          <p:nvSpPr>
            <p:cNvPr id="15373" name="Text Box 48"/>
            <p:cNvSpPr txBox="1">
              <a:spLocks noChangeArrowheads="1"/>
            </p:cNvSpPr>
            <p:nvPr/>
          </p:nvSpPr>
          <p:spPr bwMode="auto">
            <a:xfrm>
              <a:off x="96" y="3590"/>
              <a:ext cx="120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2000" i="1" dirty="0" smtClean="0">
                  <a:solidFill>
                    <a:schemeClr val="accent2"/>
                  </a:solidFill>
                </a:rPr>
                <a:t>At most two hash functions at a time</a:t>
              </a:r>
              <a:endParaRPr lang="en-US" sz="2000" i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4876800" y="3276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5835650" y="3125788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dirty="0"/>
              <a:t>37*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400800" y="3124200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965950" y="3124200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604975" y="1443755"/>
            <a:ext cx="824071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chemeClr val="hlink"/>
                </a:solidFill>
              </a:rPr>
              <a:t>H</a:t>
            </a:r>
            <a:r>
              <a:rPr lang="en-US" sz="2800" baseline="-25000" dirty="0">
                <a:solidFill>
                  <a:schemeClr val="hlink"/>
                </a:solidFill>
              </a:rPr>
              <a:t>1</a:t>
            </a:r>
            <a:endParaRPr lang="en-US" sz="2800" baseline="-25000" dirty="0">
              <a:solidFill>
                <a:schemeClr val="hlink"/>
              </a:solidFill>
            </a:endParaRPr>
          </a:p>
          <a:p>
            <a:pPr eaLnBrk="1" hangingPunct="1"/>
            <a:endParaRPr lang="en-US" sz="2800" dirty="0">
              <a:solidFill>
                <a:schemeClr val="hlink"/>
              </a:solidFill>
            </a:endParaRPr>
          </a:p>
          <a:p>
            <a:pPr algn="r" eaLnBrk="1" hangingPunct="1"/>
            <a:r>
              <a:rPr lang="en-US" dirty="0"/>
              <a:t>0</a:t>
            </a:r>
            <a:r>
              <a:rPr lang="en-US" dirty="0" smtClean="0"/>
              <a:t>00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001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010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011</a:t>
            </a:r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292476" y="5260975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dirty="0" smtClean="0"/>
              <a:t>44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3868739" y="5259387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en-US" dirty="0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4433889" y="5260975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52400" y="2971800"/>
            <a:ext cx="1905000" cy="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5791200" y="1066800"/>
            <a:ext cx="2971800" cy="1200329"/>
          </a:xfrm>
          <a:prstGeom prst="rect">
            <a:avLst/>
          </a:prstGeom>
          <a:solidFill>
            <a:srgbClr val="FAE8E2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Next not advanced since there is no overflow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59887" y="3082279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13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0C3323-B682-694E-90AB-92D238A71056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E36963-D8BB-464A-9D23-51BD4609D398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Linear Hashing Example</a:t>
            </a:r>
          </a:p>
        </p:txBody>
      </p:sp>
      <p:grpSp>
        <p:nvGrpSpPr>
          <p:cNvPr id="15366" name="Group 42"/>
          <p:cNvGrpSpPr>
            <a:grpSpLocks/>
          </p:cNvGrpSpPr>
          <p:nvPr/>
        </p:nvGrpSpPr>
        <p:grpSpPr bwMode="auto">
          <a:xfrm>
            <a:off x="3140076" y="2362200"/>
            <a:ext cx="1706563" cy="2514600"/>
            <a:chOff x="1978" y="1488"/>
            <a:chExt cx="1075" cy="1584"/>
          </a:xfrm>
        </p:grpSpPr>
        <p:grpSp>
          <p:nvGrpSpPr>
            <p:cNvPr id="15376" name="Group 39"/>
            <p:cNvGrpSpPr>
              <a:grpSpLocks/>
            </p:cNvGrpSpPr>
            <p:nvPr/>
          </p:nvGrpSpPr>
          <p:grpSpPr bwMode="auto">
            <a:xfrm>
              <a:off x="1978" y="1488"/>
              <a:ext cx="1075" cy="239"/>
              <a:chOff x="1498" y="1488"/>
              <a:chExt cx="1075" cy="239"/>
            </a:xfrm>
          </p:grpSpPr>
          <p:sp>
            <p:nvSpPr>
              <p:cNvPr id="15392" name="Rectangle 4"/>
              <p:cNvSpPr>
                <a:spLocks noChangeArrowheads="1"/>
              </p:cNvSpPr>
              <p:nvPr/>
            </p:nvSpPr>
            <p:spPr bwMode="auto">
              <a:xfrm>
                <a:off x="1498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dirty="0"/>
                  <a:t>32*</a:t>
                </a:r>
              </a:p>
            </p:txBody>
          </p:sp>
          <p:sp>
            <p:nvSpPr>
              <p:cNvPr id="15393" name="Rectangle 5"/>
              <p:cNvSpPr>
                <a:spLocks noChangeArrowheads="1"/>
              </p:cNvSpPr>
              <p:nvPr/>
            </p:nvSpPr>
            <p:spPr bwMode="auto">
              <a:xfrm>
                <a:off x="1861" y="1488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94" name="Rectangle 6"/>
              <p:cNvSpPr>
                <a:spLocks noChangeArrowheads="1"/>
              </p:cNvSpPr>
              <p:nvPr/>
            </p:nvSpPr>
            <p:spPr bwMode="auto">
              <a:xfrm>
                <a:off x="2217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77" name="Group 38"/>
            <p:cNvGrpSpPr>
              <a:grpSpLocks/>
            </p:cNvGrpSpPr>
            <p:nvPr/>
          </p:nvGrpSpPr>
          <p:grpSpPr bwMode="auto">
            <a:xfrm>
              <a:off x="1978" y="1969"/>
              <a:ext cx="1075" cy="239"/>
              <a:chOff x="1498" y="1969"/>
              <a:chExt cx="1075" cy="239"/>
            </a:xfrm>
          </p:grpSpPr>
          <p:sp>
            <p:nvSpPr>
              <p:cNvPr id="15388" name="Rectangle 16"/>
              <p:cNvSpPr>
                <a:spLocks noChangeArrowheads="1"/>
              </p:cNvSpPr>
              <p:nvPr/>
            </p:nvSpPr>
            <p:spPr bwMode="auto">
              <a:xfrm>
                <a:off x="1498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9*</a:t>
                </a:r>
              </a:p>
            </p:txBody>
          </p:sp>
          <p:sp>
            <p:nvSpPr>
              <p:cNvPr id="15389" name="Rectangle 17"/>
              <p:cNvSpPr>
                <a:spLocks noChangeArrowheads="1"/>
              </p:cNvSpPr>
              <p:nvPr/>
            </p:nvSpPr>
            <p:spPr bwMode="auto">
              <a:xfrm>
                <a:off x="1861" y="196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25*</a:t>
                </a:r>
              </a:p>
            </p:txBody>
          </p:sp>
          <p:sp>
            <p:nvSpPr>
              <p:cNvPr id="15390" name="Rectangle 18"/>
              <p:cNvSpPr>
                <a:spLocks noChangeArrowheads="1"/>
              </p:cNvSpPr>
              <p:nvPr/>
            </p:nvSpPr>
            <p:spPr bwMode="auto">
              <a:xfrm>
                <a:off x="2217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5*</a:t>
                </a:r>
              </a:p>
            </p:txBody>
          </p:sp>
        </p:grpSp>
        <p:grpSp>
          <p:nvGrpSpPr>
            <p:cNvPr id="15378" name="Group 37"/>
            <p:cNvGrpSpPr>
              <a:grpSpLocks/>
            </p:cNvGrpSpPr>
            <p:nvPr/>
          </p:nvGrpSpPr>
          <p:grpSpPr bwMode="auto">
            <a:xfrm>
              <a:off x="1978" y="2382"/>
              <a:ext cx="1075" cy="238"/>
              <a:chOff x="1498" y="2382"/>
              <a:chExt cx="1075" cy="238"/>
            </a:xfrm>
          </p:grpSpPr>
          <p:sp>
            <p:nvSpPr>
              <p:cNvPr id="15384" name="Rectangle 21"/>
              <p:cNvSpPr>
                <a:spLocks noChangeArrowheads="1"/>
              </p:cNvSpPr>
              <p:nvPr/>
            </p:nvSpPr>
            <p:spPr bwMode="auto">
              <a:xfrm>
                <a:off x="1498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14*</a:t>
                </a:r>
              </a:p>
            </p:txBody>
          </p:sp>
          <p:sp>
            <p:nvSpPr>
              <p:cNvPr id="15385" name="Rectangle 22"/>
              <p:cNvSpPr>
                <a:spLocks noChangeArrowheads="1"/>
              </p:cNvSpPr>
              <p:nvPr/>
            </p:nvSpPr>
            <p:spPr bwMode="auto">
              <a:xfrm>
                <a:off x="1861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86" name="Rectangle 23"/>
              <p:cNvSpPr>
                <a:spLocks noChangeArrowheads="1"/>
              </p:cNvSpPr>
              <p:nvPr/>
            </p:nvSpPr>
            <p:spPr bwMode="auto">
              <a:xfrm>
                <a:off x="2217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79" name="Group 36"/>
            <p:cNvGrpSpPr>
              <a:grpSpLocks/>
            </p:cNvGrpSpPr>
            <p:nvPr/>
          </p:nvGrpSpPr>
          <p:grpSpPr bwMode="auto">
            <a:xfrm>
              <a:off x="1978" y="2834"/>
              <a:ext cx="1075" cy="238"/>
              <a:chOff x="1498" y="2834"/>
              <a:chExt cx="1075" cy="238"/>
            </a:xfrm>
          </p:grpSpPr>
          <p:sp>
            <p:nvSpPr>
              <p:cNvPr id="15380" name="Rectangle 28"/>
              <p:cNvSpPr>
                <a:spLocks noChangeArrowheads="1"/>
              </p:cNvSpPr>
              <p:nvPr/>
            </p:nvSpPr>
            <p:spPr bwMode="auto">
              <a:xfrm>
                <a:off x="1498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31*</a:t>
                </a:r>
              </a:p>
            </p:txBody>
          </p:sp>
          <p:sp>
            <p:nvSpPr>
              <p:cNvPr id="15381" name="Rectangle 29"/>
              <p:cNvSpPr>
                <a:spLocks noChangeArrowheads="1"/>
              </p:cNvSpPr>
              <p:nvPr/>
            </p:nvSpPr>
            <p:spPr bwMode="auto">
              <a:xfrm>
                <a:off x="1861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35*</a:t>
                </a:r>
              </a:p>
            </p:txBody>
          </p:sp>
          <p:sp>
            <p:nvSpPr>
              <p:cNvPr id="15382" name="Rectangle 30"/>
              <p:cNvSpPr>
                <a:spLocks noChangeArrowheads="1"/>
              </p:cNvSpPr>
              <p:nvPr/>
            </p:nvSpPr>
            <p:spPr bwMode="auto">
              <a:xfrm>
                <a:off x="2217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7*</a:t>
                </a:r>
              </a:p>
            </p:txBody>
          </p:sp>
        </p:grpSp>
      </p:grpSp>
      <p:sp>
        <p:nvSpPr>
          <p:cNvPr id="15367" name="Text Box 43"/>
          <p:cNvSpPr txBox="1">
            <a:spLocks noChangeArrowheads="1"/>
          </p:cNvSpPr>
          <p:nvPr/>
        </p:nvSpPr>
        <p:spPr bwMode="auto">
          <a:xfrm>
            <a:off x="2651125" y="1023938"/>
            <a:ext cx="210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Level 0, N = 4</a:t>
            </a: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102806" y="2711701"/>
            <a:ext cx="1295401" cy="728662"/>
            <a:chOff x="1478" y="1125"/>
            <a:chExt cx="816" cy="459"/>
          </a:xfrm>
        </p:grpSpPr>
        <p:sp>
          <p:nvSpPr>
            <p:cNvPr id="15374" name="Line 45"/>
            <p:cNvSpPr>
              <a:spLocks noChangeShapeType="1"/>
            </p:cNvSpPr>
            <p:nvPr/>
          </p:nvSpPr>
          <p:spPr bwMode="auto">
            <a:xfrm>
              <a:off x="1728" y="1392"/>
              <a:ext cx="24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5" name="Text Box 46"/>
            <p:cNvSpPr txBox="1">
              <a:spLocks noChangeArrowheads="1"/>
            </p:cNvSpPr>
            <p:nvPr/>
          </p:nvSpPr>
          <p:spPr bwMode="auto">
            <a:xfrm>
              <a:off x="1478" y="1125"/>
              <a:ext cx="8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hlink"/>
                  </a:solidFill>
                </a:rPr>
                <a:t>Next</a:t>
              </a:r>
              <a:r>
                <a:rPr lang="en-US" dirty="0" smtClean="0">
                  <a:solidFill>
                    <a:schemeClr val="hlink"/>
                  </a:solidFill>
                </a:rPr>
                <a:t>= 1</a:t>
              </a:r>
              <a:endParaRPr lang="en-US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52400" y="1066800"/>
            <a:ext cx="1981200" cy="5648325"/>
            <a:chOff x="96" y="672"/>
            <a:chExt cx="1248" cy="3558"/>
          </a:xfrm>
        </p:grpSpPr>
        <p:sp>
          <p:nvSpPr>
            <p:cNvPr id="15371" name="Line 35"/>
            <p:cNvSpPr>
              <a:spLocks noChangeShapeType="1"/>
            </p:cNvSpPr>
            <p:nvPr/>
          </p:nvSpPr>
          <p:spPr bwMode="auto">
            <a:xfrm>
              <a:off x="1344" y="672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2" name="Text Box 33"/>
            <p:cNvSpPr txBox="1">
              <a:spLocks noChangeArrowheads="1"/>
            </p:cNvSpPr>
            <p:nvPr/>
          </p:nvSpPr>
          <p:spPr bwMode="auto">
            <a:xfrm>
              <a:off x="961" y="903"/>
              <a:ext cx="350" cy="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>
                  <a:solidFill>
                    <a:schemeClr val="hlink"/>
                  </a:solidFill>
                </a:rPr>
                <a:t>H</a:t>
              </a:r>
              <a:r>
                <a:rPr lang="en-US" sz="2800" baseline="-25000" dirty="0">
                  <a:solidFill>
                    <a:schemeClr val="hlink"/>
                  </a:solidFill>
                </a:rPr>
                <a:t>0</a:t>
              </a:r>
            </a:p>
            <a:p>
              <a:pPr eaLnBrk="1" hangingPunct="1"/>
              <a:endParaRPr lang="en-US" sz="2800" dirty="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 dirty="0"/>
                <a:t>00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01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10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11</a:t>
              </a:r>
            </a:p>
          </p:txBody>
        </p:sp>
        <p:sp>
          <p:nvSpPr>
            <p:cNvPr id="15373" name="Text Box 48"/>
            <p:cNvSpPr txBox="1">
              <a:spLocks noChangeArrowheads="1"/>
            </p:cNvSpPr>
            <p:nvPr/>
          </p:nvSpPr>
          <p:spPr bwMode="auto">
            <a:xfrm>
              <a:off x="96" y="3590"/>
              <a:ext cx="120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2000" i="1" dirty="0" smtClean="0">
                  <a:solidFill>
                    <a:schemeClr val="accent2"/>
                  </a:solidFill>
                </a:rPr>
                <a:t>At most two hash functions at a time</a:t>
              </a:r>
              <a:endParaRPr lang="en-US" sz="2000" i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4876800" y="3276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5835650" y="3125788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dirty="0"/>
              <a:t>37*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400800" y="3124200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965950" y="3124200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604975" y="1443755"/>
            <a:ext cx="824071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chemeClr val="hlink"/>
                </a:solidFill>
              </a:rPr>
              <a:t>H</a:t>
            </a:r>
            <a:r>
              <a:rPr lang="en-US" sz="2800" baseline="-25000" dirty="0">
                <a:solidFill>
                  <a:schemeClr val="hlink"/>
                </a:solidFill>
              </a:rPr>
              <a:t>1</a:t>
            </a:r>
            <a:endParaRPr lang="en-US" sz="2800" baseline="-25000" dirty="0">
              <a:solidFill>
                <a:schemeClr val="hlink"/>
              </a:solidFill>
            </a:endParaRPr>
          </a:p>
          <a:p>
            <a:pPr eaLnBrk="1" hangingPunct="1"/>
            <a:endParaRPr lang="en-US" sz="2800" dirty="0">
              <a:solidFill>
                <a:schemeClr val="hlink"/>
              </a:solidFill>
            </a:endParaRPr>
          </a:p>
          <a:p>
            <a:pPr algn="r" eaLnBrk="1" hangingPunct="1"/>
            <a:r>
              <a:rPr lang="en-US" dirty="0"/>
              <a:t>0</a:t>
            </a:r>
            <a:r>
              <a:rPr lang="en-US" dirty="0" smtClean="0"/>
              <a:t>00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001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010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011</a:t>
            </a:r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292476" y="5260975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dirty="0" smtClean="0"/>
              <a:t>44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3868739" y="5259387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en-US" dirty="0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4433889" y="5260975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52400" y="2971800"/>
            <a:ext cx="1905000" cy="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6359887" y="3082279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13*</a:t>
            </a:r>
            <a:endParaRPr lang="en-US" dirty="0"/>
          </a:p>
        </p:txBody>
      </p:sp>
      <p:sp>
        <p:nvSpPr>
          <p:cNvPr id="47" name="Text Box 66"/>
          <p:cNvSpPr txBox="1">
            <a:spLocks noChangeArrowheads="1"/>
          </p:cNvSpPr>
          <p:nvPr/>
        </p:nvSpPr>
        <p:spPr bwMode="auto">
          <a:xfrm>
            <a:off x="5791200" y="1066800"/>
            <a:ext cx="2971800" cy="1200328"/>
          </a:xfrm>
          <a:prstGeom prst="rect">
            <a:avLst/>
          </a:prstGeom>
          <a:solidFill>
            <a:srgbClr val="FAE8E2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What happens if we add 43*?</a:t>
            </a:r>
          </a:p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43=(</a:t>
            </a:r>
            <a:r>
              <a:rPr lang="en-US" dirty="0"/>
              <a:t>101011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  <a:r>
              <a:rPr lang="en-US" baseline="-25000" dirty="0" smtClean="0">
                <a:solidFill>
                  <a:schemeClr val="hlink"/>
                </a:solidFill>
              </a:rPr>
              <a:t>2</a:t>
            </a:r>
            <a:endParaRPr lang="en-US" baseline="-250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0C3323-B682-694E-90AB-92D238A71056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E36963-D8BB-464A-9D23-51BD4609D398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Linear Hashing Example</a:t>
            </a:r>
          </a:p>
        </p:txBody>
      </p:sp>
      <p:grpSp>
        <p:nvGrpSpPr>
          <p:cNvPr id="15366" name="Group 42"/>
          <p:cNvGrpSpPr>
            <a:grpSpLocks/>
          </p:cNvGrpSpPr>
          <p:nvPr/>
        </p:nvGrpSpPr>
        <p:grpSpPr bwMode="auto">
          <a:xfrm>
            <a:off x="3140076" y="2362200"/>
            <a:ext cx="1706563" cy="2514600"/>
            <a:chOff x="1978" y="1488"/>
            <a:chExt cx="1075" cy="1584"/>
          </a:xfrm>
        </p:grpSpPr>
        <p:grpSp>
          <p:nvGrpSpPr>
            <p:cNvPr id="15376" name="Group 39"/>
            <p:cNvGrpSpPr>
              <a:grpSpLocks/>
            </p:cNvGrpSpPr>
            <p:nvPr/>
          </p:nvGrpSpPr>
          <p:grpSpPr bwMode="auto">
            <a:xfrm>
              <a:off x="1978" y="1488"/>
              <a:ext cx="1075" cy="239"/>
              <a:chOff x="1498" y="1488"/>
              <a:chExt cx="1075" cy="239"/>
            </a:xfrm>
          </p:grpSpPr>
          <p:sp>
            <p:nvSpPr>
              <p:cNvPr id="15392" name="Rectangle 4"/>
              <p:cNvSpPr>
                <a:spLocks noChangeArrowheads="1"/>
              </p:cNvSpPr>
              <p:nvPr/>
            </p:nvSpPr>
            <p:spPr bwMode="auto">
              <a:xfrm>
                <a:off x="1498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dirty="0"/>
                  <a:t>32*</a:t>
                </a:r>
              </a:p>
            </p:txBody>
          </p:sp>
          <p:sp>
            <p:nvSpPr>
              <p:cNvPr id="15393" name="Rectangle 5"/>
              <p:cNvSpPr>
                <a:spLocks noChangeArrowheads="1"/>
              </p:cNvSpPr>
              <p:nvPr/>
            </p:nvSpPr>
            <p:spPr bwMode="auto">
              <a:xfrm>
                <a:off x="1861" y="1488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94" name="Rectangle 6"/>
              <p:cNvSpPr>
                <a:spLocks noChangeArrowheads="1"/>
              </p:cNvSpPr>
              <p:nvPr/>
            </p:nvSpPr>
            <p:spPr bwMode="auto">
              <a:xfrm>
                <a:off x="2217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77" name="Group 38"/>
            <p:cNvGrpSpPr>
              <a:grpSpLocks/>
            </p:cNvGrpSpPr>
            <p:nvPr/>
          </p:nvGrpSpPr>
          <p:grpSpPr bwMode="auto">
            <a:xfrm>
              <a:off x="1978" y="1969"/>
              <a:ext cx="1075" cy="239"/>
              <a:chOff x="1498" y="1969"/>
              <a:chExt cx="1075" cy="239"/>
            </a:xfrm>
          </p:grpSpPr>
          <p:sp>
            <p:nvSpPr>
              <p:cNvPr id="15388" name="Rectangle 16"/>
              <p:cNvSpPr>
                <a:spLocks noChangeArrowheads="1"/>
              </p:cNvSpPr>
              <p:nvPr/>
            </p:nvSpPr>
            <p:spPr bwMode="auto">
              <a:xfrm>
                <a:off x="1498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9*</a:t>
                </a:r>
              </a:p>
            </p:txBody>
          </p:sp>
          <p:sp>
            <p:nvSpPr>
              <p:cNvPr id="15389" name="Rectangle 17"/>
              <p:cNvSpPr>
                <a:spLocks noChangeArrowheads="1"/>
              </p:cNvSpPr>
              <p:nvPr/>
            </p:nvSpPr>
            <p:spPr bwMode="auto">
              <a:xfrm>
                <a:off x="1861" y="196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25*</a:t>
                </a:r>
              </a:p>
            </p:txBody>
          </p:sp>
          <p:sp>
            <p:nvSpPr>
              <p:cNvPr id="15390" name="Rectangle 18"/>
              <p:cNvSpPr>
                <a:spLocks noChangeArrowheads="1"/>
              </p:cNvSpPr>
              <p:nvPr/>
            </p:nvSpPr>
            <p:spPr bwMode="auto">
              <a:xfrm>
                <a:off x="2217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5*</a:t>
                </a:r>
              </a:p>
            </p:txBody>
          </p:sp>
        </p:grpSp>
        <p:grpSp>
          <p:nvGrpSpPr>
            <p:cNvPr id="15378" name="Group 37"/>
            <p:cNvGrpSpPr>
              <a:grpSpLocks/>
            </p:cNvGrpSpPr>
            <p:nvPr/>
          </p:nvGrpSpPr>
          <p:grpSpPr bwMode="auto">
            <a:xfrm>
              <a:off x="1978" y="2382"/>
              <a:ext cx="1075" cy="238"/>
              <a:chOff x="1498" y="2382"/>
              <a:chExt cx="1075" cy="238"/>
            </a:xfrm>
          </p:grpSpPr>
          <p:sp>
            <p:nvSpPr>
              <p:cNvPr id="15384" name="Rectangle 21"/>
              <p:cNvSpPr>
                <a:spLocks noChangeArrowheads="1"/>
              </p:cNvSpPr>
              <p:nvPr/>
            </p:nvSpPr>
            <p:spPr bwMode="auto">
              <a:xfrm>
                <a:off x="1498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14*</a:t>
                </a:r>
              </a:p>
            </p:txBody>
          </p:sp>
          <p:sp>
            <p:nvSpPr>
              <p:cNvPr id="15385" name="Rectangle 22"/>
              <p:cNvSpPr>
                <a:spLocks noChangeArrowheads="1"/>
              </p:cNvSpPr>
              <p:nvPr/>
            </p:nvSpPr>
            <p:spPr bwMode="auto">
              <a:xfrm>
                <a:off x="1861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86" name="Rectangle 23"/>
              <p:cNvSpPr>
                <a:spLocks noChangeArrowheads="1"/>
              </p:cNvSpPr>
              <p:nvPr/>
            </p:nvSpPr>
            <p:spPr bwMode="auto">
              <a:xfrm>
                <a:off x="2217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79" name="Group 36"/>
            <p:cNvGrpSpPr>
              <a:grpSpLocks/>
            </p:cNvGrpSpPr>
            <p:nvPr/>
          </p:nvGrpSpPr>
          <p:grpSpPr bwMode="auto">
            <a:xfrm>
              <a:off x="1978" y="2834"/>
              <a:ext cx="1075" cy="238"/>
              <a:chOff x="1498" y="2834"/>
              <a:chExt cx="1075" cy="238"/>
            </a:xfrm>
          </p:grpSpPr>
          <p:sp>
            <p:nvSpPr>
              <p:cNvPr id="15380" name="Rectangle 28"/>
              <p:cNvSpPr>
                <a:spLocks noChangeArrowheads="1"/>
              </p:cNvSpPr>
              <p:nvPr/>
            </p:nvSpPr>
            <p:spPr bwMode="auto">
              <a:xfrm>
                <a:off x="1498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31*</a:t>
                </a:r>
              </a:p>
            </p:txBody>
          </p:sp>
          <p:sp>
            <p:nvSpPr>
              <p:cNvPr id="15381" name="Rectangle 29"/>
              <p:cNvSpPr>
                <a:spLocks noChangeArrowheads="1"/>
              </p:cNvSpPr>
              <p:nvPr/>
            </p:nvSpPr>
            <p:spPr bwMode="auto">
              <a:xfrm>
                <a:off x="1861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35*</a:t>
                </a:r>
              </a:p>
            </p:txBody>
          </p:sp>
          <p:sp>
            <p:nvSpPr>
              <p:cNvPr id="15382" name="Rectangle 30"/>
              <p:cNvSpPr>
                <a:spLocks noChangeArrowheads="1"/>
              </p:cNvSpPr>
              <p:nvPr/>
            </p:nvSpPr>
            <p:spPr bwMode="auto">
              <a:xfrm>
                <a:off x="2217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7*</a:t>
                </a:r>
              </a:p>
            </p:txBody>
          </p:sp>
        </p:grpSp>
      </p:grpSp>
      <p:sp>
        <p:nvSpPr>
          <p:cNvPr id="15367" name="Text Box 43"/>
          <p:cNvSpPr txBox="1">
            <a:spLocks noChangeArrowheads="1"/>
          </p:cNvSpPr>
          <p:nvPr/>
        </p:nvSpPr>
        <p:spPr bwMode="auto">
          <a:xfrm>
            <a:off x="2651125" y="1023938"/>
            <a:ext cx="210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Level 0, N = 4</a:t>
            </a: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102806" y="2711701"/>
            <a:ext cx="1295401" cy="728662"/>
            <a:chOff x="1478" y="1125"/>
            <a:chExt cx="816" cy="459"/>
          </a:xfrm>
        </p:grpSpPr>
        <p:sp>
          <p:nvSpPr>
            <p:cNvPr id="15374" name="Line 45"/>
            <p:cNvSpPr>
              <a:spLocks noChangeShapeType="1"/>
            </p:cNvSpPr>
            <p:nvPr/>
          </p:nvSpPr>
          <p:spPr bwMode="auto">
            <a:xfrm>
              <a:off x="1728" y="1392"/>
              <a:ext cx="24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5" name="Text Box 46"/>
            <p:cNvSpPr txBox="1">
              <a:spLocks noChangeArrowheads="1"/>
            </p:cNvSpPr>
            <p:nvPr/>
          </p:nvSpPr>
          <p:spPr bwMode="auto">
            <a:xfrm>
              <a:off x="1478" y="1125"/>
              <a:ext cx="8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hlink"/>
                  </a:solidFill>
                </a:rPr>
                <a:t>Next</a:t>
              </a:r>
              <a:r>
                <a:rPr lang="en-US" dirty="0" smtClean="0">
                  <a:solidFill>
                    <a:schemeClr val="hlink"/>
                  </a:solidFill>
                </a:rPr>
                <a:t>= 1</a:t>
              </a:r>
              <a:endParaRPr lang="en-US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52400" y="1066800"/>
            <a:ext cx="1981200" cy="5648325"/>
            <a:chOff x="96" y="672"/>
            <a:chExt cx="1248" cy="3558"/>
          </a:xfrm>
        </p:grpSpPr>
        <p:sp>
          <p:nvSpPr>
            <p:cNvPr id="15371" name="Line 35"/>
            <p:cNvSpPr>
              <a:spLocks noChangeShapeType="1"/>
            </p:cNvSpPr>
            <p:nvPr/>
          </p:nvSpPr>
          <p:spPr bwMode="auto">
            <a:xfrm>
              <a:off x="1344" y="672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2" name="Text Box 33"/>
            <p:cNvSpPr txBox="1">
              <a:spLocks noChangeArrowheads="1"/>
            </p:cNvSpPr>
            <p:nvPr/>
          </p:nvSpPr>
          <p:spPr bwMode="auto">
            <a:xfrm>
              <a:off x="961" y="903"/>
              <a:ext cx="350" cy="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>
                  <a:solidFill>
                    <a:schemeClr val="hlink"/>
                  </a:solidFill>
                </a:rPr>
                <a:t>H</a:t>
              </a:r>
              <a:r>
                <a:rPr lang="en-US" sz="2800" baseline="-25000" dirty="0">
                  <a:solidFill>
                    <a:schemeClr val="hlink"/>
                  </a:solidFill>
                </a:rPr>
                <a:t>0</a:t>
              </a:r>
            </a:p>
            <a:p>
              <a:pPr eaLnBrk="1" hangingPunct="1"/>
              <a:endParaRPr lang="en-US" sz="2800" dirty="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 dirty="0"/>
                <a:t>00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01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10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11</a:t>
              </a:r>
            </a:p>
          </p:txBody>
        </p:sp>
        <p:sp>
          <p:nvSpPr>
            <p:cNvPr id="15373" name="Text Box 48"/>
            <p:cNvSpPr txBox="1">
              <a:spLocks noChangeArrowheads="1"/>
            </p:cNvSpPr>
            <p:nvPr/>
          </p:nvSpPr>
          <p:spPr bwMode="auto">
            <a:xfrm>
              <a:off x="96" y="3590"/>
              <a:ext cx="120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2000" i="1" dirty="0" smtClean="0">
                  <a:solidFill>
                    <a:schemeClr val="accent2"/>
                  </a:solidFill>
                </a:rPr>
                <a:t>At most two hash functions at a time</a:t>
              </a:r>
              <a:endParaRPr lang="en-US" sz="2000" i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4876800" y="3276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5835650" y="3125788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dirty="0"/>
              <a:t>37*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400800" y="3124200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965950" y="3124200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604975" y="1443755"/>
            <a:ext cx="824071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chemeClr val="hlink"/>
                </a:solidFill>
              </a:rPr>
              <a:t>H</a:t>
            </a:r>
            <a:r>
              <a:rPr lang="en-US" sz="2800" baseline="-25000" dirty="0">
                <a:solidFill>
                  <a:schemeClr val="hlink"/>
                </a:solidFill>
              </a:rPr>
              <a:t>1</a:t>
            </a:r>
            <a:endParaRPr lang="en-US" sz="2800" baseline="-25000" dirty="0">
              <a:solidFill>
                <a:schemeClr val="hlink"/>
              </a:solidFill>
            </a:endParaRPr>
          </a:p>
          <a:p>
            <a:pPr eaLnBrk="1" hangingPunct="1"/>
            <a:endParaRPr lang="en-US" sz="2800" dirty="0">
              <a:solidFill>
                <a:schemeClr val="hlink"/>
              </a:solidFill>
            </a:endParaRPr>
          </a:p>
          <a:p>
            <a:pPr algn="r" eaLnBrk="1" hangingPunct="1"/>
            <a:r>
              <a:rPr lang="en-US" dirty="0"/>
              <a:t>0</a:t>
            </a:r>
            <a:r>
              <a:rPr lang="en-US" dirty="0" smtClean="0"/>
              <a:t>00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001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010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011</a:t>
            </a:r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292476" y="5260975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dirty="0" smtClean="0"/>
              <a:t>44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3868739" y="5259387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en-US" dirty="0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4433889" y="5260975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52400" y="2971800"/>
            <a:ext cx="1905000" cy="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6359887" y="3082279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13*</a:t>
            </a:r>
            <a:endParaRPr lang="en-US" dirty="0"/>
          </a:p>
        </p:txBody>
      </p:sp>
      <p:sp>
        <p:nvSpPr>
          <p:cNvPr id="47" name="Text Box 66"/>
          <p:cNvSpPr txBox="1">
            <a:spLocks noChangeArrowheads="1"/>
          </p:cNvSpPr>
          <p:nvPr/>
        </p:nvSpPr>
        <p:spPr bwMode="auto">
          <a:xfrm>
            <a:off x="5791200" y="1066800"/>
            <a:ext cx="2971800" cy="1200329"/>
          </a:xfrm>
          <a:prstGeom prst="rect">
            <a:avLst/>
          </a:prstGeom>
          <a:solidFill>
            <a:srgbClr val="FAE8E2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Overflow! Advance Next and split the buckets.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883276" y="4495800"/>
            <a:ext cx="1706563" cy="377825"/>
            <a:chOff x="1498" y="2834"/>
            <a:chExt cx="1075" cy="238"/>
          </a:xfrm>
        </p:grpSpPr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43*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55" name="Line 41"/>
          <p:cNvSpPr>
            <a:spLocks noChangeShapeType="1"/>
          </p:cNvSpPr>
          <p:nvPr/>
        </p:nvSpPr>
        <p:spPr bwMode="auto">
          <a:xfrm>
            <a:off x="4876800" y="4648200"/>
            <a:ext cx="9906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 bwMode="auto">
          <a:xfrm>
            <a:off x="2972125" y="2942682"/>
            <a:ext cx="5333675" cy="762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3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 autoUpdateAnimBg="0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0C3323-B682-694E-90AB-92D238A71056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E36963-D8BB-464A-9D23-51BD4609D398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Linear Hashing Example</a:t>
            </a:r>
          </a:p>
        </p:txBody>
      </p:sp>
      <p:grpSp>
        <p:nvGrpSpPr>
          <p:cNvPr id="15366" name="Group 42"/>
          <p:cNvGrpSpPr>
            <a:grpSpLocks/>
          </p:cNvGrpSpPr>
          <p:nvPr/>
        </p:nvGrpSpPr>
        <p:grpSpPr bwMode="auto">
          <a:xfrm>
            <a:off x="3140076" y="2362200"/>
            <a:ext cx="1706563" cy="2514600"/>
            <a:chOff x="1978" y="1488"/>
            <a:chExt cx="1075" cy="1584"/>
          </a:xfrm>
        </p:grpSpPr>
        <p:grpSp>
          <p:nvGrpSpPr>
            <p:cNvPr id="15376" name="Group 39"/>
            <p:cNvGrpSpPr>
              <a:grpSpLocks/>
            </p:cNvGrpSpPr>
            <p:nvPr/>
          </p:nvGrpSpPr>
          <p:grpSpPr bwMode="auto">
            <a:xfrm>
              <a:off x="1978" y="1488"/>
              <a:ext cx="1075" cy="239"/>
              <a:chOff x="1498" y="1488"/>
              <a:chExt cx="1075" cy="239"/>
            </a:xfrm>
          </p:grpSpPr>
          <p:sp>
            <p:nvSpPr>
              <p:cNvPr id="15392" name="Rectangle 4"/>
              <p:cNvSpPr>
                <a:spLocks noChangeArrowheads="1"/>
              </p:cNvSpPr>
              <p:nvPr/>
            </p:nvSpPr>
            <p:spPr bwMode="auto">
              <a:xfrm>
                <a:off x="1498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dirty="0"/>
                  <a:t>32*</a:t>
                </a:r>
              </a:p>
            </p:txBody>
          </p:sp>
          <p:sp>
            <p:nvSpPr>
              <p:cNvPr id="15393" name="Rectangle 5"/>
              <p:cNvSpPr>
                <a:spLocks noChangeArrowheads="1"/>
              </p:cNvSpPr>
              <p:nvPr/>
            </p:nvSpPr>
            <p:spPr bwMode="auto">
              <a:xfrm>
                <a:off x="1861" y="1488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94" name="Rectangle 6"/>
              <p:cNvSpPr>
                <a:spLocks noChangeArrowheads="1"/>
              </p:cNvSpPr>
              <p:nvPr/>
            </p:nvSpPr>
            <p:spPr bwMode="auto">
              <a:xfrm>
                <a:off x="2217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77" name="Group 38"/>
            <p:cNvGrpSpPr>
              <a:grpSpLocks/>
            </p:cNvGrpSpPr>
            <p:nvPr/>
          </p:nvGrpSpPr>
          <p:grpSpPr bwMode="auto">
            <a:xfrm>
              <a:off x="1978" y="1969"/>
              <a:ext cx="1075" cy="239"/>
              <a:chOff x="1498" y="1969"/>
              <a:chExt cx="1075" cy="239"/>
            </a:xfrm>
          </p:grpSpPr>
          <p:sp>
            <p:nvSpPr>
              <p:cNvPr id="15388" name="Rectangle 16"/>
              <p:cNvSpPr>
                <a:spLocks noChangeArrowheads="1"/>
              </p:cNvSpPr>
              <p:nvPr/>
            </p:nvSpPr>
            <p:spPr bwMode="auto">
              <a:xfrm>
                <a:off x="1498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9*</a:t>
                </a:r>
              </a:p>
            </p:txBody>
          </p:sp>
          <p:sp>
            <p:nvSpPr>
              <p:cNvPr id="15389" name="Rectangle 17"/>
              <p:cNvSpPr>
                <a:spLocks noChangeArrowheads="1"/>
              </p:cNvSpPr>
              <p:nvPr/>
            </p:nvSpPr>
            <p:spPr bwMode="auto">
              <a:xfrm>
                <a:off x="1861" y="196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25*</a:t>
                </a:r>
              </a:p>
            </p:txBody>
          </p:sp>
          <p:sp>
            <p:nvSpPr>
              <p:cNvPr id="15390" name="Rectangle 18"/>
              <p:cNvSpPr>
                <a:spLocks noChangeArrowheads="1"/>
              </p:cNvSpPr>
              <p:nvPr/>
            </p:nvSpPr>
            <p:spPr bwMode="auto">
              <a:xfrm>
                <a:off x="2217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78" name="Group 37"/>
            <p:cNvGrpSpPr>
              <a:grpSpLocks/>
            </p:cNvGrpSpPr>
            <p:nvPr/>
          </p:nvGrpSpPr>
          <p:grpSpPr bwMode="auto">
            <a:xfrm>
              <a:off x="1978" y="2382"/>
              <a:ext cx="1075" cy="238"/>
              <a:chOff x="1498" y="2382"/>
              <a:chExt cx="1075" cy="238"/>
            </a:xfrm>
          </p:grpSpPr>
          <p:sp>
            <p:nvSpPr>
              <p:cNvPr id="15384" name="Rectangle 21"/>
              <p:cNvSpPr>
                <a:spLocks noChangeArrowheads="1"/>
              </p:cNvSpPr>
              <p:nvPr/>
            </p:nvSpPr>
            <p:spPr bwMode="auto">
              <a:xfrm>
                <a:off x="1498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14*</a:t>
                </a:r>
              </a:p>
            </p:txBody>
          </p:sp>
          <p:sp>
            <p:nvSpPr>
              <p:cNvPr id="15385" name="Rectangle 22"/>
              <p:cNvSpPr>
                <a:spLocks noChangeArrowheads="1"/>
              </p:cNvSpPr>
              <p:nvPr/>
            </p:nvSpPr>
            <p:spPr bwMode="auto">
              <a:xfrm>
                <a:off x="1861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86" name="Rectangle 23"/>
              <p:cNvSpPr>
                <a:spLocks noChangeArrowheads="1"/>
              </p:cNvSpPr>
              <p:nvPr/>
            </p:nvSpPr>
            <p:spPr bwMode="auto">
              <a:xfrm>
                <a:off x="2217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79" name="Group 36"/>
            <p:cNvGrpSpPr>
              <a:grpSpLocks/>
            </p:cNvGrpSpPr>
            <p:nvPr/>
          </p:nvGrpSpPr>
          <p:grpSpPr bwMode="auto">
            <a:xfrm>
              <a:off x="1978" y="2834"/>
              <a:ext cx="1075" cy="238"/>
              <a:chOff x="1498" y="2834"/>
              <a:chExt cx="1075" cy="238"/>
            </a:xfrm>
          </p:grpSpPr>
          <p:sp>
            <p:nvSpPr>
              <p:cNvPr id="15380" name="Rectangle 28"/>
              <p:cNvSpPr>
                <a:spLocks noChangeArrowheads="1"/>
              </p:cNvSpPr>
              <p:nvPr/>
            </p:nvSpPr>
            <p:spPr bwMode="auto">
              <a:xfrm>
                <a:off x="1498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31*</a:t>
                </a:r>
              </a:p>
            </p:txBody>
          </p:sp>
          <p:sp>
            <p:nvSpPr>
              <p:cNvPr id="15381" name="Rectangle 29"/>
              <p:cNvSpPr>
                <a:spLocks noChangeArrowheads="1"/>
              </p:cNvSpPr>
              <p:nvPr/>
            </p:nvSpPr>
            <p:spPr bwMode="auto">
              <a:xfrm>
                <a:off x="1861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35*</a:t>
                </a:r>
              </a:p>
            </p:txBody>
          </p:sp>
          <p:sp>
            <p:nvSpPr>
              <p:cNvPr id="15382" name="Rectangle 30"/>
              <p:cNvSpPr>
                <a:spLocks noChangeArrowheads="1"/>
              </p:cNvSpPr>
              <p:nvPr/>
            </p:nvSpPr>
            <p:spPr bwMode="auto">
              <a:xfrm>
                <a:off x="2217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7*</a:t>
                </a:r>
              </a:p>
            </p:txBody>
          </p:sp>
        </p:grpSp>
      </p:grpSp>
      <p:sp>
        <p:nvSpPr>
          <p:cNvPr id="15367" name="Text Box 43"/>
          <p:cNvSpPr txBox="1">
            <a:spLocks noChangeArrowheads="1"/>
          </p:cNvSpPr>
          <p:nvPr/>
        </p:nvSpPr>
        <p:spPr bwMode="auto">
          <a:xfrm>
            <a:off x="2651125" y="1023938"/>
            <a:ext cx="210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Level 0, N = 4</a:t>
            </a: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127250" y="3409157"/>
            <a:ext cx="1295401" cy="728662"/>
            <a:chOff x="1478" y="1125"/>
            <a:chExt cx="816" cy="459"/>
          </a:xfrm>
        </p:grpSpPr>
        <p:sp>
          <p:nvSpPr>
            <p:cNvPr id="15374" name="Line 45"/>
            <p:cNvSpPr>
              <a:spLocks noChangeShapeType="1"/>
            </p:cNvSpPr>
            <p:nvPr/>
          </p:nvSpPr>
          <p:spPr bwMode="auto">
            <a:xfrm>
              <a:off x="1728" y="1392"/>
              <a:ext cx="24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5" name="Text Box 46"/>
            <p:cNvSpPr txBox="1">
              <a:spLocks noChangeArrowheads="1"/>
            </p:cNvSpPr>
            <p:nvPr/>
          </p:nvSpPr>
          <p:spPr bwMode="auto">
            <a:xfrm>
              <a:off x="1478" y="1125"/>
              <a:ext cx="8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hlink"/>
                  </a:solidFill>
                </a:rPr>
                <a:t>Next</a:t>
              </a:r>
              <a:r>
                <a:rPr lang="en-US" dirty="0" smtClean="0">
                  <a:solidFill>
                    <a:schemeClr val="hlink"/>
                  </a:solidFill>
                </a:rPr>
                <a:t>= 2</a:t>
              </a:r>
              <a:endParaRPr lang="en-US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52400" y="1066800"/>
            <a:ext cx="1981200" cy="5032375"/>
            <a:chOff x="96" y="672"/>
            <a:chExt cx="1248" cy="3170"/>
          </a:xfrm>
        </p:grpSpPr>
        <p:sp>
          <p:nvSpPr>
            <p:cNvPr id="15371" name="Line 35"/>
            <p:cNvSpPr>
              <a:spLocks noChangeShapeType="1"/>
            </p:cNvSpPr>
            <p:nvPr/>
          </p:nvSpPr>
          <p:spPr bwMode="auto">
            <a:xfrm>
              <a:off x="1344" y="672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2" name="Text Box 33"/>
            <p:cNvSpPr txBox="1">
              <a:spLocks noChangeArrowheads="1"/>
            </p:cNvSpPr>
            <p:nvPr/>
          </p:nvSpPr>
          <p:spPr bwMode="auto">
            <a:xfrm>
              <a:off x="961" y="903"/>
              <a:ext cx="350" cy="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>
                  <a:solidFill>
                    <a:schemeClr val="hlink"/>
                  </a:solidFill>
                </a:rPr>
                <a:t>H</a:t>
              </a:r>
              <a:r>
                <a:rPr lang="en-US" sz="2800" baseline="-25000" dirty="0">
                  <a:solidFill>
                    <a:schemeClr val="hlink"/>
                  </a:solidFill>
                </a:rPr>
                <a:t>0</a:t>
              </a:r>
            </a:p>
            <a:p>
              <a:pPr eaLnBrk="1" hangingPunct="1"/>
              <a:endParaRPr lang="en-US" sz="2800" dirty="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 dirty="0"/>
                <a:t>00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01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10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11</a:t>
              </a:r>
            </a:p>
          </p:txBody>
        </p:sp>
        <p:sp>
          <p:nvSpPr>
            <p:cNvPr id="15373" name="Text Box 48"/>
            <p:cNvSpPr txBox="1">
              <a:spLocks noChangeArrowheads="1"/>
            </p:cNvSpPr>
            <p:nvPr/>
          </p:nvSpPr>
          <p:spPr bwMode="auto">
            <a:xfrm>
              <a:off x="96" y="3590"/>
              <a:ext cx="12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endParaRPr lang="en-US" sz="2000" i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604975" y="1443755"/>
            <a:ext cx="82407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chemeClr val="hlink"/>
                </a:solidFill>
              </a:rPr>
              <a:t>H</a:t>
            </a:r>
            <a:r>
              <a:rPr lang="en-US" sz="2800" baseline="-25000" dirty="0">
                <a:solidFill>
                  <a:schemeClr val="hlink"/>
                </a:solidFill>
              </a:rPr>
              <a:t>1</a:t>
            </a:r>
            <a:endParaRPr lang="en-US" sz="2800" baseline="-25000" dirty="0">
              <a:solidFill>
                <a:schemeClr val="hlink"/>
              </a:solidFill>
            </a:endParaRPr>
          </a:p>
          <a:p>
            <a:pPr eaLnBrk="1" hangingPunct="1"/>
            <a:endParaRPr lang="en-US" sz="2800" dirty="0">
              <a:solidFill>
                <a:schemeClr val="hlink"/>
              </a:solidFill>
            </a:endParaRPr>
          </a:p>
          <a:p>
            <a:pPr algn="r" eaLnBrk="1" hangingPunct="1"/>
            <a:r>
              <a:rPr lang="en-US" dirty="0"/>
              <a:t>0</a:t>
            </a:r>
            <a:r>
              <a:rPr lang="en-US" dirty="0" smtClean="0"/>
              <a:t>00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001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010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011</a:t>
            </a:r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100</a:t>
            </a:r>
          </a:p>
          <a:p>
            <a:pPr algn="r" eaLnBrk="1" hangingPunct="1"/>
            <a:endParaRPr lang="en-US" dirty="0" smtClean="0"/>
          </a:p>
          <a:p>
            <a:pPr algn="r" eaLnBrk="1" hangingPunct="1"/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292476" y="5260975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dirty="0" smtClean="0"/>
              <a:t>44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3868739" y="5259387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en-US" dirty="0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4433889" y="5260975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76213" y="3503613"/>
            <a:ext cx="1905000" cy="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4292010" y="5969139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13*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 Box 66"/>
          <p:cNvSpPr txBox="1">
            <a:spLocks noChangeArrowheads="1"/>
          </p:cNvSpPr>
          <p:nvPr/>
        </p:nvSpPr>
        <p:spPr bwMode="auto">
          <a:xfrm>
            <a:off x="5791200" y="1066800"/>
            <a:ext cx="2971800" cy="2308324"/>
          </a:xfrm>
          <a:prstGeom prst="rect">
            <a:avLst/>
          </a:prstGeom>
          <a:solidFill>
            <a:srgbClr val="FAE8E2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Overflow! Advance Next and split the buckets.</a:t>
            </a:r>
          </a:p>
          <a:p>
            <a:pPr eaLnBrk="1" hangingPunct="1"/>
            <a:endParaRPr lang="en-U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Q: For what entries is H</a:t>
            </a:r>
            <a:r>
              <a:rPr lang="en-US" baseline="-25000" dirty="0" smtClean="0">
                <a:solidFill>
                  <a:schemeClr val="hlink"/>
                </a:solidFill>
              </a:rPr>
              <a:t>1</a:t>
            </a:r>
            <a:r>
              <a:rPr lang="en-US" dirty="0" smtClean="0">
                <a:solidFill>
                  <a:schemeClr val="hlink"/>
                </a:solidFill>
              </a:rPr>
              <a:t> used?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883276" y="4495800"/>
            <a:ext cx="1706563" cy="377825"/>
            <a:chOff x="1498" y="2834"/>
            <a:chExt cx="1075" cy="238"/>
          </a:xfrm>
        </p:grpSpPr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43*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55" name="Line 41"/>
          <p:cNvSpPr>
            <a:spLocks noChangeShapeType="1"/>
          </p:cNvSpPr>
          <p:nvPr/>
        </p:nvSpPr>
        <p:spPr bwMode="auto">
          <a:xfrm>
            <a:off x="4876800" y="4648200"/>
            <a:ext cx="9906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57" name="Group 65"/>
          <p:cNvGrpSpPr>
            <a:grpSpLocks/>
          </p:cNvGrpSpPr>
          <p:nvPr/>
        </p:nvGrpSpPr>
        <p:grpSpPr bwMode="auto">
          <a:xfrm>
            <a:off x="3246437" y="6021388"/>
            <a:ext cx="1706563" cy="379412"/>
            <a:chOff x="1978" y="1969"/>
            <a:chExt cx="1075" cy="239"/>
          </a:xfrm>
        </p:grpSpPr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1978" y="1970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2341" y="1969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37*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2697" y="1970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79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 autoUpdateAnimBg="0"/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0C3323-B682-694E-90AB-92D238A71056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E36963-D8BB-464A-9D23-51BD4609D398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Linear Hashing Example</a:t>
            </a:r>
          </a:p>
        </p:txBody>
      </p:sp>
      <p:grpSp>
        <p:nvGrpSpPr>
          <p:cNvPr id="15366" name="Group 42"/>
          <p:cNvGrpSpPr>
            <a:grpSpLocks/>
          </p:cNvGrpSpPr>
          <p:nvPr/>
        </p:nvGrpSpPr>
        <p:grpSpPr bwMode="auto">
          <a:xfrm>
            <a:off x="3140076" y="2362200"/>
            <a:ext cx="1706563" cy="2514600"/>
            <a:chOff x="1978" y="1488"/>
            <a:chExt cx="1075" cy="1584"/>
          </a:xfrm>
        </p:grpSpPr>
        <p:grpSp>
          <p:nvGrpSpPr>
            <p:cNvPr id="15376" name="Group 39"/>
            <p:cNvGrpSpPr>
              <a:grpSpLocks/>
            </p:cNvGrpSpPr>
            <p:nvPr/>
          </p:nvGrpSpPr>
          <p:grpSpPr bwMode="auto">
            <a:xfrm>
              <a:off x="1978" y="1488"/>
              <a:ext cx="1075" cy="239"/>
              <a:chOff x="1498" y="1488"/>
              <a:chExt cx="1075" cy="239"/>
            </a:xfrm>
          </p:grpSpPr>
          <p:sp>
            <p:nvSpPr>
              <p:cNvPr id="15392" name="Rectangle 4"/>
              <p:cNvSpPr>
                <a:spLocks noChangeArrowheads="1"/>
              </p:cNvSpPr>
              <p:nvPr/>
            </p:nvSpPr>
            <p:spPr bwMode="auto">
              <a:xfrm>
                <a:off x="1498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dirty="0"/>
                  <a:t>32*</a:t>
                </a:r>
              </a:p>
            </p:txBody>
          </p:sp>
          <p:sp>
            <p:nvSpPr>
              <p:cNvPr id="15393" name="Rectangle 5"/>
              <p:cNvSpPr>
                <a:spLocks noChangeArrowheads="1"/>
              </p:cNvSpPr>
              <p:nvPr/>
            </p:nvSpPr>
            <p:spPr bwMode="auto">
              <a:xfrm>
                <a:off x="1861" y="1488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94" name="Rectangle 6"/>
              <p:cNvSpPr>
                <a:spLocks noChangeArrowheads="1"/>
              </p:cNvSpPr>
              <p:nvPr/>
            </p:nvSpPr>
            <p:spPr bwMode="auto">
              <a:xfrm>
                <a:off x="2217" y="148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77" name="Group 38"/>
            <p:cNvGrpSpPr>
              <a:grpSpLocks/>
            </p:cNvGrpSpPr>
            <p:nvPr/>
          </p:nvGrpSpPr>
          <p:grpSpPr bwMode="auto">
            <a:xfrm>
              <a:off x="1978" y="1969"/>
              <a:ext cx="1075" cy="239"/>
              <a:chOff x="1498" y="1969"/>
              <a:chExt cx="1075" cy="239"/>
            </a:xfrm>
          </p:grpSpPr>
          <p:sp>
            <p:nvSpPr>
              <p:cNvPr id="15388" name="Rectangle 16"/>
              <p:cNvSpPr>
                <a:spLocks noChangeArrowheads="1"/>
              </p:cNvSpPr>
              <p:nvPr/>
            </p:nvSpPr>
            <p:spPr bwMode="auto">
              <a:xfrm>
                <a:off x="1498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9*</a:t>
                </a:r>
              </a:p>
            </p:txBody>
          </p:sp>
          <p:sp>
            <p:nvSpPr>
              <p:cNvPr id="15389" name="Rectangle 17"/>
              <p:cNvSpPr>
                <a:spLocks noChangeArrowheads="1"/>
              </p:cNvSpPr>
              <p:nvPr/>
            </p:nvSpPr>
            <p:spPr bwMode="auto">
              <a:xfrm>
                <a:off x="1861" y="1969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25*</a:t>
                </a:r>
              </a:p>
            </p:txBody>
          </p:sp>
          <p:sp>
            <p:nvSpPr>
              <p:cNvPr id="15390" name="Rectangle 18"/>
              <p:cNvSpPr>
                <a:spLocks noChangeArrowheads="1"/>
              </p:cNvSpPr>
              <p:nvPr/>
            </p:nvSpPr>
            <p:spPr bwMode="auto">
              <a:xfrm>
                <a:off x="2217" y="1970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78" name="Group 37"/>
            <p:cNvGrpSpPr>
              <a:grpSpLocks/>
            </p:cNvGrpSpPr>
            <p:nvPr/>
          </p:nvGrpSpPr>
          <p:grpSpPr bwMode="auto">
            <a:xfrm>
              <a:off x="1978" y="2382"/>
              <a:ext cx="1075" cy="238"/>
              <a:chOff x="1498" y="2382"/>
              <a:chExt cx="1075" cy="238"/>
            </a:xfrm>
          </p:grpSpPr>
          <p:sp>
            <p:nvSpPr>
              <p:cNvPr id="15384" name="Rectangle 21"/>
              <p:cNvSpPr>
                <a:spLocks noChangeArrowheads="1"/>
              </p:cNvSpPr>
              <p:nvPr/>
            </p:nvSpPr>
            <p:spPr bwMode="auto">
              <a:xfrm>
                <a:off x="1498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14*</a:t>
                </a:r>
              </a:p>
            </p:txBody>
          </p:sp>
          <p:sp>
            <p:nvSpPr>
              <p:cNvPr id="15385" name="Rectangle 22"/>
              <p:cNvSpPr>
                <a:spLocks noChangeArrowheads="1"/>
              </p:cNvSpPr>
              <p:nvPr/>
            </p:nvSpPr>
            <p:spPr bwMode="auto">
              <a:xfrm>
                <a:off x="1861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86" name="Rectangle 23"/>
              <p:cNvSpPr>
                <a:spLocks noChangeArrowheads="1"/>
              </p:cNvSpPr>
              <p:nvPr/>
            </p:nvSpPr>
            <p:spPr bwMode="auto">
              <a:xfrm>
                <a:off x="2217" y="2382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379" name="Group 36"/>
            <p:cNvGrpSpPr>
              <a:grpSpLocks/>
            </p:cNvGrpSpPr>
            <p:nvPr/>
          </p:nvGrpSpPr>
          <p:grpSpPr bwMode="auto">
            <a:xfrm>
              <a:off x="1978" y="2834"/>
              <a:ext cx="1075" cy="238"/>
              <a:chOff x="1498" y="2834"/>
              <a:chExt cx="1075" cy="238"/>
            </a:xfrm>
          </p:grpSpPr>
          <p:sp>
            <p:nvSpPr>
              <p:cNvPr id="15380" name="Rectangle 28"/>
              <p:cNvSpPr>
                <a:spLocks noChangeArrowheads="1"/>
              </p:cNvSpPr>
              <p:nvPr/>
            </p:nvSpPr>
            <p:spPr bwMode="auto">
              <a:xfrm>
                <a:off x="1498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31*</a:t>
                </a:r>
              </a:p>
            </p:txBody>
          </p:sp>
          <p:sp>
            <p:nvSpPr>
              <p:cNvPr id="15381" name="Rectangle 29"/>
              <p:cNvSpPr>
                <a:spLocks noChangeArrowheads="1"/>
              </p:cNvSpPr>
              <p:nvPr/>
            </p:nvSpPr>
            <p:spPr bwMode="auto">
              <a:xfrm>
                <a:off x="1861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35*</a:t>
                </a:r>
              </a:p>
            </p:txBody>
          </p:sp>
          <p:sp>
            <p:nvSpPr>
              <p:cNvPr id="15382" name="Rectangle 30"/>
              <p:cNvSpPr>
                <a:spLocks noChangeArrowheads="1"/>
              </p:cNvSpPr>
              <p:nvPr/>
            </p:nvSpPr>
            <p:spPr bwMode="auto">
              <a:xfrm>
                <a:off x="2217" y="2834"/>
                <a:ext cx="356" cy="2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/>
                  <a:t>7*</a:t>
                </a:r>
              </a:p>
            </p:txBody>
          </p:sp>
        </p:grpSp>
      </p:grpSp>
      <p:sp>
        <p:nvSpPr>
          <p:cNvPr id="15367" name="Text Box 43"/>
          <p:cNvSpPr txBox="1">
            <a:spLocks noChangeArrowheads="1"/>
          </p:cNvSpPr>
          <p:nvPr/>
        </p:nvSpPr>
        <p:spPr bwMode="auto">
          <a:xfrm>
            <a:off x="2651125" y="1023938"/>
            <a:ext cx="210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Level 0, N = 4</a:t>
            </a: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127250" y="3409157"/>
            <a:ext cx="1295401" cy="728662"/>
            <a:chOff x="1478" y="1125"/>
            <a:chExt cx="816" cy="459"/>
          </a:xfrm>
        </p:grpSpPr>
        <p:sp>
          <p:nvSpPr>
            <p:cNvPr id="15374" name="Line 45"/>
            <p:cNvSpPr>
              <a:spLocks noChangeShapeType="1"/>
            </p:cNvSpPr>
            <p:nvPr/>
          </p:nvSpPr>
          <p:spPr bwMode="auto">
            <a:xfrm>
              <a:off x="1728" y="1392"/>
              <a:ext cx="24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5" name="Text Box 46"/>
            <p:cNvSpPr txBox="1">
              <a:spLocks noChangeArrowheads="1"/>
            </p:cNvSpPr>
            <p:nvPr/>
          </p:nvSpPr>
          <p:spPr bwMode="auto">
            <a:xfrm>
              <a:off x="1478" y="1125"/>
              <a:ext cx="8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hlink"/>
                  </a:solidFill>
                </a:rPr>
                <a:t>Next</a:t>
              </a:r>
              <a:r>
                <a:rPr lang="en-US" dirty="0" smtClean="0">
                  <a:solidFill>
                    <a:schemeClr val="hlink"/>
                  </a:solidFill>
                </a:rPr>
                <a:t>= 2</a:t>
              </a:r>
              <a:endParaRPr lang="en-US" dirty="0">
                <a:solidFill>
                  <a:schemeClr val="hlink"/>
                </a:solidFill>
              </a:endParaRP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52400" y="1066800"/>
            <a:ext cx="1981200" cy="5032375"/>
            <a:chOff x="96" y="672"/>
            <a:chExt cx="1248" cy="3170"/>
          </a:xfrm>
        </p:grpSpPr>
        <p:sp>
          <p:nvSpPr>
            <p:cNvPr id="15371" name="Line 35"/>
            <p:cNvSpPr>
              <a:spLocks noChangeShapeType="1"/>
            </p:cNvSpPr>
            <p:nvPr/>
          </p:nvSpPr>
          <p:spPr bwMode="auto">
            <a:xfrm>
              <a:off x="1344" y="672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2" name="Text Box 33"/>
            <p:cNvSpPr txBox="1">
              <a:spLocks noChangeArrowheads="1"/>
            </p:cNvSpPr>
            <p:nvPr/>
          </p:nvSpPr>
          <p:spPr bwMode="auto">
            <a:xfrm>
              <a:off x="961" y="903"/>
              <a:ext cx="350" cy="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>
                  <a:solidFill>
                    <a:schemeClr val="hlink"/>
                  </a:solidFill>
                </a:rPr>
                <a:t>H</a:t>
              </a:r>
              <a:r>
                <a:rPr lang="en-US" sz="2800" baseline="-25000" dirty="0">
                  <a:solidFill>
                    <a:schemeClr val="hlink"/>
                  </a:solidFill>
                </a:rPr>
                <a:t>0</a:t>
              </a:r>
            </a:p>
            <a:p>
              <a:pPr eaLnBrk="1" hangingPunct="1"/>
              <a:endParaRPr lang="en-US" sz="2800" dirty="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 dirty="0"/>
                <a:t>00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01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10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11</a:t>
              </a:r>
            </a:p>
          </p:txBody>
        </p:sp>
        <p:sp>
          <p:nvSpPr>
            <p:cNvPr id="15373" name="Text Box 48"/>
            <p:cNvSpPr txBox="1">
              <a:spLocks noChangeArrowheads="1"/>
            </p:cNvSpPr>
            <p:nvPr/>
          </p:nvSpPr>
          <p:spPr bwMode="auto">
            <a:xfrm>
              <a:off x="96" y="3590"/>
              <a:ext cx="12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endParaRPr lang="en-US" sz="2000" i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604975" y="1443755"/>
            <a:ext cx="82407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chemeClr val="hlink"/>
                </a:solidFill>
              </a:rPr>
              <a:t>H</a:t>
            </a:r>
            <a:r>
              <a:rPr lang="en-US" sz="2800" baseline="-25000" dirty="0">
                <a:solidFill>
                  <a:schemeClr val="hlink"/>
                </a:solidFill>
              </a:rPr>
              <a:t>1</a:t>
            </a:r>
            <a:endParaRPr lang="en-US" sz="2800" baseline="-25000" dirty="0">
              <a:solidFill>
                <a:schemeClr val="hlink"/>
              </a:solidFill>
            </a:endParaRPr>
          </a:p>
          <a:p>
            <a:pPr eaLnBrk="1" hangingPunct="1"/>
            <a:endParaRPr lang="en-US" sz="2800" dirty="0">
              <a:solidFill>
                <a:schemeClr val="hlink"/>
              </a:solidFill>
            </a:endParaRPr>
          </a:p>
          <a:p>
            <a:pPr algn="r" eaLnBrk="1" hangingPunct="1"/>
            <a:r>
              <a:rPr lang="en-US" dirty="0"/>
              <a:t>0</a:t>
            </a:r>
            <a:r>
              <a:rPr lang="en-US" dirty="0" smtClean="0"/>
              <a:t>00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001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010</a:t>
            </a:r>
            <a:endParaRPr lang="en-US" dirty="0"/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011</a:t>
            </a:r>
          </a:p>
          <a:p>
            <a:pPr algn="r" eaLnBrk="1" hangingPunct="1"/>
            <a:endParaRPr lang="en-US" dirty="0"/>
          </a:p>
          <a:p>
            <a:pPr algn="r" eaLnBrk="1" hangingPunct="1"/>
            <a:r>
              <a:rPr lang="en-US" dirty="0" smtClean="0"/>
              <a:t>100</a:t>
            </a:r>
          </a:p>
          <a:p>
            <a:pPr algn="r" eaLnBrk="1" hangingPunct="1"/>
            <a:endParaRPr lang="en-US" dirty="0" smtClean="0"/>
          </a:p>
          <a:p>
            <a:pPr algn="r" eaLnBrk="1" hangingPunct="1"/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292476" y="5260975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dirty="0" smtClean="0"/>
              <a:t>44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3868739" y="5259387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en-US" dirty="0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4433889" y="5260975"/>
            <a:ext cx="56515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76213" y="3503613"/>
            <a:ext cx="1905000" cy="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4292010" y="5969139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13*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 Box 66"/>
          <p:cNvSpPr txBox="1">
            <a:spLocks noChangeArrowheads="1"/>
          </p:cNvSpPr>
          <p:nvPr/>
        </p:nvSpPr>
        <p:spPr bwMode="auto">
          <a:xfrm>
            <a:off x="5291909" y="5573681"/>
            <a:ext cx="3852091" cy="830997"/>
          </a:xfrm>
          <a:prstGeom prst="rect">
            <a:avLst/>
          </a:prstGeom>
          <a:solidFill>
            <a:srgbClr val="FAE8E2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Use </a:t>
            </a:r>
            <a:r>
              <a:rPr lang="en-US" dirty="0" err="1" smtClean="0">
                <a:solidFill>
                  <a:schemeClr val="hlink"/>
                </a:solidFill>
              </a:rPr>
              <a:t>H</a:t>
            </a:r>
            <a:r>
              <a:rPr lang="en-US" baseline="-25000" dirty="0" err="1">
                <a:solidFill>
                  <a:schemeClr val="hlink"/>
                </a:solidFill>
              </a:rPr>
              <a:t>k</a:t>
            </a:r>
            <a:r>
              <a:rPr lang="en-US" dirty="0" smtClean="0">
                <a:solidFill>
                  <a:schemeClr val="hlink"/>
                </a:solidFill>
              </a:rPr>
              <a:t> first. </a:t>
            </a:r>
          </a:p>
          <a:p>
            <a:pPr eaLnBrk="1" hangingPunct="1"/>
            <a:r>
              <a:rPr lang="en-US" dirty="0" smtClean="0">
                <a:solidFill>
                  <a:schemeClr val="hlink"/>
                </a:solidFill>
              </a:rPr>
              <a:t>Use H</a:t>
            </a:r>
            <a:r>
              <a:rPr lang="en-US" baseline="-25000" dirty="0" smtClean="0">
                <a:solidFill>
                  <a:schemeClr val="hlink"/>
                </a:solidFill>
              </a:rPr>
              <a:t>k+1</a:t>
            </a:r>
            <a:r>
              <a:rPr lang="en-US" dirty="0" smtClean="0">
                <a:solidFill>
                  <a:schemeClr val="hlink"/>
                </a:solidFill>
              </a:rPr>
              <a:t> if </a:t>
            </a:r>
            <a:r>
              <a:rPr lang="en-US" dirty="0" err="1" smtClean="0">
                <a:solidFill>
                  <a:schemeClr val="hlink"/>
                </a:solidFill>
              </a:rPr>
              <a:t>H</a:t>
            </a:r>
            <a:r>
              <a:rPr lang="en-US" baseline="-25000" dirty="0" err="1">
                <a:solidFill>
                  <a:schemeClr val="hlink"/>
                </a:solidFill>
              </a:rPr>
              <a:t>k</a:t>
            </a:r>
            <a:r>
              <a:rPr lang="en-US" dirty="0" smtClean="0">
                <a:solidFill>
                  <a:schemeClr val="hlink"/>
                </a:solidFill>
              </a:rPr>
              <a:t>(key) &lt; Next.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883276" y="4495800"/>
            <a:ext cx="1706563" cy="377825"/>
            <a:chOff x="1498" y="2834"/>
            <a:chExt cx="1075" cy="238"/>
          </a:xfrm>
        </p:grpSpPr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43*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55" name="Line 41"/>
          <p:cNvSpPr>
            <a:spLocks noChangeShapeType="1"/>
          </p:cNvSpPr>
          <p:nvPr/>
        </p:nvSpPr>
        <p:spPr bwMode="auto">
          <a:xfrm>
            <a:off x="4876800" y="4648200"/>
            <a:ext cx="9906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57" name="Group 65"/>
          <p:cNvGrpSpPr>
            <a:grpSpLocks/>
          </p:cNvGrpSpPr>
          <p:nvPr/>
        </p:nvGrpSpPr>
        <p:grpSpPr bwMode="auto">
          <a:xfrm>
            <a:off x="3246437" y="6021388"/>
            <a:ext cx="1706563" cy="379412"/>
            <a:chOff x="1978" y="1969"/>
            <a:chExt cx="1075" cy="239"/>
          </a:xfrm>
        </p:grpSpPr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1978" y="1970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dirty="0" smtClean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2341" y="1969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37*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2697" y="1970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1" name="Oval 60"/>
          <p:cNvSpPr/>
          <p:nvPr/>
        </p:nvSpPr>
        <p:spPr bwMode="auto">
          <a:xfrm>
            <a:off x="1415698" y="3781424"/>
            <a:ext cx="702026" cy="131494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53214" y="2239897"/>
            <a:ext cx="702026" cy="131494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743215" y="5194050"/>
            <a:ext cx="702026" cy="131494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 autoUpdateAnimBg="0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0C3323-B682-694E-90AB-92D238A71056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E36963-D8BB-464A-9D23-51BD4609D398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Linear Hashing Example</a:t>
            </a:r>
          </a:p>
        </p:txBody>
      </p:sp>
      <p:sp>
        <p:nvSpPr>
          <p:cNvPr id="15367" name="Text Box 43"/>
          <p:cNvSpPr txBox="1">
            <a:spLocks noChangeArrowheads="1"/>
          </p:cNvSpPr>
          <p:nvPr/>
        </p:nvSpPr>
        <p:spPr bwMode="auto">
          <a:xfrm>
            <a:off x="2651125" y="1023938"/>
            <a:ext cx="210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Level 0, N = 4</a:t>
            </a:r>
          </a:p>
        </p:txBody>
      </p:sp>
      <p:sp>
        <p:nvSpPr>
          <p:cNvPr id="15375" name="Text Box 46"/>
          <p:cNvSpPr txBox="1">
            <a:spLocks noChangeArrowheads="1"/>
          </p:cNvSpPr>
          <p:nvPr/>
        </p:nvSpPr>
        <p:spPr bwMode="auto">
          <a:xfrm>
            <a:off x="2302828" y="3539375"/>
            <a:ext cx="129540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hlink"/>
                </a:solidFill>
              </a:rPr>
              <a:t>Next</a:t>
            </a:r>
            <a:r>
              <a:rPr lang="en-US" dirty="0" smtClean="0">
                <a:solidFill>
                  <a:schemeClr val="hlink"/>
                </a:solidFill>
              </a:rPr>
              <a:t>= 3</a:t>
            </a:r>
            <a:endParaRPr lang="en-US" dirty="0">
              <a:solidFill>
                <a:schemeClr val="hlink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52400" y="1066800"/>
            <a:ext cx="1981200" cy="5032375"/>
            <a:chOff x="96" y="672"/>
            <a:chExt cx="1248" cy="3170"/>
          </a:xfrm>
        </p:grpSpPr>
        <p:sp>
          <p:nvSpPr>
            <p:cNvPr id="15371" name="Line 35"/>
            <p:cNvSpPr>
              <a:spLocks noChangeShapeType="1"/>
            </p:cNvSpPr>
            <p:nvPr/>
          </p:nvSpPr>
          <p:spPr bwMode="auto">
            <a:xfrm>
              <a:off x="1344" y="672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2" name="Text Box 33"/>
            <p:cNvSpPr txBox="1">
              <a:spLocks noChangeArrowheads="1"/>
            </p:cNvSpPr>
            <p:nvPr/>
          </p:nvSpPr>
          <p:spPr bwMode="auto">
            <a:xfrm>
              <a:off x="961" y="903"/>
              <a:ext cx="276" cy="1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hlink"/>
                  </a:solidFill>
                </a:rPr>
                <a:t>H</a:t>
              </a:r>
              <a:r>
                <a:rPr lang="en-US" sz="1800" baseline="-25000" dirty="0">
                  <a:solidFill>
                    <a:schemeClr val="hlink"/>
                  </a:solidFill>
                </a:rPr>
                <a:t>0</a:t>
              </a:r>
            </a:p>
            <a:p>
              <a:pPr eaLnBrk="1" hangingPunct="1"/>
              <a:endParaRPr lang="en-US" sz="1800" dirty="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 sz="1800" dirty="0"/>
                <a:t>00</a:t>
              </a:r>
            </a:p>
            <a:p>
              <a:pPr eaLnBrk="1" hangingPunct="1"/>
              <a:endParaRPr lang="en-US" sz="1800" dirty="0"/>
            </a:p>
            <a:p>
              <a:pPr eaLnBrk="1" hangingPunct="1"/>
              <a:r>
                <a:rPr lang="en-US" sz="1800" dirty="0"/>
                <a:t>01</a:t>
              </a:r>
            </a:p>
            <a:p>
              <a:pPr eaLnBrk="1" hangingPunct="1"/>
              <a:endParaRPr lang="en-US" sz="1800" dirty="0"/>
            </a:p>
            <a:p>
              <a:pPr eaLnBrk="1" hangingPunct="1"/>
              <a:r>
                <a:rPr lang="en-US" sz="1800" dirty="0"/>
                <a:t>10</a:t>
              </a:r>
            </a:p>
            <a:p>
              <a:pPr eaLnBrk="1" hangingPunct="1"/>
              <a:endParaRPr lang="en-US" sz="1800" dirty="0"/>
            </a:p>
            <a:p>
              <a:pPr eaLnBrk="1" hangingPunct="1"/>
              <a:r>
                <a:rPr lang="en-US" sz="1800" dirty="0"/>
                <a:t>11</a:t>
              </a:r>
            </a:p>
          </p:txBody>
        </p:sp>
        <p:sp>
          <p:nvSpPr>
            <p:cNvPr id="15373" name="Text Box 48"/>
            <p:cNvSpPr txBox="1">
              <a:spLocks noChangeArrowheads="1"/>
            </p:cNvSpPr>
            <p:nvPr/>
          </p:nvSpPr>
          <p:spPr bwMode="auto">
            <a:xfrm>
              <a:off x="96" y="3590"/>
              <a:ext cx="12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endParaRPr lang="en-US" sz="2000" i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604975" y="1443755"/>
            <a:ext cx="824071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chemeClr val="hlink"/>
                </a:solidFill>
              </a:rPr>
              <a:t>H</a:t>
            </a:r>
            <a:r>
              <a:rPr lang="en-US" sz="1800" baseline="-25000" dirty="0">
                <a:solidFill>
                  <a:schemeClr val="hlink"/>
                </a:solidFill>
              </a:rPr>
              <a:t>1</a:t>
            </a:r>
            <a:endParaRPr lang="en-US" sz="1800" baseline="-25000" dirty="0">
              <a:solidFill>
                <a:schemeClr val="hlink"/>
              </a:solidFill>
            </a:endParaRPr>
          </a:p>
          <a:p>
            <a:pPr eaLnBrk="1" hangingPunct="1"/>
            <a:endParaRPr lang="en-US" sz="1800" dirty="0">
              <a:solidFill>
                <a:schemeClr val="hlink"/>
              </a:solidFill>
            </a:endParaRPr>
          </a:p>
          <a:p>
            <a:pPr algn="r" eaLnBrk="1" hangingPunct="1"/>
            <a:r>
              <a:rPr lang="en-US" sz="1800" dirty="0"/>
              <a:t>0</a:t>
            </a:r>
            <a:r>
              <a:rPr lang="en-US" sz="1800" dirty="0" smtClean="0"/>
              <a:t>00</a:t>
            </a:r>
            <a:endParaRPr lang="en-US" sz="1800" dirty="0"/>
          </a:p>
          <a:p>
            <a:pPr algn="r" eaLnBrk="1" hangingPunct="1"/>
            <a:endParaRPr lang="en-US" sz="1800" dirty="0"/>
          </a:p>
          <a:p>
            <a:pPr algn="r" eaLnBrk="1" hangingPunct="1"/>
            <a:r>
              <a:rPr lang="en-US" sz="1800" dirty="0" smtClean="0"/>
              <a:t>001</a:t>
            </a:r>
            <a:endParaRPr lang="en-US" sz="1800" dirty="0"/>
          </a:p>
          <a:p>
            <a:pPr algn="r" eaLnBrk="1" hangingPunct="1"/>
            <a:endParaRPr lang="en-US" sz="1800" dirty="0"/>
          </a:p>
          <a:p>
            <a:pPr algn="r" eaLnBrk="1" hangingPunct="1"/>
            <a:r>
              <a:rPr lang="en-US" sz="1800" dirty="0" smtClean="0"/>
              <a:t>010</a:t>
            </a:r>
            <a:endParaRPr lang="en-US" sz="1800" dirty="0"/>
          </a:p>
          <a:p>
            <a:pPr algn="r" eaLnBrk="1" hangingPunct="1"/>
            <a:endParaRPr lang="en-US" sz="1800" dirty="0"/>
          </a:p>
          <a:p>
            <a:pPr algn="r" eaLnBrk="1" hangingPunct="1"/>
            <a:r>
              <a:rPr lang="en-US" sz="1800" dirty="0" smtClean="0"/>
              <a:t>011</a:t>
            </a:r>
          </a:p>
          <a:p>
            <a:pPr algn="r" eaLnBrk="1" hangingPunct="1"/>
            <a:endParaRPr lang="en-US" sz="1800" dirty="0"/>
          </a:p>
          <a:p>
            <a:pPr algn="r" eaLnBrk="1" hangingPunct="1"/>
            <a:r>
              <a:rPr lang="en-US" sz="1800" dirty="0" smtClean="0"/>
              <a:t>100</a:t>
            </a:r>
          </a:p>
          <a:p>
            <a:pPr algn="r" eaLnBrk="1" hangingPunct="1"/>
            <a:endParaRPr lang="en-US" sz="1800" dirty="0" smtClean="0"/>
          </a:p>
          <a:p>
            <a:pPr algn="r" eaLnBrk="1" hangingPunct="1"/>
            <a:r>
              <a:rPr lang="en-US" sz="1800" dirty="0" smtClean="0"/>
              <a:t>101</a:t>
            </a:r>
          </a:p>
          <a:p>
            <a:pPr algn="r" eaLnBrk="1" hangingPunct="1"/>
            <a:endParaRPr lang="en-US" sz="1800" dirty="0" smtClean="0"/>
          </a:p>
          <a:p>
            <a:pPr algn="r" eaLnBrk="1" hangingPunct="1"/>
            <a:r>
              <a:rPr lang="en-US" sz="1800" dirty="0" smtClean="0"/>
              <a:t>110</a:t>
            </a:r>
          </a:p>
          <a:p>
            <a:pPr algn="r" eaLnBrk="1" hangingPunct="1"/>
            <a:endParaRPr lang="en-US" sz="1800" dirty="0"/>
          </a:p>
          <a:p>
            <a:pPr algn="r" eaLnBrk="1" hangingPunct="1"/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33103" y="3539375"/>
            <a:ext cx="1905000" cy="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200400" y="4632033"/>
            <a:ext cx="4583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happens on the next split?</a:t>
            </a:r>
          </a:p>
          <a:p>
            <a:r>
              <a:rPr lang="en-US" dirty="0" smtClean="0"/>
              <a:t>(Imagine the buckets)</a:t>
            </a:r>
          </a:p>
        </p:txBody>
      </p:sp>
    </p:spTree>
    <p:extLst>
      <p:ext uri="{BB962C8B-B14F-4D97-AF65-F5344CB8AC3E}">
        <p14:creationId xmlns:p14="http://schemas.microsoft.com/office/powerpoint/2010/main" val="19638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0C3323-B682-694E-90AB-92D238A71056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E36963-D8BB-464A-9D23-51BD4609D398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Linear Hashing Example</a:t>
            </a:r>
          </a:p>
        </p:txBody>
      </p:sp>
      <p:sp>
        <p:nvSpPr>
          <p:cNvPr id="15367" name="Text Box 43"/>
          <p:cNvSpPr txBox="1">
            <a:spLocks noChangeArrowheads="1"/>
          </p:cNvSpPr>
          <p:nvPr/>
        </p:nvSpPr>
        <p:spPr bwMode="auto">
          <a:xfrm>
            <a:off x="2651125" y="1023938"/>
            <a:ext cx="210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Level 0, N = 4</a:t>
            </a:r>
          </a:p>
        </p:txBody>
      </p:sp>
      <p:sp>
        <p:nvSpPr>
          <p:cNvPr id="15375" name="Text Box 46"/>
          <p:cNvSpPr txBox="1">
            <a:spLocks noChangeArrowheads="1"/>
          </p:cNvSpPr>
          <p:nvPr/>
        </p:nvSpPr>
        <p:spPr bwMode="auto">
          <a:xfrm>
            <a:off x="2190454" y="4055771"/>
            <a:ext cx="1441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hlink"/>
                </a:solidFill>
              </a:rPr>
              <a:t>Next</a:t>
            </a:r>
            <a:r>
              <a:rPr lang="en-US" dirty="0" smtClean="0">
                <a:solidFill>
                  <a:schemeClr val="hlink"/>
                </a:solidFill>
              </a:rPr>
              <a:t>= 4?</a:t>
            </a:r>
            <a:endParaRPr lang="en-US" dirty="0">
              <a:solidFill>
                <a:schemeClr val="hlink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52400" y="1066800"/>
            <a:ext cx="1981200" cy="5032375"/>
            <a:chOff x="96" y="672"/>
            <a:chExt cx="1248" cy="3170"/>
          </a:xfrm>
        </p:grpSpPr>
        <p:sp>
          <p:nvSpPr>
            <p:cNvPr id="15371" name="Line 35"/>
            <p:cNvSpPr>
              <a:spLocks noChangeShapeType="1"/>
            </p:cNvSpPr>
            <p:nvPr/>
          </p:nvSpPr>
          <p:spPr bwMode="auto">
            <a:xfrm>
              <a:off x="1344" y="672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2" name="Text Box 33"/>
            <p:cNvSpPr txBox="1">
              <a:spLocks noChangeArrowheads="1"/>
            </p:cNvSpPr>
            <p:nvPr/>
          </p:nvSpPr>
          <p:spPr bwMode="auto">
            <a:xfrm>
              <a:off x="961" y="903"/>
              <a:ext cx="276" cy="1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chemeClr val="hlink"/>
                  </a:solidFill>
                </a:rPr>
                <a:t>H</a:t>
              </a:r>
              <a:r>
                <a:rPr lang="en-US" sz="1800" baseline="-25000" dirty="0">
                  <a:solidFill>
                    <a:schemeClr val="hlink"/>
                  </a:solidFill>
                </a:rPr>
                <a:t>0</a:t>
              </a:r>
            </a:p>
            <a:p>
              <a:pPr eaLnBrk="1" hangingPunct="1"/>
              <a:endParaRPr lang="en-US" sz="1800" dirty="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 sz="1800" dirty="0"/>
                <a:t>00</a:t>
              </a:r>
            </a:p>
            <a:p>
              <a:pPr eaLnBrk="1" hangingPunct="1"/>
              <a:endParaRPr lang="en-US" sz="1800" dirty="0"/>
            </a:p>
            <a:p>
              <a:pPr eaLnBrk="1" hangingPunct="1"/>
              <a:r>
                <a:rPr lang="en-US" sz="1800" dirty="0"/>
                <a:t>01</a:t>
              </a:r>
            </a:p>
            <a:p>
              <a:pPr eaLnBrk="1" hangingPunct="1"/>
              <a:endParaRPr lang="en-US" sz="1800" dirty="0"/>
            </a:p>
            <a:p>
              <a:pPr eaLnBrk="1" hangingPunct="1"/>
              <a:r>
                <a:rPr lang="en-US" sz="1800" dirty="0"/>
                <a:t>10</a:t>
              </a:r>
            </a:p>
            <a:p>
              <a:pPr eaLnBrk="1" hangingPunct="1"/>
              <a:endParaRPr lang="en-US" sz="1800" dirty="0"/>
            </a:p>
            <a:p>
              <a:pPr eaLnBrk="1" hangingPunct="1"/>
              <a:r>
                <a:rPr lang="en-US" sz="1800" dirty="0"/>
                <a:t>11</a:t>
              </a:r>
            </a:p>
          </p:txBody>
        </p:sp>
        <p:sp>
          <p:nvSpPr>
            <p:cNvPr id="15373" name="Text Box 48"/>
            <p:cNvSpPr txBox="1">
              <a:spLocks noChangeArrowheads="1"/>
            </p:cNvSpPr>
            <p:nvPr/>
          </p:nvSpPr>
          <p:spPr bwMode="auto">
            <a:xfrm>
              <a:off x="96" y="3590"/>
              <a:ext cx="12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endParaRPr lang="en-US" sz="2000" i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604975" y="1443755"/>
            <a:ext cx="824071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chemeClr val="hlink"/>
                </a:solidFill>
              </a:rPr>
              <a:t>H</a:t>
            </a:r>
            <a:r>
              <a:rPr lang="en-US" sz="1800" baseline="-25000" dirty="0">
                <a:solidFill>
                  <a:schemeClr val="hlink"/>
                </a:solidFill>
              </a:rPr>
              <a:t>1</a:t>
            </a:r>
            <a:endParaRPr lang="en-US" sz="1800" baseline="-25000" dirty="0">
              <a:solidFill>
                <a:schemeClr val="hlink"/>
              </a:solidFill>
            </a:endParaRPr>
          </a:p>
          <a:p>
            <a:pPr eaLnBrk="1" hangingPunct="1"/>
            <a:endParaRPr lang="en-US" sz="1800" dirty="0">
              <a:solidFill>
                <a:schemeClr val="hlink"/>
              </a:solidFill>
            </a:endParaRPr>
          </a:p>
          <a:p>
            <a:pPr algn="r" eaLnBrk="1" hangingPunct="1"/>
            <a:r>
              <a:rPr lang="en-US" sz="1800" dirty="0"/>
              <a:t>0</a:t>
            </a:r>
            <a:r>
              <a:rPr lang="en-US" sz="1800" dirty="0" smtClean="0"/>
              <a:t>00</a:t>
            </a:r>
            <a:endParaRPr lang="en-US" sz="1800" dirty="0"/>
          </a:p>
          <a:p>
            <a:pPr algn="r" eaLnBrk="1" hangingPunct="1"/>
            <a:endParaRPr lang="en-US" sz="1800" dirty="0"/>
          </a:p>
          <a:p>
            <a:pPr algn="r" eaLnBrk="1" hangingPunct="1"/>
            <a:r>
              <a:rPr lang="en-US" sz="1800" dirty="0" smtClean="0"/>
              <a:t>001</a:t>
            </a:r>
            <a:endParaRPr lang="en-US" sz="1800" dirty="0"/>
          </a:p>
          <a:p>
            <a:pPr algn="r" eaLnBrk="1" hangingPunct="1"/>
            <a:endParaRPr lang="en-US" sz="1800" dirty="0"/>
          </a:p>
          <a:p>
            <a:pPr algn="r" eaLnBrk="1" hangingPunct="1"/>
            <a:r>
              <a:rPr lang="en-US" sz="1800" dirty="0" smtClean="0"/>
              <a:t>010</a:t>
            </a:r>
            <a:endParaRPr lang="en-US" sz="1800" dirty="0"/>
          </a:p>
          <a:p>
            <a:pPr algn="r" eaLnBrk="1" hangingPunct="1"/>
            <a:endParaRPr lang="en-US" sz="1800" dirty="0"/>
          </a:p>
          <a:p>
            <a:pPr algn="r" eaLnBrk="1" hangingPunct="1"/>
            <a:r>
              <a:rPr lang="en-US" sz="1800" dirty="0" smtClean="0"/>
              <a:t>011</a:t>
            </a:r>
          </a:p>
          <a:p>
            <a:pPr algn="r" eaLnBrk="1" hangingPunct="1"/>
            <a:endParaRPr lang="en-US" sz="1800" dirty="0"/>
          </a:p>
          <a:p>
            <a:pPr algn="r" eaLnBrk="1" hangingPunct="1"/>
            <a:r>
              <a:rPr lang="en-US" sz="1800" dirty="0" smtClean="0"/>
              <a:t>100</a:t>
            </a:r>
          </a:p>
          <a:p>
            <a:pPr algn="r" eaLnBrk="1" hangingPunct="1"/>
            <a:endParaRPr lang="en-US" sz="1800" dirty="0" smtClean="0"/>
          </a:p>
          <a:p>
            <a:pPr algn="r" eaLnBrk="1" hangingPunct="1"/>
            <a:r>
              <a:rPr lang="en-US" sz="1800" dirty="0" smtClean="0"/>
              <a:t>101</a:t>
            </a:r>
          </a:p>
          <a:p>
            <a:pPr algn="r" eaLnBrk="1" hangingPunct="1"/>
            <a:endParaRPr lang="en-US" sz="1800" dirty="0" smtClean="0"/>
          </a:p>
          <a:p>
            <a:pPr algn="r" eaLnBrk="1" hangingPunct="1"/>
            <a:r>
              <a:rPr lang="en-US" sz="1800" dirty="0" smtClean="0"/>
              <a:t>110</a:t>
            </a:r>
          </a:p>
          <a:p>
            <a:pPr algn="r" eaLnBrk="1" hangingPunct="1"/>
            <a:endParaRPr lang="en-US" sz="1800" dirty="0"/>
          </a:p>
          <a:p>
            <a:pPr algn="r" eaLnBrk="1" hangingPunct="1"/>
            <a:r>
              <a:rPr lang="en-US" sz="1800" dirty="0" smtClean="0"/>
              <a:t>111</a:t>
            </a:r>
          </a:p>
          <a:p>
            <a:pPr algn="r" eaLnBrk="1" hangingPunct="1"/>
            <a:endParaRPr lang="en-US" sz="1800" dirty="0"/>
          </a:p>
          <a:p>
            <a:pPr algn="r" eaLnBrk="1" hangingPunct="1"/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85454" y="4055771"/>
            <a:ext cx="1905000" cy="0"/>
          </a:xfrm>
          <a:prstGeom prst="line">
            <a:avLst/>
          </a:prstGeom>
          <a:solidFill>
            <a:schemeClr val="folHlink">
              <a:alpha val="50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911164" y="5009971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At this point, H0 is useless </a:t>
            </a:r>
            <a:r>
              <a:rPr lang="mr-IN" dirty="0" smtClean="0"/>
              <a:t>–</a:t>
            </a:r>
            <a:r>
              <a:rPr lang="en-US" dirty="0" smtClean="0"/>
              <a:t> will never be used. Reset Next to  and advance Level.</a:t>
            </a:r>
          </a:p>
        </p:txBody>
      </p:sp>
    </p:spTree>
    <p:extLst>
      <p:ext uri="{BB962C8B-B14F-4D97-AF65-F5344CB8AC3E}">
        <p14:creationId xmlns:p14="http://schemas.microsoft.com/office/powerpoint/2010/main" val="133439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0C3323-B682-694E-90AB-92D238A71056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E36963-D8BB-464A-9D23-51BD4609D398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Linear Hashing Example</a:t>
            </a:r>
          </a:p>
        </p:txBody>
      </p:sp>
      <p:sp>
        <p:nvSpPr>
          <p:cNvPr id="15367" name="Text Box 43"/>
          <p:cNvSpPr txBox="1">
            <a:spLocks noChangeArrowheads="1"/>
          </p:cNvSpPr>
          <p:nvPr/>
        </p:nvSpPr>
        <p:spPr bwMode="auto">
          <a:xfrm>
            <a:off x="2651125" y="1023938"/>
            <a:ext cx="21285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Level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/>
              <a:t>N = 4</a:t>
            </a:r>
          </a:p>
        </p:txBody>
      </p:sp>
      <p:sp>
        <p:nvSpPr>
          <p:cNvPr id="15375" name="Text Box 46"/>
          <p:cNvSpPr txBox="1">
            <a:spLocks noChangeArrowheads="1"/>
          </p:cNvSpPr>
          <p:nvPr/>
        </p:nvSpPr>
        <p:spPr bwMode="auto">
          <a:xfrm>
            <a:off x="2169977" y="1842747"/>
            <a:ext cx="1295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hlink"/>
                </a:solidFill>
              </a:rPr>
              <a:t>Next</a:t>
            </a:r>
            <a:r>
              <a:rPr lang="en-US" dirty="0" smtClean="0">
                <a:solidFill>
                  <a:schemeClr val="hlink"/>
                </a:solidFill>
              </a:rPr>
              <a:t>= 0</a:t>
            </a:r>
            <a:endParaRPr lang="en-US" dirty="0">
              <a:solidFill>
                <a:schemeClr val="hlink"/>
              </a:solidFill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152400" y="1066800"/>
            <a:ext cx="1981200" cy="5032375"/>
            <a:chOff x="96" y="672"/>
            <a:chExt cx="1248" cy="3170"/>
          </a:xfrm>
        </p:grpSpPr>
        <p:sp>
          <p:nvSpPr>
            <p:cNvPr id="15371" name="Line 35"/>
            <p:cNvSpPr>
              <a:spLocks noChangeShapeType="1"/>
            </p:cNvSpPr>
            <p:nvPr/>
          </p:nvSpPr>
          <p:spPr bwMode="auto">
            <a:xfrm>
              <a:off x="1344" y="672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3" name="Text Box 48"/>
            <p:cNvSpPr txBox="1">
              <a:spLocks noChangeArrowheads="1"/>
            </p:cNvSpPr>
            <p:nvPr/>
          </p:nvSpPr>
          <p:spPr bwMode="auto">
            <a:xfrm>
              <a:off x="96" y="3590"/>
              <a:ext cx="12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1" hangingPunct="1"/>
              <a:endParaRPr lang="en-US" sz="2000" i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1175317" y="1426488"/>
            <a:ext cx="824071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 smtClean="0">
                <a:solidFill>
                  <a:schemeClr val="hlink"/>
                </a:solidFill>
              </a:rPr>
              <a:t>H</a:t>
            </a:r>
            <a:r>
              <a:rPr lang="en-US" sz="1800" baseline="-25000" dirty="0">
                <a:solidFill>
                  <a:schemeClr val="hlink"/>
                </a:solidFill>
              </a:rPr>
              <a:t>1</a:t>
            </a:r>
            <a:endParaRPr lang="en-US" sz="1800" baseline="-25000" dirty="0">
              <a:solidFill>
                <a:schemeClr val="hlink"/>
              </a:solidFill>
            </a:endParaRPr>
          </a:p>
          <a:p>
            <a:pPr eaLnBrk="1" hangingPunct="1"/>
            <a:endParaRPr lang="en-US" sz="1800" dirty="0">
              <a:solidFill>
                <a:srgbClr val="FF0000"/>
              </a:solidFill>
            </a:endParaRPr>
          </a:p>
          <a:p>
            <a:pPr algn="r" eaLnBrk="1" hangingPunct="1"/>
            <a:r>
              <a:rPr lang="en-US" sz="1800" dirty="0">
                <a:solidFill>
                  <a:srgbClr val="FF0000"/>
                </a:solidFill>
              </a:rPr>
              <a:t>0</a:t>
            </a:r>
            <a:r>
              <a:rPr lang="en-US" sz="1800" dirty="0" smtClean="0">
                <a:solidFill>
                  <a:srgbClr val="FF0000"/>
                </a:solidFill>
              </a:rPr>
              <a:t>00</a:t>
            </a:r>
            <a:endParaRPr lang="en-US" sz="1800" dirty="0">
              <a:solidFill>
                <a:srgbClr val="FF0000"/>
              </a:solidFill>
            </a:endParaRPr>
          </a:p>
          <a:p>
            <a:pPr algn="r" eaLnBrk="1" hangingPunct="1"/>
            <a:endParaRPr lang="en-US" sz="1800" dirty="0">
              <a:solidFill>
                <a:srgbClr val="FF0000"/>
              </a:solidFill>
            </a:endParaRPr>
          </a:p>
          <a:p>
            <a:pPr algn="r" eaLnBrk="1" hangingPunct="1"/>
            <a:r>
              <a:rPr lang="en-US" sz="1800" dirty="0" smtClean="0">
                <a:solidFill>
                  <a:srgbClr val="FF0000"/>
                </a:solidFill>
              </a:rPr>
              <a:t>001</a:t>
            </a:r>
            <a:endParaRPr lang="en-US" sz="1800" dirty="0">
              <a:solidFill>
                <a:srgbClr val="FF0000"/>
              </a:solidFill>
            </a:endParaRPr>
          </a:p>
          <a:p>
            <a:pPr algn="r" eaLnBrk="1" hangingPunct="1"/>
            <a:endParaRPr lang="en-US" sz="1800" dirty="0">
              <a:solidFill>
                <a:srgbClr val="FF0000"/>
              </a:solidFill>
            </a:endParaRPr>
          </a:p>
          <a:p>
            <a:pPr algn="r" eaLnBrk="1" hangingPunct="1"/>
            <a:r>
              <a:rPr lang="en-US" sz="1800" dirty="0" smtClean="0">
                <a:solidFill>
                  <a:srgbClr val="FF0000"/>
                </a:solidFill>
              </a:rPr>
              <a:t>010</a:t>
            </a:r>
            <a:endParaRPr lang="en-US" sz="1800" dirty="0">
              <a:solidFill>
                <a:srgbClr val="FF0000"/>
              </a:solidFill>
            </a:endParaRPr>
          </a:p>
          <a:p>
            <a:pPr algn="r" eaLnBrk="1" hangingPunct="1"/>
            <a:endParaRPr lang="en-US" sz="1800" dirty="0">
              <a:solidFill>
                <a:srgbClr val="FF0000"/>
              </a:solidFill>
            </a:endParaRPr>
          </a:p>
          <a:p>
            <a:pPr algn="r" eaLnBrk="1" hangingPunct="1"/>
            <a:r>
              <a:rPr lang="en-US" sz="1800" dirty="0" smtClean="0">
                <a:solidFill>
                  <a:srgbClr val="FF0000"/>
                </a:solidFill>
              </a:rPr>
              <a:t>011</a:t>
            </a:r>
          </a:p>
          <a:p>
            <a:pPr algn="r" eaLnBrk="1" hangingPunct="1"/>
            <a:endParaRPr lang="en-US" sz="1800" dirty="0">
              <a:solidFill>
                <a:srgbClr val="FF0000"/>
              </a:solidFill>
            </a:endParaRPr>
          </a:p>
          <a:p>
            <a:pPr algn="r" eaLnBrk="1" hangingPunct="1"/>
            <a:r>
              <a:rPr lang="en-US" sz="1800" dirty="0" smtClean="0">
                <a:solidFill>
                  <a:srgbClr val="FF0000"/>
                </a:solidFill>
              </a:rPr>
              <a:t>100</a:t>
            </a:r>
          </a:p>
          <a:p>
            <a:pPr algn="r" eaLnBrk="1" hangingPunct="1"/>
            <a:endParaRPr lang="en-US" sz="1800" dirty="0" smtClean="0">
              <a:solidFill>
                <a:srgbClr val="FF0000"/>
              </a:solidFill>
            </a:endParaRPr>
          </a:p>
          <a:p>
            <a:pPr algn="r" eaLnBrk="1" hangingPunct="1"/>
            <a:r>
              <a:rPr lang="en-US" sz="1800" dirty="0" smtClean="0">
                <a:solidFill>
                  <a:srgbClr val="FF0000"/>
                </a:solidFill>
              </a:rPr>
              <a:t>101</a:t>
            </a:r>
          </a:p>
          <a:p>
            <a:pPr algn="r" eaLnBrk="1" hangingPunct="1"/>
            <a:endParaRPr lang="en-US" sz="1800" dirty="0" smtClean="0">
              <a:solidFill>
                <a:srgbClr val="FF0000"/>
              </a:solidFill>
            </a:endParaRPr>
          </a:p>
          <a:p>
            <a:pPr algn="r" eaLnBrk="1" hangingPunct="1"/>
            <a:r>
              <a:rPr lang="en-US" sz="1800" dirty="0" smtClean="0">
                <a:solidFill>
                  <a:srgbClr val="FF0000"/>
                </a:solidFill>
              </a:rPr>
              <a:t>110</a:t>
            </a:r>
          </a:p>
          <a:p>
            <a:pPr algn="r" eaLnBrk="1" hangingPunct="1"/>
            <a:endParaRPr lang="en-US" sz="1800" dirty="0">
              <a:solidFill>
                <a:srgbClr val="FF0000"/>
              </a:solidFill>
            </a:endParaRPr>
          </a:p>
          <a:p>
            <a:pPr algn="r" eaLnBrk="1" hangingPunct="1"/>
            <a:r>
              <a:rPr lang="en-US" sz="1800" dirty="0" smtClean="0">
                <a:solidFill>
                  <a:srgbClr val="FF0000"/>
                </a:solidFill>
              </a:rPr>
              <a:t>111</a:t>
            </a:r>
          </a:p>
          <a:p>
            <a:pPr algn="r" eaLnBrk="1" hangingPunct="1"/>
            <a:endParaRPr lang="en-US" sz="1800" dirty="0"/>
          </a:p>
          <a:p>
            <a:pPr algn="r" eaLnBrk="1" hangingPunct="1"/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854761" y="4672617"/>
            <a:ext cx="6180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advanced. H</a:t>
            </a:r>
            <a:r>
              <a:rPr lang="en-US" baseline="-25000" dirty="0" smtClean="0"/>
              <a:t>0</a:t>
            </a:r>
            <a:r>
              <a:rPr lang="en-US" dirty="0" smtClean="0"/>
              <a:t> no longer needed.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will be used when Next advances further.</a:t>
            </a:r>
          </a:p>
        </p:txBody>
      </p:sp>
    </p:spTree>
    <p:extLst>
      <p:ext uri="{BB962C8B-B14F-4D97-AF65-F5344CB8AC3E}">
        <p14:creationId xmlns:p14="http://schemas.microsoft.com/office/powerpoint/2010/main" val="19509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D7B6D0A-63DD-1A41-AAE9-58A1346F2E73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FC7DC12-0A70-F944-B4B5-185AEC09A63C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Linear Hashing </a:t>
            </a:r>
            <a:r>
              <a:rPr lang="en-US" dirty="0" smtClean="0">
                <a:solidFill>
                  <a:srgbClr val="FF6600"/>
                </a:solidFill>
                <a:latin typeface="Tahoma" charset="0"/>
              </a:rPr>
              <a:t>(Generalization)</a:t>
            </a:r>
            <a:endParaRPr lang="en-US" dirty="0">
              <a:solidFill>
                <a:srgbClr val="FF6600"/>
              </a:solidFill>
              <a:latin typeface="Tahoma" charset="0"/>
            </a:endParaRPr>
          </a:p>
        </p:txBody>
      </p:sp>
      <p:sp>
        <p:nvSpPr>
          <p:cNvPr id="174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480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i="1" dirty="0" smtClean="0">
                <a:solidFill>
                  <a:schemeClr val="accent2"/>
                </a:solidFill>
                <a:latin typeface="Tahoma" charset="0"/>
              </a:rPr>
              <a:t>Can </a:t>
            </a:r>
            <a:r>
              <a:rPr lang="en-US" sz="2800" i="1" dirty="0">
                <a:solidFill>
                  <a:schemeClr val="accent2"/>
                </a:solidFill>
                <a:latin typeface="Tahoma" charset="0"/>
              </a:rPr>
              <a:t>choose any criterion to trigger split.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latin typeface="Tahoma" charset="0"/>
              </a:rPr>
              <a:t>Split on </a:t>
            </a:r>
            <a:r>
              <a:rPr lang="en-US" sz="2400" dirty="0">
                <a:latin typeface="Tahoma" charset="0"/>
              </a:rPr>
              <a:t>a overflow (as </a:t>
            </a:r>
            <a:r>
              <a:rPr lang="en-US" sz="2400" dirty="0" smtClean="0">
                <a:latin typeface="Tahoma" charset="0"/>
              </a:rPr>
              <a:t>we assumed)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latin typeface="Tahoma" charset="0"/>
              </a:rPr>
              <a:t>Space utilization </a:t>
            </a:r>
            <a:r>
              <a:rPr lang="en-US" sz="2400" dirty="0">
                <a:latin typeface="Tahoma" charset="0"/>
              </a:rPr>
              <a:t>on the page &gt; 90%</a:t>
            </a:r>
            <a:r>
              <a:rPr lang="en-US" dirty="0">
                <a:latin typeface="Tahoma" charset="0"/>
              </a:rPr>
              <a:t> 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Since buckets are split round-robin, long overflow chains don</a:t>
            </a:r>
            <a:r>
              <a:rPr lang="ja-JP" altLang="en-US" sz="2800" dirty="0">
                <a:latin typeface="Tahoma" charset="0"/>
              </a:rPr>
              <a:t>’</a:t>
            </a:r>
            <a:r>
              <a:rPr lang="en-US" sz="2800" dirty="0">
                <a:latin typeface="Tahoma" charset="0"/>
              </a:rPr>
              <a:t>t develop!</a:t>
            </a:r>
          </a:p>
          <a:p>
            <a:pPr eaLnBrk="1" hangingPunct="1"/>
            <a:r>
              <a:rPr lang="en-US" sz="2800" b="1" dirty="0">
                <a:solidFill>
                  <a:schemeClr val="accent2"/>
                </a:solidFill>
                <a:latin typeface="Tahoma" charset="0"/>
              </a:rPr>
              <a:t>Deletes</a:t>
            </a:r>
            <a:r>
              <a:rPr lang="en-US" sz="2800" dirty="0">
                <a:latin typeface="Tahoma" charset="0"/>
              </a:rPr>
              <a:t>: see textbook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B634CCF-E350-574D-A0EC-27D401C2714F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 smtClean="0"/>
              <a:t>Eeeeks</a:t>
            </a:r>
            <a:r>
              <a:rPr lang="en-US" sz="1200" dirty="0" smtClean="0"/>
              <a:t>! 484</a:t>
            </a:r>
            <a:endParaRPr lang="en-US" sz="1200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C3217B-A2E2-ED41-A2A9-2381F91723BF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Static Hashing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77200" cy="20574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# primary bucket pages fixed, allocated sequentially, never de-allocated; overflow pages if needed.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>
                <a:solidFill>
                  <a:schemeClr val="accent2"/>
                </a:solidFill>
                <a:latin typeface="Tahoma" charset="0"/>
              </a:rPr>
              <a:t>h</a:t>
            </a:r>
            <a:r>
              <a:rPr lang="en-US" sz="2400">
                <a:solidFill>
                  <a:schemeClr val="accent2"/>
                </a:solidFill>
                <a:latin typeface="Tahoma" charset="0"/>
              </a:rPr>
              <a:t>(</a:t>
            </a:r>
            <a:r>
              <a:rPr lang="en-US" sz="2400" i="1">
                <a:solidFill>
                  <a:schemeClr val="accent2"/>
                </a:solidFill>
                <a:latin typeface="Tahoma" charset="0"/>
              </a:rPr>
              <a:t>key</a:t>
            </a:r>
            <a:r>
              <a:rPr lang="en-US" sz="2400">
                <a:solidFill>
                  <a:schemeClr val="accent2"/>
                </a:solidFill>
                <a:latin typeface="Tahoma" charset="0"/>
              </a:rPr>
              <a:t>) mod N </a:t>
            </a:r>
            <a:r>
              <a:rPr lang="en-US" sz="2400">
                <a:latin typeface="Tahoma" charset="0"/>
              </a:rPr>
              <a:t>= bucket to which data entry with</a:t>
            </a:r>
            <a:r>
              <a:rPr lang="en-US" sz="2400" i="1">
                <a:latin typeface="Tahoma" charset="0"/>
              </a:rPr>
              <a:t> key </a:t>
            </a:r>
            <a:r>
              <a:rPr lang="en-US" sz="2400">
                <a:latin typeface="Tahoma" charset="0"/>
              </a:rPr>
              <a:t>belongs</a:t>
            </a:r>
            <a:r>
              <a:rPr lang="en-US" sz="2400" i="1">
                <a:latin typeface="Tahoma" charset="0"/>
              </a:rPr>
              <a:t>. </a:t>
            </a:r>
            <a:r>
              <a:rPr lang="en-US" sz="2400">
                <a:latin typeface="Tahoma" charset="0"/>
              </a:rPr>
              <a:t>(N = # of buckets)</a:t>
            </a:r>
          </a:p>
        </p:txBody>
      </p:sp>
      <p:grpSp>
        <p:nvGrpSpPr>
          <p:cNvPr id="5127" name="Group 43"/>
          <p:cNvGrpSpPr>
            <a:grpSpLocks/>
          </p:cNvGrpSpPr>
          <p:nvPr/>
        </p:nvGrpSpPr>
        <p:grpSpPr bwMode="auto">
          <a:xfrm>
            <a:off x="1143000" y="3124200"/>
            <a:ext cx="6137275" cy="2736850"/>
            <a:chOff x="720" y="1968"/>
            <a:chExt cx="3866" cy="1724"/>
          </a:xfrm>
        </p:grpSpPr>
        <p:sp>
          <p:nvSpPr>
            <p:cNvPr id="5129" name="Freeform 6"/>
            <p:cNvSpPr>
              <a:spLocks/>
            </p:cNvSpPr>
            <p:nvPr/>
          </p:nvSpPr>
          <p:spPr bwMode="auto">
            <a:xfrm>
              <a:off x="3237" y="2194"/>
              <a:ext cx="470" cy="222"/>
            </a:xfrm>
            <a:custGeom>
              <a:avLst/>
              <a:gdLst>
                <a:gd name="T0" fmla="*/ 0 w 470"/>
                <a:gd name="T1" fmla="*/ 221 h 222"/>
                <a:gd name="T2" fmla="*/ 0 w 470"/>
                <a:gd name="T3" fmla="*/ 0 h 222"/>
                <a:gd name="T4" fmla="*/ 469 w 470"/>
                <a:gd name="T5" fmla="*/ 0 h 222"/>
                <a:gd name="T6" fmla="*/ 469 w 470"/>
                <a:gd name="T7" fmla="*/ 221 h 222"/>
                <a:gd name="T8" fmla="*/ 0 w 470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0"/>
                <a:gd name="T16" fmla="*/ 0 h 222"/>
                <a:gd name="T17" fmla="*/ 470 w 4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0" h="222">
                  <a:moveTo>
                    <a:pt x="0" y="221"/>
                  </a:moveTo>
                  <a:lnTo>
                    <a:pt x="0" y="0"/>
                  </a:lnTo>
                  <a:lnTo>
                    <a:pt x="469" y="0"/>
                  </a:lnTo>
                  <a:lnTo>
                    <a:pt x="469" y="221"/>
                  </a:lnTo>
                  <a:lnTo>
                    <a:pt x="0" y="2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Freeform 7"/>
            <p:cNvSpPr>
              <a:spLocks/>
            </p:cNvSpPr>
            <p:nvPr/>
          </p:nvSpPr>
          <p:spPr bwMode="auto">
            <a:xfrm>
              <a:off x="1528" y="2529"/>
              <a:ext cx="185" cy="222"/>
            </a:xfrm>
            <a:custGeom>
              <a:avLst/>
              <a:gdLst>
                <a:gd name="T0" fmla="*/ 184 w 185"/>
                <a:gd name="T1" fmla="*/ 110 h 222"/>
                <a:gd name="T2" fmla="*/ 176 w 185"/>
                <a:gd name="T3" fmla="*/ 67 h 222"/>
                <a:gd name="T4" fmla="*/ 156 w 185"/>
                <a:gd name="T5" fmla="*/ 32 h 222"/>
                <a:gd name="T6" fmla="*/ 127 w 185"/>
                <a:gd name="T7" fmla="*/ 8 h 222"/>
                <a:gd name="T8" fmla="*/ 92 w 185"/>
                <a:gd name="T9" fmla="*/ 0 h 222"/>
                <a:gd name="T10" fmla="*/ 56 w 185"/>
                <a:gd name="T11" fmla="*/ 8 h 222"/>
                <a:gd name="T12" fmla="*/ 27 w 185"/>
                <a:gd name="T13" fmla="*/ 32 h 222"/>
                <a:gd name="T14" fmla="*/ 7 w 185"/>
                <a:gd name="T15" fmla="*/ 67 h 222"/>
                <a:gd name="T16" fmla="*/ 0 w 185"/>
                <a:gd name="T17" fmla="*/ 110 h 222"/>
                <a:gd name="T18" fmla="*/ 7 w 185"/>
                <a:gd name="T19" fmla="*/ 153 h 222"/>
                <a:gd name="T20" fmla="*/ 27 w 185"/>
                <a:gd name="T21" fmla="*/ 188 h 222"/>
                <a:gd name="T22" fmla="*/ 56 w 185"/>
                <a:gd name="T23" fmla="*/ 212 h 222"/>
                <a:gd name="T24" fmla="*/ 92 w 185"/>
                <a:gd name="T25" fmla="*/ 221 h 222"/>
                <a:gd name="T26" fmla="*/ 127 w 185"/>
                <a:gd name="T27" fmla="*/ 212 h 222"/>
                <a:gd name="T28" fmla="*/ 156 w 185"/>
                <a:gd name="T29" fmla="*/ 188 h 222"/>
                <a:gd name="T30" fmla="*/ 176 w 185"/>
                <a:gd name="T31" fmla="*/ 153 h 222"/>
                <a:gd name="T32" fmla="*/ 184 w 185"/>
                <a:gd name="T33" fmla="*/ 110 h 2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5"/>
                <a:gd name="T52" fmla="*/ 0 h 222"/>
                <a:gd name="T53" fmla="*/ 185 w 185"/>
                <a:gd name="T54" fmla="*/ 222 h 22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5" h="222">
                  <a:moveTo>
                    <a:pt x="184" y="110"/>
                  </a:moveTo>
                  <a:lnTo>
                    <a:pt x="176" y="67"/>
                  </a:lnTo>
                  <a:lnTo>
                    <a:pt x="156" y="32"/>
                  </a:lnTo>
                  <a:lnTo>
                    <a:pt x="127" y="8"/>
                  </a:lnTo>
                  <a:lnTo>
                    <a:pt x="92" y="0"/>
                  </a:lnTo>
                  <a:lnTo>
                    <a:pt x="56" y="8"/>
                  </a:lnTo>
                  <a:lnTo>
                    <a:pt x="27" y="32"/>
                  </a:lnTo>
                  <a:lnTo>
                    <a:pt x="7" y="67"/>
                  </a:lnTo>
                  <a:lnTo>
                    <a:pt x="0" y="110"/>
                  </a:lnTo>
                  <a:lnTo>
                    <a:pt x="7" y="153"/>
                  </a:lnTo>
                  <a:lnTo>
                    <a:pt x="27" y="188"/>
                  </a:lnTo>
                  <a:lnTo>
                    <a:pt x="56" y="212"/>
                  </a:lnTo>
                  <a:lnTo>
                    <a:pt x="92" y="221"/>
                  </a:lnTo>
                  <a:lnTo>
                    <a:pt x="127" y="212"/>
                  </a:lnTo>
                  <a:lnTo>
                    <a:pt x="156" y="188"/>
                  </a:lnTo>
                  <a:lnTo>
                    <a:pt x="176" y="153"/>
                  </a:lnTo>
                  <a:lnTo>
                    <a:pt x="184" y="11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Freeform 8"/>
            <p:cNvSpPr>
              <a:spLocks/>
            </p:cNvSpPr>
            <p:nvPr/>
          </p:nvSpPr>
          <p:spPr bwMode="auto">
            <a:xfrm>
              <a:off x="2219" y="1978"/>
              <a:ext cx="494" cy="1485"/>
            </a:xfrm>
            <a:custGeom>
              <a:avLst/>
              <a:gdLst>
                <a:gd name="T0" fmla="*/ 0 w 494"/>
                <a:gd name="T1" fmla="*/ 1484 h 1485"/>
                <a:gd name="T2" fmla="*/ 0 w 494"/>
                <a:gd name="T3" fmla="*/ 0 h 1485"/>
                <a:gd name="T4" fmla="*/ 493 w 494"/>
                <a:gd name="T5" fmla="*/ 0 h 1485"/>
                <a:gd name="T6" fmla="*/ 493 w 494"/>
                <a:gd name="T7" fmla="*/ 1484 h 1485"/>
                <a:gd name="T8" fmla="*/ 0 w 494"/>
                <a:gd name="T9" fmla="*/ 1484 h 1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4"/>
                <a:gd name="T16" fmla="*/ 0 h 1485"/>
                <a:gd name="T17" fmla="*/ 494 w 494"/>
                <a:gd name="T18" fmla="*/ 1485 h 1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4" h="1485">
                  <a:moveTo>
                    <a:pt x="0" y="1484"/>
                  </a:moveTo>
                  <a:lnTo>
                    <a:pt x="0" y="0"/>
                  </a:lnTo>
                  <a:lnTo>
                    <a:pt x="493" y="0"/>
                  </a:lnTo>
                  <a:lnTo>
                    <a:pt x="493" y="1484"/>
                  </a:lnTo>
                  <a:lnTo>
                    <a:pt x="0" y="148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Rectangle 9"/>
            <p:cNvSpPr>
              <a:spLocks noChangeArrowheads="1"/>
            </p:cNvSpPr>
            <p:nvPr/>
          </p:nvSpPr>
          <p:spPr bwMode="auto">
            <a:xfrm>
              <a:off x="720" y="2152"/>
              <a:ext cx="108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h(key) mod N</a:t>
              </a:r>
            </a:p>
          </p:txBody>
        </p:sp>
        <p:sp>
          <p:nvSpPr>
            <p:cNvPr id="5133" name="Freeform 10"/>
            <p:cNvSpPr>
              <a:spLocks/>
            </p:cNvSpPr>
            <p:nvPr/>
          </p:nvSpPr>
          <p:spPr bwMode="auto">
            <a:xfrm>
              <a:off x="3936" y="2322"/>
              <a:ext cx="31" cy="17"/>
            </a:xfrm>
            <a:custGeom>
              <a:avLst/>
              <a:gdLst>
                <a:gd name="T0" fmla="*/ 30 w 31"/>
                <a:gd name="T1" fmla="*/ 8 h 17"/>
                <a:gd name="T2" fmla="*/ 15 w 31"/>
                <a:gd name="T3" fmla="*/ 0 h 17"/>
                <a:gd name="T4" fmla="*/ 0 w 31"/>
                <a:gd name="T5" fmla="*/ 8 h 17"/>
                <a:gd name="T6" fmla="*/ 15 w 31"/>
                <a:gd name="T7" fmla="*/ 16 h 17"/>
                <a:gd name="T8" fmla="*/ 30 w 31"/>
                <a:gd name="T9" fmla="*/ 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7"/>
                <a:gd name="T17" fmla="*/ 31 w 3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7">
                  <a:moveTo>
                    <a:pt x="30" y="8"/>
                  </a:moveTo>
                  <a:lnTo>
                    <a:pt x="15" y="0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30" y="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Freeform 11"/>
            <p:cNvSpPr>
              <a:spLocks/>
            </p:cNvSpPr>
            <p:nvPr/>
          </p:nvSpPr>
          <p:spPr bwMode="auto">
            <a:xfrm>
              <a:off x="3338" y="2536"/>
              <a:ext cx="31" cy="17"/>
            </a:xfrm>
            <a:custGeom>
              <a:avLst/>
              <a:gdLst>
                <a:gd name="T0" fmla="*/ 30 w 31"/>
                <a:gd name="T1" fmla="*/ 8 h 17"/>
                <a:gd name="T2" fmla="*/ 15 w 31"/>
                <a:gd name="T3" fmla="*/ 0 h 17"/>
                <a:gd name="T4" fmla="*/ 0 w 31"/>
                <a:gd name="T5" fmla="*/ 8 h 17"/>
                <a:gd name="T6" fmla="*/ 15 w 31"/>
                <a:gd name="T7" fmla="*/ 16 h 17"/>
                <a:gd name="T8" fmla="*/ 30 w 31"/>
                <a:gd name="T9" fmla="*/ 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7"/>
                <a:gd name="T17" fmla="*/ 31 w 3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7">
                  <a:moveTo>
                    <a:pt x="30" y="8"/>
                  </a:moveTo>
                  <a:lnTo>
                    <a:pt x="15" y="0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30" y="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Freeform 12"/>
            <p:cNvSpPr>
              <a:spLocks/>
            </p:cNvSpPr>
            <p:nvPr/>
          </p:nvSpPr>
          <p:spPr bwMode="auto">
            <a:xfrm>
              <a:off x="3304" y="2080"/>
              <a:ext cx="31" cy="17"/>
            </a:xfrm>
            <a:custGeom>
              <a:avLst/>
              <a:gdLst>
                <a:gd name="T0" fmla="*/ 30 w 31"/>
                <a:gd name="T1" fmla="*/ 8 h 17"/>
                <a:gd name="T2" fmla="*/ 15 w 31"/>
                <a:gd name="T3" fmla="*/ 0 h 17"/>
                <a:gd name="T4" fmla="*/ 0 w 31"/>
                <a:gd name="T5" fmla="*/ 8 h 17"/>
                <a:gd name="T6" fmla="*/ 15 w 31"/>
                <a:gd name="T7" fmla="*/ 16 h 17"/>
                <a:gd name="T8" fmla="*/ 30 w 31"/>
                <a:gd name="T9" fmla="*/ 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7"/>
                <a:gd name="T17" fmla="*/ 31 w 3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7">
                  <a:moveTo>
                    <a:pt x="30" y="8"/>
                  </a:moveTo>
                  <a:lnTo>
                    <a:pt x="15" y="0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30" y="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Freeform 13"/>
            <p:cNvSpPr>
              <a:spLocks/>
            </p:cNvSpPr>
            <p:nvPr/>
          </p:nvSpPr>
          <p:spPr bwMode="auto">
            <a:xfrm>
              <a:off x="3433" y="2080"/>
              <a:ext cx="32" cy="17"/>
            </a:xfrm>
            <a:custGeom>
              <a:avLst/>
              <a:gdLst>
                <a:gd name="T0" fmla="*/ 31 w 32"/>
                <a:gd name="T1" fmla="*/ 8 h 17"/>
                <a:gd name="T2" fmla="*/ 15 w 32"/>
                <a:gd name="T3" fmla="*/ 0 h 17"/>
                <a:gd name="T4" fmla="*/ 0 w 32"/>
                <a:gd name="T5" fmla="*/ 8 h 17"/>
                <a:gd name="T6" fmla="*/ 15 w 32"/>
                <a:gd name="T7" fmla="*/ 16 h 17"/>
                <a:gd name="T8" fmla="*/ 31 w 32"/>
                <a:gd name="T9" fmla="*/ 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17"/>
                <a:gd name="T17" fmla="*/ 32 w 3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17">
                  <a:moveTo>
                    <a:pt x="31" y="8"/>
                  </a:moveTo>
                  <a:lnTo>
                    <a:pt x="15" y="0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31" y="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Freeform 14"/>
            <p:cNvSpPr>
              <a:spLocks/>
            </p:cNvSpPr>
            <p:nvPr/>
          </p:nvSpPr>
          <p:spPr bwMode="auto">
            <a:xfrm>
              <a:off x="3563" y="2080"/>
              <a:ext cx="31" cy="17"/>
            </a:xfrm>
            <a:custGeom>
              <a:avLst/>
              <a:gdLst>
                <a:gd name="T0" fmla="*/ 30 w 31"/>
                <a:gd name="T1" fmla="*/ 8 h 17"/>
                <a:gd name="T2" fmla="*/ 15 w 31"/>
                <a:gd name="T3" fmla="*/ 0 h 17"/>
                <a:gd name="T4" fmla="*/ 0 w 31"/>
                <a:gd name="T5" fmla="*/ 8 h 17"/>
                <a:gd name="T6" fmla="*/ 15 w 31"/>
                <a:gd name="T7" fmla="*/ 16 h 17"/>
                <a:gd name="T8" fmla="*/ 30 w 31"/>
                <a:gd name="T9" fmla="*/ 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7"/>
                <a:gd name="T17" fmla="*/ 31 w 3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7">
                  <a:moveTo>
                    <a:pt x="30" y="8"/>
                  </a:moveTo>
                  <a:lnTo>
                    <a:pt x="15" y="0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30" y="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Freeform 15"/>
            <p:cNvSpPr>
              <a:spLocks/>
            </p:cNvSpPr>
            <p:nvPr/>
          </p:nvSpPr>
          <p:spPr bwMode="auto">
            <a:xfrm>
              <a:off x="3451" y="2533"/>
              <a:ext cx="31" cy="17"/>
            </a:xfrm>
            <a:custGeom>
              <a:avLst/>
              <a:gdLst>
                <a:gd name="T0" fmla="*/ 30 w 31"/>
                <a:gd name="T1" fmla="*/ 8 h 17"/>
                <a:gd name="T2" fmla="*/ 15 w 31"/>
                <a:gd name="T3" fmla="*/ 0 h 17"/>
                <a:gd name="T4" fmla="*/ 0 w 31"/>
                <a:gd name="T5" fmla="*/ 8 h 17"/>
                <a:gd name="T6" fmla="*/ 15 w 31"/>
                <a:gd name="T7" fmla="*/ 16 h 17"/>
                <a:gd name="T8" fmla="*/ 30 w 31"/>
                <a:gd name="T9" fmla="*/ 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7"/>
                <a:gd name="T17" fmla="*/ 31 w 3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7">
                  <a:moveTo>
                    <a:pt x="30" y="8"/>
                  </a:moveTo>
                  <a:lnTo>
                    <a:pt x="15" y="0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30" y="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Freeform 16"/>
            <p:cNvSpPr>
              <a:spLocks/>
            </p:cNvSpPr>
            <p:nvPr/>
          </p:nvSpPr>
          <p:spPr bwMode="auto">
            <a:xfrm>
              <a:off x="3562" y="2532"/>
              <a:ext cx="32" cy="17"/>
            </a:xfrm>
            <a:custGeom>
              <a:avLst/>
              <a:gdLst>
                <a:gd name="T0" fmla="*/ 31 w 32"/>
                <a:gd name="T1" fmla="*/ 9 h 17"/>
                <a:gd name="T2" fmla="*/ 16 w 32"/>
                <a:gd name="T3" fmla="*/ 0 h 17"/>
                <a:gd name="T4" fmla="*/ 0 w 32"/>
                <a:gd name="T5" fmla="*/ 9 h 17"/>
                <a:gd name="T6" fmla="*/ 16 w 32"/>
                <a:gd name="T7" fmla="*/ 16 h 17"/>
                <a:gd name="T8" fmla="*/ 31 w 32"/>
                <a:gd name="T9" fmla="*/ 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17"/>
                <a:gd name="T17" fmla="*/ 32 w 3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17">
                  <a:moveTo>
                    <a:pt x="31" y="9"/>
                  </a:moveTo>
                  <a:lnTo>
                    <a:pt x="16" y="0"/>
                  </a:lnTo>
                  <a:lnTo>
                    <a:pt x="0" y="9"/>
                  </a:lnTo>
                  <a:lnTo>
                    <a:pt x="16" y="16"/>
                  </a:lnTo>
                  <a:lnTo>
                    <a:pt x="31" y="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Freeform 17"/>
            <p:cNvSpPr>
              <a:spLocks/>
            </p:cNvSpPr>
            <p:nvPr/>
          </p:nvSpPr>
          <p:spPr bwMode="auto">
            <a:xfrm>
              <a:off x="4048" y="2322"/>
              <a:ext cx="32" cy="17"/>
            </a:xfrm>
            <a:custGeom>
              <a:avLst/>
              <a:gdLst>
                <a:gd name="T0" fmla="*/ 31 w 32"/>
                <a:gd name="T1" fmla="*/ 8 h 17"/>
                <a:gd name="T2" fmla="*/ 15 w 32"/>
                <a:gd name="T3" fmla="*/ 0 h 17"/>
                <a:gd name="T4" fmla="*/ 0 w 32"/>
                <a:gd name="T5" fmla="*/ 8 h 17"/>
                <a:gd name="T6" fmla="*/ 15 w 32"/>
                <a:gd name="T7" fmla="*/ 16 h 17"/>
                <a:gd name="T8" fmla="*/ 31 w 32"/>
                <a:gd name="T9" fmla="*/ 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17"/>
                <a:gd name="T17" fmla="*/ 32 w 3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17">
                  <a:moveTo>
                    <a:pt x="31" y="8"/>
                  </a:moveTo>
                  <a:lnTo>
                    <a:pt x="15" y="0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31" y="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18"/>
            <p:cNvSpPr>
              <a:spLocks/>
            </p:cNvSpPr>
            <p:nvPr/>
          </p:nvSpPr>
          <p:spPr bwMode="auto">
            <a:xfrm>
              <a:off x="4160" y="2322"/>
              <a:ext cx="32" cy="17"/>
            </a:xfrm>
            <a:custGeom>
              <a:avLst/>
              <a:gdLst>
                <a:gd name="T0" fmla="*/ 31 w 32"/>
                <a:gd name="T1" fmla="*/ 8 h 17"/>
                <a:gd name="T2" fmla="*/ 15 w 32"/>
                <a:gd name="T3" fmla="*/ 0 h 17"/>
                <a:gd name="T4" fmla="*/ 0 w 32"/>
                <a:gd name="T5" fmla="*/ 8 h 17"/>
                <a:gd name="T6" fmla="*/ 15 w 32"/>
                <a:gd name="T7" fmla="*/ 16 h 17"/>
                <a:gd name="T8" fmla="*/ 31 w 32"/>
                <a:gd name="T9" fmla="*/ 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17"/>
                <a:gd name="T17" fmla="*/ 32 w 3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17">
                  <a:moveTo>
                    <a:pt x="31" y="8"/>
                  </a:moveTo>
                  <a:lnTo>
                    <a:pt x="15" y="0"/>
                  </a:lnTo>
                  <a:lnTo>
                    <a:pt x="0" y="8"/>
                  </a:lnTo>
                  <a:lnTo>
                    <a:pt x="15" y="16"/>
                  </a:lnTo>
                  <a:lnTo>
                    <a:pt x="31" y="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19"/>
            <p:cNvSpPr>
              <a:spLocks/>
            </p:cNvSpPr>
            <p:nvPr/>
          </p:nvSpPr>
          <p:spPr bwMode="auto">
            <a:xfrm>
              <a:off x="3468" y="3368"/>
              <a:ext cx="32" cy="17"/>
            </a:xfrm>
            <a:custGeom>
              <a:avLst/>
              <a:gdLst>
                <a:gd name="T0" fmla="*/ 31 w 32"/>
                <a:gd name="T1" fmla="*/ 7 h 17"/>
                <a:gd name="T2" fmla="*/ 15 w 32"/>
                <a:gd name="T3" fmla="*/ 0 h 17"/>
                <a:gd name="T4" fmla="*/ 0 w 32"/>
                <a:gd name="T5" fmla="*/ 7 h 17"/>
                <a:gd name="T6" fmla="*/ 15 w 32"/>
                <a:gd name="T7" fmla="*/ 16 h 17"/>
                <a:gd name="T8" fmla="*/ 31 w 32"/>
                <a:gd name="T9" fmla="*/ 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17"/>
                <a:gd name="T17" fmla="*/ 32 w 3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17">
                  <a:moveTo>
                    <a:pt x="31" y="7"/>
                  </a:moveTo>
                  <a:lnTo>
                    <a:pt x="15" y="0"/>
                  </a:lnTo>
                  <a:lnTo>
                    <a:pt x="0" y="7"/>
                  </a:lnTo>
                  <a:lnTo>
                    <a:pt x="15" y="16"/>
                  </a:lnTo>
                  <a:lnTo>
                    <a:pt x="31" y="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20"/>
            <p:cNvSpPr>
              <a:spLocks/>
            </p:cNvSpPr>
            <p:nvPr/>
          </p:nvSpPr>
          <p:spPr bwMode="auto">
            <a:xfrm>
              <a:off x="3346" y="3367"/>
              <a:ext cx="32" cy="17"/>
            </a:xfrm>
            <a:custGeom>
              <a:avLst/>
              <a:gdLst>
                <a:gd name="T0" fmla="*/ 31 w 32"/>
                <a:gd name="T1" fmla="*/ 8 h 17"/>
                <a:gd name="T2" fmla="*/ 16 w 32"/>
                <a:gd name="T3" fmla="*/ 0 h 17"/>
                <a:gd name="T4" fmla="*/ 0 w 32"/>
                <a:gd name="T5" fmla="*/ 8 h 17"/>
                <a:gd name="T6" fmla="*/ 16 w 32"/>
                <a:gd name="T7" fmla="*/ 16 h 17"/>
                <a:gd name="T8" fmla="*/ 31 w 32"/>
                <a:gd name="T9" fmla="*/ 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17"/>
                <a:gd name="T17" fmla="*/ 32 w 3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17">
                  <a:moveTo>
                    <a:pt x="31" y="8"/>
                  </a:moveTo>
                  <a:lnTo>
                    <a:pt x="16" y="0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31" y="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21"/>
            <p:cNvSpPr>
              <a:spLocks/>
            </p:cNvSpPr>
            <p:nvPr/>
          </p:nvSpPr>
          <p:spPr bwMode="auto">
            <a:xfrm>
              <a:off x="3589" y="3368"/>
              <a:ext cx="31" cy="17"/>
            </a:xfrm>
            <a:custGeom>
              <a:avLst/>
              <a:gdLst>
                <a:gd name="T0" fmla="*/ 30 w 31"/>
                <a:gd name="T1" fmla="*/ 7 h 17"/>
                <a:gd name="T2" fmla="*/ 15 w 31"/>
                <a:gd name="T3" fmla="*/ 0 h 17"/>
                <a:gd name="T4" fmla="*/ 0 w 31"/>
                <a:gd name="T5" fmla="*/ 7 h 17"/>
                <a:gd name="T6" fmla="*/ 15 w 31"/>
                <a:gd name="T7" fmla="*/ 16 h 17"/>
                <a:gd name="T8" fmla="*/ 30 w 31"/>
                <a:gd name="T9" fmla="*/ 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17"/>
                <a:gd name="T17" fmla="*/ 31 w 3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17">
                  <a:moveTo>
                    <a:pt x="30" y="7"/>
                  </a:moveTo>
                  <a:lnTo>
                    <a:pt x="15" y="0"/>
                  </a:lnTo>
                  <a:lnTo>
                    <a:pt x="0" y="7"/>
                  </a:lnTo>
                  <a:lnTo>
                    <a:pt x="15" y="16"/>
                  </a:lnTo>
                  <a:lnTo>
                    <a:pt x="30" y="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Rectangle 22"/>
            <p:cNvSpPr>
              <a:spLocks noChangeArrowheads="1"/>
            </p:cNvSpPr>
            <p:nvPr/>
          </p:nvSpPr>
          <p:spPr bwMode="auto">
            <a:xfrm>
              <a:off x="1540" y="2506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5146" name="Rectangle 23"/>
            <p:cNvSpPr>
              <a:spLocks noChangeArrowheads="1"/>
            </p:cNvSpPr>
            <p:nvPr/>
          </p:nvSpPr>
          <p:spPr bwMode="auto">
            <a:xfrm>
              <a:off x="1147" y="2388"/>
              <a:ext cx="35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key</a:t>
              </a:r>
            </a:p>
          </p:txBody>
        </p:sp>
        <p:sp>
          <p:nvSpPr>
            <p:cNvPr id="5147" name="Rectangle 24"/>
            <p:cNvSpPr>
              <a:spLocks noChangeArrowheads="1"/>
            </p:cNvSpPr>
            <p:nvPr/>
          </p:nvSpPr>
          <p:spPr bwMode="auto">
            <a:xfrm>
              <a:off x="1486" y="3455"/>
              <a:ext cx="168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</a:rPr>
                <a:t>Primary bucket pages</a:t>
              </a:r>
            </a:p>
          </p:txBody>
        </p:sp>
        <p:sp>
          <p:nvSpPr>
            <p:cNvPr id="5148" name="Rectangle 25"/>
            <p:cNvSpPr>
              <a:spLocks noChangeArrowheads="1"/>
            </p:cNvSpPr>
            <p:nvPr/>
          </p:nvSpPr>
          <p:spPr bwMode="auto">
            <a:xfrm>
              <a:off x="3345" y="3463"/>
              <a:ext cx="124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</a:rPr>
                <a:t>Overflow pages</a:t>
              </a:r>
            </a:p>
          </p:txBody>
        </p:sp>
        <p:sp>
          <p:nvSpPr>
            <p:cNvPr id="5149" name="Rectangle 26"/>
            <p:cNvSpPr>
              <a:spLocks noChangeArrowheads="1"/>
            </p:cNvSpPr>
            <p:nvPr/>
          </p:nvSpPr>
          <p:spPr bwMode="auto">
            <a:xfrm>
              <a:off x="2368" y="2163"/>
              <a:ext cx="20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5150" name="Rectangle 27"/>
            <p:cNvSpPr>
              <a:spLocks noChangeArrowheads="1"/>
            </p:cNvSpPr>
            <p:nvPr/>
          </p:nvSpPr>
          <p:spPr bwMode="auto">
            <a:xfrm>
              <a:off x="2368" y="1968"/>
              <a:ext cx="20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5151" name="Rectangle 28"/>
            <p:cNvSpPr>
              <a:spLocks noChangeArrowheads="1"/>
            </p:cNvSpPr>
            <p:nvPr/>
          </p:nvSpPr>
          <p:spPr bwMode="auto">
            <a:xfrm>
              <a:off x="2325" y="3216"/>
              <a:ext cx="36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</a:rPr>
                <a:t>N-1</a:t>
              </a:r>
            </a:p>
          </p:txBody>
        </p:sp>
        <p:sp>
          <p:nvSpPr>
            <p:cNvPr id="5152" name="Line 29"/>
            <p:cNvSpPr>
              <a:spLocks noChangeShapeType="1"/>
            </p:cNvSpPr>
            <p:nvPr/>
          </p:nvSpPr>
          <p:spPr bwMode="auto">
            <a:xfrm flipV="1">
              <a:off x="1728" y="2316"/>
              <a:ext cx="480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Line 30"/>
            <p:cNvSpPr>
              <a:spLocks noChangeShapeType="1"/>
            </p:cNvSpPr>
            <p:nvPr/>
          </p:nvSpPr>
          <p:spPr bwMode="auto">
            <a:xfrm flipV="1">
              <a:off x="1715" y="2122"/>
              <a:ext cx="491" cy="48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Line 31"/>
            <p:cNvSpPr>
              <a:spLocks noChangeShapeType="1"/>
            </p:cNvSpPr>
            <p:nvPr/>
          </p:nvSpPr>
          <p:spPr bwMode="auto">
            <a:xfrm>
              <a:off x="1104" y="2652"/>
              <a:ext cx="4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Line 32"/>
            <p:cNvSpPr>
              <a:spLocks noChangeShapeType="1"/>
            </p:cNvSpPr>
            <p:nvPr/>
          </p:nvSpPr>
          <p:spPr bwMode="auto">
            <a:xfrm>
              <a:off x="1717" y="2613"/>
              <a:ext cx="491" cy="71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Line 33"/>
            <p:cNvSpPr>
              <a:spLocks noChangeShapeType="1"/>
            </p:cNvSpPr>
            <p:nvPr/>
          </p:nvSpPr>
          <p:spPr bwMode="auto">
            <a:xfrm>
              <a:off x="2640" y="2076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Line 34"/>
            <p:cNvSpPr>
              <a:spLocks noChangeShapeType="1"/>
            </p:cNvSpPr>
            <p:nvPr/>
          </p:nvSpPr>
          <p:spPr bwMode="auto">
            <a:xfrm>
              <a:off x="2640" y="2268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Line 35"/>
            <p:cNvSpPr>
              <a:spLocks noChangeShapeType="1"/>
            </p:cNvSpPr>
            <p:nvPr/>
          </p:nvSpPr>
          <p:spPr bwMode="auto">
            <a:xfrm>
              <a:off x="2640" y="2556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Line 36"/>
            <p:cNvSpPr>
              <a:spLocks noChangeShapeType="1"/>
            </p:cNvSpPr>
            <p:nvPr/>
          </p:nvSpPr>
          <p:spPr bwMode="auto">
            <a:xfrm>
              <a:off x="2688" y="3372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Line 37"/>
            <p:cNvSpPr>
              <a:spLocks noChangeShapeType="1"/>
            </p:cNvSpPr>
            <p:nvPr/>
          </p:nvSpPr>
          <p:spPr bwMode="auto">
            <a:xfrm>
              <a:off x="3600" y="2316"/>
              <a:ext cx="28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Line 38"/>
            <p:cNvSpPr>
              <a:spLocks noChangeShapeType="1"/>
            </p:cNvSpPr>
            <p:nvPr/>
          </p:nvSpPr>
          <p:spPr bwMode="auto">
            <a:xfrm>
              <a:off x="2220" y="2178"/>
              <a:ext cx="49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Line 39"/>
            <p:cNvSpPr>
              <a:spLocks noChangeShapeType="1"/>
            </p:cNvSpPr>
            <p:nvPr/>
          </p:nvSpPr>
          <p:spPr bwMode="auto">
            <a:xfrm>
              <a:off x="2219" y="2401"/>
              <a:ext cx="49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Line 40"/>
            <p:cNvSpPr>
              <a:spLocks noChangeShapeType="1"/>
            </p:cNvSpPr>
            <p:nvPr/>
          </p:nvSpPr>
          <p:spPr bwMode="auto">
            <a:xfrm>
              <a:off x="2218" y="2632"/>
              <a:ext cx="49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Line 41"/>
            <p:cNvSpPr>
              <a:spLocks noChangeShapeType="1"/>
            </p:cNvSpPr>
            <p:nvPr/>
          </p:nvSpPr>
          <p:spPr bwMode="auto">
            <a:xfrm>
              <a:off x="2217" y="3223"/>
              <a:ext cx="49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1244" name="Rectangle 44"/>
          <p:cNvSpPr>
            <a:spLocks noChangeArrowheads="1"/>
          </p:cNvSpPr>
          <p:nvPr/>
        </p:nvSpPr>
        <p:spPr bwMode="auto">
          <a:xfrm>
            <a:off x="152400" y="4557713"/>
            <a:ext cx="2209800" cy="1552575"/>
          </a:xfrm>
          <a:prstGeom prst="rect">
            <a:avLst/>
          </a:prstGeom>
          <a:solidFill>
            <a:schemeClr val="folHlink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chemeClr val="hlink"/>
                </a:solidFill>
              </a:rPr>
              <a:t>What are</a:t>
            </a:r>
          </a:p>
          <a:p>
            <a:pPr algn="ctr"/>
            <a:r>
              <a:rPr lang="en-US">
                <a:solidFill>
                  <a:schemeClr val="hlink"/>
                </a:solidFill>
              </a:rPr>
              <a:t>important</a:t>
            </a:r>
          </a:p>
          <a:p>
            <a:pPr algn="ctr"/>
            <a:r>
              <a:rPr lang="en-US">
                <a:solidFill>
                  <a:schemeClr val="hlink"/>
                </a:solidFill>
              </a:rPr>
              <a:t>characteristics</a:t>
            </a:r>
          </a:p>
          <a:p>
            <a:pPr algn="ctr"/>
            <a:r>
              <a:rPr lang="en-US">
                <a:solidFill>
                  <a:schemeClr val="hlink"/>
                </a:solidFill>
              </a:rPr>
              <a:t>of h()?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202AA9-5906-A844-9ACB-A4D9FD9D8A76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97AA8AE-8297-A04C-BE5F-206217F7C9D0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6600"/>
                </a:solidFill>
                <a:latin typeface="Tahoma" charset="0"/>
              </a:rPr>
              <a:t>Quiz: Add </a:t>
            </a:r>
            <a:r>
              <a:rPr lang="en-US" dirty="0" smtClean="0">
                <a:solidFill>
                  <a:srgbClr val="FF6600"/>
                </a:solidFill>
                <a:latin typeface="Tahoma" charset="0"/>
              </a:rPr>
              <a:t>13* and 29*</a:t>
            </a:r>
            <a:endParaRPr lang="en-US" dirty="0">
              <a:solidFill>
                <a:srgbClr val="FF6600"/>
              </a:solidFill>
              <a:latin typeface="Tahoma" charset="0"/>
            </a:endParaRPr>
          </a:p>
        </p:txBody>
      </p:sp>
      <p:grpSp>
        <p:nvGrpSpPr>
          <p:cNvPr id="16390" name="Group 4"/>
          <p:cNvGrpSpPr>
            <a:grpSpLocks/>
          </p:cNvGrpSpPr>
          <p:nvPr/>
        </p:nvGrpSpPr>
        <p:grpSpPr bwMode="auto">
          <a:xfrm>
            <a:off x="3140076" y="2362200"/>
            <a:ext cx="1706563" cy="379413"/>
            <a:chOff x="1498" y="1488"/>
            <a:chExt cx="1075" cy="239"/>
          </a:xfrm>
        </p:grpSpPr>
        <p:sp>
          <p:nvSpPr>
            <p:cNvPr id="16445" name="Rectangle 5"/>
            <p:cNvSpPr>
              <a:spLocks noChangeArrowheads="1"/>
            </p:cNvSpPr>
            <p:nvPr/>
          </p:nvSpPr>
          <p:spPr bwMode="auto">
            <a:xfrm>
              <a:off x="1498" y="1489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32*</a:t>
              </a:r>
            </a:p>
          </p:txBody>
        </p:sp>
        <p:sp>
          <p:nvSpPr>
            <p:cNvPr id="16446" name="Rectangle 6"/>
            <p:cNvSpPr>
              <a:spLocks noChangeArrowheads="1"/>
            </p:cNvSpPr>
            <p:nvPr/>
          </p:nvSpPr>
          <p:spPr bwMode="auto">
            <a:xfrm>
              <a:off x="1861" y="1488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  <p:sp>
          <p:nvSpPr>
            <p:cNvPr id="16447" name="Rectangle 7"/>
            <p:cNvSpPr>
              <a:spLocks noChangeArrowheads="1"/>
            </p:cNvSpPr>
            <p:nvPr/>
          </p:nvSpPr>
          <p:spPr bwMode="auto">
            <a:xfrm>
              <a:off x="2217" y="1489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91" name="Group 65"/>
          <p:cNvGrpSpPr>
            <a:grpSpLocks/>
          </p:cNvGrpSpPr>
          <p:nvPr/>
        </p:nvGrpSpPr>
        <p:grpSpPr bwMode="auto">
          <a:xfrm>
            <a:off x="3140076" y="3125788"/>
            <a:ext cx="1706563" cy="379412"/>
            <a:chOff x="1978" y="1969"/>
            <a:chExt cx="1075" cy="239"/>
          </a:xfrm>
        </p:grpSpPr>
        <p:sp>
          <p:nvSpPr>
            <p:cNvPr id="16441" name="Rectangle 10"/>
            <p:cNvSpPr>
              <a:spLocks noChangeArrowheads="1"/>
            </p:cNvSpPr>
            <p:nvPr/>
          </p:nvSpPr>
          <p:spPr bwMode="auto">
            <a:xfrm>
              <a:off x="1978" y="1970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9*</a:t>
              </a:r>
            </a:p>
          </p:txBody>
        </p:sp>
        <p:sp>
          <p:nvSpPr>
            <p:cNvPr id="16442" name="Rectangle 11"/>
            <p:cNvSpPr>
              <a:spLocks noChangeArrowheads="1"/>
            </p:cNvSpPr>
            <p:nvPr/>
          </p:nvSpPr>
          <p:spPr bwMode="auto">
            <a:xfrm>
              <a:off x="2341" y="1969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25*</a:t>
              </a:r>
            </a:p>
          </p:txBody>
        </p:sp>
        <p:sp>
          <p:nvSpPr>
            <p:cNvPr id="16443" name="Rectangle 12"/>
            <p:cNvSpPr>
              <a:spLocks noChangeArrowheads="1"/>
            </p:cNvSpPr>
            <p:nvPr/>
          </p:nvSpPr>
          <p:spPr bwMode="auto">
            <a:xfrm>
              <a:off x="2697" y="1970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92" name="Group 14"/>
          <p:cNvGrpSpPr>
            <a:grpSpLocks/>
          </p:cNvGrpSpPr>
          <p:nvPr/>
        </p:nvGrpSpPr>
        <p:grpSpPr bwMode="auto">
          <a:xfrm>
            <a:off x="3140076" y="3781425"/>
            <a:ext cx="1706563" cy="377825"/>
            <a:chOff x="1498" y="2382"/>
            <a:chExt cx="1075" cy="238"/>
          </a:xfrm>
        </p:grpSpPr>
        <p:sp>
          <p:nvSpPr>
            <p:cNvPr id="16437" name="Rectangle 15"/>
            <p:cNvSpPr>
              <a:spLocks noChangeArrowheads="1"/>
            </p:cNvSpPr>
            <p:nvPr/>
          </p:nvSpPr>
          <p:spPr bwMode="auto">
            <a:xfrm>
              <a:off x="1498" y="2382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14*</a:t>
              </a:r>
            </a:p>
          </p:txBody>
        </p:sp>
        <p:sp>
          <p:nvSpPr>
            <p:cNvPr id="16438" name="Rectangle 16"/>
            <p:cNvSpPr>
              <a:spLocks noChangeArrowheads="1"/>
            </p:cNvSpPr>
            <p:nvPr/>
          </p:nvSpPr>
          <p:spPr bwMode="auto">
            <a:xfrm>
              <a:off x="1861" y="2382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  <p:sp>
          <p:nvSpPr>
            <p:cNvPr id="16439" name="Rectangle 17"/>
            <p:cNvSpPr>
              <a:spLocks noChangeArrowheads="1"/>
            </p:cNvSpPr>
            <p:nvPr/>
          </p:nvSpPr>
          <p:spPr bwMode="auto">
            <a:xfrm>
              <a:off x="2217" y="2382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93" name="Group 19"/>
          <p:cNvGrpSpPr>
            <a:grpSpLocks/>
          </p:cNvGrpSpPr>
          <p:nvPr/>
        </p:nvGrpSpPr>
        <p:grpSpPr bwMode="auto">
          <a:xfrm>
            <a:off x="3140076" y="4498975"/>
            <a:ext cx="1706563" cy="377825"/>
            <a:chOff x="1498" y="2834"/>
            <a:chExt cx="1075" cy="238"/>
          </a:xfrm>
        </p:grpSpPr>
        <p:sp>
          <p:nvSpPr>
            <p:cNvPr id="16433" name="Rectangle 20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31*</a:t>
              </a:r>
            </a:p>
          </p:txBody>
        </p:sp>
        <p:sp>
          <p:nvSpPr>
            <p:cNvPr id="16434" name="Rectangle 21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35*</a:t>
              </a:r>
            </a:p>
          </p:txBody>
        </p:sp>
        <p:sp>
          <p:nvSpPr>
            <p:cNvPr id="16435" name="Rectangle 22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7*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746125" y="1428750"/>
            <a:ext cx="701675" cy="4659314"/>
            <a:chOff x="470" y="900"/>
            <a:chExt cx="442" cy="2935"/>
          </a:xfrm>
        </p:grpSpPr>
        <p:sp>
          <p:nvSpPr>
            <p:cNvPr id="16431" name="Text Box 25"/>
            <p:cNvSpPr txBox="1">
              <a:spLocks noChangeArrowheads="1"/>
            </p:cNvSpPr>
            <p:nvPr/>
          </p:nvSpPr>
          <p:spPr bwMode="auto">
            <a:xfrm>
              <a:off x="470" y="900"/>
              <a:ext cx="434" cy="2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>
                  <a:solidFill>
                    <a:schemeClr val="hlink"/>
                  </a:solidFill>
                </a:rPr>
                <a:t>H</a:t>
              </a:r>
              <a:r>
                <a:rPr lang="en-US" sz="2800" baseline="-25000" dirty="0">
                  <a:solidFill>
                    <a:schemeClr val="hlink"/>
                  </a:solidFill>
                </a:rPr>
                <a:t>1</a:t>
              </a:r>
            </a:p>
            <a:p>
              <a:pPr eaLnBrk="1" hangingPunct="1"/>
              <a:endParaRPr lang="en-US" sz="2800" dirty="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 dirty="0"/>
                <a:t>000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001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010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 smtClean="0"/>
                <a:t>011</a:t>
              </a:r>
              <a:endParaRPr lang="en-US" dirty="0"/>
            </a:p>
            <a:p>
              <a:pPr eaLnBrk="1" hangingPunct="1">
                <a:lnSpc>
                  <a:spcPct val="80000"/>
                </a:lnSpc>
              </a:pPr>
              <a:endParaRPr lang="en-US" dirty="0" smtClean="0"/>
            </a:p>
            <a:p>
              <a:pPr eaLnBrk="1" hangingPunct="1">
                <a:lnSpc>
                  <a:spcPct val="80000"/>
                </a:lnSpc>
              </a:pPr>
              <a:r>
                <a:rPr lang="en-US" dirty="0" smtClean="0"/>
                <a:t>100</a:t>
              </a:r>
              <a:endParaRPr lang="en-US" dirty="0"/>
            </a:p>
            <a:p>
              <a:pPr eaLnBrk="1" hangingPunct="1">
                <a:lnSpc>
                  <a:spcPct val="60000"/>
                </a:lnSpc>
              </a:pPr>
              <a:endParaRPr lang="en-US" dirty="0" smtClean="0"/>
            </a:p>
            <a:p>
              <a:pPr eaLnBrk="1" hangingPunct="1">
                <a:lnSpc>
                  <a:spcPct val="90000"/>
                </a:lnSpc>
              </a:pPr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16432" name="Line 26"/>
            <p:cNvSpPr>
              <a:spLocks noChangeShapeType="1"/>
            </p:cNvSpPr>
            <p:nvPr/>
          </p:nvSpPr>
          <p:spPr bwMode="auto">
            <a:xfrm>
              <a:off x="912" y="960"/>
              <a:ext cx="0" cy="21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6395" name="Text Box 27"/>
          <p:cNvSpPr txBox="1">
            <a:spLocks noChangeArrowheads="1"/>
          </p:cNvSpPr>
          <p:nvPr/>
        </p:nvSpPr>
        <p:spPr bwMode="auto">
          <a:xfrm>
            <a:off x="2651125" y="1023938"/>
            <a:ext cx="210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Level 0, N = 4</a:t>
            </a:r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1525589" y="1066800"/>
            <a:ext cx="608013" cy="5029200"/>
            <a:chOff x="961" y="672"/>
            <a:chExt cx="383" cy="3168"/>
          </a:xfrm>
        </p:grpSpPr>
        <p:sp>
          <p:nvSpPr>
            <p:cNvPr id="16426" name="Line 33"/>
            <p:cNvSpPr>
              <a:spLocks noChangeShapeType="1"/>
            </p:cNvSpPr>
            <p:nvPr/>
          </p:nvSpPr>
          <p:spPr bwMode="auto">
            <a:xfrm>
              <a:off x="1344" y="672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427" name="Text Box 34"/>
            <p:cNvSpPr txBox="1">
              <a:spLocks noChangeArrowheads="1"/>
            </p:cNvSpPr>
            <p:nvPr/>
          </p:nvSpPr>
          <p:spPr bwMode="auto">
            <a:xfrm>
              <a:off x="961" y="903"/>
              <a:ext cx="350" cy="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chemeClr val="hlink"/>
                  </a:solidFill>
                </a:rPr>
                <a:t>H</a:t>
              </a:r>
              <a:r>
                <a:rPr lang="en-US" sz="2800" baseline="-25000">
                  <a:solidFill>
                    <a:schemeClr val="hlink"/>
                  </a:solidFill>
                </a:rPr>
                <a:t>0</a:t>
              </a:r>
            </a:p>
            <a:p>
              <a:pPr eaLnBrk="1" hangingPunct="1"/>
              <a:endParaRPr lang="en-US" sz="280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/>
                <a:t>00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01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10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11</a:t>
              </a:r>
            </a:p>
          </p:txBody>
        </p:sp>
      </p:grpSp>
      <p:grpSp>
        <p:nvGrpSpPr>
          <p:cNvPr id="16420" name="Group 36"/>
          <p:cNvGrpSpPr>
            <a:grpSpLocks/>
          </p:cNvGrpSpPr>
          <p:nvPr/>
        </p:nvGrpSpPr>
        <p:grpSpPr bwMode="auto">
          <a:xfrm>
            <a:off x="5883276" y="4495800"/>
            <a:ext cx="1706563" cy="377825"/>
            <a:chOff x="1498" y="2834"/>
            <a:chExt cx="1075" cy="238"/>
          </a:xfrm>
        </p:grpSpPr>
        <p:sp>
          <p:nvSpPr>
            <p:cNvPr id="16422" name="Rectangle 37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43*</a:t>
              </a:r>
            </a:p>
          </p:txBody>
        </p:sp>
        <p:sp>
          <p:nvSpPr>
            <p:cNvPr id="16423" name="Rectangle 38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16424" name="Rectangle 39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16421" name="Line 41"/>
          <p:cNvSpPr>
            <a:spLocks noChangeShapeType="1"/>
          </p:cNvSpPr>
          <p:nvPr/>
        </p:nvSpPr>
        <p:spPr bwMode="auto">
          <a:xfrm>
            <a:off x="4876800" y="4648200"/>
            <a:ext cx="9906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16412" name="Group 43"/>
          <p:cNvGrpSpPr>
            <a:grpSpLocks/>
          </p:cNvGrpSpPr>
          <p:nvPr/>
        </p:nvGrpSpPr>
        <p:grpSpPr bwMode="auto">
          <a:xfrm>
            <a:off x="3124201" y="5105400"/>
            <a:ext cx="1706563" cy="377825"/>
            <a:chOff x="1498" y="2834"/>
            <a:chExt cx="1075" cy="238"/>
          </a:xfrm>
        </p:grpSpPr>
        <p:sp>
          <p:nvSpPr>
            <p:cNvPr id="16416" name="Rectangle 44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44*</a:t>
              </a:r>
            </a:p>
          </p:txBody>
        </p:sp>
        <p:sp>
          <p:nvSpPr>
            <p:cNvPr id="16417" name="Rectangle 45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  <p:sp>
          <p:nvSpPr>
            <p:cNvPr id="16418" name="Rectangle 46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3124201" y="5105400"/>
            <a:ext cx="1706563" cy="377825"/>
            <a:chOff x="1498" y="2834"/>
            <a:chExt cx="1075" cy="238"/>
          </a:xfrm>
        </p:grpSpPr>
        <p:sp>
          <p:nvSpPr>
            <p:cNvPr id="16408" name="Rectangle 52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/>
            </a:p>
          </p:txBody>
        </p:sp>
        <p:sp>
          <p:nvSpPr>
            <p:cNvPr id="16409" name="Rectangle 53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/>
            </a:p>
          </p:txBody>
        </p:sp>
        <p:sp>
          <p:nvSpPr>
            <p:cNvPr id="16410" name="Rectangle 54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grpSp>
        <p:nvGrpSpPr>
          <p:cNvPr id="16404" name="Group 60"/>
          <p:cNvGrpSpPr>
            <a:grpSpLocks/>
          </p:cNvGrpSpPr>
          <p:nvPr/>
        </p:nvGrpSpPr>
        <p:grpSpPr bwMode="auto">
          <a:xfrm>
            <a:off x="2057400" y="3395665"/>
            <a:ext cx="1200150" cy="576263"/>
            <a:chOff x="1363" y="1728"/>
            <a:chExt cx="756" cy="363"/>
          </a:xfrm>
        </p:grpSpPr>
        <p:sp>
          <p:nvSpPr>
            <p:cNvPr id="16406" name="Line 58"/>
            <p:cNvSpPr>
              <a:spLocks noChangeShapeType="1"/>
            </p:cNvSpPr>
            <p:nvPr/>
          </p:nvSpPr>
          <p:spPr bwMode="auto">
            <a:xfrm>
              <a:off x="1728" y="1968"/>
              <a:ext cx="221" cy="12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407" name="Text Box 59"/>
            <p:cNvSpPr txBox="1">
              <a:spLocks noChangeArrowheads="1"/>
            </p:cNvSpPr>
            <p:nvPr/>
          </p:nvSpPr>
          <p:spPr bwMode="auto">
            <a:xfrm>
              <a:off x="1363" y="1728"/>
              <a:ext cx="7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hlink"/>
                  </a:solidFill>
                </a:rPr>
                <a:t>Next</a:t>
              </a:r>
              <a:r>
                <a:rPr lang="en-US" dirty="0" smtClean="0">
                  <a:solidFill>
                    <a:schemeClr val="hlink"/>
                  </a:solidFill>
                </a:rPr>
                <a:t>=2</a:t>
              </a:r>
              <a:endParaRPr lang="en-US" dirty="0">
                <a:solidFill>
                  <a:schemeClr val="hlink"/>
                </a:solidFill>
              </a:endParaRPr>
            </a:p>
          </p:txBody>
        </p:sp>
      </p:grpSp>
      <p:sp>
        <p:nvSpPr>
          <p:cNvPr id="730178" name="Text Box 66"/>
          <p:cNvSpPr txBox="1">
            <a:spLocks noChangeArrowheads="1"/>
          </p:cNvSpPr>
          <p:nvPr/>
        </p:nvSpPr>
        <p:spPr bwMode="auto">
          <a:xfrm>
            <a:off x="5791200" y="1066800"/>
            <a:ext cx="2971800" cy="461665"/>
          </a:xfrm>
          <a:prstGeom prst="rect">
            <a:avLst/>
          </a:prstGeom>
          <a:solidFill>
            <a:srgbClr val="FAE8E2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dirty="0" smtClean="0">
              <a:solidFill>
                <a:schemeClr val="hlink"/>
              </a:solidFill>
            </a:endParaRPr>
          </a:p>
        </p:txBody>
      </p:sp>
      <p:grpSp>
        <p:nvGrpSpPr>
          <p:cNvPr id="61" name="Group 65"/>
          <p:cNvGrpSpPr>
            <a:grpSpLocks/>
          </p:cNvGrpSpPr>
          <p:nvPr/>
        </p:nvGrpSpPr>
        <p:grpSpPr bwMode="auto">
          <a:xfrm>
            <a:off x="3140076" y="5716588"/>
            <a:ext cx="1706563" cy="379412"/>
            <a:chOff x="1978" y="1969"/>
            <a:chExt cx="1075" cy="239"/>
          </a:xfrm>
        </p:grpSpPr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1978" y="1970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dirty="0"/>
                <a:t>5</a:t>
              </a:r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2341" y="1969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dirty="0" smtClean="0"/>
                <a:t>37*</a:t>
              </a:r>
              <a:endParaRPr lang="en-US" dirty="0"/>
            </a:p>
          </p:txBody>
        </p:sp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2697" y="1970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4264290" y="3048000"/>
            <a:ext cx="688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17*</a:t>
            </a:r>
          </a:p>
        </p:txBody>
      </p:sp>
    </p:spTree>
    <p:extLst>
      <p:ext uri="{BB962C8B-B14F-4D97-AF65-F5344CB8AC3E}">
        <p14:creationId xmlns:p14="http://schemas.microsoft.com/office/powerpoint/2010/main" val="13789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202AA9-5906-A844-9ACB-A4D9FD9D8A76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97AA8AE-8297-A04C-BE5F-206217F7C9D0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6600"/>
                </a:solidFill>
                <a:latin typeface="Tahoma" charset="0"/>
              </a:rPr>
              <a:t>Quiz: </a:t>
            </a:r>
            <a:r>
              <a:rPr lang="en-US" dirty="0" smtClean="0">
                <a:solidFill>
                  <a:srgbClr val="FF6600"/>
                </a:solidFill>
                <a:latin typeface="Tahoma" charset="0"/>
              </a:rPr>
              <a:t>After adding 13</a:t>
            </a:r>
            <a:endParaRPr lang="en-US" dirty="0">
              <a:solidFill>
                <a:srgbClr val="FF6600"/>
              </a:solidFill>
              <a:latin typeface="Tahoma" charset="0"/>
            </a:endParaRPr>
          </a:p>
        </p:txBody>
      </p:sp>
      <p:grpSp>
        <p:nvGrpSpPr>
          <p:cNvPr id="16390" name="Group 4"/>
          <p:cNvGrpSpPr>
            <a:grpSpLocks/>
          </p:cNvGrpSpPr>
          <p:nvPr/>
        </p:nvGrpSpPr>
        <p:grpSpPr bwMode="auto">
          <a:xfrm>
            <a:off x="3140076" y="2362200"/>
            <a:ext cx="1706563" cy="379413"/>
            <a:chOff x="1498" y="1488"/>
            <a:chExt cx="1075" cy="239"/>
          </a:xfrm>
        </p:grpSpPr>
        <p:sp>
          <p:nvSpPr>
            <p:cNvPr id="16445" name="Rectangle 5"/>
            <p:cNvSpPr>
              <a:spLocks noChangeArrowheads="1"/>
            </p:cNvSpPr>
            <p:nvPr/>
          </p:nvSpPr>
          <p:spPr bwMode="auto">
            <a:xfrm>
              <a:off x="1498" y="1489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32*</a:t>
              </a:r>
            </a:p>
          </p:txBody>
        </p:sp>
        <p:sp>
          <p:nvSpPr>
            <p:cNvPr id="16446" name="Rectangle 6"/>
            <p:cNvSpPr>
              <a:spLocks noChangeArrowheads="1"/>
            </p:cNvSpPr>
            <p:nvPr/>
          </p:nvSpPr>
          <p:spPr bwMode="auto">
            <a:xfrm>
              <a:off x="1861" y="1488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  <p:sp>
          <p:nvSpPr>
            <p:cNvPr id="16447" name="Rectangle 7"/>
            <p:cNvSpPr>
              <a:spLocks noChangeArrowheads="1"/>
            </p:cNvSpPr>
            <p:nvPr/>
          </p:nvSpPr>
          <p:spPr bwMode="auto">
            <a:xfrm>
              <a:off x="2217" y="1489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91" name="Group 65"/>
          <p:cNvGrpSpPr>
            <a:grpSpLocks/>
          </p:cNvGrpSpPr>
          <p:nvPr/>
        </p:nvGrpSpPr>
        <p:grpSpPr bwMode="auto">
          <a:xfrm>
            <a:off x="3140076" y="3125788"/>
            <a:ext cx="1706563" cy="379412"/>
            <a:chOff x="1978" y="1969"/>
            <a:chExt cx="1075" cy="239"/>
          </a:xfrm>
        </p:grpSpPr>
        <p:sp>
          <p:nvSpPr>
            <p:cNvPr id="16441" name="Rectangle 10"/>
            <p:cNvSpPr>
              <a:spLocks noChangeArrowheads="1"/>
            </p:cNvSpPr>
            <p:nvPr/>
          </p:nvSpPr>
          <p:spPr bwMode="auto">
            <a:xfrm>
              <a:off x="1978" y="1970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9*</a:t>
              </a:r>
            </a:p>
          </p:txBody>
        </p:sp>
        <p:sp>
          <p:nvSpPr>
            <p:cNvPr id="16442" name="Rectangle 11"/>
            <p:cNvSpPr>
              <a:spLocks noChangeArrowheads="1"/>
            </p:cNvSpPr>
            <p:nvPr/>
          </p:nvSpPr>
          <p:spPr bwMode="auto">
            <a:xfrm>
              <a:off x="2341" y="1969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25*</a:t>
              </a:r>
            </a:p>
          </p:txBody>
        </p:sp>
        <p:sp>
          <p:nvSpPr>
            <p:cNvPr id="16443" name="Rectangle 12"/>
            <p:cNvSpPr>
              <a:spLocks noChangeArrowheads="1"/>
            </p:cNvSpPr>
            <p:nvPr/>
          </p:nvSpPr>
          <p:spPr bwMode="auto">
            <a:xfrm>
              <a:off x="2697" y="1970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92" name="Group 14"/>
          <p:cNvGrpSpPr>
            <a:grpSpLocks/>
          </p:cNvGrpSpPr>
          <p:nvPr/>
        </p:nvGrpSpPr>
        <p:grpSpPr bwMode="auto">
          <a:xfrm>
            <a:off x="3140076" y="3781425"/>
            <a:ext cx="1706563" cy="377825"/>
            <a:chOff x="1498" y="2382"/>
            <a:chExt cx="1075" cy="238"/>
          </a:xfrm>
        </p:grpSpPr>
        <p:sp>
          <p:nvSpPr>
            <p:cNvPr id="16437" name="Rectangle 15"/>
            <p:cNvSpPr>
              <a:spLocks noChangeArrowheads="1"/>
            </p:cNvSpPr>
            <p:nvPr/>
          </p:nvSpPr>
          <p:spPr bwMode="auto">
            <a:xfrm>
              <a:off x="1498" y="2382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14*</a:t>
              </a:r>
            </a:p>
          </p:txBody>
        </p:sp>
        <p:sp>
          <p:nvSpPr>
            <p:cNvPr id="16438" name="Rectangle 16"/>
            <p:cNvSpPr>
              <a:spLocks noChangeArrowheads="1"/>
            </p:cNvSpPr>
            <p:nvPr/>
          </p:nvSpPr>
          <p:spPr bwMode="auto">
            <a:xfrm>
              <a:off x="1861" y="2382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  <p:sp>
          <p:nvSpPr>
            <p:cNvPr id="16439" name="Rectangle 17"/>
            <p:cNvSpPr>
              <a:spLocks noChangeArrowheads="1"/>
            </p:cNvSpPr>
            <p:nvPr/>
          </p:nvSpPr>
          <p:spPr bwMode="auto">
            <a:xfrm>
              <a:off x="2217" y="2382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93" name="Group 19"/>
          <p:cNvGrpSpPr>
            <a:grpSpLocks/>
          </p:cNvGrpSpPr>
          <p:nvPr/>
        </p:nvGrpSpPr>
        <p:grpSpPr bwMode="auto">
          <a:xfrm>
            <a:off x="3140076" y="4498975"/>
            <a:ext cx="1706563" cy="377825"/>
            <a:chOff x="1498" y="2834"/>
            <a:chExt cx="1075" cy="238"/>
          </a:xfrm>
        </p:grpSpPr>
        <p:sp>
          <p:nvSpPr>
            <p:cNvPr id="16433" name="Rectangle 20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31*</a:t>
              </a:r>
            </a:p>
          </p:txBody>
        </p:sp>
        <p:sp>
          <p:nvSpPr>
            <p:cNvPr id="16434" name="Rectangle 21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35*</a:t>
              </a:r>
            </a:p>
          </p:txBody>
        </p:sp>
        <p:sp>
          <p:nvSpPr>
            <p:cNvPr id="16435" name="Rectangle 22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7*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746125" y="1428750"/>
            <a:ext cx="701675" cy="4659314"/>
            <a:chOff x="470" y="900"/>
            <a:chExt cx="442" cy="2935"/>
          </a:xfrm>
        </p:grpSpPr>
        <p:sp>
          <p:nvSpPr>
            <p:cNvPr id="16431" name="Text Box 25"/>
            <p:cNvSpPr txBox="1">
              <a:spLocks noChangeArrowheads="1"/>
            </p:cNvSpPr>
            <p:nvPr/>
          </p:nvSpPr>
          <p:spPr bwMode="auto">
            <a:xfrm>
              <a:off x="470" y="900"/>
              <a:ext cx="434" cy="2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>
                  <a:solidFill>
                    <a:schemeClr val="hlink"/>
                  </a:solidFill>
                </a:rPr>
                <a:t>H</a:t>
              </a:r>
              <a:r>
                <a:rPr lang="en-US" sz="2800" baseline="-25000" dirty="0">
                  <a:solidFill>
                    <a:schemeClr val="hlink"/>
                  </a:solidFill>
                </a:rPr>
                <a:t>1</a:t>
              </a:r>
            </a:p>
            <a:p>
              <a:pPr eaLnBrk="1" hangingPunct="1"/>
              <a:endParaRPr lang="en-US" sz="2800" dirty="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 dirty="0"/>
                <a:t>000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001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010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 smtClean="0"/>
                <a:t>011</a:t>
              </a:r>
              <a:endParaRPr lang="en-US" dirty="0"/>
            </a:p>
            <a:p>
              <a:pPr eaLnBrk="1" hangingPunct="1">
                <a:lnSpc>
                  <a:spcPct val="80000"/>
                </a:lnSpc>
              </a:pPr>
              <a:endParaRPr lang="en-US" dirty="0" smtClean="0"/>
            </a:p>
            <a:p>
              <a:pPr eaLnBrk="1" hangingPunct="1">
                <a:lnSpc>
                  <a:spcPct val="80000"/>
                </a:lnSpc>
              </a:pPr>
              <a:r>
                <a:rPr lang="en-US" dirty="0" smtClean="0"/>
                <a:t>100</a:t>
              </a:r>
              <a:endParaRPr lang="en-US" dirty="0"/>
            </a:p>
            <a:p>
              <a:pPr eaLnBrk="1" hangingPunct="1">
                <a:lnSpc>
                  <a:spcPct val="60000"/>
                </a:lnSpc>
              </a:pPr>
              <a:endParaRPr lang="en-US" dirty="0" smtClean="0"/>
            </a:p>
            <a:p>
              <a:pPr eaLnBrk="1" hangingPunct="1">
                <a:lnSpc>
                  <a:spcPct val="90000"/>
                </a:lnSpc>
              </a:pPr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16432" name="Line 26"/>
            <p:cNvSpPr>
              <a:spLocks noChangeShapeType="1"/>
            </p:cNvSpPr>
            <p:nvPr/>
          </p:nvSpPr>
          <p:spPr bwMode="auto">
            <a:xfrm>
              <a:off x="912" y="960"/>
              <a:ext cx="0" cy="21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6395" name="Text Box 27"/>
          <p:cNvSpPr txBox="1">
            <a:spLocks noChangeArrowheads="1"/>
          </p:cNvSpPr>
          <p:nvPr/>
        </p:nvSpPr>
        <p:spPr bwMode="auto">
          <a:xfrm>
            <a:off x="2651125" y="1023938"/>
            <a:ext cx="210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Level 0, N = 4</a:t>
            </a:r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1525589" y="1066800"/>
            <a:ext cx="608013" cy="5029200"/>
            <a:chOff x="961" y="672"/>
            <a:chExt cx="383" cy="3168"/>
          </a:xfrm>
        </p:grpSpPr>
        <p:sp>
          <p:nvSpPr>
            <p:cNvPr id="16426" name="Line 33"/>
            <p:cNvSpPr>
              <a:spLocks noChangeShapeType="1"/>
            </p:cNvSpPr>
            <p:nvPr/>
          </p:nvSpPr>
          <p:spPr bwMode="auto">
            <a:xfrm>
              <a:off x="1344" y="672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427" name="Text Box 34"/>
            <p:cNvSpPr txBox="1">
              <a:spLocks noChangeArrowheads="1"/>
            </p:cNvSpPr>
            <p:nvPr/>
          </p:nvSpPr>
          <p:spPr bwMode="auto">
            <a:xfrm>
              <a:off x="961" y="903"/>
              <a:ext cx="350" cy="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chemeClr val="hlink"/>
                  </a:solidFill>
                </a:rPr>
                <a:t>H</a:t>
              </a:r>
              <a:r>
                <a:rPr lang="en-US" sz="2800" baseline="-25000">
                  <a:solidFill>
                    <a:schemeClr val="hlink"/>
                  </a:solidFill>
                </a:rPr>
                <a:t>0</a:t>
              </a:r>
            </a:p>
            <a:p>
              <a:pPr eaLnBrk="1" hangingPunct="1"/>
              <a:endParaRPr lang="en-US" sz="280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/>
                <a:t>00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01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10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11</a:t>
              </a:r>
            </a:p>
          </p:txBody>
        </p:sp>
      </p:grpSp>
      <p:grpSp>
        <p:nvGrpSpPr>
          <p:cNvPr id="16420" name="Group 36"/>
          <p:cNvGrpSpPr>
            <a:grpSpLocks/>
          </p:cNvGrpSpPr>
          <p:nvPr/>
        </p:nvGrpSpPr>
        <p:grpSpPr bwMode="auto">
          <a:xfrm>
            <a:off x="5883276" y="4495800"/>
            <a:ext cx="1706563" cy="377825"/>
            <a:chOff x="1498" y="2834"/>
            <a:chExt cx="1075" cy="238"/>
          </a:xfrm>
        </p:grpSpPr>
        <p:sp>
          <p:nvSpPr>
            <p:cNvPr id="16422" name="Rectangle 37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43*</a:t>
              </a:r>
            </a:p>
          </p:txBody>
        </p:sp>
        <p:sp>
          <p:nvSpPr>
            <p:cNvPr id="16423" name="Rectangle 38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16424" name="Rectangle 39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16421" name="Line 41"/>
          <p:cNvSpPr>
            <a:spLocks noChangeShapeType="1"/>
          </p:cNvSpPr>
          <p:nvPr/>
        </p:nvSpPr>
        <p:spPr bwMode="auto">
          <a:xfrm>
            <a:off x="4876800" y="4648200"/>
            <a:ext cx="9906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16412" name="Group 43"/>
          <p:cNvGrpSpPr>
            <a:grpSpLocks/>
          </p:cNvGrpSpPr>
          <p:nvPr/>
        </p:nvGrpSpPr>
        <p:grpSpPr bwMode="auto">
          <a:xfrm>
            <a:off x="3124201" y="5105400"/>
            <a:ext cx="1706563" cy="377825"/>
            <a:chOff x="1498" y="2834"/>
            <a:chExt cx="1075" cy="238"/>
          </a:xfrm>
        </p:grpSpPr>
        <p:sp>
          <p:nvSpPr>
            <p:cNvPr id="16416" name="Rectangle 44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44*</a:t>
              </a:r>
            </a:p>
          </p:txBody>
        </p:sp>
        <p:sp>
          <p:nvSpPr>
            <p:cNvPr id="16417" name="Rectangle 45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  <p:sp>
          <p:nvSpPr>
            <p:cNvPr id="16418" name="Rectangle 46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3124201" y="5105400"/>
            <a:ext cx="1706563" cy="377825"/>
            <a:chOff x="1498" y="2834"/>
            <a:chExt cx="1075" cy="238"/>
          </a:xfrm>
        </p:grpSpPr>
        <p:sp>
          <p:nvSpPr>
            <p:cNvPr id="16408" name="Rectangle 52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/>
            </a:p>
          </p:txBody>
        </p:sp>
        <p:sp>
          <p:nvSpPr>
            <p:cNvPr id="16409" name="Rectangle 53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/>
            </a:p>
          </p:txBody>
        </p:sp>
        <p:sp>
          <p:nvSpPr>
            <p:cNvPr id="16410" name="Rectangle 54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grpSp>
        <p:nvGrpSpPr>
          <p:cNvPr id="16404" name="Group 60"/>
          <p:cNvGrpSpPr>
            <a:grpSpLocks/>
          </p:cNvGrpSpPr>
          <p:nvPr/>
        </p:nvGrpSpPr>
        <p:grpSpPr bwMode="auto">
          <a:xfrm>
            <a:off x="2057400" y="3395665"/>
            <a:ext cx="1200150" cy="576263"/>
            <a:chOff x="1363" y="1728"/>
            <a:chExt cx="756" cy="363"/>
          </a:xfrm>
        </p:grpSpPr>
        <p:sp>
          <p:nvSpPr>
            <p:cNvPr id="16406" name="Line 58"/>
            <p:cNvSpPr>
              <a:spLocks noChangeShapeType="1"/>
            </p:cNvSpPr>
            <p:nvPr/>
          </p:nvSpPr>
          <p:spPr bwMode="auto">
            <a:xfrm>
              <a:off x="1728" y="1968"/>
              <a:ext cx="221" cy="12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407" name="Text Box 59"/>
            <p:cNvSpPr txBox="1">
              <a:spLocks noChangeArrowheads="1"/>
            </p:cNvSpPr>
            <p:nvPr/>
          </p:nvSpPr>
          <p:spPr bwMode="auto">
            <a:xfrm>
              <a:off x="1363" y="1728"/>
              <a:ext cx="7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hlink"/>
                  </a:solidFill>
                </a:rPr>
                <a:t>Next</a:t>
              </a:r>
              <a:r>
                <a:rPr lang="en-US" dirty="0" smtClean="0">
                  <a:solidFill>
                    <a:schemeClr val="hlink"/>
                  </a:solidFill>
                </a:rPr>
                <a:t>=2</a:t>
              </a:r>
              <a:endParaRPr lang="en-US" dirty="0">
                <a:solidFill>
                  <a:schemeClr val="hlink"/>
                </a:solidFill>
              </a:endParaRPr>
            </a:p>
          </p:txBody>
        </p:sp>
      </p:grpSp>
      <p:sp>
        <p:nvSpPr>
          <p:cNvPr id="730178" name="Text Box 66"/>
          <p:cNvSpPr txBox="1">
            <a:spLocks noChangeArrowheads="1"/>
          </p:cNvSpPr>
          <p:nvPr/>
        </p:nvSpPr>
        <p:spPr bwMode="auto">
          <a:xfrm>
            <a:off x="5791200" y="1066800"/>
            <a:ext cx="2971800" cy="461665"/>
          </a:xfrm>
          <a:prstGeom prst="rect">
            <a:avLst/>
          </a:prstGeom>
          <a:solidFill>
            <a:srgbClr val="FAE8E2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dirty="0" smtClean="0">
              <a:solidFill>
                <a:schemeClr val="hlink"/>
              </a:solidFill>
            </a:endParaRPr>
          </a:p>
        </p:txBody>
      </p:sp>
      <p:grpSp>
        <p:nvGrpSpPr>
          <p:cNvPr id="61" name="Group 65"/>
          <p:cNvGrpSpPr>
            <a:grpSpLocks/>
          </p:cNvGrpSpPr>
          <p:nvPr/>
        </p:nvGrpSpPr>
        <p:grpSpPr bwMode="auto">
          <a:xfrm>
            <a:off x="3140076" y="5716588"/>
            <a:ext cx="1706563" cy="379412"/>
            <a:chOff x="1978" y="1969"/>
            <a:chExt cx="1075" cy="239"/>
          </a:xfrm>
        </p:grpSpPr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1978" y="1970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dirty="0"/>
                <a:t>5</a:t>
              </a:r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2341" y="1969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dirty="0" smtClean="0"/>
                <a:t>37*</a:t>
              </a:r>
              <a:endParaRPr lang="en-US" dirty="0"/>
            </a:p>
          </p:txBody>
        </p:sp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2697" y="1970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4264290" y="3048000"/>
            <a:ext cx="688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17*</a:t>
            </a:r>
          </a:p>
        </p:txBody>
      </p:sp>
      <p:sp>
        <p:nvSpPr>
          <p:cNvPr id="2" name="Rectangle 1"/>
          <p:cNvSpPr/>
          <p:nvPr/>
        </p:nvSpPr>
        <p:spPr>
          <a:xfrm>
            <a:off x="4225561" y="5695814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13*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6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202AA9-5906-A844-9ACB-A4D9FD9D8A76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97AA8AE-8297-A04C-BE5F-206217F7C9D0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6600"/>
                </a:solidFill>
                <a:latin typeface="Tahoma" charset="0"/>
              </a:rPr>
              <a:t>Quiz: </a:t>
            </a:r>
            <a:r>
              <a:rPr lang="en-US" dirty="0" smtClean="0">
                <a:solidFill>
                  <a:srgbClr val="FF6600"/>
                </a:solidFill>
                <a:latin typeface="Tahoma" charset="0"/>
              </a:rPr>
              <a:t>After adding 29* (Step 1)</a:t>
            </a:r>
            <a:endParaRPr lang="en-US" dirty="0">
              <a:solidFill>
                <a:srgbClr val="FF6600"/>
              </a:solidFill>
              <a:latin typeface="Tahoma" charset="0"/>
            </a:endParaRPr>
          </a:p>
        </p:txBody>
      </p:sp>
      <p:grpSp>
        <p:nvGrpSpPr>
          <p:cNvPr id="16390" name="Group 4"/>
          <p:cNvGrpSpPr>
            <a:grpSpLocks/>
          </p:cNvGrpSpPr>
          <p:nvPr/>
        </p:nvGrpSpPr>
        <p:grpSpPr bwMode="auto">
          <a:xfrm>
            <a:off x="3140076" y="2362200"/>
            <a:ext cx="1706563" cy="379413"/>
            <a:chOff x="1498" y="1488"/>
            <a:chExt cx="1075" cy="239"/>
          </a:xfrm>
        </p:grpSpPr>
        <p:sp>
          <p:nvSpPr>
            <p:cNvPr id="16445" name="Rectangle 5"/>
            <p:cNvSpPr>
              <a:spLocks noChangeArrowheads="1"/>
            </p:cNvSpPr>
            <p:nvPr/>
          </p:nvSpPr>
          <p:spPr bwMode="auto">
            <a:xfrm>
              <a:off x="1498" y="1489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32*</a:t>
              </a:r>
            </a:p>
          </p:txBody>
        </p:sp>
        <p:sp>
          <p:nvSpPr>
            <p:cNvPr id="16446" name="Rectangle 6"/>
            <p:cNvSpPr>
              <a:spLocks noChangeArrowheads="1"/>
            </p:cNvSpPr>
            <p:nvPr/>
          </p:nvSpPr>
          <p:spPr bwMode="auto">
            <a:xfrm>
              <a:off x="1861" y="1488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  <p:sp>
          <p:nvSpPr>
            <p:cNvPr id="16447" name="Rectangle 7"/>
            <p:cNvSpPr>
              <a:spLocks noChangeArrowheads="1"/>
            </p:cNvSpPr>
            <p:nvPr/>
          </p:nvSpPr>
          <p:spPr bwMode="auto">
            <a:xfrm>
              <a:off x="2217" y="1489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91" name="Group 65"/>
          <p:cNvGrpSpPr>
            <a:grpSpLocks/>
          </p:cNvGrpSpPr>
          <p:nvPr/>
        </p:nvGrpSpPr>
        <p:grpSpPr bwMode="auto">
          <a:xfrm>
            <a:off x="3140076" y="3125788"/>
            <a:ext cx="1706563" cy="379412"/>
            <a:chOff x="1978" y="1969"/>
            <a:chExt cx="1075" cy="239"/>
          </a:xfrm>
        </p:grpSpPr>
        <p:sp>
          <p:nvSpPr>
            <p:cNvPr id="16441" name="Rectangle 10"/>
            <p:cNvSpPr>
              <a:spLocks noChangeArrowheads="1"/>
            </p:cNvSpPr>
            <p:nvPr/>
          </p:nvSpPr>
          <p:spPr bwMode="auto">
            <a:xfrm>
              <a:off x="1978" y="1970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9*</a:t>
              </a:r>
            </a:p>
          </p:txBody>
        </p:sp>
        <p:sp>
          <p:nvSpPr>
            <p:cNvPr id="16442" name="Rectangle 11"/>
            <p:cNvSpPr>
              <a:spLocks noChangeArrowheads="1"/>
            </p:cNvSpPr>
            <p:nvPr/>
          </p:nvSpPr>
          <p:spPr bwMode="auto">
            <a:xfrm>
              <a:off x="2341" y="1969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25*</a:t>
              </a:r>
            </a:p>
          </p:txBody>
        </p:sp>
        <p:sp>
          <p:nvSpPr>
            <p:cNvPr id="16443" name="Rectangle 12"/>
            <p:cNvSpPr>
              <a:spLocks noChangeArrowheads="1"/>
            </p:cNvSpPr>
            <p:nvPr/>
          </p:nvSpPr>
          <p:spPr bwMode="auto">
            <a:xfrm>
              <a:off x="2697" y="1970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92" name="Group 14"/>
          <p:cNvGrpSpPr>
            <a:grpSpLocks/>
          </p:cNvGrpSpPr>
          <p:nvPr/>
        </p:nvGrpSpPr>
        <p:grpSpPr bwMode="auto">
          <a:xfrm>
            <a:off x="3140076" y="3781425"/>
            <a:ext cx="1706563" cy="377825"/>
            <a:chOff x="1498" y="2382"/>
            <a:chExt cx="1075" cy="238"/>
          </a:xfrm>
        </p:grpSpPr>
        <p:sp>
          <p:nvSpPr>
            <p:cNvPr id="16437" name="Rectangle 15"/>
            <p:cNvSpPr>
              <a:spLocks noChangeArrowheads="1"/>
            </p:cNvSpPr>
            <p:nvPr/>
          </p:nvSpPr>
          <p:spPr bwMode="auto">
            <a:xfrm>
              <a:off x="1498" y="2382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14*</a:t>
              </a:r>
            </a:p>
          </p:txBody>
        </p:sp>
        <p:sp>
          <p:nvSpPr>
            <p:cNvPr id="16438" name="Rectangle 16"/>
            <p:cNvSpPr>
              <a:spLocks noChangeArrowheads="1"/>
            </p:cNvSpPr>
            <p:nvPr/>
          </p:nvSpPr>
          <p:spPr bwMode="auto">
            <a:xfrm>
              <a:off x="1861" y="2382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  <p:sp>
          <p:nvSpPr>
            <p:cNvPr id="16439" name="Rectangle 17"/>
            <p:cNvSpPr>
              <a:spLocks noChangeArrowheads="1"/>
            </p:cNvSpPr>
            <p:nvPr/>
          </p:nvSpPr>
          <p:spPr bwMode="auto">
            <a:xfrm>
              <a:off x="2217" y="2382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93" name="Group 19"/>
          <p:cNvGrpSpPr>
            <a:grpSpLocks/>
          </p:cNvGrpSpPr>
          <p:nvPr/>
        </p:nvGrpSpPr>
        <p:grpSpPr bwMode="auto">
          <a:xfrm>
            <a:off x="3140076" y="4498975"/>
            <a:ext cx="1706563" cy="377825"/>
            <a:chOff x="1498" y="2834"/>
            <a:chExt cx="1075" cy="238"/>
          </a:xfrm>
        </p:grpSpPr>
        <p:sp>
          <p:nvSpPr>
            <p:cNvPr id="16433" name="Rectangle 20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31*</a:t>
              </a:r>
            </a:p>
          </p:txBody>
        </p:sp>
        <p:sp>
          <p:nvSpPr>
            <p:cNvPr id="16434" name="Rectangle 21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35*</a:t>
              </a:r>
            </a:p>
          </p:txBody>
        </p:sp>
        <p:sp>
          <p:nvSpPr>
            <p:cNvPr id="16435" name="Rectangle 22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7*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746125" y="1428750"/>
            <a:ext cx="701675" cy="4659314"/>
            <a:chOff x="470" y="900"/>
            <a:chExt cx="442" cy="2935"/>
          </a:xfrm>
        </p:grpSpPr>
        <p:sp>
          <p:nvSpPr>
            <p:cNvPr id="16431" name="Text Box 25"/>
            <p:cNvSpPr txBox="1">
              <a:spLocks noChangeArrowheads="1"/>
            </p:cNvSpPr>
            <p:nvPr/>
          </p:nvSpPr>
          <p:spPr bwMode="auto">
            <a:xfrm>
              <a:off x="470" y="900"/>
              <a:ext cx="434" cy="2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>
                  <a:solidFill>
                    <a:schemeClr val="hlink"/>
                  </a:solidFill>
                </a:rPr>
                <a:t>H</a:t>
              </a:r>
              <a:r>
                <a:rPr lang="en-US" sz="2800" baseline="-25000" dirty="0">
                  <a:solidFill>
                    <a:schemeClr val="hlink"/>
                  </a:solidFill>
                </a:rPr>
                <a:t>1</a:t>
              </a:r>
            </a:p>
            <a:p>
              <a:pPr eaLnBrk="1" hangingPunct="1"/>
              <a:endParaRPr lang="en-US" sz="2800" dirty="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 dirty="0"/>
                <a:t>000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001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010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 smtClean="0"/>
                <a:t>011</a:t>
              </a:r>
              <a:endParaRPr lang="en-US" dirty="0"/>
            </a:p>
            <a:p>
              <a:pPr eaLnBrk="1" hangingPunct="1">
                <a:lnSpc>
                  <a:spcPct val="80000"/>
                </a:lnSpc>
              </a:pPr>
              <a:endParaRPr lang="en-US" dirty="0" smtClean="0"/>
            </a:p>
            <a:p>
              <a:pPr eaLnBrk="1" hangingPunct="1">
                <a:lnSpc>
                  <a:spcPct val="80000"/>
                </a:lnSpc>
              </a:pPr>
              <a:r>
                <a:rPr lang="en-US" dirty="0" smtClean="0"/>
                <a:t>100</a:t>
              </a:r>
              <a:endParaRPr lang="en-US" dirty="0"/>
            </a:p>
            <a:p>
              <a:pPr eaLnBrk="1" hangingPunct="1">
                <a:lnSpc>
                  <a:spcPct val="60000"/>
                </a:lnSpc>
              </a:pPr>
              <a:endParaRPr lang="en-US" dirty="0" smtClean="0"/>
            </a:p>
            <a:p>
              <a:pPr eaLnBrk="1" hangingPunct="1">
                <a:lnSpc>
                  <a:spcPct val="90000"/>
                </a:lnSpc>
              </a:pPr>
              <a:r>
                <a:rPr lang="en-US" dirty="0" smtClean="0"/>
                <a:t>101</a:t>
              </a:r>
              <a:endParaRPr lang="en-US" dirty="0"/>
            </a:p>
          </p:txBody>
        </p:sp>
        <p:sp>
          <p:nvSpPr>
            <p:cNvPr id="16432" name="Line 26"/>
            <p:cNvSpPr>
              <a:spLocks noChangeShapeType="1"/>
            </p:cNvSpPr>
            <p:nvPr/>
          </p:nvSpPr>
          <p:spPr bwMode="auto">
            <a:xfrm>
              <a:off x="912" y="960"/>
              <a:ext cx="0" cy="21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6395" name="Text Box 27"/>
          <p:cNvSpPr txBox="1">
            <a:spLocks noChangeArrowheads="1"/>
          </p:cNvSpPr>
          <p:nvPr/>
        </p:nvSpPr>
        <p:spPr bwMode="auto">
          <a:xfrm>
            <a:off x="2651125" y="1023938"/>
            <a:ext cx="210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Level 0, N = 4</a:t>
            </a:r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1525589" y="1066800"/>
            <a:ext cx="608013" cy="5029200"/>
            <a:chOff x="961" y="672"/>
            <a:chExt cx="383" cy="3168"/>
          </a:xfrm>
        </p:grpSpPr>
        <p:sp>
          <p:nvSpPr>
            <p:cNvPr id="16426" name="Line 33"/>
            <p:cNvSpPr>
              <a:spLocks noChangeShapeType="1"/>
            </p:cNvSpPr>
            <p:nvPr/>
          </p:nvSpPr>
          <p:spPr bwMode="auto">
            <a:xfrm>
              <a:off x="1344" y="672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427" name="Text Box 34"/>
            <p:cNvSpPr txBox="1">
              <a:spLocks noChangeArrowheads="1"/>
            </p:cNvSpPr>
            <p:nvPr/>
          </p:nvSpPr>
          <p:spPr bwMode="auto">
            <a:xfrm>
              <a:off x="961" y="903"/>
              <a:ext cx="350" cy="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chemeClr val="hlink"/>
                  </a:solidFill>
                </a:rPr>
                <a:t>H</a:t>
              </a:r>
              <a:r>
                <a:rPr lang="en-US" sz="2800" baseline="-25000">
                  <a:solidFill>
                    <a:schemeClr val="hlink"/>
                  </a:solidFill>
                </a:rPr>
                <a:t>0</a:t>
              </a:r>
            </a:p>
            <a:p>
              <a:pPr eaLnBrk="1" hangingPunct="1"/>
              <a:endParaRPr lang="en-US" sz="280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/>
                <a:t>00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01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10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11</a:t>
              </a:r>
            </a:p>
          </p:txBody>
        </p:sp>
      </p:grpSp>
      <p:grpSp>
        <p:nvGrpSpPr>
          <p:cNvPr id="16420" name="Group 36"/>
          <p:cNvGrpSpPr>
            <a:grpSpLocks/>
          </p:cNvGrpSpPr>
          <p:nvPr/>
        </p:nvGrpSpPr>
        <p:grpSpPr bwMode="auto">
          <a:xfrm>
            <a:off x="5883276" y="4495800"/>
            <a:ext cx="1706563" cy="377825"/>
            <a:chOff x="1498" y="2834"/>
            <a:chExt cx="1075" cy="238"/>
          </a:xfrm>
        </p:grpSpPr>
        <p:sp>
          <p:nvSpPr>
            <p:cNvPr id="16422" name="Rectangle 37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dirty="0"/>
                <a:t>43*</a:t>
              </a:r>
            </a:p>
          </p:txBody>
        </p:sp>
        <p:sp>
          <p:nvSpPr>
            <p:cNvPr id="16423" name="Rectangle 38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16424" name="Rectangle 39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16421" name="Line 41"/>
          <p:cNvSpPr>
            <a:spLocks noChangeShapeType="1"/>
          </p:cNvSpPr>
          <p:nvPr/>
        </p:nvSpPr>
        <p:spPr bwMode="auto">
          <a:xfrm>
            <a:off x="4876800" y="4648200"/>
            <a:ext cx="9906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16412" name="Group 43"/>
          <p:cNvGrpSpPr>
            <a:grpSpLocks/>
          </p:cNvGrpSpPr>
          <p:nvPr/>
        </p:nvGrpSpPr>
        <p:grpSpPr bwMode="auto">
          <a:xfrm>
            <a:off x="3124201" y="5105400"/>
            <a:ext cx="1706563" cy="377825"/>
            <a:chOff x="1498" y="2834"/>
            <a:chExt cx="1075" cy="238"/>
          </a:xfrm>
        </p:grpSpPr>
        <p:sp>
          <p:nvSpPr>
            <p:cNvPr id="16416" name="Rectangle 44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44*</a:t>
              </a:r>
            </a:p>
          </p:txBody>
        </p:sp>
        <p:sp>
          <p:nvSpPr>
            <p:cNvPr id="16417" name="Rectangle 45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  <p:sp>
          <p:nvSpPr>
            <p:cNvPr id="16418" name="Rectangle 46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3124201" y="5105400"/>
            <a:ext cx="1706563" cy="377825"/>
            <a:chOff x="1498" y="2834"/>
            <a:chExt cx="1075" cy="238"/>
          </a:xfrm>
        </p:grpSpPr>
        <p:sp>
          <p:nvSpPr>
            <p:cNvPr id="16408" name="Rectangle 52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/>
            </a:p>
          </p:txBody>
        </p:sp>
        <p:sp>
          <p:nvSpPr>
            <p:cNvPr id="16409" name="Rectangle 53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/>
            </a:p>
          </p:txBody>
        </p:sp>
        <p:sp>
          <p:nvSpPr>
            <p:cNvPr id="16410" name="Rectangle 54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grpSp>
        <p:nvGrpSpPr>
          <p:cNvPr id="16404" name="Group 60"/>
          <p:cNvGrpSpPr>
            <a:grpSpLocks/>
          </p:cNvGrpSpPr>
          <p:nvPr/>
        </p:nvGrpSpPr>
        <p:grpSpPr bwMode="auto">
          <a:xfrm>
            <a:off x="2057400" y="3395665"/>
            <a:ext cx="1200150" cy="576263"/>
            <a:chOff x="1363" y="1728"/>
            <a:chExt cx="756" cy="363"/>
          </a:xfrm>
        </p:grpSpPr>
        <p:sp>
          <p:nvSpPr>
            <p:cNvPr id="16406" name="Line 58"/>
            <p:cNvSpPr>
              <a:spLocks noChangeShapeType="1"/>
            </p:cNvSpPr>
            <p:nvPr/>
          </p:nvSpPr>
          <p:spPr bwMode="auto">
            <a:xfrm>
              <a:off x="1728" y="1968"/>
              <a:ext cx="221" cy="12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407" name="Text Box 59"/>
            <p:cNvSpPr txBox="1">
              <a:spLocks noChangeArrowheads="1"/>
            </p:cNvSpPr>
            <p:nvPr/>
          </p:nvSpPr>
          <p:spPr bwMode="auto">
            <a:xfrm>
              <a:off x="1363" y="1728"/>
              <a:ext cx="7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hlink"/>
                  </a:solidFill>
                </a:rPr>
                <a:t>Next</a:t>
              </a:r>
              <a:r>
                <a:rPr lang="en-US" dirty="0" smtClean="0">
                  <a:solidFill>
                    <a:schemeClr val="hlink"/>
                  </a:solidFill>
                </a:rPr>
                <a:t>=2</a:t>
              </a:r>
              <a:endParaRPr lang="en-US" dirty="0">
                <a:solidFill>
                  <a:schemeClr val="hlink"/>
                </a:solidFill>
              </a:endParaRPr>
            </a:p>
          </p:txBody>
        </p:sp>
      </p:grpSp>
      <p:sp>
        <p:nvSpPr>
          <p:cNvPr id="730178" name="Text Box 66"/>
          <p:cNvSpPr txBox="1">
            <a:spLocks noChangeArrowheads="1"/>
          </p:cNvSpPr>
          <p:nvPr/>
        </p:nvSpPr>
        <p:spPr bwMode="auto">
          <a:xfrm>
            <a:off x="5791200" y="1066800"/>
            <a:ext cx="2971800" cy="461665"/>
          </a:xfrm>
          <a:prstGeom prst="rect">
            <a:avLst/>
          </a:prstGeom>
          <a:solidFill>
            <a:srgbClr val="FAE8E2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dirty="0" smtClean="0">
              <a:solidFill>
                <a:schemeClr val="hlink"/>
              </a:solidFill>
            </a:endParaRPr>
          </a:p>
        </p:txBody>
      </p:sp>
      <p:grpSp>
        <p:nvGrpSpPr>
          <p:cNvPr id="61" name="Group 65"/>
          <p:cNvGrpSpPr>
            <a:grpSpLocks/>
          </p:cNvGrpSpPr>
          <p:nvPr/>
        </p:nvGrpSpPr>
        <p:grpSpPr bwMode="auto">
          <a:xfrm>
            <a:off x="3140076" y="5716588"/>
            <a:ext cx="1706563" cy="379412"/>
            <a:chOff x="1978" y="1969"/>
            <a:chExt cx="1075" cy="239"/>
          </a:xfrm>
        </p:grpSpPr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1978" y="1970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dirty="0"/>
                <a:t>5</a:t>
              </a:r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2341" y="1969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dirty="0" smtClean="0"/>
                <a:t>37*</a:t>
              </a:r>
              <a:endParaRPr lang="en-US" dirty="0"/>
            </a:p>
          </p:txBody>
        </p:sp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2697" y="1970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4264290" y="3048000"/>
            <a:ext cx="688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17*</a:t>
            </a:r>
          </a:p>
        </p:txBody>
      </p:sp>
      <p:sp>
        <p:nvSpPr>
          <p:cNvPr id="2" name="Rectangle 1"/>
          <p:cNvSpPr/>
          <p:nvPr/>
        </p:nvSpPr>
        <p:spPr>
          <a:xfrm>
            <a:off x="4225561" y="5695814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13*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51" name="Group 36"/>
          <p:cNvGrpSpPr>
            <a:grpSpLocks/>
          </p:cNvGrpSpPr>
          <p:nvPr/>
        </p:nvGrpSpPr>
        <p:grpSpPr bwMode="auto">
          <a:xfrm>
            <a:off x="5883276" y="5715000"/>
            <a:ext cx="1706563" cy="377825"/>
            <a:chOff x="1498" y="2834"/>
            <a:chExt cx="1075" cy="238"/>
          </a:xfrm>
        </p:grpSpPr>
        <p:sp>
          <p:nvSpPr>
            <p:cNvPr id="52" name="Rectangle 37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29*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3" name="Rectangle 38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54" name="Rectangle 39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55" name="Line 41"/>
          <p:cNvSpPr>
            <a:spLocks noChangeShapeType="1"/>
          </p:cNvSpPr>
          <p:nvPr/>
        </p:nvSpPr>
        <p:spPr bwMode="auto">
          <a:xfrm>
            <a:off x="4876800" y="5867400"/>
            <a:ext cx="9906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5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202AA9-5906-A844-9ACB-A4D9FD9D8A76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97AA8AE-8297-A04C-BE5F-206217F7C9D0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6600"/>
                </a:solidFill>
                <a:latin typeface="Tahoma" charset="0"/>
              </a:rPr>
              <a:t>Quiz: </a:t>
            </a:r>
            <a:r>
              <a:rPr lang="en-US" dirty="0" smtClean="0">
                <a:solidFill>
                  <a:srgbClr val="FF6600"/>
                </a:solidFill>
                <a:latin typeface="Tahoma" charset="0"/>
              </a:rPr>
              <a:t>After adding 29* (done)</a:t>
            </a:r>
            <a:endParaRPr lang="en-US" dirty="0">
              <a:solidFill>
                <a:srgbClr val="FF6600"/>
              </a:solidFill>
              <a:latin typeface="Tahoma" charset="0"/>
            </a:endParaRPr>
          </a:p>
        </p:txBody>
      </p:sp>
      <p:grpSp>
        <p:nvGrpSpPr>
          <p:cNvPr id="16390" name="Group 4"/>
          <p:cNvGrpSpPr>
            <a:grpSpLocks/>
          </p:cNvGrpSpPr>
          <p:nvPr/>
        </p:nvGrpSpPr>
        <p:grpSpPr bwMode="auto">
          <a:xfrm>
            <a:off x="3140076" y="2362200"/>
            <a:ext cx="1706563" cy="379413"/>
            <a:chOff x="1498" y="1488"/>
            <a:chExt cx="1075" cy="239"/>
          </a:xfrm>
        </p:grpSpPr>
        <p:sp>
          <p:nvSpPr>
            <p:cNvPr id="16445" name="Rectangle 5"/>
            <p:cNvSpPr>
              <a:spLocks noChangeArrowheads="1"/>
            </p:cNvSpPr>
            <p:nvPr/>
          </p:nvSpPr>
          <p:spPr bwMode="auto">
            <a:xfrm>
              <a:off x="1498" y="1489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32*</a:t>
              </a:r>
            </a:p>
          </p:txBody>
        </p:sp>
        <p:sp>
          <p:nvSpPr>
            <p:cNvPr id="16446" name="Rectangle 6"/>
            <p:cNvSpPr>
              <a:spLocks noChangeArrowheads="1"/>
            </p:cNvSpPr>
            <p:nvPr/>
          </p:nvSpPr>
          <p:spPr bwMode="auto">
            <a:xfrm>
              <a:off x="1861" y="1488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  <p:sp>
          <p:nvSpPr>
            <p:cNvPr id="16447" name="Rectangle 7"/>
            <p:cNvSpPr>
              <a:spLocks noChangeArrowheads="1"/>
            </p:cNvSpPr>
            <p:nvPr/>
          </p:nvSpPr>
          <p:spPr bwMode="auto">
            <a:xfrm>
              <a:off x="2217" y="1489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91" name="Group 65"/>
          <p:cNvGrpSpPr>
            <a:grpSpLocks/>
          </p:cNvGrpSpPr>
          <p:nvPr/>
        </p:nvGrpSpPr>
        <p:grpSpPr bwMode="auto">
          <a:xfrm>
            <a:off x="3140076" y="3125788"/>
            <a:ext cx="1706563" cy="379412"/>
            <a:chOff x="1978" y="1969"/>
            <a:chExt cx="1075" cy="239"/>
          </a:xfrm>
        </p:grpSpPr>
        <p:sp>
          <p:nvSpPr>
            <p:cNvPr id="16441" name="Rectangle 10"/>
            <p:cNvSpPr>
              <a:spLocks noChangeArrowheads="1"/>
            </p:cNvSpPr>
            <p:nvPr/>
          </p:nvSpPr>
          <p:spPr bwMode="auto">
            <a:xfrm>
              <a:off x="1978" y="1970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9*</a:t>
              </a:r>
            </a:p>
          </p:txBody>
        </p:sp>
        <p:sp>
          <p:nvSpPr>
            <p:cNvPr id="16442" name="Rectangle 11"/>
            <p:cNvSpPr>
              <a:spLocks noChangeArrowheads="1"/>
            </p:cNvSpPr>
            <p:nvPr/>
          </p:nvSpPr>
          <p:spPr bwMode="auto">
            <a:xfrm>
              <a:off x="2341" y="1969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25*</a:t>
              </a:r>
            </a:p>
          </p:txBody>
        </p:sp>
        <p:sp>
          <p:nvSpPr>
            <p:cNvPr id="16443" name="Rectangle 12"/>
            <p:cNvSpPr>
              <a:spLocks noChangeArrowheads="1"/>
            </p:cNvSpPr>
            <p:nvPr/>
          </p:nvSpPr>
          <p:spPr bwMode="auto">
            <a:xfrm>
              <a:off x="2697" y="1970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92" name="Group 14"/>
          <p:cNvGrpSpPr>
            <a:grpSpLocks/>
          </p:cNvGrpSpPr>
          <p:nvPr/>
        </p:nvGrpSpPr>
        <p:grpSpPr bwMode="auto">
          <a:xfrm>
            <a:off x="3140076" y="3781425"/>
            <a:ext cx="1706563" cy="377825"/>
            <a:chOff x="1498" y="2382"/>
            <a:chExt cx="1075" cy="238"/>
          </a:xfrm>
        </p:grpSpPr>
        <p:sp>
          <p:nvSpPr>
            <p:cNvPr id="16437" name="Rectangle 15"/>
            <p:cNvSpPr>
              <a:spLocks noChangeArrowheads="1"/>
            </p:cNvSpPr>
            <p:nvPr/>
          </p:nvSpPr>
          <p:spPr bwMode="auto">
            <a:xfrm>
              <a:off x="1498" y="2382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  <p:sp>
          <p:nvSpPr>
            <p:cNvPr id="16438" name="Rectangle 16"/>
            <p:cNvSpPr>
              <a:spLocks noChangeArrowheads="1"/>
            </p:cNvSpPr>
            <p:nvPr/>
          </p:nvSpPr>
          <p:spPr bwMode="auto">
            <a:xfrm>
              <a:off x="1861" y="2382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  <p:sp>
          <p:nvSpPr>
            <p:cNvPr id="16439" name="Rectangle 17"/>
            <p:cNvSpPr>
              <a:spLocks noChangeArrowheads="1"/>
            </p:cNvSpPr>
            <p:nvPr/>
          </p:nvSpPr>
          <p:spPr bwMode="auto">
            <a:xfrm>
              <a:off x="2217" y="2382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93" name="Group 19"/>
          <p:cNvGrpSpPr>
            <a:grpSpLocks/>
          </p:cNvGrpSpPr>
          <p:nvPr/>
        </p:nvGrpSpPr>
        <p:grpSpPr bwMode="auto">
          <a:xfrm>
            <a:off x="3140076" y="4498975"/>
            <a:ext cx="1706563" cy="377825"/>
            <a:chOff x="1498" y="2834"/>
            <a:chExt cx="1075" cy="238"/>
          </a:xfrm>
        </p:grpSpPr>
        <p:sp>
          <p:nvSpPr>
            <p:cNvPr id="16433" name="Rectangle 20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31*</a:t>
              </a:r>
            </a:p>
          </p:txBody>
        </p:sp>
        <p:sp>
          <p:nvSpPr>
            <p:cNvPr id="16434" name="Rectangle 21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35*</a:t>
              </a:r>
            </a:p>
          </p:txBody>
        </p:sp>
        <p:sp>
          <p:nvSpPr>
            <p:cNvPr id="16435" name="Rectangle 22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7*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746125" y="1428750"/>
            <a:ext cx="701675" cy="5349877"/>
            <a:chOff x="470" y="900"/>
            <a:chExt cx="442" cy="3370"/>
          </a:xfrm>
        </p:grpSpPr>
        <p:sp>
          <p:nvSpPr>
            <p:cNvPr id="16431" name="Text Box 25"/>
            <p:cNvSpPr txBox="1">
              <a:spLocks noChangeArrowheads="1"/>
            </p:cNvSpPr>
            <p:nvPr/>
          </p:nvSpPr>
          <p:spPr bwMode="auto">
            <a:xfrm>
              <a:off x="470" y="900"/>
              <a:ext cx="434" cy="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>
                  <a:solidFill>
                    <a:schemeClr val="hlink"/>
                  </a:solidFill>
                </a:rPr>
                <a:t>H</a:t>
              </a:r>
              <a:r>
                <a:rPr lang="en-US" sz="2800" baseline="-25000" dirty="0">
                  <a:solidFill>
                    <a:schemeClr val="hlink"/>
                  </a:solidFill>
                </a:rPr>
                <a:t>1</a:t>
              </a:r>
            </a:p>
            <a:p>
              <a:pPr eaLnBrk="1" hangingPunct="1"/>
              <a:endParaRPr lang="en-US" sz="2800" dirty="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 dirty="0"/>
                <a:t>000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001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/>
                <a:t>010</a:t>
              </a:r>
            </a:p>
            <a:p>
              <a:pPr eaLnBrk="1" hangingPunct="1"/>
              <a:endParaRPr lang="en-US" dirty="0"/>
            </a:p>
            <a:p>
              <a:pPr eaLnBrk="1" hangingPunct="1"/>
              <a:r>
                <a:rPr lang="en-US" dirty="0" smtClean="0"/>
                <a:t>011</a:t>
              </a:r>
              <a:endParaRPr lang="en-US" dirty="0"/>
            </a:p>
            <a:p>
              <a:pPr eaLnBrk="1" hangingPunct="1">
                <a:lnSpc>
                  <a:spcPct val="80000"/>
                </a:lnSpc>
              </a:pPr>
              <a:endParaRPr lang="en-US" dirty="0" smtClean="0"/>
            </a:p>
            <a:p>
              <a:pPr eaLnBrk="1" hangingPunct="1">
                <a:lnSpc>
                  <a:spcPct val="80000"/>
                </a:lnSpc>
              </a:pPr>
              <a:r>
                <a:rPr lang="en-US" dirty="0" smtClean="0"/>
                <a:t>100</a:t>
              </a:r>
              <a:endParaRPr lang="en-US" dirty="0"/>
            </a:p>
            <a:p>
              <a:pPr eaLnBrk="1" hangingPunct="1">
                <a:lnSpc>
                  <a:spcPct val="60000"/>
                </a:lnSpc>
              </a:pPr>
              <a:endParaRPr lang="en-US" dirty="0" smtClean="0"/>
            </a:p>
            <a:p>
              <a:pPr eaLnBrk="1" hangingPunct="1">
                <a:lnSpc>
                  <a:spcPct val="90000"/>
                </a:lnSpc>
              </a:pPr>
              <a:r>
                <a:rPr lang="en-US" dirty="0" smtClean="0"/>
                <a:t>101</a:t>
              </a:r>
            </a:p>
            <a:p>
              <a:pPr eaLnBrk="1" hangingPunct="1">
                <a:lnSpc>
                  <a:spcPct val="90000"/>
                </a:lnSpc>
              </a:pPr>
              <a:endParaRPr lang="en-US" dirty="0"/>
            </a:p>
            <a:p>
              <a:pPr eaLnBrk="1" hangingPunct="1">
                <a:lnSpc>
                  <a:spcPct val="90000"/>
                </a:lnSpc>
              </a:pPr>
              <a:r>
                <a:rPr lang="en-US" dirty="0" smtClean="0"/>
                <a:t>110</a:t>
              </a:r>
              <a:endParaRPr lang="en-US" dirty="0"/>
            </a:p>
          </p:txBody>
        </p:sp>
        <p:sp>
          <p:nvSpPr>
            <p:cNvPr id="16432" name="Line 26"/>
            <p:cNvSpPr>
              <a:spLocks noChangeShapeType="1"/>
            </p:cNvSpPr>
            <p:nvPr/>
          </p:nvSpPr>
          <p:spPr bwMode="auto">
            <a:xfrm>
              <a:off x="912" y="960"/>
              <a:ext cx="0" cy="21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6395" name="Text Box 27"/>
          <p:cNvSpPr txBox="1">
            <a:spLocks noChangeArrowheads="1"/>
          </p:cNvSpPr>
          <p:nvPr/>
        </p:nvSpPr>
        <p:spPr bwMode="auto">
          <a:xfrm>
            <a:off x="2651125" y="1023938"/>
            <a:ext cx="210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Level 0, N = 4</a:t>
            </a:r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1525589" y="1066800"/>
            <a:ext cx="608013" cy="5029200"/>
            <a:chOff x="961" y="672"/>
            <a:chExt cx="383" cy="3168"/>
          </a:xfrm>
        </p:grpSpPr>
        <p:sp>
          <p:nvSpPr>
            <p:cNvPr id="16426" name="Line 33"/>
            <p:cNvSpPr>
              <a:spLocks noChangeShapeType="1"/>
            </p:cNvSpPr>
            <p:nvPr/>
          </p:nvSpPr>
          <p:spPr bwMode="auto">
            <a:xfrm>
              <a:off x="1344" y="672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427" name="Text Box 34"/>
            <p:cNvSpPr txBox="1">
              <a:spLocks noChangeArrowheads="1"/>
            </p:cNvSpPr>
            <p:nvPr/>
          </p:nvSpPr>
          <p:spPr bwMode="auto">
            <a:xfrm>
              <a:off x="961" y="903"/>
              <a:ext cx="350" cy="2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chemeClr val="hlink"/>
                  </a:solidFill>
                </a:rPr>
                <a:t>H</a:t>
              </a:r>
              <a:r>
                <a:rPr lang="en-US" sz="2800" baseline="-25000">
                  <a:solidFill>
                    <a:schemeClr val="hlink"/>
                  </a:solidFill>
                </a:rPr>
                <a:t>0</a:t>
              </a:r>
            </a:p>
            <a:p>
              <a:pPr eaLnBrk="1" hangingPunct="1"/>
              <a:endParaRPr lang="en-US" sz="280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/>
                <a:t>00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01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10</a:t>
              </a:r>
            </a:p>
            <a:p>
              <a:pPr eaLnBrk="1" hangingPunct="1"/>
              <a:endParaRPr lang="en-US"/>
            </a:p>
            <a:p>
              <a:pPr eaLnBrk="1" hangingPunct="1"/>
              <a:r>
                <a:rPr lang="en-US"/>
                <a:t>11</a:t>
              </a:r>
            </a:p>
          </p:txBody>
        </p:sp>
      </p:grpSp>
      <p:grpSp>
        <p:nvGrpSpPr>
          <p:cNvPr id="16420" name="Group 36"/>
          <p:cNvGrpSpPr>
            <a:grpSpLocks/>
          </p:cNvGrpSpPr>
          <p:nvPr/>
        </p:nvGrpSpPr>
        <p:grpSpPr bwMode="auto">
          <a:xfrm>
            <a:off x="5883276" y="4495800"/>
            <a:ext cx="1706563" cy="377825"/>
            <a:chOff x="1498" y="2834"/>
            <a:chExt cx="1075" cy="238"/>
          </a:xfrm>
        </p:grpSpPr>
        <p:sp>
          <p:nvSpPr>
            <p:cNvPr id="16422" name="Rectangle 37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dirty="0"/>
                <a:t>43*</a:t>
              </a:r>
            </a:p>
          </p:txBody>
        </p:sp>
        <p:sp>
          <p:nvSpPr>
            <p:cNvPr id="16423" name="Rectangle 38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16424" name="Rectangle 39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16421" name="Line 41"/>
          <p:cNvSpPr>
            <a:spLocks noChangeShapeType="1"/>
          </p:cNvSpPr>
          <p:nvPr/>
        </p:nvSpPr>
        <p:spPr bwMode="auto">
          <a:xfrm>
            <a:off x="4876800" y="4648200"/>
            <a:ext cx="9906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16412" name="Group 43"/>
          <p:cNvGrpSpPr>
            <a:grpSpLocks/>
          </p:cNvGrpSpPr>
          <p:nvPr/>
        </p:nvGrpSpPr>
        <p:grpSpPr bwMode="auto">
          <a:xfrm>
            <a:off x="3124201" y="5105400"/>
            <a:ext cx="1706563" cy="377825"/>
            <a:chOff x="1498" y="2834"/>
            <a:chExt cx="1075" cy="238"/>
          </a:xfrm>
        </p:grpSpPr>
        <p:sp>
          <p:nvSpPr>
            <p:cNvPr id="16416" name="Rectangle 44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44*</a:t>
              </a:r>
            </a:p>
          </p:txBody>
        </p:sp>
        <p:sp>
          <p:nvSpPr>
            <p:cNvPr id="16417" name="Rectangle 45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  <p:sp>
          <p:nvSpPr>
            <p:cNvPr id="16418" name="Rectangle 46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3124201" y="5105400"/>
            <a:ext cx="1706563" cy="377825"/>
            <a:chOff x="1498" y="2834"/>
            <a:chExt cx="1075" cy="238"/>
          </a:xfrm>
        </p:grpSpPr>
        <p:sp>
          <p:nvSpPr>
            <p:cNvPr id="16408" name="Rectangle 52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/>
            </a:p>
          </p:txBody>
        </p:sp>
        <p:sp>
          <p:nvSpPr>
            <p:cNvPr id="16409" name="Rectangle 53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/>
            </a:p>
          </p:txBody>
        </p:sp>
        <p:sp>
          <p:nvSpPr>
            <p:cNvPr id="16410" name="Rectangle 54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grpSp>
        <p:nvGrpSpPr>
          <p:cNvPr id="16404" name="Group 60"/>
          <p:cNvGrpSpPr>
            <a:grpSpLocks/>
          </p:cNvGrpSpPr>
          <p:nvPr/>
        </p:nvGrpSpPr>
        <p:grpSpPr bwMode="auto">
          <a:xfrm>
            <a:off x="2021685" y="4117318"/>
            <a:ext cx="1200151" cy="576263"/>
            <a:chOff x="1363" y="1728"/>
            <a:chExt cx="756" cy="363"/>
          </a:xfrm>
        </p:grpSpPr>
        <p:sp>
          <p:nvSpPr>
            <p:cNvPr id="16406" name="Line 58"/>
            <p:cNvSpPr>
              <a:spLocks noChangeShapeType="1"/>
            </p:cNvSpPr>
            <p:nvPr/>
          </p:nvSpPr>
          <p:spPr bwMode="auto">
            <a:xfrm>
              <a:off x="1728" y="1968"/>
              <a:ext cx="221" cy="12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407" name="Text Box 59"/>
            <p:cNvSpPr txBox="1">
              <a:spLocks noChangeArrowheads="1"/>
            </p:cNvSpPr>
            <p:nvPr/>
          </p:nvSpPr>
          <p:spPr bwMode="auto">
            <a:xfrm>
              <a:off x="1363" y="1728"/>
              <a:ext cx="7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chemeClr val="hlink"/>
                  </a:solidFill>
                </a:rPr>
                <a:t>Next=3</a:t>
              </a:r>
              <a:endParaRPr lang="en-US" dirty="0">
                <a:solidFill>
                  <a:schemeClr val="hlink"/>
                </a:solidFill>
              </a:endParaRPr>
            </a:p>
          </p:txBody>
        </p:sp>
      </p:grpSp>
      <p:sp>
        <p:nvSpPr>
          <p:cNvPr id="730178" name="Text Box 66"/>
          <p:cNvSpPr txBox="1">
            <a:spLocks noChangeArrowheads="1"/>
          </p:cNvSpPr>
          <p:nvPr/>
        </p:nvSpPr>
        <p:spPr bwMode="auto">
          <a:xfrm>
            <a:off x="5791200" y="1066800"/>
            <a:ext cx="2971800" cy="461665"/>
          </a:xfrm>
          <a:prstGeom prst="rect">
            <a:avLst/>
          </a:prstGeom>
          <a:solidFill>
            <a:srgbClr val="FAE8E2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dirty="0" smtClean="0">
              <a:solidFill>
                <a:schemeClr val="hlink"/>
              </a:solidFill>
            </a:endParaRPr>
          </a:p>
        </p:txBody>
      </p:sp>
      <p:grpSp>
        <p:nvGrpSpPr>
          <p:cNvPr id="61" name="Group 65"/>
          <p:cNvGrpSpPr>
            <a:grpSpLocks/>
          </p:cNvGrpSpPr>
          <p:nvPr/>
        </p:nvGrpSpPr>
        <p:grpSpPr bwMode="auto">
          <a:xfrm>
            <a:off x="3140076" y="5716588"/>
            <a:ext cx="1706563" cy="379412"/>
            <a:chOff x="1978" y="1969"/>
            <a:chExt cx="1075" cy="239"/>
          </a:xfrm>
        </p:grpSpPr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1978" y="1970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dirty="0"/>
                <a:t>5</a:t>
              </a:r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2341" y="1969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dirty="0" smtClean="0"/>
                <a:t>37*</a:t>
              </a:r>
              <a:endParaRPr lang="en-US" dirty="0"/>
            </a:p>
          </p:txBody>
        </p:sp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2697" y="1970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4264290" y="3048000"/>
            <a:ext cx="688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17*</a:t>
            </a:r>
          </a:p>
        </p:txBody>
      </p:sp>
      <p:sp>
        <p:nvSpPr>
          <p:cNvPr id="2" name="Rectangle 1"/>
          <p:cNvSpPr/>
          <p:nvPr/>
        </p:nvSpPr>
        <p:spPr>
          <a:xfrm>
            <a:off x="4225561" y="5695814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13*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51" name="Group 36"/>
          <p:cNvGrpSpPr>
            <a:grpSpLocks/>
          </p:cNvGrpSpPr>
          <p:nvPr/>
        </p:nvGrpSpPr>
        <p:grpSpPr bwMode="auto">
          <a:xfrm>
            <a:off x="5883276" y="5715000"/>
            <a:ext cx="1706563" cy="377825"/>
            <a:chOff x="1498" y="2834"/>
            <a:chExt cx="1075" cy="238"/>
          </a:xfrm>
        </p:grpSpPr>
        <p:sp>
          <p:nvSpPr>
            <p:cNvPr id="52" name="Rectangle 37"/>
            <p:cNvSpPr>
              <a:spLocks noChangeArrowheads="1"/>
            </p:cNvSpPr>
            <p:nvPr/>
          </p:nvSpPr>
          <p:spPr bwMode="auto">
            <a:xfrm>
              <a:off x="1498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29*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3" name="Rectangle 38"/>
            <p:cNvSpPr>
              <a:spLocks noChangeArrowheads="1"/>
            </p:cNvSpPr>
            <p:nvPr/>
          </p:nvSpPr>
          <p:spPr bwMode="auto">
            <a:xfrm>
              <a:off x="1861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54" name="Rectangle 39"/>
            <p:cNvSpPr>
              <a:spLocks noChangeArrowheads="1"/>
            </p:cNvSpPr>
            <p:nvPr/>
          </p:nvSpPr>
          <p:spPr bwMode="auto">
            <a:xfrm>
              <a:off x="2217" y="2834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/>
                <a:t> </a:t>
              </a:r>
            </a:p>
          </p:txBody>
        </p:sp>
      </p:grpSp>
      <p:sp>
        <p:nvSpPr>
          <p:cNvPr id="55" name="Line 41"/>
          <p:cNvSpPr>
            <a:spLocks noChangeShapeType="1"/>
          </p:cNvSpPr>
          <p:nvPr/>
        </p:nvSpPr>
        <p:spPr bwMode="auto">
          <a:xfrm>
            <a:off x="4876800" y="5867400"/>
            <a:ext cx="9906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56" name="Group 14"/>
          <p:cNvGrpSpPr>
            <a:grpSpLocks/>
          </p:cNvGrpSpPr>
          <p:nvPr/>
        </p:nvGrpSpPr>
        <p:grpSpPr bwMode="auto">
          <a:xfrm>
            <a:off x="3140076" y="6302239"/>
            <a:ext cx="1706563" cy="377825"/>
            <a:chOff x="1498" y="2382"/>
            <a:chExt cx="1075" cy="238"/>
          </a:xfrm>
        </p:grpSpPr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1498" y="2382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14*</a:t>
              </a:r>
            </a:p>
          </p:txBody>
        </p:sp>
        <p:sp>
          <p:nvSpPr>
            <p:cNvPr id="58" name="Rectangle 16"/>
            <p:cNvSpPr>
              <a:spLocks noChangeArrowheads="1"/>
            </p:cNvSpPr>
            <p:nvPr/>
          </p:nvSpPr>
          <p:spPr bwMode="auto">
            <a:xfrm>
              <a:off x="1861" y="2382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2217" y="2382"/>
              <a:ext cx="356" cy="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183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45E22B1-42B1-864A-BCFF-5377F5B4D7D2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3D5E1A3-C4A3-1C46-B5F4-7CF9B9E443D8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Summary</a:t>
            </a:r>
          </a:p>
        </p:txBody>
      </p:sp>
      <p:sp>
        <p:nvSpPr>
          <p:cNvPr id="194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5105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>
                <a:latin typeface="Tahoma" charset="0"/>
              </a:rPr>
              <a:t>Discussed 3 kinds of hash-based indexes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Static Hashing can lead to long overflow chains.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Extensible Hashing 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Directory to keep track of buckets, doubles periodically.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Always splits the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sz="2400" dirty="0">
                <a:latin typeface="Tahoma" charset="0"/>
              </a:rPr>
              <a:t>right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sz="2400" dirty="0">
                <a:latin typeface="Tahoma" charset="0"/>
              </a:rPr>
              <a:t> bucket.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Linear Hashing 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Split buckets round-robin, and use overflow pages. 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Space </a:t>
            </a:r>
            <a:r>
              <a:rPr lang="en-US" sz="2400" dirty="0">
                <a:latin typeface="Tahoma" charset="0"/>
              </a:rPr>
              <a:t>utilization could be lower than EH.</a:t>
            </a:r>
          </a:p>
          <a:p>
            <a:pPr eaLnBrk="1" hangingPunct="1">
              <a:buFontTx/>
              <a:buNone/>
            </a:pPr>
            <a:endParaRPr lang="en-US" sz="2800" dirty="0">
              <a:latin typeface="Tahoma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7425756-325F-614A-9F83-1EDA16982469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CACF797-176A-B54B-9BA4-DE6FB15D0B45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Announcements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Review problems for hash indexes</a:t>
            </a:r>
          </a:p>
          <a:p>
            <a:pPr lvl="1" eaLnBrk="1" hangingPunct="1"/>
            <a:r>
              <a:rPr lang="en-US">
                <a:latin typeface="Tahoma" charset="0"/>
              </a:rPr>
              <a:t>11.1, 11.3, 11.7, 11.9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8ACC38-421C-2241-9A6F-A0F32F63965B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19779FA-53CA-2542-848D-323F1C8D7EA7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Static Hashing (Contd.)</a:t>
            </a:r>
          </a:p>
        </p:txBody>
      </p:sp>
      <p:sp>
        <p:nvSpPr>
          <p:cNvPr id="6932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Buckets contain </a:t>
            </a:r>
            <a:r>
              <a:rPr lang="en-US" sz="2400" i="1" dirty="0">
                <a:solidFill>
                  <a:schemeClr val="accent2"/>
                </a:solidFill>
                <a:latin typeface="Tahoma" charset="0"/>
              </a:rPr>
              <a:t>data entries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Number of buckets (N) is </a:t>
            </a:r>
            <a:r>
              <a:rPr lang="en-US" sz="2400" u="sng" dirty="0">
                <a:latin typeface="Tahoma" charset="0"/>
              </a:rPr>
              <a:t>fixed</a:t>
            </a:r>
            <a:r>
              <a:rPr lang="en-US" sz="2400" dirty="0">
                <a:latin typeface="Tahoma" charset="0"/>
              </a:rPr>
              <a:t> ahead of time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Static structure can be problematic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Consider many insertions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Long overflow chains can develop (and degrade performance!)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Might consider periodically doubling N and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sz="2400" dirty="0">
                <a:latin typeface="Tahoma" charset="0"/>
              </a:rPr>
              <a:t>rehashing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sz="2400" dirty="0">
                <a:latin typeface="Tahoma" charset="0"/>
              </a:rPr>
              <a:t> file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Entire file has to be read and written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Index unavailable while rehashing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i="1" dirty="0">
                <a:solidFill>
                  <a:schemeClr val="accent2"/>
                </a:solidFill>
                <a:latin typeface="Tahoma" charset="0"/>
              </a:rPr>
              <a:t>Extensible</a:t>
            </a:r>
            <a:r>
              <a:rPr lang="en-US" sz="2000" dirty="0">
                <a:latin typeface="Tahoma" charset="0"/>
              </a:rPr>
              <a:t> and </a:t>
            </a:r>
            <a:r>
              <a:rPr lang="en-US" sz="2000" i="1" dirty="0">
                <a:solidFill>
                  <a:schemeClr val="accent2"/>
                </a:solidFill>
                <a:latin typeface="Tahoma" charset="0"/>
              </a:rPr>
              <a:t>Linear</a:t>
            </a:r>
            <a:r>
              <a:rPr lang="en-US" sz="2000" dirty="0">
                <a:solidFill>
                  <a:schemeClr val="accent2"/>
                </a:solidFill>
                <a:latin typeface="Tahoma" charset="0"/>
              </a:rPr>
              <a:t> </a:t>
            </a:r>
            <a:r>
              <a:rPr lang="en-US" sz="2000" i="1" dirty="0">
                <a:solidFill>
                  <a:schemeClr val="accent2"/>
                </a:solidFill>
                <a:latin typeface="Tahoma" charset="0"/>
              </a:rPr>
              <a:t>Hashing</a:t>
            </a:r>
            <a:r>
              <a:rPr lang="en-US" sz="2000" dirty="0">
                <a:latin typeface="Tahoma" charset="0"/>
              </a:rPr>
              <a:t>: Dynamic techniques to fix this problem.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40235D2-30EC-8E48-9266-5C11D568277F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1C59CC-AFF9-6645-AF4F-DAE675958DA3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Extensible Hashing</a:t>
            </a:r>
          </a:p>
        </p:txBody>
      </p:sp>
      <p:sp>
        <p:nvSpPr>
          <p:cNvPr id="695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495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</a:pPr>
            <a:r>
              <a:rPr lang="en-US" sz="2800" b="1">
                <a:solidFill>
                  <a:schemeClr val="accent2"/>
                </a:solidFill>
                <a:latin typeface="Tahoma" charset="0"/>
              </a:rPr>
              <a:t>Main Idea:</a:t>
            </a:r>
            <a:r>
              <a:rPr lang="en-US" sz="2800">
                <a:latin typeface="Tahoma" charset="0"/>
              </a:rPr>
              <a:t> Use a directory of pointers to buckets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>
                <a:latin typeface="Tahoma" charset="0"/>
              </a:rPr>
              <a:t>On overflow, double the directory (not # number of buckets)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>
                <a:latin typeface="Tahoma" charset="0"/>
              </a:rPr>
              <a:t>Why does this help?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Directory much smaller than file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Only one page of data entries is split at a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>
                <a:latin typeface="Tahoma" charset="0"/>
              </a:rPr>
              <a:t>No overflow pages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1BBF602-E47A-0346-8051-81EEBA1915FD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819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/>
              <a:t>Eeeeks</a:t>
            </a:r>
            <a:r>
              <a:rPr lang="en-US" sz="1200" dirty="0"/>
              <a:t>! 484</a:t>
            </a:r>
          </a:p>
        </p:txBody>
      </p:sp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65FC6B-EC07-2040-AD61-08B6BCF44B05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Example</a:t>
            </a:r>
          </a:p>
        </p:txBody>
      </p:sp>
      <p:sp>
        <p:nvSpPr>
          <p:cNvPr id="6973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43000"/>
            <a:ext cx="8534400" cy="5257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0000"/>
              </a:lnSpc>
            </a:pPr>
            <a:r>
              <a:rPr lang="en-US" sz="2800">
                <a:latin typeface="Tahoma" charset="0"/>
              </a:rPr>
              <a:t>Directory an array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>
                <a:latin typeface="Tahoma" charset="0"/>
              </a:rPr>
              <a:t>Search for k: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Tahoma" charset="0"/>
              </a:rPr>
              <a:t>Apply hash function h(k)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Tahoma" charset="0"/>
              </a:rPr>
              <a:t>Take last </a:t>
            </a:r>
            <a:r>
              <a:rPr lang="en-US" sz="2400" i="1">
                <a:solidFill>
                  <a:schemeClr val="accent2"/>
                </a:solidFill>
                <a:latin typeface="Tahoma" charset="0"/>
              </a:rPr>
              <a:t>global depth</a:t>
            </a:r>
            <a:r>
              <a:rPr lang="en-US" sz="2400">
                <a:latin typeface="Tahoma" charset="0"/>
              </a:rPr>
              <a:t> </a:t>
            </a:r>
            <a:br>
              <a:rPr lang="en-US" sz="2400">
                <a:latin typeface="Tahoma" charset="0"/>
              </a:rPr>
            </a:br>
            <a:r>
              <a:rPr lang="en-US" sz="2400">
                <a:latin typeface="Tahoma" charset="0"/>
              </a:rPr>
              <a:t># bits of </a:t>
            </a:r>
            <a:r>
              <a:rPr lang="en-US" sz="2400" b="1">
                <a:latin typeface="Tahoma" charset="0"/>
              </a:rPr>
              <a:t>h</a:t>
            </a:r>
            <a:r>
              <a:rPr lang="en-US" sz="2400">
                <a:latin typeface="Tahoma" charset="0"/>
              </a:rPr>
              <a:t>(</a:t>
            </a:r>
            <a:r>
              <a:rPr lang="en-US" sz="2400" i="1">
                <a:latin typeface="Tahoma" charset="0"/>
              </a:rPr>
              <a:t>k</a:t>
            </a:r>
            <a:r>
              <a:rPr lang="en-US" sz="2400">
                <a:latin typeface="Tahoma" charset="0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>
                <a:latin typeface="Tahoma" charset="0"/>
              </a:rPr>
              <a:t>Insert: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Tahoma" charset="0"/>
              </a:rPr>
              <a:t>If bucket has space, insert, done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Tahoma" charset="0"/>
              </a:rPr>
              <a:t>If bucket if full, </a:t>
            </a:r>
            <a:r>
              <a:rPr lang="en-US" sz="2400">
                <a:solidFill>
                  <a:schemeClr val="accent1"/>
                </a:solidFill>
                <a:latin typeface="Tahoma" charset="0"/>
              </a:rPr>
              <a:t>split</a:t>
            </a:r>
            <a:r>
              <a:rPr lang="en-US" sz="2400">
                <a:latin typeface="Tahoma" charset="0"/>
              </a:rPr>
              <a:t> it, re-distribute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Tahoma" charset="0"/>
              </a:rPr>
              <a:t>If necessary, double the directory</a:t>
            </a:r>
          </a:p>
        </p:txBody>
      </p:sp>
      <p:sp>
        <p:nvSpPr>
          <p:cNvPr id="8199" name="Freeform 9"/>
          <p:cNvSpPr>
            <a:spLocks/>
          </p:cNvSpPr>
          <p:nvPr/>
        </p:nvSpPr>
        <p:spPr bwMode="auto">
          <a:xfrm>
            <a:off x="5165725" y="1174750"/>
            <a:ext cx="352425" cy="350838"/>
          </a:xfrm>
          <a:custGeom>
            <a:avLst/>
            <a:gdLst>
              <a:gd name="T0" fmla="*/ 0 w 222"/>
              <a:gd name="T1" fmla="*/ 349250 h 221"/>
              <a:gd name="T2" fmla="*/ 0 w 222"/>
              <a:gd name="T3" fmla="*/ 0 h 221"/>
              <a:gd name="T4" fmla="*/ 350838 w 222"/>
              <a:gd name="T5" fmla="*/ 0 h 221"/>
              <a:gd name="T6" fmla="*/ 350838 w 222"/>
              <a:gd name="T7" fmla="*/ 349250 h 221"/>
              <a:gd name="T8" fmla="*/ 0 w 222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1"/>
              <a:gd name="T17" fmla="*/ 222 w 222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10"/>
          <p:cNvSpPr>
            <a:spLocks/>
          </p:cNvSpPr>
          <p:nvPr/>
        </p:nvSpPr>
        <p:spPr bwMode="auto">
          <a:xfrm>
            <a:off x="6565900" y="1524000"/>
            <a:ext cx="1403350" cy="352425"/>
          </a:xfrm>
          <a:custGeom>
            <a:avLst/>
            <a:gdLst>
              <a:gd name="T0" fmla="*/ 0 w 884"/>
              <a:gd name="T1" fmla="*/ 350838 h 222"/>
              <a:gd name="T2" fmla="*/ 0 w 884"/>
              <a:gd name="T3" fmla="*/ 0 h 222"/>
              <a:gd name="T4" fmla="*/ 1401763 w 884"/>
              <a:gd name="T5" fmla="*/ 0 h 222"/>
              <a:gd name="T6" fmla="*/ 1401763 w 884"/>
              <a:gd name="T7" fmla="*/ 350838 h 222"/>
              <a:gd name="T8" fmla="*/ 0 w 884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2"/>
              <a:gd name="T17" fmla="*/ 884 w 884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Freeform 11"/>
          <p:cNvSpPr>
            <a:spLocks/>
          </p:cNvSpPr>
          <p:nvPr/>
        </p:nvSpPr>
        <p:spPr bwMode="auto">
          <a:xfrm>
            <a:off x="6565900" y="2574925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Freeform 12"/>
          <p:cNvSpPr>
            <a:spLocks/>
          </p:cNvSpPr>
          <p:nvPr/>
        </p:nvSpPr>
        <p:spPr bwMode="auto">
          <a:xfrm>
            <a:off x="6565900" y="3625850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Freeform 13"/>
          <p:cNvSpPr>
            <a:spLocks/>
          </p:cNvSpPr>
          <p:nvPr/>
        </p:nvSpPr>
        <p:spPr bwMode="auto">
          <a:xfrm>
            <a:off x="6565900" y="476250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Freeform 14"/>
          <p:cNvSpPr>
            <a:spLocks/>
          </p:cNvSpPr>
          <p:nvPr/>
        </p:nvSpPr>
        <p:spPr bwMode="auto">
          <a:xfrm>
            <a:off x="6565900" y="125413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5"/>
          <p:cNvSpPr>
            <a:spLocks/>
          </p:cNvSpPr>
          <p:nvPr/>
        </p:nvSpPr>
        <p:spPr bwMode="auto">
          <a:xfrm>
            <a:off x="6565900" y="1174750"/>
            <a:ext cx="352425" cy="350838"/>
          </a:xfrm>
          <a:custGeom>
            <a:avLst/>
            <a:gdLst>
              <a:gd name="T0" fmla="*/ 0 w 222"/>
              <a:gd name="T1" fmla="*/ 349250 h 221"/>
              <a:gd name="T2" fmla="*/ 0 w 222"/>
              <a:gd name="T3" fmla="*/ 0 h 221"/>
              <a:gd name="T4" fmla="*/ 350838 w 222"/>
              <a:gd name="T5" fmla="*/ 0 h 221"/>
              <a:gd name="T6" fmla="*/ 350838 w 222"/>
              <a:gd name="T7" fmla="*/ 349250 h 221"/>
              <a:gd name="T8" fmla="*/ 0 w 222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1"/>
              <a:gd name="T17" fmla="*/ 222 w 222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6"/>
          <p:cNvSpPr>
            <a:spLocks/>
          </p:cNvSpPr>
          <p:nvPr/>
        </p:nvSpPr>
        <p:spPr bwMode="auto">
          <a:xfrm>
            <a:off x="6565900" y="2224088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7"/>
          <p:cNvSpPr>
            <a:spLocks/>
          </p:cNvSpPr>
          <p:nvPr/>
        </p:nvSpPr>
        <p:spPr bwMode="auto">
          <a:xfrm>
            <a:off x="6565900" y="3275013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Freeform 18"/>
          <p:cNvSpPr>
            <a:spLocks/>
          </p:cNvSpPr>
          <p:nvPr/>
        </p:nvSpPr>
        <p:spPr bwMode="auto">
          <a:xfrm>
            <a:off x="5165725" y="1524000"/>
            <a:ext cx="701675" cy="1401763"/>
          </a:xfrm>
          <a:custGeom>
            <a:avLst/>
            <a:gdLst>
              <a:gd name="T0" fmla="*/ 0 w 442"/>
              <a:gd name="T1" fmla="*/ 1400175 h 883"/>
              <a:gd name="T2" fmla="*/ 0 w 442"/>
              <a:gd name="T3" fmla="*/ 0 h 883"/>
              <a:gd name="T4" fmla="*/ 700088 w 442"/>
              <a:gd name="T5" fmla="*/ 0 h 883"/>
              <a:gd name="T6" fmla="*/ 700088 w 442"/>
              <a:gd name="T7" fmla="*/ 1400175 h 883"/>
              <a:gd name="T8" fmla="*/ 0 w 442"/>
              <a:gd name="T9" fmla="*/ 1400175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2"/>
              <a:gd name="T16" fmla="*/ 0 h 883"/>
              <a:gd name="T17" fmla="*/ 442 w 442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Rectangle 20"/>
          <p:cNvSpPr>
            <a:spLocks noChangeArrowheads="1"/>
          </p:cNvSpPr>
          <p:nvPr/>
        </p:nvSpPr>
        <p:spPr bwMode="auto">
          <a:xfrm>
            <a:off x="4529138" y="1547813"/>
            <a:ext cx="452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00</a:t>
            </a:r>
          </a:p>
        </p:txBody>
      </p:sp>
      <p:sp>
        <p:nvSpPr>
          <p:cNvPr id="8210" name="Rectangle 21"/>
          <p:cNvSpPr>
            <a:spLocks noChangeArrowheads="1"/>
          </p:cNvSpPr>
          <p:nvPr/>
        </p:nvSpPr>
        <p:spPr bwMode="auto">
          <a:xfrm>
            <a:off x="4529138" y="1936750"/>
            <a:ext cx="452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01</a:t>
            </a:r>
          </a:p>
        </p:txBody>
      </p:sp>
      <p:sp>
        <p:nvSpPr>
          <p:cNvPr id="8211" name="Rectangle 22"/>
          <p:cNvSpPr>
            <a:spLocks noChangeArrowheads="1"/>
          </p:cNvSpPr>
          <p:nvPr/>
        </p:nvSpPr>
        <p:spPr bwMode="auto">
          <a:xfrm>
            <a:off x="4529138" y="2270125"/>
            <a:ext cx="452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10</a:t>
            </a:r>
          </a:p>
        </p:txBody>
      </p:sp>
      <p:sp>
        <p:nvSpPr>
          <p:cNvPr id="8212" name="Rectangle 23"/>
          <p:cNvSpPr>
            <a:spLocks noChangeArrowheads="1"/>
          </p:cNvSpPr>
          <p:nvPr/>
        </p:nvSpPr>
        <p:spPr bwMode="auto">
          <a:xfrm>
            <a:off x="4529138" y="2630488"/>
            <a:ext cx="452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11</a:t>
            </a:r>
          </a:p>
        </p:txBody>
      </p:sp>
      <p:sp>
        <p:nvSpPr>
          <p:cNvPr id="8213" name="Rectangle 24"/>
          <p:cNvSpPr>
            <a:spLocks noChangeArrowheads="1"/>
          </p:cNvSpPr>
          <p:nvPr/>
        </p:nvSpPr>
        <p:spPr bwMode="auto">
          <a:xfrm>
            <a:off x="5159375" y="1182688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8214" name="Rectangle 25"/>
          <p:cNvSpPr>
            <a:spLocks noChangeArrowheads="1"/>
          </p:cNvSpPr>
          <p:nvPr/>
        </p:nvSpPr>
        <p:spPr bwMode="auto">
          <a:xfrm>
            <a:off x="6607175" y="182563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8215" name="Rectangle 26"/>
          <p:cNvSpPr>
            <a:spLocks noChangeArrowheads="1"/>
          </p:cNvSpPr>
          <p:nvPr/>
        </p:nvSpPr>
        <p:spPr bwMode="auto">
          <a:xfrm>
            <a:off x="6583363" y="1185863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8216" name="Rectangle 27"/>
          <p:cNvSpPr>
            <a:spLocks noChangeArrowheads="1"/>
          </p:cNvSpPr>
          <p:nvPr/>
        </p:nvSpPr>
        <p:spPr bwMode="auto">
          <a:xfrm>
            <a:off x="6572250" y="2233613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8217" name="Rectangle 28"/>
          <p:cNvSpPr>
            <a:spLocks noChangeArrowheads="1"/>
          </p:cNvSpPr>
          <p:nvPr/>
        </p:nvSpPr>
        <p:spPr bwMode="auto">
          <a:xfrm>
            <a:off x="6597650" y="3303588"/>
            <a:ext cx="315913" cy="333375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8218" name="Rectangle 29"/>
          <p:cNvSpPr>
            <a:spLocks noChangeArrowheads="1"/>
          </p:cNvSpPr>
          <p:nvPr/>
        </p:nvSpPr>
        <p:spPr bwMode="auto">
          <a:xfrm>
            <a:off x="4419600" y="247650"/>
            <a:ext cx="156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LOCAL DEPTH</a:t>
            </a:r>
          </a:p>
        </p:txBody>
      </p:sp>
      <p:sp>
        <p:nvSpPr>
          <p:cNvPr id="8219" name="Rectangle 30"/>
          <p:cNvSpPr>
            <a:spLocks noChangeArrowheads="1"/>
          </p:cNvSpPr>
          <p:nvPr/>
        </p:nvSpPr>
        <p:spPr bwMode="auto">
          <a:xfrm>
            <a:off x="4267200" y="577850"/>
            <a:ext cx="1697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GLOBAL DEPTH</a:t>
            </a:r>
          </a:p>
        </p:txBody>
      </p:sp>
      <p:sp>
        <p:nvSpPr>
          <p:cNvPr id="8220" name="Rectangle 31"/>
          <p:cNvSpPr>
            <a:spLocks noChangeArrowheads="1"/>
          </p:cNvSpPr>
          <p:nvPr/>
        </p:nvSpPr>
        <p:spPr bwMode="auto">
          <a:xfrm>
            <a:off x="4852988" y="3379788"/>
            <a:ext cx="12715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DIRECTORY</a:t>
            </a:r>
          </a:p>
        </p:txBody>
      </p:sp>
      <p:sp>
        <p:nvSpPr>
          <p:cNvPr id="8221" name="Rectangle 32"/>
          <p:cNvSpPr>
            <a:spLocks noChangeArrowheads="1"/>
          </p:cNvSpPr>
          <p:nvPr/>
        </p:nvSpPr>
        <p:spPr bwMode="auto">
          <a:xfrm>
            <a:off x="7935913" y="465138"/>
            <a:ext cx="1071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A</a:t>
            </a:r>
          </a:p>
        </p:txBody>
      </p:sp>
      <p:sp>
        <p:nvSpPr>
          <p:cNvPr id="8222" name="Rectangle 33"/>
          <p:cNvSpPr>
            <a:spLocks noChangeArrowheads="1"/>
          </p:cNvSpPr>
          <p:nvPr/>
        </p:nvSpPr>
        <p:spPr bwMode="auto">
          <a:xfrm>
            <a:off x="7950200" y="1528763"/>
            <a:ext cx="10525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B</a:t>
            </a:r>
          </a:p>
        </p:txBody>
      </p:sp>
      <p:sp>
        <p:nvSpPr>
          <p:cNvPr id="8223" name="Rectangle 34"/>
          <p:cNvSpPr>
            <a:spLocks noChangeArrowheads="1"/>
          </p:cNvSpPr>
          <p:nvPr/>
        </p:nvSpPr>
        <p:spPr bwMode="auto">
          <a:xfrm>
            <a:off x="7950200" y="2563813"/>
            <a:ext cx="1055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C</a:t>
            </a:r>
          </a:p>
        </p:txBody>
      </p:sp>
      <p:sp>
        <p:nvSpPr>
          <p:cNvPr id="8224" name="Rectangle 35"/>
          <p:cNvSpPr>
            <a:spLocks noChangeArrowheads="1"/>
          </p:cNvSpPr>
          <p:nvPr/>
        </p:nvSpPr>
        <p:spPr bwMode="auto">
          <a:xfrm>
            <a:off x="7951788" y="3629025"/>
            <a:ext cx="1066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D</a:t>
            </a:r>
          </a:p>
        </p:txBody>
      </p:sp>
      <p:sp>
        <p:nvSpPr>
          <p:cNvPr id="8225" name="Rectangle 36"/>
          <p:cNvSpPr>
            <a:spLocks noChangeArrowheads="1"/>
          </p:cNvSpPr>
          <p:nvPr/>
        </p:nvSpPr>
        <p:spPr bwMode="auto">
          <a:xfrm>
            <a:off x="6511925" y="4162425"/>
            <a:ext cx="1460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DATA PAGES</a:t>
            </a:r>
          </a:p>
        </p:txBody>
      </p:sp>
      <p:sp>
        <p:nvSpPr>
          <p:cNvPr id="8226" name="Rectangle 37"/>
          <p:cNvSpPr>
            <a:spLocks noChangeArrowheads="1"/>
          </p:cNvSpPr>
          <p:nvPr/>
        </p:nvSpPr>
        <p:spPr bwMode="auto">
          <a:xfrm>
            <a:off x="6548438" y="2586038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10*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492875" y="1552575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1*</a:t>
            </a:r>
          </a:p>
        </p:txBody>
      </p:sp>
      <p:sp>
        <p:nvSpPr>
          <p:cNvPr id="8228" name="Rectangle 39"/>
          <p:cNvSpPr>
            <a:spLocks noChangeArrowheads="1"/>
          </p:cNvSpPr>
          <p:nvPr/>
        </p:nvSpPr>
        <p:spPr bwMode="auto">
          <a:xfrm>
            <a:off x="7092950" y="1552575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21*</a:t>
            </a:r>
          </a:p>
        </p:txBody>
      </p:sp>
      <p:sp>
        <p:nvSpPr>
          <p:cNvPr id="8229" name="Rectangle 40"/>
          <p:cNvSpPr>
            <a:spLocks noChangeArrowheads="1"/>
          </p:cNvSpPr>
          <p:nvPr/>
        </p:nvSpPr>
        <p:spPr bwMode="auto">
          <a:xfrm>
            <a:off x="6559550" y="500063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4*</a:t>
            </a:r>
          </a:p>
        </p:txBody>
      </p:sp>
      <p:sp>
        <p:nvSpPr>
          <p:cNvPr id="8230" name="Rectangle 41"/>
          <p:cNvSpPr>
            <a:spLocks noChangeArrowheads="1"/>
          </p:cNvSpPr>
          <p:nvPr/>
        </p:nvSpPr>
        <p:spPr bwMode="auto">
          <a:xfrm>
            <a:off x="6781800" y="500063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12*</a:t>
            </a:r>
          </a:p>
        </p:txBody>
      </p:sp>
      <p:sp>
        <p:nvSpPr>
          <p:cNvPr id="8231" name="Rectangle 42"/>
          <p:cNvSpPr>
            <a:spLocks noChangeArrowheads="1"/>
          </p:cNvSpPr>
          <p:nvPr/>
        </p:nvSpPr>
        <p:spPr bwMode="auto">
          <a:xfrm>
            <a:off x="7161213" y="500063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32*</a:t>
            </a:r>
          </a:p>
        </p:txBody>
      </p:sp>
      <p:sp>
        <p:nvSpPr>
          <p:cNvPr id="8232" name="Rectangle 43"/>
          <p:cNvSpPr>
            <a:spLocks noChangeArrowheads="1"/>
          </p:cNvSpPr>
          <p:nvPr/>
        </p:nvSpPr>
        <p:spPr bwMode="auto">
          <a:xfrm>
            <a:off x="7532688" y="501650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16*</a:t>
            </a:r>
          </a:p>
        </p:txBody>
      </p:sp>
      <p:sp>
        <p:nvSpPr>
          <p:cNvPr id="8233" name="Rectangle 44"/>
          <p:cNvSpPr>
            <a:spLocks noChangeArrowheads="1"/>
          </p:cNvSpPr>
          <p:nvPr/>
        </p:nvSpPr>
        <p:spPr bwMode="auto">
          <a:xfrm>
            <a:off x="6548438" y="3636963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15*</a:t>
            </a:r>
          </a:p>
        </p:txBody>
      </p:sp>
      <p:sp>
        <p:nvSpPr>
          <p:cNvPr id="8234" name="Rectangle 45"/>
          <p:cNvSpPr>
            <a:spLocks noChangeArrowheads="1"/>
          </p:cNvSpPr>
          <p:nvPr/>
        </p:nvSpPr>
        <p:spPr bwMode="auto">
          <a:xfrm>
            <a:off x="6938963" y="3636963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7*</a:t>
            </a:r>
          </a:p>
        </p:txBody>
      </p:sp>
      <p:sp>
        <p:nvSpPr>
          <p:cNvPr id="8235" name="Rectangle 46"/>
          <p:cNvSpPr>
            <a:spLocks noChangeArrowheads="1"/>
          </p:cNvSpPr>
          <p:nvPr/>
        </p:nvSpPr>
        <p:spPr bwMode="auto">
          <a:xfrm>
            <a:off x="7232650" y="3636963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19*</a:t>
            </a:r>
          </a:p>
        </p:txBody>
      </p:sp>
      <p:sp>
        <p:nvSpPr>
          <p:cNvPr id="8236" name="Rectangle 47"/>
          <p:cNvSpPr>
            <a:spLocks noChangeArrowheads="1"/>
          </p:cNvSpPr>
          <p:nvPr/>
        </p:nvSpPr>
        <p:spPr bwMode="auto">
          <a:xfrm>
            <a:off x="6788150" y="1550988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5*</a:t>
            </a:r>
          </a:p>
        </p:txBody>
      </p:sp>
      <p:sp>
        <p:nvSpPr>
          <p:cNvPr id="8237" name="Freeform 48"/>
          <p:cNvSpPr>
            <a:spLocks/>
          </p:cNvSpPr>
          <p:nvPr/>
        </p:nvSpPr>
        <p:spPr bwMode="auto">
          <a:xfrm>
            <a:off x="5770563" y="160338"/>
            <a:ext cx="750887" cy="133350"/>
          </a:xfrm>
          <a:custGeom>
            <a:avLst/>
            <a:gdLst>
              <a:gd name="T0" fmla="*/ 0 w 473"/>
              <a:gd name="T1" fmla="*/ 131763 h 84"/>
              <a:gd name="T2" fmla="*/ 309562 w 473"/>
              <a:gd name="T3" fmla="*/ 0 h 84"/>
              <a:gd name="T4" fmla="*/ 296862 w 473"/>
              <a:gd name="T5" fmla="*/ 131763 h 84"/>
              <a:gd name="T6" fmla="*/ 749300 w 473"/>
              <a:gd name="T7" fmla="*/ 95250 h 84"/>
              <a:gd name="T8" fmla="*/ 0 60000 65536"/>
              <a:gd name="T9" fmla="*/ 0 60000 65536"/>
              <a:gd name="T10" fmla="*/ 0 60000 65536"/>
              <a:gd name="T11" fmla="*/ 0 60000 65536"/>
              <a:gd name="T12" fmla="*/ 0 w 473"/>
              <a:gd name="T13" fmla="*/ 0 h 84"/>
              <a:gd name="T14" fmla="*/ 473 w 473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" h="84">
                <a:moveTo>
                  <a:pt x="0" y="83"/>
                </a:moveTo>
                <a:lnTo>
                  <a:pt x="195" y="0"/>
                </a:lnTo>
                <a:lnTo>
                  <a:pt x="187" y="83"/>
                </a:lnTo>
                <a:lnTo>
                  <a:pt x="472" y="6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8" name="Freeform 49"/>
          <p:cNvSpPr>
            <a:spLocks/>
          </p:cNvSpPr>
          <p:nvPr/>
        </p:nvSpPr>
        <p:spPr bwMode="auto">
          <a:xfrm>
            <a:off x="4768850" y="815975"/>
            <a:ext cx="455613" cy="358775"/>
          </a:xfrm>
          <a:custGeom>
            <a:avLst/>
            <a:gdLst>
              <a:gd name="T0" fmla="*/ 0 w 287"/>
              <a:gd name="T1" fmla="*/ 0 h 226"/>
              <a:gd name="T2" fmla="*/ 84138 w 287"/>
              <a:gd name="T3" fmla="*/ 285750 h 226"/>
              <a:gd name="T4" fmla="*/ 250825 w 287"/>
              <a:gd name="T5" fmla="*/ 119063 h 226"/>
              <a:gd name="T6" fmla="*/ 454025 w 287"/>
              <a:gd name="T7" fmla="*/ 357188 h 226"/>
              <a:gd name="T8" fmla="*/ 0 60000 65536"/>
              <a:gd name="T9" fmla="*/ 0 60000 65536"/>
              <a:gd name="T10" fmla="*/ 0 60000 65536"/>
              <a:gd name="T11" fmla="*/ 0 60000 65536"/>
              <a:gd name="T12" fmla="*/ 0 w 287"/>
              <a:gd name="T13" fmla="*/ 0 h 226"/>
              <a:gd name="T14" fmla="*/ 287 w 287"/>
              <a:gd name="T15" fmla="*/ 226 h 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9" name="Rectangle 50"/>
          <p:cNvSpPr>
            <a:spLocks noChangeArrowheads="1"/>
          </p:cNvSpPr>
          <p:nvPr/>
        </p:nvSpPr>
        <p:spPr bwMode="auto">
          <a:xfrm>
            <a:off x="5168900" y="1524000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0" name="Rectangle 51"/>
          <p:cNvSpPr>
            <a:spLocks noChangeArrowheads="1"/>
          </p:cNvSpPr>
          <p:nvPr/>
        </p:nvSpPr>
        <p:spPr bwMode="auto">
          <a:xfrm>
            <a:off x="5168900" y="1866900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1" name="Rectangle 52"/>
          <p:cNvSpPr>
            <a:spLocks noChangeArrowheads="1"/>
          </p:cNvSpPr>
          <p:nvPr/>
        </p:nvSpPr>
        <p:spPr bwMode="auto">
          <a:xfrm>
            <a:off x="5168900" y="2209800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2" name="Line 53"/>
          <p:cNvSpPr>
            <a:spLocks noChangeShapeType="1"/>
          </p:cNvSpPr>
          <p:nvPr/>
        </p:nvSpPr>
        <p:spPr bwMode="auto">
          <a:xfrm flipV="1">
            <a:off x="5591175" y="720725"/>
            <a:ext cx="965200" cy="1095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" name="Line 54"/>
          <p:cNvSpPr>
            <a:spLocks noChangeShapeType="1"/>
          </p:cNvSpPr>
          <p:nvPr/>
        </p:nvSpPr>
        <p:spPr bwMode="auto">
          <a:xfrm flipV="1">
            <a:off x="5591175" y="1728788"/>
            <a:ext cx="965200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4" name="Line 55"/>
          <p:cNvSpPr>
            <a:spLocks noChangeShapeType="1"/>
          </p:cNvSpPr>
          <p:nvPr/>
        </p:nvSpPr>
        <p:spPr bwMode="auto">
          <a:xfrm>
            <a:off x="5627688" y="2387600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5" name="Line 56"/>
          <p:cNvSpPr>
            <a:spLocks noChangeShapeType="1"/>
          </p:cNvSpPr>
          <p:nvPr/>
        </p:nvSpPr>
        <p:spPr bwMode="auto">
          <a:xfrm>
            <a:off x="5710238" y="2768600"/>
            <a:ext cx="846137" cy="714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8FF3E49-882E-AF47-B18E-9E01C3117CBA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921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 smtClean="0"/>
              <a:t>Eeeeeeeeeks</a:t>
            </a:r>
            <a:r>
              <a:rPr lang="en-US" sz="1200" dirty="0" smtClean="0"/>
              <a:t>! 484</a:t>
            </a:r>
            <a:endParaRPr lang="en-US" sz="1200" dirty="0"/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4892674-F296-764A-80FD-120042298F66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Example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43000"/>
            <a:ext cx="2895600" cy="5257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20000"/>
              </a:lnSpc>
            </a:pPr>
            <a:r>
              <a:rPr lang="en-US" sz="2800">
                <a:latin typeface="Tahoma" charset="0"/>
              </a:rPr>
              <a:t>Insert </a:t>
            </a:r>
            <a:r>
              <a:rPr lang="en-US" sz="2800">
                <a:solidFill>
                  <a:schemeClr val="tx2"/>
                </a:solidFill>
                <a:latin typeface="Tahoma" charset="0"/>
              </a:rPr>
              <a:t>13*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>
                <a:latin typeface="Tahoma" charset="0"/>
              </a:rPr>
              <a:t>Suppose h(13*) = </a:t>
            </a:r>
            <a:r>
              <a:rPr lang="en-US" sz="2800">
                <a:solidFill>
                  <a:schemeClr val="tx2"/>
                </a:solidFill>
                <a:latin typeface="Tahoma" charset="0"/>
              </a:rPr>
              <a:t>11</a:t>
            </a:r>
            <a:r>
              <a:rPr lang="en-US" sz="2800">
                <a:solidFill>
                  <a:schemeClr val="hlink"/>
                </a:solidFill>
                <a:latin typeface="Tahoma" charset="0"/>
              </a:rPr>
              <a:t>01</a:t>
            </a:r>
          </a:p>
        </p:txBody>
      </p:sp>
      <p:sp>
        <p:nvSpPr>
          <p:cNvPr id="9223" name="Freeform 4"/>
          <p:cNvSpPr>
            <a:spLocks/>
          </p:cNvSpPr>
          <p:nvPr/>
        </p:nvSpPr>
        <p:spPr bwMode="auto">
          <a:xfrm>
            <a:off x="5165725" y="1174750"/>
            <a:ext cx="352425" cy="350838"/>
          </a:xfrm>
          <a:custGeom>
            <a:avLst/>
            <a:gdLst>
              <a:gd name="T0" fmla="*/ 0 w 222"/>
              <a:gd name="T1" fmla="*/ 349250 h 221"/>
              <a:gd name="T2" fmla="*/ 0 w 222"/>
              <a:gd name="T3" fmla="*/ 0 h 221"/>
              <a:gd name="T4" fmla="*/ 350838 w 222"/>
              <a:gd name="T5" fmla="*/ 0 h 221"/>
              <a:gd name="T6" fmla="*/ 350838 w 222"/>
              <a:gd name="T7" fmla="*/ 349250 h 221"/>
              <a:gd name="T8" fmla="*/ 0 w 222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1"/>
              <a:gd name="T17" fmla="*/ 222 w 222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Freeform 5"/>
          <p:cNvSpPr>
            <a:spLocks/>
          </p:cNvSpPr>
          <p:nvPr/>
        </p:nvSpPr>
        <p:spPr bwMode="auto">
          <a:xfrm>
            <a:off x="6565900" y="1524000"/>
            <a:ext cx="1403350" cy="352425"/>
          </a:xfrm>
          <a:custGeom>
            <a:avLst/>
            <a:gdLst>
              <a:gd name="T0" fmla="*/ 0 w 884"/>
              <a:gd name="T1" fmla="*/ 350838 h 222"/>
              <a:gd name="T2" fmla="*/ 0 w 884"/>
              <a:gd name="T3" fmla="*/ 0 h 222"/>
              <a:gd name="T4" fmla="*/ 1401763 w 884"/>
              <a:gd name="T5" fmla="*/ 0 h 222"/>
              <a:gd name="T6" fmla="*/ 1401763 w 884"/>
              <a:gd name="T7" fmla="*/ 350838 h 222"/>
              <a:gd name="T8" fmla="*/ 0 w 884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2"/>
              <a:gd name="T17" fmla="*/ 884 w 884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Freeform 6"/>
          <p:cNvSpPr>
            <a:spLocks/>
          </p:cNvSpPr>
          <p:nvPr/>
        </p:nvSpPr>
        <p:spPr bwMode="auto">
          <a:xfrm>
            <a:off x="6565900" y="2574925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Freeform 7"/>
          <p:cNvSpPr>
            <a:spLocks/>
          </p:cNvSpPr>
          <p:nvPr/>
        </p:nvSpPr>
        <p:spPr bwMode="auto">
          <a:xfrm>
            <a:off x="6565900" y="3625850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Freeform 8"/>
          <p:cNvSpPr>
            <a:spLocks/>
          </p:cNvSpPr>
          <p:nvPr/>
        </p:nvSpPr>
        <p:spPr bwMode="auto">
          <a:xfrm>
            <a:off x="6565900" y="476250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Freeform 9"/>
          <p:cNvSpPr>
            <a:spLocks/>
          </p:cNvSpPr>
          <p:nvPr/>
        </p:nvSpPr>
        <p:spPr bwMode="auto">
          <a:xfrm>
            <a:off x="6565900" y="125413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9" name="Freeform 10"/>
          <p:cNvSpPr>
            <a:spLocks/>
          </p:cNvSpPr>
          <p:nvPr/>
        </p:nvSpPr>
        <p:spPr bwMode="auto">
          <a:xfrm>
            <a:off x="6565900" y="1174750"/>
            <a:ext cx="352425" cy="350838"/>
          </a:xfrm>
          <a:custGeom>
            <a:avLst/>
            <a:gdLst>
              <a:gd name="T0" fmla="*/ 0 w 222"/>
              <a:gd name="T1" fmla="*/ 349250 h 221"/>
              <a:gd name="T2" fmla="*/ 0 w 222"/>
              <a:gd name="T3" fmla="*/ 0 h 221"/>
              <a:gd name="T4" fmla="*/ 350838 w 222"/>
              <a:gd name="T5" fmla="*/ 0 h 221"/>
              <a:gd name="T6" fmla="*/ 350838 w 222"/>
              <a:gd name="T7" fmla="*/ 349250 h 221"/>
              <a:gd name="T8" fmla="*/ 0 w 222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1"/>
              <a:gd name="T17" fmla="*/ 222 w 222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0" name="Freeform 11"/>
          <p:cNvSpPr>
            <a:spLocks/>
          </p:cNvSpPr>
          <p:nvPr/>
        </p:nvSpPr>
        <p:spPr bwMode="auto">
          <a:xfrm>
            <a:off x="6565900" y="2224088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1" name="Freeform 12"/>
          <p:cNvSpPr>
            <a:spLocks/>
          </p:cNvSpPr>
          <p:nvPr/>
        </p:nvSpPr>
        <p:spPr bwMode="auto">
          <a:xfrm>
            <a:off x="6565900" y="3275013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Freeform 13"/>
          <p:cNvSpPr>
            <a:spLocks/>
          </p:cNvSpPr>
          <p:nvPr/>
        </p:nvSpPr>
        <p:spPr bwMode="auto">
          <a:xfrm>
            <a:off x="5165725" y="1524000"/>
            <a:ext cx="701675" cy="1401763"/>
          </a:xfrm>
          <a:custGeom>
            <a:avLst/>
            <a:gdLst>
              <a:gd name="T0" fmla="*/ 0 w 442"/>
              <a:gd name="T1" fmla="*/ 1400175 h 883"/>
              <a:gd name="T2" fmla="*/ 0 w 442"/>
              <a:gd name="T3" fmla="*/ 0 h 883"/>
              <a:gd name="T4" fmla="*/ 700088 w 442"/>
              <a:gd name="T5" fmla="*/ 0 h 883"/>
              <a:gd name="T6" fmla="*/ 700088 w 442"/>
              <a:gd name="T7" fmla="*/ 1400175 h 883"/>
              <a:gd name="T8" fmla="*/ 0 w 442"/>
              <a:gd name="T9" fmla="*/ 1400175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2"/>
              <a:gd name="T16" fmla="*/ 0 h 883"/>
              <a:gd name="T17" fmla="*/ 442 w 442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Rectangle 14"/>
          <p:cNvSpPr>
            <a:spLocks noChangeArrowheads="1"/>
          </p:cNvSpPr>
          <p:nvPr/>
        </p:nvSpPr>
        <p:spPr bwMode="auto">
          <a:xfrm>
            <a:off x="4529138" y="1547813"/>
            <a:ext cx="452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00</a:t>
            </a:r>
          </a:p>
        </p:txBody>
      </p:sp>
      <p:sp>
        <p:nvSpPr>
          <p:cNvPr id="9234" name="Rectangle 15"/>
          <p:cNvSpPr>
            <a:spLocks noChangeArrowheads="1"/>
          </p:cNvSpPr>
          <p:nvPr/>
        </p:nvSpPr>
        <p:spPr bwMode="auto">
          <a:xfrm>
            <a:off x="4529138" y="1936750"/>
            <a:ext cx="452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01</a:t>
            </a:r>
          </a:p>
        </p:txBody>
      </p:sp>
      <p:sp>
        <p:nvSpPr>
          <p:cNvPr id="9235" name="Rectangle 16"/>
          <p:cNvSpPr>
            <a:spLocks noChangeArrowheads="1"/>
          </p:cNvSpPr>
          <p:nvPr/>
        </p:nvSpPr>
        <p:spPr bwMode="auto">
          <a:xfrm>
            <a:off x="4529138" y="2270125"/>
            <a:ext cx="452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10</a:t>
            </a:r>
          </a:p>
        </p:txBody>
      </p:sp>
      <p:sp>
        <p:nvSpPr>
          <p:cNvPr id="9236" name="Rectangle 17"/>
          <p:cNvSpPr>
            <a:spLocks noChangeArrowheads="1"/>
          </p:cNvSpPr>
          <p:nvPr/>
        </p:nvSpPr>
        <p:spPr bwMode="auto">
          <a:xfrm>
            <a:off x="4529138" y="2630488"/>
            <a:ext cx="452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11</a:t>
            </a:r>
          </a:p>
        </p:txBody>
      </p:sp>
      <p:sp>
        <p:nvSpPr>
          <p:cNvPr id="9237" name="Rectangle 18"/>
          <p:cNvSpPr>
            <a:spLocks noChangeArrowheads="1"/>
          </p:cNvSpPr>
          <p:nvPr/>
        </p:nvSpPr>
        <p:spPr bwMode="auto">
          <a:xfrm>
            <a:off x="5159375" y="1182688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9238" name="Rectangle 19"/>
          <p:cNvSpPr>
            <a:spLocks noChangeArrowheads="1"/>
          </p:cNvSpPr>
          <p:nvPr/>
        </p:nvSpPr>
        <p:spPr bwMode="auto">
          <a:xfrm>
            <a:off x="6607175" y="182563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9239" name="Rectangle 20"/>
          <p:cNvSpPr>
            <a:spLocks noChangeArrowheads="1"/>
          </p:cNvSpPr>
          <p:nvPr/>
        </p:nvSpPr>
        <p:spPr bwMode="auto">
          <a:xfrm>
            <a:off x="6583363" y="1185863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9240" name="Rectangle 21"/>
          <p:cNvSpPr>
            <a:spLocks noChangeArrowheads="1"/>
          </p:cNvSpPr>
          <p:nvPr/>
        </p:nvSpPr>
        <p:spPr bwMode="auto">
          <a:xfrm>
            <a:off x="6572250" y="2233613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9241" name="Rectangle 22"/>
          <p:cNvSpPr>
            <a:spLocks noChangeArrowheads="1"/>
          </p:cNvSpPr>
          <p:nvPr/>
        </p:nvSpPr>
        <p:spPr bwMode="auto">
          <a:xfrm>
            <a:off x="6597650" y="3303588"/>
            <a:ext cx="315913" cy="333375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9242" name="Rectangle 23"/>
          <p:cNvSpPr>
            <a:spLocks noChangeArrowheads="1"/>
          </p:cNvSpPr>
          <p:nvPr/>
        </p:nvSpPr>
        <p:spPr bwMode="auto">
          <a:xfrm>
            <a:off x="4419600" y="247650"/>
            <a:ext cx="1563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LOCAL DEPTH</a:t>
            </a:r>
          </a:p>
        </p:txBody>
      </p:sp>
      <p:sp>
        <p:nvSpPr>
          <p:cNvPr id="9243" name="Rectangle 24"/>
          <p:cNvSpPr>
            <a:spLocks noChangeArrowheads="1"/>
          </p:cNvSpPr>
          <p:nvPr/>
        </p:nvSpPr>
        <p:spPr bwMode="auto">
          <a:xfrm>
            <a:off x="4267200" y="577850"/>
            <a:ext cx="1697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GLOBAL DEPTH</a:t>
            </a:r>
          </a:p>
        </p:txBody>
      </p:sp>
      <p:sp>
        <p:nvSpPr>
          <p:cNvPr id="9244" name="Rectangle 25"/>
          <p:cNvSpPr>
            <a:spLocks noChangeArrowheads="1"/>
          </p:cNvSpPr>
          <p:nvPr/>
        </p:nvSpPr>
        <p:spPr bwMode="auto">
          <a:xfrm>
            <a:off x="4852988" y="3379788"/>
            <a:ext cx="12715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DIRECTORY</a:t>
            </a:r>
          </a:p>
        </p:txBody>
      </p:sp>
      <p:sp>
        <p:nvSpPr>
          <p:cNvPr id="9245" name="Rectangle 26"/>
          <p:cNvSpPr>
            <a:spLocks noChangeArrowheads="1"/>
          </p:cNvSpPr>
          <p:nvPr/>
        </p:nvSpPr>
        <p:spPr bwMode="auto">
          <a:xfrm>
            <a:off x="7935913" y="465138"/>
            <a:ext cx="10715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A</a:t>
            </a:r>
          </a:p>
        </p:txBody>
      </p:sp>
      <p:sp>
        <p:nvSpPr>
          <p:cNvPr id="9246" name="Rectangle 27"/>
          <p:cNvSpPr>
            <a:spLocks noChangeArrowheads="1"/>
          </p:cNvSpPr>
          <p:nvPr/>
        </p:nvSpPr>
        <p:spPr bwMode="auto">
          <a:xfrm>
            <a:off x="7950200" y="1528763"/>
            <a:ext cx="10525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B</a:t>
            </a:r>
          </a:p>
        </p:txBody>
      </p:sp>
      <p:sp>
        <p:nvSpPr>
          <p:cNvPr id="9247" name="Rectangle 28"/>
          <p:cNvSpPr>
            <a:spLocks noChangeArrowheads="1"/>
          </p:cNvSpPr>
          <p:nvPr/>
        </p:nvSpPr>
        <p:spPr bwMode="auto">
          <a:xfrm>
            <a:off x="7950200" y="2563813"/>
            <a:ext cx="10556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C</a:t>
            </a:r>
          </a:p>
        </p:txBody>
      </p:sp>
      <p:sp>
        <p:nvSpPr>
          <p:cNvPr id="9248" name="Rectangle 29"/>
          <p:cNvSpPr>
            <a:spLocks noChangeArrowheads="1"/>
          </p:cNvSpPr>
          <p:nvPr/>
        </p:nvSpPr>
        <p:spPr bwMode="auto">
          <a:xfrm>
            <a:off x="7951788" y="3629025"/>
            <a:ext cx="1066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D</a:t>
            </a:r>
          </a:p>
        </p:txBody>
      </p:sp>
      <p:sp>
        <p:nvSpPr>
          <p:cNvPr id="9249" name="Rectangle 30"/>
          <p:cNvSpPr>
            <a:spLocks noChangeArrowheads="1"/>
          </p:cNvSpPr>
          <p:nvPr/>
        </p:nvSpPr>
        <p:spPr bwMode="auto">
          <a:xfrm>
            <a:off x="6511925" y="4162425"/>
            <a:ext cx="1460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DATA PAGES</a:t>
            </a:r>
          </a:p>
        </p:txBody>
      </p:sp>
      <p:sp>
        <p:nvSpPr>
          <p:cNvPr id="9250" name="Rectangle 31"/>
          <p:cNvSpPr>
            <a:spLocks noChangeArrowheads="1"/>
          </p:cNvSpPr>
          <p:nvPr/>
        </p:nvSpPr>
        <p:spPr bwMode="auto">
          <a:xfrm>
            <a:off x="6548438" y="2586038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10*</a:t>
            </a:r>
          </a:p>
        </p:txBody>
      </p:sp>
      <p:sp>
        <p:nvSpPr>
          <p:cNvPr id="9251" name="Rectangle 32"/>
          <p:cNvSpPr>
            <a:spLocks noChangeArrowheads="1"/>
          </p:cNvSpPr>
          <p:nvPr/>
        </p:nvSpPr>
        <p:spPr bwMode="auto">
          <a:xfrm>
            <a:off x="6492875" y="1552575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1*</a:t>
            </a:r>
          </a:p>
        </p:txBody>
      </p:sp>
      <p:sp>
        <p:nvSpPr>
          <p:cNvPr id="9252" name="Rectangle 33"/>
          <p:cNvSpPr>
            <a:spLocks noChangeArrowheads="1"/>
          </p:cNvSpPr>
          <p:nvPr/>
        </p:nvSpPr>
        <p:spPr bwMode="auto">
          <a:xfrm>
            <a:off x="7092950" y="1552575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21*</a:t>
            </a:r>
          </a:p>
        </p:txBody>
      </p:sp>
      <p:sp>
        <p:nvSpPr>
          <p:cNvPr id="9253" name="Rectangle 34"/>
          <p:cNvSpPr>
            <a:spLocks noChangeArrowheads="1"/>
          </p:cNvSpPr>
          <p:nvPr/>
        </p:nvSpPr>
        <p:spPr bwMode="auto">
          <a:xfrm>
            <a:off x="6559550" y="500063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4*</a:t>
            </a:r>
          </a:p>
        </p:txBody>
      </p:sp>
      <p:sp>
        <p:nvSpPr>
          <p:cNvPr id="9254" name="Rectangle 35"/>
          <p:cNvSpPr>
            <a:spLocks noChangeArrowheads="1"/>
          </p:cNvSpPr>
          <p:nvPr/>
        </p:nvSpPr>
        <p:spPr bwMode="auto">
          <a:xfrm>
            <a:off x="6781800" y="500063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12*</a:t>
            </a:r>
          </a:p>
        </p:txBody>
      </p:sp>
      <p:sp>
        <p:nvSpPr>
          <p:cNvPr id="9255" name="Rectangle 36"/>
          <p:cNvSpPr>
            <a:spLocks noChangeArrowheads="1"/>
          </p:cNvSpPr>
          <p:nvPr/>
        </p:nvSpPr>
        <p:spPr bwMode="auto">
          <a:xfrm>
            <a:off x="7161213" y="500063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32*</a:t>
            </a:r>
          </a:p>
        </p:txBody>
      </p:sp>
      <p:sp>
        <p:nvSpPr>
          <p:cNvPr id="9256" name="Rectangle 37"/>
          <p:cNvSpPr>
            <a:spLocks noChangeArrowheads="1"/>
          </p:cNvSpPr>
          <p:nvPr/>
        </p:nvSpPr>
        <p:spPr bwMode="auto">
          <a:xfrm>
            <a:off x="7532688" y="501650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16*</a:t>
            </a:r>
          </a:p>
        </p:txBody>
      </p:sp>
      <p:sp>
        <p:nvSpPr>
          <p:cNvPr id="9257" name="Rectangle 38"/>
          <p:cNvSpPr>
            <a:spLocks noChangeArrowheads="1"/>
          </p:cNvSpPr>
          <p:nvPr/>
        </p:nvSpPr>
        <p:spPr bwMode="auto">
          <a:xfrm>
            <a:off x="6548438" y="3636963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15*</a:t>
            </a:r>
          </a:p>
        </p:txBody>
      </p:sp>
      <p:sp>
        <p:nvSpPr>
          <p:cNvPr id="9258" name="Rectangle 39"/>
          <p:cNvSpPr>
            <a:spLocks noChangeArrowheads="1"/>
          </p:cNvSpPr>
          <p:nvPr/>
        </p:nvSpPr>
        <p:spPr bwMode="auto">
          <a:xfrm>
            <a:off x="6938963" y="3636963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7*</a:t>
            </a:r>
          </a:p>
        </p:txBody>
      </p:sp>
      <p:sp>
        <p:nvSpPr>
          <p:cNvPr id="9259" name="Rectangle 40"/>
          <p:cNvSpPr>
            <a:spLocks noChangeArrowheads="1"/>
          </p:cNvSpPr>
          <p:nvPr/>
        </p:nvSpPr>
        <p:spPr bwMode="auto">
          <a:xfrm>
            <a:off x="7232650" y="3636963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19*</a:t>
            </a:r>
          </a:p>
        </p:txBody>
      </p:sp>
      <p:sp>
        <p:nvSpPr>
          <p:cNvPr id="9260" name="Rectangle 41"/>
          <p:cNvSpPr>
            <a:spLocks noChangeArrowheads="1"/>
          </p:cNvSpPr>
          <p:nvPr/>
        </p:nvSpPr>
        <p:spPr bwMode="auto">
          <a:xfrm>
            <a:off x="6788150" y="1550988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5*</a:t>
            </a:r>
          </a:p>
        </p:txBody>
      </p:sp>
      <p:sp>
        <p:nvSpPr>
          <p:cNvPr id="9261" name="Freeform 42"/>
          <p:cNvSpPr>
            <a:spLocks/>
          </p:cNvSpPr>
          <p:nvPr/>
        </p:nvSpPr>
        <p:spPr bwMode="auto">
          <a:xfrm>
            <a:off x="5770563" y="160338"/>
            <a:ext cx="750887" cy="133350"/>
          </a:xfrm>
          <a:custGeom>
            <a:avLst/>
            <a:gdLst>
              <a:gd name="T0" fmla="*/ 0 w 473"/>
              <a:gd name="T1" fmla="*/ 131763 h 84"/>
              <a:gd name="T2" fmla="*/ 309562 w 473"/>
              <a:gd name="T3" fmla="*/ 0 h 84"/>
              <a:gd name="T4" fmla="*/ 296862 w 473"/>
              <a:gd name="T5" fmla="*/ 131763 h 84"/>
              <a:gd name="T6" fmla="*/ 749300 w 473"/>
              <a:gd name="T7" fmla="*/ 95250 h 84"/>
              <a:gd name="T8" fmla="*/ 0 60000 65536"/>
              <a:gd name="T9" fmla="*/ 0 60000 65536"/>
              <a:gd name="T10" fmla="*/ 0 60000 65536"/>
              <a:gd name="T11" fmla="*/ 0 60000 65536"/>
              <a:gd name="T12" fmla="*/ 0 w 473"/>
              <a:gd name="T13" fmla="*/ 0 h 84"/>
              <a:gd name="T14" fmla="*/ 473 w 473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" h="84">
                <a:moveTo>
                  <a:pt x="0" y="83"/>
                </a:moveTo>
                <a:lnTo>
                  <a:pt x="195" y="0"/>
                </a:lnTo>
                <a:lnTo>
                  <a:pt x="187" y="83"/>
                </a:lnTo>
                <a:lnTo>
                  <a:pt x="472" y="6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2" name="Freeform 43"/>
          <p:cNvSpPr>
            <a:spLocks/>
          </p:cNvSpPr>
          <p:nvPr/>
        </p:nvSpPr>
        <p:spPr bwMode="auto">
          <a:xfrm>
            <a:off x="4768850" y="815975"/>
            <a:ext cx="455613" cy="358775"/>
          </a:xfrm>
          <a:custGeom>
            <a:avLst/>
            <a:gdLst>
              <a:gd name="T0" fmla="*/ 0 w 287"/>
              <a:gd name="T1" fmla="*/ 0 h 226"/>
              <a:gd name="T2" fmla="*/ 84138 w 287"/>
              <a:gd name="T3" fmla="*/ 285750 h 226"/>
              <a:gd name="T4" fmla="*/ 250825 w 287"/>
              <a:gd name="T5" fmla="*/ 119063 h 226"/>
              <a:gd name="T6" fmla="*/ 454025 w 287"/>
              <a:gd name="T7" fmla="*/ 357188 h 226"/>
              <a:gd name="T8" fmla="*/ 0 60000 65536"/>
              <a:gd name="T9" fmla="*/ 0 60000 65536"/>
              <a:gd name="T10" fmla="*/ 0 60000 65536"/>
              <a:gd name="T11" fmla="*/ 0 60000 65536"/>
              <a:gd name="T12" fmla="*/ 0 w 287"/>
              <a:gd name="T13" fmla="*/ 0 h 226"/>
              <a:gd name="T14" fmla="*/ 287 w 287"/>
              <a:gd name="T15" fmla="*/ 226 h 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3" name="Rectangle 44"/>
          <p:cNvSpPr>
            <a:spLocks noChangeArrowheads="1"/>
          </p:cNvSpPr>
          <p:nvPr/>
        </p:nvSpPr>
        <p:spPr bwMode="auto">
          <a:xfrm>
            <a:off x="5168900" y="1524000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Rectangle 45"/>
          <p:cNvSpPr>
            <a:spLocks noChangeArrowheads="1"/>
          </p:cNvSpPr>
          <p:nvPr/>
        </p:nvSpPr>
        <p:spPr bwMode="auto">
          <a:xfrm>
            <a:off x="5168900" y="1866900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Rectangle 46"/>
          <p:cNvSpPr>
            <a:spLocks noChangeArrowheads="1"/>
          </p:cNvSpPr>
          <p:nvPr/>
        </p:nvSpPr>
        <p:spPr bwMode="auto">
          <a:xfrm>
            <a:off x="5168900" y="2209800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47"/>
          <p:cNvSpPr>
            <a:spLocks noChangeShapeType="1"/>
          </p:cNvSpPr>
          <p:nvPr/>
        </p:nvSpPr>
        <p:spPr bwMode="auto">
          <a:xfrm flipV="1">
            <a:off x="5591175" y="720725"/>
            <a:ext cx="965200" cy="1095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7" name="Line 48"/>
          <p:cNvSpPr>
            <a:spLocks noChangeShapeType="1"/>
          </p:cNvSpPr>
          <p:nvPr/>
        </p:nvSpPr>
        <p:spPr bwMode="auto">
          <a:xfrm flipV="1">
            <a:off x="5591175" y="1728788"/>
            <a:ext cx="965200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8" name="Line 49"/>
          <p:cNvSpPr>
            <a:spLocks noChangeShapeType="1"/>
          </p:cNvSpPr>
          <p:nvPr/>
        </p:nvSpPr>
        <p:spPr bwMode="auto">
          <a:xfrm>
            <a:off x="5627688" y="2387600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9" name="Line 50"/>
          <p:cNvSpPr>
            <a:spLocks noChangeShapeType="1"/>
          </p:cNvSpPr>
          <p:nvPr/>
        </p:nvSpPr>
        <p:spPr bwMode="auto">
          <a:xfrm>
            <a:off x="5710238" y="2768600"/>
            <a:ext cx="846137" cy="714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11" name="Rectangle 51"/>
          <p:cNvSpPr>
            <a:spLocks noChangeArrowheads="1"/>
          </p:cNvSpPr>
          <p:nvPr/>
        </p:nvSpPr>
        <p:spPr bwMode="auto">
          <a:xfrm>
            <a:off x="7480300" y="1562100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chemeClr val="tx2"/>
                </a:solidFill>
                <a:latin typeface="Arial Unicode MS" charset="0"/>
              </a:rPr>
              <a:t>13*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089275" y="1752600"/>
            <a:ext cx="1930400" cy="381000"/>
            <a:chOff x="1968" y="1056"/>
            <a:chExt cx="1216" cy="240"/>
          </a:xfrm>
        </p:grpSpPr>
        <p:sp>
          <p:nvSpPr>
            <p:cNvPr id="9272" name="Rectangle 56"/>
            <p:cNvSpPr>
              <a:spLocks noChangeArrowheads="1"/>
            </p:cNvSpPr>
            <p:nvPr/>
          </p:nvSpPr>
          <p:spPr bwMode="auto">
            <a:xfrm>
              <a:off x="1968" y="1056"/>
              <a:ext cx="121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tx2"/>
                  </a:solidFill>
                  <a:latin typeface="Arial Unicode MS" charset="0"/>
                </a:rPr>
                <a:t>h(13*) = 11</a:t>
              </a:r>
              <a:r>
                <a:rPr lang="en-US" sz="1800" b="1">
                  <a:solidFill>
                    <a:schemeClr val="hlink"/>
                  </a:solidFill>
                  <a:latin typeface="Arial Unicode MS" charset="0"/>
                </a:rPr>
                <a:t>01</a:t>
              </a:r>
              <a:r>
                <a:rPr lang="en-US" sz="1800" b="1">
                  <a:solidFill>
                    <a:schemeClr val="tx2"/>
                  </a:solidFill>
                  <a:latin typeface="Arial Unicode MS" charset="0"/>
                </a:rPr>
                <a:t> </a:t>
              </a:r>
            </a:p>
          </p:txBody>
        </p:sp>
        <p:sp>
          <p:nvSpPr>
            <p:cNvPr id="9273" name="Line 57"/>
            <p:cNvSpPr>
              <a:spLocks noChangeShapeType="1"/>
            </p:cNvSpPr>
            <p:nvPr/>
          </p:nvSpPr>
          <p:spPr bwMode="auto">
            <a:xfrm>
              <a:off x="2640" y="12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A1D5854-8FD3-5645-9E61-1200B49890FC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024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err="1" smtClean="0"/>
              <a:t>Eeeks</a:t>
            </a:r>
            <a:r>
              <a:rPr lang="en-US" sz="1200" dirty="0" smtClean="0"/>
              <a:t>! 484</a:t>
            </a:r>
            <a:endParaRPr lang="en-US" sz="1200" dirty="0"/>
          </a:p>
        </p:txBody>
      </p:sp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5E380A-1699-6847-BE86-0B61AEE41D86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solidFill>
                  <a:srgbClr val="FF6600"/>
                </a:solidFill>
                <a:latin typeface="Tahoma" charset="0"/>
              </a:rPr>
              <a:t>Insert 20</a:t>
            </a:r>
          </a:p>
        </p:txBody>
      </p:sp>
      <p:sp>
        <p:nvSpPr>
          <p:cNvPr id="10246" name="Freeform 3"/>
          <p:cNvSpPr>
            <a:spLocks/>
          </p:cNvSpPr>
          <p:nvPr/>
        </p:nvSpPr>
        <p:spPr bwMode="auto">
          <a:xfrm>
            <a:off x="2303463" y="2079625"/>
            <a:ext cx="352425" cy="350838"/>
          </a:xfrm>
          <a:custGeom>
            <a:avLst/>
            <a:gdLst>
              <a:gd name="T0" fmla="*/ 0 w 222"/>
              <a:gd name="T1" fmla="*/ 349250 h 221"/>
              <a:gd name="T2" fmla="*/ 0 w 222"/>
              <a:gd name="T3" fmla="*/ 0 h 221"/>
              <a:gd name="T4" fmla="*/ 350838 w 222"/>
              <a:gd name="T5" fmla="*/ 0 h 221"/>
              <a:gd name="T6" fmla="*/ 350838 w 222"/>
              <a:gd name="T7" fmla="*/ 349250 h 221"/>
              <a:gd name="T8" fmla="*/ 0 w 222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1"/>
              <a:gd name="T17" fmla="*/ 222 w 222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Freeform 4"/>
          <p:cNvSpPr>
            <a:spLocks/>
          </p:cNvSpPr>
          <p:nvPr/>
        </p:nvSpPr>
        <p:spPr bwMode="auto">
          <a:xfrm>
            <a:off x="3703638" y="2428875"/>
            <a:ext cx="1403350" cy="352425"/>
          </a:xfrm>
          <a:custGeom>
            <a:avLst/>
            <a:gdLst>
              <a:gd name="T0" fmla="*/ 0 w 884"/>
              <a:gd name="T1" fmla="*/ 350838 h 222"/>
              <a:gd name="T2" fmla="*/ 0 w 884"/>
              <a:gd name="T3" fmla="*/ 0 h 222"/>
              <a:gd name="T4" fmla="*/ 1401763 w 884"/>
              <a:gd name="T5" fmla="*/ 0 h 222"/>
              <a:gd name="T6" fmla="*/ 1401763 w 884"/>
              <a:gd name="T7" fmla="*/ 350838 h 222"/>
              <a:gd name="T8" fmla="*/ 0 w 884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2"/>
              <a:gd name="T17" fmla="*/ 884 w 884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Freeform 5"/>
          <p:cNvSpPr>
            <a:spLocks/>
          </p:cNvSpPr>
          <p:nvPr/>
        </p:nvSpPr>
        <p:spPr bwMode="auto">
          <a:xfrm>
            <a:off x="3703638" y="3479800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Freeform 6"/>
          <p:cNvSpPr>
            <a:spLocks/>
          </p:cNvSpPr>
          <p:nvPr/>
        </p:nvSpPr>
        <p:spPr bwMode="auto">
          <a:xfrm>
            <a:off x="3703638" y="4530725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Freeform 7"/>
          <p:cNvSpPr>
            <a:spLocks/>
          </p:cNvSpPr>
          <p:nvPr/>
        </p:nvSpPr>
        <p:spPr bwMode="auto">
          <a:xfrm>
            <a:off x="3703638" y="1381125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Freeform 8"/>
          <p:cNvSpPr>
            <a:spLocks/>
          </p:cNvSpPr>
          <p:nvPr/>
        </p:nvSpPr>
        <p:spPr bwMode="auto">
          <a:xfrm>
            <a:off x="3703638" y="1030288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Freeform 9"/>
          <p:cNvSpPr>
            <a:spLocks/>
          </p:cNvSpPr>
          <p:nvPr/>
        </p:nvSpPr>
        <p:spPr bwMode="auto">
          <a:xfrm>
            <a:off x="3703638" y="2079625"/>
            <a:ext cx="352425" cy="350838"/>
          </a:xfrm>
          <a:custGeom>
            <a:avLst/>
            <a:gdLst>
              <a:gd name="T0" fmla="*/ 0 w 222"/>
              <a:gd name="T1" fmla="*/ 349250 h 221"/>
              <a:gd name="T2" fmla="*/ 0 w 222"/>
              <a:gd name="T3" fmla="*/ 0 h 221"/>
              <a:gd name="T4" fmla="*/ 350838 w 222"/>
              <a:gd name="T5" fmla="*/ 0 h 221"/>
              <a:gd name="T6" fmla="*/ 350838 w 222"/>
              <a:gd name="T7" fmla="*/ 349250 h 221"/>
              <a:gd name="T8" fmla="*/ 0 w 222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1"/>
              <a:gd name="T17" fmla="*/ 222 w 222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Freeform 10"/>
          <p:cNvSpPr>
            <a:spLocks/>
          </p:cNvSpPr>
          <p:nvPr/>
        </p:nvSpPr>
        <p:spPr bwMode="auto">
          <a:xfrm>
            <a:off x="3703638" y="3128963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Freeform 11"/>
          <p:cNvSpPr>
            <a:spLocks/>
          </p:cNvSpPr>
          <p:nvPr/>
        </p:nvSpPr>
        <p:spPr bwMode="auto">
          <a:xfrm>
            <a:off x="3703638" y="4179888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Freeform 12"/>
          <p:cNvSpPr>
            <a:spLocks/>
          </p:cNvSpPr>
          <p:nvPr/>
        </p:nvSpPr>
        <p:spPr bwMode="auto">
          <a:xfrm>
            <a:off x="2303463" y="2428875"/>
            <a:ext cx="701675" cy="1401763"/>
          </a:xfrm>
          <a:custGeom>
            <a:avLst/>
            <a:gdLst>
              <a:gd name="T0" fmla="*/ 0 w 442"/>
              <a:gd name="T1" fmla="*/ 1400175 h 883"/>
              <a:gd name="T2" fmla="*/ 0 w 442"/>
              <a:gd name="T3" fmla="*/ 0 h 883"/>
              <a:gd name="T4" fmla="*/ 700088 w 442"/>
              <a:gd name="T5" fmla="*/ 0 h 883"/>
              <a:gd name="T6" fmla="*/ 700088 w 442"/>
              <a:gd name="T7" fmla="*/ 1400175 h 883"/>
              <a:gd name="T8" fmla="*/ 0 w 442"/>
              <a:gd name="T9" fmla="*/ 1400175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2"/>
              <a:gd name="T16" fmla="*/ 0 h 883"/>
              <a:gd name="T17" fmla="*/ 442 w 442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Rectangle 13"/>
          <p:cNvSpPr>
            <a:spLocks noChangeArrowheads="1"/>
          </p:cNvSpPr>
          <p:nvPr/>
        </p:nvSpPr>
        <p:spPr bwMode="auto">
          <a:xfrm>
            <a:off x="1895475" y="2452688"/>
            <a:ext cx="452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00</a:t>
            </a:r>
          </a:p>
        </p:txBody>
      </p:sp>
      <p:sp>
        <p:nvSpPr>
          <p:cNvPr id="10257" name="Rectangle 14"/>
          <p:cNvSpPr>
            <a:spLocks noChangeArrowheads="1"/>
          </p:cNvSpPr>
          <p:nvPr/>
        </p:nvSpPr>
        <p:spPr bwMode="auto">
          <a:xfrm>
            <a:off x="1895475" y="2841625"/>
            <a:ext cx="452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01</a:t>
            </a:r>
          </a:p>
        </p:txBody>
      </p:sp>
      <p:sp>
        <p:nvSpPr>
          <p:cNvPr id="10258" name="Rectangle 15"/>
          <p:cNvSpPr>
            <a:spLocks noChangeArrowheads="1"/>
          </p:cNvSpPr>
          <p:nvPr/>
        </p:nvSpPr>
        <p:spPr bwMode="auto">
          <a:xfrm>
            <a:off x="1895475" y="3175000"/>
            <a:ext cx="452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10</a:t>
            </a:r>
          </a:p>
        </p:txBody>
      </p:sp>
      <p:sp>
        <p:nvSpPr>
          <p:cNvPr id="10259" name="Rectangle 16"/>
          <p:cNvSpPr>
            <a:spLocks noChangeArrowheads="1"/>
          </p:cNvSpPr>
          <p:nvPr/>
        </p:nvSpPr>
        <p:spPr bwMode="auto">
          <a:xfrm>
            <a:off x="1895475" y="3535363"/>
            <a:ext cx="452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11</a:t>
            </a:r>
          </a:p>
        </p:txBody>
      </p:sp>
      <p:sp>
        <p:nvSpPr>
          <p:cNvPr id="10260" name="Rectangle 17"/>
          <p:cNvSpPr>
            <a:spLocks noChangeArrowheads="1"/>
          </p:cNvSpPr>
          <p:nvPr/>
        </p:nvSpPr>
        <p:spPr bwMode="auto">
          <a:xfrm>
            <a:off x="2297113" y="2087563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10261" name="Rectangle 18"/>
          <p:cNvSpPr>
            <a:spLocks noChangeArrowheads="1"/>
          </p:cNvSpPr>
          <p:nvPr/>
        </p:nvSpPr>
        <p:spPr bwMode="auto">
          <a:xfrm>
            <a:off x="3744913" y="1087438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10262" name="Rectangle 19"/>
          <p:cNvSpPr>
            <a:spLocks noChangeArrowheads="1"/>
          </p:cNvSpPr>
          <p:nvPr/>
        </p:nvSpPr>
        <p:spPr bwMode="auto">
          <a:xfrm>
            <a:off x="3721100" y="2090738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10263" name="Rectangle 20"/>
          <p:cNvSpPr>
            <a:spLocks noChangeArrowheads="1"/>
          </p:cNvSpPr>
          <p:nvPr/>
        </p:nvSpPr>
        <p:spPr bwMode="auto">
          <a:xfrm>
            <a:off x="3709988" y="3138488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10264" name="Rectangle 21"/>
          <p:cNvSpPr>
            <a:spLocks noChangeArrowheads="1"/>
          </p:cNvSpPr>
          <p:nvPr/>
        </p:nvSpPr>
        <p:spPr bwMode="auto">
          <a:xfrm>
            <a:off x="3735388" y="4208463"/>
            <a:ext cx="315912" cy="333375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</a:t>
            </a:r>
          </a:p>
        </p:txBody>
      </p:sp>
      <p:sp>
        <p:nvSpPr>
          <p:cNvPr id="10265" name="Rectangle 22"/>
          <p:cNvSpPr>
            <a:spLocks noChangeArrowheads="1"/>
          </p:cNvSpPr>
          <p:nvPr/>
        </p:nvSpPr>
        <p:spPr bwMode="auto">
          <a:xfrm>
            <a:off x="1557338" y="1152525"/>
            <a:ext cx="15636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LOCAL DEPTH</a:t>
            </a:r>
          </a:p>
        </p:txBody>
      </p:sp>
      <p:sp>
        <p:nvSpPr>
          <p:cNvPr id="10266" name="Rectangle 23"/>
          <p:cNvSpPr>
            <a:spLocks noChangeArrowheads="1"/>
          </p:cNvSpPr>
          <p:nvPr/>
        </p:nvSpPr>
        <p:spPr bwMode="auto">
          <a:xfrm>
            <a:off x="1404938" y="1482725"/>
            <a:ext cx="1697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GLOBAL DEPTH</a:t>
            </a:r>
          </a:p>
        </p:txBody>
      </p:sp>
      <p:sp>
        <p:nvSpPr>
          <p:cNvPr id="10267" name="Rectangle 24"/>
          <p:cNvSpPr>
            <a:spLocks noChangeArrowheads="1"/>
          </p:cNvSpPr>
          <p:nvPr/>
        </p:nvSpPr>
        <p:spPr bwMode="auto">
          <a:xfrm>
            <a:off x="1524000" y="3886200"/>
            <a:ext cx="12715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DIRECTORY</a:t>
            </a:r>
          </a:p>
        </p:txBody>
      </p:sp>
      <p:sp>
        <p:nvSpPr>
          <p:cNvPr id="10268" name="Rectangle 25"/>
          <p:cNvSpPr>
            <a:spLocks noChangeArrowheads="1"/>
          </p:cNvSpPr>
          <p:nvPr/>
        </p:nvSpPr>
        <p:spPr bwMode="auto">
          <a:xfrm>
            <a:off x="5073650" y="1370013"/>
            <a:ext cx="1071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A</a:t>
            </a:r>
          </a:p>
        </p:txBody>
      </p:sp>
      <p:sp>
        <p:nvSpPr>
          <p:cNvPr id="10269" name="Rectangle 26"/>
          <p:cNvSpPr>
            <a:spLocks noChangeArrowheads="1"/>
          </p:cNvSpPr>
          <p:nvPr/>
        </p:nvSpPr>
        <p:spPr bwMode="auto">
          <a:xfrm>
            <a:off x="5087938" y="2433638"/>
            <a:ext cx="10525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B</a:t>
            </a:r>
          </a:p>
        </p:txBody>
      </p:sp>
      <p:sp>
        <p:nvSpPr>
          <p:cNvPr id="10270" name="Rectangle 27"/>
          <p:cNvSpPr>
            <a:spLocks noChangeArrowheads="1"/>
          </p:cNvSpPr>
          <p:nvPr/>
        </p:nvSpPr>
        <p:spPr bwMode="auto">
          <a:xfrm>
            <a:off x="5087938" y="3468688"/>
            <a:ext cx="10556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C</a:t>
            </a:r>
          </a:p>
        </p:txBody>
      </p:sp>
      <p:sp>
        <p:nvSpPr>
          <p:cNvPr id="10271" name="Rectangle 28"/>
          <p:cNvSpPr>
            <a:spLocks noChangeArrowheads="1"/>
          </p:cNvSpPr>
          <p:nvPr/>
        </p:nvSpPr>
        <p:spPr bwMode="auto">
          <a:xfrm>
            <a:off x="5089525" y="4533900"/>
            <a:ext cx="1066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Bucket D</a:t>
            </a:r>
          </a:p>
        </p:txBody>
      </p:sp>
      <p:sp>
        <p:nvSpPr>
          <p:cNvPr id="10272" name="Rectangle 29"/>
          <p:cNvSpPr>
            <a:spLocks noChangeArrowheads="1"/>
          </p:cNvSpPr>
          <p:nvPr/>
        </p:nvSpPr>
        <p:spPr bwMode="auto">
          <a:xfrm>
            <a:off x="3581400" y="6019800"/>
            <a:ext cx="1460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DATA PAGES</a:t>
            </a:r>
          </a:p>
        </p:txBody>
      </p:sp>
      <p:sp>
        <p:nvSpPr>
          <p:cNvPr id="10273" name="Rectangle 30"/>
          <p:cNvSpPr>
            <a:spLocks noChangeArrowheads="1"/>
          </p:cNvSpPr>
          <p:nvPr/>
        </p:nvSpPr>
        <p:spPr bwMode="auto">
          <a:xfrm>
            <a:off x="3686175" y="3490913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10*</a:t>
            </a:r>
          </a:p>
        </p:txBody>
      </p:sp>
      <p:sp>
        <p:nvSpPr>
          <p:cNvPr id="10274" name="Rectangle 31"/>
          <p:cNvSpPr>
            <a:spLocks noChangeArrowheads="1"/>
          </p:cNvSpPr>
          <p:nvPr/>
        </p:nvSpPr>
        <p:spPr bwMode="auto">
          <a:xfrm>
            <a:off x="3700463" y="2457450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1*</a:t>
            </a:r>
          </a:p>
        </p:txBody>
      </p:sp>
      <p:sp>
        <p:nvSpPr>
          <p:cNvPr id="10275" name="Rectangle 32"/>
          <p:cNvSpPr>
            <a:spLocks noChangeArrowheads="1"/>
          </p:cNvSpPr>
          <p:nvPr/>
        </p:nvSpPr>
        <p:spPr bwMode="auto">
          <a:xfrm>
            <a:off x="4300538" y="2457450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21*</a:t>
            </a:r>
          </a:p>
        </p:txBody>
      </p:sp>
      <p:sp>
        <p:nvSpPr>
          <p:cNvPr id="10276" name="Rectangle 33"/>
          <p:cNvSpPr>
            <a:spLocks noChangeArrowheads="1"/>
          </p:cNvSpPr>
          <p:nvPr/>
        </p:nvSpPr>
        <p:spPr bwMode="auto">
          <a:xfrm>
            <a:off x="3697288" y="1404938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4*</a:t>
            </a:r>
          </a:p>
        </p:txBody>
      </p:sp>
      <p:sp>
        <p:nvSpPr>
          <p:cNvPr id="10277" name="Rectangle 34"/>
          <p:cNvSpPr>
            <a:spLocks noChangeArrowheads="1"/>
          </p:cNvSpPr>
          <p:nvPr/>
        </p:nvSpPr>
        <p:spPr bwMode="auto">
          <a:xfrm>
            <a:off x="3919538" y="1404938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12*</a:t>
            </a:r>
          </a:p>
        </p:txBody>
      </p:sp>
      <p:sp>
        <p:nvSpPr>
          <p:cNvPr id="10278" name="Rectangle 35"/>
          <p:cNvSpPr>
            <a:spLocks noChangeArrowheads="1"/>
          </p:cNvSpPr>
          <p:nvPr/>
        </p:nvSpPr>
        <p:spPr bwMode="auto">
          <a:xfrm>
            <a:off x="4298950" y="1404938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32*</a:t>
            </a:r>
          </a:p>
        </p:txBody>
      </p:sp>
      <p:sp>
        <p:nvSpPr>
          <p:cNvPr id="10279" name="Rectangle 36"/>
          <p:cNvSpPr>
            <a:spLocks noChangeArrowheads="1"/>
          </p:cNvSpPr>
          <p:nvPr/>
        </p:nvSpPr>
        <p:spPr bwMode="auto">
          <a:xfrm>
            <a:off x="4657725" y="1406525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16*</a:t>
            </a:r>
          </a:p>
        </p:txBody>
      </p:sp>
      <p:sp>
        <p:nvSpPr>
          <p:cNvPr id="10280" name="Rectangle 37"/>
          <p:cNvSpPr>
            <a:spLocks noChangeArrowheads="1"/>
          </p:cNvSpPr>
          <p:nvPr/>
        </p:nvSpPr>
        <p:spPr bwMode="auto">
          <a:xfrm>
            <a:off x="3686175" y="4541838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15*</a:t>
            </a:r>
          </a:p>
        </p:txBody>
      </p:sp>
      <p:sp>
        <p:nvSpPr>
          <p:cNvPr id="10281" name="Rectangle 38"/>
          <p:cNvSpPr>
            <a:spLocks noChangeArrowheads="1"/>
          </p:cNvSpPr>
          <p:nvPr/>
        </p:nvSpPr>
        <p:spPr bwMode="auto">
          <a:xfrm>
            <a:off x="4076700" y="4541838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7*</a:t>
            </a:r>
          </a:p>
        </p:txBody>
      </p:sp>
      <p:sp>
        <p:nvSpPr>
          <p:cNvPr id="10282" name="Rectangle 39"/>
          <p:cNvSpPr>
            <a:spLocks noChangeArrowheads="1"/>
          </p:cNvSpPr>
          <p:nvPr/>
        </p:nvSpPr>
        <p:spPr bwMode="auto">
          <a:xfrm>
            <a:off x="4370388" y="4541838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19*</a:t>
            </a:r>
          </a:p>
        </p:txBody>
      </p:sp>
      <p:sp>
        <p:nvSpPr>
          <p:cNvPr id="10283" name="Rectangle 40"/>
          <p:cNvSpPr>
            <a:spLocks noChangeArrowheads="1"/>
          </p:cNvSpPr>
          <p:nvPr/>
        </p:nvSpPr>
        <p:spPr bwMode="auto">
          <a:xfrm>
            <a:off x="3995738" y="2455863"/>
            <a:ext cx="419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 Unicode MS" charset="0"/>
              </a:rPr>
              <a:t>5*</a:t>
            </a:r>
          </a:p>
        </p:txBody>
      </p:sp>
      <p:sp>
        <p:nvSpPr>
          <p:cNvPr id="10284" name="Freeform 41"/>
          <p:cNvSpPr>
            <a:spLocks/>
          </p:cNvSpPr>
          <p:nvPr/>
        </p:nvSpPr>
        <p:spPr bwMode="auto">
          <a:xfrm>
            <a:off x="2908300" y="1065213"/>
            <a:ext cx="750888" cy="133350"/>
          </a:xfrm>
          <a:custGeom>
            <a:avLst/>
            <a:gdLst>
              <a:gd name="T0" fmla="*/ 0 w 473"/>
              <a:gd name="T1" fmla="*/ 131763 h 84"/>
              <a:gd name="T2" fmla="*/ 309563 w 473"/>
              <a:gd name="T3" fmla="*/ 0 h 84"/>
              <a:gd name="T4" fmla="*/ 296863 w 473"/>
              <a:gd name="T5" fmla="*/ 131763 h 84"/>
              <a:gd name="T6" fmla="*/ 749300 w 473"/>
              <a:gd name="T7" fmla="*/ 95250 h 84"/>
              <a:gd name="T8" fmla="*/ 0 60000 65536"/>
              <a:gd name="T9" fmla="*/ 0 60000 65536"/>
              <a:gd name="T10" fmla="*/ 0 60000 65536"/>
              <a:gd name="T11" fmla="*/ 0 60000 65536"/>
              <a:gd name="T12" fmla="*/ 0 w 473"/>
              <a:gd name="T13" fmla="*/ 0 h 84"/>
              <a:gd name="T14" fmla="*/ 473 w 473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" h="84">
                <a:moveTo>
                  <a:pt x="0" y="83"/>
                </a:moveTo>
                <a:lnTo>
                  <a:pt x="195" y="0"/>
                </a:lnTo>
                <a:lnTo>
                  <a:pt x="187" y="83"/>
                </a:lnTo>
                <a:lnTo>
                  <a:pt x="472" y="6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5" name="Freeform 42"/>
          <p:cNvSpPr>
            <a:spLocks/>
          </p:cNvSpPr>
          <p:nvPr/>
        </p:nvSpPr>
        <p:spPr bwMode="auto">
          <a:xfrm>
            <a:off x="2135188" y="1720850"/>
            <a:ext cx="455612" cy="358775"/>
          </a:xfrm>
          <a:custGeom>
            <a:avLst/>
            <a:gdLst>
              <a:gd name="T0" fmla="*/ 0 w 287"/>
              <a:gd name="T1" fmla="*/ 0 h 226"/>
              <a:gd name="T2" fmla="*/ 84137 w 287"/>
              <a:gd name="T3" fmla="*/ 285750 h 226"/>
              <a:gd name="T4" fmla="*/ 250825 w 287"/>
              <a:gd name="T5" fmla="*/ 119063 h 226"/>
              <a:gd name="T6" fmla="*/ 454025 w 287"/>
              <a:gd name="T7" fmla="*/ 357188 h 226"/>
              <a:gd name="T8" fmla="*/ 0 60000 65536"/>
              <a:gd name="T9" fmla="*/ 0 60000 65536"/>
              <a:gd name="T10" fmla="*/ 0 60000 65536"/>
              <a:gd name="T11" fmla="*/ 0 60000 65536"/>
              <a:gd name="T12" fmla="*/ 0 w 287"/>
              <a:gd name="T13" fmla="*/ 0 h 226"/>
              <a:gd name="T14" fmla="*/ 287 w 287"/>
              <a:gd name="T15" fmla="*/ 226 h 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6" name="Rectangle 43"/>
          <p:cNvSpPr>
            <a:spLocks noChangeArrowheads="1"/>
          </p:cNvSpPr>
          <p:nvPr/>
        </p:nvSpPr>
        <p:spPr bwMode="auto">
          <a:xfrm>
            <a:off x="2306638" y="2428875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4"/>
          <p:cNvSpPr>
            <a:spLocks noChangeArrowheads="1"/>
          </p:cNvSpPr>
          <p:nvPr/>
        </p:nvSpPr>
        <p:spPr bwMode="auto">
          <a:xfrm>
            <a:off x="2306638" y="2771775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Rectangle 45"/>
          <p:cNvSpPr>
            <a:spLocks noChangeArrowheads="1"/>
          </p:cNvSpPr>
          <p:nvPr/>
        </p:nvSpPr>
        <p:spPr bwMode="auto">
          <a:xfrm>
            <a:off x="2306638" y="3114675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9" name="Line 46"/>
          <p:cNvSpPr>
            <a:spLocks noChangeShapeType="1"/>
          </p:cNvSpPr>
          <p:nvPr/>
        </p:nvSpPr>
        <p:spPr bwMode="auto">
          <a:xfrm flipV="1">
            <a:off x="2728913" y="1625600"/>
            <a:ext cx="965200" cy="1095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0" name="Line 47"/>
          <p:cNvSpPr>
            <a:spLocks noChangeShapeType="1"/>
          </p:cNvSpPr>
          <p:nvPr/>
        </p:nvSpPr>
        <p:spPr bwMode="auto">
          <a:xfrm flipV="1">
            <a:off x="2728913" y="2633663"/>
            <a:ext cx="965200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" name="Line 48"/>
          <p:cNvSpPr>
            <a:spLocks noChangeShapeType="1"/>
          </p:cNvSpPr>
          <p:nvPr/>
        </p:nvSpPr>
        <p:spPr bwMode="auto">
          <a:xfrm>
            <a:off x="2765425" y="3292475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2" name="Line 49"/>
          <p:cNvSpPr>
            <a:spLocks noChangeShapeType="1"/>
          </p:cNvSpPr>
          <p:nvPr/>
        </p:nvSpPr>
        <p:spPr bwMode="auto">
          <a:xfrm>
            <a:off x="2847975" y="3673475"/>
            <a:ext cx="846138" cy="714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3" name="Rectangle 50"/>
          <p:cNvSpPr>
            <a:spLocks noChangeArrowheads="1"/>
          </p:cNvSpPr>
          <p:nvPr/>
        </p:nvSpPr>
        <p:spPr bwMode="auto">
          <a:xfrm>
            <a:off x="4665663" y="2466975"/>
            <a:ext cx="555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latin typeface="Arial Unicode MS" charset="0"/>
              </a:rPr>
              <a:t>13*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725863" y="1390650"/>
            <a:ext cx="1173162" cy="4400550"/>
            <a:chOff x="2587" y="876"/>
            <a:chExt cx="739" cy="2772"/>
          </a:xfrm>
        </p:grpSpPr>
        <p:grpSp>
          <p:nvGrpSpPr>
            <p:cNvPr id="10346" name="Group 55"/>
            <p:cNvGrpSpPr>
              <a:grpSpLocks/>
            </p:cNvGrpSpPr>
            <p:nvPr/>
          </p:nvGrpSpPr>
          <p:grpSpPr bwMode="auto">
            <a:xfrm>
              <a:off x="2587" y="3437"/>
              <a:ext cx="739" cy="211"/>
              <a:chOff x="2587" y="3437"/>
              <a:chExt cx="739" cy="211"/>
            </a:xfrm>
          </p:grpSpPr>
          <p:sp>
            <p:nvSpPr>
              <p:cNvPr id="10348" name="Rectangle 56"/>
              <p:cNvSpPr>
                <a:spLocks noChangeArrowheads="1"/>
              </p:cNvSpPr>
              <p:nvPr/>
            </p:nvSpPr>
            <p:spPr bwMode="auto">
              <a:xfrm>
                <a:off x="2587" y="3437"/>
                <a:ext cx="26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Arial Unicode MS" charset="0"/>
                  </a:rPr>
                  <a:t>4*</a:t>
                </a:r>
              </a:p>
            </p:txBody>
          </p:sp>
          <p:sp>
            <p:nvSpPr>
              <p:cNvPr id="10349" name="Rectangle 57"/>
              <p:cNvSpPr>
                <a:spLocks noChangeArrowheads="1"/>
              </p:cNvSpPr>
              <p:nvPr/>
            </p:nvSpPr>
            <p:spPr bwMode="auto">
              <a:xfrm>
                <a:off x="2727" y="3437"/>
                <a:ext cx="35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Arial Unicode MS" charset="0"/>
                  </a:rPr>
                  <a:t>12*</a:t>
                </a:r>
              </a:p>
            </p:txBody>
          </p:sp>
          <p:sp>
            <p:nvSpPr>
              <p:cNvPr id="10350" name="Rectangle 58"/>
              <p:cNvSpPr>
                <a:spLocks noChangeArrowheads="1"/>
              </p:cNvSpPr>
              <p:nvPr/>
            </p:nvSpPr>
            <p:spPr bwMode="auto">
              <a:xfrm>
                <a:off x="2976" y="3438"/>
                <a:ext cx="35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Arial Unicode MS" charset="0"/>
                  </a:rPr>
                  <a:t>20*</a:t>
                </a:r>
              </a:p>
            </p:txBody>
          </p:sp>
        </p:grpSp>
        <p:sp>
          <p:nvSpPr>
            <p:cNvPr id="10347" name="Rectangle 59"/>
            <p:cNvSpPr>
              <a:spLocks noChangeArrowheads="1"/>
            </p:cNvSpPr>
            <p:nvPr/>
          </p:nvSpPr>
          <p:spPr bwMode="auto">
            <a:xfrm>
              <a:off x="2622" y="876"/>
              <a:ext cx="35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3695700" y="1038225"/>
            <a:ext cx="2747963" cy="5195888"/>
            <a:chOff x="2574" y="660"/>
            <a:chExt cx="1731" cy="3273"/>
          </a:xfrm>
        </p:grpSpPr>
        <p:grpSp>
          <p:nvGrpSpPr>
            <p:cNvPr id="10338" name="Group 61"/>
            <p:cNvGrpSpPr>
              <a:grpSpLocks/>
            </p:cNvGrpSpPr>
            <p:nvPr/>
          </p:nvGrpSpPr>
          <p:grpSpPr bwMode="auto">
            <a:xfrm>
              <a:off x="2591" y="3201"/>
              <a:ext cx="1714" cy="732"/>
              <a:chOff x="2591" y="3201"/>
              <a:chExt cx="1714" cy="732"/>
            </a:xfrm>
          </p:grpSpPr>
          <p:sp>
            <p:nvSpPr>
              <p:cNvPr id="10342" name="Freeform 62"/>
              <p:cNvSpPr>
                <a:spLocks/>
              </p:cNvSpPr>
              <p:nvPr/>
            </p:nvSpPr>
            <p:spPr bwMode="auto">
              <a:xfrm>
                <a:off x="2591" y="3422"/>
                <a:ext cx="884" cy="221"/>
              </a:xfrm>
              <a:custGeom>
                <a:avLst/>
                <a:gdLst>
                  <a:gd name="T0" fmla="*/ 0 w 884"/>
                  <a:gd name="T1" fmla="*/ 220 h 221"/>
                  <a:gd name="T2" fmla="*/ 0 w 884"/>
                  <a:gd name="T3" fmla="*/ 0 h 221"/>
                  <a:gd name="T4" fmla="*/ 883 w 884"/>
                  <a:gd name="T5" fmla="*/ 0 h 221"/>
                  <a:gd name="T6" fmla="*/ 883 w 884"/>
                  <a:gd name="T7" fmla="*/ 220 h 221"/>
                  <a:gd name="T8" fmla="*/ 0 w 884"/>
                  <a:gd name="T9" fmla="*/ 220 h 2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4"/>
                  <a:gd name="T16" fmla="*/ 0 h 221"/>
                  <a:gd name="T17" fmla="*/ 884 w 884"/>
                  <a:gd name="T18" fmla="*/ 221 h 2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4" h="221">
                    <a:moveTo>
                      <a:pt x="0" y="220"/>
                    </a:moveTo>
                    <a:lnTo>
                      <a:pt x="0" y="0"/>
                    </a:lnTo>
                    <a:lnTo>
                      <a:pt x="883" y="0"/>
                    </a:lnTo>
                    <a:lnTo>
                      <a:pt x="883" y="220"/>
                    </a:lnTo>
                    <a:lnTo>
                      <a:pt x="0" y="22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3" name="Freeform 63"/>
              <p:cNvSpPr>
                <a:spLocks/>
              </p:cNvSpPr>
              <p:nvPr/>
            </p:nvSpPr>
            <p:spPr bwMode="auto">
              <a:xfrm>
                <a:off x="2591" y="3201"/>
                <a:ext cx="222" cy="222"/>
              </a:xfrm>
              <a:custGeom>
                <a:avLst/>
                <a:gdLst>
                  <a:gd name="T0" fmla="*/ 0 w 222"/>
                  <a:gd name="T1" fmla="*/ 221 h 222"/>
                  <a:gd name="T2" fmla="*/ 0 w 222"/>
                  <a:gd name="T3" fmla="*/ 0 h 222"/>
                  <a:gd name="T4" fmla="*/ 221 w 222"/>
                  <a:gd name="T5" fmla="*/ 0 h 222"/>
                  <a:gd name="T6" fmla="*/ 221 w 222"/>
                  <a:gd name="T7" fmla="*/ 221 h 222"/>
                  <a:gd name="T8" fmla="*/ 0 w 222"/>
                  <a:gd name="T9" fmla="*/ 221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"/>
                  <a:gd name="T16" fmla="*/ 0 h 222"/>
                  <a:gd name="T17" fmla="*/ 222 w 222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" h="222">
                    <a:moveTo>
                      <a:pt x="0" y="221"/>
                    </a:moveTo>
                    <a:lnTo>
                      <a:pt x="0" y="0"/>
                    </a:lnTo>
                    <a:lnTo>
                      <a:pt x="221" y="0"/>
                    </a:lnTo>
                    <a:lnTo>
                      <a:pt x="221" y="221"/>
                    </a:lnTo>
                    <a:lnTo>
                      <a:pt x="0" y="221"/>
                    </a:lnTo>
                  </a:path>
                </a:pathLst>
              </a:custGeom>
              <a:pattFill prst="pct20">
                <a:fgClr>
                  <a:schemeClr val="tx2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4" name="Rectangle 64"/>
              <p:cNvSpPr>
                <a:spLocks noChangeArrowheads="1"/>
              </p:cNvSpPr>
              <p:nvPr/>
            </p:nvSpPr>
            <p:spPr bwMode="auto">
              <a:xfrm>
                <a:off x="2617" y="3237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chemeClr val="hlink"/>
                    </a:solidFill>
                    <a:latin typeface="Arial Unicode MS" charset="0"/>
                  </a:rPr>
                  <a:t>3</a:t>
                </a:r>
              </a:p>
            </p:txBody>
          </p:sp>
          <p:sp>
            <p:nvSpPr>
              <p:cNvPr id="10345" name="Rectangle 65"/>
              <p:cNvSpPr>
                <a:spLocks noChangeArrowheads="1"/>
              </p:cNvSpPr>
              <p:nvPr/>
            </p:nvSpPr>
            <p:spPr bwMode="auto">
              <a:xfrm>
                <a:off x="3454" y="3415"/>
                <a:ext cx="851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Bucket A2</a:t>
                </a:r>
                <a:b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</a:br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(</a:t>
                </a:r>
                <a:r>
                  <a:rPr lang="en-US" sz="1600" b="1">
                    <a:solidFill>
                      <a:schemeClr val="hlink"/>
                    </a:solidFill>
                    <a:latin typeface="Trebuchet MS" charset="0"/>
                  </a:rPr>
                  <a:t>split image</a:t>
                </a:r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/>
                </a:r>
                <a:b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</a:br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of Bucket A)</a:t>
                </a:r>
              </a:p>
            </p:txBody>
          </p:sp>
        </p:grpSp>
        <p:grpSp>
          <p:nvGrpSpPr>
            <p:cNvPr id="10339" name="Group 66"/>
            <p:cNvGrpSpPr>
              <a:grpSpLocks/>
            </p:cNvGrpSpPr>
            <p:nvPr/>
          </p:nvGrpSpPr>
          <p:grpSpPr bwMode="auto">
            <a:xfrm>
              <a:off x="2574" y="660"/>
              <a:ext cx="236" cy="265"/>
              <a:chOff x="2669" y="745"/>
              <a:chExt cx="236" cy="265"/>
            </a:xfrm>
          </p:grpSpPr>
          <p:sp>
            <p:nvSpPr>
              <p:cNvPr id="10340" name="Freeform 67"/>
              <p:cNvSpPr>
                <a:spLocks/>
              </p:cNvSpPr>
              <p:nvPr/>
            </p:nvSpPr>
            <p:spPr bwMode="auto">
              <a:xfrm>
                <a:off x="2669" y="745"/>
                <a:ext cx="222" cy="222"/>
              </a:xfrm>
              <a:custGeom>
                <a:avLst/>
                <a:gdLst>
                  <a:gd name="T0" fmla="*/ 0 w 222"/>
                  <a:gd name="T1" fmla="*/ 221 h 222"/>
                  <a:gd name="T2" fmla="*/ 0 w 222"/>
                  <a:gd name="T3" fmla="*/ 0 h 222"/>
                  <a:gd name="T4" fmla="*/ 221 w 222"/>
                  <a:gd name="T5" fmla="*/ 0 h 222"/>
                  <a:gd name="T6" fmla="*/ 221 w 222"/>
                  <a:gd name="T7" fmla="*/ 221 h 222"/>
                  <a:gd name="T8" fmla="*/ 0 w 222"/>
                  <a:gd name="T9" fmla="*/ 221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"/>
                  <a:gd name="T16" fmla="*/ 0 h 222"/>
                  <a:gd name="T17" fmla="*/ 222 w 222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" h="222">
                    <a:moveTo>
                      <a:pt x="0" y="221"/>
                    </a:moveTo>
                    <a:lnTo>
                      <a:pt x="0" y="0"/>
                    </a:lnTo>
                    <a:lnTo>
                      <a:pt x="221" y="0"/>
                    </a:lnTo>
                    <a:lnTo>
                      <a:pt x="221" y="221"/>
                    </a:lnTo>
                    <a:lnTo>
                      <a:pt x="0" y="221"/>
                    </a:lnTo>
                  </a:path>
                </a:pathLst>
              </a:custGeom>
              <a:pattFill prst="pct20">
                <a:fgClr>
                  <a:schemeClr val="tx2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1" name="Rectangle 68"/>
              <p:cNvSpPr>
                <a:spLocks noChangeArrowheads="1"/>
              </p:cNvSpPr>
              <p:nvPr/>
            </p:nvSpPr>
            <p:spPr bwMode="auto">
              <a:xfrm>
                <a:off x="2695" y="781"/>
                <a:ext cx="210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chemeClr val="hlink"/>
                    </a:solidFill>
                    <a:latin typeface="Arial Unicode MS" charset="0"/>
                  </a:rPr>
                  <a:t>3</a:t>
                </a:r>
              </a:p>
            </p:txBody>
          </p:sp>
        </p:grpSp>
      </p:grpSp>
      <p:sp>
        <p:nvSpPr>
          <p:cNvPr id="740421" name="Rectangle 69"/>
          <p:cNvSpPr>
            <a:spLocks noChangeArrowheads="1"/>
          </p:cNvSpPr>
          <p:nvPr/>
        </p:nvSpPr>
        <p:spPr bwMode="auto">
          <a:xfrm>
            <a:off x="1447800" y="981075"/>
            <a:ext cx="2238375" cy="510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2697163" y="1589088"/>
            <a:ext cx="987425" cy="3584575"/>
            <a:chOff x="3427" y="1001"/>
            <a:chExt cx="622" cy="2258"/>
          </a:xfrm>
        </p:grpSpPr>
        <p:sp>
          <p:nvSpPr>
            <p:cNvPr id="10336" name="Line 71"/>
            <p:cNvSpPr>
              <a:spLocks noChangeShapeType="1"/>
            </p:cNvSpPr>
            <p:nvPr/>
          </p:nvSpPr>
          <p:spPr bwMode="auto">
            <a:xfrm flipV="1">
              <a:off x="3464" y="1001"/>
              <a:ext cx="570" cy="5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7" name="Line 72"/>
            <p:cNvSpPr>
              <a:spLocks noChangeShapeType="1"/>
            </p:cNvSpPr>
            <p:nvPr/>
          </p:nvSpPr>
          <p:spPr bwMode="auto">
            <a:xfrm>
              <a:off x="3427" y="2276"/>
              <a:ext cx="622" cy="98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2728913" y="2481263"/>
            <a:ext cx="944562" cy="1509712"/>
            <a:chOff x="3447" y="1563"/>
            <a:chExt cx="595" cy="951"/>
          </a:xfrm>
        </p:grpSpPr>
        <p:sp>
          <p:nvSpPr>
            <p:cNvPr id="10334" name="Line 74"/>
            <p:cNvSpPr>
              <a:spLocks noChangeShapeType="1"/>
            </p:cNvSpPr>
            <p:nvPr/>
          </p:nvSpPr>
          <p:spPr bwMode="auto">
            <a:xfrm flipV="1">
              <a:off x="3464" y="1563"/>
              <a:ext cx="578" cy="15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5" name="Line 75"/>
            <p:cNvSpPr>
              <a:spLocks noChangeShapeType="1"/>
            </p:cNvSpPr>
            <p:nvPr/>
          </p:nvSpPr>
          <p:spPr bwMode="auto">
            <a:xfrm flipV="1">
              <a:off x="3447" y="1591"/>
              <a:ext cx="585" cy="92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2741613" y="3030538"/>
            <a:ext cx="931862" cy="1296987"/>
            <a:chOff x="3455" y="1909"/>
            <a:chExt cx="587" cy="817"/>
          </a:xfrm>
        </p:grpSpPr>
        <p:sp>
          <p:nvSpPr>
            <p:cNvPr id="10332" name="Line 77"/>
            <p:cNvSpPr>
              <a:spLocks noChangeShapeType="1"/>
            </p:cNvSpPr>
            <p:nvPr/>
          </p:nvSpPr>
          <p:spPr bwMode="auto">
            <a:xfrm>
              <a:off x="3472" y="1909"/>
              <a:ext cx="570" cy="21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3" name="Line 78"/>
            <p:cNvSpPr>
              <a:spLocks noChangeShapeType="1"/>
            </p:cNvSpPr>
            <p:nvPr/>
          </p:nvSpPr>
          <p:spPr bwMode="auto">
            <a:xfrm flipV="1">
              <a:off x="3455" y="2156"/>
              <a:ext cx="585" cy="57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2741613" y="3351213"/>
            <a:ext cx="928687" cy="1235075"/>
            <a:chOff x="3455" y="2111"/>
            <a:chExt cx="585" cy="778"/>
          </a:xfrm>
        </p:grpSpPr>
        <p:sp>
          <p:nvSpPr>
            <p:cNvPr id="10330" name="Line 80"/>
            <p:cNvSpPr>
              <a:spLocks noChangeShapeType="1"/>
            </p:cNvSpPr>
            <p:nvPr/>
          </p:nvSpPr>
          <p:spPr bwMode="auto">
            <a:xfrm>
              <a:off x="3479" y="2111"/>
              <a:ext cx="555" cy="563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1" name="Line 81"/>
            <p:cNvSpPr>
              <a:spLocks noChangeShapeType="1"/>
            </p:cNvSpPr>
            <p:nvPr/>
          </p:nvSpPr>
          <p:spPr bwMode="auto">
            <a:xfrm flipV="1">
              <a:off x="3455" y="2694"/>
              <a:ext cx="585" cy="195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82"/>
          <p:cNvGrpSpPr>
            <a:grpSpLocks/>
          </p:cNvGrpSpPr>
          <p:nvPr/>
        </p:nvGrpSpPr>
        <p:grpSpPr bwMode="auto">
          <a:xfrm>
            <a:off x="1600200" y="1139825"/>
            <a:ext cx="2084388" cy="3917950"/>
            <a:chOff x="2736" y="718"/>
            <a:chExt cx="1313" cy="2468"/>
          </a:xfrm>
        </p:grpSpPr>
        <p:sp>
          <p:nvSpPr>
            <p:cNvPr id="10306" name="Freeform 83"/>
            <p:cNvSpPr>
              <a:spLocks/>
            </p:cNvSpPr>
            <p:nvPr/>
          </p:nvSpPr>
          <p:spPr bwMode="auto">
            <a:xfrm>
              <a:off x="3688" y="729"/>
              <a:ext cx="361" cy="106"/>
            </a:xfrm>
            <a:custGeom>
              <a:avLst/>
              <a:gdLst>
                <a:gd name="T0" fmla="*/ 0 w 361"/>
                <a:gd name="T1" fmla="*/ 82 h 106"/>
                <a:gd name="T2" fmla="*/ 180 w 361"/>
                <a:gd name="T3" fmla="*/ 0 h 106"/>
                <a:gd name="T4" fmla="*/ 105 w 361"/>
                <a:gd name="T5" fmla="*/ 105 h 106"/>
                <a:gd name="T6" fmla="*/ 360 w 361"/>
                <a:gd name="T7" fmla="*/ 30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1"/>
                <a:gd name="T13" fmla="*/ 0 h 106"/>
                <a:gd name="T14" fmla="*/ 361 w 361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1" h="106">
                  <a:moveTo>
                    <a:pt x="0" y="82"/>
                  </a:moveTo>
                  <a:lnTo>
                    <a:pt x="180" y="0"/>
                  </a:lnTo>
                  <a:lnTo>
                    <a:pt x="105" y="105"/>
                  </a:lnTo>
                  <a:lnTo>
                    <a:pt x="360" y="3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07" name="Group 84"/>
            <p:cNvGrpSpPr>
              <a:grpSpLocks/>
            </p:cNvGrpSpPr>
            <p:nvPr/>
          </p:nvGrpSpPr>
          <p:grpSpPr bwMode="auto">
            <a:xfrm>
              <a:off x="2736" y="718"/>
              <a:ext cx="1165" cy="2468"/>
              <a:chOff x="2736" y="718"/>
              <a:chExt cx="1165" cy="2468"/>
            </a:xfrm>
          </p:grpSpPr>
          <p:sp>
            <p:nvSpPr>
              <p:cNvPr id="10308" name="Freeform 85"/>
              <p:cNvSpPr>
                <a:spLocks/>
              </p:cNvSpPr>
              <p:nvPr/>
            </p:nvSpPr>
            <p:spPr bwMode="auto">
              <a:xfrm>
                <a:off x="3283" y="1263"/>
                <a:ext cx="190" cy="190"/>
              </a:xfrm>
              <a:custGeom>
                <a:avLst/>
                <a:gdLst>
                  <a:gd name="T0" fmla="*/ 0 w 190"/>
                  <a:gd name="T1" fmla="*/ 189 h 190"/>
                  <a:gd name="T2" fmla="*/ 0 w 190"/>
                  <a:gd name="T3" fmla="*/ 0 h 190"/>
                  <a:gd name="T4" fmla="*/ 189 w 190"/>
                  <a:gd name="T5" fmla="*/ 0 h 190"/>
                  <a:gd name="T6" fmla="*/ 189 w 190"/>
                  <a:gd name="T7" fmla="*/ 189 h 190"/>
                  <a:gd name="T8" fmla="*/ 0 w 190"/>
                  <a:gd name="T9" fmla="*/ 189 h 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190"/>
                  <a:gd name="T17" fmla="*/ 190 w 190"/>
                  <a:gd name="T18" fmla="*/ 190 h 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190">
                    <a:moveTo>
                      <a:pt x="0" y="189"/>
                    </a:moveTo>
                    <a:lnTo>
                      <a:pt x="0" y="0"/>
                    </a:lnTo>
                    <a:lnTo>
                      <a:pt x="189" y="0"/>
                    </a:lnTo>
                    <a:lnTo>
                      <a:pt x="189" y="189"/>
                    </a:lnTo>
                    <a:lnTo>
                      <a:pt x="0" y="189"/>
                    </a:lnTo>
                  </a:path>
                </a:pathLst>
              </a:custGeom>
              <a:pattFill prst="pct20">
                <a:fgClr>
                  <a:schemeClr val="tx2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9" name="Freeform 86"/>
              <p:cNvSpPr>
                <a:spLocks/>
              </p:cNvSpPr>
              <p:nvPr/>
            </p:nvSpPr>
            <p:spPr bwMode="auto">
              <a:xfrm>
                <a:off x="3283" y="1452"/>
                <a:ext cx="379" cy="756"/>
              </a:xfrm>
              <a:custGeom>
                <a:avLst/>
                <a:gdLst>
                  <a:gd name="T0" fmla="*/ 0 w 379"/>
                  <a:gd name="T1" fmla="*/ 755 h 756"/>
                  <a:gd name="T2" fmla="*/ 0 w 379"/>
                  <a:gd name="T3" fmla="*/ 0 h 756"/>
                  <a:gd name="T4" fmla="*/ 378 w 379"/>
                  <a:gd name="T5" fmla="*/ 0 h 756"/>
                  <a:gd name="T6" fmla="*/ 378 w 379"/>
                  <a:gd name="T7" fmla="*/ 755 h 756"/>
                  <a:gd name="T8" fmla="*/ 0 w 379"/>
                  <a:gd name="T9" fmla="*/ 755 h 7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9"/>
                  <a:gd name="T16" fmla="*/ 0 h 756"/>
                  <a:gd name="T17" fmla="*/ 379 w 379"/>
                  <a:gd name="T18" fmla="*/ 756 h 7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9" h="756">
                    <a:moveTo>
                      <a:pt x="0" y="755"/>
                    </a:moveTo>
                    <a:lnTo>
                      <a:pt x="0" y="0"/>
                    </a:lnTo>
                    <a:lnTo>
                      <a:pt x="378" y="0"/>
                    </a:lnTo>
                    <a:lnTo>
                      <a:pt x="378" y="755"/>
                    </a:lnTo>
                    <a:lnTo>
                      <a:pt x="0" y="755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0" name="Freeform 87"/>
              <p:cNvSpPr>
                <a:spLocks/>
              </p:cNvSpPr>
              <p:nvPr/>
            </p:nvSpPr>
            <p:spPr bwMode="auto">
              <a:xfrm>
                <a:off x="3283" y="2207"/>
                <a:ext cx="379" cy="758"/>
              </a:xfrm>
              <a:custGeom>
                <a:avLst/>
                <a:gdLst>
                  <a:gd name="T0" fmla="*/ 0 w 379"/>
                  <a:gd name="T1" fmla="*/ 757 h 758"/>
                  <a:gd name="T2" fmla="*/ 0 w 379"/>
                  <a:gd name="T3" fmla="*/ 0 h 758"/>
                  <a:gd name="T4" fmla="*/ 378 w 379"/>
                  <a:gd name="T5" fmla="*/ 0 h 758"/>
                  <a:gd name="T6" fmla="*/ 378 w 379"/>
                  <a:gd name="T7" fmla="*/ 757 h 758"/>
                  <a:gd name="T8" fmla="*/ 0 w 379"/>
                  <a:gd name="T9" fmla="*/ 757 h 7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9"/>
                  <a:gd name="T16" fmla="*/ 0 h 758"/>
                  <a:gd name="T17" fmla="*/ 379 w 379"/>
                  <a:gd name="T18" fmla="*/ 758 h 7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9" h="758">
                    <a:moveTo>
                      <a:pt x="0" y="757"/>
                    </a:moveTo>
                    <a:lnTo>
                      <a:pt x="0" y="0"/>
                    </a:lnTo>
                    <a:lnTo>
                      <a:pt x="378" y="0"/>
                    </a:lnTo>
                    <a:lnTo>
                      <a:pt x="378" y="757"/>
                    </a:lnTo>
                    <a:lnTo>
                      <a:pt x="0" y="75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1" name="Rectangle 88"/>
              <p:cNvSpPr>
                <a:spLocks noChangeArrowheads="1"/>
              </p:cNvSpPr>
              <p:nvPr/>
            </p:nvSpPr>
            <p:spPr bwMode="auto">
              <a:xfrm>
                <a:off x="2971" y="1458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000</a:t>
                </a:r>
              </a:p>
            </p:txBody>
          </p:sp>
          <p:sp>
            <p:nvSpPr>
              <p:cNvPr id="10312" name="Rectangle 89"/>
              <p:cNvSpPr>
                <a:spLocks noChangeArrowheads="1"/>
              </p:cNvSpPr>
              <p:nvPr/>
            </p:nvSpPr>
            <p:spPr bwMode="auto">
              <a:xfrm>
                <a:off x="2971" y="1654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001</a:t>
                </a:r>
              </a:p>
            </p:txBody>
          </p:sp>
          <p:sp>
            <p:nvSpPr>
              <p:cNvPr id="10313" name="Rectangle 90"/>
              <p:cNvSpPr>
                <a:spLocks noChangeArrowheads="1"/>
              </p:cNvSpPr>
              <p:nvPr/>
            </p:nvSpPr>
            <p:spPr bwMode="auto">
              <a:xfrm>
                <a:off x="2965" y="1843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010</a:t>
                </a:r>
              </a:p>
            </p:txBody>
          </p:sp>
          <p:sp>
            <p:nvSpPr>
              <p:cNvPr id="10314" name="Rectangle 91"/>
              <p:cNvSpPr>
                <a:spLocks noChangeArrowheads="1"/>
              </p:cNvSpPr>
              <p:nvPr/>
            </p:nvSpPr>
            <p:spPr bwMode="auto">
              <a:xfrm>
                <a:off x="2965" y="2040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011</a:t>
                </a:r>
              </a:p>
            </p:txBody>
          </p:sp>
          <p:sp>
            <p:nvSpPr>
              <p:cNvPr id="10315" name="Rectangle 92"/>
              <p:cNvSpPr>
                <a:spLocks noChangeArrowheads="1"/>
              </p:cNvSpPr>
              <p:nvPr/>
            </p:nvSpPr>
            <p:spPr bwMode="auto">
              <a:xfrm>
                <a:off x="2958" y="2221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100</a:t>
                </a:r>
              </a:p>
            </p:txBody>
          </p:sp>
          <p:sp>
            <p:nvSpPr>
              <p:cNvPr id="10316" name="Rectangle 93"/>
              <p:cNvSpPr>
                <a:spLocks noChangeArrowheads="1"/>
              </p:cNvSpPr>
              <p:nvPr/>
            </p:nvSpPr>
            <p:spPr bwMode="auto">
              <a:xfrm>
                <a:off x="2958" y="2418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101</a:t>
                </a:r>
              </a:p>
            </p:txBody>
          </p:sp>
          <p:sp>
            <p:nvSpPr>
              <p:cNvPr id="10317" name="Rectangle 94"/>
              <p:cNvSpPr>
                <a:spLocks noChangeArrowheads="1"/>
              </p:cNvSpPr>
              <p:nvPr/>
            </p:nvSpPr>
            <p:spPr bwMode="auto">
              <a:xfrm>
                <a:off x="2950" y="2621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110</a:t>
                </a:r>
              </a:p>
            </p:txBody>
          </p:sp>
          <p:sp>
            <p:nvSpPr>
              <p:cNvPr id="10318" name="Rectangle 95"/>
              <p:cNvSpPr>
                <a:spLocks noChangeArrowheads="1"/>
              </p:cNvSpPr>
              <p:nvPr/>
            </p:nvSpPr>
            <p:spPr bwMode="auto">
              <a:xfrm>
                <a:off x="2958" y="2803"/>
                <a:ext cx="3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111</a:t>
                </a:r>
              </a:p>
            </p:txBody>
          </p:sp>
          <p:sp>
            <p:nvSpPr>
              <p:cNvPr id="10319" name="Rectangle 96"/>
              <p:cNvSpPr>
                <a:spLocks noChangeArrowheads="1"/>
              </p:cNvSpPr>
              <p:nvPr/>
            </p:nvSpPr>
            <p:spPr bwMode="auto">
              <a:xfrm>
                <a:off x="3284" y="1247"/>
                <a:ext cx="19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chemeClr val="hlink"/>
                    </a:solidFill>
                    <a:latin typeface="Trebuchet MS" charset="0"/>
                  </a:rPr>
                  <a:t>3</a:t>
                </a:r>
              </a:p>
            </p:txBody>
          </p:sp>
          <p:sp>
            <p:nvSpPr>
              <p:cNvPr id="10320" name="Rectangle 97"/>
              <p:cNvSpPr>
                <a:spLocks noChangeArrowheads="1"/>
              </p:cNvSpPr>
              <p:nvPr/>
            </p:nvSpPr>
            <p:spPr bwMode="auto">
              <a:xfrm>
                <a:off x="3072" y="2976"/>
                <a:ext cx="78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DIRECTORY</a:t>
                </a:r>
              </a:p>
            </p:txBody>
          </p:sp>
          <p:sp>
            <p:nvSpPr>
              <p:cNvPr id="10321" name="Line 98"/>
              <p:cNvSpPr>
                <a:spLocks noChangeShapeType="1"/>
              </p:cNvSpPr>
              <p:nvPr/>
            </p:nvSpPr>
            <p:spPr bwMode="auto">
              <a:xfrm>
                <a:off x="3284" y="1608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2" name="Line 99"/>
              <p:cNvSpPr>
                <a:spLocks noChangeShapeType="1"/>
              </p:cNvSpPr>
              <p:nvPr/>
            </p:nvSpPr>
            <p:spPr bwMode="auto">
              <a:xfrm>
                <a:off x="3290" y="1794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3" name="Line 100"/>
              <p:cNvSpPr>
                <a:spLocks noChangeShapeType="1"/>
              </p:cNvSpPr>
              <p:nvPr/>
            </p:nvSpPr>
            <p:spPr bwMode="auto">
              <a:xfrm>
                <a:off x="3288" y="2003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4" name="Line 101"/>
              <p:cNvSpPr>
                <a:spLocks noChangeShapeType="1"/>
              </p:cNvSpPr>
              <p:nvPr/>
            </p:nvSpPr>
            <p:spPr bwMode="auto">
              <a:xfrm>
                <a:off x="3301" y="2399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5" name="Line 102"/>
              <p:cNvSpPr>
                <a:spLocks noChangeShapeType="1"/>
              </p:cNvSpPr>
              <p:nvPr/>
            </p:nvSpPr>
            <p:spPr bwMode="auto">
              <a:xfrm>
                <a:off x="3285" y="2622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6" name="Line 103"/>
              <p:cNvSpPr>
                <a:spLocks noChangeShapeType="1"/>
              </p:cNvSpPr>
              <p:nvPr/>
            </p:nvSpPr>
            <p:spPr bwMode="auto">
              <a:xfrm>
                <a:off x="3291" y="2801"/>
                <a:ext cx="37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7" name="Rectangle 104"/>
              <p:cNvSpPr>
                <a:spLocks noChangeArrowheads="1"/>
              </p:cNvSpPr>
              <p:nvPr/>
            </p:nvSpPr>
            <p:spPr bwMode="auto">
              <a:xfrm>
                <a:off x="2736" y="718"/>
                <a:ext cx="93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LOCAL DEPTH</a:t>
                </a:r>
              </a:p>
            </p:txBody>
          </p:sp>
          <p:sp>
            <p:nvSpPr>
              <p:cNvPr id="10328" name="Rectangle 105"/>
              <p:cNvSpPr>
                <a:spLocks noChangeArrowheads="1"/>
              </p:cNvSpPr>
              <p:nvPr/>
            </p:nvSpPr>
            <p:spPr bwMode="auto">
              <a:xfrm>
                <a:off x="2878" y="912"/>
                <a:ext cx="1023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000000"/>
                    </a:solidFill>
                    <a:latin typeface="Trebuchet MS" charset="0"/>
                  </a:rPr>
                  <a:t>GLOBAL DEPTH</a:t>
                </a:r>
              </a:p>
            </p:txBody>
          </p:sp>
          <p:sp>
            <p:nvSpPr>
              <p:cNvPr id="10329" name="Freeform 106"/>
              <p:cNvSpPr>
                <a:spLocks/>
              </p:cNvSpPr>
              <p:nvPr/>
            </p:nvSpPr>
            <p:spPr bwMode="auto">
              <a:xfrm>
                <a:off x="3373" y="1096"/>
                <a:ext cx="114" cy="174"/>
              </a:xfrm>
              <a:custGeom>
                <a:avLst/>
                <a:gdLst>
                  <a:gd name="T0" fmla="*/ 75 w 114"/>
                  <a:gd name="T1" fmla="*/ 0 h 174"/>
                  <a:gd name="T2" fmla="*/ 113 w 114"/>
                  <a:gd name="T3" fmla="*/ 68 h 174"/>
                  <a:gd name="T4" fmla="*/ 0 w 114"/>
                  <a:gd name="T5" fmla="*/ 38 h 174"/>
                  <a:gd name="T6" fmla="*/ 15 w 114"/>
                  <a:gd name="T7" fmla="*/ 173 h 1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4"/>
                  <a:gd name="T13" fmla="*/ 0 h 174"/>
                  <a:gd name="T14" fmla="*/ 114 w 114"/>
                  <a:gd name="T15" fmla="*/ 174 h 1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4" h="174">
                    <a:moveTo>
                      <a:pt x="75" y="0"/>
                    </a:moveTo>
                    <a:lnTo>
                      <a:pt x="113" y="68"/>
                    </a:lnTo>
                    <a:lnTo>
                      <a:pt x="0" y="38"/>
                    </a:lnTo>
                    <a:lnTo>
                      <a:pt x="15" y="173"/>
                    </a:lnTo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107"/>
          <p:cNvGrpSpPr>
            <a:grpSpLocks/>
          </p:cNvGrpSpPr>
          <p:nvPr/>
        </p:nvGrpSpPr>
        <p:grpSpPr bwMode="auto">
          <a:xfrm>
            <a:off x="381000" y="2057400"/>
            <a:ext cx="2082800" cy="381000"/>
            <a:chOff x="1968" y="1056"/>
            <a:chExt cx="1312" cy="240"/>
          </a:xfrm>
        </p:grpSpPr>
        <p:sp>
          <p:nvSpPr>
            <p:cNvPr id="10304" name="Rectangle 108"/>
            <p:cNvSpPr>
              <a:spLocks noChangeArrowheads="1"/>
            </p:cNvSpPr>
            <p:nvPr/>
          </p:nvSpPr>
          <p:spPr bwMode="auto">
            <a:xfrm>
              <a:off x="1968" y="1056"/>
              <a:ext cx="131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tx2"/>
                  </a:solidFill>
                  <a:latin typeface="Arial Unicode MS" charset="0"/>
                </a:rPr>
                <a:t>h(20*) = 101</a:t>
              </a:r>
              <a:r>
                <a:rPr lang="en-US" sz="1800" b="1">
                  <a:solidFill>
                    <a:schemeClr val="hlink"/>
                  </a:solidFill>
                  <a:latin typeface="Arial Unicode MS" charset="0"/>
                </a:rPr>
                <a:t>00</a:t>
              </a:r>
              <a:r>
                <a:rPr lang="en-US" sz="1800" b="1">
                  <a:solidFill>
                    <a:schemeClr val="tx2"/>
                  </a:solidFill>
                  <a:latin typeface="Arial Unicode MS" charset="0"/>
                </a:rPr>
                <a:t> </a:t>
              </a:r>
            </a:p>
          </p:txBody>
        </p:sp>
        <p:sp>
          <p:nvSpPr>
            <p:cNvPr id="10305" name="Line 109"/>
            <p:cNvSpPr>
              <a:spLocks noChangeShapeType="1"/>
            </p:cNvSpPr>
            <p:nvPr/>
          </p:nvSpPr>
          <p:spPr bwMode="auto">
            <a:xfrm>
              <a:off x="2640" y="12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40463" name="Text Box 111"/>
          <p:cNvSpPr txBox="1">
            <a:spLocks noChangeArrowheads="1"/>
          </p:cNvSpPr>
          <p:nvPr/>
        </p:nvSpPr>
        <p:spPr bwMode="auto">
          <a:xfrm>
            <a:off x="6400800" y="1600200"/>
            <a:ext cx="2514600" cy="3140075"/>
          </a:xfrm>
          <a:prstGeom prst="rect">
            <a:avLst/>
          </a:prstGeom>
          <a:solidFill>
            <a:srgbClr val="DDE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Notice that splitting a bucket only requires doubling the directory when LD = GD</a:t>
            </a:r>
          </a:p>
          <a:p>
            <a:pPr eaLnBrk="1" hangingPunct="1"/>
            <a:endParaRPr lang="en-US" sz="2000">
              <a:solidFill>
                <a:schemeClr val="tx2"/>
              </a:solidFill>
            </a:endParaRPr>
          </a:p>
          <a:p>
            <a:pPr eaLnBrk="1" hangingPunct="1"/>
            <a:r>
              <a:rPr lang="en-US" sz="2000">
                <a:solidFill>
                  <a:schemeClr val="tx2"/>
                </a:solidFill>
              </a:rPr>
              <a:t>Directory doubled by </a:t>
            </a:r>
            <a:r>
              <a:rPr lang="en-US" sz="2000" i="1">
                <a:solidFill>
                  <a:schemeClr val="tx2"/>
                </a:solidFill>
              </a:rPr>
              <a:t>copying it over </a:t>
            </a:r>
            <a:r>
              <a:rPr lang="en-US" sz="2000">
                <a:solidFill>
                  <a:schemeClr val="tx2"/>
                </a:solidFill>
              </a:rPr>
              <a:t>and fixing pointer to split image page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421" grpId="0" animBg="1"/>
      <p:bldP spid="740463" grpId="0" build="allAtOnce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7F3BD26-FB2E-E94D-AD3E-9AB4418F1358}" type="datetime1">
              <a:rPr lang="en-US" sz="1200"/>
              <a:pPr eaLnBrk="1" hangingPunct="1"/>
              <a:t>11/20/16</a:t>
            </a:fld>
            <a:endParaRPr lang="en-US" sz="1200"/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0DEFA6-504F-6F47-902F-5F01E89AD7CC}" type="slidenum">
              <a:rPr lang="en-US" sz="1200"/>
              <a:pPr eaLnBrk="1" hangingPunct="1"/>
              <a:t>9</a:t>
            </a:fld>
            <a:endParaRPr lang="en-US" sz="1200"/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3124200" y="2438400"/>
            <a:ext cx="533400" cy="2286000"/>
            <a:chOff x="1968" y="1536"/>
            <a:chExt cx="336" cy="1440"/>
          </a:xfrm>
        </p:grpSpPr>
        <p:sp>
          <p:nvSpPr>
            <p:cNvPr id="11369" name="Rectangle 105"/>
            <p:cNvSpPr>
              <a:spLocks noChangeArrowheads="1"/>
            </p:cNvSpPr>
            <p:nvPr/>
          </p:nvSpPr>
          <p:spPr bwMode="auto">
            <a:xfrm>
              <a:off x="1968" y="2784"/>
              <a:ext cx="336" cy="19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370" name="Rectangle 102"/>
            <p:cNvSpPr>
              <a:spLocks noChangeArrowheads="1"/>
            </p:cNvSpPr>
            <p:nvPr/>
          </p:nvSpPr>
          <p:spPr bwMode="auto">
            <a:xfrm>
              <a:off x="1968" y="1536"/>
              <a:ext cx="336" cy="19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371" name="Rectangle 103"/>
            <p:cNvSpPr>
              <a:spLocks noChangeArrowheads="1"/>
            </p:cNvSpPr>
            <p:nvPr/>
          </p:nvSpPr>
          <p:spPr bwMode="auto">
            <a:xfrm>
              <a:off x="1968" y="1920"/>
              <a:ext cx="336" cy="19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372" name="Rectangle 104"/>
            <p:cNvSpPr>
              <a:spLocks noChangeArrowheads="1"/>
            </p:cNvSpPr>
            <p:nvPr/>
          </p:nvSpPr>
          <p:spPr bwMode="auto">
            <a:xfrm>
              <a:off x="1968" y="2352"/>
              <a:ext cx="336" cy="19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6043613" y="3981450"/>
            <a:ext cx="533400" cy="647700"/>
            <a:chOff x="3807" y="2508"/>
            <a:chExt cx="336" cy="408"/>
          </a:xfrm>
        </p:grpSpPr>
        <p:sp>
          <p:nvSpPr>
            <p:cNvPr id="11367" name="Rectangle 107"/>
            <p:cNvSpPr>
              <a:spLocks noChangeArrowheads="1"/>
            </p:cNvSpPr>
            <p:nvPr/>
          </p:nvSpPr>
          <p:spPr bwMode="auto">
            <a:xfrm>
              <a:off x="3807" y="2724"/>
              <a:ext cx="336" cy="19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368" name="Rectangle 108"/>
            <p:cNvSpPr>
              <a:spLocks noChangeArrowheads="1"/>
            </p:cNvSpPr>
            <p:nvPr/>
          </p:nvSpPr>
          <p:spPr bwMode="auto">
            <a:xfrm>
              <a:off x="3807" y="2508"/>
              <a:ext cx="336" cy="19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3"/>
          <p:cNvGrpSpPr>
            <a:grpSpLocks/>
          </p:cNvGrpSpPr>
          <p:nvPr/>
        </p:nvGrpSpPr>
        <p:grpSpPr bwMode="auto">
          <a:xfrm>
            <a:off x="7277100" y="3733800"/>
            <a:ext cx="533400" cy="1314450"/>
            <a:chOff x="4584" y="2352"/>
            <a:chExt cx="336" cy="828"/>
          </a:xfrm>
        </p:grpSpPr>
        <p:sp>
          <p:nvSpPr>
            <p:cNvPr id="11363" name="Rectangle 111"/>
            <p:cNvSpPr>
              <a:spLocks noChangeArrowheads="1"/>
            </p:cNvSpPr>
            <p:nvPr/>
          </p:nvSpPr>
          <p:spPr bwMode="auto">
            <a:xfrm>
              <a:off x="4584" y="2784"/>
              <a:ext cx="336" cy="19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364" name="Rectangle 109"/>
            <p:cNvSpPr>
              <a:spLocks noChangeArrowheads="1"/>
            </p:cNvSpPr>
            <p:nvPr/>
          </p:nvSpPr>
          <p:spPr bwMode="auto">
            <a:xfrm>
              <a:off x="4584" y="2352"/>
              <a:ext cx="336" cy="19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365" name="Rectangle 110"/>
            <p:cNvSpPr>
              <a:spLocks noChangeArrowheads="1"/>
            </p:cNvSpPr>
            <p:nvPr/>
          </p:nvSpPr>
          <p:spPr bwMode="auto">
            <a:xfrm>
              <a:off x="4584" y="2556"/>
              <a:ext cx="336" cy="19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366" name="Rectangle 112"/>
            <p:cNvSpPr>
              <a:spLocks noChangeArrowheads="1"/>
            </p:cNvSpPr>
            <p:nvPr/>
          </p:nvSpPr>
          <p:spPr bwMode="auto">
            <a:xfrm>
              <a:off x="4584" y="2988"/>
              <a:ext cx="336" cy="19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16"/>
          <p:cNvGrpSpPr>
            <a:grpSpLocks/>
          </p:cNvGrpSpPr>
          <p:nvPr/>
        </p:nvGrpSpPr>
        <p:grpSpPr bwMode="auto">
          <a:xfrm>
            <a:off x="1905000" y="3352800"/>
            <a:ext cx="533400" cy="914400"/>
            <a:chOff x="1200" y="2112"/>
            <a:chExt cx="336" cy="576"/>
          </a:xfrm>
        </p:grpSpPr>
        <p:sp>
          <p:nvSpPr>
            <p:cNvPr id="11361" name="Rectangle 100"/>
            <p:cNvSpPr>
              <a:spLocks noChangeArrowheads="1"/>
            </p:cNvSpPr>
            <p:nvPr/>
          </p:nvSpPr>
          <p:spPr bwMode="auto">
            <a:xfrm>
              <a:off x="1200" y="2496"/>
              <a:ext cx="336" cy="19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362" name="Rectangle 101"/>
            <p:cNvSpPr>
              <a:spLocks noChangeArrowheads="1"/>
            </p:cNvSpPr>
            <p:nvPr/>
          </p:nvSpPr>
          <p:spPr bwMode="auto">
            <a:xfrm>
              <a:off x="1200" y="2112"/>
              <a:ext cx="336" cy="19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273" name="Rectangle 106"/>
          <p:cNvSpPr>
            <a:spLocks noChangeArrowheads="1"/>
          </p:cNvSpPr>
          <p:nvPr/>
        </p:nvSpPr>
        <p:spPr bwMode="auto">
          <a:xfrm>
            <a:off x="4724400" y="4038600"/>
            <a:ext cx="533400" cy="304800"/>
          </a:xfrm>
          <a:prstGeom prst="rect">
            <a:avLst/>
          </a:prstGeom>
          <a:solidFill>
            <a:schemeClr val="folHlink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4" name="Rectangle 99"/>
          <p:cNvSpPr>
            <a:spLocks noChangeArrowheads="1"/>
          </p:cNvSpPr>
          <p:nvPr/>
        </p:nvSpPr>
        <p:spPr bwMode="auto">
          <a:xfrm>
            <a:off x="609600" y="3733800"/>
            <a:ext cx="533400" cy="304800"/>
          </a:xfrm>
          <a:prstGeom prst="rect">
            <a:avLst/>
          </a:prstGeom>
          <a:solidFill>
            <a:schemeClr val="folHlink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Directory Doubling</a:t>
            </a:r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1727200" y="1066800"/>
            <a:ext cx="5834063" cy="454025"/>
          </a:xfrm>
          <a:prstGeom prst="rect">
            <a:avLst/>
          </a:prstGeom>
          <a:solidFill>
            <a:srgbClr val="FAE8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CF0E30"/>
                </a:solidFill>
              </a:rPr>
              <a:t>Why use least significant bits in directory?</a:t>
            </a:r>
          </a:p>
        </p:txBody>
      </p:sp>
      <p:sp>
        <p:nvSpPr>
          <p:cNvPr id="11279" name="Rectangle 34"/>
          <p:cNvSpPr>
            <a:spLocks noChangeArrowheads="1"/>
          </p:cNvSpPr>
          <p:nvPr/>
        </p:nvSpPr>
        <p:spPr bwMode="auto">
          <a:xfrm>
            <a:off x="3859213" y="5411788"/>
            <a:ext cx="5603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CF0E30"/>
                </a:solidFill>
              </a:rPr>
              <a:t>vs.</a:t>
            </a:r>
          </a:p>
        </p:txBody>
      </p:sp>
      <p:grpSp>
        <p:nvGrpSpPr>
          <p:cNvPr id="11280" name="Group 118"/>
          <p:cNvGrpSpPr>
            <a:grpSpLocks/>
          </p:cNvGrpSpPr>
          <p:nvPr/>
        </p:nvGrpSpPr>
        <p:grpSpPr bwMode="auto">
          <a:xfrm>
            <a:off x="319088" y="2060575"/>
            <a:ext cx="3398837" cy="3806825"/>
            <a:chOff x="201" y="1298"/>
            <a:chExt cx="2141" cy="2398"/>
          </a:xfrm>
        </p:grpSpPr>
        <p:sp>
          <p:nvSpPr>
            <p:cNvPr id="11322" name="Freeform 5"/>
            <p:cNvSpPr>
              <a:spLocks/>
            </p:cNvSpPr>
            <p:nvPr/>
          </p:nvSpPr>
          <p:spPr bwMode="auto">
            <a:xfrm>
              <a:off x="1176" y="1886"/>
              <a:ext cx="200" cy="210"/>
            </a:xfrm>
            <a:custGeom>
              <a:avLst/>
              <a:gdLst>
                <a:gd name="T0" fmla="*/ 0 w 200"/>
                <a:gd name="T1" fmla="*/ 209 h 210"/>
                <a:gd name="T2" fmla="*/ 0 w 200"/>
                <a:gd name="T3" fmla="*/ 0 h 210"/>
                <a:gd name="T4" fmla="*/ 199 w 200"/>
                <a:gd name="T5" fmla="*/ 0 h 210"/>
                <a:gd name="T6" fmla="*/ 199 w 200"/>
                <a:gd name="T7" fmla="*/ 209 h 210"/>
                <a:gd name="T8" fmla="*/ 0 w 200"/>
                <a:gd name="T9" fmla="*/ 209 h 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"/>
                <a:gd name="T16" fmla="*/ 0 h 210"/>
                <a:gd name="T17" fmla="*/ 200 w 200"/>
                <a:gd name="T18" fmla="*/ 210 h 2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" h="210">
                  <a:moveTo>
                    <a:pt x="0" y="209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209"/>
                  </a:lnTo>
                  <a:lnTo>
                    <a:pt x="0" y="209"/>
                  </a:lnTo>
                </a:path>
              </a:pathLst>
            </a:custGeom>
            <a:pattFill prst="pct20">
              <a:fgClr>
                <a:schemeClr val="tx2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3" name="Freeform 6"/>
            <p:cNvSpPr>
              <a:spLocks/>
            </p:cNvSpPr>
            <p:nvPr/>
          </p:nvSpPr>
          <p:spPr bwMode="auto">
            <a:xfrm>
              <a:off x="1176" y="2095"/>
              <a:ext cx="398" cy="840"/>
            </a:xfrm>
            <a:custGeom>
              <a:avLst/>
              <a:gdLst>
                <a:gd name="T0" fmla="*/ 0 w 398"/>
                <a:gd name="T1" fmla="*/ 839 h 840"/>
                <a:gd name="T2" fmla="*/ 0 w 398"/>
                <a:gd name="T3" fmla="*/ 0 h 840"/>
                <a:gd name="T4" fmla="*/ 397 w 398"/>
                <a:gd name="T5" fmla="*/ 0 h 840"/>
                <a:gd name="T6" fmla="*/ 397 w 398"/>
                <a:gd name="T7" fmla="*/ 839 h 840"/>
                <a:gd name="T8" fmla="*/ 0 w 398"/>
                <a:gd name="T9" fmla="*/ 839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8"/>
                <a:gd name="T16" fmla="*/ 0 h 840"/>
                <a:gd name="T17" fmla="*/ 398 w 398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8" h="840">
                  <a:moveTo>
                    <a:pt x="0" y="839"/>
                  </a:moveTo>
                  <a:lnTo>
                    <a:pt x="0" y="0"/>
                  </a:lnTo>
                  <a:lnTo>
                    <a:pt x="397" y="0"/>
                  </a:lnTo>
                  <a:lnTo>
                    <a:pt x="397" y="839"/>
                  </a:lnTo>
                  <a:lnTo>
                    <a:pt x="0" y="83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Rectangle 7"/>
            <p:cNvSpPr>
              <a:spLocks noChangeArrowheads="1"/>
            </p:cNvSpPr>
            <p:nvPr/>
          </p:nvSpPr>
          <p:spPr bwMode="auto">
            <a:xfrm>
              <a:off x="920" y="211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2"/>
                  </a:solidFill>
                </a:rPr>
                <a:t>0</a:t>
              </a:r>
              <a:r>
                <a:rPr lang="en-US" sz="14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1325" name="Rectangle 8"/>
            <p:cNvSpPr>
              <a:spLocks noChangeArrowheads="1"/>
            </p:cNvSpPr>
            <p:nvPr/>
          </p:nvSpPr>
          <p:spPr bwMode="auto">
            <a:xfrm>
              <a:off x="920" y="2343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2"/>
                  </a:solidFill>
                </a:rPr>
                <a:t>0</a:t>
              </a:r>
              <a:r>
                <a:rPr lang="en-US" sz="14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326" name="Rectangle 9"/>
            <p:cNvSpPr>
              <a:spLocks noChangeArrowheads="1"/>
            </p:cNvSpPr>
            <p:nvPr/>
          </p:nvSpPr>
          <p:spPr bwMode="auto">
            <a:xfrm>
              <a:off x="920" y="2542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2"/>
                  </a:solidFill>
                </a:rPr>
                <a:t>1</a:t>
              </a:r>
              <a:r>
                <a:rPr lang="en-US" sz="14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1327" name="Rectangle 10"/>
            <p:cNvSpPr>
              <a:spLocks noChangeArrowheads="1"/>
            </p:cNvSpPr>
            <p:nvPr/>
          </p:nvSpPr>
          <p:spPr bwMode="auto">
            <a:xfrm>
              <a:off x="920" y="275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2"/>
                  </a:solidFill>
                </a:rPr>
                <a:t>1</a:t>
              </a:r>
              <a:r>
                <a:rPr lang="en-US" sz="14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328" name="Rectangle 11"/>
            <p:cNvSpPr>
              <a:spLocks noChangeArrowheads="1"/>
            </p:cNvSpPr>
            <p:nvPr/>
          </p:nvSpPr>
          <p:spPr bwMode="auto">
            <a:xfrm>
              <a:off x="1172" y="1890"/>
              <a:ext cx="18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329" name="Rectangle 12"/>
            <p:cNvSpPr>
              <a:spLocks noChangeArrowheads="1"/>
            </p:cNvSpPr>
            <p:nvPr/>
          </p:nvSpPr>
          <p:spPr bwMode="auto">
            <a:xfrm>
              <a:off x="1178" y="2096"/>
              <a:ext cx="387" cy="19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13"/>
            <p:cNvSpPr>
              <a:spLocks noChangeArrowheads="1"/>
            </p:cNvSpPr>
            <p:nvPr/>
          </p:nvSpPr>
          <p:spPr bwMode="auto">
            <a:xfrm>
              <a:off x="1178" y="2301"/>
              <a:ext cx="387" cy="19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14"/>
            <p:cNvSpPr>
              <a:spLocks noChangeArrowheads="1"/>
            </p:cNvSpPr>
            <p:nvPr/>
          </p:nvSpPr>
          <p:spPr bwMode="auto">
            <a:xfrm>
              <a:off x="1178" y="2506"/>
              <a:ext cx="387" cy="2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Freeform 16"/>
            <p:cNvSpPr>
              <a:spLocks/>
            </p:cNvSpPr>
            <p:nvPr/>
          </p:nvSpPr>
          <p:spPr bwMode="auto">
            <a:xfrm>
              <a:off x="1944" y="1310"/>
              <a:ext cx="200" cy="210"/>
            </a:xfrm>
            <a:custGeom>
              <a:avLst/>
              <a:gdLst>
                <a:gd name="T0" fmla="*/ 0 w 200"/>
                <a:gd name="T1" fmla="*/ 209 h 210"/>
                <a:gd name="T2" fmla="*/ 0 w 200"/>
                <a:gd name="T3" fmla="*/ 0 h 210"/>
                <a:gd name="T4" fmla="*/ 199 w 200"/>
                <a:gd name="T5" fmla="*/ 0 h 210"/>
                <a:gd name="T6" fmla="*/ 199 w 200"/>
                <a:gd name="T7" fmla="*/ 209 h 210"/>
                <a:gd name="T8" fmla="*/ 0 w 200"/>
                <a:gd name="T9" fmla="*/ 209 h 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"/>
                <a:gd name="T16" fmla="*/ 0 h 210"/>
                <a:gd name="T17" fmla="*/ 200 w 200"/>
                <a:gd name="T18" fmla="*/ 210 h 2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" h="210">
                  <a:moveTo>
                    <a:pt x="0" y="209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209"/>
                  </a:lnTo>
                  <a:lnTo>
                    <a:pt x="0" y="209"/>
                  </a:lnTo>
                </a:path>
              </a:pathLst>
            </a:custGeom>
            <a:pattFill prst="pct20">
              <a:fgClr>
                <a:schemeClr val="tx2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3" name="Freeform 17"/>
            <p:cNvSpPr>
              <a:spLocks/>
            </p:cNvSpPr>
            <p:nvPr/>
          </p:nvSpPr>
          <p:spPr bwMode="auto">
            <a:xfrm>
              <a:off x="1944" y="1519"/>
              <a:ext cx="398" cy="840"/>
            </a:xfrm>
            <a:custGeom>
              <a:avLst/>
              <a:gdLst>
                <a:gd name="T0" fmla="*/ 0 w 398"/>
                <a:gd name="T1" fmla="*/ 839 h 840"/>
                <a:gd name="T2" fmla="*/ 0 w 398"/>
                <a:gd name="T3" fmla="*/ 0 h 840"/>
                <a:gd name="T4" fmla="*/ 397 w 398"/>
                <a:gd name="T5" fmla="*/ 0 h 840"/>
                <a:gd name="T6" fmla="*/ 397 w 398"/>
                <a:gd name="T7" fmla="*/ 839 h 840"/>
                <a:gd name="T8" fmla="*/ 0 w 398"/>
                <a:gd name="T9" fmla="*/ 839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8"/>
                <a:gd name="T16" fmla="*/ 0 h 840"/>
                <a:gd name="T17" fmla="*/ 398 w 398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8" h="840">
                  <a:moveTo>
                    <a:pt x="0" y="839"/>
                  </a:moveTo>
                  <a:lnTo>
                    <a:pt x="0" y="0"/>
                  </a:lnTo>
                  <a:lnTo>
                    <a:pt x="397" y="0"/>
                  </a:lnTo>
                  <a:lnTo>
                    <a:pt x="397" y="839"/>
                  </a:lnTo>
                  <a:lnTo>
                    <a:pt x="0" y="83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Rectangle 18"/>
            <p:cNvSpPr>
              <a:spLocks noChangeArrowheads="1"/>
            </p:cNvSpPr>
            <p:nvPr/>
          </p:nvSpPr>
          <p:spPr bwMode="auto">
            <a:xfrm>
              <a:off x="1640" y="1534"/>
              <a:ext cx="3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2"/>
                  </a:solidFill>
                </a:rPr>
                <a:t>0</a:t>
              </a:r>
              <a:r>
                <a:rPr lang="en-US" sz="1400" b="1">
                  <a:solidFill>
                    <a:srgbClr val="000000"/>
                  </a:solidFill>
                </a:rPr>
                <a:t>00</a:t>
              </a:r>
            </a:p>
          </p:txBody>
        </p:sp>
        <p:sp>
          <p:nvSpPr>
            <p:cNvPr id="11335" name="Rectangle 19"/>
            <p:cNvSpPr>
              <a:spLocks noChangeArrowheads="1"/>
            </p:cNvSpPr>
            <p:nvPr/>
          </p:nvSpPr>
          <p:spPr bwMode="auto">
            <a:xfrm>
              <a:off x="1640" y="1767"/>
              <a:ext cx="3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2"/>
                  </a:solidFill>
                </a:rPr>
                <a:t>0</a:t>
              </a:r>
              <a:r>
                <a:rPr lang="en-US" sz="1400" b="1">
                  <a:solidFill>
                    <a:srgbClr val="000000"/>
                  </a:solidFill>
                </a:rPr>
                <a:t>01</a:t>
              </a:r>
            </a:p>
          </p:txBody>
        </p:sp>
        <p:sp>
          <p:nvSpPr>
            <p:cNvPr id="11336" name="Rectangle 20"/>
            <p:cNvSpPr>
              <a:spLocks noChangeArrowheads="1"/>
            </p:cNvSpPr>
            <p:nvPr/>
          </p:nvSpPr>
          <p:spPr bwMode="auto">
            <a:xfrm>
              <a:off x="1640" y="1966"/>
              <a:ext cx="3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2"/>
                  </a:solidFill>
                </a:rPr>
                <a:t>0</a:t>
              </a:r>
              <a:r>
                <a:rPr lang="en-US" sz="14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1337" name="Rectangle 21"/>
            <p:cNvSpPr>
              <a:spLocks noChangeArrowheads="1"/>
            </p:cNvSpPr>
            <p:nvPr/>
          </p:nvSpPr>
          <p:spPr bwMode="auto">
            <a:xfrm>
              <a:off x="1640" y="2182"/>
              <a:ext cx="3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2"/>
                  </a:solidFill>
                </a:rPr>
                <a:t>0</a:t>
              </a:r>
              <a:r>
                <a:rPr lang="en-US" sz="1400" b="1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1338" name="Rectangle 22"/>
            <p:cNvSpPr>
              <a:spLocks noChangeArrowheads="1"/>
            </p:cNvSpPr>
            <p:nvPr/>
          </p:nvSpPr>
          <p:spPr bwMode="auto">
            <a:xfrm>
              <a:off x="1940" y="1315"/>
              <a:ext cx="18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339" name="Rectangle 23"/>
            <p:cNvSpPr>
              <a:spLocks noChangeArrowheads="1"/>
            </p:cNvSpPr>
            <p:nvPr/>
          </p:nvSpPr>
          <p:spPr bwMode="auto">
            <a:xfrm>
              <a:off x="1946" y="1520"/>
              <a:ext cx="387" cy="19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24"/>
            <p:cNvSpPr>
              <a:spLocks noChangeArrowheads="1"/>
            </p:cNvSpPr>
            <p:nvPr/>
          </p:nvSpPr>
          <p:spPr bwMode="auto">
            <a:xfrm>
              <a:off x="1946" y="1725"/>
              <a:ext cx="387" cy="19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25"/>
            <p:cNvSpPr>
              <a:spLocks noChangeArrowheads="1"/>
            </p:cNvSpPr>
            <p:nvPr/>
          </p:nvSpPr>
          <p:spPr bwMode="auto">
            <a:xfrm>
              <a:off x="1946" y="1930"/>
              <a:ext cx="387" cy="2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Freeform 26"/>
            <p:cNvSpPr>
              <a:spLocks/>
            </p:cNvSpPr>
            <p:nvPr/>
          </p:nvSpPr>
          <p:spPr bwMode="auto">
            <a:xfrm>
              <a:off x="1944" y="2357"/>
              <a:ext cx="398" cy="840"/>
            </a:xfrm>
            <a:custGeom>
              <a:avLst/>
              <a:gdLst>
                <a:gd name="T0" fmla="*/ 0 w 398"/>
                <a:gd name="T1" fmla="*/ 839 h 840"/>
                <a:gd name="T2" fmla="*/ 0 w 398"/>
                <a:gd name="T3" fmla="*/ 0 h 840"/>
                <a:gd name="T4" fmla="*/ 397 w 398"/>
                <a:gd name="T5" fmla="*/ 0 h 840"/>
                <a:gd name="T6" fmla="*/ 397 w 398"/>
                <a:gd name="T7" fmla="*/ 839 h 840"/>
                <a:gd name="T8" fmla="*/ 0 w 398"/>
                <a:gd name="T9" fmla="*/ 839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8"/>
                <a:gd name="T16" fmla="*/ 0 h 840"/>
                <a:gd name="T17" fmla="*/ 398 w 398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8" h="840">
                  <a:moveTo>
                    <a:pt x="0" y="839"/>
                  </a:moveTo>
                  <a:lnTo>
                    <a:pt x="0" y="0"/>
                  </a:lnTo>
                  <a:lnTo>
                    <a:pt x="397" y="0"/>
                  </a:lnTo>
                  <a:lnTo>
                    <a:pt x="397" y="839"/>
                  </a:lnTo>
                  <a:lnTo>
                    <a:pt x="0" y="83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3" name="Rectangle 27"/>
            <p:cNvSpPr>
              <a:spLocks noChangeArrowheads="1"/>
            </p:cNvSpPr>
            <p:nvPr/>
          </p:nvSpPr>
          <p:spPr bwMode="auto">
            <a:xfrm>
              <a:off x="1640" y="2372"/>
              <a:ext cx="3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2"/>
                  </a:solidFill>
                </a:rPr>
                <a:t>1</a:t>
              </a:r>
              <a:r>
                <a:rPr lang="en-US" sz="1400" b="1">
                  <a:solidFill>
                    <a:srgbClr val="000000"/>
                  </a:solidFill>
                </a:rPr>
                <a:t>00</a:t>
              </a:r>
            </a:p>
          </p:txBody>
        </p:sp>
        <p:sp>
          <p:nvSpPr>
            <p:cNvPr id="11344" name="Rectangle 28"/>
            <p:cNvSpPr>
              <a:spLocks noChangeArrowheads="1"/>
            </p:cNvSpPr>
            <p:nvPr/>
          </p:nvSpPr>
          <p:spPr bwMode="auto">
            <a:xfrm>
              <a:off x="1640" y="2605"/>
              <a:ext cx="3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2"/>
                  </a:solidFill>
                </a:rPr>
                <a:t>1</a:t>
              </a:r>
              <a:r>
                <a:rPr lang="en-US" sz="1400" b="1">
                  <a:solidFill>
                    <a:srgbClr val="000000"/>
                  </a:solidFill>
                </a:rPr>
                <a:t>01</a:t>
              </a:r>
            </a:p>
          </p:txBody>
        </p:sp>
        <p:sp>
          <p:nvSpPr>
            <p:cNvPr id="11345" name="Rectangle 29"/>
            <p:cNvSpPr>
              <a:spLocks noChangeArrowheads="1"/>
            </p:cNvSpPr>
            <p:nvPr/>
          </p:nvSpPr>
          <p:spPr bwMode="auto">
            <a:xfrm>
              <a:off x="1640" y="2804"/>
              <a:ext cx="3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2"/>
                  </a:solidFill>
                </a:rPr>
                <a:t>1</a:t>
              </a:r>
              <a:r>
                <a:rPr lang="en-US" sz="14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1346" name="Rectangle 30"/>
            <p:cNvSpPr>
              <a:spLocks noChangeArrowheads="1"/>
            </p:cNvSpPr>
            <p:nvPr/>
          </p:nvSpPr>
          <p:spPr bwMode="auto">
            <a:xfrm>
              <a:off x="1640" y="3020"/>
              <a:ext cx="3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accent2"/>
                  </a:solidFill>
                </a:rPr>
                <a:t>1</a:t>
              </a:r>
              <a:r>
                <a:rPr lang="en-US" sz="1400" b="1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1347" name="Rectangle 31"/>
            <p:cNvSpPr>
              <a:spLocks noChangeArrowheads="1"/>
            </p:cNvSpPr>
            <p:nvPr/>
          </p:nvSpPr>
          <p:spPr bwMode="auto">
            <a:xfrm>
              <a:off x="1946" y="2358"/>
              <a:ext cx="387" cy="19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32"/>
            <p:cNvSpPr>
              <a:spLocks noChangeArrowheads="1"/>
            </p:cNvSpPr>
            <p:nvPr/>
          </p:nvSpPr>
          <p:spPr bwMode="auto">
            <a:xfrm>
              <a:off x="1946" y="2563"/>
              <a:ext cx="387" cy="19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33"/>
            <p:cNvSpPr>
              <a:spLocks noChangeArrowheads="1"/>
            </p:cNvSpPr>
            <p:nvPr/>
          </p:nvSpPr>
          <p:spPr bwMode="auto">
            <a:xfrm>
              <a:off x="1946" y="2768"/>
              <a:ext cx="387" cy="2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Freeform 35"/>
            <p:cNvSpPr>
              <a:spLocks/>
            </p:cNvSpPr>
            <p:nvPr/>
          </p:nvSpPr>
          <p:spPr bwMode="auto">
            <a:xfrm>
              <a:off x="360" y="2126"/>
              <a:ext cx="200" cy="210"/>
            </a:xfrm>
            <a:custGeom>
              <a:avLst/>
              <a:gdLst>
                <a:gd name="T0" fmla="*/ 0 w 200"/>
                <a:gd name="T1" fmla="*/ 209 h 210"/>
                <a:gd name="T2" fmla="*/ 0 w 200"/>
                <a:gd name="T3" fmla="*/ 0 h 210"/>
                <a:gd name="T4" fmla="*/ 199 w 200"/>
                <a:gd name="T5" fmla="*/ 0 h 210"/>
                <a:gd name="T6" fmla="*/ 199 w 200"/>
                <a:gd name="T7" fmla="*/ 209 h 210"/>
                <a:gd name="T8" fmla="*/ 0 w 200"/>
                <a:gd name="T9" fmla="*/ 209 h 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"/>
                <a:gd name="T16" fmla="*/ 0 h 210"/>
                <a:gd name="T17" fmla="*/ 200 w 200"/>
                <a:gd name="T18" fmla="*/ 210 h 2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" h="210">
                  <a:moveTo>
                    <a:pt x="0" y="209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209"/>
                  </a:lnTo>
                  <a:lnTo>
                    <a:pt x="0" y="209"/>
                  </a:lnTo>
                </a:path>
              </a:pathLst>
            </a:custGeom>
            <a:pattFill prst="pct20">
              <a:fgClr>
                <a:schemeClr val="tx2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1" name="Rectangle 36"/>
            <p:cNvSpPr>
              <a:spLocks noChangeArrowheads="1"/>
            </p:cNvSpPr>
            <p:nvPr/>
          </p:nvSpPr>
          <p:spPr bwMode="auto">
            <a:xfrm>
              <a:off x="201" y="2350"/>
              <a:ext cx="18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1352" name="Rectangle 37"/>
            <p:cNvSpPr>
              <a:spLocks noChangeArrowheads="1"/>
            </p:cNvSpPr>
            <p:nvPr/>
          </p:nvSpPr>
          <p:spPr bwMode="auto">
            <a:xfrm>
              <a:off x="201" y="2583"/>
              <a:ext cx="18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353" name="Rectangle 38"/>
            <p:cNvSpPr>
              <a:spLocks noChangeArrowheads="1"/>
            </p:cNvSpPr>
            <p:nvPr/>
          </p:nvSpPr>
          <p:spPr bwMode="auto">
            <a:xfrm>
              <a:off x="356" y="2131"/>
              <a:ext cx="18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354" name="Rectangle 39"/>
            <p:cNvSpPr>
              <a:spLocks noChangeArrowheads="1"/>
            </p:cNvSpPr>
            <p:nvPr/>
          </p:nvSpPr>
          <p:spPr bwMode="auto">
            <a:xfrm>
              <a:off x="362" y="2336"/>
              <a:ext cx="387" cy="19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Rectangle 40"/>
            <p:cNvSpPr>
              <a:spLocks noChangeArrowheads="1"/>
            </p:cNvSpPr>
            <p:nvPr/>
          </p:nvSpPr>
          <p:spPr bwMode="auto">
            <a:xfrm>
              <a:off x="362" y="2541"/>
              <a:ext cx="387" cy="19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" name="Rectangle 41"/>
            <p:cNvSpPr>
              <a:spLocks noChangeArrowheads="1"/>
            </p:cNvSpPr>
            <p:nvPr/>
          </p:nvSpPr>
          <p:spPr bwMode="auto">
            <a:xfrm>
              <a:off x="406" y="2335"/>
              <a:ext cx="28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</a:rPr>
                <a:t>6*</a:t>
              </a:r>
            </a:p>
          </p:txBody>
        </p:sp>
        <p:sp>
          <p:nvSpPr>
            <p:cNvPr id="11357" name="Rectangle 42"/>
            <p:cNvSpPr>
              <a:spLocks noChangeArrowheads="1"/>
            </p:cNvSpPr>
            <p:nvPr/>
          </p:nvSpPr>
          <p:spPr bwMode="auto">
            <a:xfrm>
              <a:off x="1221" y="2479"/>
              <a:ext cx="28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</a:rPr>
                <a:t>6*</a:t>
              </a:r>
            </a:p>
          </p:txBody>
        </p:sp>
        <p:sp>
          <p:nvSpPr>
            <p:cNvPr id="11358" name="Rectangle 43"/>
            <p:cNvSpPr>
              <a:spLocks noChangeArrowheads="1"/>
            </p:cNvSpPr>
            <p:nvPr/>
          </p:nvSpPr>
          <p:spPr bwMode="auto">
            <a:xfrm>
              <a:off x="1989" y="2767"/>
              <a:ext cx="28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</a:rPr>
                <a:t>6*</a:t>
              </a:r>
            </a:p>
          </p:txBody>
        </p:sp>
        <p:sp>
          <p:nvSpPr>
            <p:cNvPr id="11359" name="Rectangle 44"/>
            <p:cNvSpPr>
              <a:spLocks noChangeArrowheads="1"/>
            </p:cNvSpPr>
            <p:nvPr/>
          </p:nvSpPr>
          <p:spPr bwMode="auto">
            <a:xfrm>
              <a:off x="262" y="1298"/>
              <a:ext cx="79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6 = 110</a:t>
              </a:r>
            </a:p>
          </p:txBody>
        </p:sp>
        <p:sp>
          <p:nvSpPr>
            <p:cNvPr id="11360" name="Rectangle 83"/>
            <p:cNvSpPr>
              <a:spLocks noChangeArrowheads="1"/>
            </p:cNvSpPr>
            <p:nvPr/>
          </p:nvSpPr>
          <p:spPr bwMode="auto">
            <a:xfrm>
              <a:off x="358" y="3410"/>
              <a:ext cx="149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CF0E30"/>
                  </a:solidFill>
                </a:rPr>
                <a:t>Least Significant</a:t>
              </a:r>
            </a:p>
          </p:txBody>
        </p:sp>
      </p:grpSp>
      <p:grpSp>
        <p:nvGrpSpPr>
          <p:cNvPr id="11281" name="Group 117"/>
          <p:cNvGrpSpPr>
            <a:grpSpLocks/>
          </p:cNvGrpSpPr>
          <p:nvPr/>
        </p:nvGrpSpPr>
        <p:grpSpPr bwMode="auto">
          <a:xfrm>
            <a:off x="4433888" y="2058988"/>
            <a:ext cx="3414712" cy="3808412"/>
            <a:chOff x="2793" y="1297"/>
            <a:chExt cx="2151" cy="2399"/>
          </a:xfrm>
        </p:grpSpPr>
        <p:sp>
          <p:nvSpPr>
            <p:cNvPr id="11283" name="Freeform 45"/>
            <p:cNvSpPr>
              <a:spLocks/>
            </p:cNvSpPr>
            <p:nvPr/>
          </p:nvSpPr>
          <p:spPr bwMode="auto">
            <a:xfrm>
              <a:off x="3778" y="1886"/>
              <a:ext cx="200" cy="210"/>
            </a:xfrm>
            <a:custGeom>
              <a:avLst/>
              <a:gdLst>
                <a:gd name="T0" fmla="*/ 0 w 200"/>
                <a:gd name="T1" fmla="*/ 209 h 210"/>
                <a:gd name="T2" fmla="*/ 0 w 200"/>
                <a:gd name="T3" fmla="*/ 0 h 210"/>
                <a:gd name="T4" fmla="*/ 199 w 200"/>
                <a:gd name="T5" fmla="*/ 0 h 210"/>
                <a:gd name="T6" fmla="*/ 199 w 200"/>
                <a:gd name="T7" fmla="*/ 209 h 210"/>
                <a:gd name="T8" fmla="*/ 0 w 200"/>
                <a:gd name="T9" fmla="*/ 209 h 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"/>
                <a:gd name="T16" fmla="*/ 0 h 210"/>
                <a:gd name="T17" fmla="*/ 200 w 200"/>
                <a:gd name="T18" fmla="*/ 210 h 2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" h="210">
                  <a:moveTo>
                    <a:pt x="0" y="209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209"/>
                  </a:lnTo>
                  <a:lnTo>
                    <a:pt x="0" y="209"/>
                  </a:lnTo>
                </a:path>
              </a:pathLst>
            </a:custGeom>
            <a:pattFill prst="pct20">
              <a:fgClr>
                <a:schemeClr val="tx2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Freeform 46"/>
            <p:cNvSpPr>
              <a:spLocks/>
            </p:cNvSpPr>
            <p:nvPr/>
          </p:nvSpPr>
          <p:spPr bwMode="auto">
            <a:xfrm>
              <a:off x="3778" y="2095"/>
              <a:ext cx="398" cy="840"/>
            </a:xfrm>
            <a:custGeom>
              <a:avLst/>
              <a:gdLst>
                <a:gd name="T0" fmla="*/ 0 w 398"/>
                <a:gd name="T1" fmla="*/ 839 h 840"/>
                <a:gd name="T2" fmla="*/ 0 w 398"/>
                <a:gd name="T3" fmla="*/ 0 h 840"/>
                <a:gd name="T4" fmla="*/ 397 w 398"/>
                <a:gd name="T5" fmla="*/ 0 h 840"/>
                <a:gd name="T6" fmla="*/ 397 w 398"/>
                <a:gd name="T7" fmla="*/ 839 h 840"/>
                <a:gd name="T8" fmla="*/ 0 w 398"/>
                <a:gd name="T9" fmla="*/ 839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8"/>
                <a:gd name="T16" fmla="*/ 0 h 840"/>
                <a:gd name="T17" fmla="*/ 398 w 398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8" h="840">
                  <a:moveTo>
                    <a:pt x="0" y="839"/>
                  </a:moveTo>
                  <a:lnTo>
                    <a:pt x="0" y="0"/>
                  </a:lnTo>
                  <a:lnTo>
                    <a:pt x="397" y="0"/>
                  </a:lnTo>
                  <a:lnTo>
                    <a:pt x="397" y="839"/>
                  </a:lnTo>
                  <a:lnTo>
                    <a:pt x="0" y="83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Rectangle 47"/>
            <p:cNvSpPr>
              <a:spLocks noChangeArrowheads="1"/>
            </p:cNvSpPr>
            <p:nvPr/>
          </p:nvSpPr>
          <p:spPr bwMode="auto">
            <a:xfrm>
              <a:off x="3513" y="211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00</a:t>
              </a:r>
            </a:p>
          </p:txBody>
        </p:sp>
        <p:sp>
          <p:nvSpPr>
            <p:cNvPr id="11286" name="Rectangle 48"/>
            <p:cNvSpPr>
              <a:spLocks noChangeArrowheads="1"/>
            </p:cNvSpPr>
            <p:nvPr/>
          </p:nvSpPr>
          <p:spPr bwMode="auto">
            <a:xfrm>
              <a:off x="3513" y="2343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01</a:t>
              </a:r>
            </a:p>
          </p:txBody>
        </p:sp>
        <p:sp>
          <p:nvSpPr>
            <p:cNvPr id="11287" name="Rectangle 49"/>
            <p:cNvSpPr>
              <a:spLocks noChangeArrowheads="1"/>
            </p:cNvSpPr>
            <p:nvPr/>
          </p:nvSpPr>
          <p:spPr bwMode="auto">
            <a:xfrm>
              <a:off x="3513" y="2542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10</a:t>
              </a:r>
            </a:p>
          </p:txBody>
        </p:sp>
        <p:sp>
          <p:nvSpPr>
            <p:cNvPr id="11288" name="Rectangle 50"/>
            <p:cNvSpPr>
              <a:spLocks noChangeArrowheads="1"/>
            </p:cNvSpPr>
            <p:nvPr/>
          </p:nvSpPr>
          <p:spPr bwMode="auto">
            <a:xfrm>
              <a:off x="3513" y="275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11</a:t>
              </a:r>
            </a:p>
          </p:txBody>
        </p:sp>
        <p:sp>
          <p:nvSpPr>
            <p:cNvPr id="11289" name="Rectangle 51"/>
            <p:cNvSpPr>
              <a:spLocks noChangeArrowheads="1"/>
            </p:cNvSpPr>
            <p:nvPr/>
          </p:nvSpPr>
          <p:spPr bwMode="auto">
            <a:xfrm>
              <a:off x="3774" y="1890"/>
              <a:ext cx="18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290" name="Rectangle 52"/>
            <p:cNvSpPr>
              <a:spLocks noChangeArrowheads="1"/>
            </p:cNvSpPr>
            <p:nvPr/>
          </p:nvSpPr>
          <p:spPr bwMode="auto">
            <a:xfrm>
              <a:off x="3780" y="2096"/>
              <a:ext cx="387" cy="19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53"/>
            <p:cNvSpPr>
              <a:spLocks noChangeArrowheads="1"/>
            </p:cNvSpPr>
            <p:nvPr/>
          </p:nvSpPr>
          <p:spPr bwMode="auto">
            <a:xfrm>
              <a:off x="3780" y="2301"/>
              <a:ext cx="387" cy="19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54"/>
            <p:cNvSpPr>
              <a:spLocks noChangeArrowheads="1"/>
            </p:cNvSpPr>
            <p:nvPr/>
          </p:nvSpPr>
          <p:spPr bwMode="auto">
            <a:xfrm>
              <a:off x="3780" y="2506"/>
              <a:ext cx="387" cy="2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Freeform 55"/>
            <p:cNvSpPr>
              <a:spLocks/>
            </p:cNvSpPr>
            <p:nvPr/>
          </p:nvSpPr>
          <p:spPr bwMode="auto">
            <a:xfrm>
              <a:off x="4546" y="1310"/>
              <a:ext cx="200" cy="210"/>
            </a:xfrm>
            <a:custGeom>
              <a:avLst/>
              <a:gdLst>
                <a:gd name="T0" fmla="*/ 0 w 200"/>
                <a:gd name="T1" fmla="*/ 209 h 210"/>
                <a:gd name="T2" fmla="*/ 0 w 200"/>
                <a:gd name="T3" fmla="*/ 0 h 210"/>
                <a:gd name="T4" fmla="*/ 199 w 200"/>
                <a:gd name="T5" fmla="*/ 0 h 210"/>
                <a:gd name="T6" fmla="*/ 199 w 200"/>
                <a:gd name="T7" fmla="*/ 209 h 210"/>
                <a:gd name="T8" fmla="*/ 0 w 200"/>
                <a:gd name="T9" fmla="*/ 209 h 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"/>
                <a:gd name="T16" fmla="*/ 0 h 210"/>
                <a:gd name="T17" fmla="*/ 200 w 200"/>
                <a:gd name="T18" fmla="*/ 210 h 2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" h="210">
                  <a:moveTo>
                    <a:pt x="0" y="209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209"/>
                  </a:lnTo>
                  <a:lnTo>
                    <a:pt x="0" y="209"/>
                  </a:lnTo>
                </a:path>
              </a:pathLst>
            </a:custGeom>
            <a:pattFill prst="pct20">
              <a:fgClr>
                <a:schemeClr val="tx2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Freeform 56"/>
            <p:cNvSpPr>
              <a:spLocks/>
            </p:cNvSpPr>
            <p:nvPr/>
          </p:nvSpPr>
          <p:spPr bwMode="auto">
            <a:xfrm>
              <a:off x="4546" y="1519"/>
              <a:ext cx="398" cy="840"/>
            </a:xfrm>
            <a:custGeom>
              <a:avLst/>
              <a:gdLst>
                <a:gd name="T0" fmla="*/ 0 w 398"/>
                <a:gd name="T1" fmla="*/ 839 h 840"/>
                <a:gd name="T2" fmla="*/ 0 w 398"/>
                <a:gd name="T3" fmla="*/ 0 h 840"/>
                <a:gd name="T4" fmla="*/ 397 w 398"/>
                <a:gd name="T5" fmla="*/ 0 h 840"/>
                <a:gd name="T6" fmla="*/ 397 w 398"/>
                <a:gd name="T7" fmla="*/ 839 h 840"/>
                <a:gd name="T8" fmla="*/ 0 w 398"/>
                <a:gd name="T9" fmla="*/ 839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8"/>
                <a:gd name="T16" fmla="*/ 0 h 840"/>
                <a:gd name="T17" fmla="*/ 398 w 398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8" h="840">
                  <a:moveTo>
                    <a:pt x="0" y="839"/>
                  </a:moveTo>
                  <a:lnTo>
                    <a:pt x="0" y="0"/>
                  </a:lnTo>
                  <a:lnTo>
                    <a:pt x="397" y="0"/>
                  </a:lnTo>
                  <a:lnTo>
                    <a:pt x="397" y="839"/>
                  </a:lnTo>
                  <a:lnTo>
                    <a:pt x="0" y="83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Rectangle 57"/>
            <p:cNvSpPr>
              <a:spLocks noChangeArrowheads="1"/>
            </p:cNvSpPr>
            <p:nvPr/>
          </p:nvSpPr>
          <p:spPr bwMode="auto">
            <a:xfrm>
              <a:off x="4542" y="1315"/>
              <a:ext cx="18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296" name="Rectangle 58"/>
            <p:cNvSpPr>
              <a:spLocks noChangeArrowheads="1"/>
            </p:cNvSpPr>
            <p:nvPr/>
          </p:nvSpPr>
          <p:spPr bwMode="auto">
            <a:xfrm>
              <a:off x="4548" y="1520"/>
              <a:ext cx="387" cy="19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59"/>
            <p:cNvSpPr>
              <a:spLocks noChangeArrowheads="1"/>
            </p:cNvSpPr>
            <p:nvPr/>
          </p:nvSpPr>
          <p:spPr bwMode="auto">
            <a:xfrm>
              <a:off x="4548" y="1725"/>
              <a:ext cx="387" cy="19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Rectangle 60"/>
            <p:cNvSpPr>
              <a:spLocks noChangeArrowheads="1"/>
            </p:cNvSpPr>
            <p:nvPr/>
          </p:nvSpPr>
          <p:spPr bwMode="auto">
            <a:xfrm>
              <a:off x="4548" y="1930"/>
              <a:ext cx="387" cy="2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Freeform 61"/>
            <p:cNvSpPr>
              <a:spLocks/>
            </p:cNvSpPr>
            <p:nvPr/>
          </p:nvSpPr>
          <p:spPr bwMode="auto">
            <a:xfrm>
              <a:off x="4546" y="2357"/>
              <a:ext cx="398" cy="840"/>
            </a:xfrm>
            <a:custGeom>
              <a:avLst/>
              <a:gdLst>
                <a:gd name="T0" fmla="*/ 0 w 398"/>
                <a:gd name="T1" fmla="*/ 839 h 840"/>
                <a:gd name="T2" fmla="*/ 0 w 398"/>
                <a:gd name="T3" fmla="*/ 0 h 840"/>
                <a:gd name="T4" fmla="*/ 397 w 398"/>
                <a:gd name="T5" fmla="*/ 0 h 840"/>
                <a:gd name="T6" fmla="*/ 397 w 398"/>
                <a:gd name="T7" fmla="*/ 839 h 840"/>
                <a:gd name="T8" fmla="*/ 0 w 398"/>
                <a:gd name="T9" fmla="*/ 839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8"/>
                <a:gd name="T16" fmla="*/ 0 h 840"/>
                <a:gd name="T17" fmla="*/ 398 w 398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8" h="840">
                  <a:moveTo>
                    <a:pt x="0" y="839"/>
                  </a:moveTo>
                  <a:lnTo>
                    <a:pt x="0" y="0"/>
                  </a:lnTo>
                  <a:lnTo>
                    <a:pt x="397" y="0"/>
                  </a:lnTo>
                  <a:lnTo>
                    <a:pt x="397" y="839"/>
                  </a:lnTo>
                  <a:lnTo>
                    <a:pt x="0" y="83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Rectangle 62"/>
            <p:cNvSpPr>
              <a:spLocks noChangeArrowheads="1"/>
            </p:cNvSpPr>
            <p:nvPr/>
          </p:nvSpPr>
          <p:spPr bwMode="auto">
            <a:xfrm>
              <a:off x="4548" y="2358"/>
              <a:ext cx="387" cy="19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1" name="Rectangle 63"/>
            <p:cNvSpPr>
              <a:spLocks noChangeArrowheads="1"/>
            </p:cNvSpPr>
            <p:nvPr/>
          </p:nvSpPr>
          <p:spPr bwMode="auto">
            <a:xfrm>
              <a:off x="4548" y="2563"/>
              <a:ext cx="387" cy="19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Rectangle 64"/>
            <p:cNvSpPr>
              <a:spLocks noChangeArrowheads="1"/>
            </p:cNvSpPr>
            <p:nvPr/>
          </p:nvSpPr>
          <p:spPr bwMode="auto">
            <a:xfrm>
              <a:off x="4548" y="2768"/>
              <a:ext cx="387" cy="2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Freeform 65"/>
            <p:cNvSpPr>
              <a:spLocks/>
            </p:cNvSpPr>
            <p:nvPr/>
          </p:nvSpPr>
          <p:spPr bwMode="auto">
            <a:xfrm>
              <a:off x="2962" y="2126"/>
              <a:ext cx="200" cy="210"/>
            </a:xfrm>
            <a:custGeom>
              <a:avLst/>
              <a:gdLst>
                <a:gd name="T0" fmla="*/ 0 w 200"/>
                <a:gd name="T1" fmla="*/ 209 h 210"/>
                <a:gd name="T2" fmla="*/ 0 w 200"/>
                <a:gd name="T3" fmla="*/ 0 h 210"/>
                <a:gd name="T4" fmla="*/ 199 w 200"/>
                <a:gd name="T5" fmla="*/ 0 h 210"/>
                <a:gd name="T6" fmla="*/ 199 w 200"/>
                <a:gd name="T7" fmla="*/ 209 h 210"/>
                <a:gd name="T8" fmla="*/ 0 w 200"/>
                <a:gd name="T9" fmla="*/ 209 h 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"/>
                <a:gd name="T16" fmla="*/ 0 h 210"/>
                <a:gd name="T17" fmla="*/ 200 w 200"/>
                <a:gd name="T18" fmla="*/ 210 h 2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" h="210">
                  <a:moveTo>
                    <a:pt x="0" y="209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209"/>
                  </a:lnTo>
                  <a:lnTo>
                    <a:pt x="0" y="209"/>
                  </a:lnTo>
                </a:path>
              </a:pathLst>
            </a:custGeom>
            <a:pattFill prst="pct20">
              <a:fgClr>
                <a:schemeClr val="tx2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Rectangle 66"/>
            <p:cNvSpPr>
              <a:spLocks noChangeArrowheads="1"/>
            </p:cNvSpPr>
            <p:nvPr/>
          </p:nvSpPr>
          <p:spPr bwMode="auto">
            <a:xfrm>
              <a:off x="2793" y="2351"/>
              <a:ext cx="18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1305" name="Rectangle 67"/>
            <p:cNvSpPr>
              <a:spLocks noChangeArrowheads="1"/>
            </p:cNvSpPr>
            <p:nvPr/>
          </p:nvSpPr>
          <p:spPr bwMode="auto">
            <a:xfrm>
              <a:off x="2793" y="2584"/>
              <a:ext cx="18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306" name="Rectangle 68"/>
            <p:cNvSpPr>
              <a:spLocks noChangeArrowheads="1"/>
            </p:cNvSpPr>
            <p:nvPr/>
          </p:nvSpPr>
          <p:spPr bwMode="auto">
            <a:xfrm>
              <a:off x="2958" y="2131"/>
              <a:ext cx="18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307" name="Rectangle 69"/>
            <p:cNvSpPr>
              <a:spLocks noChangeArrowheads="1"/>
            </p:cNvSpPr>
            <p:nvPr/>
          </p:nvSpPr>
          <p:spPr bwMode="auto">
            <a:xfrm>
              <a:off x="2964" y="2336"/>
              <a:ext cx="387" cy="19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70"/>
            <p:cNvSpPr>
              <a:spLocks noChangeArrowheads="1"/>
            </p:cNvSpPr>
            <p:nvPr/>
          </p:nvSpPr>
          <p:spPr bwMode="auto">
            <a:xfrm>
              <a:off x="2964" y="2541"/>
              <a:ext cx="387" cy="19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71"/>
            <p:cNvSpPr>
              <a:spLocks noChangeArrowheads="1"/>
            </p:cNvSpPr>
            <p:nvPr/>
          </p:nvSpPr>
          <p:spPr bwMode="auto">
            <a:xfrm>
              <a:off x="3006" y="2526"/>
              <a:ext cx="28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</a:rPr>
                <a:t>6*</a:t>
              </a:r>
            </a:p>
          </p:txBody>
        </p:sp>
        <p:sp>
          <p:nvSpPr>
            <p:cNvPr id="11310" name="Rectangle 72"/>
            <p:cNvSpPr>
              <a:spLocks noChangeArrowheads="1"/>
            </p:cNvSpPr>
            <p:nvPr/>
          </p:nvSpPr>
          <p:spPr bwMode="auto">
            <a:xfrm>
              <a:off x="3822" y="2670"/>
              <a:ext cx="28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</a:rPr>
                <a:t>6*</a:t>
              </a:r>
            </a:p>
          </p:txBody>
        </p:sp>
        <p:sp>
          <p:nvSpPr>
            <p:cNvPr id="11311" name="Rectangle 73"/>
            <p:cNvSpPr>
              <a:spLocks noChangeArrowheads="1"/>
            </p:cNvSpPr>
            <p:nvPr/>
          </p:nvSpPr>
          <p:spPr bwMode="auto">
            <a:xfrm>
              <a:off x="4590" y="2766"/>
              <a:ext cx="28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</a:rPr>
                <a:t>6*</a:t>
              </a:r>
            </a:p>
          </p:txBody>
        </p:sp>
        <p:sp>
          <p:nvSpPr>
            <p:cNvPr id="11312" name="Rectangle 74"/>
            <p:cNvSpPr>
              <a:spLocks noChangeArrowheads="1"/>
            </p:cNvSpPr>
            <p:nvPr/>
          </p:nvSpPr>
          <p:spPr bwMode="auto">
            <a:xfrm>
              <a:off x="2863" y="1297"/>
              <a:ext cx="79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6 = 110</a:t>
              </a:r>
            </a:p>
          </p:txBody>
        </p:sp>
        <p:sp>
          <p:nvSpPr>
            <p:cNvPr id="11313" name="Rectangle 75"/>
            <p:cNvSpPr>
              <a:spLocks noChangeArrowheads="1"/>
            </p:cNvSpPr>
            <p:nvPr/>
          </p:nvSpPr>
          <p:spPr bwMode="auto">
            <a:xfrm>
              <a:off x="4233" y="1534"/>
              <a:ext cx="3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000</a:t>
              </a:r>
            </a:p>
          </p:txBody>
        </p:sp>
        <p:sp>
          <p:nvSpPr>
            <p:cNvPr id="11314" name="Rectangle 76"/>
            <p:cNvSpPr>
              <a:spLocks noChangeArrowheads="1"/>
            </p:cNvSpPr>
            <p:nvPr/>
          </p:nvSpPr>
          <p:spPr bwMode="auto">
            <a:xfrm>
              <a:off x="4233" y="1767"/>
              <a:ext cx="3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001</a:t>
              </a:r>
            </a:p>
          </p:txBody>
        </p:sp>
        <p:sp>
          <p:nvSpPr>
            <p:cNvPr id="11315" name="Rectangle 77"/>
            <p:cNvSpPr>
              <a:spLocks noChangeArrowheads="1"/>
            </p:cNvSpPr>
            <p:nvPr/>
          </p:nvSpPr>
          <p:spPr bwMode="auto">
            <a:xfrm>
              <a:off x="4233" y="1966"/>
              <a:ext cx="3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010</a:t>
              </a:r>
            </a:p>
          </p:txBody>
        </p:sp>
        <p:sp>
          <p:nvSpPr>
            <p:cNvPr id="11316" name="Rectangle 78"/>
            <p:cNvSpPr>
              <a:spLocks noChangeArrowheads="1"/>
            </p:cNvSpPr>
            <p:nvPr/>
          </p:nvSpPr>
          <p:spPr bwMode="auto">
            <a:xfrm>
              <a:off x="4233" y="2182"/>
              <a:ext cx="3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011</a:t>
              </a:r>
              <a:endParaRPr 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1317" name="Rectangle 79"/>
            <p:cNvSpPr>
              <a:spLocks noChangeArrowheads="1"/>
            </p:cNvSpPr>
            <p:nvPr/>
          </p:nvSpPr>
          <p:spPr bwMode="auto">
            <a:xfrm>
              <a:off x="4233" y="2398"/>
              <a:ext cx="3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100</a:t>
              </a:r>
              <a:endParaRPr 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1318" name="Rectangle 80"/>
            <p:cNvSpPr>
              <a:spLocks noChangeArrowheads="1"/>
            </p:cNvSpPr>
            <p:nvPr/>
          </p:nvSpPr>
          <p:spPr bwMode="auto">
            <a:xfrm>
              <a:off x="4233" y="2631"/>
              <a:ext cx="3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101</a:t>
              </a:r>
            </a:p>
          </p:txBody>
        </p:sp>
        <p:sp>
          <p:nvSpPr>
            <p:cNvPr id="11319" name="Rectangle 81"/>
            <p:cNvSpPr>
              <a:spLocks noChangeArrowheads="1"/>
            </p:cNvSpPr>
            <p:nvPr/>
          </p:nvSpPr>
          <p:spPr bwMode="auto">
            <a:xfrm>
              <a:off x="4233" y="2830"/>
              <a:ext cx="3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110</a:t>
              </a:r>
            </a:p>
          </p:txBody>
        </p:sp>
        <p:sp>
          <p:nvSpPr>
            <p:cNvPr id="11320" name="Rectangle 82"/>
            <p:cNvSpPr>
              <a:spLocks noChangeArrowheads="1"/>
            </p:cNvSpPr>
            <p:nvPr/>
          </p:nvSpPr>
          <p:spPr bwMode="auto">
            <a:xfrm>
              <a:off x="4233" y="3046"/>
              <a:ext cx="3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/>
                <a:t>111</a:t>
              </a:r>
            </a:p>
          </p:txBody>
        </p:sp>
        <p:sp>
          <p:nvSpPr>
            <p:cNvPr id="11321" name="Rectangle 84"/>
            <p:cNvSpPr>
              <a:spLocks noChangeArrowheads="1"/>
            </p:cNvSpPr>
            <p:nvPr/>
          </p:nvSpPr>
          <p:spPr bwMode="auto">
            <a:xfrm>
              <a:off x="3439" y="3410"/>
              <a:ext cx="145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CF0E30"/>
                  </a:solidFill>
                </a:rPr>
                <a:t>Most Significant</a:t>
              </a:r>
            </a:p>
          </p:txBody>
        </p:sp>
      </p:grpSp>
      <p:sp>
        <p:nvSpPr>
          <p:cNvPr id="703578" name="Rectangle 90"/>
          <p:cNvSpPr>
            <a:spLocks noChangeArrowheads="1"/>
          </p:cNvSpPr>
          <p:nvPr/>
        </p:nvSpPr>
        <p:spPr bwMode="auto">
          <a:xfrm>
            <a:off x="2328863" y="1522413"/>
            <a:ext cx="44513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Allows for doubling via copying!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78" grpId="0" autoUpdateAnimBg="0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FF"/>
      </a:dk2>
      <a:lt2>
        <a:srgbClr val="1C1C1C"/>
      </a:lt2>
      <a:accent1>
        <a:srgbClr val="003300"/>
      </a:accent1>
      <a:accent2>
        <a:srgbClr val="7B00A6"/>
      </a:accent2>
      <a:accent3>
        <a:srgbClr val="FFFFFF"/>
      </a:accent3>
      <a:accent4>
        <a:srgbClr val="000000"/>
      </a:accent4>
      <a:accent5>
        <a:srgbClr val="AAADAA"/>
      </a:accent5>
      <a:accent6>
        <a:srgbClr val="6F0096"/>
      </a:accent6>
      <a:hlink>
        <a:srgbClr val="CC3300"/>
      </a:hlink>
      <a:folHlink>
        <a:srgbClr val="F3DD0D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>
            <a:alpha val="50000"/>
          </a:schemeClr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>
            <a:alpha val="50000"/>
          </a:schemeClr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4783</TotalTime>
  <Words>2537</Words>
  <Application>Microsoft Macintosh PowerPoint</Application>
  <PresentationFormat>On-screen Show (4:3)</PresentationFormat>
  <Paragraphs>1153</Paragraphs>
  <Slides>35</Slides>
  <Notes>34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 Unicode MS</vt:lpstr>
      <vt:lpstr>Comic Sans MS</vt:lpstr>
      <vt:lpstr>Monotype Sorts</vt:lpstr>
      <vt:lpstr>ＭＳ Ｐゴシック</vt:lpstr>
      <vt:lpstr>Tahoma</vt:lpstr>
      <vt:lpstr>Times New Roman</vt:lpstr>
      <vt:lpstr>Trebuchet MS</vt:lpstr>
      <vt:lpstr>Arial</vt:lpstr>
      <vt:lpstr>Blends</vt:lpstr>
      <vt:lpstr>Hash-Based Indexes</vt:lpstr>
      <vt:lpstr>Index Design Space</vt:lpstr>
      <vt:lpstr>Static Hashing</vt:lpstr>
      <vt:lpstr>Static Hashing (Contd.)</vt:lpstr>
      <vt:lpstr>Extensible Hashing</vt:lpstr>
      <vt:lpstr>Example</vt:lpstr>
      <vt:lpstr>Example</vt:lpstr>
      <vt:lpstr>Insert 20</vt:lpstr>
      <vt:lpstr>Directory Doubling</vt:lpstr>
      <vt:lpstr>Comments on Extensible Hashing</vt:lpstr>
      <vt:lpstr>Quiz: Insert 42, 9</vt:lpstr>
      <vt:lpstr>Answer: Insert 42, 9</vt:lpstr>
      <vt:lpstr>Linear Hashing</vt:lpstr>
      <vt:lpstr>Linear Hashing</vt:lpstr>
      <vt:lpstr>Linear Hashing Example</vt:lpstr>
      <vt:lpstr>Linear Hashing Example</vt:lpstr>
      <vt:lpstr>Linear Hashing Example</vt:lpstr>
      <vt:lpstr>Linear Hashing Example</vt:lpstr>
      <vt:lpstr>Linear Hashing Example</vt:lpstr>
      <vt:lpstr>Linear Hashing Example</vt:lpstr>
      <vt:lpstr>Linear Hashing Example</vt:lpstr>
      <vt:lpstr>Linear Hashing Example</vt:lpstr>
      <vt:lpstr>Linear Hashing Example</vt:lpstr>
      <vt:lpstr>Linear Hashing Example</vt:lpstr>
      <vt:lpstr>Linear Hashing Example</vt:lpstr>
      <vt:lpstr>Linear Hashing Example</vt:lpstr>
      <vt:lpstr>Linear Hashing Example</vt:lpstr>
      <vt:lpstr>Linear Hashing Example</vt:lpstr>
      <vt:lpstr>Linear Hashing (Generalization)</vt:lpstr>
      <vt:lpstr>Quiz: Add 13* and 29*</vt:lpstr>
      <vt:lpstr>Quiz: After adding 13</vt:lpstr>
      <vt:lpstr>Quiz: After adding 29* (Step 1)</vt:lpstr>
      <vt:lpstr>Quiz: After adding 29* (done)</vt:lpstr>
      <vt:lpstr>Summary</vt:lpstr>
      <vt:lpstr>Announcements</vt:lpstr>
    </vt:vector>
  </TitlesOfParts>
  <Company>University of Michigan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484:Database Management Systems</dc:title>
  <dc:creator>Jagadish</dc:creator>
  <cp:lastModifiedBy>atul prakash</cp:lastModifiedBy>
  <cp:revision>358</cp:revision>
  <cp:lastPrinted>2016-11-21T02:35:18Z</cp:lastPrinted>
  <dcterms:created xsi:type="dcterms:W3CDTF">2000-01-04T20:40:43Z</dcterms:created>
  <dcterms:modified xsi:type="dcterms:W3CDTF">2016-11-21T02:35:44Z</dcterms:modified>
</cp:coreProperties>
</file>