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84" r:id="rId4"/>
    <p:sldId id="290" r:id="rId5"/>
    <p:sldId id="258" r:id="rId6"/>
    <p:sldId id="289" r:id="rId7"/>
    <p:sldId id="260" r:id="rId8"/>
    <p:sldId id="276" r:id="rId9"/>
    <p:sldId id="262" r:id="rId10"/>
    <p:sldId id="285" r:id="rId11"/>
    <p:sldId id="288" r:id="rId12"/>
    <p:sldId id="286" r:id="rId13"/>
    <p:sldId id="277" r:id="rId14"/>
    <p:sldId id="287" r:id="rId15"/>
    <p:sldId id="267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DDDDD"/>
    <a:srgbClr val="FAE8E2"/>
    <a:srgbClr val="F5D2C7"/>
    <a:srgbClr val="F2DDCA"/>
    <a:srgbClr val="BFFDED"/>
    <a:srgbClr val="003300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9"/>
  </p:normalViewPr>
  <p:slideViewPr>
    <p:cSldViewPr>
      <p:cViewPr>
        <p:scale>
          <a:sx n="100" d="100"/>
          <a:sy n="100" d="100"/>
        </p:scale>
        <p:origin x="-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4CEBFE9-F3A8-2442-872B-08117E109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5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01971FC-BF5C-B64A-8CE2-7962AE2B4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6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00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6007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10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944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12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1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811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54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79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3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19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4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61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32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8ACF4-97CA-0A46-9213-ECCFDCC156AA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1255-9385-1C40-858F-CB8965199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98E82-F2C4-0441-80F3-45BD4B72F983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9424B-325C-BD42-A409-5DEB048DC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6D81-6903-1F49-A106-E41841637443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53E0-FA8D-6342-A231-2AE41AFCB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7E62-99AB-244A-A164-BAE2804E9B28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0A89E-1D6E-774E-9B62-0CB3AD15D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68CB-B54E-D441-9B1C-7B4212AFB4B0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9DF20-2AA7-0F4E-BBDC-44182410B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33C44-DD0A-BD49-BEEC-FB2D0F37A678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C63-9ED4-AC40-B794-04AF94135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86371-467B-5B44-8099-9B556B41E335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D815-AFE1-ED49-B848-78CF07FC7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F7AF2-35BF-D04E-B722-EAB49F410664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BA08F-DD54-2848-A13D-3627B27EA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C2BEE-C4A3-054A-8A1F-3F4CF12D46B4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C311-220D-314A-950E-25C07B8C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245B9-0DED-DC4F-B1D8-3FB09DF6B3A0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AC18-A40F-A64A-B9EA-A0E6E97F1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7088-9218-C942-ABAB-CB30E4D773B0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822C5-E7A9-0541-A8E8-FFEEE1D44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2AA22-8ABA-2A43-9382-3DA429FB9744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0C19B-08F5-9A42-ABEE-45DE045CF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93BB-4481-AC46-8367-13565D774756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2D489-C838-DC4E-9186-B432E1622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9AF9BE39-9A59-A046-A8DA-40004A13C6DA}" type="datetime1">
              <a:rPr lang="en-US"/>
              <a:pPr>
                <a:defRPr/>
              </a:pPr>
              <a:t>11/21/15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6204EF4-3427-C449-BA8B-0C5A12E5D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11E2-D8B3-1642-BC15-AA887C66F368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EECS484</a:t>
            </a:r>
          </a:p>
        </p:txBody>
      </p:sp>
      <p:sp>
        <p:nvSpPr>
          <p:cNvPr id="17411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F3377-89E5-7D4F-8631-BFF3B39297E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>
                <a:latin typeface="Tahoma" charset="0"/>
              </a:rPr>
              <a:t>External Sorting</a:t>
            </a:r>
          </a:p>
        </p:txBody>
      </p:sp>
      <p:sp>
        <p:nvSpPr>
          <p:cNvPr id="1741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>
                <a:latin typeface="Tahoma" charset="0"/>
              </a:rPr>
              <a:t>Chapter 13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E2114-2CFA-5846-A21C-2CE5CAB9ECA0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A5C8C9-FBA4-DE48-B747-747001D7A8E3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Reducing number of initial runs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 the basic scheme, with B memory pages, you will produce approx. N/B runs initially because you will sort B pages, creating a run.</a:t>
            </a:r>
          </a:p>
          <a:p>
            <a:pPr eaLnBrk="1" hangingPunct="1"/>
            <a:r>
              <a:rPr lang="en-US" dirty="0">
                <a:latin typeface="Tahoma" charset="0"/>
              </a:rPr>
              <a:t>The eventual sorting cost is lower if we have fewer runs</a:t>
            </a:r>
          </a:p>
          <a:p>
            <a:pPr eaLnBrk="1" hangingPunct="1"/>
            <a:r>
              <a:rPr lang="en-US" dirty="0">
                <a:latin typeface="Tahoma" charset="0"/>
              </a:rPr>
              <a:t>Can we produce fewer runs?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Yes!:</a:t>
            </a:r>
            <a:r>
              <a:rPr lang="en-US" dirty="0">
                <a:latin typeface="Tahoma" charset="0"/>
              </a:rPr>
              <a:t> Replacement sort can produce runs longer than B pages on the average!</a:t>
            </a:r>
          </a:p>
          <a:p>
            <a:pPr lvl="1" eaLnBrk="1" hangingPunct="1"/>
            <a:r>
              <a:rPr lang="en-US" dirty="0">
                <a:latin typeface="Tahoma" charset="0"/>
              </a:rPr>
              <a:t>Longer runs may mean fewer passes (less I/O)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Replacement </a:t>
            </a:r>
            <a:r>
              <a:rPr lang="en-US" dirty="0" smtClean="0">
                <a:latin typeface="Tahoma" charset="0"/>
              </a:rPr>
              <a:t>Sort </a:t>
            </a:r>
            <a:r>
              <a:rPr lang="en-US" sz="3600" dirty="0" smtClean="0">
                <a:latin typeface="Tahoma" charset="0"/>
              </a:rPr>
              <a:t>(for Pass 0 only)</a:t>
            </a:r>
            <a:endParaRPr lang="en-US" sz="3600" dirty="0">
              <a:latin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One page each is dedicated as an input buffer and an output buffer</a:t>
            </a:r>
          </a:p>
          <a:p>
            <a:pPr>
              <a:defRPr/>
            </a:pPr>
            <a:r>
              <a:rPr lang="en-US" dirty="0" smtClean="0"/>
              <a:t>Remaining B-2 (call it M) pages are called the </a:t>
            </a:r>
            <a:r>
              <a:rPr lang="en-US" b="1" dirty="0" smtClean="0"/>
              <a:t>current set</a:t>
            </a:r>
          </a:p>
          <a:p>
            <a:pPr marL="0" indent="0">
              <a:buFontTx/>
              <a:buNone/>
              <a:defRPr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4E7CD3-B83A-7341-B267-AAE24F3D9330}" type="datetime1">
              <a:rPr lang="en-US" smtClean="0"/>
              <a:pPr>
                <a:defRPr/>
              </a:pPr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495D5-E3FA-2B4E-A30D-D1C6634A9A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429000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 buffer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Current Set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 buffer</a:t>
                      </a:r>
                      <a:endParaRPr lang="en-US" sz="1800" dirty="0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</a:p>
                    <a:p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</a:p>
                    <a:p>
                      <a:r>
                        <a:rPr lang="en-US" sz="1800" dirty="0" smtClean="0"/>
                        <a:t>7</a:t>
                      </a:r>
                    </a:p>
                    <a:p>
                      <a:r>
                        <a:rPr lang="en-US" sz="1800" dirty="0" smtClean="0"/>
                        <a:t>10</a:t>
                      </a:r>
                    </a:p>
                    <a:p>
                      <a:r>
                        <a:rPr lang="en-US" sz="1800" dirty="0" smtClean="0"/>
                        <a:t>20</a:t>
                      </a:r>
                    </a:p>
                    <a:p>
                      <a:r>
                        <a:rPr lang="en-US" sz="1800" dirty="0" smtClean="0"/>
                        <a:t>30</a:t>
                      </a:r>
                    </a:p>
                    <a:p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</a:p>
                    <a:p>
                      <a:r>
                        <a:rPr lang="en-US" sz="1800" dirty="0" smtClean="0"/>
                        <a:t>6</a:t>
                      </a:r>
                    </a:p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A1BABB-F8BE-4E47-A7E3-44324C22D88F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920347-F78A-3242-B785-A9AF27C7BB6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Replacement </a:t>
            </a:r>
            <a:r>
              <a:rPr lang="en-US" dirty="0" smtClean="0">
                <a:latin typeface="Tahoma" charset="0"/>
              </a:rPr>
              <a:t>Sort </a:t>
            </a:r>
            <a:r>
              <a:rPr lang="en-US" sz="3600" dirty="0" smtClean="0">
                <a:latin typeface="Tahoma" charset="0"/>
              </a:rPr>
              <a:t>(</a:t>
            </a:r>
            <a:r>
              <a:rPr lang="en-US" sz="3600" dirty="0">
                <a:latin typeface="Tahoma" charset="0"/>
              </a:rPr>
              <a:t>for Pass 0 only)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Start by reading a page from file into the input buffer. Copy records from input buffer to current set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Repeatedly pick smallest value from current set that is greater than largest value in output buffer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Write to output buffer (run). If buffer full, output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Start a new run when no value in current set is larger than all values in output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On average, produces runs of size 2M, i.e., 2*(B-2</a:t>
            </a:r>
            <a:r>
              <a:rPr lang="en-US" sz="2800" dirty="0" smtClean="0">
                <a:latin typeface="Tahoma" charset="0"/>
              </a:rPr>
              <a:t>) pages.</a:t>
            </a:r>
            <a:endParaRPr lang="en-US" sz="28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039CE4-F17A-134F-A7CA-5953F78A718F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F40F0F-10D6-D14D-A6A2-1D236476DD2B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019800" cy="990600"/>
          </a:xfrm>
        </p:spPr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Internal Sort Algorithm: Replacement Sort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96200" cy="38100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				Current set: 10, 20, 30,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25,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10</a:t>
            </a:r>
            <a:r>
              <a:rPr lang="en-US" sz="2000">
                <a:latin typeface="Comic Sans MS" charset="0"/>
              </a:rPr>
              <a:t>. 	Current set: 20, 25, 30,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35,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20</a:t>
            </a:r>
            <a:r>
              <a:rPr lang="en-US" sz="2000">
                <a:latin typeface="Comic Sans MS" charset="0"/>
              </a:rPr>
              <a:t>. 	Current set: 25, 30, 35,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9,  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25</a:t>
            </a:r>
            <a:r>
              <a:rPr lang="en-US" sz="2000">
                <a:latin typeface="Comic Sans MS" charset="0"/>
              </a:rPr>
              <a:t>.   	Current set: 9, 30, 35,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8,  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30</a:t>
            </a:r>
            <a:r>
              <a:rPr lang="en-US" sz="2000">
                <a:latin typeface="Comic Sans MS" charset="0"/>
              </a:rPr>
              <a:t>.  	Current set: 8, 9, 35,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7,  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35</a:t>
            </a:r>
            <a:r>
              <a:rPr lang="en-US" sz="2000">
                <a:latin typeface="Comic Sans MS" charset="0"/>
              </a:rPr>
              <a:t>. 	Current set: 7, 8, 9, 40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6,  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Output 40</a:t>
            </a:r>
            <a:r>
              <a:rPr lang="en-US" sz="2000">
                <a:latin typeface="Comic Sans MS" charset="0"/>
              </a:rPr>
              <a:t>. 	Current set: 6, 7, 8, 9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Read 5,  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Flush output, Start new run</a:t>
            </a:r>
            <a:r>
              <a:rPr lang="en-US" sz="2000">
                <a:latin typeface="Comic Sans MS" charset="0"/>
              </a:rPr>
              <a:t>. In-memory …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mic Sans MS" charset="0"/>
              </a:rPr>
              <a:t>On Disk: </a:t>
            </a:r>
            <a:r>
              <a:rPr lang="en-US" sz="2000">
                <a:solidFill>
                  <a:schemeClr val="hlink"/>
                </a:solidFill>
                <a:latin typeface="Comic Sans MS" charset="0"/>
              </a:rPr>
              <a:t>10, 20, 25, 30, 35, 40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822325" y="990600"/>
            <a:ext cx="7712075" cy="830263"/>
          </a:xfrm>
          <a:prstGeom prst="rect">
            <a:avLst/>
          </a:prstGeom>
          <a:solidFill>
            <a:srgbClr val="E8FC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None/>
            </a:pPr>
            <a:r>
              <a:rPr lang="en-US">
                <a:solidFill>
                  <a:srgbClr val="003300"/>
                </a:solidFill>
              </a:rPr>
              <a:t>Example: M = 2 pages, 2 tuples per page.  Input Sequence: 10, 20, 30, 40, 25, 35, 9, 8, 7, 6, 5, …</a:t>
            </a:r>
            <a:endParaRPr lang="en-US" sz="2000">
              <a:solidFill>
                <a:srgbClr val="003300"/>
              </a:solidFill>
            </a:endParaRPr>
          </a:p>
        </p:txBody>
      </p:sp>
      <p:sp>
        <p:nvSpPr>
          <p:cNvPr id="978950" name="Rectangle 6"/>
          <p:cNvSpPr>
            <a:spLocks noChangeArrowheads="1"/>
          </p:cNvSpPr>
          <p:nvPr/>
        </p:nvSpPr>
        <p:spPr bwMode="auto">
          <a:xfrm>
            <a:off x="317500" y="5638800"/>
            <a:ext cx="8353569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u="sng" dirty="0">
                <a:solidFill>
                  <a:schemeClr val="accent2"/>
                </a:solidFill>
              </a:rPr>
              <a:t>Average</a:t>
            </a:r>
            <a:r>
              <a:rPr lang="en-US" sz="2800" dirty="0">
                <a:solidFill>
                  <a:schemeClr val="accent2"/>
                </a:solidFill>
              </a:rPr>
              <a:t> length of a run in replacement sort is </a:t>
            </a:r>
            <a:r>
              <a:rPr lang="en-US" sz="2800" i="1" dirty="0" smtClean="0">
                <a:solidFill>
                  <a:schemeClr val="accent2"/>
                </a:solidFill>
              </a:rPr>
              <a:t>2M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sz="2800" i="1" dirty="0" smtClean="0">
                <a:solidFill>
                  <a:schemeClr val="accent2"/>
                </a:solidFill>
              </a:rPr>
              <a:t>Pages. </a:t>
            </a:r>
            <a:endParaRPr lang="en-US" sz="28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 autoUpdateAnimBg="0"/>
      <p:bldP spid="9789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6866306-B224-0B45-ABB9-958F115893F8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D53DCA-50A2-9B4E-98C7-552E4CB5FF2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Blocked I/</a:t>
            </a:r>
            <a:r>
              <a:rPr lang="en-US" dirty="0" err="1">
                <a:latin typeface="Tahoma" charset="0"/>
              </a:rPr>
              <a:t>Os</a:t>
            </a:r>
            <a:endParaRPr lang="en-US" dirty="0">
              <a:latin typeface="Tahoma" charset="0"/>
            </a:endParaRP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Single request to read a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block</a:t>
            </a:r>
            <a:r>
              <a:rPr lang="en-US" sz="2400" dirty="0">
                <a:latin typeface="Tahoma" charset="0"/>
              </a:rPr>
              <a:t> of pages often cheaper than independent requests for each page –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Why?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Make each buffer a block of </a:t>
            </a:r>
            <a:r>
              <a:rPr lang="en-US" sz="2400" dirty="0" smtClean="0">
                <a:latin typeface="Tahoma" charset="0"/>
              </a:rPr>
              <a:t>q pages </a:t>
            </a:r>
            <a:r>
              <a:rPr lang="en-US" sz="2400" dirty="0">
                <a:latin typeface="Tahoma" charset="0"/>
              </a:rPr>
              <a:t>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Reduces cost per page I/O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dirty="0" smtClean="0">
                <a:latin typeface="Tahoma" charset="0"/>
              </a:rPr>
              <a:t>First </a:t>
            </a:r>
            <a:r>
              <a:rPr lang="en-US" sz="2000" dirty="0">
                <a:latin typeface="Tahoma" charset="0"/>
              </a:rPr>
              <a:t>Pass: Each run </a:t>
            </a: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2(B-2) </a:t>
            </a:r>
            <a:r>
              <a:rPr lang="en-US" sz="2000" dirty="0">
                <a:latin typeface="Tahoma" charset="0"/>
              </a:rPr>
              <a:t>pages,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  <a:cs typeface="Arial Unicode M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⌈</a:t>
            </a:r>
            <a:r>
              <a:rPr lang="en-US" sz="2400" b="1" dirty="0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N/2(B-2)</a:t>
            </a:r>
            <a:r>
              <a:rPr lang="en-US" sz="2400" dirty="0" smtClean="0">
                <a:solidFill>
                  <a:srgbClr val="FF0000"/>
                </a:solidFill>
                <a:latin typeface="LucidaSansUnicode"/>
              </a:rPr>
              <a:t>⌉</a:t>
            </a:r>
            <a:r>
              <a:rPr lang="en-US" sz="2400" b="1" dirty="0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 </a:t>
            </a:r>
            <a:r>
              <a:rPr lang="en-US" sz="2000" dirty="0">
                <a:latin typeface="Tahoma" charset="0"/>
              </a:rPr>
              <a:t>runs (where </a:t>
            </a:r>
            <a:r>
              <a:rPr lang="en-US" sz="2000" b="1" dirty="0">
                <a:latin typeface="Tahoma" charset="0"/>
              </a:rPr>
              <a:t>B</a:t>
            </a:r>
            <a:r>
              <a:rPr lang="en-US" sz="2000" dirty="0">
                <a:latin typeface="Tahoma" charset="0"/>
              </a:rPr>
              <a:t> is the size of the buffer pool in #pages)</a:t>
            </a:r>
          </a:p>
          <a:p>
            <a:pPr lvl="2" eaLnBrk="1" hangingPunct="1">
              <a:lnSpc>
                <a:spcPct val="90000"/>
              </a:lnSpc>
              <a:buSzPct val="75000"/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  <a:cs typeface="Arial Unicode MS" charset="0"/>
              </a:rPr>
              <a:t>Assuming we use replacement sort optimization…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dirty="0" smtClean="0">
                <a:latin typeface="Tahoma" charset="0"/>
              </a:rPr>
              <a:t># of runs merged in each pass (</a:t>
            </a:r>
            <a:r>
              <a:rPr lang="en-US" sz="2000" dirty="0" err="1" smtClean="0">
                <a:latin typeface="Tahoma" charset="0"/>
              </a:rPr>
              <a:t>fanout</a:t>
            </a:r>
            <a:r>
              <a:rPr lang="en-US" sz="2000" dirty="0" smtClean="0">
                <a:latin typeface="Tahoma" charset="0"/>
              </a:rPr>
              <a:t>): </a:t>
            </a: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F 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  <a:cs typeface="Arial Unicode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SansUnicode"/>
              </a:rPr>
              <a:t>⌊(</a:t>
            </a:r>
            <a:r>
              <a:rPr lang="en-US" sz="2400" b="1" dirty="0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B-q)/q</a:t>
            </a:r>
            <a:r>
              <a:rPr lang="en-US" sz="2400" dirty="0" smtClean="0">
                <a:solidFill>
                  <a:srgbClr val="FF0000"/>
                </a:solidFill>
                <a:latin typeface="LucidaSansUnicode"/>
              </a:rPr>
              <a:t>⌋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000" dirty="0" smtClean="0">
                <a:latin typeface="Tahoma" charset="0"/>
              </a:rPr>
              <a:t># </a:t>
            </a:r>
            <a:r>
              <a:rPr lang="en-US" sz="2000" dirty="0">
                <a:latin typeface="Tahoma" charset="0"/>
              </a:rPr>
              <a:t>passes: 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⌈</a:t>
            </a:r>
            <a:r>
              <a:rPr lang="en-US" sz="2400" b="1" dirty="0" err="1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log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(# of runs from first pass)</a:t>
            </a:r>
            <a:r>
              <a:rPr lang="en-US" sz="2400" dirty="0" smtClean="0">
                <a:solidFill>
                  <a:srgbClr val="FF0000"/>
                </a:solidFill>
                <a:latin typeface="LucidaSansUnicode"/>
              </a:rPr>
              <a:t>⌉</a:t>
            </a:r>
            <a:r>
              <a:rPr lang="en-US" sz="2400" b="1" dirty="0" smtClean="0">
                <a:solidFill>
                  <a:srgbClr val="FF0000"/>
                </a:solidFill>
                <a:latin typeface="Tahoma" charset="0"/>
                <a:cs typeface="Arial Unicode MS" charset="0"/>
              </a:rPr>
              <a:t> </a:t>
            </a: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+ 1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 smtClean="0">
                <a:latin typeface="Tahoma" charset="0"/>
                <a:cs typeface="Arial Unicode MS" charset="0"/>
              </a:rPr>
              <a:t>Cons: The </a:t>
            </a:r>
            <a:r>
              <a:rPr lang="en-US" sz="2400" dirty="0" err="1" smtClean="0">
                <a:latin typeface="Tahoma" charset="0"/>
                <a:cs typeface="Arial Unicode MS" charset="0"/>
              </a:rPr>
              <a:t>fanout</a:t>
            </a:r>
            <a:r>
              <a:rPr lang="en-US" sz="2400" dirty="0" smtClean="0">
                <a:latin typeface="Tahoma" charset="0"/>
                <a:cs typeface="Arial Unicode MS" charset="0"/>
              </a:rPr>
              <a:t> is lower and thus # of passes could increase,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 smtClean="0">
                <a:latin typeface="Tahoma" charset="0"/>
                <a:cs typeface="Arial Unicode MS" charset="0"/>
              </a:rPr>
              <a:t>Pros: </a:t>
            </a:r>
            <a:r>
              <a:rPr lang="en-US" sz="2400" dirty="0">
                <a:latin typeface="Tahoma" charset="0"/>
                <a:cs typeface="Arial Unicode MS" charset="0"/>
              </a:rPr>
              <a:t>E</a:t>
            </a:r>
            <a:r>
              <a:rPr lang="en-US" sz="2400" dirty="0" smtClean="0">
                <a:latin typeface="Tahoma" charset="0"/>
                <a:cs typeface="Arial Unicode MS" charset="0"/>
              </a:rPr>
              <a:t>ach pass doing more efficient I/O.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sz="2400" b="1" dirty="0" smtClean="0">
              <a:solidFill>
                <a:schemeClr val="hlink"/>
              </a:solidFill>
              <a:latin typeface="Tahoma" charset="0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This could be cheaper or more expensive – need to do the math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In practice, often 2-3 passes are sufficient.</a:t>
            </a:r>
            <a:endParaRPr lang="en-US" sz="20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2DB19-B154-C84D-98D2-AE444F61C62A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54DDE1-3A71-304D-B430-65FFA9730409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Double Buffering</a:t>
            </a:r>
          </a:p>
        </p:txBody>
      </p:sp>
      <p:sp>
        <p:nvSpPr>
          <p:cNvPr id="389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1600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>
                <a:latin typeface="Tahoma" charset="0"/>
              </a:rPr>
              <a:t>Overlap CPU and IO processing</a:t>
            </a:r>
          </a:p>
          <a:p>
            <a:pPr eaLnBrk="1" hangingPunct="1"/>
            <a:r>
              <a:rPr lang="en-US" sz="2400" i="1">
                <a:solidFill>
                  <a:schemeClr val="accent2"/>
                </a:solidFill>
                <a:latin typeface="Tahoma" charset="0"/>
              </a:rPr>
              <a:t>Prefetch</a:t>
            </a:r>
            <a:r>
              <a:rPr lang="en-US" sz="2400">
                <a:latin typeface="Tahoma" charset="0"/>
              </a:rPr>
              <a:t> into </a:t>
            </a:r>
            <a:r>
              <a:rPr lang="en-US" sz="2400" u="sng">
                <a:solidFill>
                  <a:schemeClr val="accent1"/>
                </a:solidFill>
                <a:latin typeface="Tahoma" charset="0"/>
              </a:rPr>
              <a:t>shadow block</a:t>
            </a:r>
            <a:r>
              <a:rPr lang="en-US" sz="2400">
                <a:latin typeface="Tahoma" charset="0"/>
              </a:rPr>
              <a:t>.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Potentially, more passes; in practice,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2-3 passes</a:t>
            </a:r>
            <a:r>
              <a:rPr lang="en-US" sz="2000">
                <a:latin typeface="Tahoma" charset="0"/>
              </a:rPr>
              <a:t>.</a:t>
            </a:r>
          </a:p>
        </p:txBody>
      </p:sp>
      <p:grpSp>
        <p:nvGrpSpPr>
          <p:cNvPr id="38920" name="Group 71"/>
          <p:cNvGrpSpPr>
            <a:grpSpLocks/>
          </p:cNvGrpSpPr>
          <p:nvPr/>
        </p:nvGrpSpPr>
        <p:grpSpPr bwMode="auto">
          <a:xfrm>
            <a:off x="1143000" y="2590800"/>
            <a:ext cx="6629400" cy="3681413"/>
            <a:chOff x="816" y="1584"/>
            <a:chExt cx="4176" cy="2319"/>
          </a:xfrm>
        </p:grpSpPr>
        <p:sp>
          <p:nvSpPr>
            <p:cNvPr id="38922" name="Freeform 6"/>
            <p:cNvSpPr>
              <a:spLocks/>
            </p:cNvSpPr>
            <p:nvPr/>
          </p:nvSpPr>
          <p:spPr bwMode="auto">
            <a:xfrm>
              <a:off x="3227" y="2331"/>
              <a:ext cx="496" cy="196"/>
            </a:xfrm>
            <a:custGeom>
              <a:avLst/>
              <a:gdLst>
                <a:gd name="T0" fmla="*/ 0 w 451"/>
                <a:gd name="T1" fmla="*/ 281 h 163"/>
                <a:gd name="T2" fmla="*/ 0 w 451"/>
                <a:gd name="T3" fmla="*/ 0 h 163"/>
                <a:gd name="T4" fmla="*/ 598 w 451"/>
                <a:gd name="T5" fmla="*/ 0 h 163"/>
                <a:gd name="T6" fmla="*/ 598 w 451"/>
                <a:gd name="T7" fmla="*/ 281 h 163"/>
                <a:gd name="T8" fmla="*/ 0 w 451"/>
                <a:gd name="T9" fmla="*/ 281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1"/>
                <a:gd name="T16" fmla="*/ 0 h 163"/>
                <a:gd name="T17" fmla="*/ 451 w 45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1" h="163">
                  <a:moveTo>
                    <a:pt x="0" y="162"/>
                  </a:moveTo>
                  <a:lnTo>
                    <a:pt x="0" y="0"/>
                  </a:lnTo>
                  <a:lnTo>
                    <a:pt x="450" y="0"/>
                  </a:lnTo>
                  <a:lnTo>
                    <a:pt x="450" y="162"/>
                  </a:lnTo>
                  <a:lnTo>
                    <a:pt x="0" y="16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Rectangle 7"/>
            <p:cNvSpPr>
              <a:spLocks noChangeArrowheads="1"/>
            </p:cNvSpPr>
            <p:nvPr/>
          </p:nvSpPr>
          <p:spPr bwMode="auto">
            <a:xfrm>
              <a:off x="3213" y="2353"/>
              <a:ext cx="5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OUTPUT</a:t>
              </a:r>
            </a:p>
          </p:txBody>
        </p:sp>
        <p:sp>
          <p:nvSpPr>
            <p:cNvPr id="38924" name="Freeform 8"/>
            <p:cNvSpPr>
              <a:spLocks/>
            </p:cNvSpPr>
            <p:nvPr/>
          </p:nvSpPr>
          <p:spPr bwMode="auto">
            <a:xfrm>
              <a:off x="3219" y="2579"/>
              <a:ext cx="504" cy="196"/>
            </a:xfrm>
            <a:custGeom>
              <a:avLst/>
              <a:gdLst>
                <a:gd name="T0" fmla="*/ 0 w 458"/>
                <a:gd name="T1" fmla="*/ 281 h 163"/>
                <a:gd name="T2" fmla="*/ 0 w 458"/>
                <a:gd name="T3" fmla="*/ 0 h 163"/>
                <a:gd name="T4" fmla="*/ 610 w 458"/>
                <a:gd name="T5" fmla="*/ 0 h 163"/>
                <a:gd name="T6" fmla="*/ 610 w 458"/>
                <a:gd name="T7" fmla="*/ 281 h 163"/>
                <a:gd name="T8" fmla="*/ 0 w 458"/>
                <a:gd name="T9" fmla="*/ 281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63"/>
                <a:gd name="T17" fmla="*/ 458 w 45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63">
                  <a:moveTo>
                    <a:pt x="0" y="162"/>
                  </a:moveTo>
                  <a:lnTo>
                    <a:pt x="0" y="0"/>
                  </a:lnTo>
                  <a:lnTo>
                    <a:pt x="457" y="0"/>
                  </a:lnTo>
                  <a:lnTo>
                    <a:pt x="457" y="162"/>
                  </a:lnTo>
                  <a:lnTo>
                    <a:pt x="0" y="162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3176" y="2601"/>
              <a:ext cx="6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E8FCE4"/>
                  </a:solidFill>
                  <a:latin typeface="Arial" charset="0"/>
                </a:rPr>
                <a:t>OUTPUT'</a:t>
              </a:r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816" y="2096"/>
              <a:ext cx="807" cy="130"/>
            </a:xfrm>
            <a:custGeom>
              <a:avLst/>
              <a:gdLst>
                <a:gd name="T0" fmla="*/ 977 w 733"/>
                <a:gd name="T1" fmla="*/ 94 h 108"/>
                <a:gd name="T2" fmla="*/ 938 w 733"/>
                <a:gd name="T3" fmla="*/ 58 h 108"/>
                <a:gd name="T4" fmla="*/ 833 w 733"/>
                <a:gd name="T5" fmla="*/ 26 h 108"/>
                <a:gd name="T6" fmla="*/ 489 w 733"/>
                <a:gd name="T7" fmla="*/ 0 h 108"/>
                <a:gd name="T8" fmla="*/ 143 w 733"/>
                <a:gd name="T9" fmla="*/ 26 h 108"/>
                <a:gd name="T10" fmla="*/ 39 w 733"/>
                <a:gd name="T11" fmla="*/ 58 h 108"/>
                <a:gd name="T12" fmla="*/ 0 w 733"/>
                <a:gd name="T13" fmla="*/ 94 h 108"/>
                <a:gd name="T14" fmla="*/ 39 w 733"/>
                <a:gd name="T15" fmla="*/ 129 h 108"/>
                <a:gd name="T16" fmla="*/ 143 w 733"/>
                <a:gd name="T17" fmla="*/ 159 h 108"/>
                <a:gd name="T18" fmla="*/ 489 w 733"/>
                <a:gd name="T19" fmla="*/ 187 h 108"/>
                <a:gd name="T20" fmla="*/ 833 w 733"/>
                <a:gd name="T21" fmla="*/ 159 h 108"/>
                <a:gd name="T22" fmla="*/ 938 w 733"/>
                <a:gd name="T23" fmla="*/ 129 h 108"/>
                <a:gd name="T24" fmla="*/ 977 w 733"/>
                <a:gd name="T25" fmla="*/ 94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3"/>
                <a:gd name="T40" fmla="*/ 0 h 108"/>
                <a:gd name="T41" fmla="*/ 733 w 733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3" h="108">
                  <a:moveTo>
                    <a:pt x="732" y="54"/>
                  </a:moveTo>
                  <a:lnTo>
                    <a:pt x="703" y="33"/>
                  </a:lnTo>
                  <a:lnTo>
                    <a:pt x="625" y="15"/>
                  </a:lnTo>
                  <a:lnTo>
                    <a:pt x="366" y="0"/>
                  </a:lnTo>
                  <a:lnTo>
                    <a:pt x="107" y="15"/>
                  </a:lnTo>
                  <a:lnTo>
                    <a:pt x="29" y="33"/>
                  </a:lnTo>
                  <a:lnTo>
                    <a:pt x="0" y="54"/>
                  </a:lnTo>
                  <a:lnTo>
                    <a:pt x="29" y="74"/>
                  </a:lnTo>
                  <a:lnTo>
                    <a:pt x="107" y="91"/>
                  </a:lnTo>
                  <a:lnTo>
                    <a:pt x="366" y="107"/>
                  </a:lnTo>
                  <a:lnTo>
                    <a:pt x="625" y="91"/>
                  </a:lnTo>
                  <a:lnTo>
                    <a:pt x="703" y="74"/>
                  </a:lnTo>
                  <a:lnTo>
                    <a:pt x="732" y="5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/>
            <p:cNvSpPr>
              <a:spLocks/>
            </p:cNvSpPr>
            <p:nvPr/>
          </p:nvSpPr>
          <p:spPr bwMode="auto">
            <a:xfrm>
              <a:off x="816" y="2997"/>
              <a:ext cx="807" cy="68"/>
            </a:xfrm>
            <a:custGeom>
              <a:avLst/>
              <a:gdLst>
                <a:gd name="T0" fmla="*/ 0 w 733"/>
                <a:gd name="T1" fmla="*/ 0 h 57"/>
                <a:gd name="T2" fmla="*/ 13 w 733"/>
                <a:gd name="T3" fmla="*/ 7 h 57"/>
                <a:gd name="T4" fmla="*/ 88 w 733"/>
                <a:gd name="T5" fmla="*/ 43 h 57"/>
                <a:gd name="T6" fmla="*/ 260 w 733"/>
                <a:gd name="T7" fmla="*/ 79 h 57"/>
                <a:gd name="T8" fmla="*/ 498 w 733"/>
                <a:gd name="T9" fmla="*/ 95 h 57"/>
                <a:gd name="T10" fmla="*/ 735 w 733"/>
                <a:gd name="T11" fmla="*/ 74 h 57"/>
                <a:gd name="T12" fmla="*/ 913 w 733"/>
                <a:gd name="T13" fmla="*/ 36 h 57"/>
                <a:gd name="T14" fmla="*/ 971 w 733"/>
                <a:gd name="T15" fmla="*/ 6 h 57"/>
                <a:gd name="T16" fmla="*/ 977 w 733"/>
                <a:gd name="T17" fmla="*/ 0 h 57"/>
                <a:gd name="T18" fmla="*/ 0 w 733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3"/>
                <a:gd name="T31" fmla="*/ 0 h 57"/>
                <a:gd name="T32" fmla="*/ 733 w 733"/>
                <a:gd name="T33" fmla="*/ 57 h 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3" h="57">
                  <a:moveTo>
                    <a:pt x="0" y="0"/>
                  </a:moveTo>
                  <a:lnTo>
                    <a:pt x="10" y="4"/>
                  </a:lnTo>
                  <a:lnTo>
                    <a:pt x="66" y="25"/>
                  </a:lnTo>
                  <a:lnTo>
                    <a:pt x="194" y="46"/>
                  </a:lnTo>
                  <a:lnTo>
                    <a:pt x="373" y="56"/>
                  </a:lnTo>
                  <a:lnTo>
                    <a:pt x="551" y="44"/>
                  </a:lnTo>
                  <a:lnTo>
                    <a:pt x="684" y="21"/>
                  </a:lnTo>
                  <a:lnTo>
                    <a:pt x="728" y="3"/>
                  </a:ln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2"/>
            <p:cNvSpPr>
              <a:spLocks/>
            </p:cNvSpPr>
            <p:nvPr/>
          </p:nvSpPr>
          <p:spPr bwMode="auto">
            <a:xfrm>
              <a:off x="816" y="2168"/>
              <a:ext cx="1" cy="807"/>
            </a:xfrm>
            <a:custGeom>
              <a:avLst/>
              <a:gdLst>
                <a:gd name="T0" fmla="*/ 0 w 1"/>
                <a:gd name="T1" fmla="*/ 0 h 671"/>
                <a:gd name="T2" fmla="*/ 0 w 1"/>
                <a:gd name="T3" fmla="*/ 1165 h 671"/>
                <a:gd name="T4" fmla="*/ 0 w 1"/>
                <a:gd name="T5" fmla="*/ 0 h 671"/>
                <a:gd name="T6" fmla="*/ 0 60000 65536"/>
                <a:gd name="T7" fmla="*/ 0 60000 65536"/>
                <a:gd name="T8" fmla="*/ 0 60000 65536"/>
                <a:gd name="T9" fmla="*/ 0 w 1"/>
                <a:gd name="T10" fmla="*/ 0 h 671"/>
                <a:gd name="T11" fmla="*/ 1 w 1"/>
                <a:gd name="T12" fmla="*/ 671 h 6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1">
                  <a:moveTo>
                    <a:pt x="0" y="0"/>
                  </a:move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13"/>
            <p:cNvSpPr>
              <a:spLocks/>
            </p:cNvSpPr>
            <p:nvPr/>
          </p:nvSpPr>
          <p:spPr bwMode="auto">
            <a:xfrm>
              <a:off x="4184" y="2080"/>
              <a:ext cx="808" cy="132"/>
            </a:xfrm>
            <a:custGeom>
              <a:avLst/>
              <a:gdLst>
                <a:gd name="T0" fmla="*/ 978 w 734"/>
                <a:gd name="T1" fmla="*/ 96 h 109"/>
                <a:gd name="T2" fmla="*/ 940 w 734"/>
                <a:gd name="T3" fmla="*/ 58 h 109"/>
                <a:gd name="T4" fmla="*/ 834 w 734"/>
                <a:gd name="T5" fmla="*/ 28 h 109"/>
                <a:gd name="T6" fmla="*/ 490 w 734"/>
                <a:gd name="T7" fmla="*/ 0 h 109"/>
                <a:gd name="T8" fmla="*/ 144 w 734"/>
                <a:gd name="T9" fmla="*/ 28 h 109"/>
                <a:gd name="T10" fmla="*/ 39 w 734"/>
                <a:gd name="T11" fmla="*/ 58 h 109"/>
                <a:gd name="T12" fmla="*/ 0 w 734"/>
                <a:gd name="T13" fmla="*/ 96 h 109"/>
                <a:gd name="T14" fmla="*/ 39 w 734"/>
                <a:gd name="T15" fmla="*/ 133 h 109"/>
                <a:gd name="T16" fmla="*/ 144 w 734"/>
                <a:gd name="T17" fmla="*/ 162 h 109"/>
                <a:gd name="T18" fmla="*/ 490 w 734"/>
                <a:gd name="T19" fmla="*/ 193 h 109"/>
                <a:gd name="T20" fmla="*/ 834 w 734"/>
                <a:gd name="T21" fmla="*/ 162 h 109"/>
                <a:gd name="T22" fmla="*/ 940 w 734"/>
                <a:gd name="T23" fmla="*/ 133 h 109"/>
                <a:gd name="T24" fmla="*/ 978 w 734"/>
                <a:gd name="T25" fmla="*/ 9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4"/>
                <a:gd name="T40" fmla="*/ 0 h 109"/>
                <a:gd name="T41" fmla="*/ 734 w 734"/>
                <a:gd name="T42" fmla="*/ 109 h 1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4" h="109">
                  <a:moveTo>
                    <a:pt x="733" y="54"/>
                  </a:moveTo>
                  <a:lnTo>
                    <a:pt x="705" y="33"/>
                  </a:lnTo>
                  <a:lnTo>
                    <a:pt x="626" y="16"/>
                  </a:lnTo>
                  <a:lnTo>
                    <a:pt x="367" y="0"/>
                  </a:lnTo>
                  <a:lnTo>
                    <a:pt x="108" y="16"/>
                  </a:lnTo>
                  <a:lnTo>
                    <a:pt x="29" y="33"/>
                  </a:lnTo>
                  <a:lnTo>
                    <a:pt x="0" y="54"/>
                  </a:lnTo>
                  <a:lnTo>
                    <a:pt x="29" y="75"/>
                  </a:lnTo>
                  <a:lnTo>
                    <a:pt x="108" y="92"/>
                  </a:lnTo>
                  <a:lnTo>
                    <a:pt x="367" y="108"/>
                  </a:lnTo>
                  <a:lnTo>
                    <a:pt x="626" y="92"/>
                  </a:lnTo>
                  <a:lnTo>
                    <a:pt x="705" y="75"/>
                  </a:lnTo>
                  <a:lnTo>
                    <a:pt x="733" y="5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Freeform 14"/>
            <p:cNvSpPr>
              <a:spLocks/>
            </p:cNvSpPr>
            <p:nvPr/>
          </p:nvSpPr>
          <p:spPr bwMode="auto">
            <a:xfrm>
              <a:off x="4184" y="3041"/>
              <a:ext cx="808" cy="69"/>
            </a:xfrm>
            <a:custGeom>
              <a:avLst/>
              <a:gdLst>
                <a:gd name="T0" fmla="*/ 0 w 734"/>
                <a:gd name="T1" fmla="*/ 0 h 57"/>
                <a:gd name="T2" fmla="*/ 12 w 734"/>
                <a:gd name="T3" fmla="*/ 7 h 57"/>
                <a:gd name="T4" fmla="*/ 88 w 734"/>
                <a:gd name="T5" fmla="*/ 44 h 57"/>
                <a:gd name="T6" fmla="*/ 260 w 734"/>
                <a:gd name="T7" fmla="*/ 82 h 57"/>
                <a:gd name="T8" fmla="*/ 498 w 734"/>
                <a:gd name="T9" fmla="*/ 99 h 57"/>
                <a:gd name="T10" fmla="*/ 735 w 734"/>
                <a:gd name="T11" fmla="*/ 77 h 57"/>
                <a:gd name="T12" fmla="*/ 911 w 734"/>
                <a:gd name="T13" fmla="*/ 36 h 57"/>
                <a:gd name="T14" fmla="*/ 971 w 734"/>
                <a:gd name="T15" fmla="*/ 6 h 57"/>
                <a:gd name="T16" fmla="*/ 978 w 734"/>
                <a:gd name="T17" fmla="*/ 0 h 57"/>
                <a:gd name="T18" fmla="*/ 0 w 734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4"/>
                <a:gd name="T31" fmla="*/ 0 h 57"/>
                <a:gd name="T32" fmla="*/ 734 w 734"/>
                <a:gd name="T33" fmla="*/ 57 h 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4" h="57">
                  <a:moveTo>
                    <a:pt x="0" y="0"/>
                  </a:moveTo>
                  <a:lnTo>
                    <a:pt x="9" y="4"/>
                  </a:lnTo>
                  <a:lnTo>
                    <a:pt x="66" y="25"/>
                  </a:lnTo>
                  <a:lnTo>
                    <a:pt x="194" y="46"/>
                  </a:lnTo>
                  <a:lnTo>
                    <a:pt x="373" y="56"/>
                  </a:lnTo>
                  <a:lnTo>
                    <a:pt x="551" y="44"/>
                  </a:lnTo>
                  <a:lnTo>
                    <a:pt x="683" y="21"/>
                  </a:lnTo>
                  <a:lnTo>
                    <a:pt x="728" y="3"/>
                  </a:lnTo>
                  <a:lnTo>
                    <a:pt x="733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Freeform 15"/>
            <p:cNvSpPr>
              <a:spLocks/>
            </p:cNvSpPr>
            <p:nvPr/>
          </p:nvSpPr>
          <p:spPr bwMode="auto">
            <a:xfrm>
              <a:off x="4990" y="2161"/>
              <a:ext cx="2" cy="875"/>
            </a:xfrm>
            <a:custGeom>
              <a:avLst/>
              <a:gdLst>
                <a:gd name="T0" fmla="*/ 0 w 1"/>
                <a:gd name="T1" fmla="*/ 0 h 728"/>
                <a:gd name="T2" fmla="*/ 0 w 1"/>
                <a:gd name="T3" fmla="*/ 1262 h 728"/>
                <a:gd name="T4" fmla="*/ 0 w 1"/>
                <a:gd name="T5" fmla="*/ 0 h 728"/>
                <a:gd name="T6" fmla="*/ 0 60000 65536"/>
                <a:gd name="T7" fmla="*/ 0 60000 65536"/>
                <a:gd name="T8" fmla="*/ 0 60000 65536"/>
                <a:gd name="T9" fmla="*/ 0 w 1"/>
                <a:gd name="T10" fmla="*/ 0 h 728"/>
                <a:gd name="T11" fmla="*/ 1 w 1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28">
                  <a:moveTo>
                    <a:pt x="0" y="0"/>
                  </a:moveTo>
                  <a:lnTo>
                    <a:pt x="0" y="727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Freeform 16"/>
            <p:cNvSpPr>
              <a:spLocks/>
            </p:cNvSpPr>
            <p:nvPr/>
          </p:nvSpPr>
          <p:spPr bwMode="auto">
            <a:xfrm>
              <a:off x="4184" y="2189"/>
              <a:ext cx="1" cy="846"/>
            </a:xfrm>
            <a:custGeom>
              <a:avLst/>
              <a:gdLst>
                <a:gd name="T0" fmla="*/ 0 w 1"/>
                <a:gd name="T1" fmla="*/ 0 h 704"/>
                <a:gd name="T2" fmla="*/ 0 w 1"/>
                <a:gd name="T3" fmla="*/ 1220 h 704"/>
                <a:gd name="T4" fmla="*/ 0 w 1"/>
                <a:gd name="T5" fmla="*/ 0 h 704"/>
                <a:gd name="T6" fmla="*/ 0 60000 65536"/>
                <a:gd name="T7" fmla="*/ 0 60000 65536"/>
                <a:gd name="T8" fmla="*/ 0 60000 65536"/>
                <a:gd name="T9" fmla="*/ 0 w 1"/>
                <a:gd name="T10" fmla="*/ 0 h 704"/>
                <a:gd name="T11" fmla="*/ 1 w 1"/>
                <a:gd name="T12" fmla="*/ 704 h 7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4">
                  <a:moveTo>
                    <a:pt x="0" y="0"/>
                  </a:moveTo>
                  <a:lnTo>
                    <a:pt x="0" y="70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Freeform 17"/>
            <p:cNvSpPr>
              <a:spLocks/>
            </p:cNvSpPr>
            <p:nvPr/>
          </p:nvSpPr>
          <p:spPr bwMode="auto">
            <a:xfrm>
              <a:off x="901" y="2795"/>
              <a:ext cx="656" cy="83"/>
            </a:xfrm>
            <a:custGeom>
              <a:avLst/>
              <a:gdLst>
                <a:gd name="T0" fmla="*/ 0 w 596"/>
                <a:gd name="T1" fmla="*/ 119 h 69"/>
                <a:gd name="T2" fmla="*/ 0 w 596"/>
                <a:gd name="T3" fmla="*/ 0 h 69"/>
                <a:gd name="T4" fmla="*/ 794 w 596"/>
                <a:gd name="T5" fmla="*/ 0 h 69"/>
                <a:gd name="T6" fmla="*/ 794 w 596"/>
                <a:gd name="T7" fmla="*/ 119 h 69"/>
                <a:gd name="T8" fmla="*/ 0 w 596"/>
                <a:gd name="T9" fmla="*/ 11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6"/>
                <a:gd name="T16" fmla="*/ 0 h 69"/>
                <a:gd name="T17" fmla="*/ 596 w 59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6" h="69">
                  <a:moveTo>
                    <a:pt x="0" y="68"/>
                  </a:moveTo>
                  <a:lnTo>
                    <a:pt x="0" y="0"/>
                  </a:lnTo>
                  <a:lnTo>
                    <a:pt x="595" y="0"/>
                  </a:lnTo>
                  <a:lnTo>
                    <a:pt x="595" y="68"/>
                  </a:lnTo>
                  <a:lnTo>
                    <a:pt x="0" y="68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Freeform 18"/>
            <p:cNvSpPr>
              <a:spLocks/>
            </p:cNvSpPr>
            <p:nvPr/>
          </p:nvSpPr>
          <p:spPr bwMode="auto">
            <a:xfrm>
              <a:off x="4252" y="2429"/>
              <a:ext cx="647" cy="83"/>
            </a:xfrm>
            <a:custGeom>
              <a:avLst/>
              <a:gdLst>
                <a:gd name="T0" fmla="*/ 0 w 588"/>
                <a:gd name="T1" fmla="*/ 119 h 69"/>
                <a:gd name="T2" fmla="*/ 0 w 588"/>
                <a:gd name="T3" fmla="*/ 0 h 69"/>
                <a:gd name="T4" fmla="*/ 782 w 588"/>
                <a:gd name="T5" fmla="*/ 0 h 69"/>
                <a:gd name="T6" fmla="*/ 782 w 588"/>
                <a:gd name="T7" fmla="*/ 119 h 69"/>
                <a:gd name="T8" fmla="*/ 0 w 588"/>
                <a:gd name="T9" fmla="*/ 11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69"/>
                <a:gd name="T17" fmla="*/ 588 w 58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69">
                  <a:moveTo>
                    <a:pt x="0" y="68"/>
                  </a:moveTo>
                  <a:lnTo>
                    <a:pt x="0" y="0"/>
                  </a:lnTo>
                  <a:lnTo>
                    <a:pt x="587" y="0"/>
                  </a:lnTo>
                  <a:lnTo>
                    <a:pt x="587" y="68"/>
                  </a:lnTo>
                  <a:lnTo>
                    <a:pt x="0" y="68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Freeform 19"/>
            <p:cNvSpPr>
              <a:spLocks/>
            </p:cNvSpPr>
            <p:nvPr/>
          </p:nvSpPr>
          <p:spPr bwMode="auto">
            <a:xfrm>
              <a:off x="4261" y="2761"/>
              <a:ext cx="647" cy="76"/>
            </a:xfrm>
            <a:custGeom>
              <a:avLst/>
              <a:gdLst>
                <a:gd name="T0" fmla="*/ 0 w 588"/>
                <a:gd name="T1" fmla="*/ 109 h 63"/>
                <a:gd name="T2" fmla="*/ 0 w 588"/>
                <a:gd name="T3" fmla="*/ 0 h 63"/>
                <a:gd name="T4" fmla="*/ 782 w 588"/>
                <a:gd name="T5" fmla="*/ 0 h 63"/>
                <a:gd name="T6" fmla="*/ 782 w 588"/>
                <a:gd name="T7" fmla="*/ 109 h 63"/>
                <a:gd name="T8" fmla="*/ 0 w 588"/>
                <a:gd name="T9" fmla="*/ 10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63"/>
                <a:gd name="T17" fmla="*/ 588 w 58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63">
                  <a:moveTo>
                    <a:pt x="0" y="62"/>
                  </a:moveTo>
                  <a:lnTo>
                    <a:pt x="0" y="0"/>
                  </a:lnTo>
                  <a:lnTo>
                    <a:pt x="587" y="0"/>
                  </a:lnTo>
                  <a:lnTo>
                    <a:pt x="587" y="62"/>
                  </a:lnTo>
                  <a:lnTo>
                    <a:pt x="0" y="62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Freeform 20"/>
            <p:cNvSpPr>
              <a:spLocks/>
            </p:cNvSpPr>
            <p:nvPr/>
          </p:nvSpPr>
          <p:spPr bwMode="auto">
            <a:xfrm>
              <a:off x="901" y="2469"/>
              <a:ext cx="656" cy="83"/>
            </a:xfrm>
            <a:custGeom>
              <a:avLst/>
              <a:gdLst>
                <a:gd name="T0" fmla="*/ 0 w 596"/>
                <a:gd name="T1" fmla="*/ 119 h 69"/>
                <a:gd name="T2" fmla="*/ 0 w 596"/>
                <a:gd name="T3" fmla="*/ 0 h 69"/>
                <a:gd name="T4" fmla="*/ 794 w 596"/>
                <a:gd name="T5" fmla="*/ 0 h 69"/>
                <a:gd name="T6" fmla="*/ 794 w 596"/>
                <a:gd name="T7" fmla="*/ 119 h 69"/>
                <a:gd name="T8" fmla="*/ 0 w 596"/>
                <a:gd name="T9" fmla="*/ 11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6"/>
                <a:gd name="T16" fmla="*/ 0 h 69"/>
                <a:gd name="T17" fmla="*/ 596 w 59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6" h="69">
                  <a:moveTo>
                    <a:pt x="0" y="68"/>
                  </a:moveTo>
                  <a:lnTo>
                    <a:pt x="0" y="0"/>
                  </a:lnTo>
                  <a:lnTo>
                    <a:pt x="595" y="0"/>
                  </a:lnTo>
                  <a:lnTo>
                    <a:pt x="595" y="68"/>
                  </a:lnTo>
                  <a:lnTo>
                    <a:pt x="0" y="68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Freeform 21"/>
            <p:cNvSpPr>
              <a:spLocks/>
            </p:cNvSpPr>
            <p:nvPr/>
          </p:nvSpPr>
          <p:spPr bwMode="auto">
            <a:xfrm>
              <a:off x="901" y="2274"/>
              <a:ext cx="656" cy="83"/>
            </a:xfrm>
            <a:custGeom>
              <a:avLst/>
              <a:gdLst>
                <a:gd name="T0" fmla="*/ 0 w 596"/>
                <a:gd name="T1" fmla="*/ 119 h 69"/>
                <a:gd name="T2" fmla="*/ 0 w 596"/>
                <a:gd name="T3" fmla="*/ 0 h 69"/>
                <a:gd name="T4" fmla="*/ 794 w 596"/>
                <a:gd name="T5" fmla="*/ 0 h 69"/>
                <a:gd name="T6" fmla="*/ 794 w 596"/>
                <a:gd name="T7" fmla="*/ 119 h 69"/>
                <a:gd name="T8" fmla="*/ 0 w 596"/>
                <a:gd name="T9" fmla="*/ 11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6"/>
                <a:gd name="T16" fmla="*/ 0 h 69"/>
                <a:gd name="T17" fmla="*/ 596 w 59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6" h="69">
                  <a:moveTo>
                    <a:pt x="0" y="68"/>
                  </a:moveTo>
                  <a:lnTo>
                    <a:pt x="0" y="0"/>
                  </a:lnTo>
                  <a:lnTo>
                    <a:pt x="595" y="0"/>
                  </a:lnTo>
                  <a:lnTo>
                    <a:pt x="595" y="68"/>
                  </a:lnTo>
                  <a:lnTo>
                    <a:pt x="0" y="68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Freeform 22"/>
            <p:cNvSpPr>
              <a:spLocks/>
            </p:cNvSpPr>
            <p:nvPr/>
          </p:nvSpPr>
          <p:spPr bwMode="auto">
            <a:xfrm>
              <a:off x="4261" y="2274"/>
              <a:ext cx="655" cy="83"/>
            </a:xfrm>
            <a:custGeom>
              <a:avLst/>
              <a:gdLst>
                <a:gd name="T0" fmla="*/ 0 w 595"/>
                <a:gd name="T1" fmla="*/ 119 h 69"/>
                <a:gd name="T2" fmla="*/ 0 w 595"/>
                <a:gd name="T3" fmla="*/ 0 h 69"/>
                <a:gd name="T4" fmla="*/ 793 w 595"/>
                <a:gd name="T5" fmla="*/ 0 h 69"/>
                <a:gd name="T6" fmla="*/ 793 w 595"/>
                <a:gd name="T7" fmla="*/ 119 h 69"/>
                <a:gd name="T8" fmla="*/ 0 w 595"/>
                <a:gd name="T9" fmla="*/ 11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5"/>
                <a:gd name="T16" fmla="*/ 0 h 69"/>
                <a:gd name="T17" fmla="*/ 595 w 595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5" h="69">
                  <a:moveTo>
                    <a:pt x="0" y="68"/>
                  </a:moveTo>
                  <a:lnTo>
                    <a:pt x="0" y="0"/>
                  </a:lnTo>
                  <a:lnTo>
                    <a:pt x="594" y="0"/>
                  </a:lnTo>
                  <a:lnTo>
                    <a:pt x="594" y="68"/>
                  </a:lnTo>
                  <a:lnTo>
                    <a:pt x="0" y="68"/>
                  </a:lnTo>
                </a:path>
              </a:pathLst>
            </a:custGeom>
            <a:solidFill>
              <a:srgbClr val="FAFD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Freeform 23"/>
            <p:cNvSpPr>
              <a:spLocks/>
            </p:cNvSpPr>
            <p:nvPr/>
          </p:nvSpPr>
          <p:spPr bwMode="auto">
            <a:xfrm>
              <a:off x="4444" y="2599"/>
              <a:ext cx="35" cy="50"/>
            </a:xfrm>
            <a:custGeom>
              <a:avLst/>
              <a:gdLst>
                <a:gd name="T0" fmla="*/ 43 w 31"/>
                <a:gd name="T1" fmla="*/ 36 h 42"/>
                <a:gd name="T2" fmla="*/ 21 w 31"/>
                <a:gd name="T3" fmla="*/ 0 h 42"/>
                <a:gd name="T4" fmla="*/ 0 w 31"/>
                <a:gd name="T5" fmla="*/ 36 h 42"/>
                <a:gd name="T6" fmla="*/ 21 w 31"/>
                <a:gd name="T7" fmla="*/ 69 h 42"/>
                <a:gd name="T8" fmla="*/ 43 w 31"/>
                <a:gd name="T9" fmla="*/ 3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42"/>
                <a:gd name="T17" fmla="*/ 31 w 31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42">
                  <a:moveTo>
                    <a:pt x="30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0" y="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24"/>
            <p:cNvSpPr>
              <a:spLocks/>
            </p:cNvSpPr>
            <p:nvPr/>
          </p:nvSpPr>
          <p:spPr bwMode="auto">
            <a:xfrm>
              <a:off x="4561" y="2599"/>
              <a:ext cx="36" cy="50"/>
            </a:xfrm>
            <a:custGeom>
              <a:avLst/>
              <a:gdLst>
                <a:gd name="T0" fmla="*/ 41 w 33"/>
                <a:gd name="T1" fmla="*/ 36 h 42"/>
                <a:gd name="T2" fmla="*/ 21 w 33"/>
                <a:gd name="T3" fmla="*/ 0 h 42"/>
                <a:gd name="T4" fmla="*/ 0 w 33"/>
                <a:gd name="T5" fmla="*/ 36 h 42"/>
                <a:gd name="T6" fmla="*/ 21 w 33"/>
                <a:gd name="T7" fmla="*/ 69 h 42"/>
                <a:gd name="T8" fmla="*/ 41 w 33"/>
                <a:gd name="T9" fmla="*/ 3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42"/>
                <a:gd name="T17" fmla="*/ 33 w 3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42">
                  <a:moveTo>
                    <a:pt x="32" y="21"/>
                  </a:moveTo>
                  <a:lnTo>
                    <a:pt x="16" y="0"/>
                  </a:lnTo>
                  <a:lnTo>
                    <a:pt x="0" y="21"/>
                  </a:lnTo>
                  <a:lnTo>
                    <a:pt x="16" y="41"/>
                  </a:lnTo>
                  <a:lnTo>
                    <a:pt x="32" y="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Freeform 25"/>
            <p:cNvSpPr>
              <a:spLocks/>
            </p:cNvSpPr>
            <p:nvPr/>
          </p:nvSpPr>
          <p:spPr bwMode="auto">
            <a:xfrm>
              <a:off x="4688" y="2599"/>
              <a:ext cx="35" cy="50"/>
            </a:xfrm>
            <a:custGeom>
              <a:avLst/>
              <a:gdLst>
                <a:gd name="T0" fmla="*/ 40 w 32"/>
                <a:gd name="T1" fmla="*/ 36 h 42"/>
                <a:gd name="T2" fmla="*/ 20 w 32"/>
                <a:gd name="T3" fmla="*/ 0 h 42"/>
                <a:gd name="T4" fmla="*/ 0 w 32"/>
                <a:gd name="T5" fmla="*/ 36 h 42"/>
                <a:gd name="T6" fmla="*/ 20 w 32"/>
                <a:gd name="T7" fmla="*/ 69 h 42"/>
                <a:gd name="T8" fmla="*/ 40 w 32"/>
                <a:gd name="T9" fmla="*/ 3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2"/>
                <a:gd name="T17" fmla="*/ 32 w 3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2">
                  <a:moveTo>
                    <a:pt x="31" y="21"/>
                  </a:moveTo>
                  <a:lnTo>
                    <a:pt x="15" y="0"/>
                  </a:lnTo>
                  <a:lnTo>
                    <a:pt x="0" y="21"/>
                  </a:lnTo>
                  <a:lnTo>
                    <a:pt x="15" y="41"/>
                  </a:lnTo>
                  <a:lnTo>
                    <a:pt x="31" y="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2" name="Group 26"/>
            <p:cNvGrpSpPr>
              <a:grpSpLocks/>
            </p:cNvGrpSpPr>
            <p:nvPr/>
          </p:nvGrpSpPr>
          <p:grpSpPr bwMode="auto">
            <a:xfrm>
              <a:off x="2182" y="2882"/>
              <a:ext cx="280" cy="50"/>
              <a:chOff x="2297" y="3192"/>
              <a:chExt cx="254" cy="41"/>
            </a:xfrm>
          </p:grpSpPr>
          <p:sp>
            <p:nvSpPr>
              <p:cNvPr id="38981" name="Freeform 27"/>
              <p:cNvSpPr>
                <a:spLocks/>
              </p:cNvSpPr>
              <p:nvPr/>
            </p:nvSpPr>
            <p:spPr bwMode="auto">
              <a:xfrm>
                <a:off x="2297" y="3192"/>
                <a:ext cx="33" cy="41"/>
              </a:xfrm>
              <a:custGeom>
                <a:avLst/>
                <a:gdLst>
                  <a:gd name="T0" fmla="*/ 32 w 33"/>
                  <a:gd name="T1" fmla="*/ 20 h 41"/>
                  <a:gd name="T2" fmla="*/ 16 w 33"/>
                  <a:gd name="T3" fmla="*/ 0 h 41"/>
                  <a:gd name="T4" fmla="*/ 0 w 33"/>
                  <a:gd name="T5" fmla="*/ 20 h 41"/>
                  <a:gd name="T6" fmla="*/ 16 w 33"/>
                  <a:gd name="T7" fmla="*/ 40 h 41"/>
                  <a:gd name="T8" fmla="*/ 32 w 33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1"/>
                  <a:gd name="T17" fmla="*/ 33 w 3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1">
                    <a:moveTo>
                      <a:pt x="32" y="20"/>
                    </a:moveTo>
                    <a:lnTo>
                      <a:pt x="16" y="0"/>
                    </a:lnTo>
                    <a:lnTo>
                      <a:pt x="0" y="20"/>
                    </a:lnTo>
                    <a:lnTo>
                      <a:pt x="16" y="40"/>
                    </a:lnTo>
                    <a:lnTo>
                      <a:pt x="32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2" name="Freeform 28"/>
              <p:cNvSpPr>
                <a:spLocks/>
              </p:cNvSpPr>
              <p:nvPr/>
            </p:nvSpPr>
            <p:spPr bwMode="auto">
              <a:xfrm>
                <a:off x="2405" y="3192"/>
                <a:ext cx="31" cy="41"/>
              </a:xfrm>
              <a:custGeom>
                <a:avLst/>
                <a:gdLst>
                  <a:gd name="T0" fmla="*/ 30 w 31"/>
                  <a:gd name="T1" fmla="*/ 20 h 41"/>
                  <a:gd name="T2" fmla="*/ 15 w 31"/>
                  <a:gd name="T3" fmla="*/ 0 h 41"/>
                  <a:gd name="T4" fmla="*/ 0 w 31"/>
                  <a:gd name="T5" fmla="*/ 20 h 41"/>
                  <a:gd name="T6" fmla="*/ 15 w 31"/>
                  <a:gd name="T7" fmla="*/ 40 h 41"/>
                  <a:gd name="T8" fmla="*/ 30 w 31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41"/>
                  <a:gd name="T17" fmla="*/ 31 w 3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41">
                    <a:moveTo>
                      <a:pt x="30" y="20"/>
                    </a:moveTo>
                    <a:lnTo>
                      <a:pt x="15" y="0"/>
                    </a:lnTo>
                    <a:lnTo>
                      <a:pt x="0" y="20"/>
                    </a:lnTo>
                    <a:lnTo>
                      <a:pt x="15" y="40"/>
                    </a:lnTo>
                    <a:lnTo>
                      <a:pt x="30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3" name="Freeform 29"/>
              <p:cNvSpPr>
                <a:spLocks/>
              </p:cNvSpPr>
              <p:nvPr/>
            </p:nvSpPr>
            <p:spPr bwMode="auto">
              <a:xfrm>
                <a:off x="2520" y="3192"/>
                <a:ext cx="31" cy="41"/>
              </a:xfrm>
              <a:custGeom>
                <a:avLst/>
                <a:gdLst>
                  <a:gd name="T0" fmla="*/ 30 w 31"/>
                  <a:gd name="T1" fmla="*/ 20 h 41"/>
                  <a:gd name="T2" fmla="*/ 15 w 31"/>
                  <a:gd name="T3" fmla="*/ 0 h 41"/>
                  <a:gd name="T4" fmla="*/ 0 w 31"/>
                  <a:gd name="T5" fmla="*/ 20 h 41"/>
                  <a:gd name="T6" fmla="*/ 15 w 31"/>
                  <a:gd name="T7" fmla="*/ 40 h 41"/>
                  <a:gd name="T8" fmla="*/ 30 w 31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41"/>
                  <a:gd name="T17" fmla="*/ 31 w 3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41">
                    <a:moveTo>
                      <a:pt x="30" y="20"/>
                    </a:moveTo>
                    <a:lnTo>
                      <a:pt x="15" y="0"/>
                    </a:lnTo>
                    <a:lnTo>
                      <a:pt x="0" y="20"/>
                    </a:lnTo>
                    <a:lnTo>
                      <a:pt x="15" y="40"/>
                    </a:lnTo>
                    <a:lnTo>
                      <a:pt x="30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3" name="Freeform 30"/>
            <p:cNvSpPr>
              <a:spLocks/>
            </p:cNvSpPr>
            <p:nvPr/>
          </p:nvSpPr>
          <p:spPr bwMode="auto">
            <a:xfrm>
              <a:off x="2102" y="1675"/>
              <a:ext cx="522" cy="213"/>
            </a:xfrm>
            <a:custGeom>
              <a:avLst/>
              <a:gdLst>
                <a:gd name="T0" fmla="*/ 0 w 474"/>
                <a:gd name="T1" fmla="*/ 307 h 177"/>
                <a:gd name="T2" fmla="*/ 0 w 474"/>
                <a:gd name="T3" fmla="*/ 0 h 177"/>
                <a:gd name="T4" fmla="*/ 632 w 474"/>
                <a:gd name="T5" fmla="*/ 0 h 177"/>
                <a:gd name="T6" fmla="*/ 632 w 474"/>
                <a:gd name="T7" fmla="*/ 307 h 177"/>
                <a:gd name="T8" fmla="*/ 0 w 474"/>
                <a:gd name="T9" fmla="*/ 30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4"/>
                <a:gd name="T16" fmla="*/ 0 h 177"/>
                <a:gd name="T17" fmla="*/ 474 w 474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4" h="177">
                  <a:moveTo>
                    <a:pt x="0" y="176"/>
                  </a:moveTo>
                  <a:lnTo>
                    <a:pt x="0" y="0"/>
                  </a:lnTo>
                  <a:lnTo>
                    <a:pt x="473" y="0"/>
                  </a:lnTo>
                  <a:lnTo>
                    <a:pt x="473" y="176"/>
                  </a:lnTo>
                  <a:lnTo>
                    <a:pt x="0" y="176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31"/>
            <p:cNvSpPr>
              <a:spLocks/>
            </p:cNvSpPr>
            <p:nvPr/>
          </p:nvSpPr>
          <p:spPr bwMode="auto">
            <a:xfrm>
              <a:off x="2105" y="1929"/>
              <a:ext cx="521" cy="213"/>
            </a:xfrm>
            <a:custGeom>
              <a:avLst/>
              <a:gdLst>
                <a:gd name="T0" fmla="*/ 0 w 473"/>
                <a:gd name="T1" fmla="*/ 307 h 177"/>
                <a:gd name="T2" fmla="*/ 0 w 473"/>
                <a:gd name="T3" fmla="*/ 0 h 177"/>
                <a:gd name="T4" fmla="*/ 631 w 473"/>
                <a:gd name="T5" fmla="*/ 0 h 177"/>
                <a:gd name="T6" fmla="*/ 631 w 473"/>
                <a:gd name="T7" fmla="*/ 307 h 177"/>
                <a:gd name="T8" fmla="*/ 0 w 473"/>
                <a:gd name="T9" fmla="*/ 30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3"/>
                <a:gd name="T16" fmla="*/ 0 h 177"/>
                <a:gd name="T17" fmla="*/ 473 w 473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3" h="177">
                  <a:moveTo>
                    <a:pt x="0" y="176"/>
                  </a:moveTo>
                  <a:lnTo>
                    <a:pt x="0" y="0"/>
                  </a:lnTo>
                  <a:lnTo>
                    <a:pt x="472" y="0"/>
                  </a:lnTo>
                  <a:lnTo>
                    <a:pt x="472" y="176"/>
                  </a:lnTo>
                  <a:lnTo>
                    <a:pt x="0" y="176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Freeform 32"/>
            <p:cNvSpPr>
              <a:spLocks/>
            </p:cNvSpPr>
            <p:nvPr/>
          </p:nvSpPr>
          <p:spPr bwMode="auto">
            <a:xfrm>
              <a:off x="2108" y="3093"/>
              <a:ext cx="538" cy="196"/>
            </a:xfrm>
            <a:custGeom>
              <a:avLst/>
              <a:gdLst>
                <a:gd name="T0" fmla="*/ 0 w 488"/>
                <a:gd name="T1" fmla="*/ 281 h 163"/>
                <a:gd name="T2" fmla="*/ 0 w 488"/>
                <a:gd name="T3" fmla="*/ 0 h 163"/>
                <a:gd name="T4" fmla="*/ 653 w 488"/>
                <a:gd name="T5" fmla="*/ 0 h 163"/>
                <a:gd name="T6" fmla="*/ 653 w 488"/>
                <a:gd name="T7" fmla="*/ 281 h 163"/>
                <a:gd name="T8" fmla="*/ 0 w 488"/>
                <a:gd name="T9" fmla="*/ 281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8"/>
                <a:gd name="T16" fmla="*/ 0 h 163"/>
                <a:gd name="T17" fmla="*/ 488 w 48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8" h="163">
                  <a:moveTo>
                    <a:pt x="0" y="162"/>
                  </a:moveTo>
                  <a:lnTo>
                    <a:pt x="0" y="0"/>
                  </a:lnTo>
                  <a:lnTo>
                    <a:pt x="487" y="0"/>
                  </a:lnTo>
                  <a:lnTo>
                    <a:pt x="487" y="162"/>
                  </a:lnTo>
                  <a:lnTo>
                    <a:pt x="0" y="16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33"/>
            <p:cNvSpPr>
              <a:spLocks/>
            </p:cNvSpPr>
            <p:nvPr/>
          </p:nvSpPr>
          <p:spPr bwMode="auto">
            <a:xfrm>
              <a:off x="2117" y="3334"/>
              <a:ext cx="539" cy="195"/>
            </a:xfrm>
            <a:custGeom>
              <a:avLst/>
              <a:gdLst>
                <a:gd name="T0" fmla="*/ 0 w 489"/>
                <a:gd name="T1" fmla="*/ 282 h 162"/>
                <a:gd name="T2" fmla="*/ 0 w 489"/>
                <a:gd name="T3" fmla="*/ 0 h 162"/>
                <a:gd name="T4" fmla="*/ 654 w 489"/>
                <a:gd name="T5" fmla="*/ 0 h 162"/>
                <a:gd name="T6" fmla="*/ 654 w 489"/>
                <a:gd name="T7" fmla="*/ 282 h 162"/>
                <a:gd name="T8" fmla="*/ 0 w 489"/>
                <a:gd name="T9" fmla="*/ 282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162"/>
                <a:gd name="T17" fmla="*/ 489 w 489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162">
                  <a:moveTo>
                    <a:pt x="0" y="161"/>
                  </a:moveTo>
                  <a:lnTo>
                    <a:pt x="0" y="0"/>
                  </a:lnTo>
                  <a:lnTo>
                    <a:pt x="488" y="0"/>
                  </a:lnTo>
                  <a:lnTo>
                    <a:pt x="488" y="161"/>
                  </a:lnTo>
                  <a:lnTo>
                    <a:pt x="0" y="161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Freeform 34"/>
            <p:cNvSpPr>
              <a:spLocks/>
            </p:cNvSpPr>
            <p:nvPr/>
          </p:nvSpPr>
          <p:spPr bwMode="auto">
            <a:xfrm>
              <a:off x="1820" y="1584"/>
              <a:ext cx="2128" cy="2056"/>
            </a:xfrm>
            <a:custGeom>
              <a:avLst/>
              <a:gdLst>
                <a:gd name="T0" fmla="*/ 0 w 1933"/>
                <a:gd name="T1" fmla="*/ 0 h 1710"/>
                <a:gd name="T2" fmla="*/ 2578 w 1933"/>
                <a:gd name="T3" fmla="*/ 0 h 1710"/>
                <a:gd name="T4" fmla="*/ 2578 w 1933"/>
                <a:gd name="T5" fmla="*/ 2971 h 1710"/>
                <a:gd name="T6" fmla="*/ 0 w 1933"/>
                <a:gd name="T7" fmla="*/ 2971 h 1710"/>
                <a:gd name="T8" fmla="*/ 0 w 1933"/>
                <a:gd name="T9" fmla="*/ 0 h 1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3"/>
                <a:gd name="T16" fmla="*/ 0 h 1710"/>
                <a:gd name="T17" fmla="*/ 1933 w 1933"/>
                <a:gd name="T18" fmla="*/ 1710 h 17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3" h="1710">
                  <a:moveTo>
                    <a:pt x="0" y="0"/>
                  </a:moveTo>
                  <a:lnTo>
                    <a:pt x="1932" y="0"/>
                  </a:lnTo>
                  <a:lnTo>
                    <a:pt x="1932" y="1709"/>
                  </a:lnTo>
                  <a:lnTo>
                    <a:pt x="0" y="170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Freeform 35"/>
            <p:cNvSpPr>
              <a:spLocks/>
            </p:cNvSpPr>
            <p:nvPr/>
          </p:nvSpPr>
          <p:spPr bwMode="auto">
            <a:xfrm>
              <a:off x="2096" y="2256"/>
              <a:ext cx="540" cy="197"/>
            </a:xfrm>
            <a:custGeom>
              <a:avLst/>
              <a:gdLst>
                <a:gd name="T0" fmla="*/ 0 w 490"/>
                <a:gd name="T1" fmla="*/ 282 h 164"/>
                <a:gd name="T2" fmla="*/ 0 w 490"/>
                <a:gd name="T3" fmla="*/ 0 h 164"/>
                <a:gd name="T4" fmla="*/ 655 w 490"/>
                <a:gd name="T5" fmla="*/ 0 h 164"/>
                <a:gd name="T6" fmla="*/ 655 w 490"/>
                <a:gd name="T7" fmla="*/ 282 h 164"/>
                <a:gd name="T8" fmla="*/ 0 w 490"/>
                <a:gd name="T9" fmla="*/ 282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0"/>
                <a:gd name="T16" fmla="*/ 0 h 164"/>
                <a:gd name="T17" fmla="*/ 490 w 490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0" h="164">
                  <a:moveTo>
                    <a:pt x="0" y="163"/>
                  </a:moveTo>
                  <a:lnTo>
                    <a:pt x="0" y="0"/>
                  </a:lnTo>
                  <a:lnTo>
                    <a:pt x="489" y="0"/>
                  </a:lnTo>
                  <a:lnTo>
                    <a:pt x="489" y="163"/>
                  </a:lnTo>
                  <a:lnTo>
                    <a:pt x="0" y="163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Freeform 36"/>
            <p:cNvSpPr>
              <a:spLocks/>
            </p:cNvSpPr>
            <p:nvPr/>
          </p:nvSpPr>
          <p:spPr bwMode="auto">
            <a:xfrm>
              <a:off x="2097" y="2495"/>
              <a:ext cx="540" cy="197"/>
            </a:xfrm>
            <a:custGeom>
              <a:avLst/>
              <a:gdLst>
                <a:gd name="T0" fmla="*/ 0 w 490"/>
                <a:gd name="T1" fmla="*/ 282 h 164"/>
                <a:gd name="T2" fmla="*/ 0 w 490"/>
                <a:gd name="T3" fmla="*/ 0 h 164"/>
                <a:gd name="T4" fmla="*/ 655 w 490"/>
                <a:gd name="T5" fmla="*/ 0 h 164"/>
                <a:gd name="T6" fmla="*/ 655 w 490"/>
                <a:gd name="T7" fmla="*/ 282 h 164"/>
                <a:gd name="T8" fmla="*/ 0 w 490"/>
                <a:gd name="T9" fmla="*/ 282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0"/>
                <a:gd name="T16" fmla="*/ 0 h 164"/>
                <a:gd name="T17" fmla="*/ 490 w 490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0" h="164">
                  <a:moveTo>
                    <a:pt x="0" y="163"/>
                  </a:moveTo>
                  <a:lnTo>
                    <a:pt x="0" y="0"/>
                  </a:lnTo>
                  <a:lnTo>
                    <a:pt x="489" y="0"/>
                  </a:lnTo>
                  <a:lnTo>
                    <a:pt x="489" y="163"/>
                  </a:lnTo>
                  <a:lnTo>
                    <a:pt x="0" y="163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0" name="Group 37"/>
            <p:cNvGrpSpPr>
              <a:grpSpLocks/>
            </p:cNvGrpSpPr>
            <p:nvPr/>
          </p:nvGrpSpPr>
          <p:grpSpPr bwMode="auto">
            <a:xfrm>
              <a:off x="2682" y="1910"/>
              <a:ext cx="428" cy="1379"/>
              <a:chOff x="2751" y="2383"/>
              <a:chExt cx="389" cy="1147"/>
            </a:xfrm>
          </p:grpSpPr>
          <p:sp>
            <p:nvSpPr>
              <p:cNvPr id="38975" name="Freeform 38"/>
              <p:cNvSpPr>
                <a:spLocks/>
              </p:cNvSpPr>
              <p:nvPr/>
            </p:nvSpPr>
            <p:spPr bwMode="auto">
              <a:xfrm>
                <a:off x="2751" y="2956"/>
                <a:ext cx="389" cy="574"/>
              </a:xfrm>
              <a:custGeom>
                <a:avLst/>
                <a:gdLst>
                  <a:gd name="T0" fmla="*/ 0 w 389"/>
                  <a:gd name="T1" fmla="*/ 573 h 574"/>
                  <a:gd name="T2" fmla="*/ 388 w 389"/>
                  <a:gd name="T3" fmla="*/ 0 h 574"/>
                  <a:gd name="T4" fmla="*/ 0 w 389"/>
                  <a:gd name="T5" fmla="*/ 573 h 574"/>
                  <a:gd name="T6" fmla="*/ 0 60000 65536"/>
                  <a:gd name="T7" fmla="*/ 0 60000 65536"/>
                  <a:gd name="T8" fmla="*/ 0 60000 65536"/>
                  <a:gd name="T9" fmla="*/ 0 w 389"/>
                  <a:gd name="T10" fmla="*/ 0 h 574"/>
                  <a:gd name="T11" fmla="*/ 389 w 389"/>
                  <a:gd name="T12" fmla="*/ 574 h 5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" h="574">
                    <a:moveTo>
                      <a:pt x="0" y="573"/>
                    </a:moveTo>
                    <a:lnTo>
                      <a:pt x="388" y="0"/>
                    </a:lnTo>
                    <a:lnTo>
                      <a:pt x="0" y="573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6" name="Freeform 39"/>
              <p:cNvSpPr>
                <a:spLocks/>
              </p:cNvSpPr>
              <p:nvPr/>
            </p:nvSpPr>
            <p:spPr bwMode="auto">
              <a:xfrm>
                <a:off x="3038" y="2956"/>
                <a:ext cx="102" cy="122"/>
              </a:xfrm>
              <a:custGeom>
                <a:avLst/>
                <a:gdLst>
                  <a:gd name="T0" fmla="*/ 0 w 102"/>
                  <a:gd name="T1" fmla="*/ 89 h 122"/>
                  <a:gd name="T2" fmla="*/ 101 w 102"/>
                  <a:gd name="T3" fmla="*/ 0 h 122"/>
                  <a:gd name="T4" fmla="*/ 60 w 102"/>
                  <a:gd name="T5" fmla="*/ 121 h 12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22"/>
                  <a:gd name="T11" fmla="*/ 102 w 102"/>
                  <a:gd name="T12" fmla="*/ 122 h 1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22">
                    <a:moveTo>
                      <a:pt x="0" y="89"/>
                    </a:moveTo>
                    <a:lnTo>
                      <a:pt x="101" y="0"/>
                    </a:lnTo>
                    <a:lnTo>
                      <a:pt x="60" y="121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7" name="Freeform 40"/>
              <p:cNvSpPr>
                <a:spLocks/>
              </p:cNvSpPr>
              <p:nvPr/>
            </p:nvSpPr>
            <p:spPr bwMode="auto">
              <a:xfrm>
                <a:off x="2751" y="2383"/>
                <a:ext cx="389" cy="422"/>
              </a:xfrm>
              <a:custGeom>
                <a:avLst/>
                <a:gdLst>
                  <a:gd name="T0" fmla="*/ 0 w 389"/>
                  <a:gd name="T1" fmla="*/ 0 h 422"/>
                  <a:gd name="T2" fmla="*/ 388 w 389"/>
                  <a:gd name="T3" fmla="*/ 421 h 422"/>
                  <a:gd name="T4" fmla="*/ 0 w 389"/>
                  <a:gd name="T5" fmla="*/ 0 h 422"/>
                  <a:gd name="T6" fmla="*/ 0 60000 65536"/>
                  <a:gd name="T7" fmla="*/ 0 60000 65536"/>
                  <a:gd name="T8" fmla="*/ 0 60000 65536"/>
                  <a:gd name="T9" fmla="*/ 0 w 389"/>
                  <a:gd name="T10" fmla="*/ 0 h 422"/>
                  <a:gd name="T11" fmla="*/ 389 w 389"/>
                  <a:gd name="T12" fmla="*/ 422 h 4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" h="422">
                    <a:moveTo>
                      <a:pt x="0" y="0"/>
                    </a:moveTo>
                    <a:lnTo>
                      <a:pt x="388" y="42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8" name="Freeform 41"/>
              <p:cNvSpPr>
                <a:spLocks/>
              </p:cNvSpPr>
              <p:nvPr/>
            </p:nvSpPr>
            <p:spPr bwMode="auto">
              <a:xfrm>
                <a:off x="3025" y="2689"/>
                <a:ext cx="115" cy="116"/>
              </a:xfrm>
              <a:custGeom>
                <a:avLst/>
                <a:gdLst>
                  <a:gd name="T0" fmla="*/ 54 w 115"/>
                  <a:gd name="T1" fmla="*/ 0 h 116"/>
                  <a:gd name="T2" fmla="*/ 114 w 115"/>
                  <a:gd name="T3" fmla="*/ 115 h 116"/>
                  <a:gd name="T4" fmla="*/ 0 w 115"/>
                  <a:gd name="T5" fmla="*/ 39 h 116"/>
                  <a:gd name="T6" fmla="*/ 0 60000 65536"/>
                  <a:gd name="T7" fmla="*/ 0 60000 65536"/>
                  <a:gd name="T8" fmla="*/ 0 60000 65536"/>
                  <a:gd name="T9" fmla="*/ 0 w 115"/>
                  <a:gd name="T10" fmla="*/ 0 h 116"/>
                  <a:gd name="T11" fmla="*/ 115 w 115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" h="116">
                    <a:moveTo>
                      <a:pt x="54" y="0"/>
                    </a:moveTo>
                    <a:lnTo>
                      <a:pt x="114" y="115"/>
                    </a:lnTo>
                    <a:lnTo>
                      <a:pt x="0" y="39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9" name="Freeform 42"/>
              <p:cNvSpPr>
                <a:spLocks/>
              </p:cNvSpPr>
              <p:nvPr/>
            </p:nvSpPr>
            <p:spPr bwMode="auto">
              <a:xfrm>
                <a:off x="2751" y="2842"/>
                <a:ext cx="389" cy="40"/>
              </a:xfrm>
              <a:custGeom>
                <a:avLst/>
                <a:gdLst>
                  <a:gd name="T0" fmla="*/ 0 w 389"/>
                  <a:gd name="T1" fmla="*/ 0 h 40"/>
                  <a:gd name="T2" fmla="*/ 388 w 389"/>
                  <a:gd name="T3" fmla="*/ 39 h 40"/>
                  <a:gd name="T4" fmla="*/ 0 w 389"/>
                  <a:gd name="T5" fmla="*/ 0 h 40"/>
                  <a:gd name="T6" fmla="*/ 0 60000 65536"/>
                  <a:gd name="T7" fmla="*/ 0 60000 65536"/>
                  <a:gd name="T8" fmla="*/ 0 60000 65536"/>
                  <a:gd name="T9" fmla="*/ 0 w 389"/>
                  <a:gd name="T10" fmla="*/ 0 h 40"/>
                  <a:gd name="T11" fmla="*/ 389 w 389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" h="40">
                    <a:moveTo>
                      <a:pt x="0" y="0"/>
                    </a:moveTo>
                    <a:lnTo>
                      <a:pt x="388" y="39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Freeform 43"/>
              <p:cNvSpPr>
                <a:spLocks/>
              </p:cNvSpPr>
              <p:nvPr/>
            </p:nvSpPr>
            <p:spPr bwMode="auto">
              <a:xfrm>
                <a:off x="2999" y="2837"/>
                <a:ext cx="141" cy="62"/>
              </a:xfrm>
              <a:custGeom>
                <a:avLst/>
                <a:gdLst>
                  <a:gd name="T0" fmla="*/ 8 w 141"/>
                  <a:gd name="T1" fmla="*/ 0 h 62"/>
                  <a:gd name="T2" fmla="*/ 140 w 141"/>
                  <a:gd name="T3" fmla="*/ 44 h 62"/>
                  <a:gd name="T4" fmla="*/ 0 w 141"/>
                  <a:gd name="T5" fmla="*/ 61 h 62"/>
                  <a:gd name="T6" fmla="*/ 0 60000 65536"/>
                  <a:gd name="T7" fmla="*/ 0 60000 65536"/>
                  <a:gd name="T8" fmla="*/ 0 60000 65536"/>
                  <a:gd name="T9" fmla="*/ 0 w 141"/>
                  <a:gd name="T10" fmla="*/ 0 h 62"/>
                  <a:gd name="T11" fmla="*/ 141 w 141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1" h="62">
                    <a:moveTo>
                      <a:pt x="8" y="0"/>
                    </a:moveTo>
                    <a:lnTo>
                      <a:pt x="140" y="44"/>
                    </a:lnTo>
                    <a:lnTo>
                      <a:pt x="0" y="61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1" name="Group 68"/>
            <p:cNvGrpSpPr>
              <a:grpSpLocks/>
            </p:cNvGrpSpPr>
            <p:nvPr/>
          </p:nvGrpSpPr>
          <p:grpSpPr bwMode="auto">
            <a:xfrm>
              <a:off x="3205" y="2857"/>
              <a:ext cx="474" cy="37"/>
              <a:chOff x="3226" y="3123"/>
              <a:chExt cx="431" cy="31"/>
            </a:xfrm>
          </p:grpSpPr>
          <p:sp>
            <p:nvSpPr>
              <p:cNvPr id="38972" name="Freeform 44"/>
              <p:cNvSpPr>
                <a:spLocks/>
              </p:cNvSpPr>
              <p:nvPr/>
            </p:nvSpPr>
            <p:spPr bwMode="auto">
              <a:xfrm>
                <a:off x="3226" y="3123"/>
                <a:ext cx="70" cy="31"/>
              </a:xfrm>
              <a:custGeom>
                <a:avLst/>
                <a:gdLst>
                  <a:gd name="T0" fmla="*/ 69 w 70"/>
                  <a:gd name="T1" fmla="*/ 30 h 31"/>
                  <a:gd name="T2" fmla="*/ 0 w 70"/>
                  <a:gd name="T3" fmla="*/ 15 h 31"/>
                  <a:gd name="T4" fmla="*/ 69 w 70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1"/>
                  <a:gd name="T11" fmla="*/ 70 w 70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1">
                    <a:moveTo>
                      <a:pt x="69" y="30"/>
                    </a:moveTo>
                    <a:lnTo>
                      <a:pt x="0" y="15"/>
                    </a:lnTo>
                    <a:lnTo>
                      <a:pt x="69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3" name="Freeform 45"/>
              <p:cNvSpPr>
                <a:spLocks/>
              </p:cNvSpPr>
              <p:nvPr/>
            </p:nvSpPr>
            <p:spPr bwMode="auto">
              <a:xfrm>
                <a:off x="3226" y="3138"/>
                <a:ext cx="431" cy="1"/>
              </a:xfrm>
              <a:custGeom>
                <a:avLst/>
                <a:gdLst>
                  <a:gd name="T0" fmla="*/ 0 w 431"/>
                  <a:gd name="T1" fmla="*/ 0 h 1"/>
                  <a:gd name="T2" fmla="*/ 430 w 431"/>
                  <a:gd name="T3" fmla="*/ 0 h 1"/>
                  <a:gd name="T4" fmla="*/ 0 w 4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31"/>
                  <a:gd name="T10" fmla="*/ 0 h 1"/>
                  <a:gd name="T11" fmla="*/ 431 w 4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" h="1">
                    <a:moveTo>
                      <a:pt x="0" y="0"/>
                    </a:moveTo>
                    <a:lnTo>
                      <a:pt x="43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4" name="Freeform 46"/>
              <p:cNvSpPr>
                <a:spLocks/>
              </p:cNvSpPr>
              <p:nvPr/>
            </p:nvSpPr>
            <p:spPr bwMode="auto">
              <a:xfrm>
                <a:off x="3587" y="3123"/>
                <a:ext cx="70" cy="31"/>
              </a:xfrm>
              <a:custGeom>
                <a:avLst/>
                <a:gdLst>
                  <a:gd name="T0" fmla="*/ 0 w 70"/>
                  <a:gd name="T1" fmla="*/ 0 h 31"/>
                  <a:gd name="T2" fmla="*/ 69 w 70"/>
                  <a:gd name="T3" fmla="*/ 15 h 31"/>
                  <a:gd name="T4" fmla="*/ 0 w 70"/>
                  <a:gd name="T5" fmla="*/ 30 h 31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31"/>
                  <a:gd name="T11" fmla="*/ 70 w 70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31">
                    <a:moveTo>
                      <a:pt x="0" y="0"/>
                    </a:moveTo>
                    <a:lnTo>
                      <a:pt x="69" y="15"/>
                    </a:lnTo>
                    <a:lnTo>
                      <a:pt x="0" y="3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52" name="Rectangle 47"/>
            <p:cNvSpPr>
              <a:spLocks noChangeArrowheads="1"/>
            </p:cNvSpPr>
            <p:nvPr/>
          </p:nvSpPr>
          <p:spPr bwMode="auto">
            <a:xfrm>
              <a:off x="995" y="3099"/>
              <a:ext cx="5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charset="0"/>
                </a:rPr>
                <a:t>Disk</a:t>
              </a:r>
            </a:p>
          </p:txBody>
        </p:sp>
        <p:sp>
          <p:nvSpPr>
            <p:cNvPr id="38953" name="Rectangle 48"/>
            <p:cNvSpPr>
              <a:spLocks noChangeArrowheads="1"/>
            </p:cNvSpPr>
            <p:nvPr/>
          </p:nvSpPr>
          <p:spPr bwMode="auto">
            <a:xfrm>
              <a:off x="4352" y="3144"/>
              <a:ext cx="5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charset="0"/>
                </a:rPr>
                <a:t>Disk</a:t>
              </a:r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2110" y="1714"/>
              <a:ext cx="54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INPUT 1</a:t>
              </a:r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2126" y="3124"/>
              <a:ext cx="54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INPUT k</a:t>
              </a:r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2102" y="2281"/>
              <a:ext cx="54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INPUT 2</a:t>
              </a:r>
            </a:p>
          </p:txBody>
        </p:sp>
        <p:sp>
          <p:nvSpPr>
            <p:cNvPr id="38957" name="Rectangle 52"/>
            <p:cNvSpPr>
              <a:spLocks noChangeArrowheads="1"/>
            </p:cNvSpPr>
            <p:nvPr/>
          </p:nvSpPr>
          <p:spPr bwMode="auto">
            <a:xfrm>
              <a:off x="2074" y="1961"/>
              <a:ext cx="5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E8FCE4"/>
                  </a:solidFill>
                  <a:latin typeface="Arial" charset="0"/>
                </a:rPr>
                <a:t>INPUT 1'</a:t>
              </a:r>
            </a:p>
          </p:txBody>
        </p:sp>
        <p:sp>
          <p:nvSpPr>
            <p:cNvPr id="38958" name="Rectangle 53"/>
            <p:cNvSpPr>
              <a:spLocks noChangeArrowheads="1"/>
            </p:cNvSpPr>
            <p:nvPr/>
          </p:nvSpPr>
          <p:spPr bwMode="auto">
            <a:xfrm>
              <a:off x="2068" y="2528"/>
              <a:ext cx="5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E8FCE4"/>
                  </a:solidFill>
                  <a:latin typeface="Arial" charset="0"/>
                </a:rPr>
                <a:t>INPUT 2'</a:t>
              </a:r>
            </a:p>
          </p:txBody>
        </p:sp>
        <p:sp>
          <p:nvSpPr>
            <p:cNvPr id="38959" name="Rectangle 54"/>
            <p:cNvSpPr>
              <a:spLocks noChangeArrowheads="1"/>
            </p:cNvSpPr>
            <p:nvPr/>
          </p:nvSpPr>
          <p:spPr bwMode="auto">
            <a:xfrm>
              <a:off x="2073" y="3351"/>
              <a:ext cx="5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E8FCE4"/>
                  </a:solidFill>
                  <a:latin typeface="Arial" charset="0"/>
                </a:rPr>
                <a:t>INPUT k'</a:t>
              </a:r>
            </a:p>
          </p:txBody>
        </p:sp>
        <p:sp>
          <p:nvSpPr>
            <p:cNvPr id="38960" name="Rectangle 55"/>
            <p:cNvSpPr>
              <a:spLocks noChangeArrowheads="1"/>
            </p:cNvSpPr>
            <p:nvPr/>
          </p:nvSpPr>
          <p:spPr bwMode="auto">
            <a:xfrm>
              <a:off x="3072" y="3022"/>
              <a:ext cx="8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Arial" charset="0"/>
                </a:rPr>
                <a:t>block size</a:t>
              </a:r>
            </a:p>
          </p:txBody>
        </p:sp>
        <p:sp>
          <p:nvSpPr>
            <p:cNvPr id="38961" name="Rectangle 56"/>
            <p:cNvSpPr>
              <a:spLocks noChangeArrowheads="1"/>
            </p:cNvSpPr>
            <p:nvPr/>
          </p:nvSpPr>
          <p:spPr bwMode="auto">
            <a:xfrm>
              <a:off x="3379" y="2868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Arial" charset="0"/>
                </a:rPr>
                <a:t>b</a:t>
              </a:r>
            </a:p>
          </p:txBody>
        </p:sp>
        <p:sp>
          <p:nvSpPr>
            <p:cNvPr id="38962" name="Rectangle 57"/>
            <p:cNvSpPr>
              <a:spLocks noChangeArrowheads="1"/>
            </p:cNvSpPr>
            <p:nvPr/>
          </p:nvSpPr>
          <p:spPr bwMode="auto">
            <a:xfrm>
              <a:off x="1344" y="3617"/>
              <a:ext cx="35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charset="0"/>
                </a:rPr>
                <a:t>B main memory buffers, k-way merge</a:t>
              </a:r>
            </a:p>
          </p:txBody>
        </p:sp>
        <p:sp>
          <p:nvSpPr>
            <p:cNvPr id="38963" name="Freeform 58"/>
            <p:cNvSpPr>
              <a:spLocks/>
            </p:cNvSpPr>
            <p:nvPr/>
          </p:nvSpPr>
          <p:spPr bwMode="auto">
            <a:xfrm>
              <a:off x="1639" y="2168"/>
              <a:ext cx="2" cy="807"/>
            </a:xfrm>
            <a:custGeom>
              <a:avLst/>
              <a:gdLst>
                <a:gd name="T0" fmla="*/ 0 w 1"/>
                <a:gd name="T1" fmla="*/ 0 h 671"/>
                <a:gd name="T2" fmla="*/ 0 w 1"/>
                <a:gd name="T3" fmla="*/ 1165 h 671"/>
                <a:gd name="T4" fmla="*/ 0 w 1"/>
                <a:gd name="T5" fmla="*/ 0 h 671"/>
                <a:gd name="T6" fmla="*/ 0 60000 65536"/>
                <a:gd name="T7" fmla="*/ 0 60000 65536"/>
                <a:gd name="T8" fmla="*/ 0 60000 65536"/>
                <a:gd name="T9" fmla="*/ 0 w 1"/>
                <a:gd name="T10" fmla="*/ 0 h 671"/>
                <a:gd name="T11" fmla="*/ 1 w 1"/>
                <a:gd name="T12" fmla="*/ 671 h 6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1">
                  <a:moveTo>
                    <a:pt x="0" y="0"/>
                  </a:move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4" name="Group 59"/>
            <p:cNvGrpSpPr>
              <a:grpSpLocks/>
            </p:cNvGrpSpPr>
            <p:nvPr/>
          </p:nvGrpSpPr>
          <p:grpSpPr bwMode="auto">
            <a:xfrm>
              <a:off x="1084" y="2641"/>
              <a:ext cx="279" cy="49"/>
              <a:chOff x="1299" y="2991"/>
              <a:chExt cx="254" cy="41"/>
            </a:xfrm>
          </p:grpSpPr>
          <p:sp>
            <p:nvSpPr>
              <p:cNvPr id="38969" name="Freeform 60"/>
              <p:cNvSpPr>
                <a:spLocks/>
              </p:cNvSpPr>
              <p:nvPr/>
            </p:nvSpPr>
            <p:spPr bwMode="auto">
              <a:xfrm>
                <a:off x="1299" y="2991"/>
                <a:ext cx="33" cy="41"/>
              </a:xfrm>
              <a:custGeom>
                <a:avLst/>
                <a:gdLst>
                  <a:gd name="T0" fmla="*/ 32 w 33"/>
                  <a:gd name="T1" fmla="*/ 20 h 41"/>
                  <a:gd name="T2" fmla="*/ 16 w 33"/>
                  <a:gd name="T3" fmla="*/ 0 h 41"/>
                  <a:gd name="T4" fmla="*/ 0 w 33"/>
                  <a:gd name="T5" fmla="*/ 20 h 41"/>
                  <a:gd name="T6" fmla="*/ 16 w 33"/>
                  <a:gd name="T7" fmla="*/ 40 h 41"/>
                  <a:gd name="T8" fmla="*/ 32 w 33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1"/>
                  <a:gd name="T17" fmla="*/ 33 w 3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1">
                    <a:moveTo>
                      <a:pt x="32" y="20"/>
                    </a:moveTo>
                    <a:lnTo>
                      <a:pt x="16" y="0"/>
                    </a:lnTo>
                    <a:lnTo>
                      <a:pt x="0" y="20"/>
                    </a:lnTo>
                    <a:lnTo>
                      <a:pt x="16" y="40"/>
                    </a:lnTo>
                    <a:lnTo>
                      <a:pt x="32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Freeform 61"/>
              <p:cNvSpPr>
                <a:spLocks/>
              </p:cNvSpPr>
              <p:nvPr/>
            </p:nvSpPr>
            <p:spPr bwMode="auto">
              <a:xfrm>
                <a:off x="1407" y="2991"/>
                <a:ext cx="31" cy="41"/>
              </a:xfrm>
              <a:custGeom>
                <a:avLst/>
                <a:gdLst>
                  <a:gd name="T0" fmla="*/ 30 w 31"/>
                  <a:gd name="T1" fmla="*/ 20 h 41"/>
                  <a:gd name="T2" fmla="*/ 15 w 31"/>
                  <a:gd name="T3" fmla="*/ 0 h 41"/>
                  <a:gd name="T4" fmla="*/ 0 w 31"/>
                  <a:gd name="T5" fmla="*/ 20 h 41"/>
                  <a:gd name="T6" fmla="*/ 15 w 31"/>
                  <a:gd name="T7" fmla="*/ 40 h 41"/>
                  <a:gd name="T8" fmla="*/ 30 w 31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41"/>
                  <a:gd name="T17" fmla="*/ 31 w 3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41">
                    <a:moveTo>
                      <a:pt x="30" y="20"/>
                    </a:moveTo>
                    <a:lnTo>
                      <a:pt x="15" y="0"/>
                    </a:lnTo>
                    <a:lnTo>
                      <a:pt x="0" y="20"/>
                    </a:lnTo>
                    <a:lnTo>
                      <a:pt x="15" y="40"/>
                    </a:lnTo>
                    <a:lnTo>
                      <a:pt x="30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1" name="Freeform 62"/>
              <p:cNvSpPr>
                <a:spLocks/>
              </p:cNvSpPr>
              <p:nvPr/>
            </p:nvSpPr>
            <p:spPr bwMode="auto">
              <a:xfrm>
                <a:off x="1522" y="2991"/>
                <a:ext cx="31" cy="41"/>
              </a:xfrm>
              <a:custGeom>
                <a:avLst/>
                <a:gdLst>
                  <a:gd name="T0" fmla="*/ 30 w 31"/>
                  <a:gd name="T1" fmla="*/ 20 h 41"/>
                  <a:gd name="T2" fmla="*/ 15 w 31"/>
                  <a:gd name="T3" fmla="*/ 0 h 41"/>
                  <a:gd name="T4" fmla="*/ 0 w 31"/>
                  <a:gd name="T5" fmla="*/ 20 h 41"/>
                  <a:gd name="T6" fmla="*/ 15 w 31"/>
                  <a:gd name="T7" fmla="*/ 40 h 41"/>
                  <a:gd name="T8" fmla="*/ 30 w 31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41"/>
                  <a:gd name="T17" fmla="*/ 31 w 3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41">
                    <a:moveTo>
                      <a:pt x="30" y="20"/>
                    </a:moveTo>
                    <a:lnTo>
                      <a:pt x="15" y="0"/>
                    </a:lnTo>
                    <a:lnTo>
                      <a:pt x="0" y="20"/>
                    </a:lnTo>
                    <a:lnTo>
                      <a:pt x="15" y="40"/>
                    </a:lnTo>
                    <a:lnTo>
                      <a:pt x="30" y="2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5" name="Line 63"/>
            <p:cNvSpPr>
              <a:spLocks noChangeShapeType="1"/>
            </p:cNvSpPr>
            <p:nvPr/>
          </p:nvSpPr>
          <p:spPr bwMode="auto">
            <a:xfrm flipV="1">
              <a:off x="1583" y="1886"/>
              <a:ext cx="495" cy="42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Line 64"/>
            <p:cNvSpPr>
              <a:spLocks noChangeShapeType="1"/>
            </p:cNvSpPr>
            <p:nvPr/>
          </p:nvSpPr>
          <p:spPr bwMode="auto">
            <a:xfrm>
              <a:off x="1585" y="2490"/>
              <a:ext cx="49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Line 65"/>
            <p:cNvSpPr>
              <a:spLocks noChangeShapeType="1"/>
            </p:cNvSpPr>
            <p:nvPr/>
          </p:nvSpPr>
          <p:spPr bwMode="auto">
            <a:xfrm>
              <a:off x="1585" y="2853"/>
              <a:ext cx="495" cy="4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Line 66"/>
            <p:cNvSpPr>
              <a:spLocks noChangeShapeType="1"/>
            </p:cNvSpPr>
            <p:nvPr/>
          </p:nvSpPr>
          <p:spPr bwMode="auto">
            <a:xfrm>
              <a:off x="3727" y="2551"/>
              <a:ext cx="4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8536" name="Text Box 72"/>
          <p:cNvSpPr txBox="1">
            <a:spLocks noChangeArrowheads="1"/>
          </p:cNvSpPr>
          <p:nvPr/>
        </p:nvSpPr>
        <p:spPr bwMode="auto">
          <a:xfrm>
            <a:off x="5486400" y="92075"/>
            <a:ext cx="3505200" cy="1200328"/>
          </a:xfrm>
          <a:prstGeom prst="rect">
            <a:avLst/>
          </a:prstGeom>
          <a:solidFill>
            <a:srgbClr val="E8FC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3300"/>
                </a:solidFill>
              </a:rPr>
              <a:t>Reduces response time. What about throughput</a:t>
            </a:r>
            <a:r>
              <a:rPr lang="en-US" dirty="0" smtClean="0">
                <a:solidFill>
                  <a:srgbClr val="003300"/>
                </a:solidFill>
              </a:rPr>
              <a:t>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>
                <a:solidFill>
                  <a:srgbClr val="003300"/>
                </a:solidFill>
              </a:rPr>
              <a:t>Not much difference.</a:t>
            </a:r>
            <a:endParaRPr lang="en-US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5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0F5C9E-797E-D34E-8B89-BAAE5593610F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94F19A-6F06-104F-AE54-4591659DABF1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Using B+ Trees for Sorting</a:t>
            </a:r>
          </a:p>
        </p:txBody>
      </p:sp>
      <p:sp>
        <p:nvSpPr>
          <p:cNvPr id="962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9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>
                <a:latin typeface="Tahoma" charset="0"/>
              </a:rPr>
              <a:t>Scenario: Table to be sorted has B+ tree index on sorting column(s).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</a:rPr>
              <a:t>Idea:</a:t>
            </a:r>
            <a:r>
              <a:rPr lang="en-US" sz="2800">
                <a:solidFill>
                  <a:schemeClr val="folHlink"/>
                </a:solidFill>
                <a:latin typeface="Tahoma" charset="0"/>
              </a:rPr>
              <a:t> </a:t>
            </a:r>
            <a:r>
              <a:rPr lang="en-US" sz="2800">
                <a:latin typeface="Tahoma" charset="0"/>
              </a:rPr>
              <a:t>Can retrieve records in order by traversing leaf pages.</a:t>
            </a:r>
          </a:p>
          <a:p>
            <a:pPr eaLnBrk="1" hangingPunct="1"/>
            <a:r>
              <a:rPr lang="en-US" sz="2800" b="1" i="1">
                <a:solidFill>
                  <a:schemeClr val="hlink"/>
                </a:solidFill>
                <a:latin typeface="Tahoma" charset="0"/>
              </a:rPr>
              <a:t>Is this a good idea?</a:t>
            </a:r>
          </a:p>
          <a:p>
            <a:pPr eaLnBrk="1" hangingPunct="1"/>
            <a:r>
              <a:rPr lang="en-US" sz="2800">
                <a:latin typeface="Tahoma" charset="0"/>
              </a:rPr>
              <a:t>Cases to consider:</a:t>
            </a:r>
          </a:p>
          <a:p>
            <a:pPr lvl="1" eaLnBrk="1" hangingPunct="1"/>
            <a:r>
              <a:rPr lang="en-US" sz="2400">
                <a:latin typeface="Tahoma" charset="0"/>
              </a:rPr>
              <a:t>B+ tree is 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clustered</a:t>
            </a:r>
            <a:r>
              <a:rPr lang="en-US" sz="2400">
                <a:latin typeface="Tahoma" charset="0"/>
              </a:rPr>
              <a:t>	  	</a:t>
            </a:r>
            <a:r>
              <a:rPr lang="en-US" sz="2400" b="1" i="1">
                <a:solidFill>
                  <a:schemeClr val="accent2"/>
                </a:solidFill>
                <a:latin typeface="Tahoma" charset="0"/>
              </a:rPr>
              <a:t>Good idea!</a:t>
            </a:r>
            <a:endParaRPr lang="en-US" sz="2400" i="1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B+ tree is 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not clustered</a:t>
            </a: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ahoma" charset="0"/>
              </a:rPr>
              <a:t>Could be a very </a:t>
            </a:r>
            <a:r>
              <a:rPr lang="en-US" sz="2400" b="1" i="1">
                <a:solidFill>
                  <a:schemeClr val="accent2"/>
                </a:solidFill>
                <a:latin typeface="Tahoma" charset="0"/>
              </a:rPr>
              <a:t>bad idea!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BBFD42-ED70-C046-9549-F82F116B7B8E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3244A2-5E81-0848-BC89-059B8678FEEE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latin typeface="Tahoma" charset="0"/>
              </a:rPr>
              <a:t>Clustered B+ Tree Used for Sorting</a:t>
            </a:r>
          </a:p>
        </p:txBody>
      </p:sp>
      <p:sp>
        <p:nvSpPr>
          <p:cNvPr id="430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4191000" cy="3352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>
                <a:latin typeface="Tahoma" charset="0"/>
              </a:rPr>
              <a:t>Go to the left-most leaf, then retrieve all leaf pages</a:t>
            </a:r>
          </a:p>
          <a:p>
            <a:pPr eaLnBrk="1" hangingPunct="1"/>
            <a:r>
              <a:rPr lang="en-US" sz="2400">
                <a:latin typeface="Tahoma" charset="0"/>
              </a:rPr>
              <a:t>Alt 1: Done!</a:t>
            </a:r>
          </a:p>
          <a:p>
            <a:pPr lvl="1" eaLnBrk="1" hangingPunct="1"/>
            <a:r>
              <a:rPr lang="en-US" sz="2400">
                <a:solidFill>
                  <a:schemeClr val="accent2"/>
                </a:solidFill>
                <a:latin typeface="Tahoma" charset="0"/>
              </a:rPr>
              <a:t># pages?</a:t>
            </a:r>
          </a:p>
          <a:p>
            <a:pPr eaLnBrk="1" hangingPunct="1"/>
            <a:r>
              <a:rPr lang="en-US" sz="2400">
                <a:latin typeface="Tahoma" charset="0"/>
              </a:rPr>
              <a:t>Alt 2: Retrieving data records, each page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fetched just once</a:t>
            </a: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609600" y="4038600"/>
            <a:ext cx="2743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buSzPct val="100000"/>
              <a:buFont typeface="Wingdings" charset="0"/>
              <a:buChar char="Ø"/>
            </a:pPr>
            <a:r>
              <a:rPr lang="en-US" sz="2800" b="1">
                <a:solidFill>
                  <a:schemeClr val="accent2"/>
                </a:solidFill>
                <a:latin typeface="Arial Unicode MS" charset="0"/>
              </a:rPr>
              <a:t>  Faster than external sorting!</a:t>
            </a:r>
          </a:p>
        </p:txBody>
      </p:sp>
      <p:grpSp>
        <p:nvGrpSpPr>
          <p:cNvPr id="43017" name="Group 383"/>
          <p:cNvGrpSpPr>
            <a:grpSpLocks/>
          </p:cNvGrpSpPr>
          <p:nvPr/>
        </p:nvGrpSpPr>
        <p:grpSpPr bwMode="auto">
          <a:xfrm>
            <a:off x="4191000" y="1000125"/>
            <a:ext cx="4543425" cy="3495675"/>
            <a:chOff x="2343" y="707"/>
            <a:chExt cx="3279" cy="2344"/>
          </a:xfrm>
        </p:grpSpPr>
        <p:grpSp>
          <p:nvGrpSpPr>
            <p:cNvPr id="43019" name="Group 382"/>
            <p:cNvGrpSpPr>
              <a:grpSpLocks/>
            </p:cNvGrpSpPr>
            <p:nvPr/>
          </p:nvGrpSpPr>
          <p:grpSpPr bwMode="auto">
            <a:xfrm>
              <a:off x="2343" y="707"/>
              <a:ext cx="3279" cy="2344"/>
              <a:chOff x="2343" y="707"/>
              <a:chExt cx="3279" cy="2344"/>
            </a:xfrm>
          </p:grpSpPr>
          <p:sp>
            <p:nvSpPr>
              <p:cNvPr id="43024" name="Freeform 7"/>
              <p:cNvSpPr>
                <a:spLocks/>
              </p:cNvSpPr>
              <p:nvPr/>
            </p:nvSpPr>
            <p:spPr bwMode="auto">
              <a:xfrm>
                <a:off x="2730" y="2404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Freeform 8"/>
              <p:cNvSpPr>
                <a:spLocks/>
              </p:cNvSpPr>
              <p:nvPr/>
            </p:nvSpPr>
            <p:spPr bwMode="auto">
              <a:xfrm>
                <a:off x="3116" y="2404"/>
                <a:ext cx="292" cy="242"/>
              </a:xfrm>
              <a:custGeom>
                <a:avLst/>
                <a:gdLst>
                  <a:gd name="T0" fmla="*/ 0 w 292"/>
                  <a:gd name="T1" fmla="*/ 241 h 242"/>
                  <a:gd name="T2" fmla="*/ 0 w 292"/>
                  <a:gd name="T3" fmla="*/ 0 h 242"/>
                  <a:gd name="T4" fmla="*/ 291 w 292"/>
                  <a:gd name="T5" fmla="*/ 0 h 242"/>
                  <a:gd name="T6" fmla="*/ 291 w 292"/>
                  <a:gd name="T7" fmla="*/ 241 h 242"/>
                  <a:gd name="T8" fmla="*/ 0 w 292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242"/>
                  <a:gd name="T17" fmla="*/ 292 w 292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1" y="0"/>
                    </a:lnTo>
                    <a:lnTo>
                      <a:pt x="291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Freeform 9"/>
              <p:cNvSpPr>
                <a:spLocks/>
              </p:cNvSpPr>
              <p:nvPr/>
            </p:nvSpPr>
            <p:spPr bwMode="auto">
              <a:xfrm>
                <a:off x="3503" y="2404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Freeform 10"/>
              <p:cNvSpPr>
                <a:spLocks/>
              </p:cNvSpPr>
              <p:nvPr/>
            </p:nvSpPr>
            <p:spPr bwMode="auto">
              <a:xfrm>
                <a:off x="3890" y="2404"/>
                <a:ext cx="290" cy="242"/>
              </a:xfrm>
              <a:custGeom>
                <a:avLst/>
                <a:gdLst>
                  <a:gd name="T0" fmla="*/ 0 w 290"/>
                  <a:gd name="T1" fmla="*/ 241 h 242"/>
                  <a:gd name="T2" fmla="*/ 0 w 290"/>
                  <a:gd name="T3" fmla="*/ 0 h 242"/>
                  <a:gd name="T4" fmla="*/ 289 w 290"/>
                  <a:gd name="T5" fmla="*/ 0 h 242"/>
                  <a:gd name="T6" fmla="*/ 289 w 290"/>
                  <a:gd name="T7" fmla="*/ 241 h 242"/>
                  <a:gd name="T8" fmla="*/ 0 w 290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242"/>
                  <a:gd name="T17" fmla="*/ 290 w 290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Freeform 11"/>
              <p:cNvSpPr>
                <a:spLocks/>
              </p:cNvSpPr>
              <p:nvPr/>
            </p:nvSpPr>
            <p:spPr bwMode="auto">
              <a:xfrm>
                <a:off x="4276" y="2404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Freeform 12"/>
              <p:cNvSpPr>
                <a:spLocks/>
              </p:cNvSpPr>
              <p:nvPr/>
            </p:nvSpPr>
            <p:spPr bwMode="auto">
              <a:xfrm>
                <a:off x="4662" y="2404"/>
                <a:ext cx="292" cy="242"/>
              </a:xfrm>
              <a:custGeom>
                <a:avLst/>
                <a:gdLst>
                  <a:gd name="T0" fmla="*/ 0 w 292"/>
                  <a:gd name="T1" fmla="*/ 241 h 242"/>
                  <a:gd name="T2" fmla="*/ 0 w 292"/>
                  <a:gd name="T3" fmla="*/ 0 h 242"/>
                  <a:gd name="T4" fmla="*/ 291 w 292"/>
                  <a:gd name="T5" fmla="*/ 0 h 242"/>
                  <a:gd name="T6" fmla="*/ 291 w 292"/>
                  <a:gd name="T7" fmla="*/ 241 h 242"/>
                  <a:gd name="T8" fmla="*/ 0 w 292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242"/>
                  <a:gd name="T17" fmla="*/ 292 w 292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1" y="0"/>
                    </a:lnTo>
                    <a:lnTo>
                      <a:pt x="291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Freeform 13"/>
              <p:cNvSpPr>
                <a:spLocks/>
              </p:cNvSpPr>
              <p:nvPr/>
            </p:nvSpPr>
            <p:spPr bwMode="auto">
              <a:xfrm>
                <a:off x="2594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Freeform 14"/>
              <p:cNvSpPr>
                <a:spLocks/>
              </p:cNvSpPr>
              <p:nvPr/>
            </p:nvSpPr>
            <p:spPr bwMode="auto">
              <a:xfrm>
                <a:off x="2594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Line 15"/>
              <p:cNvSpPr>
                <a:spLocks noChangeShapeType="1"/>
              </p:cNvSpPr>
              <p:nvPr/>
            </p:nvSpPr>
            <p:spPr bwMode="auto">
              <a:xfrm flipV="1">
                <a:off x="2594" y="1794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Line 16"/>
              <p:cNvSpPr>
                <a:spLocks noChangeShapeType="1"/>
              </p:cNvSpPr>
              <p:nvPr/>
            </p:nvSpPr>
            <p:spPr bwMode="auto">
              <a:xfrm>
                <a:off x="2594" y="1797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Line 17"/>
              <p:cNvSpPr>
                <a:spLocks noChangeShapeType="1"/>
              </p:cNvSpPr>
              <p:nvPr/>
            </p:nvSpPr>
            <p:spPr bwMode="auto">
              <a:xfrm>
                <a:off x="259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Line 18"/>
              <p:cNvSpPr>
                <a:spLocks noChangeShapeType="1"/>
              </p:cNvSpPr>
              <p:nvPr/>
            </p:nvSpPr>
            <p:spPr bwMode="auto">
              <a:xfrm>
                <a:off x="260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6" name="Line 19"/>
              <p:cNvSpPr>
                <a:spLocks noChangeShapeType="1"/>
              </p:cNvSpPr>
              <p:nvPr/>
            </p:nvSpPr>
            <p:spPr bwMode="auto">
              <a:xfrm>
                <a:off x="2616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7" name="Line 20"/>
              <p:cNvSpPr>
                <a:spLocks noChangeShapeType="1"/>
              </p:cNvSpPr>
              <p:nvPr/>
            </p:nvSpPr>
            <p:spPr bwMode="auto">
              <a:xfrm>
                <a:off x="2626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Line 21"/>
              <p:cNvSpPr>
                <a:spLocks noChangeShapeType="1"/>
              </p:cNvSpPr>
              <p:nvPr/>
            </p:nvSpPr>
            <p:spPr bwMode="auto">
              <a:xfrm>
                <a:off x="263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9" name="Line 22"/>
              <p:cNvSpPr>
                <a:spLocks noChangeShapeType="1"/>
              </p:cNvSpPr>
              <p:nvPr/>
            </p:nvSpPr>
            <p:spPr bwMode="auto">
              <a:xfrm>
                <a:off x="2648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0" name="Line 23"/>
              <p:cNvSpPr>
                <a:spLocks noChangeShapeType="1"/>
              </p:cNvSpPr>
              <p:nvPr/>
            </p:nvSpPr>
            <p:spPr bwMode="auto">
              <a:xfrm>
                <a:off x="2659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1" name="Line 24"/>
              <p:cNvSpPr>
                <a:spLocks noChangeShapeType="1"/>
              </p:cNvSpPr>
              <p:nvPr/>
            </p:nvSpPr>
            <p:spPr bwMode="auto">
              <a:xfrm>
                <a:off x="266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Line 25"/>
              <p:cNvSpPr>
                <a:spLocks noChangeShapeType="1"/>
              </p:cNvSpPr>
              <p:nvPr/>
            </p:nvSpPr>
            <p:spPr bwMode="auto">
              <a:xfrm>
                <a:off x="268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26"/>
              <p:cNvSpPr>
                <a:spLocks noChangeShapeType="1"/>
              </p:cNvSpPr>
              <p:nvPr/>
            </p:nvSpPr>
            <p:spPr bwMode="auto">
              <a:xfrm>
                <a:off x="269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Line 27"/>
              <p:cNvSpPr>
                <a:spLocks noChangeShapeType="1"/>
              </p:cNvSpPr>
              <p:nvPr/>
            </p:nvSpPr>
            <p:spPr bwMode="auto">
              <a:xfrm>
                <a:off x="2702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Line 28"/>
              <p:cNvSpPr>
                <a:spLocks noChangeShapeType="1"/>
              </p:cNvSpPr>
              <p:nvPr/>
            </p:nvSpPr>
            <p:spPr bwMode="auto">
              <a:xfrm>
                <a:off x="271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29"/>
              <p:cNvSpPr>
                <a:spLocks noChangeShapeType="1"/>
              </p:cNvSpPr>
              <p:nvPr/>
            </p:nvSpPr>
            <p:spPr bwMode="auto">
              <a:xfrm>
                <a:off x="272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Line 30"/>
              <p:cNvSpPr>
                <a:spLocks noChangeShapeType="1"/>
              </p:cNvSpPr>
              <p:nvPr/>
            </p:nvSpPr>
            <p:spPr bwMode="auto">
              <a:xfrm>
                <a:off x="273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Line 31"/>
              <p:cNvSpPr>
                <a:spLocks noChangeShapeType="1"/>
              </p:cNvSpPr>
              <p:nvPr/>
            </p:nvSpPr>
            <p:spPr bwMode="auto">
              <a:xfrm>
                <a:off x="2745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32"/>
              <p:cNvSpPr>
                <a:spLocks noChangeShapeType="1"/>
              </p:cNvSpPr>
              <p:nvPr/>
            </p:nvSpPr>
            <p:spPr bwMode="auto">
              <a:xfrm>
                <a:off x="275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Line 33"/>
              <p:cNvSpPr>
                <a:spLocks noChangeShapeType="1"/>
              </p:cNvSpPr>
              <p:nvPr/>
            </p:nvSpPr>
            <p:spPr bwMode="auto">
              <a:xfrm>
                <a:off x="2766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Line 34"/>
              <p:cNvSpPr>
                <a:spLocks noChangeShapeType="1"/>
              </p:cNvSpPr>
              <p:nvPr/>
            </p:nvSpPr>
            <p:spPr bwMode="auto">
              <a:xfrm>
                <a:off x="277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35"/>
              <p:cNvSpPr>
                <a:spLocks noChangeShapeType="1"/>
              </p:cNvSpPr>
              <p:nvPr/>
            </p:nvSpPr>
            <p:spPr bwMode="auto">
              <a:xfrm>
                <a:off x="2788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36"/>
              <p:cNvSpPr>
                <a:spLocks noChangeShapeType="1"/>
              </p:cNvSpPr>
              <p:nvPr/>
            </p:nvSpPr>
            <p:spPr bwMode="auto">
              <a:xfrm>
                <a:off x="2798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Line 37"/>
              <p:cNvSpPr>
                <a:spLocks noChangeShapeType="1"/>
              </p:cNvSpPr>
              <p:nvPr/>
            </p:nvSpPr>
            <p:spPr bwMode="auto">
              <a:xfrm>
                <a:off x="280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Line 38"/>
              <p:cNvSpPr>
                <a:spLocks noChangeShapeType="1"/>
              </p:cNvSpPr>
              <p:nvPr/>
            </p:nvSpPr>
            <p:spPr bwMode="auto">
              <a:xfrm>
                <a:off x="282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Line 39"/>
              <p:cNvSpPr>
                <a:spLocks noChangeShapeType="1"/>
              </p:cNvSpPr>
              <p:nvPr/>
            </p:nvSpPr>
            <p:spPr bwMode="auto">
              <a:xfrm>
                <a:off x="2831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7" name="Line 40"/>
              <p:cNvSpPr>
                <a:spLocks noChangeShapeType="1"/>
              </p:cNvSpPr>
              <p:nvPr/>
            </p:nvSpPr>
            <p:spPr bwMode="auto">
              <a:xfrm>
                <a:off x="284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Line 41"/>
              <p:cNvSpPr>
                <a:spLocks noChangeShapeType="1"/>
              </p:cNvSpPr>
              <p:nvPr/>
            </p:nvSpPr>
            <p:spPr bwMode="auto">
              <a:xfrm>
                <a:off x="285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Line 42"/>
              <p:cNvSpPr>
                <a:spLocks noChangeShapeType="1"/>
              </p:cNvSpPr>
              <p:nvPr/>
            </p:nvSpPr>
            <p:spPr bwMode="auto">
              <a:xfrm>
                <a:off x="2863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43"/>
              <p:cNvSpPr>
                <a:spLocks noChangeShapeType="1"/>
              </p:cNvSpPr>
              <p:nvPr/>
            </p:nvSpPr>
            <p:spPr bwMode="auto">
              <a:xfrm>
                <a:off x="2874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Line 44"/>
              <p:cNvSpPr>
                <a:spLocks noChangeShapeType="1"/>
              </p:cNvSpPr>
              <p:nvPr/>
            </p:nvSpPr>
            <p:spPr bwMode="auto">
              <a:xfrm>
                <a:off x="288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Line 45"/>
              <p:cNvSpPr>
                <a:spLocks noChangeShapeType="1"/>
              </p:cNvSpPr>
              <p:nvPr/>
            </p:nvSpPr>
            <p:spPr bwMode="auto">
              <a:xfrm>
                <a:off x="289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Line 46"/>
              <p:cNvSpPr>
                <a:spLocks noChangeShapeType="1"/>
              </p:cNvSpPr>
              <p:nvPr/>
            </p:nvSpPr>
            <p:spPr bwMode="auto">
              <a:xfrm>
                <a:off x="2906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Line 47"/>
              <p:cNvSpPr>
                <a:spLocks noChangeShapeType="1"/>
              </p:cNvSpPr>
              <p:nvPr/>
            </p:nvSpPr>
            <p:spPr bwMode="auto">
              <a:xfrm>
                <a:off x="2917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Line 48"/>
              <p:cNvSpPr>
                <a:spLocks noChangeShapeType="1"/>
              </p:cNvSpPr>
              <p:nvPr/>
            </p:nvSpPr>
            <p:spPr bwMode="auto">
              <a:xfrm>
                <a:off x="292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Line 49"/>
              <p:cNvSpPr>
                <a:spLocks noChangeShapeType="1"/>
              </p:cNvSpPr>
              <p:nvPr/>
            </p:nvSpPr>
            <p:spPr bwMode="auto">
              <a:xfrm>
                <a:off x="2935" y="179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Line 50"/>
              <p:cNvSpPr>
                <a:spLocks noChangeShapeType="1"/>
              </p:cNvSpPr>
              <p:nvPr/>
            </p:nvSpPr>
            <p:spPr bwMode="auto">
              <a:xfrm>
                <a:off x="2935" y="181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Line 51"/>
              <p:cNvSpPr>
                <a:spLocks noChangeShapeType="1"/>
              </p:cNvSpPr>
              <p:nvPr/>
            </p:nvSpPr>
            <p:spPr bwMode="auto">
              <a:xfrm>
                <a:off x="2935" y="182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9" name="Line 52"/>
              <p:cNvSpPr>
                <a:spLocks noChangeShapeType="1"/>
              </p:cNvSpPr>
              <p:nvPr/>
            </p:nvSpPr>
            <p:spPr bwMode="auto">
              <a:xfrm>
                <a:off x="2935" y="183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Line 53"/>
              <p:cNvSpPr>
                <a:spLocks noChangeShapeType="1"/>
              </p:cNvSpPr>
              <p:nvPr/>
            </p:nvSpPr>
            <p:spPr bwMode="auto">
              <a:xfrm>
                <a:off x="2935" y="184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Line 54"/>
              <p:cNvSpPr>
                <a:spLocks noChangeShapeType="1"/>
              </p:cNvSpPr>
              <p:nvPr/>
            </p:nvSpPr>
            <p:spPr bwMode="auto">
              <a:xfrm>
                <a:off x="2935" y="185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2" name="Line 55"/>
              <p:cNvSpPr>
                <a:spLocks noChangeShapeType="1"/>
              </p:cNvSpPr>
              <p:nvPr/>
            </p:nvSpPr>
            <p:spPr bwMode="auto">
              <a:xfrm>
                <a:off x="2935" y="186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3" name="Line 56"/>
              <p:cNvSpPr>
                <a:spLocks noChangeShapeType="1"/>
              </p:cNvSpPr>
              <p:nvPr/>
            </p:nvSpPr>
            <p:spPr bwMode="auto">
              <a:xfrm>
                <a:off x="2935" y="187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4" name="Line 57"/>
              <p:cNvSpPr>
                <a:spLocks noChangeShapeType="1"/>
              </p:cNvSpPr>
              <p:nvPr/>
            </p:nvSpPr>
            <p:spPr bwMode="auto">
              <a:xfrm>
                <a:off x="2935" y="188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5" name="Line 58"/>
              <p:cNvSpPr>
                <a:spLocks noChangeShapeType="1"/>
              </p:cNvSpPr>
              <p:nvPr/>
            </p:nvSpPr>
            <p:spPr bwMode="auto">
              <a:xfrm>
                <a:off x="2935" y="189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6" name="Line 59"/>
              <p:cNvSpPr>
                <a:spLocks noChangeShapeType="1"/>
              </p:cNvSpPr>
              <p:nvPr/>
            </p:nvSpPr>
            <p:spPr bwMode="auto">
              <a:xfrm>
                <a:off x="2935" y="190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7" name="Line 60"/>
              <p:cNvSpPr>
                <a:spLocks noChangeShapeType="1"/>
              </p:cNvSpPr>
              <p:nvPr/>
            </p:nvSpPr>
            <p:spPr bwMode="auto">
              <a:xfrm>
                <a:off x="2935" y="191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8" name="Line 61"/>
              <p:cNvSpPr>
                <a:spLocks noChangeShapeType="1"/>
              </p:cNvSpPr>
              <p:nvPr/>
            </p:nvSpPr>
            <p:spPr bwMode="auto">
              <a:xfrm>
                <a:off x="2935" y="1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9" name="Line 62"/>
              <p:cNvSpPr>
                <a:spLocks noChangeShapeType="1"/>
              </p:cNvSpPr>
              <p:nvPr/>
            </p:nvSpPr>
            <p:spPr bwMode="auto">
              <a:xfrm>
                <a:off x="2935" y="193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0" name="Line 63"/>
              <p:cNvSpPr>
                <a:spLocks noChangeShapeType="1"/>
              </p:cNvSpPr>
              <p:nvPr/>
            </p:nvSpPr>
            <p:spPr bwMode="auto">
              <a:xfrm>
                <a:off x="2935" y="194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1" name="Line 64"/>
              <p:cNvSpPr>
                <a:spLocks noChangeShapeType="1"/>
              </p:cNvSpPr>
              <p:nvPr/>
            </p:nvSpPr>
            <p:spPr bwMode="auto">
              <a:xfrm>
                <a:off x="2935" y="196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2" name="Line 65"/>
              <p:cNvSpPr>
                <a:spLocks noChangeShapeType="1"/>
              </p:cNvSpPr>
              <p:nvPr/>
            </p:nvSpPr>
            <p:spPr bwMode="auto">
              <a:xfrm>
                <a:off x="2935" y="197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3" name="Line 66"/>
              <p:cNvSpPr>
                <a:spLocks noChangeShapeType="1"/>
              </p:cNvSpPr>
              <p:nvPr/>
            </p:nvSpPr>
            <p:spPr bwMode="auto">
              <a:xfrm>
                <a:off x="2935" y="198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4" name="Line 67"/>
              <p:cNvSpPr>
                <a:spLocks noChangeShapeType="1"/>
              </p:cNvSpPr>
              <p:nvPr/>
            </p:nvSpPr>
            <p:spPr bwMode="auto">
              <a:xfrm>
                <a:off x="2935" y="199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5" name="Line 68"/>
              <p:cNvSpPr>
                <a:spLocks noChangeShapeType="1"/>
              </p:cNvSpPr>
              <p:nvPr/>
            </p:nvSpPr>
            <p:spPr bwMode="auto">
              <a:xfrm>
                <a:off x="2935" y="200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6" name="Line 69"/>
              <p:cNvSpPr>
                <a:spLocks noChangeShapeType="1"/>
              </p:cNvSpPr>
              <p:nvPr/>
            </p:nvSpPr>
            <p:spPr bwMode="auto">
              <a:xfrm>
                <a:off x="2935" y="201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7" name="Line 70"/>
              <p:cNvSpPr>
                <a:spLocks noChangeShapeType="1"/>
              </p:cNvSpPr>
              <p:nvPr/>
            </p:nvSpPr>
            <p:spPr bwMode="auto">
              <a:xfrm>
                <a:off x="2935" y="202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8" name="Line 71"/>
              <p:cNvSpPr>
                <a:spLocks noChangeShapeType="1"/>
              </p:cNvSpPr>
              <p:nvPr/>
            </p:nvSpPr>
            <p:spPr bwMode="auto">
              <a:xfrm flipH="1">
                <a:off x="293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9" name="Line 72"/>
              <p:cNvSpPr>
                <a:spLocks noChangeShapeType="1"/>
              </p:cNvSpPr>
              <p:nvPr/>
            </p:nvSpPr>
            <p:spPr bwMode="auto">
              <a:xfrm flipH="1">
                <a:off x="292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0" name="Line 73"/>
              <p:cNvSpPr>
                <a:spLocks noChangeShapeType="1"/>
              </p:cNvSpPr>
              <p:nvPr/>
            </p:nvSpPr>
            <p:spPr bwMode="auto">
              <a:xfrm flipH="1">
                <a:off x="2911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1" name="Line 74"/>
              <p:cNvSpPr>
                <a:spLocks noChangeShapeType="1"/>
              </p:cNvSpPr>
              <p:nvPr/>
            </p:nvSpPr>
            <p:spPr bwMode="auto">
              <a:xfrm flipH="1">
                <a:off x="290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2" name="Line 75"/>
              <p:cNvSpPr>
                <a:spLocks noChangeShapeType="1"/>
              </p:cNvSpPr>
              <p:nvPr/>
            </p:nvSpPr>
            <p:spPr bwMode="auto">
              <a:xfrm flipH="1">
                <a:off x="288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3" name="Line 76"/>
              <p:cNvSpPr>
                <a:spLocks noChangeShapeType="1"/>
              </p:cNvSpPr>
              <p:nvPr/>
            </p:nvSpPr>
            <p:spPr bwMode="auto">
              <a:xfrm flipH="1">
                <a:off x="287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4" name="Line 77"/>
              <p:cNvSpPr>
                <a:spLocks noChangeShapeType="1"/>
              </p:cNvSpPr>
              <p:nvPr/>
            </p:nvSpPr>
            <p:spPr bwMode="auto">
              <a:xfrm flipH="1">
                <a:off x="2868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5" name="Line 78"/>
              <p:cNvSpPr>
                <a:spLocks noChangeShapeType="1"/>
              </p:cNvSpPr>
              <p:nvPr/>
            </p:nvSpPr>
            <p:spPr bwMode="auto">
              <a:xfrm flipH="1">
                <a:off x="285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6" name="Line 79"/>
              <p:cNvSpPr>
                <a:spLocks noChangeShapeType="1"/>
              </p:cNvSpPr>
              <p:nvPr/>
            </p:nvSpPr>
            <p:spPr bwMode="auto">
              <a:xfrm flipH="1">
                <a:off x="284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7" name="Line 80"/>
              <p:cNvSpPr>
                <a:spLocks noChangeShapeType="1"/>
              </p:cNvSpPr>
              <p:nvPr/>
            </p:nvSpPr>
            <p:spPr bwMode="auto">
              <a:xfrm flipH="1">
                <a:off x="283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8" name="Line 81"/>
              <p:cNvSpPr>
                <a:spLocks noChangeShapeType="1"/>
              </p:cNvSpPr>
              <p:nvPr/>
            </p:nvSpPr>
            <p:spPr bwMode="auto">
              <a:xfrm flipH="1">
                <a:off x="2825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9" name="Line 82"/>
              <p:cNvSpPr>
                <a:spLocks noChangeShapeType="1"/>
              </p:cNvSpPr>
              <p:nvPr/>
            </p:nvSpPr>
            <p:spPr bwMode="auto">
              <a:xfrm flipH="1">
                <a:off x="2814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Line 83"/>
              <p:cNvSpPr>
                <a:spLocks noChangeShapeType="1"/>
              </p:cNvSpPr>
              <p:nvPr/>
            </p:nvSpPr>
            <p:spPr bwMode="auto">
              <a:xfrm flipH="1">
                <a:off x="280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Line 84"/>
              <p:cNvSpPr>
                <a:spLocks noChangeShapeType="1"/>
              </p:cNvSpPr>
              <p:nvPr/>
            </p:nvSpPr>
            <p:spPr bwMode="auto">
              <a:xfrm flipH="1">
                <a:off x="279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Line 85"/>
              <p:cNvSpPr>
                <a:spLocks noChangeShapeType="1"/>
              </p:cNvSpPr>
              <p:nvPr/>
            </p:nvSpPr>
            <p:spPr bwMode="auto">
              <a:xfrm flipH="1">
                <a:off x="2782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Line 86"/>
              <p:cNvSpPr>
                <a:spLocks noChangeShapeType="1"/>
              </p:cNvSpPr>
              <p:nvPr/>
            </p:nvSpPr>
            <p:spPr bwMode="auto">
              <a:xfrm flipH="1">
                <a:off x="277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Line 87"/>
              <p:cNvSpPr>
                <a:spLocks noChangeShapeType="1"/>
              </p:cNvSpPr>
              <p:nvPr/>
            </p:nvSpPr>
            <p:spPr bwMode="auto">
              <a:xfrm flipH="1">
                <a:off x="276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5" name="Line 88"/>
              <p:cNvSpPr>
                <a:spLocks noChangeShapeType="1"/>
              </p:cNvSpPr>
              <p:nvPr/>
            </p:nvSpPr>
            <p:spPr bwMode="auto">
              <a:xfrm flipH="1">
                <a:off x="274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6" name="Line 89"/>
              <p:cNvSpPr>
                <a:spLocks noChangeShapeType="1"/>
              </p:cNvSpPr>
              <p:nvPr/>
            </p:nvSpPr>
            <p:spPr bwMode="auto">
              <a:xfrm flipH="1">
                <a:off x="2739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7" name="Line 90"/>
              <p:cNvSpPr>
                <a:spLocks noChangeShapeType="1"/>
              </p:cNvSpPr>
              <p:nvPr/>
            </p:nvSpPr>
            <p:spPr bwMode="auto">
              <a:xfrm flipH="1">
                <a:off x="272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8" name="Line 91"/>
              <p:cNvSpPr>
                <a:spLocks noChangeShapeType="1"/>
              </p:cNvSpPr>
              <p:nvPr/>
            </p:nvSpPr>
            <p:spPr bwMode="auto">
              <a:xfrm flipH="1">
                <a:off x="271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9" name="Line 92"/>
              <p:cNvSpPr>
                <a:spLocks noChangeShapeType="1"/>
              </p:cNvSpPr>
              <p:nvPr/>
            </p:nvSpPr>
            <p:spPr bwMode="auto">
              <a:xfrm flipH="1">
                <a:off x="270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0" name="Line 93"/>
              <p:cNvSpPr>
                <a:spLocks noChangeShapeType="1"/>
              </p:cNvSpPr>
              <p:nvPr/>
            </p:nvSpPr>
            <p:spPr bwMode="auto">
              <a:xfrm flipH="1">
                <a:off x="2696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1" name="Line 94"/>
              <p:cNvSpPr>
                <a:spLocks noChangeShapeType="1"/>
              </p:cNvSpPr>
              <p:nvPr/>
            </p:nvSpPr>
            <p:spPr bwMode="auto">
              <a:xfrm flipH="1">
                <a:off x="268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2" name="Line 95"/>
              <p:cNvSpPr>
                <a:spLocks noChangeShapeType="1"/>
              </p:cNvSpPr>
              <p:nvPr/>
            </p:nvSpPr>
            <p:spPr bwMode="auto">
              <a:xfrm flipH="1">
                <a:off x="2674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3" name="Line 96"/>
              <p:cNvSpPr>
                <a:spLocks noChangeShapeType="1"/>
              </p:cNvSpPr>
              <p:nvPr/>
            </p:nvSpPr>
            <p:spPr bwMode="auto">
              <a:xfrm flipH="1">
                <a:off x="266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4" name="Line 97"/>
              <p:cNvSpPr>
                <a:spLocks noChangeShapeType="1"/>
              </p:cNvSpPr>
              <p:nvPr/>
            </p:nvSpPr>
            <p:spPr bwMode="auto">
              <a:xfrm flipH="1">
                <a:off x="2653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5" name="Line 98"/>
              <p:cNvSpPr>
                <a:spLocks noChangeShapeType="1"/>
              </p:cNvSpPr>
              <p:nvPr/>
            </p:nvSpPr>
            <p:spPr bwMode="auto">
              <a:xfrm flipH="1">
                <a:off x="264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6" name="Line 99"/>
              <p:cNvSpPr>
                <a:spLocks noChangeShapeType="1"/>
              </p:cNvSpPr>
              <p:nvPr/>
            </p:nvSpPr>
            <p:spPr bwMode="auto">
              <a:xfrm flipH="1">
                <a:off x="263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7" name="Line 100"/>
              <p:cNvSpPr>
                <a:spLocks noChangeShapeType="1"/>
              </p:cNvSpPr>
              <p:nvPr/>
            </p:nvSpPr>
            <p:spPr bwMode="auto">
              <a:xfrm flipH="1">
                <a:off x="262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8" name="Line 101"/>
              <p:cNvSpPr>
                <a:spLocks noChangeShapeType="1"/>
              </p:cNvSpPr>
              <p:nvPr/>
            </p:nvSpPr>
            <p:spPr bwMode="auto">
              <a:xfrm flipH="1">
                <a:off x="2610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9" name="Line 102"/>
              <p:cNvSpPr>
                <a:spLocks noChangeShapeType="1"/>
              </p:cNvSpPr>
              <p:nvPr/>
            </p:nvSpPr>
            <p:spPr bwMode="auto">
              <a:xfrm flipH="1">
                <a:off x="259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0" name="Line 103"/>
              <p:cNvSpPr>
                <a:spLocks noChangeShapeType="1"/>
              </p:cNvSpPr>
              <p:nvPr/>
            </p:nvSpPr>
            <p:spPr bwMode="auto">
              <a:xfrm flipV="1">
                <a:off x="2594" y="202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1" name="Line 104"/>
              <p:cNvSpPr>
                <a:spLocks noChangeShapeType="1"/>
              </p:cNvSpPr>
              <p:nvPr/>
            </p:nvSpPr>
            <p:spPr bwMode="auto">
              <a:xfrm flipV="1">
                <a:off x="2594" y="201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2" name="Line 105"/>
              <p:cNvSpPr>
                <a:spLocks noChangeShapeType="1"/>
              </p:cNvSpPr>
              <p:nvPr/>
            </p:nvSpPr>
            <p:spPr bwMode="auto">
              <a:xfrm flipV="1">
                <a:off x="2594" y="200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3" name="Line 106"/>
              <p:cNvSpPr>
                <a:spLocks noChangeShapeType="1"/>
              </p:cNvSpPr>
              <p:nvPr/>
            </p:nvSpPr>
            <p:spPr bwMode="auto">
              <a:xfrm flipV="1">
                <a:off x="2594" y="1997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4" name="Line 107"/>
              <p:cNvSpPr>
                <a:spLocks noChangeShapeType="1"/>
              </p:cNvSpPr>
              <p:nvPr/>
            </p:nvSpPr>
            <p:spPr bwMode="auto">
              <a:xfrm flipV="1">
                <a:off x="2594" y="198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5" name="Line 108"/>
              <p:cNvSpPr>
                <a:spLocks noChangeShapeType="1"/>
              </p:cNvSpPr>
              <p:nvPr/>
            </p:nvSpPr>
            <p:spPr bwMode="auto">
              <a:xfrm flipV="1">
                <a:off x="2594" y="197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6" name="Line 109"/>
              <p:cNvSpPr>
                <a:spLocks noChangeShapeType="1"/>
              </p:cNvSpPr>
              <p:nvPr/>
            </p:nvSpPr>
            <p:spPr bwMode="auto">
              <a:xfrm flipV="1">
                <a:off x="2594" y="196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7" name="Line 110"/>
              <p:cNvSpPr>
                <a:spLocks noChangeShapeType="1"/>
              </p:cNvSpPr>
              <p:nvPr/>
            </p:nvSpPr>
            <p:spPr bwMode="auto">
              <a:xfrm flipV="1">
                <a:off x="2594" y="195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8" name="Line 111"/>
              <p:cNvSpPr>
                <a:spLocks noChangeShapeType="1"/>
              </p:cNvSpPr>
              <p:nvPr/>
            </p:nvSpPr>
            <p:spPr bwMode="auto">
              <a:xfrm flipV="1">
                <a:off x="2594" y="194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9" name="Line 112"/>
              <p:cNvSpPr>
                <a:spLocks noChangeShapeType="1"/>
              </p:cNvSpPr>
              <p:nvPr/>
            </p:nvSpPr>
            <p:spPr bwMode="auto">
              <a:xfrm flipV="1">
                <a:off x="2594" y="193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0" name="Line 113"/>
              <p:cNvSpPr>
                <a:spLocks noChangeShapeType="1"/>
              </p:cNvSpPr>
              <p:nvPr/>
            </p:nvSpPr>
            <p:spPr bwMode="auto">
              <a:xfrm flipV="1">
                <a:off x="2594" y="191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1" name="Line 114"/>
              <p:cNvSpPr>
                <a:spLocks noChangeShapeType="1"/>
              </p:cNvSpPr>
              <p:nvPr/>
            </p:nvSpPr>
            <p:spPr bwMode="auto">
              <a:xfrm flipV="1">
                <a:off x="2594" y="191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2" name="Line 115"/>
              <p:cNvSpPr>
                <a:spLocks noChangeShapeType="1"/>
              </p:cNvSpPr>
              <p:nvPr/>
            </p:nvSpPr>
            <p:spPr bwMode="auto">
              <a:xfrm flipV="1">
                <a:off x="2594" y="189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3" name="Line 116"/>
              <p:cNvSpPr>
                <a:spLocks noChangeShapeType="1"/>
              </p:cNvSpPr>
              <p:nvPr/>
            </p:nvSpPr>
            <p:spPr bwMode="auto">
              <a:xfrm flipV="1">
                <a:off x="2594" y="188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4" name="Line 117"/>
              <p:cNvSpPr>
                <a:spLocks noChangeShapeType="1"/>
              </p:cNvSpPr>
              <p:nvPr/>
            </p:nvSpPr>
            <p:spPr bwMode="auto">
              <a:xfrm flipV="1">
                <a:off x="2594" y="187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5" name="Line 118"/>
              <p:cNvSpPr>
                <a:spLocks noChangeShapeType="1"/>
              </p:cNvSpPr>
              <p:nvPr/>
            </p:nvSpPr>
            <p:spPr bwMode="auto">
              <a:xfrm flipV="1">
                <a:off x="2594" y="186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6" name="Line 119"/>
              <p:cNvSpPr>
                <a:spLocks noChangeShapeType="1"/>
              </p:cNvSpPr>
              <p:nvPr/>
            </p:nvSpPr>
            <p:spPr bwMode="auto">
              <a:xfrm flipV="1">
                <a:off x="2594" y="185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7" name="Line 120"/>
              <p:cNvSpPr>
                <a:spLocks noChangeShapeType="1"/>
              </p:cNvSpPr>
              <p:nvPr/>
            </p:nvSpPr>
            <p:spPr bwMode="auto">
              <a:xfrm flipV="1">
                <a:off x="2594" y="184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8" name="Line 121"/>
              <p:cNvSpPr>
                <a:spLocks noChangeShapeType="1"/>
              </p:cNvSpPr>
              <p:nvPr/>
            </p:nvSpPr>
            <p:spPr bwMode="auto">
              <a:xfrm flipV="1">
                <a:off x="2594" y="183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9" name="Line 122"/>
              <p:cNvSpPr>
                <a:spLocks noChangeShapeType="1"/>
              </p:cNvSpPr>
              <p:nvPr/>
            </p:nvSpPr>
            <p:spPr bwMode="auto">
              <a:xfrm flipV="1">
                <a:off x="2594" y="182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0" name="Line 123"/>
              <p:cNvSpPr>
                <a:spLocks noChangeShapeType="1"/>
              </p:cNvSpPr>
              <p:nvPr/>
            </p:nvSpPr>
            <p:spPr bwMode="auto">
              <a:xfrm flipV="1">
                <a:off x="2594" y="181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Line 124"/>
              <p:cNvSpPr>
                <a:spLocks noChangeShapeType="1"/>
              </p:cNvSpPr>
              <p:nvPr/>
            </p:nvSpPr>
            <p:spPr bwMode="auto">
              <a:xfrm flipV="1">
                <a:off x="2594" y="180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Freeform 125"/>
              <p:cNvSpPr>
                <a:spLocks/>
              </p:cNvSpPr>
              <p:nvPr/>
            </p:nvSpPr>
            <p:spPr bwMode="auto">
              <a:xfrm>
                <a:off x="3140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3" name="Freeform 126"/>
              <p:cNvSpPr>
                <a:spLocks/>
              </p:cNvSpPr>
              <p:nvPr/>
            </p:nvSpPr>
            <p:spPr bwMode="auto">
              <a:xfrm>
                <a:off x="3140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4" name="Line 127"/>
              <p:cNvSpPr>
                <a:spLocks noChangeShapeType="1"/>
              </p:cNvSpPr>
              <p:nvPr/>
            </p:nvSpPr>
            <p:spPr bwMode="auto">
              <a:xfrm flipV="1">
                <a:off x="3140" y="1794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5" name="Line 128"/>
              <p:cNvSpPr>
                <a:spLocks noChangeShapeType="1"/>
              </p:cNvSpPr>
              <p:nvPr/>
            </p:nvSpPr>
            <p:spPr bwMode="auto">
              <a:xfrm>
                <a:off x="3140" y="1797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6" name="Line 129"/>
              <p:cNvSpPr>
                <a:spLocks noChangeShapeType="1"/>
              </p:cNvSpPr>
              <p:nvPr/>
            </p:nvSpPr>
            <p:spPr bwMode="auto">
              <a:xfrm>
                <a:off x="314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7" name="Line 130"/>
              <p:cNvSpPr>
                <a:spLocks noChangeShapeType="1"/>
              </p:cNvSpPr>
              <p:nvPr/>
            </p:nvSpPr>
            <p:spPr bwMode="auto">
              <a:xfrm>
                <a:off x="315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8" name="Line 131"/>
              <p:cNvSpPr>
                <a:spLocks noChangeShapeType="1"/>
              </p:cNvSpPr>
              <p:nvPr/>
            </p:nvSpPr>
            <p:spPr bwMode="auto">
              <a:xfrm>
                <a:off x="3162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9" name="Line 132"/>
              <p:cNvSpPr>
                <a:spLocks noChangeShapeType="1"/>
              </p:cNvSpPr>
              <p:nvPr/>
            </p:nvSpPr>
            <p:spPr bwMode="auto">
              <a:xfrm>
                <a:off x="317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Line 133"/>
              <p:cNvSpPr>
                <a:spLocks noChangeShapeType="1"/>
              </p:cNvSpPr>
              <p:nvPr/>
            </p:nvSpPr>
            <p:spPr bwMode="auto">
              <a:xfrm>
                <a:off x="318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1" name="Line 134"/>
              <p:cNvSpPr>
                <a:spLocks noChangeShapeType="1"/>
              </p:cNvSpPr>
              <p:nvPr/>
            </p:nvSpPr>
            <p:spPr bwMode="auto">
              <a:xfrm>
                <a:off x="3194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2" name="Line 135"/>
              <p:cNvSpPr>
                <a:spLocks noChangeShapeType="1"/>
              </p:cNvSpPr>
              <p:nvPr/>
            </p:nvSpPr>
            <p:spPr bwMode="auto">
              <a:xfrm>
                <a:off x="3205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3" name="Line 136"/>
              <p:cNvSpPr>
                <a:spLocks noChangeShapeType="1"/>
              </p:cNvSpPr>
              <p:nvPr/>
            </p:nvSpPr>
            <p:spPr bwMode="auto">
              <a:xfrm>
                <a:off x="321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4" name="Line 137"/>
              <p:cNvSpPr>
                <a:spLocks noChangeShapeType="1"/>
              </p:cNvSpPr>
              <p:nvPr/>
            </p:nvSpPr>
            <p:spPr bwMode="auto">
              <a:xfrm>
                <a:off x="3226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5" name="Line 138"/>
              <p:cNvSpPr>
                <a:spLocks noChangeShapeType="1"/>
              </p:cNvSpPr>
              <p:nvPr/>
            </p:nvSpPr>
            <p:spPr bwMode="auto">
              <a:xfrm>
                <a:off x="3237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6" name="Line 139"/>
              <p:cNvSpPr>
                <a:spLocks noChangeShapeType="1"/>
              </p:cNvSpPr>
              <p:nvPr/>
            </p:nvSpPr>
            <p:spPr bwMode="auto">
              <a:xfrm>
                <a:off x="3248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7" name="Line 140"/>
              <p:cNvSpPr>
                <a:spLocks noChangeShapeType="1"/>
              </p:cNvSpPr>
              <p:nvPr/>
            </p:nvSpPr>
            <p:spPr bwMode="auto">
              <a:xfrm>
                <a:off x="3258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8" name="Line 141"/>
              <p:cNvSpPr>
                <a:spLocks noChangeShapeType="1"/>
              </p:cNvSpPr>
              <p:nvPr/>
            </p:nvSpPr>
            <p:spPr bwMode="auto">
              <a:xfrm>
                <a:off x="326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9" name="Line 142"/>
              <p:cNvSpPr>
                <a:spLocks noChangeShapeType="1"/>
              </p:cNvSpPr>
              <p:nvPr/>
            </p:nvSpPr>
            <p:spPr bwMode="auto">
              <a:xfrm>
                <a:off x="3280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0" name="Line 143"/>
              <p:cNvSpPr>
                <a:spLocks noChangeShapeType="1"/>
              </p:cNvSpPr>
              <p:nvPr/>
            </p:nvSpPr>
            <p:spPr bwMode="auto">
              <a:xfrm>
                <a:off x="3291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1" name="Line 144"/>
              <p:cNvSpPr>
                <a:spLocks noChangeShapeType="1"/>
              </p:cNvSpPr>
              <p:nvPr/>
            </p:nvSpPr>
            <p:spPr bwMode="auto">
              <a:xfrm>
                <a:off x="330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2" name="Line 145"/>
              <p:cNvSpPr>
                <a:spLocks noChangeShapeType="1"/>
              </p:cNvSpPr>
              <p:nvPr/>
            </p:nvSpPr>
            <p:spPr bwMode="auto">
              <a:xfrm>
                <a:off x="331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3" name="Line 146"/>
              <p:cNvSpPr>
                <a:spLocks noChangeShapeType="1"/>
              </p:cNvSpPr>
              <p:nvPr/>
            </p:nvSpPr>
            <p:spPr bwMode="auto">
              <a:xfrm>
                <a:off x="3323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4" name="Line 147"/>
              <p:cNvSpPr>
                <a:spLocks noChangeShapeType="1"/>
              </p:cNvSpPr>
              <p:nvPr/>
            </p:nvSpPr>
            <p:spPr bwMode="auto">
              <a:xfrm>
                <a:off x="3334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5" name="Line 148"/>
              <p:cNvSpPr>
                <a:spLocks noChangeShapeType="1"/>
              </p:cNvSpPr>
              <p:nvPr/>
            </p:nvSpPr>
            <p:spPr bwMode="auto">
              <a:xfrm>
                <a:off x="334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6" name="Line 149"/>
              <p:cNvSpPr>
                <a:spLocks noChangeShapeType="1"/>
              </p:cNvSpPr>
              <p:nvPr/>
            </p:nvSpPr>
            <p:spPr bwMode="auto">
              <a:xfrm>
                <a:off x="335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7" name="Line 150"/>
              <p:cNvSpPr>
                <a:spLocks noChangeShapeType="1"/>
              </p:cNvSpPr>
              <p:nvPr/>
            </p:nvSpPr>
            <p:spPr bwMode="auto">
              <a:xfrm>
                <a:off x="3366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8" name="Line 151"/>
              <p:cNvSpPr>
                <a:spLocks noChangeShapeType="1"/>
              </p:cNvSpPr>
              <p:nvPr/>
            </p:nvSpPr>
            <p:spPr bwMode="auto">
              <a:xfrm>
                <a:off x="3377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69" name="Line 152"/>
              <p:cNvSpPr>
                <a:spLocks noChangeShapeType="1"/>
              </p:cNvSpPr>
              <p:nvPr/>
            </p:nvSpPr>
            <p:spPr bwMode="auto">
              <a:xfrm>
                <a:off x="338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0" name="Line 153"/>
              <p:cNvSpPr>
                <a:spLocks noChangeShapeType="1"/>
              </p:cNvSpPr>
              <p:nvPr/>
            </p:nvSpPr>
            <p:spPr bwMode="auto">
              <a:xfrm>
                <a:off x="3398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1" name="Line 154"/>
              <p:cNvSpPr>
                <a:spLocks noChangeShapeType="1"/>
              </p:cNvSpPr>
              <p:nvPr/>
            </p:nvSpPr>
            <p:spPr bwMode="auto">
              <a:xfrm>
                <a:off x="3409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2" name="Line 155"/>
              <p:cNvSpPr>
                <a:spLocks noChangeShapeType="1"/>
              </p:cNvSpPr>
              <p:nvPr/>
            </p:nvSpPr>
            <p:spPr bwMode="auto">
              <a:xfrm>
                <a:off x="341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3" name="Line 156"/>
              <p:cNvSpPr>
                <a:spLocks noChangeShapeType="1"/>
              </p:cNvSpPr>
              <p:nvPr/>
            </p:nvSpPr>
            <p:spPr bwMode="auto">
              <a:xfrm>
                <a:off x="343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4" name="Line 157"/>
              <p:cNvSpPr>
                <a:spLocks noChangeShapeType="1"/>
              </p:cNvSpPr>
              <p:nvPr/>
            </p:nvSpPr>
            <p:spPr bwMode="auto">
              <a:xfrm>
                <a:off x="344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5" name="Line 158"/>
              <p:cNvSpPr>
                <a:spLocks noChangeShapeType="1"/>
              </p:cNvSpPr>
              <p:nvPr/>
            </p:nvSpPr>
            <p:spPr bwMode="auto">
              <a:xfrm>
                <a:off x="3452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6" name="Line 159"/>
              <p:cNvSpPr>
                <a:spLocks noChangeShapeType="1"/>
              </p:cNvSpPr>
              <p:nvPr/>
            </p:nvSpPr>
            <p:spPr bwMode="auto">
              <a:xfrm>
                <a:off x="346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7" name="Line 160"/>
              <p:cNvSpPr>
                <a:spLocks noChangeShapeType="1"/>
              </p:cNvSpPr>
              <p:nvPr/>
            </p:nvSpPr>
            <p:spPr bwMode="auto">
              <a:xfrm>
                <a:off x="347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8" name="Line 161"/>
              <p:cNvSpPr>
                <a:spLocks noChangeShapeType="1"/>
              </p:cNvSpPr>
              <p:nvPr/>
            </p:nvSpPr>
            <p:spPr bwMode="auto">
              <a:xfrm>
                <a:off x="3481" y="179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79" name="Line 162"/>
              <p:cNvSpPr>
                <a:spLocks noChangeShapeType="1"/>
              </p:cNvSpPr>
              <p:nvPr/>
            </p:nvSpPr>
            <p:spPr bwMode="auto">
              <a:xfrm>
                <a:off x="3481" y="181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0" name="Line 163"/>
              <p:cNvSpPr>
                <a:spLocks noChangeShapeType="1"/>
              </p:cNvSpPr>
              <p:nvPr/>
            </p:nvSpPr>
            <p:spPr bwMode="auto">
              <a:xfrm>
                <a:off x="3481" y="182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1" name="Line 164"/>
              <p:cNvSpPr>
                <a:spLocks noChangeShapeType="1"/>
              </p:cNvSpPr>
              <p:nvPr/>
            </p:nvSpPr>
            <p:spPr bwMode="auto">
              <a:xfrm>
                <a:off x="3481" y="183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2" name="Line 165"/>
              <p:cNvSpPr>
                <a:spLocks noChangeShapeType="1"/>
              </p:cNvSpPr>
              <p:nvPr/>
            </p:nvSpPr>
            <p:spPr bwMode="auto">
              <a:xfrm>
                <a:off x="3481" y="184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3" name="Line 166"/>
              <p:cNvSpPr>
                <a:spLocks noChangeShapeType="1"/>
              </p:cNvSpPr>
              <p:nvPr/>
            </p:nvSpPr>
            <p:spPr bwMode="auto">
              <a:xfrm>
                <a:off x="3481" y="185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4" name="Line 167"/>
              <p:cNvSpPr>
                <a:spLocks noChangeShapeType="1"/>
              </p:cNvSpPr>
              <p:nvPr/>
            </p:nvSpPr>
            <p:spPr bwMode="auto">
              <a:xfrm>
                <a:off x="3481" y="186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5" name="Line 168"/>
              <p:cNvSpPr>
                <a:spLocks noChangeShapeType="1"/>
              </p:cNvSpPr>
              <p:nvPr/>
            </p:nvSpPr>
            <p:spPr bwMode="auto">
              <a:xfrm>
                <a:off x="3481" y="187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6" name="Line 169"/>
              <p:cNvSpPr>
                <a:spLocks noChangeShapeType="1"/>
              </p:cNvSpPr>
              <p:nvPr/>
            </p:nvSpPr>
            <p:spPr bwMode="auto">
              <a:xfrm>
                <a:off x="3481" y="188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7" name="Line 170"/>
              <p:cNvSpPr>
                <a:spLocks noChangeShapeType="1"/>
              </p:cNvSpPr>
              <p:nvPr/>
            </p:nvSpPr>
            <p:spPr bwMode="auto">
              <a:xfrm>
                <a:off x="3481" y="189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8" name="Line 171"/>
              <p:cNvSpPr>
                <a:spLocks noChangeShapeType="1"/>
              </p:cNvSpPr>
              <p:nvPr/>
            </p:nvSpPr>
            <p:spPr bwMode="auto">
              <a:xfrm>
                <a:off x="3481" y="190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89" name="Line 172"/>
              <p:cNvSpPr>
                <a:spLocks noChangeShapeType="1"/>
              </p:cNvSpPr>
              <p:nvPr/>
            </p:nvSpPr>
            <p:spPr bwMode="auto">
              <a:xfrm>
                <a:off x="3481" y="191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0" name="Line 173"/>
              <p:cNvSpPr>
                <a:spLocks noChangeShapeType="1"/>
              </p:cNvSpPr>
              <p:nvPr/>
            </p:nvSpPr>
            <p:spPr bwMode="auto">
              <a:xfrm>
                <a:off x="3481" y="1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1" name="Line 174"/>
              <p:cNvSpPr>
                <a:spLocks noChangeShapeType="1"/>
              </p:cNvSpPr>
              <p:nvPr/>
            </p:nvSpPr>
            <p:spPr bwMode="auto">
              <a:xfrm>
                <a:off x="3481" y="193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2" name="Line 175"/>
              <p:cNvSpPr>
                <a:spLocks noChangeShapeType="1"/>
              </p:cNvSpPr>
              <p:nvPr/>
            </p:nvSpPr>
            <p:spPr bwMode="auto">
              <a:xfrm>
                <a:off x="3481" y="194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3" name="Line 176"/>
              <p:cNvSpPr>
                <a:spLocks noChangeShapeType="1"/>
              </p:cNvSpPr>
              <p:nvPr/>
            </p:nvSpPr>
            <p:spPr bwMode="auto">
              <a:xfrm>
                <a:off x="3481" y="196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4" name="Line 177"/>
              <p:cNvSpPr>
                <a:spLocks noChangeShapeType="1"/>
              </p:cNvSpPr>
              <p:nvPr/>
            </p:nvSpPr>
            <p:spPr bwMode="auto">
              <a:xfrm>
                <a:off x="3481" y="197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5" name="Line 178"/>
              <p:cNvSpPr>
                <a:spLocks noChangeShapeType="1"/>
              </p:cNvSpPr>
              <p:nvPr/>
            </p:nvSpPr>
            <p:spPr bwMode="auto">
              <a:xfrm>
                <a:off x="3481" y="198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6" name="Line 179"/>
              <p:cNvSpPr>
                <a:spLocks noChangeShapeType="1"/>
              </p:cNvSpPr>
              <p:nvPr/>
            </p:nvSpPr>
            <p:spPr bwMode="auto">
              <a:xfrm>
                <a:off x="3481" y="199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7" name="Line 180"/>
              <p:cNvSpPr>
                <a:spLocks noChangeShapeType="1"/>
              </p:cNvSpPr>
              <p:nvPr/>
            </p:nvSpPr>
            <p:spPr bwMode="auto">
              <a:xfrm>
                <a:off x="3481" y="200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8" name="Line 181"/>
              <p:cNvSpPr>
                <a:spLocks noChangeShapeType="1"/>
              </p:cNvSpPr>
              <p:nvPr/>
            </p:nvSpPr>
            <p:spPr bwMode="auto">
              <a:xfrm>
                <a:off x="3481" y="201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9" name="Line 182"/>
              <p:cNvSpPr>
                <a:spLocks noChangeShapeType="1"/>
              </p:cNvSpPr>
              <p:nvPr/>
            </p:nvSpPr>
            <p:spPr bwMode="auto">
              <a:xfrm>
                <a:off x="3481" y="202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0" name="Line 183"/>
              <p:cNvSpPr>
                <a:spLocks noChangeShapeType="1"/>
              </p:cNvSpPr>
              <p:nvPr/>
            </p:nvSpPr>
            <p:spPr bwMode="auto">
              <a:xfrm flipH="1">
                <a:off x="347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1" name="Line 184"/>
              <p:cNvSpPr>
                <a:spLocks noChangeShapeType="1"/>
              </p:cNvSpPr>
              <p:nvPr/>
            </p:nvSpPr>
            <p:spPr bwMode="auto">
              <a:xfrm flipH="1">
                <a:off x="346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2" name="Line 185"/>
              <p:cNvSpPr>
                <a:spLocks noChangeShapeType="1"/>
              </p:cNvSpPr>
              <p:nvPr/>
            </p:nvSpPr>
            <p:spPr bwMode="auto">
              <a:xfrm flipH="1">
                <a:off x="3457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3" name="Line 186"/>
              <p:cNvSpPr>
                <a:spLocks noChangeShapeType="1"/>
              </p:cNvSpPr>
              <p:nvPr/>
            </p:nvSpPr>
            <p:spPr bwMode="auto">
              <a:xfrm flipH="1">
                <a:off x="344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4" name="Line 187"/>
              <p:cNvSpPr>
                <a:spLocks noChangeShapeType="1"/>
              </p:cNvSpPr>
              <p:nvPr/>
            </p:nvSpPr>
            <p:spPr bwMode="auto">
              <a:xfrm flipH="1">
                <a:off x="343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5" name="Line 188"/>
              <p:cNvSpPr>
                <a:spLocks noChangeShapeType="1"/>
              </p:cNvSpPr>
              <p:nvPr/>
            </p:nvSpPr>
            <p:spPr bwMode="auto">
              <a:xfrm flipH="1">
                <a:off x="3424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6" name="Line 189"/>
              <p:cNvSpPr>
                <a:spLocks noChangeShapeType="1"/>
              </p:cNvSpPr>
              <p:nvPr/>
            </p:nvSpPr>
            <p:spPr bwMode="auto">
              <a:xfrm flipH="1">
                <a:off x="3414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7" name="Line 190"/>
              <p:cNvSpPr>
                <a:spLocks noChangeShapeType="1"/>
              </p:cNvSpPr>
              <p:nvPr/>
            </p:nvSpPr>
            <p:spPr bwMode="auto">
              <a:xfrm flipH="1">
                <a:off x="340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8" name="Line 191"/>
              <p:cNvSpPr>
                <a:spLocks noChangeShapeType="1"/>
              </p:cNvSpPr>
              <p:nvPr/>
            </p:nvSpPr>
            <p:spPr bwMode="auto">
              <a:xfrm flipH="1">
                <a:off x="339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9" name="Line 192"/>
              <p:cNvSpPr>
                <a:spLocks noChangeShapeType="1"/>
              </p:cNvSpPr>
              <p:nvPr/>
            </p:nvSpPr>
            <p:spPr bwMode="auto">
              <a:xfrm flipH="1">
                <a:off x="338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0" name="Line 193"/>
              <p:cNvSpPr>
                <a:spLocks noChangeShapeType="1"/>
              </p:cNvSpPr>
              <p:nvPr/>
            </p:nvSpPr>
            <p:spPr bwMode="auto">
              <a:xfrm flipH="1">
                <a:off x="3371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1" name="Line 194"/>
              <p:cNvSpPr>
                <a:spLocks noChangeShapeType="1"/>
              </p:cNvSpPr>
              <p:nvPr/>
            </p:nvSpPr>
            <p:spPr bwMode="auto">
              <a:xfrm flipH="1">
                <a:off x="336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2" name="Line 195"/>
              <p:cNvSpPr>
                <a:spLocks noChangeShapeType="1"/>
              </p:cNvSpPr>
              <p:nvPr/>
            </p:nvSpPr>
            <p:spPr bwMode="auto">
              <a:xfrm flipH="1">
                <a:off x="334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3" name="Line 196"/>
              <p:cNvSpPr>
                <a:spLocks noChangeShapeType="1"/>
              </p:cNvSpPr>
              <p:nvPr/>
            </p:nvSpPr>
            <p:spPr bwMode="auto">
              <a:xfrm flipH="1">
                <a:off x="333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4" name="Line 197"/>
              <p:cNvSpPr>
                <a:spLocks noChangeShapeType="1"/>
              </p:cNvSpPr>
              <p:nvPr/>
            </p:nvSpPr>
            <p:spPr bwMode="auto">
              <a:xfrm flipH="1">
                <a:off x="3328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5" name="Line 198"/>
              <p:cNvSpPr>
                <a:spLocks noChangeShapeType="1"/>
              </p:cNvSpPr>
              <p:nvPr/>
            </p:nvSpPr>
            <p:spPr bwMode="auto">
              <a:xfrm flipH="1">
                <a:off x="331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6" name="Line 199"/>
              <p:cNvSpPr>
                <a:spLocks noChangeShapeType="1"/>
              </p:cNvSpPr>
              <p:nvPr/>
            </p:nvSpPr>
            <p:spPr bwMode="auto">
              <a:xfrm flipH="1">
                <a:off x="330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7" name="Line 200"/>
              <p:cNvSpPr>
                <a:spLocks noChangeShapeType="1"/>
              </p:cNvSpPr>
              <p:nvPr/>
            </p:nvSpPr>
            <p:spPr bwMode="auto">
              <a:xfrm flipH="1">
                <a:off x="329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8" name="Line 201"/>
              <p:cNvSpPr>
                <a:spLocks noChangeShapeType="1"/>
              </p:cNvSpPr>
              <p:nvPr/>
            </p:nvSpPr>
            <p:spPr bwMode="auto">
              <a:xfrm flipH="1">
                <a:off x="3285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19" name="Line 202"/>
              <p:cNvSpPr>
                <a:spLocks noChangeShapeType="1"/>
              </p:cNvSpPr>
              <p:nvPr/>
            </p:nvSpPr>
            <p:spPr bwMode="auto">
              <a:xfrm flipH="1">
                <a:off x="3274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0" name="Line 203"/>
              <p:cNvSpPr>
                <a:spLocks noChangeShapeType="1"/>
              </p:cNvSpPr>
              <p:nvPr/>
            </p:nvSpPr>
            <p:spPr bwMode="auto">
              <a:xfrm flipH="1">
                <a:off x="326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1" name="Line 204"/>
              <p:cNvSpPr>
                <a:spLocks noChangeShapeType="1"/>
              </p:cNvSpPr>
              <p:nvPr/>
            </p:nvSpPr>
            <p:spPr bwMode="auto">
              <a:xfrm flipH="1">
                <a:off x="325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2" name="Line 205"/>
              <p:cNvSpPr>
                <a:spLocks noChangeShapeType="1"/>
              </p:cNvSpPr>
              <p:nvPr/>
            </p:nvSpPr>
            <p:spPr bwMode="auto">
              <a:xfrm flipH="1">
                <a:off x="3242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3" name="Line 206"/>
              <p:cNvSpPr>
                <a:spLocks noChangeShapeType="1"/>
              </p:cNvSpPr>
              <p:nvPr/>
            </p:nvSpPr>
            <p:spPr bwMode="auto">
              <a:xfrm flipH="1">
                <a:off x="323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4" name="Line 207"/>
              <p:cNvSpPr>
                <a:spLocks noChangeShapeType="1"/>
              </p:cNvSpPr>
              <p:nvPr/>
            </p:nvSpPr>
            <p:spPr bwMode="auto">
              <a:xfrm flipH="1">
                <a:off x="322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5" name="Line 208"/>
              <p:cNvSpPr>
                <a:spLocks noChangeShapeType="1"/>
              </p:cNvSpPr>
              <p:nvPr/>
            </p:nvSpPr>
            <p:spPr bwMode="auto">
              <a:xfrm flipH="1">
                <a:off x="320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6" name="Line 209"/>
              <p:cNvSpPr>
                <a:spLocks noChangeShapeType="1"/>
              </p:cNvSpPr>
              <p:nvPr/>
            </p:nvSpPr>
            <p:spPr bwMode="auto">
              <a:xfrm flipH="1">
                <a:off x="3199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7" name="Line 210"/>
              <p:cNvSpPr>
                <a:spLocks noChangeShapeType="1"/>
              </p:cNvSpPr>
              <p:nvPr/>
            </p:nvSpPr>
            <p:spPr bwMode="auto">
              <a:xfrm flipH="1">
                <a:off x="318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8" name="Line 211"/>
              <p:cNvSpPr>
                <a:spLocks noChangeShapeType="1"/>
              </p:cNvSpPr>
              <p:nvPr/>
            </p:nvSpPr>
            <p:spPr bwMode="auto">
              <a:xfrm flipH="1">
                <a:off x="317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9" name="Line 212"/>
              <p:cNvSpPr>
                <a:spLocks noChangeShapeType="1"/>
              </p:cNvSpPr>
              <p:nvPr/>
            </p:nvSpPr>
            <p:spPr bwMode="auto">
              <a:xfrm flipH="1">
                <a:off x="316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0" name="Line 213"/>
              <p:cNvSpPr>
                <a:spLocks noChangeShapeType="1"/>
              </p:cNvSpPr>
              <p:nvPr/>
            </p:nvSpPr>
            <p:spPr bwMode="auto">
              <a:xfrm flipH="1">
                <a:off x="3156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1" name="Line 214"/>
              <p:cNvSpPr>
                <a:spLocks noChangeShapeType="1"/>
              </p:cNvSpPr>
              <p:nvPr/>
            </p:nvSpPr>
            <p:spPr bwMode="auto">
              <a:xfrm flipH="1">
                <a:off x="314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2" name="Line 215"/>
              <p:cNvSpPr>
                <a:spLocks noChangeShapeType="1"/>
              </p:cNvSpPr>
              <p:nvPr/>
            </p:nvSpPr>
            <p:spPr bwMode="auto">
              <a:xfrm flipV="1">
                <a:off x="3140" y="202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3" name="Line 216"/>
              <p:cNvSpPr>
                <a:spLocks noChangeShapeType="1"/>
              </p:cNvSpPr>
              <p:nvPr/>
            </p:nvSpPr>
            <p:spPr bwMode="auto">
              <a:xfrm flipV="1">
                <a:off x="3140" y="201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4" name="Line 217"/>
              <p:cNvSpPr>
                <a:spLocks noChangeShapeType="1"/>
              </p:cNvSpPr>
              <p:nvPr/>
            </p:nvSpPr>
            <p:spPr bwMode="auto">
              <a:xfrm flipV="1">
                <a:off x="3140" y="200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5" name="Line 218"/>
              <p:cNvSpPr>
                <a:spLocks noChangeShapeType="1"/>
              </p:cNvSpPr>
              <p:nvPr/>
            </p:nvSpPr>
            <p:spPr bwMode="auto">
              <a:xfrm flipV="1">
                <a:off x="3140" y="1997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6" name="Line 219"/>
              <p:cNvSpPr>
                <a:spLocks noChangeShapeType="1"/>
              </p:cNvSpPr>
              <p:nvPr/>
            </p:nvSpPr>
            <p:spPr bwMode="auto">
              <a:xfrm flipV="1">
                <a:off x="3140" y="198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7" name="Line 220"/>
              <p:cNvSpPr>
                <a:spLocks noChangeShapeType="1"/>
              </p:cNvSpPr>
              <p:nvPr/>
            </p:nvSpPr>
            <p:spPr bwMode="auto">
              <a:xfrm flipV="1">
                <a:off x="3140" y="197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8" name="Line 221"/>
              <p:cNvSpPr>
                <a:spLocks noChangeShapeType="1"/>
              </p:cNvSpPr>
              <p:nvPr/>
            </p:nvSpPr>
            <p:spPr bwMode="auto">
              <a:xfrm flipV="1">
                <a:off x="3140" y="196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9" name="Line 222"/>
              <p:cNvSpPr>
                <a:spLocks noChangeShapeType="1"/>
              </p:cNvSpPr>
              <p:nvPr/>
            </p:nvSpPr>
            <p:spPr bwMode="auto">
              <a:xfrm flipV="1">
                <a:off x="3140" y="195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0" name="Line 223"/>
              <p:cNvSpPr>
                <a:spLocks noChangeShapeType="1"/>
              </p:cNvSpPr>
              <p:nvPr/>
            </p:nvSpPr>
            <p:spPr bwMode="auto">
              <a:xfrm flipV="1">
                <a:off x="3140" y="194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1" name="Line 224"/>
              <p:cNvSpPr>
                <a:spLocks noChangeShapeType="1"/>
              </p:cNvSpPr>
              <p:nvPr/>
            </p:nvSpPr>
            <p:spPr bwMode="auto">
              <a:xfrm flipV="1">
                <a:off x="3140" y="193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2" name="Line 225"/>
              <p:cNvSpPr>
                <a:spLocks noChangeShapeType="1"/>
              </p:cNvSpPr>
              <p:nvPr/>
            </p:nvSpPr>
            <p:spPr bwMode="auto">
              <a:xfrm flipV="1">
                <a:off x="3140" y="191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3" name="Line 226"/>
              <p:cNvSpPr>
                <a:spLocks noChangeShapeType="1"/>
              </p:cNvSpPr>
              <p:nvPr/>
            </p:nvSpPr>
            <p:spPr bwMode="auto">
              <a:xfrm flipV="1">
                <a:off x="3140" y="191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4" name="Line 227"/>
              <p:cNvSpPr>
                <a:spLocks noChangeShapeType="1"/>
              </p:cNvSpPr>
              <p:nvPr/>
            </p:nvSpPr>
            <p:spPr bwMode="auto">
              <a:xfrm flipV="1">
                <a:off x="3140" y="189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5" name="Line 228"/>
              <p:cNvSpPr>
                <a:spLocks noChangeShapeType="1"/>
              </p:cNvSpPr>
              <p:nvPr/>
            </p:nvSpPr>
            <p:spPr bwMode="auto">
              <a:xfrm flipV="1">
                <a:off x="3140" y="188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6" name="Line 229"/>
              <p:cNvSpPr>
                <a:spLocks noChangeShapeType="1"/>
              </p:cNvSpPr>
              <p:nvPr/>
            </p:nvSpPr>
            <p:spPr bwMode="auto">
              <a:xfrm flipV="1">
                <a:off x="3140" y="187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7" name="Line 230"/>
              <p:cNvSpPr>
                <a:spLocks noChangeShapeType="1"/>
              </p:cNvSpPr>
              <p:nvPr/>
            </p:nvSpPr>
            <p:spPr bwMode="auto">
              <a:xfrm flipV="1">
                <a:off x="3140" y="186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8" name="Line 231"/>
              <p:cNvSpPr>
                <a:spLocks noChangeShapeType="1"/>
              </p:cNvSpPr>
              <p:nvPr/>
            </p:nvSpPr>
            <p:spPr bwMode="auto">
              <a:xfrm flipV="1">
                <a:off x="3140" y="185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9" name="Line 232"/>
              <p:cNvSpPr>
                <a:spLocks noChangeShapeType="1"/>
              </p:cNvSpPr>
              <p:nvPr/>
            </p:nvSpPr>
            <p:spPr bwMode="auto">
              <a:xfrm flipV="1">
                <a:off x="3140" y="184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0" name="Line 233"/>
              <p:cNvSpPr>
                <a:spLocks noChangeShapeType="1"/>
              </p:cNvSpPr>
              <p:nvPr/>
            </p:nvSpPr>
            <p:spPr bwMode="auto">
              <a:xfrm flipV="1">
                <a:off x="3140" y="183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1" name="Line 234"/>
              <p:cNvSpPr>
                <a:spLocks noChangeShapeType="1"/>
              </p:cNvSpPr>
              <p:nvPr/>
            </p:nvSpPr>
            <p:spPr bwMode="auto">
              <a:xfrm flipV="1">
                <a:off x="3140" y="182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2" name="Line 235"/>
              <p:cNvSpPr>
                <a:spLocks noChangeShapeType="1"/>
              </p:cNvSpPr>
              <p:nvPr/>
            </p:nvSpPr>
            <p:spPr bwMode="auto">
              <a:xfrm flipV="1">
                <a:off x="3140" y="181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3" name="Line 236"/>
              <p:cNvSpPr>
                <a:spLocks noChangeShapeType="1"/>
              </p:cNvSpPr>
              <p:nvPr/>
            </p:nvSpPr>
            <p:spPr bwMode="auto">
              <a:xfrm flipV="1">
                <a:off x="3140" y="180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4" name="Freeform 237"/>
              <p:cNvSpPr>
                <a:spLocks/>
              </p:cNvSpPr>
              <p:nvPr/>
            </p:nvSpPr>
            <p:spPr bwMode="auto">
              <a:xfrm>
                <a:off x="2343" y="2404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5" name="Freeform 238"/>
              <p:cNvSpPr>
                <a:spLocks/>
              </p:cNvSpPr>
              <p:nvPr/>
            </p:nvSpPr>
            <p:spPr bwMode="auto">
              <a:xfrm>
                <a:off x="4061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6" name="Freeform 239"/>
              <p:cNvSpPr>
                <a:spLocks/>
              </p:cNvSpPr>
              <p:nvPr/>
            </p:nvSpPr>
            <p:spPr bwMode="auto">
              <a:xfrm>
                <a:off x="4061" y="1797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7" name="Line 240"/>
              <p:cNvSpPr>
                <a:spLocks noChangeShapeType="1"/>
              </p:cNvSpPr>
              <p:nvPr/>
            </p:nvSpPr>
            <p:spPr bwMode="auto">
              <a:xfrm flipV="1">
                <a:off x="4061" y="1794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8" name="Line 241"/>
              <p:cNvSpPr>
                <a:spLocks noChangeShapeType="1"/>
              </p:cNvSpPr>
              <p:nvPr/>
            </p:nvSpPr>
            <p:spPr bwMode="auto">
              <a:xfrm>
                <a:off x="4061" y="1797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9" name="Line 242"/>
              <p:cNvSpPr>
                <a:spLocks noChangeShapeType="1"/>
              </p:cNvSpPr>
              <p:nvPr/>
            </p:nvSpPr>
            <p:spPr bwMode="auto">
              <a:xfrm>
                <a:off x="406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0" name="Line 243"/>
              <p:cNvSpPr>
                <a:spLocks noChangeShapeType="1"/>
              </p:cNvSpPr>
              <p:nvPr/>
            </p:nvSpPr>
            <p:spPr bwMode="auto">
              <a:xfrm>
                <a:off x="4072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1" name="Line 244"/>
              <p:cNvSpPr>
                <a:spLocks noChangeShapeType="1"/>
              </p:cNvSpPr>
              <p:nvPr/>
            </p:nvSpPr>
            <p:spPr bwMode="auto">
              <a:xfrm>
                <a:off x="4083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2" name="Line 245"/>
              <p:cNvSpPr>
                <a:spLocks noChangeShapeType="1"/>
              </p:cNvSpPr>
              <p:nvPr/>
            </p:nvSpPr>
            <p:spPr bwMode="auto">
              <a:xfrm>
                <a:off x="409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3" name="Line 246"/>
              <p:cNvSpPr>
                <a:spLocks noChangeShapeType="1"/>
              </p:cNvSpPr>
              <p:nvPr/>
            </p:nvSpPr>
            <p:spPr bwMode="auto">
              <a:xfrm>
                <a:off x="410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4" name="Line 247"/>
              <p:cNvSpPr>
                <a:spLocks noChangeShapeType="1"/>
              </p:cNvSpPr>
              <p:nvPr/>
            </p:nvSpPr>
            <p:spPr bwMode="auto">
              <a:xfrm>
                <a:off x="4115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5" name="Line 248"/>
              <p:cNvSpPr>
                <a:spLocks noChangeShapeType="1"/>
              </p:cNvSpPr>
              <p:nvPr/>
            </p:nvSpPr>
            <p:spPr bwMode="auto">
              <a:xfrm>
                <a:off x="4126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6" name="Line 249"/>
              <p:cNvSpPr>
                <a:spLocks noChangeShapeType="1"/>
              </p:cNvSpPr>
              <p:nvPr/>
            </p:nvSpPr>
            <p:spPr bwMode="auto">
              <a:xfrm>
                <a:off x="4136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7" name="Line 250"/>
              <p:cNvSpPr>
                <a:spLocks noChangeShapeType="1"/>
              </p:cNvSpPr>
              <p:nvPr/>
            </p:nvSpPr>
            <p:spPr bwMode="auto">
              <a:xfrm>
                <a:off x="414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8" name="Line 251"/>
              <p:cNvSpPr>
                <a:spLocks noChangeShapeType="1"/>
              </p:cNvSpPr>
              <p:nvPr/>
            </p:nvSpPr>
            <p:spPr bwMode="auto">
              <a:xfrm>
                <a:off x="4158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9" name="Line 252"/>
              <p:cNvSpPr>
                <a:spLocks noChangeShapeType="1"/>
              </p:cNvSpPr>
              <p:nvPr/>
            </p:nvSpPr>
            <p:spPr bwMode="auto">
              <a:xfrm>
                <a:off x="4169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0" name="Line 253"/>
              <p:cNvSpPr>
                <a:spLocks noChangeShapeType="1"/>
              </p:cNvSpPr>
              <p:nvPr/>
            </p:nvSpPr>
            <p:spPr bwMode="auto">
              <a:xfrm>
                <a:off x="417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1" name="Line 254"/>
              <p:cNvSpPr>
                <a:spLocks noChangeShapeType="1"/>
              </p:cNvSpPr>
              <p:nvPr/>
            </p:nvSpPr>
            <p:spPr bwMode="auto">
              <a:xfrm>
                <a:off x="419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2" name="Line 255"/>
              <p:cNvSpPr>
                <a:spLocks noChangeShapeType="1"/>
              </p:cNvSpPr>
              <p:nvPr/>
            </p:nvSpPr>
            <p:spPr bwMode="auto">
              <a:xfrm>
                <a:off x="4201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3" name="Line 256"/>
              <p:cNvSpPr>
                <a:spLocks noChangeShapeType="1"/>
              </p:cNvSpPr>
              <p:nvPr/>
            </p:nvSpPr>
            <p:spPr bwMode="auto">
              <a:xfrm>
                <a:off x="4212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4" name="Line 257"/>
              <p:cNvSpPr>
                <a:spLocks noChangeShapeType="1"/>
              </p:cNvSpPr>
              <p:nvPr/>
            </p:nvSpPr>
            <p:spPr bwMode="auto">
              <a:xfrm>
                <a:off x="422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5" name="Line 258"/>
              <p:cNvSpPr>
                <a:spLocks noChangeShapeType="1"/>
              </p:cNvSpPr>
              <p:nvPr/>
            </p:nvSpPr>
            <p:spPr bwMode="auto">
              <a:xfrm>
                <a:off x="423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6" name="Line 259"/>
              <p:cNvSpPr>
                <a:spLocks noChangeShapeType="1"/>
              </p:cNvSpPr>
              <p:nvPr/>
            </p:nvSpPr>
            <p:spPr bwMode="auto">
              <a:xfrm>
                <a:off x="4244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7" name="Line 260"/>
              <p:cNvSpPr>
                <a:spLocks noChangeShapeType="1"/>
              </p:cNvSpPr>
              <p:nvPr/>
            </p:nvSpPr>
            <p:spPr bwMode="auto">
              <a:xfrm>
                <a:off x="4255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8" name="Line 261"/>
              <p:cNvSpPr>
                <a:spLocks noChangeShapeType="1"/>
              </p:cNvSpPr>
              <p:nvPr/>
            </p:nvSpPr>
            <p:spPr bwMode="auto">
              <a:xfrm>
                <a:off x="4265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9" name="Line 262"/>
              <p:cNvSpPr>
                <a:spLocks noChangeShapeType="1"/>
              </p:cNvSpPr>
              <p:nvPr/>
            </p:nvSpPr>
            <p:spPr bwMode="auto">
              <a:xfrm>
                <a:off x="4276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0" name="Line 263"/>
              <p:cNvSpPr>
                <a:spLocks noChangeShapeType="1"/>
              </p:cNvSpPr>
              <p:nvPr/>
            </p:nvSpPr>
            <p:spPr bwMode="auto">
              <a:xfrm>
                <a:off x="4287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1" name="Line 264"/>
              <p:cNvSpPr>
                <a:spLocks noChangeShapeType="1"/>
              </p:cNvSpPr>
              <p:nvPr/>
            </p:nvSpPr>
            <p:spPr bwMode="auto">
              <a:xfrm>
                <a:off x="4297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2" name="Line 265"/>
              <p:cNvSpPr>
                <a:spLocks noChangeShapeType="1"/>
              </p:cNvSpPr>
              <p:nvPr/>
            </p:nvSpPr>
            <p:spPr bwMode="auto">
              <a:xfrm>
                <a:off x="4308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3" name="Line 266"/>
              <p:cNvSpPr>
                <a:spLocks noChangeShapeType="1"/>
              </p:cNvSpPr>
              <p:nvPr/>
            </p:nvSpPr>
            <p:spPr bwMode="auto">
              <a:xfrm>
                <a:off x="4319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4" name="Line 267"/>
              <p:cNvSpPr>
                <a:spLocks noChangeShapeType="1"/>
              </p:cNvSpPr>
              <p:nvPr/>
            </p:nvSpPr>
            <p:spPr bwMode="auto">
              <a:xfrm>
                <a:off x="4330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5" name="Line 268"/>
              <p:cNvSpPr>
                <a:spLocks noChangeShapeType="1"/>
              </p:cNvSpPr>
              <p:nvPr/>
            </p:nvSpPr>
            <p:spPr bwMode="auto">
              <a:xfrm>
                <a:off x="4340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6" name="Line 269"/>
              <p:cNvSpPr>
                <a:spLocks noChangeShapeType="1"/>
              </p:cNvSpPr>
              <p:nvPr/>
            </p:nvSpPr>
            <p:spPr bwMode="auto">
              <a:xfrm>
                <a:off x="4351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7" name="Line 270"/>
              <p:cNvSpPr>
                <a:spLocks noChangeShapeType="1"/>
              </p:cNvSpPr>
              <p:nvPr/>
            </p:nvSpPr>
            <p:spPr bwMode="auto">
              <a:xfrm>
                <a:off x="4362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8" name="Line 271"/>
              <p:cNvSpPr>
                <a:spLocks noChangeShapeType="1"/>
              </p:cNvSpPr>
              <p:nvPr/>
            </p:nvSpPr>
            <p:spPr bwMode="auto">
              <a:xfrm>
                <a:off x="4373" y="1797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9" name="Line 272"/>
              <p:cNvSpPr>
                <a:spLocks noChangeShapeType="1"/>
              </p:cNvSpPr>
              <p:nvPr/>
            </p:nvSpPr>
            <p:spPr bwMode="auto">
              <a:xfrm>
                <a:off x="4383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0" name="Line 273"/>
              <p:cNvSpPr>
                <a:spLocks noChangeShapeType="1"/>
              </p:cNvSpPr>
              <p:nvPr/>
            </p:nvSpPr>
            <p:spPr bwMode="auto">
              <a:xfrm>
                <a:off x="4394" y="1797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1" name="Line 274"/>
              <p:cNvSpPr>
                <a:spLocks noChangeShapeType="1"/>
              </p:cNvSpPr>
              <p:nvPr/>
            </p:nvSpPr>
            <p:spPr bwMode="auto">
              <a:xfrm>
                <a:off x="4402" y="1800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2" name="Line 275"/>
              <p:cNvSpPr>
                <a:spLocks noChangeShapeType="1"/>
              </p:cNvSpPr>
              <p:nvPr/>
            </p:nvSpPr>
            <p:spPr bwMode="auto">
              <a:xfrm>
                <a:off x="4402" y="181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3" name="Line 276"/>
              <p:cNvSpPr>
                <a:spLocks noChangeShapeType="1"/>
              </p:cNvSpPr>
              <p:nvPr/>
            </p:nvSpPr>
            <p:spPr bwMode="auto">
              <a:xfrm>
                <a:off x="4402" y="182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4" name="Line 277"/>
              <p:cNvSpPr>
                <a:spLocks noChangeShapeType="1"/>
              </p:cNvSpPr>
              <p:nvPr/>
            </p:nvSpPr>
            <p:spPr bwMode="auto">
              <a:xfrm>
                <a:off x="4402" y="183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5" name="Line 278"/>
              <p:cNvSpPr>
                <a:spLocks noChangeShapeType="1"/>
              </p:cNvSpPr>
              <p:nvPr/>
            </p:nvSpPr>
            <p:spPr bwMode="auto">
              <a:xfrm>
                <a:off x="4402" y="184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6" name="Line 279"/>
              <p:cNvSpPr>
                <a:spLocks noChangeShapeType="1"/>
              </p:cNvSpPr>
              <p:nvPr/>
            </p:nvSpPr>
            <p:spPr bwMode="auto">
              <a:xfrm>
                <a:off x="4402" y="185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7" name="Line 280"/>
              <p:cNvSpPr>
                <a:spLocks noChangeShapeType="1"/>
              </p:cNvSpPr>
              <p:nvPr/>
            </p:nvSpPr>
            <p:spPr bwMode="auto">
              <a:xfrm>
                <a:off x="4402" y="186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8" name="Line 281"/>
              <p:cNvSpPr>
                <a:spLocks noChangeShapeType="1"/>
              </p:cNvSpPr>
              <p:nvPr/>
            </p:nvSpPr>
            <p:spPr bwMode="auto">
              <a:xfrm>
                <a:off x="4402" y="1875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9" name="Line 282"/>
              <p:cNvSpPr>
                <a:spLocks noChangeShapeType="1"/>
              </p:cNvSpPr>
              <p:nvPr/>
            </p:nvSpPr>
            <p:spPr bwMode="auto">
              <a:xfrm>
                <a:off x="4402" y="188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0" name="Line 283"/>
              <p:cNvSpPr>
                <a:spLocks noChangeShapeType="1"/>
              </p:cNvSpPr>
              <p:nvPr/>
            </p:nvSpPr>
            <p:spPr bwMode="auto">
              <a:xfrm>
                <a:off x="4402" y="189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1" name="Line 284"/>
              <p:cNvSpPr>
                <a:spLocks noChangeShapeType="1"/>
              </p:cNvSpPr>
              <p:nvPr/>
            </p:nvSpPr>
            <p:spPr bwMode="auto">
              <a:xfrm>
                <a:off x="4402" y="190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2" name="Line 285"/>
              <p:cNvSpPr>
                <a:spLocks noChangeShapeType="1"/>
              </p:cNvSpPr>
              <p:nvPr/>
            </p:nvSpPr>
            <p:spPr bwMode="auto">
              <a:xfrm>
                <a:off x="4402" y="191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3" name="Line 286"/>
              <p:cNvSpPr>
                <a:spLocks noChangeShapeType="1"/>
              </p:cNvSpPr>
              <p:nvPr/>
            </p:nvSpPr>
            <p:spPr bwMode="auto">
              <a:xfrm>
                <a:off x="4402" y="1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4" name="Line 287"/>
              <p:cNvSpPr>
                <a:spLocks noChangeShapeType="1"/>
              </p:cNvSpPr>
              <p:nvPr/>
            </p:nvSpPr>
            <p:spPr bwMode="auto">
              <a:xfrm>
                <a:off x="4402" y="193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5" name="Line 288"/>
              <p:cNvSpPr>
                <a:spLocks noChangeShapeType="1"/>
              </p:cNvSpPr>
              <p:nvPr/>
            </p:nvSpPr>
            <p:spPr bwMode="auto">
              <a:xfrm>
                <a:off x="4402" y="195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6" name="Line 289"/>
              <p:cNvSpPr>
                <a:spLocks noChangeShapeType="1"/>
              </p:cNvSpPr>
              <p:nvPr/>
            </p:nvSpPr>
            <p:spPr bwMode="auto">
              <a:xfrm>
                <a:off x="4402" y="196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7" name="Line 290"/>
              <p:cNvSpPr>
                <a:spLocks noChangeShapeType="1"/>
              </p:cNvSpPr>
              <p:nvPr/>
            </p:nvSpPr>
            <p:spPr bwMode="auto">
              <a:xfrm>
                <a:off x="4402" y="197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8" name="Line 291"/>
              <p:cNvSpPr>
                <a:spLocks noChangeShapeType="1"/>
              </p:cNvSpPr>
              <p:nvPr/>
            </p:nvSpPr>
            <p:spPr bwMode="auto">
              <a:xfrm>
                <a:off x="4402" y="198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09" name="Line 292"/>
              <p:cNvSpPr>
                <a:spLocks noChangeShapeType="1"/>
              </p:cNvSpPr>
              <p:nvPr/>
            </p:nvSpPr>
            <p:spPr bwMode="auto">
              <a:xfrm>
                <a:off x="4402" y="199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0" name="Line 293"/>
              <p:cNvSpPr>
                <a:spLocks noChangeShapeType="1"/>
              </p:cNvSpPr>
              <p:nvPr/>
            </p:nvSpPr>
            <p:spPr bwMode="auto">
              <a:xfrm>
                <a:off x="4402" y="200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1" name="Line 294"/>
              <p:cNvSpPr>
                <a:spLocks noChangeShapeType="1"/>
              </p:cNvSpPr>
              <p:nvPr/>
            </p:nvSpPr>
            <p:spPr bwMode="auto">
              <a:xfrm>
                <a:off x="4402" y="201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2" name="Line 295"/>
              <p:cNvSpPr>
                <a:spLocks noChangeShapeType="1"/>
              </p:cNvSpPr>
              <p:nvPr/>
            </p:nvSpPr>
            <p:spPr bwMode="auto">
              <a:xfrm>
                <a:off x="4402" y="202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3" name="Line 296"/>
              <p:cNvSpPr>
                <a:spLocks noChangeShapeType="1"/>
              </p:cNvSpPr>
              <p:nvPr/>
            </p:nvSpPr>
            <p:spPr bwMode="auto">
              <a:xfrm flipH="1">
                <a:off x="439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4" name="Line 297"/>
              <p:cNvSpPr>
                <a:spLocks noChangeShapeType="1"/>
              </p:cNvSpPr>
              <p:nvPr/>
            </p:nvSpPr>
            <p:spPr bwMode="auto">
              <a:xfrm flipH="1">
                <a:off x="438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5" name="Line 298"/>
              <p:cNvSpPr>
                <a:spLocks noChangeShapeType="1"/>
              </p:cNvSpPr>
              <p:nvPr/>
            </p:nvSpPr>
            <p:spPr bwMode="auto">
              <a:xfrm flipH="1">
                <a:off x="437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6" name="Line 299"/>
              <p:cNvSpPr>
                <a:spLocks noChangeShapeType="1"/>
              </p:cNvSpPr>
              <p:nvPr/>
            </p:nvSpPr>
            <p:spPr bwMode="auto">
              <a:xfrm flipH="1">
                <a:off x="4366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7" name="Line 300"/>
              <p:cNvSpPr>
                <a:spLocks noChangeShapeType="1"/>
              </p:cNvSpPr>
              <p:nvPr/>
            </p:nvSpPr>
            <p:spPr bwMode="auto">
              <a:xfrm flipH="1">
                <a:off x="435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" name="Line 301"/>
              <p:cNvSpPr>
                <a:spLocks noChangeShapeType="1"/>
              </p:cNvSpPr>
              <p:nvPr/>
            </p:nvSpPr>
            <p:spPr bwMode="auto">
              <a:xfrm flipH="1">
                <a:off x="4344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9" name="Line 302"/>
              <p:cNvSpPr>
                <a:spLocks noChangeShapeType="1"/>
              </p:cNvSpPr>
              <p:nvPr/>
            </p:nvSpPr>
            <p:spPr bwMode="auto">
              <a:xfrm flipH="1">
                <a:off x="433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0" name="Line 303"/>
              <p:cNvSpPr>
                <a:spLocks noChangeShapeType="1"/>
              </p:cNvSpPr>
              <p:nvPr/>
            </p:nvSpPr>
            <p:spPr bwMode="auto">
              <a:xfrm flipH="1">
                <a:off x="4323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1" name="Line 304"/>
              <p:cNvSpPr>
                <a:spLocks noChangeShapeType="1"/>
              </p:cNvSpPr>
              <p:nvPr/>
            </p:nvSpPr>
            <p:spPr bwMode="auto">
              <a:xfrm flipH="1">
                <a:off x="431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2" name="Line 305"/>
              <p:cNvSpPr>
                <a:spLocks noChangeShapeType="1"/>
              </p:cNvSpPr>
              <p:nvPr/>
            </p:nvSpPr>
            <p:spPr bwMode="auto">
              <a:xfrm flipH="1">
                <a:off x="4301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3" name="Line 306"/>
              <p:cNvSpPr>
                <a:spLocks noChangeShapeType="1"/>
              </p:cNvSpPr>
              <p:nvPr/>
            </p:nvSpPr>
            <p:spPr bwMode="auto">
              <a:xfrm flipH="1">
                <a:off x="4291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4" name="Line 307"/>
              <p:cNvSpPr>
                <a:spLocks noChangeShapeType="1"/>
              </p:cNvSpPr>
              <p:nvPr/>
            </p:nvSpPr>
            <p:spPr bwMode="auto">
              <a:xfrm flipH="1">
                <a:off x="4280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5" name="Line 308"/>
              <p:cNvSpPr>
                <a:spLocks noChangeShapeType="1"/>
              </p:cNvSpPr>
              <p:nvPr/>
            </p:nvSpPr>
            <p:spPr bwMode="auto">
              <a:xfrm flipH="1">
                <a:off x="426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6" name="Line 309"/>
              <p:cNvSpPr>
                <a:spLocks noChangeShapeType="1"/>
              </p:cNvSpPr>
              <p:nvPr/>
            </p:nvSpPr>
            <p:spPr bwMode="auto">
              <a:xfrm flipH="1">
                <a:off x="425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7" name="Line 310"/>
              <p:cNvSpPr>
                <a:spLocks noChangeShapeType="1"/>
              </p:cNvSpPr>
              <p:nvPr/>
            </p:nvSpPr>
            <p:spPr bwMode="auto">
              <a:xfrm flipH="1">
                <a:off x="4248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8" name="Line 311"/>
              <p:cNvSpPr>
                <a:spLocks noChangeShapeType="1"/>
              </p:cNvSpPr>
              <p:nvPr/>
            </p:nvSpPr>
            <p:spPr bwMode="auto">
              <a:xfrm flipH="1">
                <a:off x="4237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9" name="Line 312"/>
              <p:cNvSpPr>
                <a:spLocks noChangeShapeType="1"/>
              </p:cNvSpPr>
              <p:nvPr/>
            </p:nvSpPr>
            <p:spPr bwMode="auto">
              <a:xfrm flipH="1">
                <a:off x="422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0" name="Line 313"/>
              <p:cNvSpPr>
                <a:spLocks noChangeShapeType="1"/>
              </p:cNvSpPr>
              <p:nvPr/>
            </p:nvSpPr>
            <p:spPr bwMode="auto">
              <a:xfrm flipH="1">
                <a:off x="421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1" name="Line 314"/>
              <p:cNvSpPr>
                <a:spLocks noChangeShapeType="1"/>
              </p:cNvSpPr>
              <p:nvPr/>
            </p:nvSpPr>
            <p:spPr bwMode="auto">
              <a:xfrm flipH="1">
                <a:off x="4205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2" name="Line 315"/>
              <p:cNvSpPr>
                <a:spLocks noChangeShapeType="1"/>
              </p:cNvSpPr>
              <p:nvPr/>
            </p:nvSpPr>
            <p:spPr bwMode="auto">
              <a:xfrm flipH="1">
                <a:off x="4194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3" name="Line 316"/>
              <p:cNvSpPr>
                <a:spLocks noChangeShapeType="1"/>
              </p:cNvSpPr>
              <p:nvPr/>
            </p:nvSpPr>
            <p:spPr bwMode="auto">
              <a:xfrm flipH="1">
                <a:off x="4183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4" name="Line 317"/>
              <p:cNvSpPr>
                <a:spLocks noChangeShapeType="1"/>
              </p:cNvSpPr>
              <p:nvPr/>
            </p:nvSpPr>
            <p:spPr bwMode="auto">
              <a:xfrm flipH="1">
                <a:off x="4172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5" name="Line 318"/>
              <p:cNvSpPr>
                <a:spLocks noChangeShapeType="1"/>
              </p:cNvSpPr>
              <p:nvPr/>
            </p:nvSpPr>
            <p:spPr bwMode="auto">
              <a:xfrm flipH="1">
                <a:off x="4162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6" name="Line 319"/>
              <p:cNvSpPr>
                <a:spLocks noChangeShapeType="1"/>
              </p:cNvSpPr>
              <p:nvPr/>
            </p:nvSpPr>
            <p:spPr bwMode="auto">
              <a:xfrm flipH="1">
                <a:off x="4151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7" name="Line 320"/>
              <p:cNvSpPr>
                <a:spLocks noChangeShapeType="1"/>
              </p:cNvSpPr>
              <p:nvPr/>
            </p:nvSpPr>
            <p:spPr bwMode="auto">
              <a:xfrm flipH="1">
                <a:off x="4140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8" name="Line 321"/>
              <p:cNvSpPr>
                <a:spLocks noChangeShapeType="1"/>
              </p:cNvSpPr>
              <p:nvPr/>
            </p:nvSpPr>
            <p:spPr bwMode="auto">
              <a:xfrm flipH="1">
                <a:off x="4129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39" name="Line 322"/>
              <p:cNvSpPr>
                <a:spLocks noChangeShapeType="1"/>
              </p:cNvSpPr>
              <p:nvPr/>
            </p:nvSpPr>
            <p:spPr bwMode="auto">
              <a:xfrm flipH="1">
                <a:off x="4119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0" name="Line 323"/>
              <p:cNvSpPr>
                <a:spLocks noChangeShapeType="1"/>
              </p:cNvSpPr>
              <p:nvPr/>
            </p:nvSpPr>
            <p:spPr bwMode="auto">
              <a:xfrm flipH="1">
                <a:off x="4108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1" name="Line 324"/>
              <p:cNvSpPr>
                <a:spLocks noChangeShapeType="1"/>
              </p:cNvSpPr>
              <p:nvPr/>
            </p:nvSpPr>
            <p:spPr bwMode="auto">
              <a:xfrm flipH="1">
                <a:off x="4097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2" name="Line 325"/>
              <p:cNvSpPr>
                <a:spLocks noChangeShapeType="1"/>
              </p:cNvSpPr>
              <p:nvPr/>
            </p:nvSpPr>
            <p:spPr bwMode="auto">
              <a:xfrm flipH="1">
                <a:off x="4086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3" name="Line 326"/>
              <p:cNvSpPr>
                <a:spLocks noChangeShapeType="1"/>
              </p:cNvSpPr>
              <p:nvPr/>
            </p:nvSpPr>
            <p:spPr bwMode="auto">
              <a:xfrm flipH="1">
                <a:off x="4076" y="2035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4" name="Line 327"/>
              <p:cNvSpPr>
                <a:spLocks noChangeShapeType="1"/>
              </p:cNvSpPr>
              <p:nvPr/>
            </p:nvSpPr>
            <p:spPr bwMode="auto">
              <a:xfrm flipH="1">
                <a:off x="4065" y="2035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5" name="Line 328"/>
              <p:cNvSpPr>
                <a:spLocks noChangeShapeType="1"/>
              </p:cNvSpPr>
              <p:nvPr/>
            </p:nvSpPr>
            <p:spPr bwMode="auto">
              <a:xfrm flipV="1">
                <a:off x="4061" y="202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6" name="Line 329"/>
              <p:cNvSpPr>
                <a:spLocks noChangeShapeType="1"/>
              </p:cNvSpPr>
              <p:nvPr/>
            </p:nvSpPr>
            <p:spPr bwMode="auto">
              <a:xfrm flipV="1">
                <a:off x="4061" y="201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7" name="Line 330"/>
              <p:cNvSpPr>
                <a:spLocks noChangeShapeType="1"/>
              </p:cNvSpPr>
              <p:nvPr/>
            </p:nvSpPr>
            <p:spPr bwMode="auto">
              <a:xfrm flipV="1">
                <a:off x="4061" y="200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8" name="Line 331"/>
              <p:cNvSpPr>
                <a:spLocks noChangeShapeType="1"/>
              </p:cNvSpPr>
              <p:nvPr/>
            </p:nvSpPr>
            <p:spPr bwMode="auto">
              <a:xfrm flipV="1">
                <a:off x="4061" y="199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49" name="Line 332"/>
              <p:cNvSpPr>
                <a:spLocks noChangeShapeType="1"/>
              </p:cNvSpPr>
              <p:nvPr/>
            </p:nvSpPr>
            <p:spPr bwMode="auto">
              <a:xfrm flipV="1">
                <a:off x="4061" y="1985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0" name="Line 333"/>
              <p:cNvSpPr>
                <a:spLocks noChangeShapeType="1"/>
              </p:cNvSpPr>
              <p:nvPr/>
            </p:nvSpPr>
            <p:spPr bwMode="auto">
              <a:xfrm flipV="1">
                <a:off x="4061" y="197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1" name="Line 334"/>
              <p:cNvSpPr>
                <a:spLocks noChangeShapeType="1"/>
              </p:cNvSpPr>
              <p:nvPr/>
            </p:nvSpPr>
            <p:spPr bwMode="auto">
              <a:xfrm flipV="1">
                <a:off x="4061" y="196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2" name="Line 335"/>
              <p:cNvSpPr>
                <a:spLocks noChangeShapeType="1"/>
              </p:cNvSpPr>
              <p:nvPr/>
            </p:nvSpPr>
            <p:spPr bwMode="auto">
              <a:xfrm flipV="1">
                <a:off x="4061" y="195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3" name="Line 336"/>
              <p:cNvSpPr>
                <a:spLocks noChangeShapeType="1"/>
              </p:cNvSpPr>
              <p:nvPr/>
            </p:nvSpPr>
            <p:spPr bwMode="auto">
              <a:xfrm flipV="1">
                <a:off x="4061" y="1942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4" name="Line 337"/>
              <p:cNvSpPr>
                <a:spLocks noChangeShapeType="1"/>
              </p:cNvSpPr>
              <p:nvPr/>
            </p:nvSpPr>
            <p:spPr bwMode="auto">
              <a:xfrm flipV="1">
                <a:off x="4061" y="192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5" name="Line 338"/>
              <p:cNvSpPr>
                <a:spLocks noChangeShapeType="1"/>
              </p:cNvSpPr>
              <p:nvPr/>
            </p:nvSpPr>
            <p:spPr bwMode="auto">
              <a:xfrm flipV="1">
                <a:off x="4061" y="191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6" name="Line 339"/>
              <p:cNvSpPr>
                <a:spLocks noChangeShapeType="1"/>
              </p:cNvSpPr>
              <p:nvPr/>
            </p:nvSpPr>
            <p:spPr bwMode="auto">
              <a:xfrm flipV="1">
                <a:off x="4061" y="1910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7" name="Line 340"/>
              <p:cNvSpPr>
                <a:spLocks noChangeShapeType="1"/>
              </p:cNvSpPr>
              <p:nvPr/>
            </p:nvSpPr>
            <p:spPr bwMode="auto">
              <a:xfrm flipV="1">
                <a:off x="4061" y="189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8" name="Line 341"/>
              <p:cNvSpPr>
                <a:spLocks noChangeShapeType="1"/>
              </p:cNvSpPr>
              <p:nvPr/>
            </p:nvSpPr>
            <p:spPr bwMode="auto">
              <a:xfrm flipV="1">
                <a:off x="4061" y="188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59" name="Line 342"/>
              <p:cNvSpPr>
                <a:spLocks noChangeShapeType="1"/>
              </p:cNvSpPr>
              <p:nvPr/>
            </p:nvSpPr>
            <p:spPr bwMode="auto">
              <a:xfrm flipV="1">
                <a:off x="4061" y="187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0" name="Line 343"/>
              <p:cNvSpPr>
                <a:spLocks noChangeShapeType="1"/>
              </p:cNvSpPr>
              <p:nvPr/>
            </p:nvSpPr>
            <p:spPr bwMode="auto">
              <a:xfrm flipV="1">
                <a:off x="4061" y="1867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1" name="Line 344"/>
              <p:cNvSpPr>
                <a:spLocks noChangeShapeType="1"/>
              </p:cNvSpPr>
              <p:nvPr/>
            </p:nvSpPr>
            <p:spPr bwMode="auto">
              <a:xfrm flipV="1">
                <a:off x="4061" y="185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2" name="Line 345"/>
              <p:cNvSpPr>
                <a:spLocks noChangeShapeType="1"/>
              </p:cNvSpPr>
              <p:nvPr/>
            </p:nvSpPr>
            <p:spPr bwMode="auto">
              <a:xfrm flipV="1">
                <a:off x="4061" y="184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3" name="Line 346"/>
              <p:cNvSpPr>
                <a:spLocks noChangeShapeType="1"/>
              </p:cNvSpPr>
              <p:nvPr/>
            </p:nvSpPr>
            <p:spPr bwMode="auto">
              <a:xfrm flipV="1">
                <a:off x="4061" y="1835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4" name="Line 347"/>
              <p:cNvSpPr>
                <a:spLocks noChangeShapeType="1"/>
              </p:cNvSpPr>
              <p:nvPr/>
            </p:nvSpPr>
            <p:spPr bwMode="auto">
              <a:xfrm flipV="1">
                <a:off x="4061" y="182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5" name="Line 348"/>
              <p:cNvSpPr>
                <a:spLocks noChangeShapeType="1"/>
              </p:cNvSpPr>
              <p:nvPr/>
            </p:nvSpPr>
            <p:spPr bwMode="auto">
              <a:xfrm flipV="1">
                <a:off x="4061" y="181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6" name="Line 349"/>
              <p:cNvSpPr>
                <a:spLocks noChangeShapeType="1"/>
              </p:cNvSpPr>
              <p:nvPr/>
            </p:nvSpPr>
            <p:spPr bwMode="auto">
              <a:xfrm flipV="1">
                <a:off x="4061" y="180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7" name="Rectangle 350"/>
              <p:cNvSpPr>
                <a:spLocks noChangeArrowheads="1"/>
              </p:cNvSpPr>
              <p:nvPr/>
            </p:nvSpPr>
            <p:spPr bwMode="auto">
              <a:xfrm>
                <a:off x="4027" y="1104"/>
                <a:ext cx="13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lang="en-US" sz="2000" b="1">
                  <a:solidFill>
                    <a:srgbClr val="003300"/>
                  </a:solidFill>
                  <a:latin typeface="Arial Unicode MS" charset="0"/>
                </a:endParaRPr>
              </a:p>
            </p:txBody>
          </p:sp>
          <p:sp>
            <p:nvSpPr>
              <p:cNvPr id="43368" name="Rectangle 351"/>
              <p:cNvSpPr>
                <a:spLocks noChangeArrowheads="1"/>
              </p:cNvSpPr>
              <p:nvPr/>
            </p:nvSpPr>
            <p:spPr bwMode="auto">
              <a:xfrm>
                <a:off x="3213" y="2747"/>
                <a:ext cx="154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3300"/>
                    </a:solidFill>
                    <a:latin typeface="Arial Unicode MS" charset="0"/>
                  </a:rPr>
                  <a:t>Data Records</a:t>
                </a:r>
              </a:p>
            </p:txBody>
          </p:sp>
          <p:sp>
            <p:nvSpPr>
              <p:cNvPr id="43369" name="Rectangle 352"/>
              <p:cNvSpPr>
                <a:spLocks noChangeArrowheads="1"/>
              </p:cNvSpPr>
              <p:nvPr/>
            </p:nvSpPr>
            <p:spPr bwMode="auto">
              <a:xfrm>
                <a:off x="4027" y="929"/>
                <a:ext cx="59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3300"/>
                    </a:solidFill>
                    <a:latin typeface="Arial Unicode MS" charset="0"/>
                  </a:rPr>
                  <a:t>Index</a:t>
                </a:r>
              </a:p>
            </p:txBody>
          </p:sp>
          <p:sp>
            <p:nvSpPr>
              <p:cNvPr id="43370" name="Rectangle 353"/>
              <p:cNvSpPr>
                <a:spLocks noChangeArrowheads="1"/>
              </p:cNvSpPr>
              <p:nvPr/>
            </p:nvSpPr>
            <p:spPr bwMode="auto">
              <a:xfrm>
                <a:off x="4411" y="1665"/>
                <a:ext cx="121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3300"/>
                    </a:solidFill>
                    <a:latin typeface="Arial Unicode MS" charset="0"/>
                  </a:rPr>
                  <a:t>Data Entries</a:t>
                </a:r>
              </a:p>
            </p:txBody>
          </p:sp>
          <p:sp>
            <p:nvSpPr>
              <p:cNvPr id="43371" name="Rectangle 354"/>
              <p:cNvSpPr>
                <a:spLocks noChangeArrowheads="1"/>
              </p:cNvSpPr>
              <p:nvPr/>
            </p:nvSpPr>
            <p:spPr bwMode="auto">
              <a:xfrm>
                <a:off x="4413" y="1826"/>
                <a:ext cx="13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lang="en-US" sz="2000">
                  <a:solidFill>
                    <a:srgbClr val="003300"/>
                  </a:solidFill>
                  <a:latin typeface="Arial Unicode MS" charset="0"/>
                </a:endParaRPr>
              </a:p>
            </p:txBody>
          </p:sp>
          <p:sp>
            <p:nvSpPr>
              <p:cNvPr id="43372" name="Line 355"/>
              <p:cNvSpPr>
                <a:spLocks noChangeShapeType="1"/>
              </p:cNvSpPr>
              <p:nvPr/>
            </p:nvSpPr>
            <p:spPr bwMode="auto">
              <a:xfrm>
                <a:off x="3296" y="707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3" name="Line 356"/>
              <p:cNvSpPr>
                <a:spLocks noChangeShapeType="1"/>
              </p:cNvSpPr>
              <p:nvPr/>
            </p:nvSpPr>
            <p:spPr bwMode="auto">
              <a:xfrm flipH="1">
                <a:off x="2768" y="1619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4" name="Line 357"/>
              <p:cNvSpPr>
                <a:spLocks noChangeShapeType="1"/>
              </p:cNvSpPr>
              <p:nvPr/>
            </p:nvSpPr>
            <p:spPr bwMode="auto">
              <a:xfrm>
                <a:off x="3344" y="1619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5" name="Line 358"/>
              <p:cNvSpPr>
                <a:spLocks noChangeShapeType="1"/>
              </p:cNvSpPr>
              <p:nvPr/>
            </p:nvSpPr>
            <p:spPr bwMode="auto">
              <a:xfrm>
                <a:off x="4064" y="1619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6" name="Line 359"/>
              <p:cNvSpPr>
                <a:spLocks noChangeShapeType="1"/>
              </p:cNvSpPr>
              <p:nvPr/>
            </p:nvSpPr>
            <p:spPr bwMode="auto">
              <a:xfrm flipH="1">
                <a:off x="2384" y="2051"/>
                <a:ext cx="28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7" name="Line 360"/>
              <p:cNvSpPr>
                <a:spLocks noChangeShapeType="1"/>
              </p:cNvSpPr>
              <p:nvPr/>
            </p:nvSpPr>
            <p:spPr bwMode="auto">
              <a:xfrm flipH="1">
                <a:off x="2480" y="2051"/>
                <a:ext cx="24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8" name="Line 361"/>
              <p:cNvSpPr>
                <a:spLocks noChangeShapeType="1"/>
              </p:cNvSpPr>
              <p:nvPr/>
            </p:nvSpPr>
            <p:spPr bwMode="auto">
              <a:xfrm flipH="1">
                <a:off x="2576" y="2003"/>
                <a:ext cx="24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79" name="Line 362"/>
              <p:cNvSpPr>
                <a:spLocks noChangeShapeType="1"/>
              </p:cNvSpPr>
              <p:nvPr/>
            </p:nvSpPr>
            <p:spPr bwMode="auto">
              <a:xfrm>
                <a:off x="2864" y="2051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0" name="Line 363"/>
              <p:cNvSpPr>
                <a:spLocks noChangeShapeType="1"/>
              </p:cNvSpPr>
              <p:nvPr/>
            </p:nvSpPr>
            <p:spPr bwMode="auto">
              <a:xfrm flipH="1">
                <a:off x="3200" y="2051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1" name="Line 364"/>
              <p:cNvSpPr>
                <a:spLocks noChangeShapeType="1"/>
              </p:cNvSpPr>
              <p:nvPr/>
            </p:nvSpPr>
            <p:spPr bwMode="auto">
              <a:xfrm flipH="1">
                <a:off x="3248" y="2051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2" name="Line 365"/>
              <p:cNvSpPr>
                <a:spLocks noChangeShapeType="1"/>
              </p:cNvSpPr>
              <p:nvPr/>
            </p:nvSpPr>
            <p:spPr bwMode="auto">
              <a:xfrm flipH="1">
                <a:off x="3296" y="2051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3" name="Line 366"/>
              <p:cNvSpPr>
                <a:spLocks noChangeShapeType="1"/>
              </p:cNvSpPr>
              <p:nvPr/>
            </p:nvSpPr>
            <p:spPr bwMode="auto">
              <a:xfrm flipH="1">
                <a:off x="3344" y="2051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4" name="Line 367"/>
              <p:cNvSpPr>
                <a:spLocks noChangeShapeType="1"/>
              </p:cNvSpPr>
              <p:nvPr/>
            </p:nvSpPr>
            <p:spPr bwMode="auto">
              <a:xfrm>
                <a:off x="4160" y="2051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5" name="Line 368"/>
              <p:cNvSpPr>
                <a:spLocks noChangeShapeType="1"/>
              </p:cNvSpPr>
              <p:nvPr/>
            </p:nvSpPr>
            <p:spPr bwMode="auto">
              <a:xfrm>
                <a:off x="4208" y="2051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6" name="Line 369"/>
              <p:cNvSpPr>
                <a:spLocks noChangeShapeType="1"/>
              </p:cNvSpPr>
              <p:nvPr/>
            </p:nvSpPr>
            <p:spPr bwMode="auto">
              <a:xfrm>
                <a:off x="4304" y="2051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7" name="Line 370"/>
              <p:cNvSpPr>
                <a:spLocks noChangeShapeType="1"/>
              </p:cNvSpPr>
              <p:nvPr/>
            </p:nvSpPr>
            <p:spPr bwMode="auto">
              <a:xfrm>
                <a:off x="4352" y="2051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8" name="Line 371"/>
              <p:cNvSpPr>
                <a:spLocks noChangeShapeType="1"/>
              </p:cNvSpPr>
              <p:nvPr/>
            </p:nvSpPr>
            <p:spPr bwMode="auto">
              <a:xfrm flipH="1">
                <a:off x="2864" y="899"/>
                <a:ext cx="720" cy="7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9" name="Line 372"/>
              <p:cNvSpPr>
                <a:spLocks noChangeShapeType="1"/>
              </p:cNvSpPr>
              <p:nvPr/>
            </p:nvSpPr>
            <p:spPr bwMode="auto">
              <a:xfrm>
                <a:off x="3584" y="899"/>
                <a:ext cx="720" cy="7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90" name="Line 373"/>
              <p:cNvSpPr>
                <a:spLocks noChangeShapeType="1"/>
              </p:cNvSpPr>
              <p:nvPr/>
            </p:nvSpPr>
            <p:spPr bwMode="auto">
              <a:xfrm>
                <a:off x="2864" y="1619"/>
                <a:ext cx="14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20" name="Group 381"/>
            <p:cNvGrpSpPr>
              <a:grpSpLocks/>
            </p:cNvGrpSpPr>
            <p:nvPr/>
          </p:nvGrpSpPr>
          <p:grpSpPr bwMode="auto">
            <a:xfrm>
              <a:off x="2860" y="1968"/>
              <a:ext cx="1268" cy="192"/>
              <a:chOff x="3100" y="2079"/>
              <a:chExt cx="1268" cy="192"/>
            </a:xfrm>
          </p:grpSpPr>
          <p:sp>
            <p:nvSpPr>
              <p:cNvPr id="43021" name="Freeform 376"/>
              <p:cNvSpPr>
                <a:spLocks/>
              </p:cNvSpPr>
              <p:nvPr/>
            </p:nvSpPr>
            <p:spPr bwMode="auto">
              <a:xfrm>
                <a:off x="3100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22" name="Freeform 378"/>
              <p:cNvSpPr>
                <a:spLocks/>
              </p:cNvSpPr>
              <p:nvPr/>
            </p:nvSpPr>
            <p:spPr bwMode="auto">
              <a:xfrm>
                <a:off x="3648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23" name="Freeform 379"/>
              <p:cNvSpPr>
                <a:spLocks/>
              </p:cNvSpPr>
              <p:nvPr/>
            </p:nvSpPr>
            <p:spPr bwMode="auto">
              <a:xfrm>
                <a:off x="4080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64992" name="Text Box 384"/>
          <p:cNvSpPr txBox="1">
            <a:spLocks noChangeArrowheads="1"/>
          </p:cNvSpPr>
          <p:nvPr/>
        </p:nvSpPr>
        <p:spPr bwMode="auto">
          <a:xfrm>
            <a:off x="3810000" y="4648200"/>
            <a:ext cx="5029200" cy="457200"/>
          </a:xfrm>
          <a:prstGeom prst="rect">
            <a:avLst/>
          </a:prstGeom>
          <a:solidFill>
            <a:srgbClr val="E8FC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3300"/>
                </a:solidFill>
              </a:rPr>
              <a:t>Why not scan the data file directly?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99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7C65FC-1BA4-3744-9CA3-54C5EE29B794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CFAE35-2BF9-EF48-ADF5-93511760082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153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latin typeface="Tahoma" charset="0"/>
              </a:rPr>
              <a:t>Unclustered B+ Tree Used for Sorting</a:t>
            </a:r>
          </a:p>
        </p:txBody>
      </p:sp>
      <p:sp>
        <p:nvSpPr>
          <p:cNvPr id="450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</a:rPr>
              <a:t>Alternative (2): In general,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one I/O per data record!</a:t>
            </a:r>
          </a:p>
        </p:txBody>
      </p:sp>
      <p:grpSp>
        <p:nvGrpSpPr>
          <p:cNvPr id="45064" name="Group 387"/>
          <p:cNvGrpSpPr>
            <a:grpSpLocks/>
          </p:cNvGrpSpPr>
          <p:nvPr/>
        </p:nvGrpSpPr>
        <p:grpSpPr bwMode="auto">
          <a:xfrm>
            <a:off x="3316288" y="2022475"/>
            <a:ext cx="5602287" cy="3632200"/>
            <a:chOff x="1344" y="1706"/>
            <a:chExt cx="3529" cy="2288"/>
          </a:xfrm>
        </p:grpSpPr>
        <p:grpSp>
          <p:nvGrpSpPr>
            <p:cNvPr id="45066" name="Group 386"/>
            <p:cNvGrpSpPr>
              <a:grpSpLocks/>
            </p:cNvGrpSpPr>
            <p:nvPr/>
          </p:nvGrpSpPr>
          <p:grpSpPr bwMode="auto">
            <a:xfrm>
              <a:off x="1344" y="1706"/>
              <a:ext cx="3529" cy="2288"/>
              <a:chOff x="1447" y="1632"/>
              <a:chExt cx="3529" cy="2288"/>
            </a:xfrm>
          </p:grpSpPr>
          <p:sp>
            <p:nvSpPr>
              <p:cNvPr id="45071" name="Freeform 6"/>
              <p:cNvSpPr>
                <a:spLocks/>
              </p:cNvSpPr>
              <p:nvPr/>
            </p:nvSpPr>
            <p:spPr bwMode="auto">
              <a:xfrm>
                <a:off x="1834" y="3329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2" name="Freeform 7"/>
              <p:cNvSpPr>
                <a:spLocks/>
              </p:cNvSpPr>
              <p:nvPr/>
            </p:nvSpPr>
            <p:spPr bwMode="auto">
              <a:xfrm>
                <a:off x="2220" y="3329"/>
                <a:ext cx="292" cy="242"/>
              </a:xfrm>
              <a:custGeom>
                <a:avLst/>
                <a:gdLst>
                  <a:gd name="T0" fmla="*/ 0 w 292"/>
                  <a:gd name="T1" fmla="*/ 241 h 242"/>
                  <a:gd name="T2" fmla="*/ 0 w 292"/>
                  <a:gd name="T3" fmla="*/ 0 h 242"/>
                  <a:gd name="T4" fmla="*/ 291 w 292"/>
                  <a:gd name="T5" fmla="*/ 0 h 242"/>
                  <a:gd name="T6" fmla="*/ 291 w 292"/>
                  <a:gd name="T7" fmla="*/ 241 h 242"/>
                  <a:gd name="T8" fmla="*/ 0 w 292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242"/>
                  <a:gd name="T17" fmla="*/ 292 w 292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1" y="0"/>
                    </a:lnTo>
                    <a:lnTo>
                      <a:pt x="291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3" name="Freeform 8"/>
              <p:cNvSpPr>
                <a:spLocks/>
              </p:cNvSpPr>
              <p:nvPr/>
            </p:nvSpPr>
            <p:spPr bwMode="auto">
              <a:xfrm>
                <a:off x="2607" y="3329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4" name="Freeform 9"/>
              <p:cNvSpPr>
                <a:spLocks/>
              </p:cNvSpPr>
              <p:nvPr/>
            </p:nvSpPr>
            <p:spPr bwMode="auto">
              <a:xfrm>
                <a:off x="2994" y="3329"/>
                <a:ext cx="290" cy="242"/>
              </a:xfrm>
              <a:custGeom>
                <a:avLst/>
                <a:gdLst>
                  <a:gd name="T0" fmla="*/ 0 w 290"/>
                  <a:gd name="T1" fmla="*/ 241 h 242"/>
                  <a:gd name="T2" fmla="*/ 0 w 290"/>
                  <a:gd name="T3" fmla="*/ 0 h 242"/>
                  <a:gd name="T4" fmla="*/ 289 w 290"/>
                  <a:gd name="T5" fmla="*/ 0 h 242"/>
                  <a:gd name="T6" fmla="*/ 289 w 290"/>
                  <a:gd name="T7" fmla="*/ 241 h 242"/>
                  <a:gd name="T8" fmla="*/ 0 w 290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242"/>
                  <a:gd name="T17" fmla="*/ 290 w 290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Freeform 10"/>
              <p:cNvSpPr>
                <a:spLocks/>
              </p:cNvSpPr>
              <p:nvPr/>
            </p:nvSpPr>
            <p:spPr bwMode="auto">
              <a:xfrm>
                <a:off x="3380" y="3329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6" name="Freeform 11"/>
              <p:cNvSpPr>
                <a:spLocks/>
              </p:cNvSpPr>
              <p:nvPr/>
            </p:nvSpPr>
            <p:spPr bwMode="auto">
              <a:xfrm>
                <a:off x="3766" y="3329"/>
                <a:ext cx="292" cy="242"/>
              </a:xfrm>
              <a:custGeom>
                <a:avLst/>
                <a:gdLst>
                  <a:gd name="T0" fmla="*/ 0 w 292"/>
                  <a:gd name="T1" fmla="*/ 241 h 242"/>
                  <a:gd name="T2" fmla="*/ 0 w 292"/>
                  <a:gd name="T3" fmla="*/ 0 h 242"/>
                  <a:gd name="T4" fmla="*/ 291 w 292"/>
                  <a:gd name="T5" fmla="*/ 0 h 242"/>
                  <a:gd name="T6" fmla="*/ 291 w 292"/>
                  <a:gd name="T7" fmla="*/ 241 h 242"/>
                  <a:gd name="T8" fmla="*/ 0 w 292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242"/>
                  <a:gd name="T17" fmla="*/ 292 w 292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1" y="0"/>
                    </a:lnTo>
                    <a:lnTo>
                      <a:pt x="291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7" name="Freeform 12"/>
              <p:cNvSpPr>
                <a:spLocks/>
              </p:cNvSpPr>
              <p:nvPr/>
            </p:nvSpPr>
            <p:spPr bwMode="auto">
              <a:xfrm>
                <a:off x="1698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8" name="Freeform 13"/>
              <p:cNvSpPr>
                <a:spLocks/>
              </p:cNvSpPr>
              <p:nvPr/>
            </p:nvSpPr>
            <p:spPr bwMode="auto">
              <a:xfrm>
                <a:off x="1698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9" name="Line 14"/>
              <p:cNvSpPr>
                <a:spLocks noChangeShapeType="1"/>
              </p:cNvSpPr>
              <p:nvPr/>
            </p:nvSpPr>
            <p:spPr bwMode="auto">
              <a:xfrm flipV="1">
                <a:off x="1698" y="2719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Line 15"/>
              <p:cNvSpPr>
                <a:spLocks noChangeShapeType="1"/>
              </p:cNvSpPr>
              <p:nvPr/>
            </p:nvSpPr>
            <p:spPr bwMode="auto">
              <a:xfrm>
                <a:off x="1698" y="2722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1" name="Line 16"/>
              <p:cNvSpPr>
                <a:spLocks noChangeShapeType="1"/>
              </p:cNvSpPr>
              <p:nvPr/>
            </p:nvSpPr>
            <p:spPr bwMode="auto">
              <a:xfrm>
                <a:off x="169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Line 17"/>
              <p:cNvSpPr>
                <a:spLocks noChangeShapeType="1"/>
              </p:cNvSpPr>
              <p:nvPr/>
            </p:nvSpPr>
            <p:spPr bwMode="auto">
              <a:xfrm>
                <a:off x="170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Line 18"/>
              <p:cNvSpPr>
                <a:spLocks noChangeShapeType="1"/>
              </p:cNvSpPr>
              <p:nvPr/>
            </p:nvSpPr>
            <p:spPr bwMode="auto">
              <a:xfrm>
                <a:off x="1720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4" name="Line 19"/>
              <p:cNvSpPr>
                <a:spLocks noChangeShapeType="1"/>
              </p:cNvSpPr>
              <p:nvPr/>
            </p:nvSpPr>
            <p:spPr bwMode="auto">
              <a:xfrm>
                <a:off x="1730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20"/>
              <p:cNvSpPr>
                <a:spLocks noChangeShapeType="1"/>
              </p:cNvSpPr>
              <p:nvPr/>
            </p:nvSpPr>
            <p:spPr bwMode="auto">
              <a:xfrm>
                <a:off x="174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Line 21"/>
              <p:cNvSpPr>
                <a:spLocks noChangeShapeType="1"/>
              </p:cNvSpPr>
              <p:nvPr/>
            </p:nvSpPr>
            <p:spPr bwMode="auto">
              <a:xfrm>
                <a:off x="1752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22"/>
              <p:cNvSpPr>
                <a:spLocks noChangeShapeType="1"/>
              </p:cNvSpPr>
              <p:nvPr/>
            </p:nvSpPr>
            <p:spPr bwMode="auto">
              <a:xfrm>
                <a:off x="1763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8" name="Line 23"/>
              <p:cNvSpPr>
                <a:spLocks noChangeShapeType="1"/>
              </p:cNvSpPr>
              <p:nvPr/>
            </p:nvSpPr>
            <p:spPr bwMode="auto">
              <a:xfrm>
                <a:off x="177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9" name="Line 24"/>
              <p:cNvSpPr>
                <a:spLocks noChangeShapeType="1"/>
              </p:cNvSpPr>
              <p:nvPr/>
            </p:nvSpPr>
            <p:spPr bwMode="auto">
              <a:xfrm>
                <a:off x="178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0" name="Line 25"/>
              <p:cNvSpPr>
                <a:spLocks noChangeShapeType="1"/>
              </p:cNvSpPr>
              <p:nvPr/>
            </p:nvSpPr>
            <p:spPr bwMode="auto">
              <a:xfrm>
                <a:off x="179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Line 26"/>
              <p:cNvSpPr>
                <a:spLocks noChangeShapeType="1"/>
              </p:cNvSpPr>
              <p:nvPr/>
            </p:nvSpPr>
            <p:spPr bwMode="auto">
              <a:xfrm>
                <a:off x="1806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2" name="Line 27"/>
              <p:cNvSpPr>
                <a:spLocks noChangeShapeType="1"/>
              </p:cNvSpPr>
              <p:nvPr/>
            </p:nvSpPr>
            <p:spPr bwMode="auto">
              <a:xfrm>
                <a:off x="181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3" name="Line 28"/>
              <p:cNvSpPr>
                <a:spLocks noChangeShapeType="1"/>
              </p:cNvSpPr>
              <p:nvPr/>
            </p:nvSpPr>
            <p:spPr bwMode="auto">
              <a:xfrm>
                <a:off x="182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Line 29"/>
              <p:cNvSpPr>
                <a:spLocks noChangeShapeType="1"/>
              </p:cNvSpPr>
              <p:nvPr/>
            </p:nvSpPr>
            <p:spPr bwMode="auto">
              <a:xfrm>
                <a:off x="183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5" name="Line 30"/>
              <p:cNvSpPr>
                <a:spLocks noChangeShapeType="1"/>
              </p:cNvSpPr>
              <p:nvPr/>
            </p:nvSpPr>
            <p:spPr bwMode="auto">
              <a:xfrm>
                <a:off x="1849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31"/>
              <p:cNvSpPr>
                <a:spLocks noChangeShapeType="1"/>
              </p:cNvSpPr>
              <p:nvPr/>
            </p:nvSpPr>
            <p:spPr bwMode="auto">
              <a:xfrm>
                <a:off x="185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7" name="Line 32"/>
              <p:cNvSpPr>
                <a:spLocks noChangeShapeType="1"/>
              </p:cNvSpPr>
              <p:nvPr/>
            </p:nvSpPr>
            <p:spPr bwMode="auto">
              <a:xfrm>
                <a:off x="1870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33"/>
              <p:cNvSpPr>
                <a:spLocks noChangeShapeType="1"/>
              </p:cNvSpPr>
              <p:nvPr/>
            </p:nvSpPr>
            <p:spPr bwMode="auto">
              <a:xfrm>
                <a:off x="188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9" name="Line 34"/>
              <p:cNvSpPr>
                <a:spLocks noChangeShapeType="1"/>
              </p:cNvSpPr>
              <p:nvPr/>
            </p:nvSpPr>
            <p:spPr bwMode="auto">
              <a:xfrm>
                <a:off x="1892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Line 35"/>
              <p:cNvSpPr>
                <a:spLocks noChangeShapeType="1"/>
              </p:cNvSpPr>
              <p:nvPr/>
            </p:nvSpPr>
            <p:spPr bwMode="auto">
              <a:xfrm>
                <a:off x="1902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1" name="Line 36"/>
              <p:cNvSpPr>
                <a:spLocks noChangeShapeType="1"/>
              </p:cNvSpPr>
              <p:nvPr/>
            </p:nvSpPr>
            <p:spPr bwMode="auto">
              <a:xfrm>
                <a:off x="191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2" name="Line 37"/>
              <p:cNvSpPr>
                <a:spLocks noChangeShapeType="1"/>
              </p:cNvSpPr>
              <p:nvPr/>
            </p:nvSpPr>
            <p:spPr bwMode="auto">
              <a:xfrm>
                <a:off x="192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3" name="Line 38"/>
              <p:cNvSpPr>
                <a:spLocks noChangeShapeType="1"/>
              </p:cNvSpPr>
              <p:nvPr/>
            </p:nvSpPr>
            <p:spPr bwMode="auto">
              <a:xfrm>
                <a:off x="1935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Line 39"/>
              <p:cNvSpPr>
                <a:spLocks noChangeShapeType="1"/>
              </p:cNvSpPr>
              <p:nvPr/>
            </p:nvSpPr>
            <p:spPr bwMode="auto">
              <a:xfrm>
                <a:off x="194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Line 40"/>
              <p:cNvSpPr>
                <a:spLocks noChangeShapeType="1"/>
              </p:cNvSpPr>
              <p:nvPr/>
            </p:nvSpPr>
            <p:spPr bwMode="auto">
              <a:xfrm>
                <a:off x="195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6" name="Line 41"/>
              <p:cNvSpPr>
                <a:spLocks noChangeShapeType="1"/>
              </p:cNvSpPr>
              <p:nvPr/>
            </p:nvSpPr>
            <p:spPr bwMode="auto">
              <a:xfrm>
                <a:off x="1967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42"/>
              <p:cNvSpPr>
                <a:spLocks noChangeShapeType="1"/>
              </p:cNvSpPr>
              <p:nvPr/>
            </p:nvSpPr>
            <p:spPr bwMode="auto">
              <a:xfrm>
                <a:off x="1978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8" name="Line 43"/>
              <p:cNvSpPr>
                <a:spLocks noChangeShapeType="1"/>
              </p:cNvSpPr>
              <p:nvPr/>
            </p:nvSpPr>
            <p:spPr bwMode="auto">
              <a:xfrm>
                <a:off x="198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44"/>
              <p:cNvSpPr>
                <a:spLocks noChangeShapeType="1"/>
              </p:cNvSpPr>
              <p:nvPr/>
            </p:nvSpPr>
            <p:spPr bwMode="auto">
              <a:xfrm>
                <a:off x="199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0" name="Line 45"/>
              <p:cNvSpPr>
                <a:spLocks noChangeShapeType="1"/>
              </p:cNvSpPr>
              <p:nvPr/>
            </p:nvSpPr>
            <p:spPr bwMode="auto">
              <a:xfrm>
                <a:off x="2010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Line 46"/>
              <p:cNvSpPr>
                <a:spLocks noChangeShapeType="1"/>
              </p:cNvSpPr>
              <p:nvPr/>
            </p:nvSpPr>
            <p:spPr bwMode="auto">
              <a:xfrm>
                <a:off x="2021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2" name="Line 47"/>
              <p:cNvSpPr>
                <a:spLocks noChangeShapeType="1"/>
              </p:cNvSpPr>
              <p:nvPr/>
            </p:nvSpPr>
            <p:spPr bwMode="auto">
              <a:xfrm>
                <a:off x="203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Line 48"/>
              <p:cNvSpPr>
                <a:spLocks noChangeShapeType="1"/>
              </p:cNvSpPr>
              <p:nvPr/>
            </p:nvSpPr>
            <p:spPr bwMode="auto">
              <a:xfrm>
                <a:off x="2039" y="272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4" name="Line 49"/>
              <p:cNvSpPr>
                <a:spLocks noChangeShapeType="1"/>
              </p:cNvSpPr>
              <p:nvPr/>
            </p:nvSpPr>
            <p:spPr bwMode="auto">
              <a:xfrm>
                <a:off x="2039" y="273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5" name="Line 50"/>
              <p:cNvSpPr>
                <a:spLocks noChangeShapeType="1"/>
              </p:cNvSpPr>
              <p:nvPr/>
            </p:nvSpPr>
            <p:spPr bwMode="auto">
              <a:xfrm>
                <a:off x="2039" y="274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6" name="Line 51"/>
              <p:cNvSpPr>
                <a:spLocks noChangeShapeType="1"/>
              </p:cNvSpPr>
              <p:nvPr/>
            </p:nvSpPr>
            <p:spPr bwMode="auto">
              <a:xfrm>
                <a:off x="2039" y="275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7" name="Line 52"/>
              <p:cNvSpPr>
                <a:spLocks noChangeShapeType="1"/>
              </p:cNvSpPr>
              <p:nvPr/>
            </p:nvSpPr>
            <p:spPr bwMode="auto">
              <a:xfrm>
                <a:off x="2039" y="276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8" name="Line 53"/>
              <p:cNvSpPr>
                <a:spLocks noChangeShapeType="1"/>
              </p:cNvSpPr>
              <p:nvPr/>
            </p:nvSpPr>
            <p:spPr bwMode="auto">
              <a:xfrm>
                <a:off x="2039" y="277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9" name="Line 54"/>
              <p:cNvSpPr>
                <a:spLocks noChangeShapeType="1"/>
              </p:cNvSpPr>
              <p:nvPr/>
            </p:nvSpPr>
            <p:spPr bwMode="auto">
              <a:xfrm>
                <a:off x="2039" y="278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0" name="Line 55"/>
              <p:cNvSpPr>
                <a:spLocks noChangeShapeType="1"/>
              </p:cNvSpPr>
              <p:nvPr/>
            </p:nvSpPr>
            <p:spPr bwMode="auto">
              <a:xfrm>
                <a:off x="2039" y="279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1" name="Line 56"/>
              <p:cNvSpPr>
                <a:spLocks noChangeShapeType="1"/>
              </p:cNvSpPr>
              <p:nvPr/>
            </p:nvSpPr>
            <p:spPr bwMode="auto">
              <a:xfrm>
                <a:off x="2039" y="281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2" name="Line 57"/>
              <p:cNvSpPr>
                <a:spLocks noChangeShapeType="1"/>
              </p:cNvSpPr>
              <p:nvPr/>
            </p:nvSpPr>
            <p:spPr bwMode="auto">
              <a:xfrm>
                <a:off x="2039" y="282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3" name="Line 58"/>
              <p:cNvSpPr>
                <a:spLocks noChangeShapeType="1"/>
              </p:cNvSpPr>
              <p:nvPr/>
            </p:nvSpPr>
            <p:spPr bwMode="auto">
              <a:xfrm>
                <a:off x="2039" y="283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Line 59"/>
              <p:cNvSpPr>
                <a:spLocks noChangeShapeType="1"/>
              </p:cNvSpPr>
              <p:nvPr/>
            </p:nvSpPr>
            <p:spPr bwMode="auto">
              <a:xfrm>
                <a:off x="2039" y="284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5" name="Line 60"/>
              <p:cNvSpPr>
                <a:spLocks noChangeShapeType="1"/>
              </p:cNvSpPr>
              <p:nvPr/>
            </p:nvSpPr>
            <p:spPr bwMode="auto">
              <a:xfrm>
                <a:off x="2039" y="285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6" name="Line 61"/>
              <p:cNvSpPr>
                <a:spLocks noChangeShapeType="1"/>
              </p:cNvSpPr>
              <p:nvPr/>
            </p:nvSpPr>
            <p:spPr bwMode="auto">
              <a:xfrm>
                <a:off x="2039" y="286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7" name="Line 62"/>
              <p:cNvSpPr>
                <a:spLocks noChangeShapeType="1"/>
              </p:cNvSpPr>
              <p:nvPr/>
            </p:nvSpPr>
            <p:spPr bwMode="auto">
              <a:xfrm>
                <a:off x="2039" y="287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8" name="Line 63"/>
              <p:cNvSpPr>
                <a:spLocks noChangeShapeType="1"/>
              </p:cNvSpPr>
              <p:nvPr/>
            </p:nvSpPr>
            <p:spPr bwMode="auto">
              <a:xfrm>
                <a:off x="2039" y="288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9" name="Line 64"/>
              <p:cNvSpPr>
                <a:spLocks noChangeShapeType="1"/>
              </p:cNvSpPr>
              <p:nvPr/>
            </p:nvSpPr>
            <p:spPr bwMode="auto">
              <a:xfrm>
                <a:off x="2039" y="289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0" name="Line 65"/>
              <p:cNvSpPr>
                <a:spLocks noChangeShapeType="1"/>
              </p:cNvSpPr>
              <p:nvPr/>
            </p:nvSpPr>
            <p:spPr bwMode="auto">
              <a:xfrm>
                <a:off x="2039" y="290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1" name="Line 66"/>
              <p:cNvSpPr>
                <a:spLocks noChangeShapeType="1"/>
              </p:cNvSpPr>
              <p:nvPr/>
            </p:nvSpPr>
            <p:spPr bwMode="auto">
              <a:xfrm>
                <a:off x="2039" y="291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67"/>
              <p:cNvSpPr>
                <a:spLocks noChangeShapeType="1"/>
              </p:cNvSpPr>
              <p:nvPr/>
            </p:nvSpPr>
            <p:spPr bwMode="auto">
              <a:xfrm>
                <a:off x="2039" y="2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68"/>
              <p:cNvSpPr>
                <a:spLocks noChangeShapeType="1"/>
              </p:cNvSpPr>
              <p:nvPr/>
            </p:nvSpPr>
            <p:spPr bwMode="auto">
              <a:xfrm>
                <a:off x="2039" y="293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69"/>
              <p:cNvSpPr>
                <a:spLocks noChangeShapeType="1"/>
              </p:cNvSpPr>
              <p:nvPr/>
            </p:nvSpPr>
            <p:spPr bwMode="auto">
              <a:xfrm>
                <a:off x="2039" y="294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5" name="Line 70"/>
              <p:cNvSpPr>
                <a:spLocks noChangeShapeType="1"/>
              </p:cNvSpPr>
              <p:nvPr/>
            </p:nvSpPr>
            <p:spPr bwMode="auto">
              <a:xfrm flipH="1">
                <a:off x="203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6" name="Line 71"/>
              <p:cNvSpPr>
                <a:spLocks noChangeShapeType="1"/>
              </p:cNvSpPr>
              <p:nvPr/>
            </p:nvSpPr>
            <p:spPr bwMode="auto">
              <a:xfrm flipH="1">
                <a:off x="202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Line 72"/>
              <p:cNvSpPr>
                <a:spLocks noChangeShapeType="1"/>
              </p:cNvSpPr>
              <p:nvPr/>
            </p:nvSpPr>
            <p:spPr bwMode="auto">
              <a:xfrm flipH="1">
                <a:off x="2015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8" name="Line 73"/>
              <p:cNvSpPr>
                <a:spLocks noChangeShapeType="1"/>
              </p:cNvSpPr>
              <p:nvPr/>
            </p:nvSpPr>
            <p:spPr bwMode="auto">
              <a:xfrm flipH="1">
                <a:off x="200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Line 74"/>
              <p:cNvSpPr>
                <a:spLocks noChangeShapeType="1"/>
              </p:cNvSpPr>
              <p:nvPr/>
            </p:nvSpPr>
            <p:spPr bwMode="auto">
              <a:xfrm flipH="1">
                <a:off x="199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0" name="Line 75"/>
              <p:cNvSpPr>
                <a:spLocks noChangeShapeType="1"/>
              </p:cNvSpPr>
              <p:nvPr/>
            </p:nvSpPr>
            <p:spPr bwMode="auto">
              <a:xfrm flipH="1">
                <a:off x="198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1" name="Line 76"/>
              <p:cNvSpPr>
                <a:spLocks noChangeShapeType="1"/>
              </p:cNvSpPr>
              <p:nvPr/>
            </p:nvSpPr>
            <p:spPr bwMode="auto">
              <a:xfrm flipH="1">
                <a:off x="1972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2" name="Line 77"/>
              <p:cNvSpPr>
                <a:spLocks noChangeShapeType="1"/>
              </p:cNvSpPr>
              <p:nvPr/>
            </p:nvSpPr>
            <p:spPr bwMode="auto">
              <a:xfrm flipH="1">
                <a:off x="196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3" name="Line 78"/>
              <p:cNvSpPr>
                <a:spLocks noChangeShapeType="1"/>
              </p:cNvSpPr>
              <p:nvPr/>
            </p:nvSpPr>
            <p:spPr bwMode="auto">
              <a:xfrm flipH="1">
                <a:off x="195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4" name="Line 79"/>
              <p:cNvSpPr>
                <a:spLocks noChangeShapeType="1"/>
              </p:cNvSpPr>
              <p:nvPr/>
            </p:nvSpPr>
            <p:spPr bwMode="auto">
              <a:xfrm flipH="1">
                <a:off x="193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5" name="Line 80"/>
              <p:cNvSpPr>
                <a:spLocks noChangeShapeType="1"/>
              </p:cNvSpPr>
              <p:nvPr/>
            </p:nvSpPr>
            <p:spPr bwMode="auto">
              <a:xfrm flipH="1">
                <a:off x="1929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6" name="Line 81"/>
              <p:cNvSpPr>
                <a:spLocks noChangeShapeType="1"/>
              </p:cNvSpPr>
              <p:nvPr/>
            </p:nvSpPr>
            <p:spPr bwMode="auto">
              <a:xfrm flipH="1">
                <a:off x="1918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7" name="Line 82"/>
              <p:cNvSpPr>
                <a:spLocks noChangeShapeType="1"/>
              </p:cNvSpPr>
              <p:nvPr/>
            </p:nvSpPr>
            <p:spPr bwMode="auto">
              <a:xfrm flipH="1">
                <a:off x="190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8" name="Line 83"/>
              <p:cNvSpPr>
                <a:spLocks noChangeShapeType="1"/>
              </p:cNvSpPr>
              <p:nvPr/>
            </p:nvSpPr>
            <p:spPr bwMode="auto">
              <a:xfrm flipH="1">
                <a:off x="189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9" name="Line 84"/>
              <p:cNvSpPr>
                <a:spLocks noChangeShapeType="1"/>
              </p:cNvSpPr>
              <p:nvPr/>
            </p:nvSpPr>
            <p:spPr bwMode="auto">
              <a:xfrm flipH="1">
                <a:off x="1886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0" name="Line 85"/>
              <p:cNvSpPr>
                <a:spLocks noChangeShapeType="1"/>
              </p:cNvSpPr>
              <p:nvPr/>
            </p:nvSpPr>
            <p:spPr bwMode="auto">
              <a:xfrm flipH="1">
                <a:off x="187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1" name="Line 86"/>
              <p:cNvSpPr>
                <a:spLocks noChangeShapeType="1"/>
              </p:cNvSpPr>
              <p:nvPr/>
            </p:nvSpPr>
            <p:spPr bwMode="auto">
              <a:xfrm flipH="1">
                <a:off x="186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2" name="Line 87"/>
              <p:cNvSpPr>
                <a:spLocks noChangeShapeType="1"/>
              </p:cNvSpPr>
              <p:nvPr/>
            </p:nvSpPr>
            <p:spPr bwMode="auto">
              <a:xfrm flipH="1">
                <a:off x="185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3" name="Line 88"/>
              <p:cNvSpPr>
                <a:spLocks noChangeShapeType="1"/>
              </p:cNvSpPr>
              <p:nvPr/>
            </p:nvSpPr>
            <p:spPr bwMode="auto">
              <a:xfrm flipH="1">
                <a:off x="1843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4" name="Line 89"/>
              <p:cNvSpPr>
                <a:spLocks noChangeShapeType="1"/>
              </p:cNvSpPr>
              <p:nvPr/>
            </p:nvSpPr>
            <p:spPr bwMode="auto">
              <a:xfrm flipH="1">
                <a:off x="183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5" name="Line 90"/>
              <p:cNvSpPr>
                <a:spLocks noChangeShapeType="1"/>
              </p:cNvSpPr>
              <p:nvPr/>
            </p:nvSpPr>
            <p:spPr bwMode="auto">
              <a:xfrm flipH="1">
                <a:off x="182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6" name="Line 91"/>
              <p:cNvSpPr>
                <a:spLocks noChangeShapeType="1"/>
              </p:cNvSpPr>
              <p:nvPr/>
            </p:nvSpPr>
            <p:spPr bwMode="auto">
              <a:xfrm flipH="1">
                <a:off x="181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7" name="Line 92"/>
              <p:cNvSpPr>
                <a:spLocks noChangeShapeType="1"/>
              </p:cNvSpPr>
              <p:nvPr/>
            </p:nvSpPr>
            <p:spPr bwMode="auto">
              <a:xfrm flipH="1">
                <a:off x="1800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8" name="Line 93"/>
              <p:cNvSpPr>
                <a:spLocks noChangeShapeType="1"/>
              </p:cNvSpPr>
              <p:nvPr/>
            </p:nvSpPr>
            <p:spPr bwMode="auto">
              <a:xfrm flipH="1">
                <a:off x="178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" name="Line 94"/>
              <p:cNvSpPr>
                <a:spLocks noChangeShapeType="1"/>
              </p:cNvSpPr>
              <p:nvPr/>
            </p:nvSpPr>
            <p:spPr bwMode="auto">
              <a:xfrm flipH="1">
                <a:off x="1778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" name="Line 95"/>
              <p:cNvSpPr>
                <a:spLocks noChangeShapeType="1"/>
              </p:cNvSpPr>
              <p:nvPr/>
            </p:nvSpPr>
            <p:spPr bwMode="auto">
              <a:xfrm flipH="1">
                <a:off x="176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1" name="Line 96"/>
              <p:cNvSpPr>
                <a:spLocks noChangeShapeType="1"/>
              </p:cNvSpPr>
              <p:nvPr/>
            </p:nvSpPr>
            <p:spPr bwMode="auto">
              <a:xfrm flipH="1">
                <a:off x="1757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2" name="Line 97"/>
              <p:cNvSpPr>
                <a:spLocks noChangeShapeType="1"/>
              </p:cNvSpPr>
              <p:nvPr/>
            </p:nvSpPr>
            <p:spPr bwMode="auto">
              <a:xfrm flipH="1">
                <a:off x="174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3" name="Line 98"/>
              <p:cNvSpPr>
                <a:spLocks noChangeShapeType="1"/>
              </p:cNvSpPr>
              <p:nvPr/>
            </p:nvSpPr>
            <p:spPr bwMode="auto">
              <a:xfrm flipH="1">
                <a:off x="173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" name="Line 99"/>
              <p:cNvSpPr>
                <a:spLocks noChangeShapeType="1"/>
              </p:cNvSpPr>
              <p:nvPr/>
            </p:nvSpPr>
            <p:spPr bwMode="auto">
              <a:xfrm flipH="1">
                <a:off x="172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" name="Line 100"/>
              <p:cNvSpPr>
                <a:spLocks noChangeShapeType="1"/>
              </p:cNvSpPr>
              <p:nvPr/>
            </p:nvSpPr>
            <p:spPr bwMode="auto">
              <a:xfrm flipH="1">
                <a:off x="1714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6" name="Line 101"/>
              <p:cNvSpPr>
                <a:spLocks noChangeShapeType="1"/>
              </p:cNvSpPr>
              <p:nvPr/>
            </p:nvSpPr>
            <p:spPr bwMode="auto">
              <a:xfrm flipH="1">
                <a:off x="170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7" name="Line 102"/>
              <p:cNvSpPr>
                <a:spLocks noChangeShapeType="1"/>
              </p:cNvSpPr>
              <p:nvPr/>
            </p:nvSpPr>
            <p:spPr bwMode="auto">
              <a:xfrm flipV="1">
                <a:off x="1698" y="295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8" name="Line 103"/>
              <p:cNvSpPr>
                <a:spLocks noChangeShapeType="1"/>
              </p:cNvSpPr>
              <p:nvPr/>
            </p:nvSpPr>
            <p:spPr bwMode="auto">
              <a:xfrm flipV="1">
                <a:off x="1698" y="294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9" name="Line 104"/>
              <p:cNvSpPr>
                <a:spLocks noChangeShapeType="1"/>
              </p:cNvSpPr>
              <p:nvPr/>
            </p:nvSpPr>
            <p:spPr bwMode="auto">
              <a:xfrm flipV="1">
                <a:off x="1698" y="293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0" name="Line 105"/>
              <p:cNvSpPr>
                <a:spLocks noChangeShapeType="1"/>
              </p:cNvSpPr>
              <p:nvPr/>
            </p:nvSpPr>
            <p:spPr bwMode="auto">
              <a:xfrm flipV="1">
                <a:off x="1698" y="2922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1" name="Line 106"/>
              <p:cNvSpPr>
                <a:spLocks noChangeShapeType="1"/>
              </p:cNvSpPr>
              <p:nvPr/>
            </p:nvSpPr>
            <p:spPr bwMode="auto">
              <a:xfrm flipV="1">
                <a:off x="1698" y="291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2" name="Line 107"/>
              <p:cNvSpPr>
                <a:spLocks noChangeShapeType="1"/>
              </p:cNvSpPr>
              <p:nvPr/>
            </p:nvSpPr>
            <p:spPr bwMode="auto">
              <a:xfrm flipV="1">
                <a:off x="1698" y="289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3" name="Line 108"/>
              <p:cNvSpPr>
                <a:spLocks noChangeShapeType="1"/>
              </p:cNvSpPr>
              <p:nvPr/>
            </p:nvSpPr>
            <p:spPr bwMode="auto">
              <a:xfrm flipV="1">
                <a:off x="1698" y="288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4" name="Line 109"/>
              <p:cNvSpPr>
                <a:spLocks noChangeShapeType="1"/>
              </p:cNvSpPr>
              <p:nvPr/>
            </p:nvSpPr>
            <p:spPr bwMode="auto">
              <a:xfrm flipV="1">
                <a:off x="1698" y="287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5" name="Line 110"/>
              <p:cNvSpPr>
                <a:spLocks noChangeShapeType="1"/>
              </p:cNvSpPr>
              <p:nvPr/>
            </p:nvSpPr>
            <p:spPr bwMode="auto">
              <a:xfrm flipV="1">
                <a:off x="1698" y="286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6" name="Line 111"/>
              <p:cNvSpPr>
                <a:spLocks noChangeShapeType="1"/>
              </p:cNvSpPr>
              <p:nvPr/>
            </p:nvSpPr>
            <p:spPr bwMode="auto">
              <a:xfrm flipV="1">
                <a:off x="1698" y="285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7" name="Line 112"/>
              <p:cNvSpPr>
                <a:spLocks noChangeShapeType="1"/>
              </p:cNvSpPr>
              <p:nvPr/>
            </p:nvSpPr>
            <p:spPr bwMode="auto">
              <a:xfrm flipV="1">
                <a:off x="1698" y="284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8" name="Line 113"/>
              <p:cNvSpPr>
                <a:spLocks noChangeShapeType="1"/>
              </p:cNvSpPr>
              <p:nvPr/>
            </p:nvSpPr>
            <p:spPr bwMode="auto">
              <a:xfrm flipV="1">
                <a:off x="1698" y="283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79" name="Line 114"/>
              <p:cNvSpPr>
                <a:spLocks noChangeShapeType="1"/>
              </p:cNvSpPr>
              <p:nvPr/>
            </p:nvSpPr>
            <p:spPr bwMode="auto">
              <a:xfrm flipV="1">
                <a:off x="1698" y="282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0" name="Line 115"/>
              <p:cNvSpPr>
                <a:spLocks noChangeShapeType="1"/>
              </p:cNvSpPr>
              <p:nvPr/>
            </p:nvSpPr>
            <p:spPr bwMode="auto">
              <a:xfrm flipV="1">
                <a:off x="1698" y="281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1" name="Line 116"/>
              <p:cNvSpPr>
                <a:spLocks noChangeShapeType="1"/>
              </p:cNvSpPr>
              <p:nvPr/>
            </p:nvSpPr>
            <p:spPr bwMode="auto">
              <a:xfrm flipV="1">
                <a:off x="1698" y="280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2" name="Line 117"/>
              <p:cNvSpPr>
                <a:spLocks noChangeShapeType="1"/>
              </p:cNvSpPr>
              <p:nvPr/>
            </p:nvSpPr>
            <p:spPr bwMode="auto">
              <a:xfrm flipV="1">
                <a:off x="1698" y="279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3" name="Line 118"/>
              <p:cNvSpPr>
                <a:spLocks noChangeShapeType="1"/>
              </p:cNvSpPr>
              <p:nvPr/>
            </p:nvSpPr>
            <p:spPr bwMode="auto">
              <a:xfrm flipV="1">
                <a:off x="1698" y="278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4" name="Line 119"/>
              <p:cNvSpPr>
                <a:spLocks noChangeShapeType="1"/>
              </p:cNvSpPr>
              <p:nvPr/>
            </p:nvSpPr>
            <p:spPr bwMode="auto">
              <a:xfrm flipV="1">
                <a:off x="1698" y="276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5" name="Line 120"/>
              <p:cNvSpPr>
                <a:spLocks noChangeShapeType="1"/>
              </p:cNvSpPr>
              <p:nvPr/>
            </p:nvSpPr>
            <p:spPr bwMode="auto">
              <a:xfrm flipV="1">
                <a:off x="1698" y="276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6" name="Line 121"/>
              <p:cNvSpPr>
                <a:spLocks noChangeShapeType="1"/>
              </p:cNvSpPr>
              <p:nvPr/>
            </p:nvSpPr>
            <p:spPr bwMode="auto">
              <a:xfrm flipV="1">
                <a:off x="1698" y="274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7" name="Line 122"/>
              <p:cNvSpPr>
                <a:spLocks noChangeShapeType="1"/>
              </p:cNvSpPr>
              <p:nvPr/>
            </p:nvSpPr>
            <p:spPr bwMode="auto">
              <a:xfrm flipV="1">
                <a:off x="1698" y="273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8" name="Line 123"/>
              <p:cNvSpPr>
                <a:spLocks noChangeShapeType="1"/>
              </p:cNvSpPr>
              <p:nvPr/>
            </p:nvSpPr>
            <p:spPr bwMode="auto">
              <a:xfrm flipV="1">
                <a:off x="1698" y="272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9" name="Freeform 124"/>
              <p:cNvSpPr>
                <a:spLocks/>
              </p:cNvSpPr>
              <p:nvPr/>
            </p:nvSpPr>
            <p:spPr bwMode="auto">
              <a:xfrm>
                <a:off x="2244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0" name="Freeform 125"/>
              <p:cNvSpPr>
                <a:spLocks/>
              </p:cNvSpPr>
              <p:nvPr/>
            </p:nvSpPr>
            <p:spPr bwMode="auto">
              <a:xfrm>
                <a:off x="2244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1" name="Line 126"/>
              <p:cNvSpPr>
                <a:spLocks noChangeShapeType="1"/>
              </p:cNvSpPr>
              <p:nvPr/>
            </p:nvSpPr>
            <p:spPr bwMode="auto">
              <a:xfrm flipV="1">
                <a:off x="2244" y="2719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Line 127"/>
              <p:cNvSpPr>
                <a:spLocks noChangeShapeType="1"/>
              </p:cNvSpPr>
              <p:nvPr/>
            </p:nvSpPr>
            <p:spPr bwMode="auto">
              <a:xfrm>
                <a:off x="2244" y="2722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3" name="Line 128"/>
              <p:cNvSpPr>
                <a:spLocks noChangeShapeType="1"/>
              </p:cNvSpPr>
              <p:nvPr/>
            </p:nvSpPr>
            <p:spPr bwMode="auto">
              <a:xfrm>
                <a:off x="224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Line 129"/>
              <p:cNvSpPr>
                <a:spLocks noChangeShapeType="1"/>
              </p:cNvSpPr>
              <p:nvPr/>
            </p:nvSpPr>
            <p:spPr bwMode="auto">
              <a:xfrm>
                <a:off x="225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5" name="Line 130"/>
              <p:cNvSpPr>
                <a:spLocks noChangeShapeType="1"/>
              </p:cNvSpPr>
              <p:nvPr/>
            </p:nvSpPr>
            <p:spPr bwMode="auto">
              <a:xfrm>
                <a:off x="2266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6" name="Line 131"/>
              <p:cNvSpPr>
                <a:spLocks noChangeShapeType="1"/>
              </p:cNvSpPr>
              <p:nvPr/>
            </p:nvSpPr>
            <p:spPr bwMode="auto">
              <a:xfrm>
                <a:off x="227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7" name="Line 132"/>
              <p:cNvSpPr>
                <a:spLocks noChangeShapeType="1"/>
              </p:cNvSpPr>
              <p:nvPr/>
            </p:nvSpPr>
            <p:spPr bwMode="auto">
              <a:xfrm>
                <a:off x="228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8" name="Line 133"/>
              <p:cNvSpPr>
                <a:spLocks noChangeShapeType="1"/>
              </p:cNvSpPr>
              <p:nvPr/>
            </p:nvSpPr>
            <p:spPr bwMode="auto">
              <a:xfrm>
                <a:off x="2298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9" name="Line 134"/>
              <p:cNvSpPr>
                <a:spLocks noChangeShapeType="1"/>
              </p:cNvSpPr>
              <p:nvPr/>
            </p:nvSpPr>
            <p:spPr bwMode="auto">
              <a:xfrm>
                <a:off x="2309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0" name="Line 135"/>
              <p:cNvSpPr>
                <a:spLocks noChangeShapeType="1"/>
              </p:cNvSpPr>
              <p:nvPr/>
            </p:nvSpPr>
            <p:spPr bwMode="auto">
              <a:xfrm>
                <a:off x="231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1" name="Line 136"/>
              <p:cNvSpPr>
                <a:spLocks noChangeShapeType="1"/>
              </p:cNvSpPr>
              <p:nvPr/>
            </p:nvSpPr>
            <p:spPr bwMode="auto">
              <a:xfrm>
                <a:off x="2330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2" name="Line 137"/>
              <p:cNvSpPr>
                <a:spLocks noChangeShapeType="1"/>
              </p:cNvSpPr>
              <p:nvPr/>
            </p:nvSpPr>
            <p:spPr bwMode="auto">
              <a:xfrm>
                <a:off x="2341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3" name="Line 138"/>
              <p:cNvSpPr>
                <a:spLocks noChangeShapeType="1"/>
              </p:cNvSpPr>
              <p:nvPr/>
            </p:nvSpPr>
            <p:spPr bwMode="auto">
              <a:xfrm>
                <a:off x="2352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4" name="Line 139"/>
              <p:cNvSpPr>
                <a:spLocks noChangeShapeType="1"/>
              </p:cNvSpPr>
              <p:nvPr/>
            </p:nvSpPr>
            <p:spPr bwMode="auto">
              <a:xfrm>
                <a:off x="2362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5" name="Line 140"/>
              <p:cNvSpPr>
                <a:spLocks noChangeShapeType="1"/>
              </p:cNvSpPr>
              <p:nvPr/>
            </p:nvSpPr>
            <p:spPr bwMode="auto">
              <a:xfrm>
                <a:off x="237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6" name="Line 141"/>
              <p:cNvSpPr>
                <a:spLocks noChangeShapeType="1"/>
              </p:cNvSpPr>
              <p:nvPr/>
            </p:nvSpPr>
            <p:spPr bwMode="auto">
              <a:xfrm>
                <a:off x="2384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7" name="Line 142"/>
              <p:cNvSpPr>
                <a:spLocks noChangeShapeType="1"/>
              </p:cNvSpPr>
              <p:nvPr/>
            </p:nvSpPr>
            <p:spPr bwMode="auto">
              <a:xfrm>
                <a:off x="2395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8" name="Line 143"/>
              <p:cNvSpPr>
                <a:spLocks noChangeShapeType="1"/>
              </p:cNvSpPr>
              <p:nvPr/>
            </p:nvSpPr>
            <p:spPr bwMode="auto">
              <a:xfrm>
                <a:off x="240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9" name="Line 144"/>
              <p:cNvSpPr>
                <a:spLocks noChangeShapeType="1"/>
              </p:cNvSpPr>
              <p:nvPr/>
            </p:nvSpPr>
            <p:spPr bwMode="auto">
              <a:xfrm>
                <a:off x="241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0" name="Line 145"/>
              <p:cNvSpPr>
                <a:spLocks noChangeShapeType="1"/>
              </p:cNvSpPr>
              <p:nvPr/>
            </p:nvSpPr>
            <p:spPr bwMode="auto">
              <a:xfrm>
                <a:off x="2427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1" name="Line 146"/>
              <p:cNvSpPr>
                <a:spLocks noChangeShapeType="1"/>
              </p:cNvSpPr>
              <p:nvPr/>
            </p:nvSpPr>
            <p:spPr bwMode="auto">
              <a:xfrm>
                <a:off x="2438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2" name="Line 147"/>
              <p:cNvSpPr>
                <a:spLocks noChangeShapeType="1"/>
              </p:cNvSpPr>
              <p:nvPr/>
            </p:nvSpPr>
            <p:spPr bwMode="auto">
              <a:xfrm>
                <a:off x="244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3" name="Line 148"/>
              <p:cNvSpPr>
                <a:spLocks noChangeShapeType="1"/>
              </p:cNvSpPr>
              <p:nvPr/>
            </p:nvSpPr>
            <p:spPr bwMode="auto">
              <a:xfrm>
                <a:off x="245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4" name="Line 149"/>
              <p:cNvSpPr>
                <a:spLocks noChangeShapeType="1"/>
              </p:cNvSpPr>
              <p:nvPr/>
            </p:nvSpPr>
            <p:spPr bwMode="auto">
              <a:xfrm>
                <a:off x="2470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5" name="Line 150"/>
              <p:cNvSpPr>
                <a:spLocks noChangeShapeType="1"/>
              </p:cNvSpPr>
              <p:nvPr/>
            </p:nvSpPr>
            <p:spPr bwMode="auto">
              <a:xfrm>
                <a:off x="2481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6" name="Line 151"/>
              <p:cNvSpPr>
                <a:spLocks noChangeShapeType="1"/>
              </p:cNvSpPr>
              <p:nvPr/>
            </p:nvSpPr>
            <p:spPr bwMode="auto">
              <a:xfrm>
                <a:off x="249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7" name="Line 152"/>
              <p:cNvSpPr>
                <a:spLocks noChangeShapeType="1"/>
              </p:cNvSpPr>
              <p:nvPr/>
            </p:nvSpPr>
            <p:spPr bwMode="auto">
              <a:xfrm>
                <a:off x="2502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8" name="Line 153"/>
              <p:cNvSpPr>
                <a:spLocks noChangeShapeType="1"/>
              </p:cNvSpPr>
              <p:nvPr/>
            </p:nvSpPr>
            <p:spPr bwMode="auto">
              <a:xfrm>
                <a:off x="2513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9" name="Line 154"/>
              <p:cNvSpPr>
                <a:spLocks noChangeShapeType="1"/>
              </p:cNvSpPr>
              <p:nvPr/>
            </p:nvSpPr>
            <p:spPr bwMode="auto">
              <a:xfrm>
                <a:off x="252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0" name="Line 155"/>
              <p:cNvSpPr>
                <a:spLocks noChangeShapeType="1"/>
              </p:cNvSpPr>
              <p:nvPr/>
            </p:nvSpPr>
            <p:spPr bwMode="auto">
              <a:xfrm>
                <a:off x="253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1" name="Line 156"/>
              <p:cNvSpPr>
                <a:spLocks noChangeShapeType="1"/>
              </p:cNvSpPr>
              <p:nvPr/>
            </p:nvSpPr>
            <p:spPr bwMode="auto">
              <a:xfrm>
                <a:off x="254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2" name="Line 157"/>
              <p:cNvSpPr>
                <a:spLocks noChangeShapeType="1"/>
              </p:cNvSpPr>
              <p:nvPr/>
            </p:nvSpPr>
            <p:spPr bwMode="auto">
              <a:xfrm>
                <a:off x="2556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3" name="Line 158"/>
              <p:cNvSpPr>
                <a:spLocks noChangeShapeType="1"/>
              </p:cNvSpPr>
              <p:nvPr/>
            </p:nvSpPr>
            <p:spPr bwMode="auto">
              <a:xfrm>
                <a:off x="256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4" name="Line 159"/>
              <p:cNvSpPr>
                <a:spLocks noChangeShapeType="1"/>
              </p:cNvSpPr>
              <p:nvPr/>
            </p:nvSpPr>
            <p:spPr bwMode="auto">
              <a:xfrm>
                <a:off x="257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5" name="Line 160"/>
              <p:cNvSpPr>
                <a:spLocks noChangeShapeType="1"/>
              </p:cNvSpPr>
              <p:nvPr/>
            </p:nvSpPr>
            <p:spPr bwMode="auto">
              <a:xfrm>
                <a:off x="2585" y="272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6" name="Line 161"/>
              <p:cNvSpPr>
                <a:spLocks noChangeShapeType="1"/>
              </p:cNvSpPr>
              <p:nvPr/>
            </p:nvSpPr>
            <p:spPr bwMode="auto">
              <a:xfrm>
                <a:off x="2585" y="273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7" name="Line 162"/>
              <p:cNvSpPr>
                <a:spLocks noChangeShapeType="1"/>
              </p:cNvSpPr>
              <p:nvPr/>
            </p:nvSpPr>
            <p:spPr bwMode="auto">
              <a:xfrm>
                <a:off x="2585" y="274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8" name="Line 163"/>
              <p:cNvSpPr>
                <a:spLocks noChangeShapeType="1"/>
              </p:cNvSpPr>
              <p:nvPr/>
            </p:nvSpPr>
            <p:spPr bwMode="auto">
              <a:xfrm>
                <a:off x="2585" y="275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29" name="Line 164"/>
              <p:cNvSpPr>
                <a:spLocks noChangeShapeType="1"/>
              </p:cNvSpPr>
              <p:nvPr/>
            </p:nvSpPr>
            <p:spPr bwMode="auto">
              <a:xfrm>
                <a:off x="2585" y="276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0" name="Line 165"/>
              <p:cNvSpPr>
                <a:spLocks noChangeShapeType="1"/>
              </p:cNvSpPr>
              <p:nvPr/>
            </p:nvSpPr>
            <p:spPr bwMode="auto">
              <a:xfrm>
                <a:off x="2585" y="277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1" name="Line 166"/>
              <p:cNvSpPr>
                <a:spLocks noChangeShapeType="1"/>
              </p:cNvSpPr>
              <p:nvPr/>
            </p:nvSpPr>
            <p:spPr bwMode="auto">
              <a:xfrm>
                <a:off x="2585" y="278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2" name="Line 167"/>
              <p:cNvSpPr>
                <a:spLocks noChangeShapeType="1"/>
              </p:cNvSpPr>
              <p:nvPr/>
            </p:nvSpPr>
            <p:spPr bwMode="auto">
              <a:xfrm>
                <a:off x="2585" y="279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3" name="Line 168"/>
              <p:cNvSpPr>
                <a:spLocks noChangeShapeType="1"/>
              </p:cNvSpPr>
              <p:nvPr/>
            </p:nvSpPr>
            <p:spPr bwMode="auto">
              <a:xfrm>
                <a:off x="2585" y="281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4" name="Line 169"/>
              <p:cNvSpPr>
                <a:spLocks noChangeShapeType="1"/>
              </p:cNvSpPr>
              <p:nvPr/>
            </p:nvSpPr>
            <p:spPr bwMode="auto">
              <a:xfrm>
                <a:off x="2585" y="282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5" name="Line 170"/>
              <p:cNvSpPr>
                <a:spLocks noChangeShapeType="1"/>
              </p:cNvSpPr>
              <p:nvPr/>
            </p:nvSpPr>
            <p:spPr bwMode="auto">
              <a:xfrm>
                <a:off x="2585" y="283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6" name="Line 171"/>
              <p:cNvSpPr>
                <a:spLocks noChangeShapeType="1"/>
              </p:cNvSpPr>
              <p:nvPr/>
            </p:nvSpPr>
            <p:spPr bwMode="auto">
              <a:xfrm>
                <a:off x="2585" y="284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7" name="Line 172"/>
              <p:cNvSpPr>
                <a:spLocks noChangeShapeType="1"/>
              </p:cNvSpPr>
              <p:nvPr/>
            </p:nvSpPr>
            <p:spPr bwMode="auto">
              <a:xfrm>
                <a:off x="2585" y="285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8" name="Line 173"/>
              <p:cNvSpPr>
                <a:spLocks noChangeShapeType="1"/>
              </p:cNvSpPr>
              <p:nvPr/>
            </p:nvSpPr>
            <p:spPr bwMode="auto">
              <a:xfrm>
                <a:off x="2585" y="286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9" name="Line 174"/>
              <p:cNvSpPr>
                <a:spLocks noChangeShapeType="1"/>
              </p:cNvSpPr>
              <p:nvPr/>
            </p:nvSpPr>
            <p:spPr bwMode="auto">
              <a:xfrm>
                <a:off x="2585" y="287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0" name="Line 175"/>
              <p:cNvSpPr>
                <a:spLocks noChangeShapeType="1"/>
              </p:cNvSpPr>
              <p:nvPr/>
            </p:nvSpPr>
            <p:spPr bwMode="auto">
              <a:xfrm>
                <a:off x="2585" y="288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1" name="Line 176"/>
              <p:cNvSpPr>
                <a:spLocks noChangeShapeType="1"/>
              </p:cNvSpPr>
              <p:nvPr/>
            </p:nvSpPr>
            <p:spPr bwMode="auto">
              <a:xfrm>
                <a:off x="2585" y="289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2" name="Line 177"/>
              <p:cNvSpPr>
                <a:spLocks noChangeShapeType="1"/>
              </p:cNvSpPr>
              <p:nvPr/>
            </p:nvSpPr>
            <p:spPr bwMode="auto">
              <a:xfrm>
                <a:off x="2585" y="290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3" name="Line 178"/>
              <p:cNvSpPr>
                <a:spLocks noChangeShapeType="1"/>
              </p:cNvSpPr>
              <p:nvPr/>
            </p:nvSpPr>
            <p:spPr bwMode="auto">
              <a:xfrm>
                <a:off x="2585" y="291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4" name="Line 179"/>
              <p:cNvSpPr>
                <a:spLocks noChangeShapeType="1"/>
              </p:cNvSpPr>
              <p:nvPr/>
            </p:nvSpPr>
            <p:spPr bwMode="auto">
              <a:xfrm>
                <a:off x="2585" y="2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5" name="Line 180"/>
              <p:cNvSpPr>
                <a:spLocks noChangeShapeType="1"/>
              </p:cNvSpPr>
              <p:nvPr/>
            </p:nvSpPr>
            <p:spPr bwMode="auto">
              <a:xfrm>
                <a:off x="2585" y="293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6" name="Line 181"/>
              <p:cNvSpPr>
                <a:spLocks noChangeShapeType="1"/>
              </p:cNvSpPr>
              <p:nvPr/>
            </p:nvSpPr>
            <p:spPr bwMode="auto">
              <a:xfrm>
                <a:off x="2585" y="294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7" name="Line 182"/>
              <p:cNvSpPr>
                <a:spLocks noChangeShapeType="1"/>
              </p:cNvSpPr>
              <p:nvPr/>
            </p:nvSpPr>
            <p:spPr bwMode="auto">
              <a:xfrm flipH="1">
                <a:off x="258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8" name="Line 183"/>
              <p:cNvSpPr>
                <a:spLocks noChangeShapeType="1"/>
              </p:cNvSpPr>
              <p:nvPr/>
            </p:nvSpPr>
            <p:spPr bwMode="auto">
              <a:xfrm flipH="1">
                <a:off x="257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9" name="Line 184"/>
              <p:cNvSpPr>
                <a:spLocks noChangeShapeType="1"/>
              </p:cNvSpPr>
              <p:nvPr/>
            </p:nvSpPr>
            <p:spPr bwMode="auto">
              <a:xfrm flipH="1">
                <a:off x="2561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0" name="Line 185"/>
              <p:cNvSpPr>
                <a:spLocks noChangeShapeType="1"/>
              </p:cNvSpPr>
              <p:nvPr/>
            </p:nvSpPr>
            <p:spPr bwMode="auto">
              <a:xfrm flipH="1">
                <a:off x="255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1" name="Line 186"/>
              <p:cNvSpPr>
                <a:spLocks noChangeShapeType="1"/>
              </p:cNvSpPr>
              <p:nvPr/>
            </p:nvSpPr>
            <p:spPr bwMode="auto">
              <a:xfrm flipH="1">
                <a:off x="253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2" name="Line 187"/>
              <p:cNvSpPr>
                <a:spLocks noChangeShapeType="1"/>
              </p:cNvSpPr>
              <p:nvPr/>
            </p:nvSpPr>
            <p:spPr bwMode="auto">
              <a:xfrm flipH="1">
                <a:off x="2528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3" name="Line 188"/>
              <p:cNvSpPr>
                <a:spLocks noChangeShapeType="1"/>
              </p:cNvSpPr>
              <p:nvPr/>
            </p:nvSpPr>
            <p:spPr bwMode="auto">
              <a:xfrm flipH="1">
                <a:off x="2518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4" name="Line 189"/>
              <p:cNvSpPr>
                <a:spLocks noChangeShapeType="1"/>
              </p:cNvSpPr>
              <p:nvPr/>
            </p:nvSpPr>
            <p:spPr bwMode="auto">
              <a:xfrm flipH="1">
                <a:off x="250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5" name="Line 190"/>
              <p:cNvSpPr>
                <a:spLocks noChangeShapeType="1"/>
              </p:cNvSpPr>
              <p:nvPr/>
            </p:nvSpPr>
            <p:spPr bwMode="auto">
              <a:xfrm flipH="1">
                <a:off x="249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6" name="Line 191"/>
              <p:cNvSpPr>
                <a:spLocks noChangeShapeType="1"/>
              </p:cNvSpPr>
              <p:nvPr/>
            </p:nvSpPr>
            <p:spPr bwMode="auto">
              <a:xfrm flipH="1">
                <a:off x="248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7" name="Line 192"/>
              <p:cNvSpPr>
                <a:spLocks noChangeShapeType="1"/>
              </p:cNvSpPr>
              <p:nvPr/>
            </p:nvSpPr>
            <p:spPr bwMode="auto">
              <a:xfrm flipH="1">
                <a:off x="2475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193"/>
              <p:cNvSpPr>
                <a:spLocks noChangeShapeType="1"/>
              </p:cNvSpPr>
              <p:nvPr/>
            </p:nvSpPr>
            <p:spPr bwMode="auto">
              <a:xfrm flipH="1">
                <a:off x="246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194"/>
              <p:cNvSpPr>
                <a:spLocks noChangeShapeType="1"/>
              </p:cNvSpPr>
              <p:nvPr/>
            </p:nvSpPr>
            <p:spPr bwMode="auto">
              <a:xfrm flipH="1">
                <a:off x="245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195"/>
              <p:cNvSpPr>
                <a:spLocks noChangeShapeType="1"/>
              </p:cNvSpPr>
              <p:nvPr/>
            </p:nvSpPr>
            <p:spPr bwMode="auto">
              <a:xfrm flipH="1">
                <a:off x="244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196"/>
              <p:cNvSpPr>
                <a:spLocks noChangeShapeType="1"/>
              </p:cNvSpPr>
              <p:nvPr/>
            </p:nvSpPr>
            <p:spPr bwMode="auto">
              <a:xfrm flipH="1">
                <a:off x="2432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2" name="Line 197"/>
              <p:cNvSpPr>
                <a:spLocks noChangeShapeType="1"/>
              </p:cNvSpPr>
              <p:nvPr/>
            </p:nvSpPr>
            <p:spPr bwMode="auto">
              <a:xfrm flipH="1">
                <a:off x="242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3" name="Line 198"/>
              <p:cNvSpPr>
                <a:spLocks noChangeShapeType="1"/>
              </p:cNvSpPr>
              <p:nvPr/>
            </p:nvSpPr>
            <p:spPr bwMode="auto">
              <a:xfrm flipH="1">
                <a:off x="241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Line 199"/>
              <p:cNvSpPr>
                <a:spLocks noChangeShapeType="1"/>
              </p:cNvSpPr>
              <p:nvPr/>
            </p:nvSpPr>
            <p:spPr bwMode="auto">
              <a:xfrm flipH="1">
                <a:off x="239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5" name="Line 200"/>
              <p:cNvSpPr>
                <a:spLocks noChangeShapeType="1"/>
              </p:cNvSpPr>
              <p:nvPr/>
            </p:nvSpPr>
            <p:spPr bwMode="auto">
              <a:xfrm flipH="1">
                <a:off x="2389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Line 201"/>
              <p:cNvSpPr>
                <a:spLocks noChangeShapeType="1"/>
              </p:cNvSpPr>
              <p:nvPr/>
            </p:nvSpPr>
            <p:spPr bwMode="auto">
              <a:xfrm flipH="1">
                <a:off x="2378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7" name="Line 202"/>
              <p:cNvSpPr>
                <a:spLocks noChangeShapeType="1"/>
              </p:cNvSpPr>
              <p:nvPr/>
            </p:nvSpPr>
            <p:spPr bwMode="auto">
              <a:xfrm flipH="1">
                <a:off x="236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8" name="Line 203"/>
              <p:cNvSpPr>
                <a:spLocks noChangeShapeType="1"/>
              </p:cNvSpPr>
              <p:nvPr/>
            </p:nvSpPr>
            <p:spPr bwMode="auto">
              <a:xfrm flipH="1">
                <a:off x="235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9" name="Line 204"/>
              <p:cNvSpPr>
                <a:spLocks noChangeShapeType="1"/>
              </p:cNvSpPr>
              <p:nvPr/>
            </p:nvSpPr>
            <p:spPr bwMode="auto">
              <a:xfrm flipH="1">
                <a:off x="2346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0" name="Line 205"/>
              <p:cNvSpPr>
                <a:spLocks noChangeShapeType="1"/>
              </p:cNvSpPr>
              <p:nvPr/>
            </p:nvSpPr>
            <p:spPr bwMode="auto">
              <a:xfrm flipH="1">
                <a:off x="233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1" name="Line 206"/>
              <p:cNvSpPr>
                <a:spLocks noChangeShapeType="1"/>
              </p:cNvSpPr>
              <p:nvPr/>
            </p:nvSpPr>
            <p:spPr bwMode="auto">
              <a:xfrm flipH="1">
                <a:off x="232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2" name="Line 207"/>
              <p:cNvSpPr>
                <a:spLocks noChangeShapeType="1"/>
              </p:cNvSpPr>
              <p:nvPr/>
            </p:nvSpPr>
            <p:spPr bwMode="auto">
              <a:xfrm flipH="1">
                <a:off x="231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3" name="Line 208"/>
              <p:cNvSpPr>
                <a:spLocks noChangeShapeType="1"/>
              </p:cNvSpPr>
              <p:nvPr/>
            </p:nvSpPr>
            <p:spPr bwMode="auto">
              <a:xfrm flipH="1">
                <a:off x="2303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4" name="Line 209"/>
              <p:cNvSpPr>
                <a:spLocks noChangeShapeType="1"/>
              </p:cNvSpPr>
              <p:nvPr/>
            </p:nvSpPr>
            <p:spPr bwMode="auto">
              <a:xfrm flipH="1">
                <a:off x="229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5" name="Line 210"/>
              <p:cNvSpPr>
                <a:spLocks noChangeShapeType="1"/>
              </p:cNvSpPr>
              <p:nvPr/>
            </p:nvSpPr>
            <p:spPr bwMode="auto">
              <a:xfrm flipH="1">
                <a:off x="228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6" name="Line 211"/>
              <p:cNvSpPr>
                <a:spLocks noChangeShapeType="1"/>
              </p:cNvSpPr>
              <p:nvPr/>
            </p:nvSpPr>
            <p:spPr bwMode="auto">
              <a:xfrm flipH="1">
                <a:off x="227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7" name="Line 212"/>
              <p:cNvSpPr>
                <a:spLocks noChangeShapeType="1"/>
              </p:cNvSpPr>
              <p:nvPr/>
            </p:nvSpPr>
            <p:spPr bwMode="auto">
              <a:xfrm flipH="1">
                <a:off x="2260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8" name="Line 213"/>
              <p:cNvSpPr>
                <a:spLocks noChangeShapeType="1"/>
              </p:cNvSpPr>
              <p:nvPr/>
            </p:nvSpPr>
            <p:spPr bwMode="auto">
              <a:xfrm flipH="1">
                <a:off x="224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9" name="Line 214"/>
              <p:cNvSpPr>
                <a:spLocks noChangeShapeType="1"/>
              </p:cNvSpPr>
              <p:nvPr/>
            </p:nvSpPr>
            <p:spPr bwMode="auto">
              <a:xfrm flipV="1">
                <a:off x="2244" y="295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0" name="Line 215"/>
              <p:cNvSpPr>
                <a:spLocks noChangeShapeType="1"/>
              </p:cNvSpPr>
              <p:nvPr/>
            </p:nvSpPr>
            <p:spPr bwMode="auto">
              <a:xfrm flipV="1">
                <a:off x="2244" y="294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1" name="Line 216"/>
              <p:cNvSpPr>
                <a:spLocks noChangeShapeType="1"/>
              </p:cNvSpPr>
              <p:nvPr/>
            </p:nvSpPr>
            <p:spPr bwMode="auto">
              <a:xfrm flipV="1">
                <a:off x="2244" y="293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2" name="Line 217"/>
              <p:cNvSpPr>
                <a:spLocks noChangeShapeType="1"/>
              </p:cNvSpPr>
              <p:nvPr/>
            </p:nvSpPr>
            <p:spPr bwMode="auto">
              <a:xfrm flipV="1">
                <a:off x="2244" y="2922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3" name="Line 218"/>
              <p:cNvSpPr>
                <a:spLocks noChangeShapeType="1"/>
              </p:cNvSpPr>
              <p:nvPr/>
            </p:nvSpPr>
            <p:spPr bwMode="auto">
              <a:xfrm flipV="1">
                <a:off x="2244" y="291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4" name="Line 219"/>
              <p:cNvSpPr>
                <a:spLocks noChangeShapeType="1"/>
              </p:cNvSpPr>
              <p:nvPr/>
            </p:nvSpPr>
            <p:spPr bwMode="auto">
              <a:xfrm flipV="1">
                <a:off x="2244" y="289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5" name="Line 220"/>
              <p:cNvSpPr>
                <a:spLocks noChangeShapeType="1"/>
              </p:cNvSpPr>
              <p:nvPr/>
            </p:nvSpPr>
            <p:spPr bwMode="auto">
              <a:xfrm flipV="1">
                <a:off x="2244" y="288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6" name="Line 221"/>
              <p:cNvSpPr>
                <a:spLocks noChangeShapeType="1"/>
              </p:cNvSpPr>
              <p:nvPr/>
            </p:nvSpPr>
            <p:spPr bwMode="auto">
              <a:xfrm flipV="1">
                <a:off x="2244" y="2879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7" name="Line 222"/>
              <p:cNvSpPr>
                <a:spLocks noChangeShapeType="1"/>
              </p:cNvSpPr>
              <p:nvPr/>
            </p:nvSpPr>
            <p:spPr bwMode="auto">
              <a:xfrm flipV="1">
                <a:off x="2244" y="286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8" name="Line 223"/>
              <p:cNvSpPr>
                <a:spLocks noChangeShapeType="1"/>
              </p:cNvSpPr>
              <p:nvPr/>
            </p:nvSpPr>
            <p:spPr bwMode="auto">
              <a:xfrm flipV="1">
                <a:off x="2244" y="285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9" name="Line 224"/>
              <p:cNvSpPr>
                <a:spLocks noChangeShapeType="1"/>
              </p:cNvSpPr>
              <p:nvPr/>
            </p:nvSpPr>
            <p:spPr bwMode="auto">
              <a:xfrm flipV="1">
                <a:off x="2244" y="284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0" name="Line 225"/>
              <p:cNvSpPr>
                <a:spLocks noChangeShapeType="1"/>
              </p:cNvSpPr>
              <p:nvPr/>
            </p:nvSpPr>
            <p:spPr bwMode="auto">
              <a:xfrm flipV="1">
                <a:off x="2244" y="283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1" name="Line 226"/>
              <p:cNvSpPr>
                <a:spLocks noChangeShapeType="1"/>
              </p:cNvSpPr>
              <p:nvPr/>
            </p:nvSpPr>
            <p:spPr bwMode="auto">
              <a:xfrm flipV="1">
                <a:off x="2244" y="282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2" name="Line 227"/>
              <p:cNvSpPr>
                <a:spLocks noChangeShapeType="1"/>
              </p:cNvSpPr>
              <p:nvPr/>
            </p:nvSpPr>
            <p:spPr bwMode="auto">
              <a:xfrm flipV="1">
                <a:off x="2244" y="281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3" name="Line 228"/>
              <p:cNvSpPr>
                <a:spLocks noChangeShapeType="1"/>
              </p:cNvSpPr>
              <p:nvPr/>
            </p:nvSpPr>
            <p:spPr bwMode="auto">
              <a:xfrm flipV="1">
                <a:off x="2244" y="2804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4" name="Line 229"/>
              <p:cNvSpPr>
                <a:spLocks noChangeShapeType="1"/>
              </p:cNvSpPr>
              <p:nvPr/>
            </p:nvSpPr>
            <p:spPr bwMode="auto">
              <a:xfrm flipV="1">
                <a:off x="2244" y="279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5" name="Line 230"/>
              <p:cNvSpPr>
                <a:spLocks noChangeShapeType="1"/>
              </p:cNvSpPr>
              <p:nvPr/>
            </p:nvSpPr>
            <p:spPr bwMode="auto">
              <a:xfrm flipV="1">
                <a:off x="2244" y="278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6" name="Line 231"/>
              <p:cNvSpPr>
                <a:spLocks noChangeShapeType="1"/>
              </p:cNvSpPr>
              <p:nvPr/>
            </p:nvSpPr>
            <p:spPr bwMode="auto">
              <a:xfrm flipV="1">
                <a:off x="2244" y="276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7" name="Line 232"/>
              <p:cNvSpPr>
                <a:spLocks noChangeShapeType="1"/>
              </p:cNvSpPr>
              <p:nvPr/>
            </p:nvSpPr>
            <p:spPr bwMode="auto">
              <a:xfrm flipV="1">
                <a:off x="2244" y="276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8" name="Line 233"/>
              <p:cNvSpPr>
                <a:spLocks noChangeShapeType="1"/>
              </p:cNvSpPr>
              <p:nvPr/>
            </p:nvSpPr>
            <p:spPr bwMode="auto">
              <a:xfrm flipV="1">
                <a:off x="2244" y="274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99" name="Line 234"/>
              <p:cNvSpPr>
                <a:spLocks noChangeShapeType="1"/>
              </p:cNvSpPr>
              <p:nvPr/>
            </p:nvSpPr>
            <p:spPr bwMode="auto">
              <a:xfrm flipV="1">
                <a:off x="2244" y="273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0" name="Line 235"/>
              <p:cNvSpPr>
                <a:spLocks noChangeShapeType="1"/>
              </p:cNvSpPr>
              <p:nvPr/>
            </p:nvSpPr>
            <p:spPr bwMode="auto">
              <a:xfrm flipV="1">
                <a:off x="2244" y="272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1" name="Freeform 236"/>
              <p:cNvSpPr>
                <a:spLocks/>
              </p:cNvSpPr>
              <p:nvPr/>
            </p:nvSpPr>
            <p:spPr bwMode="auto">
              <a:xfrm>
                <a:off x="1447" y="3329"/>
                <a:ext cx="291" cy="242"/>
              </a:xfrm>
              <a:custGeom>
                <a:avLst/>
                <a:gdLst>
                  <a:gd name="T0" fmla="*/ 0 w 291"/>
                  <a:gd name="T1" fmla="*/ 241 h 242"/>
                  <a:gd name="T2" fmla="*/ 0 w 291"/>
                  <a:gd name="T3" fmla="*/ 0 h 242"/>
                  <a:gd name="T4" fmla="*/ 290 w 291"/>
                  <a:gd name="T5" fmla="*/ 0 h 242"/>
                  <a:gd name="T6" fmla="*/ 290 w 291"/>
                  <a:gd name="T7" fmla="*/ 241 h 242"/>
                  <a:gd name="T8" fmla="*/ 0 w 291"/>
                  <a:gd name="T9" fmla="*/ 241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242"/>
                  <a:gd name="T17" fmla="*/ 291 w 2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242">
                    <a:moveTo>
                      <a:pt x="0" y="241"/>
                    </a:moveTo>
                    <a:lnTo>
                      <a:pt x="0" y="0"/>
                    </a:lnTo>
                    <a:lnTo>
                      <a:pt x="290" y="0"/>
                    </a:lnTo>
                    <a:lnTo>
                      <a:pt x="290" y="241"/>
                    </a:lnTo>
                    <a:lnTo>
                      <a:pt x="0" y="2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2" name="Freeform 237"/>
              <p:cNvSpPr>
                <a:spLocks/>
              </p:cNvSpPr>
              <p:nvPr/>
            </p:nvSpPr>
            <p:spPr bwMode="auto">
              <a:xfrm>
                <a:off x="3165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3" name="Freeform 238"/>
              <p:cNvSpPr>
                <a:spLocks/>
              </p:cNvSpPr>
              <p:nvPr/>
            </p:nvSpPr>
            <p:spPr bwMode="auto">
              <a:xfrm>
                <a:off x="3165" y="2722"/>
                <a:ext cx="342" cy="239"/>
              </a:xfrm>
              <a:custGeom>
                <a:avLst/>
                <a:gdLst>
                  <a:gd name="T0" fmla="*/ 0 w 342"/>
                  <a:gd name="T1" fmla="*/ 0 h 239"/>
                  <a:gd name="T2" fmla="*/ 341 w 342"/>
                  <a:gd name="T3" fmla="*/ 0 h 239"/>
                  <a:gd name="T4" fmla="*/ 341 w 342"/>
                  <a:gd name="T5" fmla="*/ 238 h 239"/>
                  <a:gd name="T6" fmla="*/ 0 w 342"/>
                  <a:gd name="T7" fmla="*/ 238 h 239"/>
                  <a:gd name="T8" fmla="*/ 0 w 342"/>
                  <a:gd name="T9" fmla="*/ 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39"/>
                  <a:gd name="T17" fmla="*/ 342 w 342"/>
                  <a:gd name="T18" fmla="*/ 239 h 2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39">
                    <a:moveTo>
                      <a:pt x="0" y="0"/>
                    </a:moveTo>
                    <a:lnTo>
                      <a:pt x="341" y="0"/>
                    </a:lnTo>
                    <a:lnTo>
                      <a:pt x="341" y="238"/>
                    </a:ln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pattFill prst="lgConfetti">
                <a:fgClr>
                  <a:schemeClr val="tx1"/>
                </a:fgClr>
                <a:bgClr>
                  <a:srgbClr val="FFFFFF"/>
                </a:bgClr>
              </a:patt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4" name="Line 239"/>
              <p:cNvSpPr>
                <a:spLocks noChangeShapeType="1"/>
              </p:cNvSpPr>
              <p:nvPr/>
            </p:nvSpPr>
            <p:spPr bwMode="auto">
              <a:xfrm flipV="1">
                <a:off x="3165" y="2719"/>
                <a:ext cx="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5" name="Line 240"/>
              <p:cNvSpPr>
                <a:spLocks noChangeShapeType="1"/>
              </p:cNvSpPr>
              <p:nvPr/>
            </p:nvSpPr>
            <p:spPr bwMode="auto">
              <a:xfrm>
                <a:off x="3165" y="2722"/>
                <a:ext cx="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6" name="Line 241"/>
              <p:cNvSpPr>
                <a:spLocks noChangeShapeType="1"/>
              </p:cNvSpPr>
              <p:nvPr/>
            </p:nvSpPr>
            <p:spPr bwMode="auto">
              <a:xfrm>
                <a:off x="316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7" name="Line 242"/>
              <p:cNvSpPr>
                <a:spLocks noChangeShapeType="1"/>
              </p:cNvSpPr>
              <p:nvPr/>
            </p:nvSpPr>
            <p:spPr bwMode="auto">
              <a:xfrm>
                <a:off x="3176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8" name="Line 243"/>
              <p:cNvSpPr>
                <a:spLocks noChangeShapeType="1"/>
              </p:cNvSpPr>
              <p:nvPr/>
            </p:nvSpPr>
            <p:spPr bwMode="auto">
              <a:xfrm>
                <a:off x="3187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09" name="Line 244"/>
              <p:cNvSpPr>
                <a:spLocks noChangeShapeType="1"/>
              </p:cNvSpPr>
              <p:nvPr/>
            </p:nvSpPr>
            <p:spPr bwMode="auto">
              <a:xfrm>
                <a:off x="319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0" name="Line 245"/>
              <p:cNvSpPr>
                <a:spLocks noChangeShapeType="1"/>
              </p:cNvSpPr>
              <p:nvPr/>
            </p:nvSpPr>
            <p:spPr bwMode="auto">
              <a:xfrm>
                <a:off x="320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1" name="Line 246"/>
              <p:cNvSpPr>
                <a:spLocks noChangeShapeType="1"/>
              </p:cNvSpPr>
              <p:nvPr/>
            </p:nvSpPr>
            <p:spPr bwMode="auto">
              <a:xfrm>
                <a:off x="3219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2" name="Line 247"/>
              <p:cNvSpPr>
                <a:spLocks noChangeShapeType="1"/>
              </p:cNvSpPr>
              <p:nvPr/>
            </p:nvSpPr>
            <p:spPr bwMode="auto">
              <a:xfrm>
                <a:off x="3230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3" name="Line 248"/>
              <p:cNvSpPr>
                <a:spLocks noChangeShapeType="1"/>
              </p:cNvSpPr>
              <p:nvPr/>
            </p:nvSpPr>
            <p:spPr bwMode="auto">
              <a:xfrm>
                <a:off x="3240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4" name="Line 249"/>
              <p:cNvSpPr>
                <a:spLocks noChangeShapeType="1"/>
              </p:cNvSpPr>
              <p:nvPr/>
            </p:nvSpPr>
            <p:spPr bwMode="auto">
              <a:xfrm>
                <a:off x="325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5" name="Line 250"/>
              <p:cNvSpPr>
                <a:spLocks noChangeShapeType="1"/>
              </p:cNvSpPr>
              <p:nvPr/>
            </p:nvSpPr>
            <p:spPr bwMode="auto">
              <a:xfrm>
                <a:off x="3262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6" name="Line 251"/>
              <p:cNvSpPr>
                <a:spLocks noChangeShapeType="1"/>
              </p:cNvSpPr>
              <p:nvPr/>
            </p:nvSpPr>
            <p:spPr bwMode="auto">
              <a:xfrm>
                <a:off x="3273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7" name="Line 252"/>
              <p:cNvSpPr>
                <a:spLocks noChangeShapeType="1"/>
              </p:cNvSpPr>
              <p:nvPr/>
            </p:nvSpPr>
            <p:spPr bwMode="auto">
              <a:xfrm>
                <a:off x="328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8" name="Line 253"/>
              <p:cNvSpPr>
                <a:spLocks noChangeShapeType="1"/>
              </p:cNvSpPr>
              <p:nvPr/>
            </p:nvSpPr>
            <p:spPr bwMode="auto">
              <a:xfrm>
                <a:off x="329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9" name="Line 254"/>
              <p:cNvSpPr>
                <a:spLocks noChangeShapeType="1"/>
              </p:cNvSpPr>
              <p:nvPr/>
            </p:nvSpPr>
            <p:spPr bwMode="auto">
              <a:xfrm>
                <a:off x="3305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0" name="Line 255"/>
              <p:cNvSpPr>
                <a:spLocks noChangeShapeType="1"/>
              </p:cNvSpPr>
              <p:nvPr/>
            </p:nvSpPr>
            <p:spPr bwMode="auto">
              <a:xfrm>
                <a:off x="3316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1" name="Line 256"/>
              <p:cNvSpPr>
                <a:spLocks noChangeShapeType="1"/>
              </p:cNvSpPr>
              <p:nvPr/>
            </p:nvSpPr>
            <p:spPr bwMode="auto">
              <a:xfrm>
                <a:off x="332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2" name="Line 257"/>
              <p:cNvSpPr>
                <a:spLocks noChangeShapeType="1"/>
              </p:cNvSpPr>
              <p:nvPr/>
            </p:nvSpPr>
            <p:spPr bwMode="auto">
              <a:xfrm>
                <a:off x="333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3" name="Line 258"/>
              <p:cNvSpPr>
                <a:spLocks noChangeShapeType="1"/>
              </p:cNvSpPr>
              <p:nvPr/>
            </p:nvSpPr>
            <p:spPr bwMode="auto">
              <a:xfrm>
                <a:off x="3348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4" name="Line 259"/>
              <p:cNvSpPr>
                <a:spLocks noChangeShapeType="1"/>
              </p:cNvSpPr>
              <p:nvPr/>
            </p:nvSpPr>
            <p:spPr bwMode="auto">
              <a:xfrm>
                <a:off x="3359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5" name="Line 260"/>
              <p:cNvSpPr>
                <a:spLocks noChangeShapeType="1"/>
              </p:cNvSpPr>
              <p:nvPr/>
            </p:nvSpPr>
            <p:spPr bwMode="auto">
              <a:xfrm>
                <a:off x="3369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6" name="Line 261"/>
              <p:cNvSpPr>
                <a:spLocks noChangeShapeType="1"/>
              </p:cNvSpPr>
              <p:nvPr/>
            </p:nvSpPr>
            <p:spPr bwMode="auto">
              <a:xfrm>
                <a:off x="3380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7" name="Line 262"/>
              <p:cNvSpPr>
                <a:spLocks noChangeShapeType="1"/>
              </p:cNvSpPr>
              <p:nvPr/>
            </p:nvSpPr>
            <p:spPr bwMode="auto">
              <a:xfrm>
                <a:off x="3391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8" name="Line 263"/>
              <p:cNvSpPr>
                <a:spLocks noChangeShapeType="1"/>
              </p:cNvSpPr>
              <p:nvPr/>
            </p:nvSpPr>
            <p:spPr bwMode="auto">
              <a:xfrm>
                <a:off x="3401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9" name="Line 264"/>
              <p:cNvSpPr>
                <a:spLocks noChangeShapeType="1"/>
              </p:cNvSpPr>
              <p:nvPr/>
            </p:nvSpPr>
            <p:spPr bwMode="auto">
              <a:xfrm>
                <a:off x="3412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0" name="Line 265"/>
              <p:cNvSpPr>
                <a:spLocks noChangeShapeType="1"/>
              </p:cNvSpPr>
              <p:nvPr/>
            </p:nvSpPr>
            <p:spPr bwMode="auto">
              <a:xfrm>
                <a:off x="3423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1" name="Line 266"/>
              <p:cNvSpPr>
                <a:spLocks noChangeShapeType="1"/>
              </p:cNvSpPr>
              <p:nvPr/>
            </p:nvSpPr>
            <p:spPr bwMode="auto">
              <a:xfrm>
                <a:off x="3434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2" name="Line 267"/>
              <p:cNvSpPr>
                <a:spLocks noChangeShapeType="1"/>
              </p:cNvSpPr>
              <p:nvPr/>
            </p:nvSpPr>
            <p:spPr bwMode="auto">
              <a:xfrm>
                <a:off x="3444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3" name="Line 268"/>
              <p:cNvSpPr>
                <a:spLocks noChangeShapeType="1"/>
              </p:cNvSpPr>
              <p:nvPr/>
            </p:nvSpPr>
            <p:spPr bwMode="auto">
              <a:xfrm>
                <a:off x="3455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4" name="Line 269"/>
              <p:cNvSpPr>
                <a:spLocks noChangeShapeType="1"/>
              </p:cNvSpPr>
              <p:nvPr/>
            </p:nvSpPr>
            <p:spPr bwMode="auto">
              <a:xfrm>
                <a:off x="3466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5" name="Line 270"/>
              <p:cNvSpPr>
                <a:spLocks noChangeShapeType="1"/>
              </p:cNvSpPr>
              <p:nvPr/>
            </p:nvSpPr>
            <p:spPr bwMode="auto">
              <a:xfrm>
                <a:off x="3477" y="2722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6" name="Line 271"/>
              <p:cNvSpPr>
                <a:spLocks noChangeShapeType="1"/>
              </p:cNvSpPr>
              <p:nvPr/>
            </p:nvSpPr>
            <p:spPr bwMode="auto">
              <a:xfrm>
                <a:off x="3487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7" name="Line 272"/>
              <p:cNvSpPr>
                <a:spLocks noChangeShapeType="1"/>
              </p:cNvSpPr>
              <p:nvPr/>
            </p:nvSpPr>
            <p:spPr bwMode="auto">
              <a:xfrm>
                <a:off x="3498" y="2722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8" name="Line 273"/>
              <p:cNvSpPr>
                <a:spLocks noChangeShapeType="1"/>
              </p:cNvSpPr>
              <p:nvPr/>
            </p:nvSpPr>
            <p:spPr bwMode="auto">
              <a:xfrm>
                <a:off x="3506" y="2725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39" name="Line 274"/>
              <p:cNvSpPr>
                <a:spLocks noChangeShapeType="1"/>
              </p:cNvSpPr>
              <p:nvPr/>
            </p:nvSpPr>
            <p:spPr bwMode="auto">
              <a:xfrm>
                <a:off x="3506" y="273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0" name="Line 275"/>
              <p:cNvSpPr>
                <a:spLocks noChangeShapeType="1"/>
              </p:cNvSpPr>
              <p:nvPr/>
            </p:nvSpPr>
            <p:spPr bwMode="auto">
              <a:xfrm>
                <a:off x="3506" y="274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1" name="Line 276"/>
              <p:cNvSpPr>
                <a:spLocks noChangeShapeType="1"/>
              </p:cNvSpPr>
              <p:nvPr/>
            </p:nvSpPr>
            <p:spPr bwMode="auto">
              <a:xfrm>
                <a:off x="3506" y="275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2" name="Line 277"/>
              <p:cNvSpPr>
                <a:spLocks noChangeShapeType="1"/>
              </p:cNvSpPr>
              <p:nvPr/>
            </p:nvSpPr>
            <p:spPr bwMode="auto">
              <a:xfrm>
                <a:off x="3506" y="276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3" name="Line 278"/>
              <p:cNvSpPr>
                <a:spLocks noChangeShapeType="1"/>
              </p:cNvSpPr>
              <p:nvPr/>
            </p:nvSpPr>
            <p:spPr bwMode="auto">
              <a:xfrm>
                <a:off x="3506" y="277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4" name="Line 279"/>
              <p:cNvSpPr>
                <a:spLocks noChangeShapeType="1"/>
              </p:cNvSpPr>
              <p:nvPr/>
            </p:nvSpPr>
            <p:spPr bwMode="auto">
              <a:xfrm>
                <a:off x="3506" y="278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5" name="Line 280"/>
              <p:cNvSpPr>
                <a:spLocks noChangeShapeType="1"/>
              </p:cNvSpPr>
              <p:nvPr/>
            </p:nvSpPr>
            <p:spPr bwMode="auto">
              <a:xfrm>
                <a:off x="3506" y="2800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6" name="Line 281"/>
              <p:cNvSpPr>
                <a:spLocks noChangeShapeType="1"/>
              </p:cNvSpPr>
              <p:nvPr/>
            </p:nvSpPr>
            <p:spPr bwMode="auto">
              <a:xfrm>
                <a:off x="3506" y="2811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7" name="Line 282"/>
              <p:cNvSpPr>
                <a:spLocks noChangeShapeType="1"/>
              </p:cNvSpPr>
              <p:nvPr/>
            </p:nvSpPr>
            <p:spPr bwMode="auto">
              <a:xfrm>
                <a:off x="3506" y="282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8" name="Line 283"/>
              <p:cNvSpPr>
                <a:spLocks noChangeShapeType="1"/>
              </p:cNvSpPr>
              <p:nvPr/>
            </p:nvSpPr>
            <p:spPr bwMode="auto">
              <a:xfrm>
                <a:off x="3506" y="283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49" name="Line 284"/>
              <p:cNvSpPr>
                <a:spLocks noChangeShapeType="1"/>
              </p:cNvSpPr>
              <p:nvPr/>
            </p:nvSpPr>
            <p:spPr bwMode="auto">
              <a:xfrm>
                <a:off x="3506" y="284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0" name="Line 285"/>
              <p:cNvSpPr>
                <a:spLocks noChangeShapeType="1"/>
              </p:cNvSpPr>
              <p:nvPr/>
            </p:nvSpPr>
            <p:spPr bwMode="auto">
              <a:xfrm>
                <a:off x="3506" y="285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1" name="Line 286"/>
              <p:cNvSpPr>
                <a:spLocks noChangeShapeType="1"/>
              </p:cNvSpPr>
              <p:nvPr/>
            </p:nvSpPr>
            <p:spPr bwMode="auto">
              <a:xfrm>
                <a:off x="3506" y="286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2" name="Line 287"/>
              <p:cNvSpPr>
                <a:spLocks noChangeShapeType="1"/>
              </p:cNvSpPr>
              <p:nvPr/>
            </p:nvSpPr>
            <p:spPr bwMode="auto">
              <a:xfrm>
                <a:off x="3506" y="287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3" name="Line 288"/>
              <p:cNvSpPr>
                <a:spLocks noChangeShapeType="1"/>
              </p:cNvSpPr>
              <p:nvPr/>
            </p:nvSpPr>
            <p:spPr bwMode="auto">
              <a:xfrm>
                <a:off x="3506" y="2886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4" name="Line 289"/>
              <p:cNvSpPr>
                <a:spLocks noChangeShapeType="1"/>
              </p:cNvSpPr>
              <p:nvPr/>
            </p:nvSpPr>
            <p:spPr bwMode="auto">
              <a:xfrm>
                <a:off x="3506" y="289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5" name="Line 290"/>
              <p:cNvSpPr>
                <a:spLocks noChangeShapeType="1"/>
              </p:cNvSpPr>
              <p:nvPr/>
            </p:nvSpPr>
            <p:spPr bwMode="auto">
              <a:xfrm>
                <a:off x="3506" y="290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6" name="Line 291"/>
              <p:cNvSpPr>
                <a:spLocks noChangeShapeType="1"/>
              </p:cNvSpPr>
              <p:nvPr/>
            </p:nvSpPr>
            <p:spPr bwMode="auto">
              <a:xfrm>
                <a:off x="3506" y="291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7" name="Line 292"/>
              <p:cNvSpPr>
                <a:spLocks noChangeShapeType="1"/>
              </p:cNvSpPr>
              <p:nvPr/>
            </p:nvSpPr>
            <p:spPr bwMode="auto">
              <a:xfrm>
                <a:off x="3506" y="292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8" name="Line 293"/>
              <p:cNvSpPr>
                <a:spLocks noChangeShapeType="1"/>
              </p:cNvSpPr>
              <p:nvPr/>
            </p:nvSpPr>
            <p:spPr bwMode="auto">
              <a:xfrm>
                <a:off x="3506" y="293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59" name="Line 294"/>
              <p:cNvSpPr>
                <a:spLocks noChangeShapeType="1"/>
              </p:cNvSpPr>
              <p:nvPr/>
            </p:nvSpPr>
            <p:spPr bwMode="auto">
              <a:xfrm>
                <a:off x="3506" y="295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0" name="Line 295"/>
              <p:cNvSpPr>
                <a:spLocks noChangeShapeType="1"/>
              </p:cNvSpPr>
              <p:nvPr/>
            </p:nvSpPr>
            <p:spPr bwMode="auto">
              <a:xfrm flipH="1">
                <a:off x="350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1" name="Line 296"/>
              <p:cNvSpPr>
                <a:spLocks noChangeShapeType="1"/>
              </p:cNvSpPr>
              <p:nvPr/>
            </p:nvSpPr>
            <p:spPr bwMode="auto">
              <a:xfrm flipH="1">
                <a:off x="349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2" name="Line 297"/>
              <p:cNvSpPr>
                <a:spLocks noChangeShapeType="1"/>
              </p:cNvSpPr>
              <p:nvPr/>
            </p:nvSpPr>
            <p:spPr bwMode="auto">
              <a:xfrm flipH="1">
                <a:off x="348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3" name="Line 298"/>
              <p:cNvSpPr>
                <a:spLocks noChangeShapeType="1"/>
              </p:cNvSpPr>
              <p:nvPr/>
            </p:nvSpPr>
            <p:spPr bwMode="auto">
              <a:xfrm flipH="1">
                <a:off x="3470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4" name="Line 299"/>
              <p:cNvSpPr>
                <a:spLocks noChangeShapeType="1"/>
              </p:cNvSpPr>
              <p:nvPr/>
            </p:nvSpPr>
            <p:spPr bwMode="auto">
              <a:xfrm flipH="1">
                <a:off x="345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5" name="Line 300"/>
              <p:cNvSpPr>
                <a:spLocks noChangeShapeType="1"/>
              </p:cNvSpPr>
              <p:nvPr/>
            </p:nvSpPr>
            <p:spPr bwMode="auto">
              <a:xfrm flipH="1">
                <a:off x="3448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6" name="Line 301"/>
              <p:cNvSpPr>
                <a:spLocks noChangeShapeType="1"/>
              </p:cNvSpPr>
              <p:nvPr/>
            </p:nvSpPr>
            <p:spPr bwMode="auto">
              <a:xfrm flipH="1">
                <a:off x="343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7" name="Line 302"/>
              <p:cNvSpPr>
                <a:spLocks noChangeShapeType="1"/>
              </p:cNvSpPr>
              <p:nvPr/>
            </p:nvSpPr>
            <p:spPr bwMode="auto">
              <a:xfrm flipH="1">
                <a:off x="3427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8" name="Line 303"/>
              <p:cNvSpPr>
                <a:spLocks noChangeShapeType="1"/>
              </p:cNvSpPr>
              <p:nvPr/>
            </p:nvSpPr>
            <p:spPr bwMode="auto">
              <a:xfrm flipH="1">
                <a:off x="341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9" name="Line 304"/>
              <p:cNvSpPr>
                <a:spLocks noChangeShapeType="1"/>
              </p:cNvSpPr>
              <p:nvPr/>
            </p:nvSpPr>
            <p:spPr bwMode="auto">
              <a:xfrm flipH="1">
                <a:off x="3405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0" name="Line 305"/>
              <p:cNvSpPr>
                <a:spLocks noChangeShapeType="1"/>
              </p:cNvSpPr>
              <p:nvPr/>
            </p:nvSpPr>
            <p:spPr bwMode="auto">
              <a:xfrm flipH="1">
                <a:off x="3395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1" name="Line 306"/>
              <p:cNvSpPr>
                <a:spLocks noChangeShapeType="1"/>
              </p:cNvSpPr>
              <p:nvPr/>
            </p:nvSpPr>
            <p:spPr bwMode="auto">
              <a:xfrm flipH="1">
                <a:off x="3384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2" name="Line 307"/>
              <p:cNvSpPr>
                <a:spLocks noChangeShapeType="1"/>
              </p:cNvSpPr>
              <p:nvPr/>
            </p:nvSpPr>
            <p:spPr bwMode="auto">
              <a:xfrm flipH="1">
                <a:off x="337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3" name="Line 308"/>
              <p:cNvSpPr>
                <a:spLocks noChangeShapeType="1"/>
              </p:cNvSpPr>
              <p:nvPr/>
            </p:nvSpPr>
            <p:spPr bwMode="auto">
              <a:xfrm flipH="1">
                <a:off x="336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4" name="Line 309"/>
              <p:cNvSpPr>
                <a:spLocks noChangeShapeType="1"/>
              </p:cNvSpPr>
              <p:nvPr/>
            </p:nvSpPr>
            <p:spPr bwMode="auto">
              <a:xfrm flipH="1">
                <a:off x="3352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5" name="Line 310"/>
              <p:cNvSpPr>
                <a:spLocks noChangeShapeType="1"/>
              </p:cNvSpPr>
              <p:nvPr/>
            </p:nvSpPr>
            <p:spPr bwMode="auto">
              <a:xfrm flipH="1">
                <a:off x="3341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6" name="Line 311"/>
              <p:cNvSpPr>
                <a:spLocks noChangeShapeType="1"/>
              </p:cNvSpPr>
              <p:nvPr/>
            </p:nvSpPr>
            <p:spPr bwMode="auto">
              <a:xfrm flipH="1">
                <a:off x="333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7" name="Line 312"/>
              <p:cNvSpPr>
                <a:spLocks noChangeShapeType="1"/>
              </p:cNvSpPr>
              <p:nvPr/>
            </p:nvSpPr>
            <p:spPr bwMode="auto">
              <a:xfrm flipH="1">
                <a:off x="331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8" name="Line 313"/>
              <p:cNvSpPr>
                <a:spLocks noChangeShapeType="1"/>
              </p:cNvSpPr>
              <p:nvPr/>
            </p:nvSpPr>
            <p:spPr bwMode="auto">
              <a:xfrm flipH="1">
                <a:off x="3309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9" name="Line 314"/>
              <p:cNvSpPr>
                <a:spLocks noChangeShapeType="1"/>
              </p:cNvSpPr>
              <p:nvPr/>
            </p:nvSpPr>
            <p:spPr bwMode="auto">
              <a:xfrm flipH="1">
                <a:off x="3298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0" name="Line 315"/>
              <p:cNvSpPr>
                <a:spLocks noChangeShapeType="1"/>
              </p:cNvSpPr>
              <p:nvPr/>
            </p:nvSpPr>
            <p:spPr bwMode="auto">
              <a:xfrm flipH="1">
                <a:off x="3287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1" name="Line 316"/>
              <p:cNvSpPr>
                <a:spLocks noChangeShapeType="1"/>
              </p:cNvSpPr>
              <p:nvPr/>
            </p:nvSpPr>
            <p:spPr bwMode="auto">
              <a:xfrm flipH="1">
                <a:off x="3276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2" name="Line 317"/>
              <p:cNvSpPr>
                <a:spLocks noChangeShapeType="1"/>
              </p:cNvSpPr>
              <p:nvPr/>
            </p:nvSpPr>
            <p:spPr bwMode="auto">
              <a:xfrm flipH="1">
                <a:off x="3266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3" name="Line 318"/>
              <p:cNvSpPr>
                <a:spLocks noChangeShapeType="1"/>
              </p:cNvSpPr>
              <p:nvPr/>
            </p:nvSpPr>
            <p:spPr bwMode="auto">
              <a:xfrm flipH="1">
                <a:off x="3255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4" name="Line 319"/>
              <p:cNvSpPr>
                <a:spLocks noChangeShapeType="1"/>
              </p:cNvSpPr>
              <p:nvPr/>
            </p:nvSpPr>
            <p:spPr bwMode="auto">
              <a:xfrm flipH="1">
                <a:off x="3244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5" name="Line 320"/>
              <p:cNvSpPr>
                <a:spLocks noChangeShapeType="1"/>
              </p:cNvSpPr>
              <p:nvPr/>
            </p:nvSpPr>
            <p:spPr bwMode="auto">
              <a:xfrm flipH="1">
                <a:off x="3233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6" name="Line 321"/>
              <p:cNvSpPr>
                <a:spLocks noChangeShapeType="1"/>
              </p:cNvSpPr>
              <p:nvPr/>
            </p:nvSpPr>
            <p:spPr bwMode="auto">
              <a:xfrm flipH="1">
                <a:off x="3223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7" name="Line 322"/>
              <p:cNvSpPr>
                <a:spLocks noChangeShapeType="1"/>
              </p:cNvSpPr>
              <p:nvPr/>
            </p:nvSpPr>
            <p:spPr bwMode="auto">
              <a:xfrm flipH="1">
                <a:off x="3212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8" name="Line 323"/>
              <p:cNvSpPr>
                <a:spLocks noChangeShapeType="1"/>
              </p:cNvSpPr>
              <p:nvPr/>
            </p:nvSpPr>
            <p:spPr bwMode="auto">
              <a:xfrm flipH="1">
                <a:off x="3201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89" name="Line 324"/>
              <p:cNvSpPr>
                <a:spLocks noChangeShapeType="1"/>
              </p:cNvSpPr>
              <p:nvPr/>
            </p:nvSpPr>
            <p:spPr bwMode="auto">
              <a:xfrm flipH="1">
                <a:off x="3190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0" name="Line 325"/>
              <p:cNvSpPr>
                <a:spLocks noChangeShapeType="1"/>
              </p:cNvSpPr>
              <p:nvPr/>
            </p:nvSpPr>
            <p:spPr bwMode="auto">
              <a:xfrm flipH="1">
                <a:off x="3180" y="2960"/>
                <a:ext cx="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1" name="Line 326"/>
              <p:cNvSpPr>
                <a:spLocks noChangeShapeType="1"/>
              </p:cNvSpPr>
              <p:nvPr/>
            </p:nvSpPr>
            <p:spPr bwMode="auto">
              <a:xfrm flipH="1">
                <a:off x="3169" y="2960"/>
                <a:ext cx="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2" name="Line 327"/>
              <p:cNvSpPr>
                <a:spLocks noChangeShapeType="1"/>
              </p:cNvSpPr>
              <p:nvPr/>
            </p:nvSpPr>
            <p:spPr bwMode="auto">
              <a:xfrm flipV="1">
                <a:off x="3165" y="2953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3" name="Line 328"/>
              <p:cNvSpPr>
                <a:spLocks noChangeShapeType="1"/>
              </p:cNvSpPr>
              <p:nvPr/>
            </p:nvSpPr>
            <p:spPr bwMode="auto">
              <a:xfrm flipV="1">
                <a:off x="3165" y="294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4" name="Line 329"/>
              <p:cNvSpPr>
                <a:spLocks noChangeShapeType="1"/>
              </p:cNvSpPr>
              <p:nvPr/>
            </p:nvSpPr>
            <p:spPr bwMode="auto">
              <a:xfrm flipV="1">
                <a:off x="3165" y="292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5" name="Line 330"/>
              <p:cNvSpPr>
                <a:spLocks noChangeShapeType="1"/>
              </p:cNvSpPr>
              <p:nvPr/>
            </p:nvSpPr>
            <p:spPr bwMode="auto">
              <a:xfrm flipV="1">
                <a:off x="3165" y="291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6" name="Line 331"/>
              <p:cNvSpPr>
                <a:spLocks noChangeShapeType="1"/>
              </p:cNvSpPr>
              <p:nvPr/>
            </p:nvSpPr>
            <p:spPr bwMode="auto">
              <a:xfrm flipV="1">
                <a:off x="3165" y="2910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7" name="Line 332"/>
              <p:cNvSpPr>
                <a:spLocks noChangeShapeType="1"/>
              </p:cNvSpPr>
              <p:nvPr/>
            </p:nvSpPr>
            <p:spPr bwMode="auto">
              <a:xfrm flipV="1">
                <a:off x="3165" y="289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8" name="Line 333"/>
              <p:cNvSpPr>
                <a:spLocks noChangeShapeType="1"/>
              </p:cNvSpPr>
              <p:nvPr/>
            </p:nvSpPr>
            <p:spPr bwMode="auto">
              <a:xfrm flipV="1">
                <a:off x="3165" y="288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99" name="Line 334"/>
              <p:cNvSpPr>
                <a:spLocks noChangeShapeType="1"/>
              </p:cNvSpPr>
              <p:nvPr/>
            </p:nvSpPr>
            <p:spPr bwMode="auto">
              <a:xfrm flipV="1">
                <a:off x="3165" y="2878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0" name="Line 335"/>
              <p:cNvSpPr>
                <a:spLocks noChangeShapeType="1"/>
              </p:cNvSpPr>
              <p:nvPr/>
            </p:nvSpPr>
            <p:spPr bwMode="auto">
              <a:xfrm flipV="1">
                <a:off x="3165" y="2867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1" name="Line 336"/>
              <p:cNvSpPr>
                <a:spLocks noChangeShapeType="1"/>
              </p:cNvSpPr>
              <p:nvPr/>
            </p:nvSpPr>
            <p:spPr bwMode="auto">
              <a:xfrm flipV="1">
                <a:off x="3165" y="2854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2" name="Line 337"/>
              <p:cNvSpPr>
                <a:spLocks noChangeShapeType="1"/>
              </p:cNvSpPr>
              <p:nvPr/>
            </p:nvSpPr>
            <p:spPr bwMode="auto">
              <a:xfrm flipV="1">
                <a:off x="3165" y="2843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3" name="Line 338"/>
              <p:cNvSpPr>
                <a:spLocks noChangeShapeType="1"/>
              </p:cNvSpPr>
              <p:nvPr/>
            </p:nvSpPr>
            <p:spPr bwMode="auto">
              <a:xfrm flipV="1">
                <a:off x="3165" y="2835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4" name="Line 339"/>
              <p:cNvSpPr>
                <a:spLocks noChangeShapeType="1"/>
              </p:cNvSpPr>
              <p:nvPr/>
            </p:nvSpPr>
            <p:spPr bwMode="auto">
              <a:xfrm flipV="1">
                <a:off x="3165" y="2822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5" name="Line 340"/>
              <p:cNvSpPr>
                <a:spLocks noChangeShapeType="1"/>
              </p:cNvSpPr>
              <p:nvPr/>
            </p:nvSpPr>
            <p:spPr bwMode="auto">
              <a:xfrm flipV="1">
                <a:off x="3165" y="2811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6" name="Line 341"/>
              <p:cNvSpPr>
                <a:spLocks noChangeShapeType="1"/>
              </p:cNvSpPr>
              <p:nvPr/>
            </p:nvSpPr>
            <p:spPr bwMode="auto">
              <a:xfrm flipV="1">
                <a:off x="3165" y="2800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7" name="Line 342"/>
              <p:cNvSpPr>
                <a:spLocks noChangeShapeType="1"/>
              </p:cNvSpPr>
              <p:nvPr/>
            </p:nvSpPr>
            <p:spPr bwMode="auto">
              <a:xfrm flipV="1">
                <a:off x="3165" y="2792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8" name="Line 343"/>
              <p:cNvSpPr>
                <a:spLocks noChangeShapeType="1"/>
              </p:cNvSpPr>
              <p:nvPr/>
            </p:nvSpPr>
            <p:spPr bwMode="auto">
              <a:xfrm flipV="1">
                <a:off x="3165" y="2779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09" name="Line 344"/>
              <p:cNvSpPr>
                <a:spLocks noChangeShapeType="1"/>
              </p:cNvSpPr>
              <p:nvPr/>
            </p:nvSpPr>
            <p:spPr bwMode="auto">
              <a:xfrm flipV="1">
                <a:off x="3165" y="2768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0" name="Line 345"/>
              <p:cNvSpPr>
                <a:spLocks noChangeShapeType="1"/>
              </p:cNvSpPr>
              <p:nvPr/>
            </p:nvSpPr>
            <p:spPr bwMode="auto">
              <a:xfrm flipV="1">
                <a:off x="3165" y="2760"/>
                <a:ext cx="0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1" name="Line 346"/>
              <p:cNvSpPr>
                <a:spLocks noChangeShapeType="1"/>
              </p:cNvSpPr>
              <p:nvPr/>
            </p:nvSpPr>
            <p:spPr bwMode="auto">
              <a:xfrm flipV="1">
                <a:off x="3165" y="2747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2" name="Line 347"/>
              <p:cNvSpPr>
                <a:spLocks noChangeShapeType="1"/>
              </p:cNvSpPr>
              <p:nvPr/>
            </p:nvSpPr>
            <p:spPr bwMode="auto">
              <a:xfrm flipV="1">
                <a:off x="3165" y="2736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3" name="Line 348"/>
              <p:cNvSpPr>
                <a:spLocks noChangeShapeType="1"/>
              </p:cNvSpPr>
              <p:nvPr/>
            </p:nvSpPr>
            <p:spPr bwMode="auto">
              <a:xfrm flipV="1">
                <a:off x="3165" y="2725"/>
                <a:ext cx="0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4" name="Rectangle 350"/>
              <p:cNvSpPr>
                <a:spLocks noChangeArrowheads="1"/>
              </p:cNvSpPr>
              <p:nvPr/>
            </p:nvSpPr>
            <p:spPr bwMode="auto">
              <a:xfrm>
                <a:off x="2317" y="3672"/>
                <a:ext cx="11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 Unicode MS" charset="0"/>
                  </a:rPr>
                  <a:t>Data Records</a:t>
                </a:r>
              </a:p>
            </p:txBody>
          </p:sp>
          <p:sp>
            <p:nvSpPr>
              <p:cNvPr id="45415" name="Rectangle 351"/>
              <p:cNvSpPr>
                <a:spLocks noChangeArrowheads="1"/>
              </p:cNvSpPr>
              <p:nvPr/>
            </p:nvSpPr>
            <p:spPr bwMode="auto">
              <a:xfrm>
                <a:off x="3133" y="1854"/>
                <a:ext cx="181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 Unicode MS" charset="0"/>
                  </a:rPr>
                  <a:t>Index (Directs search)</a:t>
                </a:r>
              </a:p>
            </p:txBody>
          </p:sp>
          <p:sp>
            <p:nvSpPr>
              <p:cNvPr id="45416" name="Rectangle 352"/>
              <p:cNvSpPr>
                <a:spLocks noChangeArrowheads="1"/>
              </p:cNvSpPr>
              <p:nvPr/>
            </p:nvSpPr>
            <p:spPr bwMode="auto">
              <a:xfrm>
                <a:off x="3518" y="2589"/>
                <a:ext cx="105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rgbClr val="000000"/>
                    </a:solidFill>
                    <a:latin typeface="Arial Unicode MS" charset="0"/>
                  </a:rPr>
                  <a:t>Data Entries</a:t>
                </a:r>
              </a:p>
            </p:txBody>
          </p:sp>
          <p:sp>
            <p:nvSpPr>
              <p:cNvPr id="45417" name="Rectangle 353"/>
              <p:cNvSpPr>
                <a:spLocks noChangeArrowheads="1"/>
              </p:cNvSpPr>
              <p:nvPr/>
            </p:nvSpPr>
            <p:spPr bwMode="auto">
              <a:xfrm>
                <a:off x="3518" y="2765"/>
                <a:ext cx="145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Arial Unicode MS" charset="0"/>
                  </a:rPr>
                  <a:t>("Sequence set")</a:t>
                </a:r>
              </a:p>
            </p:txBody>
          </p:sp>
          <p:sp>
            <p:nvSpPr>
              <p:cNvPr id="45418" name="Line 354"/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20" cy="7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9" name="Line 355"/>
              <p:cNvSpPr>
                <a:spLocks noChangeShapeType="1"/>
              </p:cNvSpPr>
              <p:nvPr/>
            </p:nvSpPr>
            <p:spPr bwMode="auto">
              <a:xfrm>
                <a:off x="2688" y="1824"/>
                <a:ext cx="720" cy="7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0" name="Line 356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4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1" name="Line 357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2" name="Line 358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3" name="Line 359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4" name="Line 360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5" name="Line 361"/>
              <p:cNvSpPr>
                <a:spLocks noChangeShapeType="1"/>
              </p:cNvSpPr>
              <p:nvPr/>
            </p:nvSpPr>
            <p:spPr bwMode="auto">
              <a:xfrm>
                <a:off x="1776" y="2976"/>
                <a:ext cx="864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6" name="Line 362"/>
              <p:cNvSpPr>
                <a:spLocks noChangeShapeType="1"/>
              </p:cNvSpPr>
              <p:nvPr/>
            </p:nvSpPr>
            <p:spPr bwMode="auto">
              <a:xfrm flipH="1">
                <a:off x="1584" y="2976"/>
                <a:ext cx="24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7" name="Line 363"/>
              <p:cNvSpPr>
                <a:spLocks noChangeShapeType="1"/>
              </p:cNvSpPr>
              <p:nvPr/>
            </p:nvSpPr>
            <p:spPr bwMode="auto">
              <a:xfrm flipH="1">
                <a:off x="1680" y="2928"/>
                <a:ext cx="24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8" name="Line 364"/>
              <p:cNvSpPr>
                <a:spLocks noChangeShapeType="1"/>
              </p:cNvSpPr>
              <p:nvPr/>
            </p:nvSpPr>
            <p:spPr bwMode="auto">
              <a:xfrm>
                <a:off x="1968" y="2976"/>
                <a:ext cx="28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9" name="Line 365"/>
              <p:cNvSpPr>
                <a:spLocks noChangeShapeType="1"/>
              </p:cNvSpPr>
              <p:nvPr/>
            </p:nvSpPr>
            <p:spPr bwMode="auto">
              <a:xfrm flipH="1">
                <a:off x="2304" y="2976"/>
                <a:ext cx="48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0" name="Line 366"/>
              <p:cNvSpPr>
                <a:spLocks noChangeShapeType="1"/>
              </p:cNvSpPr>
              <p:nvPr/>
            </p:nvSpPr>
            <p:spPr bwMode="auto">
              <a:xfrm flipH="1">
                <a:off x="1584" y="2976"/>
                <a:ext cx="81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1" name="Line 367"/>
              <p:cNvSpPr>
                <a:spLocks noChangeShapeType="1"/>
              </p:cNvSpPr>
              <p:nvPr/>
            </p:nvSpPr>
            <p:spPr bwMode="auto">
              <a:xfrm>
                <a:off x="2448" y="2976"/>
                <a:ext cx="96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2" name="Line 368"/>
              <p:cNvSpPr>
                <a:spLocks noChangeShapeType="1"/>
              </p:cNvSpPr>
              <p:nvPr/>
            </p:nvSpPr>
            <p:spPr bwMode="auto">
              <a:xfrm>
                <a:off x="2496" y="297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3" name="Line 369"/>
              <p:cNvSpPr>
                <a:spLocks noChangeShapeType="1"/>
              </p:cNvSpPr>
              <p:nvPr/>
            </p:nvSpPr>
            <p:spPr bwMode="auto">
              <a:xfrm flipH="1">
                <a:off x="2352" y="2976"/>
                <a:ext cx="91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4" name="Line 370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5" name="Line 371"/>
              <p:cNvSpPr>
                <a:spLocks noChangeShapeType="1"/>
              </p:cNvSpPr>
              <p:nvPr/>
            </p:nvSpPr>
            <p:spPr bwMode="auto">
              <a:xfrm flipH="1">
                <a:off x="3168" y="2976"/>
                <a:ext cx="240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6" name="Line 372"/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67" name="Group 382"/>
            <p:cNvGrpSpPr>
              <a:grpSpLocks/>
            </p:cNvGrpSpPr>
            <p:nvPr/>
          </p:nvGrpSpPr>
          <p:grpSpPr bwMode="auto">
            <a:xfrm>
              <a:off x="1900" y="2928"/>
              <a:ext cx="1268" cy="192"/>
              <a:chOff x="3100" y="2079"/>
              <a:chExt cx="1268" cy="192"/>
            </a:xfrm>
          </p:grpSpPr>
          <p:sp>
            <p:nvSpPr>
              <p:cNvPr id="45068" name="Freeform 383"/>
              <p:cNvSpPr>
                <a:spLocks/>
              </p:cNvSpPr>
              <p:nvPr/>
            </p:nvSpPr>
            <p:spPr bwMode="auto">
              <a:xfrm>
                <a:off x="3100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69" name="Freeform 384"/>
              <p:cNvSpPr>
                <a:spLocks/>
              </p:cNvSpPr>
              <p:nvPr/>
            </p:nvSpPr>
            <p:spPr bwMode="auto">
              <a:xfrm>
                <a:off x="3648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0" name="Freeform 385"/>
              <p:cNvSpPr>
                <a:spLocks/>
              </p:cNvSpPr>
              <p:nvPr/>
            </p:nvSpPr>
            <p:spPr bwMode="auto">
              <a:xfrm>
                <a:off x="4080" y="207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144 w 288"/>
                  <a:gd name="T3" fmla="*/ 192 h 192"/>
                  <a:gd name="T4" fmla="*/ 288 w 288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cubicBezTo>
                      <a:pt x="48" y="96"/>
                      <a:pt x="96" y="192"/>
                      <a:pt x="144" y="192"/>
                    </a:cubicBezTo>
                    <a:cubicBezTo>
                      <a:pt x="192" y="192"/>
                      <a:pt x="240" y="96"/>
                      <a:pt x="288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67044" name="Text Box 388"/>
          <p:cNvSpPr txBox="1">
            <a:spLocks noChangeArrowheads="1"/>
          </p:cNvSpPr>
          <p:nvPr/>
        </p:nvSpPr>
        <p:spPr bwMode="auto">
          <a:xfrm>
            <a:off x="152400" y="2362200"/>
            <a:ext cx="3657600" cy="457200"/>
          </a:xfrm>
          <a:prstGeom prst="rect">
            <a:avLst/>
          </a:prstGeom>
          <a:solidFill>
            <a:srgbClr val="E8FC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3300"/>
                </a:solidFill>
              </a:rPr>
              <a:t>When can this be useful?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04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A886F0-0BB2-B54D-AD78-00F5814A70EF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C111CA-03E2-1840-A5C5-AD2F53682BE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Summary, External Sort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800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Important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Minimize disk I/O cost, use the (large) buffer pool: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Larger 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Fewer merges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Blocked 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Double Buffering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Choice of internal sort algorithm may matter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Pass 0: Run size B or 2B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Can use indices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Clustered Index: Great! Always better than external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Unclustered Index: Use with caution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C1A880-8CC7-2B42-B108-4BD45F8A4BD3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16351B-246A-8C4F-B920-250D3B3694D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Sort?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User wants query answers in some order</a:t>
            </a:r>
          </a:p>
          <a:p>
            <a:pPr lvl="1" eaLnBrk="1" hangingPunct="1"/>
            <a:r>
              <a:rPr lang="en-US">
                <a:latin typeface="Tahoma" charset="0"/>
              </a:rPr>
              <a:t>E.g., decreasing order of age</a:t>
            </a:r>
          </a:p>
          <a:p>
            <a:pPr eaLnBrk="1" hangingPunct="1"/>
            <a:r>
              <a:rPr lang="en-US">
                <a:latin typeface="Tahoma" charset="0"/>
              </a:rPr>
              <a:t>First step to bulk-loading B+ Tree</a:t>
            </a:r>
          </a:p>
          <a:p>
            <a:pPr eaLnBrk="1" hangingPunct="1"/>
            <a:r>
              <a:rPr lang="en-US">
                <a:latin typeface="Tahoma" charset="0"/>
              </a:rPr>
              <a:t>Eliminate duplicate records</a:t>
            </a:r>
          </a:p>
          <a:p>
            <a:pPr lvl="1" eaLnBrk="1" hangingPunct="1"/>
            <a:r>
              <a:rPr lang="en-US">
                <a:latin typeface="Tahoma" charset="0"/>
              </a:rPr>
              <a:t>SELECT DISTINCT</a:t>
            </a:r>
          </a:p>
          <a:p>
            <a:pPr eaLnBrk="1" hangingPunct="1"/>
            <a:r>
              <a:rPr lang="en-US">
                <a:latin typeface="Tahoma" charset="0"/>
              </a:rPr>
              <a:t>Sort-merge join algorithm (later)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5E8913-085C-124C-B9BE-146583AB6B1C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AD2362A-42C9-8942-A505-C7185B1E951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bother?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But we already know how to sort…</a:t>
            </a:r>
          </a:p>
          <a:p>
            <a:pPr eaLnBrk="1" hangingPunct="1"/>
            <a:r>
              <a:rPr lang="en-US">
                <a:latin typeface="Tahoma" charset="0"/>
              </a:rPr>
              <a:t>New Problem: How to sort 100 GB of data with 1 GB RAM?</a:t>
            </a:r>
          </a:p>
          <a:p>
            <a:pPr lvl="1" eaLnBrk="1" hangingPunct="1"/>
            <a:r>
              <a:rPr lang="en-US">
                <a:latin typeface="Tahoma" charset="0"/>
              </a:rPr>
              <a:t>External Sort – Minimize disk access cost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  <a:latin typeface="Tahoma" charset="0"/>
              </a:rPr>
              <a:t>Why not use virtual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D29E1C-04D3-2447-975B-9937E6DC71B1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1B26DA-7C38-6A47-83EB-51D2CA53706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960518" name="Text Box 6"/>
          <p:cNvSpPr txBox="1">
            <a:spLocks noChangeArrowheads="1"/>
          </p:cNvSpPr>
          <p:nvPr/>
        </p:nvSpPr>
        <p:spPr bwMode="auto">
          <a:xfrm>
            <a:off x="4979033" y="381000"/>
            <a:ext cx="3174367" cy="461665"/>
          </a:xfrm>
          <a:prstGeom prst="rect">
            <a:avLst/>
          </a:prstGeom>
          <a:solidFill>
            <a:srgbClr val="FAE8E2"/>
          </a:solidFill>
          <a:ln w="25400">
            <a:solidFill>
              <a:srgbClr val="FFCC99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chemeClr val="hlink"/>
                </a:solidFill>
              </a:rPr>
              <a:t>Sortbenchmark.org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Sorting has become a blood sport</a:t>
            </a:r>
            <a:r>
              <a:rPr lang="en-US" sz="2400" dirty="0" smtClean="0">
                <a:latin typeface="Tahoma" charset="0"/>
              </a:rPr>
              <a:t>!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Results from 2014: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800000"/>
                </a:solidFill>
                <a:latin typeface="Tahoma" charset="0"/>
              </a:rPr>
              <a:t>Gray Sort</a:t>
            </a:r>
            <a:r>
              <a:rPr lang="en-US" sz="2400" dirty="0">
                <a:latin typeface="Tahoma" charset="0"/>
              </a:rPr>
              <a:t>: How many bytes/min, while sorting at least 100TB?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Daytona: </a:t>
            </a:r>
            <a:r>
              <a:rPr lang="en-US" sz="2000" dirty="0" err="1">
                <a:solidFill>
                  <a:srgbClr val="0000FF"/>
                </a:solidFill>
                <a:latin typeface="Tahoma" charset="0"/>
              </a:rPr>
              <a:t>TritonSort</a:t>
            </a:r>
            <a:r>
              <a:rPr lang="en-US" sz="2000" dirty="0">
                <a:latin typeface="Tahoma" charset="0"/>
              </a:rPr>
              <a:t>/UCSD </a:t>
            </a:r>
            <a:r>
              <a:rPr lang="en-US" sz="2000" dirty="0" smtClean="0">
                <a:latin typeface="Tahoma" charset="0"/>
              </a:rPr>
              <a:t>(100TB in 1378 </a:t>
            </a:r>
            <a:r>
              <a:rPr lang="en-US" sz="2000" dirty="0">
                <a:latin typeface="Tahoma" charset="0"/>
              </a:rPr>
              <a:t>sec)</a:t>
            </a:r>
            <a:r>
              <a:rPr lang="en-US" sz="2000" dirty="0" smtClean="0">
                <a:latin typeface="Tahoma" charset="0"/>
              </a:rPr>
              <a:t>, Apache 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Spark </a:t>
            </a:r>
            <a:r>
              <a:rPr lang="en-US" sz="2000" dirty="0" smtClean="0">
                <a:latin typeface="Tahoma" charset="0"/>
              </a:rPr>
              <a:t>(100TB in 1,406 sec)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Indy: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BaiduSort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(100TB in 716 sec)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800000"/>
                </a:solidFill>
                <a:latin typeface="Tahoma" charset="0"/>
              </a:rPr>
              <a:t>Minute Sort</a:t>
            </a:r>
            <a:r>
              <a:rPr lang="en-US" sz="2400" dirty="0">
                <a:latin typeface="Tahoma" charset="0"/>
              </a:rPr>
              <a:t>: How many records can you sort in 1 minute?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Daytona: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DeepSort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(3.7 TB/min) 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Indy: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BaiduSort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(7 TB/min)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rgbClr val="800000"/>
                </a:solidFill>
                <a:latin typeface="Tahoma" charset="0"/>
              </a:rPr>
              <a:t>Penny Sort</a:t>
            </a:r>
            <a:r>
              <a:rPr lang="en-US" sz="2400" dirty="0">
                <a:latin typeface="Tahoma" charset="0"/>
              </a:rPr>
              <a:t>: How many can you sort for a penny</a:t>
            </a:r>
            <a:r>
              <a:rPr lang="en-US" sz="2400" dirty="0" smtClean="0">
                <a:latin typeface="Tahoma" charset="0"/>
              </a:rPr>
              <a:t>? (since 2011)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Daytona: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Psort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/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Univ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of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Padova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 smtClean="0">
                <a:latin typeface="Tahoma" charset="0"/>
              </a:rPr>
              <a:t>286GB)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Indy: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Psort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/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Univ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of </a:t>
            </a:r>
            <a:r>
              <a:rPr lang="en-US" sz="2000" dirty="0" err="1" smtClean="0">
                <a:solidFill>
                  <a:srgbClr val="0000FF"/>
                </a:solidFill>
                <a:latin typeface="Tahoma" charset="0"/>
              </a:rPr>
              <a:t>Padova</a:t>
            </a:r>
            <a:r>
              <a:rPr lang="en-US" sz="2000" dirty="0" smtClean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(334GB)</a:t>
            </a:r>
          </a:p>
        </p:txBody>
      </p:sp>
      <p:sp>
        <p:nvSpPr>
          <p:cNvPr id="471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55563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>
                <a:latin typeface="Tahoma" charset="0"/>
              </a:rPr>
              <a:t>Sorting Records!</a:t>
            </a:r>
          </a:p>
        </p:txBody>
      </p:sp>
    </p:spTree>
    <p:extLst>
      <p:ext uri="{BB962C8B-B14F-4D97-AF65-F5344CB8AC3E}">
        <p14:creationId xmlns:p14="http://schemas.microsoft.com/office/powerpoint/2010/main" val="3414033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97ED4C-FB89-B44C-85AF-6A410B2BD225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A858F4-074D-7842-BB4B-AEF82806269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Two-Way External Merge Sort</a:t>
            </a: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2362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Pedagogical use only!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Requires 3 Buffer pages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Pass 1: Read a page, sort it, write it (a </a:t>
            </a:r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run</a:t>
            </a:r>
            <a:r>
              <a:rPr lang="en-US" sz="2400" dirty="0">
                <a:latin typeface="Tahoma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only one buffer page is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Pass 2, 3, …, etc.: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 three buffer pages used.</a:t>
            </a:r>
          </a:p>
        </p:txBody>
      </p:sp>
      <p:sp>
        <p:nvSpPr>
          <p:cNvPr id="21512" name="Freeform 6"/>
          <p:cNvSpPr>
            <a:spLocks/>
          </p:cNvSpPr>
          <p:nvPr/>
        </p:nvSpPr>
        <p:spPr bwMode="auto">
          <a:xfrm>
            <a:off x="6684963" y="3756025"/>
            <a:ext cx="1316037" cy="220663"/>
          </a:xfrm>
          <a:custGeom>
            <a:avLst/>
            <a:gdLst>
              <a:gd name="T0" fmla="*/ 2147483647 w 829"/>
              <a:gd name="T1" fmla="*/ 2147483647 h 139"/>
              <a:gd name="T2" fmla="*/ 2147483647 w 829"/>
              <a:gd name="T3" fmla="*/ 2147483647 h 139"/>
              <a:gd name="T4" fmla="*/ 2147483647 w 829"/>
              <a:gd name="T5" fmla="*/ 2147483647 h 139"/>
              <a:gd name="T6" fmla="*/ 2147483647 w 829"/>
              <a:gd name="T7" fmla="*/ 0 h 139"/>
              <a:gd name="T8" fmla="*/ 2147483647 w 829"/>
              <a:gd name="T9" fmla="*/ 2147483647 h 139"/>
              <a:gd name="T10" fmla="*/ 2147483647 w 829"/>
              <a:gd name="T11" fmla="*/ 2147483647 h 139"/>
              <a:gd name="T12" fmla="*/ 0 w 829"/>
              <a:gd name="T13" fmla="*/ 2147483647 h 139"/>
              <a:gd name="T14" fmla="*/ 2147483647 w 829"/>
              <a:gd name="T15" fmla="*/ 2147483647 h 139"/>
              <a:gd name="T16" fmla="*/ 2147483647 w 829"/>
              <a:gd name="T17" fmla="*/ 2147483647 h 139"/>
              <a:gd name="T18" fmla="*/ 2147483647 w 829"/>
              <a:gd name="T19" fmla="*/ 2147483647 h 139"/>
              <a:gd name="T20" fmla="*/ 2147483647 w 829"/>
              <a:gd name="T21" fmla="*/ 2147483647 h 139"/>
              <a:gd name="T22" fmla="*/ 2147483647 w 829"/>
              <a:gd name="T23" fmla="*/ 2147483647 h 139"/>
              <a:gd name="T24" fmla="*/ 2147483647 w 829"/>
              <a:gd name="T25" fmla="*/ 2147483647 h 1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9"/>
              <a:gd name="T40" fmla="*/ 0 h 139"/>
              <a:gd name="T41" fmla="*/ 829 w 829"/>
              <a:gd name="T42" fmla="*/ 139 h 1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7"/>
          <p:cNvSpPr>
            <a:spLocks/>
          </p:cNvSpPr>
          <p:nvPr/>
        </p:nvSpPr>
        <p:spPr bwMode="auto">
          <a:xfrm>
            <a:off x="1339850" y="4152900"/>
            <a:ext cx="1039813" cy="150813"/>
          </a:xfrm>
          <a:custGeom>
            <a:avLst/>
            <a:gdLst>
              <a:gd name="T0" fmla="*/ 0 w 655"/>
              <a:gd name="T1" fmla="*/ 2147483647 h 95"/>
              <a:gd name="T2" fmla="*/ 0 w 655"/>
              <a:gd name="T3" fmla="*/ 0 h 95"/>
              <a:gd name="T4" fmla="*/ 2147483647 w 655"/>
              <a:gd name="T5" fmla="*/ 0 h 95"/>
              <a:gd name="T6" fmla="*/ 2147483647 w 655"/>
              <a:gd name="T7" fmla="*/ 2147483647 h 95"/>
              <a:gd name="T8" fmla="*/ 0 w 655"/>
              <a:gd name="T9" fmla="*/ 2147483647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95"/>
              <a:gd name="T17" fmla="*/ 655 w 655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8"/>
          <p:cNvSpPr>
            <a:spLocks/>
          </p:cNvSpPr>
          <p:nvPr/>
        </p:nvSpPr>
        <p:spPr bwMode="auto">
          <a:xfrm>
            <a:off x="1339850" y="4900613"/>
            <a:ext cx="1068388" cy="138112"/>
          </a:xfrm>
          <a:custGeom>
            <a:avLst/>
            <a:gdLst>
              <a:gd name="T0" fmla="*/ 0 w 673"/>
              <a:gd name="T1" fmla="*/ 2147483647 h 87"/>
              <a:gd name="T2" fmla="*/ 0 w 673"/>
              <a:gd name="T3" fmla="*/ 0 h 87"/>
              <a:gd name="T4" fmla="*/ 2147483647 w 673"/>
              <a:gd name="T5" fmla="*/ 0 h 87"/>
              <a:gd name="T6" fmla="*/ 2147483647 w 673"/>
              <a:gd name="T7" fmla="*/ 2147483647 h 87"/>
              <a:gd name="T8" fmla="*/ 0 w 673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87"/>
              <a:gd name="T17" fmla="*/ 673 w 673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9"/>
          <p:cNvSpPr>
            <a:spLocks/>
          </p:cNvSpPr>
          <p:nvPr/>
        </p:nvSpPr>
        <p:spPr bwMode="auto">
          <a:xfrm>
            <a:off x="1201738" y="3784600"/>
            <a:ext cx="1314450" cy="219075"/>
          </a:xfrm>
          <a:custGeom>
            <a:avLst/>
            <a:gdLst>
              <a:gd name="T0" fmla="*/ 2147483647 w 828"/>
              <a:gd name="T1" fmla="*/ 2147483647 h 138"/>
              <a:gd name="T2" fmla="*/ 2147483647 w 828"/>
              <a:gd name="T3" fmla="*/ 2147483647 h 138"/>
              <a:gd name="T4" fmla="*/ 2147483647 w 828"/>
              <a:gd name="T5" fmla="*/ 2147483647 h 138"/>
              <a:gd name="T6" fmla="*/ 2147483647 w 828"/>
              <a:gd name="T7" fmla="*/ 0 h 138"/>
              <a:gd name="T8" fmla="*/ 2147483647 w 828"/>
              <a:gd name="T9" fmla="*/ 2147483647 h 138"/>
              <a:gd name="T10" fmla="*/ 2147483647 w 828"/>
              <a:gd name="T11" fmla="*/ 2147483647 h 138"/>
              <a:gd name="T12" fmla="*/ 0 w 828"/>
              <a:gd name="T13" fmla="*/ 2147483647 h 138"/>
              <a:gd name="T14" fmla="*/ 2147483647 w 828"/>
              <a:gd name="T15" fmla="*/ 2147483647 h 138"/>
              <a:gd name="T16" fmla="*/ 2147483647 w 828"/>
              <a:gd name="T17" fmla="*/ 2147483647 h 138"/>
              <a:gd name="T18" fmla="*/ 2147483647 w 828"/>
              <a:gd name="T19" fmla="*/ 2147483647 h 138"/>
              <a:gd name="T20" fmla="*/ 2147483647 w 828"/>
              <a:gd name="T21" fmla="*/ 2147483647 h 138"/>
              <a:gd name="T22" fmla="*/ 2147483647 w 828"/>
              <a:gd name="T23" fmla="*/ 2147483647 h 138"/>
              <a:gd name="T24" fmla="*/ 2147483647 w 828"/>
              <a:gd name="T25" fmla="*/ 2147483647 h 1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8"/>
              <a:gd name="T40" fmla="*/ 0 h 138"/>
              <a:gd name="T41" fmla="*/ 828 w 828"/>
              <a:gd name="T42" fmla="*/ 138 h 1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3228975" y="5275263"/>
            <a:ext cx="2867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man Old Style" charset="0"/>
              </a:rPr>
              <a:t>Main memory buffers</a:t>
            </a:r>
          </a:p>
        </p:txBody>
      </p:sp>
      <p:sp>
        <p:nvSpPr>
          <p:cNvPr id="21517" name="Freeform 11"/>
          <p:cNvSpPr>
            <a:spLocks/>
          </p:cNvSpPr>
          <p:nvPr/>
        </p:nvSpPr>
        <p:spPr bwMode="auto">
          <a:xfrm>
            <a:off x="6794500" y="4451350"/>
            <a:ext cx="1055688" cy="138113"/>
          </a:xfrm>
          <a:custGeom>
            <a:avLst/>
            <a:gdLst>
              <a:gd name="T0" fmla="*/ 0 w 665"/>
              <a:gd name="T1" fmla="*/ 2147483647 h 87"/>
              <a:gd name="T2" fmla="*/ 0 w 665"/>
              <a:gd name="T3" fmla="*/ 0 h 87"/>
              <a:gd name="T4" fmla="*/ 2147483647 w 665"/>
              <a:gd name="T5" fmla="*/ 0 h 87"/>
              <a:gd name="T6" fmla="*/ 2147483647 w 665"/>
              <a:gd name="T7" fmla="*/ 2147483647 h 87"/>
              <a:gd name="T8" fmla="*/ 0 w 665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5"/>
              <a:gd name="T16" fmla="*/ 0 h 87"/>
              <a:gd name="T17" fmla="*/ 665 w 665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Freeform 12"/>
          <p:cNvSpPr>
            <a:spLocks/>
          </p:cNvSpPr>
          <p:nvPr/>
        </p:nvSpPr>
        <p:spPr bwMode="auto">
          <a:xfrm>
            <a:off x="6808788" y="4683125"/>
            <a:ext cx="1055687" cy="125413"/>
          </a:xfrm>
          <a:custGeom>
            <a:avLst/>
            <a:gdLst>
              <a:gd name="T0" fmla="*/ 0 w 665"/>
              <a:gd name="T1" fmla="*/ 2147483647 h 79"/>
              <a:gd name="T2" fmla="*/ 0 w 665"/>
              <a:gd name="T3" fmla="*/ 0 h 79"/>
              <a:gd name="T4" fmla="*/ 2147483647 w 665"/>
              <a:gd name="T5" fmla="*/ 0 h 79"/>
              <a:gd name="T6" fmla="*/ 2147483647 w 665"/>
              <a:gd name="T7" fmla="*/ 2147483647 h 79"/>
              <a:gd name="T8" fmla="*/ 0 w 665"/>
              <a:gd name="T9" fmla="*/ 2147483647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5"/>
              <a:gd name="T16" fmla="*/ 0 h 79"/>
              <a:gd name="T17" fmla="*/ 665 w 665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Freeform 13"/>
          <p:cNvSpPr>
            <a:spLocks/>
          </p:cNvSpPr>
          <p:nvPr/>
        </p:nvSpPr>
        <p:spPr bwMode="auto">
          <a:xfrm>
            <a:off x="3349625" y="3898900"/>
            <a:ext cx="1127125" cy="444500"/>
          </a:xfrm>
          <a:custGeom>
            <a:avLst/>
            <a:gdLst>
              <a:gd name="T0" fmla="*/ 0 w 710"/>
              <a:gd name="T1" fmla="*/ 2147483647 h 280"/>
              <a:gd name="T2" fmla="*/ 0 w 710"/>
              <a:gd name="T3" fmla="*/ 0 h 280"/>
              <a:gd name="T4" fmla="*/ 2147483647 w 710"/>
              <a:gd name="T5" fmla="*/ 0 h 280"/>
              <a:gd name="T6" fmla="*/ 2147483647 w 710"/>
              <a:gd name="T7" fmla="*/ 2147483647 h 280"/>
              <a:gd name="T8" fmla="*/ 0 w 710"/>
              <a:gd name="T9" fmla="*/ 2147483647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0"/>
              <a:gd name="T16" fmla="*/ 0 h 280"/>
              <a:gd name="T17" fmla="*/ 710 w 710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Freeform 14"/>
          <p:cNvSpPr>
            <a:spLocks/>
          </p:cNvSpPr>
          <p:nvPr/>
        </p:nvSpPr>
        <p:spPr bwMode="auto">
          <a:xfrm>
            <a:off x="5102225" y="4375150"/>
            <a:ext cx="1001713" cy="360363"/>
          </a:xfrm>
          <a:custGeom>
            <a:avLst/>
            <a:gdLst>
              <a:gd name="T0" fmla="*/ 0 w 631"/>
              <a:gd name="T1" fmla="*/ 2147483647 h 227"/>
              <a:gd name="T2" fmla="*/ 0 w 631"/>
              <a:gd name="T3" fmla="*/ 0 h 227"/>
              <a:gd name="T4" fmla="*/ 2147483647 w 631"/>
              <a:gd name="T5" fmla="*/ 0 h 227"/>
              <a:gd name="T6" fmla="*/ 2147483647 w 631"/>
              <a:gd name="T7" fmla="*/ 2147483647 h 227"/>
              <a:gd name="T8" fmla="*/ 0 w 631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1"/>
              <a:gd name="T16" fmla="*/ 0 h 227"/>
              <a:gd name="T17" fmla="*/ 631 w 631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Freeform 15"/>
          <p:cNvSpPr>
            <a:spLocks/>
          </p:cNvSpPr>
          <p:nvPr/>
        </p:nvSpPr>
        <p:spPr bwMode="auto">
          <a:xfrm>
            <a:off x="3322638" y="4741863"/>
            <a:ext cx="1127125" cy="446087"/>
          </a:xfrm>
          <a:custGeom>
            <a:avLst/>
            <a:gdLst>
              <a:gd name="T0" fmla="*/ 0 w 710"/>
              <a:gd name="T1" fmla="*/ 2147483647 h 281"/>
              <a:gd name="T2" fmla="*/ 0 w 710"/>
              <a:gd name="T3" fmla="*/ 0 h 281"/>
              <a:gd name="T4" fmla="*/ 2147483647 w 710"/>
              <a:gd name="T5" fmla="*/ 0 h 281"/>
              <a:gd name="T6" fmla="*/ 2147483647 w 710"/>
              <a:gd name="T7" fmla="*/ 2147483647 h 281"/>
              <a:gd name="T8" fmla="*/ 0 w 710"/>
              <a:gd name="T9" fmla="*/ 2147483647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0"/>
              <a:gd name="T16" fmla="*/ 0 h 281"/>
              <a:gd name="T17" fmla="*/ 710 w 710"/>
              <a:gd name="T18" fmla="*/ 281 h 2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Freeform 16"/>
          <p:cNvSpPr>
            <a:spLocks/>
          </p:cNvSpPr>
          <p:nvPr/>
        </p:nvSpPr>
        <p:spPr bwMode="auto">
          <a:xfrm>
            <a:off x="2844800" y="3581400"/>
            <a:ext cx="3433763" cy="2055813"/>
          </a:xfrm>
          <a:custGeom>
            <a:avLst/>
            <a:gdLst>
              <a:gd name="T0" fmla="*/ 0 w 2163"/>
              <a:gd name="T1" fmla="*/ 2147483647 h 1295"/>
              <a:gd name="T2" fmla="*/ 0 w 2163"/>
              <a:gd name="T3" fmla="*/ 0 h 1295"/>
              <a:gd name="T4" fmla="*/ 2147483647 w 2163"/>
              <a:gd name="T5" fmla="*/ 0 h 1295"/>
              <a:gd name="T6" fmla="*/ 2147483647 w 2163"/>
              <a:gd name="T7" fmla="*/ 2147483647 h 1295"/>
              <a:gd name="T8" fmla="*/ 0 w 2163"/>
              <a:gd name="T9" fmla="*/ 2147483647 h 1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3"/>
              <a:gd name="T16" fmla="*/ 0 h 1295"/>
              <a:gd name="T17" fmla="*/ 2163 w 2163"/>
              <a:gd name="T18" fmla="*/ 1295 h 1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Rectangle 17"/>
          <p:cNvSpPr>
            <a:spLocks noChangeArrowheads="1"/>
          </p:cNvSpPr>
          <p:nvPr/>
        </p:nvSpPr>
        <p:spPr bwMode="auto">
          <a:xfrm>
            <a:off x="3328988" y="3937000"/>
            <a:ext cx="1042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Bookman Old Style" charset="0"/>
              </a:rPr>
              <a:t>INPUT 1</a:t>
            </a:r>
          </a:p>
        </p:txBody>
      </p:sp>
      <p:sp>
        <p:nvSpPr>
          <p:cNvPr id="21524" name="Rectangle 18"/>
          <p:cNvSpPr>
            <a:spLocks noChangeArrowheads="1"/>
          </p:cNvSpPr>
          <p:nvPr/>
        </p:nvSpPr>
        <p:spPr bwMode="auto">
          <a:xfrm>
            <a:off x="3328988" y="4781550"/>
            <a:ext cx="1042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Bookman Old Style" charset="0"/>
              </a:rPr>
              <a:t>INPUT 2</a:t>
            </a:r>
          </a:p>
        </p:txBody>
      </p:sp>
      <p:sp>
        <p:nvSpPr>
          <p:cNvPr id="21525" name="Rectangle 19"/>
          <p:cNvSpPr>
            <a:spLocks noChangeArrowheads="1"/>
          </p:cNvSpPr>
          <p:nvPr/>
        </p:nvSpPr>
        <p:spPr bwMode="auto">
          <a:xfrm>
            <a:off x="5051425" y="4386263"/>
            <a:ext cx="1063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Bookman Old Style" charset="0"/>
              </a:rPr>
              <a:t>OUTPUT</a:t>
            </a:r>
          </a:p>
        </p:txBody>
      </p:sp>
      <p:sp>
        <p:nvSpPr>
          <p:cNvPr id="21526" name="Rectangle 20"/>
          <p:cNvSpPr>
            <a:spLocks noChangeArrowheads="1"/>
          </p:cNvSpPr>
          <p:nvPr/>
        </p:nvSpPr>
        <p:spPr bwMode="auto">
          <a:xfrm>
            <a:off x="7061200" y="5335588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man Old Style" charset="0"/>
              </a:rPr>
              <a:t>Disk</a:t>
            </a:r>
          </a:p>
        </p:txBody>
      </p:sp>
      <p:sp>
        <p:nvSpPr>
          <p:cNvPr id="21527" name="Rectangle 21"/>
          <p:cNvSpPr>
            <a:spLocks noChangeArrowheads="1"/>
          </p:cNvSpPr>
          <p:nvPr/>
        </p:nvSpPr>
        <p:spPr bwMode="auto">
          <a:xfrm>
            <a:off x="1509713" y="5362575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man Old Style" charset="0"/>
              </a:rPr>
              <a:t>Disk</a:t>
            </a:r>
          </a:p>
        </p:txBody>
      </p:sp>
      <p:sp>
        <p:nvSpPr>
          <p:cNvPr id="21528" name="Line 22"/>
          <p:cNvSpPr>
            <a:spLocks noChangeShapeType="1"/>
          </p:cNvSpPr>
          <p:nvPr/>
        </p:nvSpPr>
        <p:spPr bwMode="auto">
          <a:xfrm>
            <a:off x="1216025" y="38846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3"/>
          <p:cNvSpPr>
            <a:spLocks noChangeShapeType="1"/>
          </p:cNvSpPr>
          <p:nvPr/>
        </p:nvSpPr>
        <p:spPr bwMode="auto">
          <a:xfrm>
            <a:off x="2511425" y="38846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0" name="Group 24"/>
          <p:cNvGrpSpPr>
            <a:grpSpLocks/>
          </p:cNvGrpSpPr>
          <p:nvPr/>
        </p:nvGrpSpPr>
        <p:grpSpPr bwMode="auto">
          <a:xfrm>
            <a:off x="1220788" y="5103813"/>
            <a:ext cx="1290637" cy="152400"/>
            <a:chOff x="963" y="3456"/>
            <a:chExt cx="813" cy="96"/>
          </a:xfrm>
        </p:grpSpPr>
        <p:sp>
          <p:nvSpPr>
            <p:cNvPr id="21541" name="Arc 25"/>
            <p:cNvSpPr>
              <a:spLocks/>
            </p:cNvSpPr>
            <p:nvPr/>
          </p:nvSpPr>
          <p:spPr bwMode="auto">
            <a:xfrm>
              <a:off x="963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Arc 26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6707188" y="5103813"/>
            <a:ext cx="1290637" cy="152400"/>
            <a:chOff x="4419" y="3456"/>
            <a:chExt cx="813" cy="96"/>
          </a:xfrm>
        </p:grpSpPr>
        <p:sp>
          <p:nvSpPr>
            <p:cNvPr id="21539" name="Arc 28"/>
            <p:cNvSpPr>
              <a:spLocks/>
            </p:cNvSpPr>
            <p:nvPr/>
          </p:nvSpPr>
          <p:spPr bwMode="auto">
            <a:xfrm>
              <a:off x="4419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Arc 29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2" name="Line 30"/>
          <p:cNvSpPr>
            <a:spLocks noChangeShapeType="1"/>
          </p:cNvSpPr>
          <p:nvPr/>
        </p:nvSpPr>
        <p:spPr bwMode="auto">
          <a:xfrm>
            <a:off x="6702425" y="38846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1"/>
          <p:cNvSpPr>
            <a:spLocks noChangeShapeType="1"/>
          </p:cNvSpPr>
          <p:nvPr/>
        </p:nvSpPr>
        <p:spPr bwMode="auto">
          <a:xfrm>
            <a:off x="7997825" y="3884613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2"/>
          <p:cNvSpPr>
            <a:spLocks noChangeShapeType="1"/>
          </p:cNvSpPr>
          <p:nvPr/>
        </p:nvSpPr>
        <p:spPr bwMode="auto">
          <a:xfrm>
            <a:off x="2359025" y="41894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3"/>
          <p:cNvSpPr>
            <a:spLocks noChangeShapeType="1"/>
          </p:cNvSpPr>
          <p:nvPr/>
        </p:nvSpPr>
        <p:spPr bwMode="auto">
          <a:xfrm>
            <a:off x="2359025" y="49514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4"/>
          <p:cNvSpPr>
            <a:spLocks noChangeShapeType="1"/>
          </p:cNvSpPr>
          <p:nvPr/>
        </p:nvSpPr>
        <p:spPr bwMode="auto">
          <a:xfrm>
            <a:off x="4492625" y="4113213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5"/>
          <p:cNvSpPr>
            <a:spLocks noChangeShapeType="1"/>
          </p:cNvSpPr>
          <p:nvPr/>
        </p:nvSpPr>
        <p:spPr bwMode="auto">
          <a:xfrm flipV="1">
            <a:off x="4492625" y="4646613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6"/>
          <p:cNvSpPr>
            <a:spLocks noChangeShapeType="1"/>
          </p:cNvSpPr>
          <p:nvPr/>
        </p:nvSpPr>
        <p:spPr bwMode="auto">
          <a:xfrm>
            <a:off x="6092825" y="4570413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6EF9A1-BC99-4E48-AD2D-7BCBA30D082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Two-Way External Merge Sort</a:t>
            </a:r>
          </a:p>
        </p:txBody>
      </p:sp>
      <p:sp>
        <p:nvSpPr>
          <p:cNvPr id="23661" name="Rectangle 7"/>
          <p:cNvSpPr>
            <a:spLocks noChangeArrowheads="1"/>
          </p:cNvSpPr>
          <p:nvPr/>
        </p:nvSpPr>
        <p:spPr bwMode="auto">
          <a:xfrm>
            <a:off x="7937500" y="1174750"/>
            <a:ext cx="9223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hlink"/>
                </a:solidFill>
                <a:latin typeface="Arial" charset="0"/>
              </a:rPr>
              <a:t>Input file</a:t>
            </a:r>
          </a:p>
        </p:txBody>
      </p:sp>
      <p:sp>
        <p:nvSpPr>
          <p:cNvPr id="23662" name="Freeform 48"/>
          <p:cNvSpPr>
            <a:spLocks/>
          </p:cNvSpPr>
          <p:nvPr/>
        </p:nvSpPr>
        <p:spPr bwMode="auto">
          <a:xfrm>
            <a:off x="4621213" y="1176338"/>
            <a:ext cx="319088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3" name="Freeform 49"/>
          <p:cNvSpPr>
            <a:spLocks/>
          </p:cNvSpPr>
          <p:nvPr/>
        </p:nvSpPr>
        <p:spPr bwMode="auto">
          <a:xfrm>
            <a:off x="5097463" y="1176338"/>
            <a:ext cx="319088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4" name="Freeform 50"/>
          <p:cNvSpPr>
            <a:spLocks/>
          </p:cNvSpPr>
          <p:nvPr/>
        </p:nvSpPr>
        <p:spPr bwMode="auto">
          <a:xfrm>
            <a:off x="5573713" y="1176338"/>
            <a:ext cx="319088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5" name="Freeform 51"/>
          <p:cNvSpPr>
            <a:spLocks/>
          </p:cNvSpPr>
          <p:nvPr/>
        </p:nvSpPr>
        <p:spPr bwMode="auto">
          <a:xfrm>
            <a:off x="6049963" y="1176338"/>
            <a:ext cx="319088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6" name="Freeform 52"/>
          <p:cNvSpPr>
            <a:spLocks/>
          </p:cNvSpPr>
          <p:nvPr/>
        </p:nvSpPr>
        <p:spPr bwMode="auto">
          <a:xfrm>
            <a:off x="6526213" y="1176338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7" name="Freeform 53"/>
          <p:cNvSpPr>
            <a:spLocks/>
          </p:cNvSpPr>
          <p:nvPr/>
        </p:nvSpPr>
        <p:spPr bwMode="auto">
          <a:xfrm>
            <a:off x="7002463" y="1176338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8" name="Freeform 55"/>
          <p:cNvSpPr>
            <a:spLocks/>
          </p:cNvSpPr>
          <p:nvPr/>
        </p:nvSpPr>
        <p:spPr bwMode="auto">
          <a:xfrm>
            <a:off x="4146550" y="1176338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69" name="Rectangle 56"/>
          <p:cNvSpPr>
            <a:spLocks noChangeArrowheads="1"/>
          </p:cNvSpPr>
          <p:nvPr/>
        </p:nvSpPr>
        <p:spPr bwMode="auto">
          <a:xfrm>
            <a:off x="4108450" y="118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3,4</a:t>
            </a:r>
          </a:p>
        </p:txBody>
      </p:sp>
      <p:sp>
        <p:nvSpPr>
          <p:cNvPr id="23670" name="Rectangle 57"/>
          <p:cNvSpPr>
            <a:spLocks noChangeArrowheads="1"/>
          </p:cNvSpPr>
          <p:nvPr/>
        </p:nvSpPr>
        <p:spPr bwMode="auto">
          <a:xfrm>
            <a:off x="4575175" y="1174750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6,2</a:t>
            </a:r>
          </a:p>
        </p:txBody>
      </p:sp>
      <p:sp>
        <p:nvSpPr>
          <p:cNvPr id="23671" name="Rectangle 58"/>
          <p:cNvSpPr>
            <a:spLocks noChangeArrowheads="1"/>
          </p:cNvSpPr>
          <p:nvPr/>
        </p:nvSpPr>
        <p:spPr bwMode="auto">
          <a:xfrm>
            <a:off x="5051425" y="118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9,4</a:t>
            </a:r>
          </a:p>
        </p:txBody>
      </p:sp>
      <p:sp>
        <p:nvSpPr>
          <p:cNvPr id="23672" name="Rectangle 59"/>
          <p:cNvSpPr>
            <a:spLocks noChangeArrowheads="1"/>
          </p:cNvSpPr>
          <p:nvPr/>
        </p:nvSpPr>
        <p:spPr bwMode="auto">
          <a:xfrm>
            <a:off x="5527675" y="118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8,7</a:t>
            </a:r>
          </a:p>
        </p:txBody>
      </p:sp>
      <p:sp>
        <p:nvSpPr>
          <p:cNvPr id="23673" name="Rectangle 60"/>
          <p:cNvSpPr>
            <a:spLocks noChangeArrowheads="1"/>
          </p:cNvSpPr>
          <p:nvPr/>
        </p:nvSpPr>
        <p:spPr bwMode="auto">
          <a:xfrm>
            <a:off x="6003925" y="118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5,6</a:t>
            </a:r>
          </a:p>
        </p:txBody>
      </p:sp>
      <p:sp>
        <p:nvSpPr>
          <p:cNvPr id="23674" name="Rectangle 61"/>
          <p:cNvSpPr>
            <a:spLocks noChangeArrowheads="1"/>
          </p:cNvSpPr>
          <p:nvPr/>
        </p:nvSpPr>
        <p:spPr bwMode="auto">
          <a:xfrm>
            <a:off x="6480175" y="118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3,1</a:t>
            </a:r>
          </a:p>
        </p:txBody>
      </p:sp>
      <p:sp>
        <p:nvSpPr>
          <p:cNvPr id="23675" name="Rectangle 62"/>
          <p:cNvSpPr>
            <a:spLocks noChangeArrowheads="1"/>
          </p:cNvSpPr>
          <p:nvPr/>
        </p:nvSpPr>
        <p:spPr bwMode="auto">
          <a:xfrm>
            <a:off x="7026275" y="117475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38600" y="1433513"/>
            <a:ext cx="5087938" cy="623887"/>
            <a:chOff x="4038600" y="1433513"/>
            <a:chExt cx="5087938" cy="623887"/>
          </a:xfrm>
        </p:grpSpPr>
        <p:sp>
          <p:nvSpPr>
            <p:cNvPr id="23676" name="Line 91"/>
            <p:cNvSpPr>
              <a:spLocks noChangeShapeType="1"/>
            </p:cNvSpPr>
            <p:nvPr/>
          </p:nvSpPr>
          <p:spPr bwMode="auto">
            <a:xfrm>
              <a:off x="4038600" y="1524000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Rectangle 8"/>
            <p:cNvSpPr>
              <a:spLocks noChangeArrowheads="1"/>
            </p:cNvSpPr>
            <p:nvPr/>
          </p:nvSpPr>
          <p:spPr bwMode="auto">
            <a:xfrm>
              <a:off x="7937500" y="1687513"/>
              <a:ext cx="118903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1-page runs</a:t>
              </a:r>
            </a:p>
          </p:txBody>
        </p:sp>
        <p:sp>
          <p:nvSpPr>
            <p:cNvPr id="23639" name="Rectangle 12"/>
            <p:cNvSpPr>
              <a:spLocks noChangeArrowheads="1"/>
            </p:cNvSpPr>
            <p:nvPr/>
          </p:nvSpPr>
          <p:spPr bwMode="auto">
            <a:xfrm>
              <a:off x="7853363" y="1433513"/>
              <a:ext cx="74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Times New Roman" charset="0"/>
                </a:rPr>
                <a:t>PASS 0</a:t>
              </a:r>
            </a:p>
          </p:txBody>
        </p:sp>
        <p:sp>
          <p:nvSpPr>
            <p:cNvPr id="23640" name="Freeform 16"/>
            <p:cNvSpPr>
              <a:spLocks/>
            </p:cNvSpPr>
            <p:nvPr/>
          </p:nvSpPr>
          <p:spPr bwMode="auto">
            <a:xfrm>
              <a:off x="4146550" y="1690688"/>
              <a:ext cx="317500" cy="257175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162"/>
                <a:gd name="T17" fmla="*/ 200 w 200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1" name="Freeform 17"/>
            <p:cNvSpPr>
              <a:spLocks/>
            </p:cNvSpPr>
            <p:nvPr/>
          </p:nvSpPr>
          <p:spPr bwMode="auto">
            <a:xfrm>
              <a:off x="4621213" y="169068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Freeform 18"/>
            <p:cNvSpPr>
              <a:spLocks/>
            </p:cNvSpPr>
            <p:nvPr/>
          </p:nvSpPr>
          <p:spPr bwMode="auto">
            <a:xfrm>
              <a:off x="5097463" y="169068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3" name="Freeform 19"/>
            <p:cNvSpPr>
              <a:spLocks/>
            </p:cNvSpPr>
            <p:nvPr/>
          </p:nvSpPr>
          <p:spPr bwMode="auto">
            <a:xfrm>
              <a:off x="5573713" y="169068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Freeform 20"/>
            <p:cNvSpPr>
              <a:spLocks/>
            </p:cNvSpPr>
            <p:nvPr/>
          </p:nvSpPr>
          <p:spPr bwMode="auto">
            <a:xfrm>
              <a:off x="6049963" y="169068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Freeform 21"/>
            <p:cNvSpPr>
              <a:spLocks/>
            </p:cNvSpPr>
            <p:nvPr/>
          </p:nvSpPr>
          <p:spPr bwMode="auto">
            <a:xfrm>
              <a:off x="6526213" y="1690688"/>
              <a:ext cx="317500" cy="257175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162"/>
                <a:gd name="T17" fmla="*/ 200 w 200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Freeform 22"/>
            <p:cNvSpPr>
              <a:spLocks/>
            </p:cNvSpPr>
            <p:nvPr/>
          </p:nvSpPr>
          <p:spPr bwMode="auto">
            <a:xfrm>
              <a:off x="7002463" y="1690688"/>
              <a:ext cx="317500" cy="257175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162"/>
                <a:gd name="T17" fmla="*/ 200 w 200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7" name="Rectangle 63"/>
            <p:cNvSpPr>
              <a:spLocks noChangeArrowheads="1"/>
            </p:cNvSpPr>
            <p:nvPr/>
          </p:nvSpPr>
          <p:spPr bwMode="auto">
            <a:xfrm>
              <a:off x="4098925" y="17002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3,4</a:t>
              </a:r>
            </a:p>
          </p:txBody>
        </p:sp>
        <p:sp>
          <p:nvSpPr>
            <p:cNvPr id="23648" name="Rectangle 64"/>
            <p:cNvSpPr>
              <a:spLocks noChangeArrowheads="1"/>
            </p:cNvSpPr>
            <p:nvPr/>
          </p:nvSpPr>
          <p:spPr bwMode="auto">
            <a:xfrm>
              <a:off x="6003925" y="17002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5,6</a:t>
              </a:r>
            </a:p>
          </p:txBody>
        </p:sp>
        <p:sp>
          <p:nvSpPr>
            <p:cNvPr id="23649" name="Rectangle 65"/>
            <p:cNvSpPr>
              <a:spLocks noChangeArrowheads="1"/>
            </p:cNvSpPr>
            <p:nvPr/>
          </p:nvSpPr>
          <p:spPr bwMode="auto">
            <a:xfrm>
              <a:off x="4575175" y="17002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2,6</a:t>
              </a:r>
            </a:p>
          </p:txBody>
        </p:sp>
        <p:sp>
          <p:nvSpPr>
            <p:cNvPr id="23650" name="Rectangle 66"/>
            <p:cNvSpPr>
              <a:spLocks noChangeArrowheads="1"/>
            </p:cNvSpPr>
            <p:nvPr/>
          </p:nvSpPr>
          <p:spPr bwMode="auto">
            <a:xfrm>
              <a:off x="5051425" y="17002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4,9</a:t>
              </a:r>
            </a:p>
          </p:txBody>
        </p:sp>
        <p:sp>
          <p:nvSpPr>
            <p:cNvPr id="23651" name="Rectangle 67"/>
            <p:cNvSpPr>
              <a:spLocks noChangeArrowheads="1"/>
            </p:cNvSpPr>
            <p:nvPr/>
          </p:nvSpPr>
          <p:spPr bwMode="auto">
            <a:xfrm>
              <a:off x="5537200" y="17002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7,8</a:t>
              </a:r>
            </a:p>
          </p:txBody>
        </p:sp>
        <p:sp>
          <p:nvSpPr>
            <p:cNvPr id="23652" name="Rectangle 68"/>
            <p:cNvSpPr>
              <a:spLocks noChangeArrowheads="1"/>
            </p:cNvSpPr>
            <p:nvPr/>
          </p:nvSpPr>
          <p:spPr bwMode="auto">
            <a:xfrm>
              <a:off x="6470650" y="16875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1,3</a:t>
              </a:r>
            </a:p>
          </p:txBody>
        </p:sp>
        <p:sp>
          <p:nvSpPr>
            <p:cNvPr id="23653" name="Rectangle 69"/>
            <p:cNvSpPr>
              <a:spLocks noChangeArrowheads="1"/>
            </p:cNvSpPr>
            <p:nvPr/>
          </p:nvSpPr>
          <p:spPr bwMode="auto">
            <a:xfrm>
              <a:off x="7015163" y="1687513"/>
              <a:ext cx="2794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54" name="Line 95"/>
            <p:cNvSpPr>
              <a:spLocks noChangeShapeType="1"/>
            </p:cNvSpPr>
            <p:nvPr/>
          </p:nvSpPr>
          <p:spPr bwMode="auto">
            <a:xfrm>
              <a:off x="4321175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" name="Line 96"/>
            <p:cNvSpPr>
              <a:spLocks noChangeShapeType="1"/>
            </p:cNvSpPr>
            <p:nvPr/>
          </p:nvSpPr>
          <p:spPr bwMode="auto">
            <a:xfrm>
              <a:off x="4745038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Line 97"/>
            <p:cNvSpPr>
              <a:spLocks noChangeShapeType="1"/>
            </p:cNvSpPr>
            <p:nvPr/>
          </p:nvSpPr>
          <p:spPr bwMode="auto">
            <a:xfrm>
              <a:off x="5240338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" name="Line 98"/>
            <p:cNvSpPr>
              <a:spLocks noChangeShapeType="1"/>
            </p:cNvSpPr>
            <p:nvPr/>
          </p:nvSpPr>
          <p:spPr bwMode="auto">
            <a:xfrm>
              <a:off x="5734050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99"/>
            <p:cNvSpPr>
              <a:spLocks noChangeShapeType="1"/>
            </p:cNvSpPr>
            <p:nvPr/>
          </p:nvSpPr>
          <p:spPr bwMode="auto">
            <a:xfrm>
              <a:off x="6229350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100"/>
            <p:cNvSpPr>
              <a:spLocks noChangeShapeType="1"/>
            </p:cNvSpPr>
            <p:nvPr/>
          </p:nvSpPr>
          <p:spPr bwMode="auto">
            <a:xfrm>
              <a:off x="6653213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101"/>
            <p:cNvSpPr>
              <a:spLocks noChangeShapeType="1"/>
            </p:cNvSpPr>
            <p:nvPr/>
          </p:nvSpPr>
          <p:spPr bwMode="auto">
            <a:xfrm>
              <a:off x="7146925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92"/>
            <p:cNvSpPr>
              <a:spLocks noChangeShapeType="1"/>
            </p:cNvSpPr>
            <p:nvPr/>
          </p:nvSpPr>
          <p:spPr bwMode="auto">
            <a:xfrm>
              <a:off x="4038600" y="2057400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1325" y="1946275"/>
            <a:ext cx="4875213" cy="823913"/>
            <a:chOff x="4251325" y="1946275"/>
            <a:chExt cx="4875213" cy="823913"/>
          </a:xfrm>
        </p:grpSpPr>
        <p:sp>
          <p:nvSpPr>
            <p:cNvPr id="23613" name="Rectangle 76"/>
            <p:cNvSpPr>
              <a:spLocks noChangeArrowheads="1"/>
            </p:cNvSpPr>
            <p:nvPr/>
          </p:nvSpPr>
          <p:spPr bwMode="auto">
            <a:xfrm>
              <a:off x="7253288" y="2436813"/>
              <a:ext cx="2794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17" name="Rectangle 9"/>
            <p:cNvSpPr>
              <a:spLocks noChangeArrowheads="1"/>
            </p:cNvSpPr>
            <p:nvPr/>
          </p:nvSpPr>
          <p:spPr bwMode="auto">
            <a:xfrm>
              <a:off x="7937500" y="2286000"/>
              <a:ext cx="118903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2-page runs</a:t>
              </a:r>
            </a:p>
          </p:txBody>
        </p:sp>
        <p:sp>
          <p:nvSpPr>
            <p:cNvPr id="23618" name="Rectangle 13"/>
            <p:cNvSpPr>
              <a:spLocks noChangeArrowheads="1"/>
            </p:cNvSpPr>
            <p:nvPr/>
          </p:nvSpPr>
          <p:spPr bwMode="auto">
            <a:xfrm>
              <a:off x="7853363" y="1946275"/>
              <a:ext cx="74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Times New Roman" charset="0"/>
                </a:rPr>
                <a:t>PASS 1</a:t>
              </a:r>
            </a:p>
          </p:txBody>
        </p:sp>
        <p:sp>
          <p:nvSpPr>
            <p:cNvPr id="23619" name="Freeform 24"/>
            <p:cNvSpPr>
              <a:spLocks/>
            </p:cNvSpPr>
            <p:nvPr/>
          </p:nvSpPr>
          <p:spPr bwMode="auto">
            <a:xfrm>
              <a:off x="4383088" y="220503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Freeform 25"/>
            <p:cNvSpPr>
              <a:spLocks/>
            </p:cNvSpPr>
            <p:nvPr/>
          </p:nvSpPr>
          <p:spPr bwMode="auto">
            <a:xfrm>
              <a:off x="4383088" y="2460625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Freeform 26"/>
            <p:cNvSpPr>
              <a:spLocks/>
            </p:cNvSpPr>
            <p:nvPr/>
          </p:nvSpPr>
          <p:spPr bwMode="auto">
            <a:xfrm>
              <a:off x="5335588" y="220503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Freeform 27"/>
            <p:cNvSpPr>
              <a:spLocks/>
            </p:cNvSpPr>
            <p:nvPr/>
          </p:nvSpPr>
          <p:spPr bwMode="auto">
            <a:xfrm>
              <a:off x="5335588" y="2460625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Freeform 28"/>
            <p:cNvSpPr>
              <a:spLocks/>
            </p:cNvSpPr>
            <p:nvPr/>
          </p:nvSpPr>
          <p:spPr bwMode="auto">
            <a:xfrm>
              <a:off x="6288088" y="220503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29"/>
            <p:cNvSpPr>
              <a:spLocks/>
            </p:cNvSpPr>
            <p:nvPr/>
          </p:nvSpPr>
          <p:spPr bwMode="auto">
            <a:xfrm>
              <a:off x="6288088" y="2460625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Rectangle 70"/>
            <p:cNvSpPr>
              <a:spLocks noChangeArrowheads="1"/>
            </p:cNvSpPr>
            <p:nvPr/>
          </p:nvSpPr>
          <p:spPr bwMode="auto">
            <a:xfrm>
              <a:off x="4327525" y="2222500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2,3</a:t>
              </a:r>
            </a:p>
          </p:txBody>
        </p:sp>
        <p:sp>
          <p:nvSpPr>
            <p:cNvPr id="23626" name="Rectangle 71"/>
            <p:cNvSpPr>
              <a:spLocks noChangeArrowheads="1"/>
            </p:cNvSpPr>
            <p:nvPr/>
          </p:nvSpPr>
          <p:spPr bwMode="auto">
            <a:xfrm>
              <a:off x="4337050" y="246856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4,6</a:t>
              </a:r>
            </a:p>
          </p:txBody>
        </p:sp>
        <p:sp>
          <p:nvSpPr>
            <p:cNvPr id="23627" name="Rectangle 72"/>
            <p:cNvSpPr>
              <a:spLocks noChangeArrowheads="1"/>
            </p:cNvSpPr>
            <p:nvPr/>
          </p:nvSpPr>
          <p:spPr bwMode="auto">
            <a:xfrm>
              <a:off x="5289550" y="21701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4,7</a:t>
              </a:r>
            </a:p>
          </p:txBody>
        </p:sp>
        <p:sp>
          <p:nvSpPr>
            <p:cNvPr id="23628" name="Rectangle 73"/>
            <p:cNvSpPr>
              <a:spLocks noChangeArrowheads="1"/>
            </p:cNvSpPr>
            <p:nvPr/>
          </p:nvSpPr>
          <p:spPr bwMode="auto">
            <a:xfrm>
              <a:off x="5280025" y="24368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8,9</a:t>
              </a:r>
            </a:p>
          </p:txBody>
        </p:sp>
        <p:sp>
          <p:nvSpPr>
            <p:cNvPr id="23629" name="Rectangle 74"/>
            <p:cNvSpPr>
              <a:spLocks noChangeArrowheads="1"/>
            </p:cNvSpPr>
            <p:nvPr/>
          </p:nvSpPr>
          <p:spPr bwMode="auto">
            <a:xfrm>
              <a:off x="6262688" y="2190750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1,3</a:t>
              </a:r>
            </a:p>
          </p:txBody>
        </p:sp>
        <p:sp>
          <p:nvSpPr>
            <p:cNvPr id="23630" name="Rectangle 75"/>
            <p:cNvSpPr>
              <a:spLocks noChangeArrowheads="1"/>
            </p:cNvSpPr>
            <p:nvPr/>
          </p:nvSpPr>
          <p:spPr bwMode="auto">
            <a:xfrm>
              <a:off x="6251575" y="24368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5,6</a:t>
              </a:r>
            </a:p>
          </p:txBody>
        </p:sp>
        <p:sp>
          <p:nvSpPr>
            <p:cNvPr id="23632" name="Line 103"/>
            <p:cNvSpPr>
              <a:spLocks noChangeShapeType="1"/>
            </p:cNvSpPr>
            <p:nvPr/>
          </p:nvSpPr>
          <p:spPr bwMode="auto">
            <a:xfrm>
              <a:off x="4251325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Line 104"/>
            <p:cNvSpPr>
              <a:spLocks noChangeShapeType="1"/>
            </p:cNvSpPr>
            <p:nvPr/>
          </p:nvSpPr>
          <p:spPr bwMode="auto">
            <a:xfrm flipH="1">
              <a:off x="4533900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Line 105"/>
            <p:cNvSpPr>
              <a:spLocks noChangeShapeType="1"/>
            </p:cNvSpPr>
            <p:nvPr/>
          </p:nvSpPr>
          <p:spPr bwMode="auto">
            <a:xfrm>
              <a:off x="5240338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Line 106"/>
            <p:cNvSpPr>
              <a:spLocks noChangeShapeType="1"/>
            </p:cNvSpPr>
            <p:nvPr/>
          </p:nvSpPr>
          <p:spPr bwMode="auto">
            <a:xfrm flipH="1">
              <a:off x="5522913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Line 107"/>
            <p:cNvSpPr>
              <a:spLocks noChangeShapeType="1"/>
            </p:cNvSpPr>
            <p:nvPr/>
          </p:nvSpPr>
          <p:spPr bwMode="auto">
            <a:xfrm>
              <a:off x="6229350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Line 108"/>
            <p:cNvSpPr>
              <a:spLocks noChangeShapeType="1"/>
            </p:cNvSpPr>
            <p:nvPr/>
          </p:nvSpPr>
          <p:spPr bwMode="auto">
            <a:xfrm flipH="1">
              <a:off x="6511925" y="1981200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09"/>
            <p:cNvSpPr>
              <a:spLocks noChangeShapeType="1"/>
            </p:cNvSpPr>
            <p:nvPr/>
          </p:nvSpPr>
          <p:spPr bwMode="auto">
            <a:xfrm>
              <a:off x="7146925" y="1981201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31"/>
            <p:cNvSpPr>
              <a:spLocks/>
            </p:cNvSpPr>
            <p:nvPr/>
          </p:nvSpPr>
          <p:spPr bwMode="auto">
            <a:xfrm>
              <a:off x="7240588" y="2460626"/>
              <a:ext cx="317500" cy="258763"/>
            </a:xfrm>
            <a:custGeom>
              <a:avLst/>
              <a:gdLst>
                <a:gd name="T0" fmla="*/ 0 w 200"/>
                <a:gd name="T1" fmla="*/ 162 h 163"/>
                <a:gd name="T2" fmla="*/ 0 w 200"/>
                <a:gd name="T3" fmla="*/ 0 h 163"/>
                <a:gd name="T4" fmla="*/ 199 w 200"/>
                <a:gd name="T5" fmla="*/ 0 h 163"/>
                <a:gd name="T6" fmla="*/ 199 w 200"/>
                <a:gd name="T7" fmla="*/ 162 h 163"/>
                <a:gd name="T8" fmla="*/ 0 w 200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163"/>
                <a:gd name="T17" fmla="*/ 200 w 20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03" name="Line 93"/>
          <p:cNvSpPr>
            <a:spLocks noChangeShapeType="1"/>
          </p:cNvSpPr>
          <p:nvPr/>
        </p:nvSpPr>
        <p:spPr bwMode="auto">
          <a:xfrm>
            <a:off x="4110038" y="28194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10038" y="2716213"/>
            <a:ext cx="5016501" cy="1398587"/>
            <a:chOff x="4110038" y="2716213"/>
            <a:chExt cx="5016501" cy="1398587"/>
          </a:xfrm>
        </p:grpSpPr>
        <p:sp>
          <p:nvSpPr>
            <p:cNvPr id="23600" name="Rectangle 82"/>
            <p:cNvSpPr>
              <a:spLocks noChangeArrowheads="1"/>
            </p:cNvSpPr>
            <p:nvPr/>
          </p:nvSpPr>
          <p:spPr bwMode="auto">
            <a:xfrm>
              <a:off x="6719888" y="349567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3,5</a:t>
              </a:r>
            </a:p>
          </p:txBody>
        </p:sp>
        <p:sp>
          <p:nvSpPr>
            <p:cNvPr id="23601" name="Rectangle 83"/>
            <p:cNvSpPr>
              <a:spLocks noChangeArrowheads="1"/>
            </p:cNvSpPr>
            <p:nvPr/>
          </p:nvSpPr>
          <p:spPr bwMode="auto">
            <a:xfrm>
              <a:off x="6799263" y="3730625"/>
              <a:ext cx="2794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3583" name="Line 94"/>
            <p:cNvSpPr>
              <a:spLocks noChangeShapeType="1"/>
            </p:cNvSpPr>
            <p:nvPr/>
          </p:nvSpPr>
          <p:spPr bwMode="auto">
            <a:xfrm>
              <a:off x="4110038" y="4114800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36"/>
            <p:cNvSpPr>
              <a:spLocks/>
            </p:cNvSpPr>
            <p:nvPr/>
          </p:nvSpPr>
          <p:spPr bwMode="auto">
            <a:xfrm>
              <a:off x="6762751" y="3230563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Rectangle 81"/>
            <p:cNvSpPr>
              <a:spLocks noChangeArrowheads="1"/>
            </p:cNvSpPr>
            <p:nvPr/>
          </p:nvSpPr>
          <p:spPr bwMode="auto">
            <a:xfrm>
              <a:off x="6719888" y="32496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1,2</a:t>
              </a:r>
            </a:p>
          </p:txBody>
        </p:sp>
        <p:sp>
          <p:nvSpPr>
            <p:cNvPr id="23586" name="Rectangle 10"/>
            <p:cNvSpPr>
              <a:spLocks noChangeArrowheads="1"/>
            </p:cNvSpPr>
            <p:nvPr/>
          </p:nvSpPr>
          <p:spPr bwMode="auto">
            <a:xfrm>
              <a:off x="7937501" y="3313113"/>
              <a:ext cx="118903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4-page runs</a:t>
              </a:r>
            </a:p>
          </p:txBody>
        </p:sp>
        <p:sp>
          <p:nvSpPr>
            <p:cNvPr id="23587" name="Rectangle 14"/>
            <p:cNvSpPr>
              <a:spLocks noChangeArrowheads="1"/>
            </p:cNvSpPr>
            <p:nvPr/>
          </p:nvSpPr>
          <p:spPr bwMode="auto">
            <a:xfrm>
              <a:off x="7924801" y="2716213"/>
              <a:ext cx="74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Times New Roman" charset="0"/>
                </a:rPr>
                <a:t>PASS 2</a:t>
              </a:r>
            </a:p>
          </p:txBody>
        </p:sp>
        <p:sp>
          <p:nvSpPr>
            <p:cNvPr id="23588" name="Freeform 32"/>
            <p:cNvSpPr>
              <a:spLocks/>
            </p:cNvSpPr>
            <p:nvPr/>
          </p:nvSpPr>
          <p:spPr bwMode="auto">
            <a:xfrm>
              <a:off x="4859338" y="3230563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33"/>
            <p:cNvSpPr>
              <a:spLocks/>
            </p:cNvSpPr>
            <p:nvPr/>
          </p:nvSpPr>
          <p:spPr bwMode="auto">
            <a:xfrm>
              <a:off x="4859338" y="3487738"/>
              <a:ext cx="320675" cy="257175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2"/>
                <a:gd name="T17" fmla="*/ 202 w 20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34"/>
            <p:cNvSpPr>
              <a:spLocks/>
            </p:cNvSpPr>
            <p:nvPr/>
          </p:nvSpPr>
          <p:spPr bwMode="auto">
            <a:xfrm>
              <a:off x="4859338" y="3743325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Freeform 37"/>
            <p:cNvSpPr>
              <a:spLocks/>
            </p:cNvSpPr>
            <p:nvPr/>
          </p:nvSpPr>
          <p:spPr bwMode="auto">
            <a:xfrm>
              <a:off x="6762751" y="3487738"/>
              <a:ext cx="320675" cy="257175"/>
            </a:xfrm>
            <a:custGeom>
              <a:avLst/>
              <a:gdLst>
                <a:gd name="T0" fmla="*/ 0 w 202"/>
                <a:gd name="T1" fmla="*/ 161 h 162"/>
                <a:gd name="T2" fmla="*/ 0 w 202"/>
                <a:gd name="T3" fmla="*/ 0 h 162"/>
                <a:gd name="T4" fmla="*/ 201 w 202"/>
                <a:gd name="T5" fmla="*/ 0 h 162"/>
                <a:gd name="T6" fmla="*/ 201 w 202"/>
                <a:gd name="T7" fmla="*/ 161 h 162"/>
                <a:gd name="T8" fmla="*/ 0 w 202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2"/>
                <a:gd name="T17" fmla="*/ 202 w 20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Freeform 38"/>
            <p:cNvSpPr>
              <a:spLocks/>
            </p:cNvSpPr>
            <p:nvPr/>
          </p:nvSpPr>
          <p:spPr bwMode="auto">
            <a:xfrm>
              <a:off x="6762751" y="3743325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77"/>
            <p:cNvSpPr>
              <a:spLocks noChangeArrowheads="1"/>
            </p:cNvSpPr>
            <p:nvPr/>
          </p:nvSpPr>
          <p:spPr bwMode="auto">
            <a:xfrm>
              <a:off x="4813301" y="298132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2,3</a:t>
              </a:r>
            </a:p>
          </p:txBody>
        </p:sp>
        <p:sp>
          <p:nvSpPr>
            <p:cNvPr id="23596" name="Rectangle 78"/>
            <p:cNvSpPr>
              <a:spLocks noChangeArrowheads="1"/>
            </p:cNvSpPr>
            <p:nvPr/>
          </p:nvSpPr>
          <p:spPr bwMode="auto">
            <a:xfrm>
              <a:off x="4813301" y="3249613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4,4</a:t>
              </a:r>
            </a:p>
          </p:txBody>
        </p:sp>
        <p:sp>
          <p:nvSpPr>
            <p:cNvPr id="23597" name="Rectangle 79"/>
            <p:cNvSpPr>
              <a:spLocks noChangeArrowheads="1"/>
            </p:cNvSpPr>
            <p:nvPr/>
          </p:nvSpPr>
          <p:spPr bwMode="auto">
            <a:xfrm>
              <a:off x="4822826" y="349567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6,7</a:t>
              </a:r>
            </a:p>
          </p:txBody>
        </p:sp>
        <p:sp>
          <p:nvSpPr>
            <p:cNvPr id="23598" name="Rectangle 80"/>
            <p:cNvSpPr>
              <a:spLocks noChangeArrowheads="1"/>
            </p:cNvSpPr>
            <p:nvPr/>
          </p:nvSpPr>
          <p:spPr bwMode="auto">
            <a:xfrm>
              <a:off x="4813301" y="376237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8,9</a:t>
              </a:r>
            </a:p>
          </p:txBody>
        </p:sp>
        <p:sp>
          <p:nvSpPr>
            <p:cNvPr id="23602" name="Freeform 90"/>
            <p:cNvSpPr>
              <a:spLocks/>
            </p:cNvSpPr>
            <p:nvPr/>
          </p:nvSpPr>
          <p:spPr bwMode="auto">
            <a:xfrm>
              <a:off x="4859338" y="2981325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Line 111"/>
            <p:cNvSpPr>
              <a:spLocks noChangeShapeType="1"/>
            </p:cNvSpPr>
            <p:nvPr/>
          </p:nvSpPr>
          <p:spPr bwMode="auto">
            <a:xfrm>
              <a:off x="4533901" y="2743200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Line 112"/>
            <p:cNvSpPr>
              <a:spLocks noChangeShapeType="1"/>
            </p:cNvSpPr>
            <p:nvPr/>
          </p:nvSpPr>
          <p:spPr bwMode="auto">
            <a:xfrm flipH="1">
              <a:off x="5099051" y="2743200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Line 113"/>
            <p:cNvSpPr>
              <a:spLocks noChangeShapeType="1"/>
            </p:cNvSpPr>
            <p:nvPr/>
          </p:nvSpPr>
          <p:spPr bwMode="auto">
            <a:xfrm>
              <a:off x="6440488" y="2743200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7613" y="4000500"/>
            <a:ext cx="4184651" cy="2352675"/>
            <a:chOff x="5027613" y="4000500"/>
            <a:chExt cx="4184651" cy="2352675"/>
          </a:xfrm>
        </p:grpSpPr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8023226" y="5110163"/>
              <a:ext cx="118903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8-page runs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7853363" y="4000500"/>
              <a:ext cx="74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latin typeface="Times New Roman" charset="0"/>
                </a:rPr>
                <a:t>PASS 3</a:t>
              </a:r>
            </a:p>
          </p:txBody>
        </p:sp>
        <p:sp>
          <p:nvSpPr>
            <p:cNvPr id="23569" name="Freeform 40"/>
            <p:cNvSpPr>
              <a:spLocks/>
            </p:cNvSpPr>
            <p:nvPr/>
          </p:nvSpPr>
          <p:spPr bwMode="auto">
            <a:xfrm>
              <a:off x="5811838" y="4513263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41"/>
            <p:cNvSpPr>
              <a:spLocks/>
            </p:cNvSpPr>
            <p:nvPr/>
          </p:nvSpPr>
          <p:spPr bwMode="auto">
            <a:xfrm>
              <a:off x="5811838" y="4770438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42"/>
            <p:cNvSpPr>
              <a:spLocks/>
            </p:cNvSpPr>
            <p:nvPr/>
          </p:nvSpPr>
          <p:spPr bwMode="auto">
            <a:xfrm>
              <a:off x="5811838" y="5027613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43"/>
            <p:cNvSpPr>
              <a:spLocks/>
            </p:cNvSpPr>
            <p:nvPr/>
          </p:nvSpPr>
          <p:spPr bwMode="auto">
            <a:xfrm>
              <a:off x="5811838" y="5283200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44"/>
            <p:cNvSpPr>
              <a:spLocks/>
            </p:cNvSpPr>
            <p:nvPr/>
          </p:nvSpPr>
          <p:spPr bwMode="auto">
            <a:xfrm>
              <a:off x="5811838" y="5540375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45"/>
            <p:cNvSpPr>
              <a:spLocks/>
            </p:cNvSpPr>
            <p:nvPr/>
          </p:nvSpPr>
          <p:spPr bwMode="auto">
            <a:xfrm>
              <a:off x="5811838" y="5797550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46"/>
            <p:cNvSpPr>
              <a:spLocks/>
            </p:cNvSpPr>
            <p:nvPr/>
          </p:nvSpPr>
          <p:spPr bwMode="auto">
            <a:xfrm>
              <a:off x="5811838" y="6053138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47"/>
            <p:cNvSpPr>
              <a:spLocks noChangeArrowheads="1"/>
            </p:cNvSpPr>
            <p:nvPr/>
          </p:nvSpPr>
          <p:spPr bwMode="auto">
            <a:xfrm>
              <a:off x="5826126" y="6051550"/>
              <a:ext cx="2794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23577" name="Rectangle 84"/>
            <p:cNvSpPr>
              <a:spLocks noChangeArrowheads="1"/>
            </p:cNvSpPr>
            <p:nvPr/>
          </p:nvSpPr>
          <p:spPr bwMode="auto">
            <a:xfrm>
              <a:off x="5765801" y="4521200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1,2</a:t>
              </a:r>
            </a:p>
          </p:txBody>
        </p:sp>
        <p:sp>
          <p:nvSpPr>
            <p:cNvPr id="23578" name="Rectangle 85"/>
            <p:cNvSpPr>
              <a:spLocks noChangeArrowheads="1"/>
            </p:cNvSpPr>
            <p:nvPr/>
          </p:nvSpPr>
          <p:spPr bwMode="auto">
            <a:xfrm>
              <a:off x="5765801" y="4768850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2,3</a:t>
              </a:r>
            </a:p>
          </p:txBody>
        </p:sp>
        <p:sp>
          <p:nvSpPr>
            <p:cNvPr id="23579" name="Rectangle 86"/>
            <p:cNvSpPr>
              <a:spLocks noChangeArrowheads="1"/>
            </p:cNvSpPr>
            <p:nvPr/>
          </p:nvSpPr>
          <p:spPr bwMode="auto">
            <a:xfrm>
              <a:off x="5765801" y="5024438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3,4</a:t>
              </a:r>
            </a:p>
          </p:txBody>
        </p:sp>
        <p:sp>
          <p:nvSpPr>
            <p:cNvPr id="23580" name="Rectangle 87"/>
            <p:cNvSpPr>
              <a:spLocks noChangeArrowheads="1"/>
            </p:cNvSpPr>
            <p:nvPr/>
          </p:nvSpPr>
          <p:spPr bwMode="auto">
            <a:xfrm>
              <a:off x="5765801" y="529272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4,5</a:t>
              </a:r>
            </a:p>
          </p:txBody>
        </p:sp>
        <p:sp>
          <p:nvSpPr>
            <p:cNvPr id="23581" name="Rectangle 88"/>
            <p:cNvSpPr>
              <a:spLocks noChangeArrowheads="1"/>
            </p:cNvSpPr>
            <p:nvPr/>
          </p:nvSpPr>
          <p:spPr bwMode="auto">
            <a:xfrm>
              <a:off x="5765801" y="5538788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6,6</a:t>
              </a:r>
            </a:p>
          </p:txBody>
        </p:sp>
        <p:sp>
          <p:nvSpPr>
            <p:cNvPr id="23582" name="Rectangle 89"/>
            <p:cNvSpPr>
              <a:spLocks noChangeArrowheads="1"/>
            </p:cNvSpPr>
            <p:nvPr/>
          </p:nvSpPr>
          <p:spPr bwMode="auto">
            <a:xfrm>
              <a:off x="5765801" y="5794375"/>
              <a:ext cx="4286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7,8</a:t>
              </a:r>
            </a:p>
          </p:txBody>
        </p:sp>
        <p:sp>
          <p:nvSpPr>
            <p:cNvPr id="23584" name="Line 115"/>
            <p:cNvSpPr>
              <a:spLocks noChangeShapeType="1"/>
            </p:cNvSpPr>
            <p:nvPr/>
          </p:nvSpPr>
          <p:spPr bwMode="auto">
            <a:xfrm>
              <a:off x="5027613" y="4038600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11838" y="1176338"/>
            <a:ext cx="1984375" cy="3338512"/>
            <a:chOff x="5811838" y="1176338"/>
            <a:chExt cx="1984375" cy="3338512"/>
          </a:xfrm>
        </p:grpSpPr>
        <p:sp>
          <p:nvSpPr>
            <p:cNvPr id="23610" name="Freeform 23"/>
            <p:cNvSpPr>
              <a:spLocks/>
            </p:cNvSpPr>
            <p:nvPr/>
          </p:nvSpPr>
          <p:spPr bwMode="auto">
            <a:xfrm>
              <a:off x="7477125" y="1690688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30"/>
            <p:cNvSpPr>
              <a:spLocks/>
            </p:cNvSpPr>
            <p:nvPr/>
          </p:nvSpPr>
          <p:spPr bwMode="auto">
            <a:xfrm>
              <a:off x="7240588" y="2205038"/>
              <a:ext cx="317500" cy="257175"/>
            </a:xfrm>
            <a:custGeom>
              <a:avLst/>
              <a:gdLst>
                <a:gd name="T0" fmla="*/ 0 w 200"/>
                <a:gd name="T1" fmla="*/ 161 h 162"/>
                <a:gd name="T2" fmla="*/ 0 w 200"/>
                <a:gd name="T3" fmla="*/ 0 h 162"/>
                <a:gd name="T4" fmla="*/ 199 w 200"/>
                <a:gd name="T5" fmla="*/ 0 h 162"/>
                <a:gd name="T6" fmla="*/ 199 w 200"/>
                <a:gd name="T7" fmla="*/ 161 h 162"/>
                <a:gd name="T8" fmla="*/ 0 w 200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162"/>
                <a:gd name="T17" fmla="*/ 200 w 200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54"/>
            <p:cNvSpPr>
              <a:spLocks/>
            </p:cNvSpPr>
            <p:nvPr/>
          </p:nvSpPr>
          <p:spPr bwMode="auto">
            <a:xfrm>
              <a:off x="7477125" y="1176338"/>
              <a:ext cx="319088" cy="258763"/>
            </a:xfrm>
            <a:custGeom>
              <a:avLst/>
              <a:gdLst>
                <a:gd name="T0" fmla="*/ 0 w 201"/>
                <a:gd name="T1" fmla="*/ 162 h 163"/>
                <a:gd name="T2" fmla="*/ 0 w 201"/>
                <a:gd name="T3" fmla="*/ 0 h 163"/>
                <a:gd name="T4" fmla="*/ 200 w 201"/>
                <a:gd name="T5" fmla="*/ 0 h 163"/>
                <a:gd name="T6" fmla="*/ 200 w 201"/>
                <a:gd name="T7" fmla="*/ 162 h 163"/>
                <a:gd name="T8" fmla="*/ 0 w 201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3"/>
                <a:gd name="T17" fmla="*/ 201 w 201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02"/>
            <p:cNvSpPr>
              <a:spLocks noChangeShapeType="1"/>
            </p:cNvSpPr>
            <p:nvPr/>
          </p:nvSpPr>
          <p:spPr bwMode="auto">
            <a:xfrm>
              <a:off x="7642225" y="1447801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10"/>
            <p:cNvSpPr>
              <a:spLocks noChangeShapeType="1"/>
            </p:cNvSpPr>
            <p:nvPr/>
          </p:nvSpPr>
          <p:spPr bwMode="auto">
            <a:xfrm flipH="1">
              <a:off x="7429500" y="1981201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35"/>
            <p:cNvSpPr>
              <a:spLocks/>
            </p:cNvSpPr>
            <p:nvPr/>
          </p:nvSpPr>
          <p:spPr bwMode="auto">
            <a:xfrm>
              <a:off x="6762751" y="2973388"/>
              <a:ext cx="320675" cy="258762"/>
            </a:xfrm>
            <a:custGeom>
              <a:avLst/>
              <a:gdLst>
                <a:gd name="T0" fmla="*/ 0 w 202"/>
                <a:gd name="T1" fmla="*/ 162 h 163"/>
                <a:gd name="T2" fmla="*/ 0 w 202"/>
                <a:gd name="T3" fmla="*/ 0 h 163"/>
                <a:gd name="T4" fmla="*/ 201 w 202"/>
                <a:gd name="T5" fmla="*/ 0 h 163"/>
                <a:gd name="T6" fmla="*/ 201 w 202"/>
                <a:gd name="T7" fmla="*/ 162 h 163"/>
                <a:gd name="T8" fmla="*/ 0 w 202"/>
                <a:gd name="T9" fmla="*/ 162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63"/>
                <a:gd name="T17" fmla="*/ 202 w 202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Line 114"/>
            <p:cNvSpPr>
              <a:spLocks noChangeShapeType="1"/>
            </p:cNvSpPr>
            <p:nvPr/>
          </p:nvSpPr>
          <p:spPr bwMode="auto">
            <a:xfrm flipH="1">
              <a:off x="7005638" y="2743200"/>
              <a:ext cx="35401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39"/>
            <p:cNvSpPr>
              <a:spLocks/>
            </p:cNvSpPr>
            <p:nvPr/>
          </p:nvSpPr>
          <p:spPr bwMode="auto">
            <a:xfrm>
              <a:off x="5811838" y="4257675"/>
              <a:ext cx="319088" cy="257175"/>
            </a:xfrm>
            <a:custGeom>
              <a:avLst/>
              <a:gdLst>
                <a:gd name="T0" fmla="*/ 0 w 201"/>
                <a:gd name="T1" fmla="*/ 161 h 162"/>
                <a:gd name="T2" fmla="*/ 0 w 201"/>
                <a:gd name="T3" fmla="*/ 0 h 162"/>
                <a:gd name="T4" fmla="*/ 200 w 201"/>
                <a:gd name="T5" fmla="*/ 0 h 162"/>
                <a:gd name="T6" fmla="*/ 200 w 201"/>
                <a:gd name="T7" fmla="*/ 161 h 162"/>
                <a:gd name="T8" fmla="*/ 0 w 201"/>
                <a:gd name="T9" fmla="*/ 161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62"/>
                <a:gd name="T17" fmla="*/ 201 w 201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16"/>
            <p:cNvSpPr>
              <a:spLocks noChangeShapeType="1"/>
            </p:cNvSpPr>
            <p:nvPr/>
          </p:nvSpPr>
          <p:spPr bwMode="auto">
            <a:xfrm flipH="1">
              <a:off x="6016626" y="4038600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3" name="Line 117"/>
          <p:cNvSpPr>
            <a:spLocks noChangeShapeType="1"/>
          </p:cNvSpPr>
          <p:nvPr/>
        </p:nvSpPr>
        <p:spPr bwMode="auto">
          <a:xfrm>
            <a:off x="4038600" y="990600"/>
            <a:ext cx="0" cy="548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7267" name="Rectangle 131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3962400" cy="2057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ahoma" charset="0"/>
              </a:rPr>
              <a:t>Read &amp; write entire file in each pass</a:t>
            </a:r>
          </a:p>
          <a:p>
            <a:pPr eaLnBrk="1" hangingPunct="1"/>
            <a:r>
              <a:rPr lang="en-US" sz="2800" b="1" dirty="0">
                <a:latin typeface="Tahoma" charset="0"/>
              </a:rPr>
              <a:t>Divide and </a:t>
            </a:r>
            <a:r>
              <a:rPr lang="en-US" sz="2800" b="1" dirty="0" smtClean="0">
                <a:latin typeface="Tahoma" charset="0"/>
              </a:rPr>
              <a:t>conquer</a:t>
            </a:r>
          </a:p>
          <a:p>
            <a:pPr eaLnBrk="1" hangingPunct="1"/>
            <a:r>
              <a:rPr lang="en-US" dirty="0">
                <a:latin typeface="Tahoma" charset="0"/>
              </a:rPr>
              <a:t>#of passes: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Cost </a:t>
            </a:r>
            <a:r>
              <a:rPr lang="en-US" sz="2000" dirty="0">
                <a:latin typeface="Tahoma" charset="0"/>
              </a:rPr>
              <a:t>(# of page I/</a:t>
            </a:r>
            <a:r>
              <a:rPr lang="en-US" sz="2000" dirty="0" err="1">
                <a:latin typeface="Tahoma" charset="0"/>
              </a:rPr>
              <a:t>Os</a:t>
            </a:r>
            <a:r>
              <a:rPr lang="en-US" sz="2000" dirty="0">
                <a:latin typeface="Tahoma" charset="0"/>
              </a:rPr>
              <a:t>):</a:t>
            </a: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In this example: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56 pages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sz="2800" b="1" dirty="0">
              <a:latin typeface="Tahoma" charset="0"/>
            </a:endParaRPr>
          </a:p>
        </p:txBody>
      </p:sp>
      <p:sp>
        <p:nvSpPr>
          <p:cNvPr id="23565" name="Rectangle 136"/>
          <p:cNvSpPr>
            <a:spLocks noChangeArrowheads="1"/>
          </p:cNvSpPr>
          <p:nvPr/>
        </p:nvSpPr>
        <p:spPr bwMode="auto">
          <a:xfrm>
            <a:off x="1049338" y="51165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4487"/>
              </p:ext>
            </p:extLst>
          </p:nvPr>
        </p:nvGraphicFramePr>
        <p:xfrm>
          <a:off x="1600200" y="5081587"/>
          <a:ext cx="1998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4" imgW="1003300" imgH="241300" progId="Equation.3">
                  <p:embed/>
                </p:oleObj>
              </mc:Choice>
              <mc:Fallback>
                <p:oleObj name="Equation" r:id="rId4" imgW="1003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81587"/>
                        <a:ext cx="19986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09951"/>
              </p:ext>
            </p:extLst>
          </p:nvPr>
        </p:nvGraphicFramePr>
        <p:xfrm>
          <a:off x="1979613" y="3886200"/>
          <a:ext cx="13922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6" imgW="698500" imgH="241300" progId="Equation.3">
                  <p:embed/>
                </p:oleObj>
              </mc:Choice>
              <mc:Fallback>
                <p:oleObj name="Equation" r:id="rId6" imgW="698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86200"/>
                        <a:ext cx="13922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71778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General External Merge Sort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488" y="990600"/>
            <a:ext cx="8991600" cy="2971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latin typeface="Tahoma" charset="0"/>
              </a:rPr>
              <a:t>Sort a file with </a:t>
            </a:r>
            <a:r>
              <a:rPr lang="en-US" i="1" dirty="0">
                <a:latin typeface="Tahoma" charset="0"/>
              </a:rPr>
              <a:t>N</a:t>
            </a:r>
            <a:r>
              <a:rPr lang="en-US" dirty="0">
                <a:latin typeface="Tahoma" charset="0"/>
              </a:rPr>
              <a:t> pages using </a:t>
            </a:r>
            <a:r>
              <a:rPr lang="en-US" i="1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buffer pages:</a:t>
            </a: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Tahoma" charset="0"/>
              </a:rPr>
              <a:t>Pass 0: use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B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buffer pages </a:t>
            </a:r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and sort them internally,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producing          </a:t>
            </a:r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sorted runs (each B-page long) </a:t>
            </a:r>
            <a:endParaRPr lang="en-US" dirty="0">
              <a:solidFill>
                <a:schemeClr val="accent2"/>
              </a:solidFill>
              <a:latin typeface="Tahoma" charset="0"/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Pass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2, 3, …: merge </a:t>
            </a:r>
            <a:r>
              <a:rPr lang="en-US" b="1" i="1" dirty="0">
                <a:solidFill>
                  <a:schemeClr val="accent2"/>
                </a:solidFill>
                <a:latin typeface="Tahoma" charset="0"/>
              </a:rPr>
              <a:t>B-1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runs</a:t>
            </a:r>
            <a:r>
              <a:rPr lang="en-US" dirty="0" smtClean="0">
                <a:latin typeface="Tahoma" charset="0"/>
              </a:rPr>
              <a:t>, using (B-1)-way merge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6630"/>
              </p:ext>
            </p:extLst>
          </p:nvPr>
        </p:nvGraphicFramePr>
        <p:xfrm>
          <a:off x="4267200" y="1981200"/>
          <a:ext cx="944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4" imgW="419100" imgH="228600" progId="Equation.DSMT4">
                  <p:embed/>
                </p:oleObj>
              </mc:Choice>
              <mc:Fallback>
                <p:oleObj name="Equation" r:id="rId4" imgW="419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9445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7" name="Group 50"/>
          <p:cNvGrpSpPr>
            <a:grpSpLocks/>
          </p:cNvGrpSpPr>
          <p:nvPr/>
        </p:nvGrpSpPr>
        <p:grpSpPr bwMode="auto">
          <a:xfrm>
            <a:off x="1355725" y="3657600"/>
            <a:ext cx="7178675" cy="3079750"/>
            <a:chOff x="374" y="1966"/>
            <a:chExt cx="4522" cy="1940"/>
          </a:xfrm>
        </p:grpSpPr>
        <p:sp>
          <p:nvSpPr>
            <p:cNvPr id="25608" name="Freeform 7"/>
            <p:cNvSpPr>
              <a:spLocks/>
            </p:cNvSpPr>
            <p:nvPr/>
          </p:nvSpPr>
          <p:spPr bwMode="auto">
            <a:xfrm>
              <a:off x="4018" y="2099"/>
              <a:ext cx="878" cy="160"/>
            </a:xfrm>
            <a:custGeom>
              <a:avLst/>
              <a:gdLst>
                <a:gd name="T0" fmla="*/ 877 w 878"/>
                <a:gd name="T1" fmla="*/ 81 h 160"/>
                <a:gd name="T2" fmla="*/ 843 w 878"/>
                <a:gd name="T3" fmla="*/ 48 h 160"/>
                <a:gd name="T4" fmla="*/ 749 w 878"/>
                <a:gd name="T5" fmla="*/ 24 h 160"/>
                <a:gd name="T6" fmla="*/ 439 w 878"/>
                <a:gd name="T7" fmla="*/ 0 h 160"/>
                <a:gd name="T8" fmla="*/ 129 w 878"/>
                <a:gd name="T9" fmla="*/ 24 h 160"/>
                <a:gd name="T10" fmla="*/ 35 w 878"/>
                <a:gd name="T11" fmla="*/ 48 h 160"/>
                <a:gd name="T12" fmla="*/ 0 w 878"/>
                <a:gd name="T13" fmla="*/ 81 h 160"/>
                <a:gd name="T14" fmla="*/ 35 w 878"/>
                <a:gd name="T15" fmla="*/ 112 h 160"/>
                <a:gd name="T16" fmla="*/ 129 w 878"/>
                <a:gd name="T17" fmla="*/ 136 h 160"/>
                <a:gd name="T18" fmla="*/ 439 w 878"/>
                <a:gd name="T19" fmla="*/ 159 h 160"/>
                <a:gd name="T20" fmla="*/ 749 w 878"/>
                <a:gd name="T21" fmla="*/ 136 h 160"/>
                <a:gd name="T22" fmla="*/ 843 w 878"/>
                <a:gd name="T23" fmla="*/ 112 h 160"/>
                <a:gd name="T24" fmla="*/ 877 w 878"/>
                <a:gd name="T25" fmla="*/ 81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8"/>
                <a:gd name="T40" fmla="*/ 0 h 160"/>
                <a:gd name="T41" fmla="*/ 878 w 878"/>
                <a:gd name="T42" fmla="*/ 160 h 1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8" h="160">
                  <a:moveTo>
                    <a:pt x="877" y="81"/>
                  </a:moveTo>
                  <a:lnTo>
                    <a:pt x="843" y="48"/>
                  </a:lnTo>
                  <a:lnTo>
                    <a:pt x="749" y="24"/>
                  </a:lnTo>
                  <a:lnTo>
                    <a:pt x="439" y="0"/>
                  </a:lnTo>
                  <a:lnTo>
                    <a:pt x="129" y="24"/>
                  </a:lnTo>
                  <a:lnTo>
                    <a:pt x="35" y="48"/>
                  </a:lnTo>
                  <a:lnTo>
                    <a:pt x="0" y="81"/>
                  </a:lnTo>
                  <a:lnTo>
                    <a:pt x="35" y="112"/>
                  </a:lnTo>
                  <a:lnTo>
                    <a:pt x="129" y="136"/>
                  </a:lnTo>
                  <a:lnTo>
                    <a:pt x="439" y="159"/>
                  </a:lnTo>
                  <a:lnTo>
                    <a:pt x="749" y="136"/>
                  </a:lnTo>
                  <a:lnTo>
                    <a:pt x="843" y="112"/>
                  </a:lnTo>
                  <a:lnTo>
                    <a:pt x="877" y="81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8"/>
            <p:cNvSpPr>
              <a:spLocks/>
            </p:cNvSpPr>
            <p:nvPr/>
          </p:nvSpPr>
          <p:spPr bwMode="auto">
            <a:xfrm>
              <a:off x="466" y="2344"/>
              <a:ext cx="692" cy="115"/>
            </a:xfrm>
            <a:custGeom>
              <a:avLst/>
              <a:gdLst>
                <a:gd name="T0" fmla="*/ 0 w 692"/>
                <a:gd name="T1" fmla="*/ 114 h 115"/>
                <a:gd name="T2" fmla="*/ 0 w 692"/>
                <a:gd name="T3" fmla="*/ 0 h 115"/>
                <a:gd name="T4" fmla="*/ 691 w 692"/>
                <a:gd name="T5" fmla="*/ 0 h 115"/>
                <a:gd name="T6" fmla="*/ 691 w 692"/>
                <a:gd name="T7" fmla="*/ 114 h 115"/>
                <a:gd name="T8" fmla="*/ 0 w 692"/>
                <a:gd name="T9" fmla="*/ 114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2"/>
                <a:gd name="T16" fmla="*/ 0 h 115"/>
                <a:gd name="T17" fmla="*/ 692 w 69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2" h="115">
                  <a:moveTo>
                    <a:pt x="0" y="114"/>
                  </a:moveTo>
                  <a:lnTo>
                    <a:pt x="0" y="0"/>
                  </a:lnTo>
                  <a:lnTo>
                    <a:pt x="691" y="0"/>
                  </a:lnTo>
                  <a:lnTo>
                    <a:pt x="691" y="114"/>
                  </a:lnTo>
                  <a:lnTo>
                    <a:pt x="0" y="11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Freeform 9"/>
            <p:cNvSpPr>
              <a:spLocks/>
            </p:cNvSpPr>
            <p:nvPr/>
          </p:nvSpPr>
          <p:spPr bwMode="auto">
            <a:xfrm>
              <a:off x="466" y="2974"/>
              <a:ext cx="711" cy="105"/>
            </a:xfrm>
            <a:custGeom>
              <a:avLst/>
              <a:gdLst>
                <a:gd name="T0" fmla="*/ 0 w 711"/>
                <a:gd name="T1" fmla="*/ 104 h 105"/>
                <a:gd name="T2" fmla="*/ 0 w 711"/>
                <a:gd name="T3" fmla="*/ 0 h 105"/>
                <a:gd name="T4" fmla="*/ 710 w 711"/>
                <a:gd name="T5" fmla="*/ 0 h 105"/>
                <a:gd name="T6" fmla="*/ 710 w 711"/>
                <a:gd name="T7" fmla="*/ 104 h 105"/>
                <a:gd name="T8" fmla="*/ 0 w 711"/>
                <a:gd name="T9" fmla="*/ 10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05"/>
                <a:gd name="T17" fmla="*/ 711 w 711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05">
                  <a:moveTo>
                    <a:pt x="0" y="104"/>
                  </a:moveTo>
                  <a:lnTo>
                    <a:pt x="0" y="0"/>
                  </a:lnTo>
                  <a:lnTo>
                    <a:pt x="710" y="0"/>
                  </a:lnTo>
                  <a:lnTo>
                    <a:pt x="710" y="104"/>
                  </a:lnTo>
                  <a:lnTo>
                    <a:pt x="0" y="10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Freeform 10"/>
            <p:cNvSpPr>
              <a:spLocks/>
            </p:cNvSpPr>
            <p:nvPr/>
          </p:nvSpPr>
          <p:spPr bwMode="auto">
            <a:xfrm>
              <a:off x="374" y="2121"/>
              <a:ext cx="874" cy="167"/>
            </a:xfrm>
            <a:custGeom>
              <a:avLst/>
              <a:gdLst>
                <a:gd name="T0" fmla="*/ 873 w 874"/>
                <a:gd name="T1" fmla="*/ 84 h 167"/>
                <a:gd name="T2" fmla="*/ 839 w 874"/>
                <a:gd name="T3" fmla="*/ 51 h 167"/>
                <a:gd name="T4" fmla="*/ 745 w 874"/>
                <a:gd name="T5" fmla="*/ 24 h 167"/>
                <a:gd name="T6" fmla="*/ 437 w 874"/>
                <a:gd name="T7" fmla="*/ 0 h 167"/>
                <a:gd name="T8" fmla="*/ 128 w 874"/>
                <a:gd name="T9" fmla="*/ 24 h 167"/>
                <a:gd name="T10" fmla="*/ 34 w 874"/>
                <a:gd name="T11" fmla="*/ 51 h 167"/>
                <a:gd name="T12" fmla="*/ 0 w 874"/>
                <a:gd name="T13" fmla="*/ 84 h 167"/>
                <a:gd name="T14" fmla="*/ 34 w 874"/>
                <a:gd name="T15" fmla="*/ 115 h 167"/>
                <a:gd name="T16" fmla="*/ 128 w 874"/>
                <a:gd name="T17" fmla="*/ 142 h 167"/>
                <a:gd name="T18" fmla="*/ 437 w 874"/>
                <a:gd name="T19" fmla="*/ 166 h 167"/>
                <a:gd name="T20" fmla="*/ 745 w 874"/>
                <a:gd name="T21" fmla="*/ 142 h 167"/>
                <a:gd name="T22" fmla="*/ 839 w 874"/>
                <a:gd name="T23" fmla="*/ 115 h 167"/>
                <a:gd name="T24" fmla="*/ 873 w 874"/>
                <a:gd name="T25" fmla="*/ 84 h 1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4"/>
                <a:gd name="T40" fmla="*/ 0 h 167"/>
                <a:gd name="T41" fmla="*/ 874 w 874"/>
                <a:gd name="T42" fmla="*/ 167 h 1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4" h="167">
                  <a:moveTo>
                    <a:pt x="873" y="84"/>
                  </a:moveTo>
                  <a:lnTo>
                    <a:pt x="839" y="51"/>
                  </a:lnTo>
                  <a:lnTo>
                    <a:pt x="745" y="24"/>
                  </a:lnTo>
                  <a:lnTo>
                    <a:pt x="437" y="0"/>
                  </a:lnTo>
                  <a:lnTo>
                    <a:pt x="128" y="24"/>
                  </a:lnTo>
                  <a:lnTo>
                    <a:pt x="34" y="51"/>
                  </a:lnTo>
                  <a:lnTo>
                    <a:pt x="0" y="84"/>
                  </a:lnTo>
                  <a:lnTo>
                    <a:pt x="34" y="115"/>
                  </a:lnTo>
                  <a:lnTo>
                    <a:pt x="128" y="142"/>
                  </a:lnTo>
                  <a:lnTo>
                    <a:pt x="437" y="166"/>
                  </a:lnTo>
                  <a:lnTo>
                    <a:pt x="745" y="142"/>
                  </a:lnTo>
                  <a:lnTo>
                    <a:pt x="839" y="115"/>
                  </a:lnTo>
                  <a:lnTo>
                    <a:pt x="873" y="8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1632" y="3504"/>
              <a:ext cx="1923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latin typeface="Bookman Old Style" charset="0"/>
                </a:rPr>
                <a:t>B-1 way merge.</a:t>
              </a:r>
            </a:p>
            <a:p>
              <a:pPr eaLnBrk="0" hangingPunct="0"/>
              <a:r>
                <a:rPr lang="en-US" sz="1800" b="1">
                  <a:latin typeface="Bookman Old Style" charset="0"/>
                </a:rPr>
                <a:t>Total buffer pages: B</a:t>
              </a:r>
            </a:p>
          </p:txBody>
        </p:sp>
        <p:sp>
          <p:nvSpPr>
            <p:cNvPr id="25613" name="Freeform 12"/>
            <p:cNvSpPr>
              <a:spLocks/>
            </p:cNvSpPr>
            <p:nvPr/>
          </p:nvSpPr>
          <p:spPr bwMode="auto">
            <a:xfrm>
              <a:off x="4091" y="2398"/>
              <a:ext cx="705" cy="99"/>
            </a:xfrm>
            <a:custGeom>
              <a:avLst/>
              <a:gdLst>
                <a:gd name="T0" fmla="*/ 0 w 705"/>
                <a:gd name="T1" fmla="*/ 98 h 99"/>
                <a:gd name="T2" fmla="*/ 0 w 705"/>
                <a:gd name="T3" fmla="*/ 0 h 99"/>
                <a:gd name="T4" fmla="*/ 704 w 705"/>
                <a:gd name="T5" fmla="*/ 0 h 99"/>
                <a:gd name="T6" fmla="*/ 704 w 705"/>
                <a:gd name="T7" fmla="*/ 98 h 99"/>
                <a:gd name="T8" fmla="*/ 0 w 705"/>
                <a:gd name="T9" fmla="*/ 98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99"/>
                <a:gd name="T17" fmla="*/ 705 w 70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99">
                  <a:moveTo>
                    <a:pt x="0" y="98"/>
                  </a:moveTo>
                  <a:lnTo>
                    <a:pt x="0" y="0"/>
                  </a:lnTo>
                  <a:lnTo>
                    <a:pt x="704" y="0"/>
                  </a:lnTo>
                  <a:lnTo>
                    <a:pt x="704" y="98"/>
                  </a:lnTo>
                  <a:lnTo>
                    <a:pt x="0" y="98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13"/>
            <p:cNvSpPr>
              <a:spLocks/>
            </p:cNvSpPr>
            <p:nvPr/>
          </p:nvSpPr>
          <p:spPr bwMode="auto">
            <a:xfrm>
              <a:off x="4100" y="2575"/>
              <a:ext cx="706" cy="90"/>
            </a:xfrm>
            <a:custGeom>
              <a:avLst/>
              <a:gdLst>
                <a:gd name="T0" fmla="*/ 0 w 706"/>
                <a:gd name="T1" fmla="*/ 89 h 90"/>
                <a:gd name="T2" fmla="*/ 0 w 706"/>
                <a:gd name="T3" fmla="*/ 0 h 90"/>
                <a:gd name="T4" fmla="*/ 705 w 706"/>
                <a:gd name="T5" fmla="*/ 0 h 90"/>
                <a:gd name="T6" fmla="*/ 705 w 706"/>
                <a:gd name="T7" fmla="*/ 89 h 90"/>
                <a:gd name="T8" fmla="*/ 0 w 706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90"/>
                <a:gd name="T17" fmla="*/ 706 w 706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90">
                  <a:moveTo>
                    <a:pt x="0" y="89"/>
                  </a:moveTo>
                  <a:lnTo>
                    <a:pt x="0" y="0"/>
                  </a:lnTo>
                  <a:lnTo>
                    <a:pt x="705" y="0"/>
                  </a:lnTo>
                  <a:lnTo>
                    <a:pt x="705" y="89"/>
                  </a:lnTo>
                  <a:lnTo>
                    <a:pt x="0" y="89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Freeform 14"/>
            <p:cNvSpPr>
              <a:spLocks/>
            </p:cNvSpPr>
            <p:nvPr/>
          </p:nvSpPr>
          <p:spPr bwMode="auto">
            <a:xfrm>
              <a:off x="1803" y="2034"/>
              <a:ext cx="749" cy="339"/>
            </a:xfrm>
            <a:custGeom>
              <a:avLst/>
              <a:gdLst>
                <a:gd name="T0" fmla="*/ 0 w 749"/>
                <a:gd name="T1" fmla="*/ 338 h 339"/>
                <a:gd name="T2" fmla="*/ 0 w 749"/>
                <a:gd name="T3" fmla="*/ 0 h 339"/>
                <a:gd name="T4" fmla="*/ 748 w 749"/>
                <a:gd name="T5" fmla="*/ 0 h 339"/>
                <a:gd name="T6" fmla="*/ 748 w 749"/>
                <a:gd name="T7" fmla="*/ 338 h 339"/>
                <a:gd name="T8" fmla="*/ 0 w 749"/>
                <a:gd name="T9" fmla="*/ 338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339"/>
                <a:gd name="T17" fmla="*/ 749 w 749"/>
                <a:gd name="T18" fmla="*/ 339 h 3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339">
                  <a:moveTo>
                    <a:pt x="0" y="338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338"/>
                  </a:lnTo>
                  <a:lnTo>
                    <a:pt x="0" y="338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Freeform 15"/>
            <p:cNvSpPr>
              <a:spLocks/>
            </p:cNvSpPr>
            <p:nvPr/>
          </p:nvSpPr>
          <p:spPr bwMode="auto">
            <a:xfrm>
              <a:off x="2968" y="2572"/>
              <a:ext cx="667" cy="275"/>
            </a:xfrm>
            <a:custGeom>
              <a:avLst/>
              <a:gdLst>
                <a:gd name="T0" fmla="*/ 0 w 667"/>
                <a:gd name="T1" fmla="*/ 274 h 275"/>
                <a:gd name="T2" fmla="*/ 0 w 667"/>
                <a:gd name="T3" fmla="*/ 0 h 275"/>
                <a:gd name="T4" fmla="*/ 666 w 667"/>
                <a:gd name="T5" fmla="*/ 0 h 275"/>
                <a:gd name="T6" fmla="*/ 666 w 667"/>
                <a:gd name="T7" fmla="*/ 274 h 275"/>
                <a:gd name="T8" fmla="*/ 0 w 667"/>
                <a:gd name="T9" fmla="*/ 274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275"/>
                <a:gd name="T17" fmla="*/ 667 w 667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275">
                  <a:moveTo>
                    <a:pt x="0" y="274"/>
                  </a:moveTo>
                  <a:lnTo>
                    <a:pt x="0" y="0"/>
                  </a:lnTo>
                  <a:lnTo>
                    <a:pt x="666" y="0"/>
                  </a:lnTo>
                  <a:lnTo>
                    <a:pt x="666" y="274"/>
                  </a:lnTo>
                  <a:lnTo>
                    <a:pt x="0" y="27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6"/>
            <p:cNvSpPr>
              <a:spLocks/>
            </p:cNvSpPr>
            <p:nvPr/>
          </p:nvSpPr>
          <p:spPr bwMode="auto">
            <a:xfrm>
              <a:off x="1785" y="3027"/>
              <a:ext cx="749" cy="340"/>
            </a:xfrm>
            <a:custGeom>
              <a:avLst/>
              <a:gdLst>
                <a:gd name="T0" fmla="*/ 0 w 749"/>
                <a:gd name="T1" fmla="*/ 339 h 340"/>
                <a:gd name="T2" fmla="*/ 0 w 749"/>
                <a:gd name="T3" fmla="*/ 0 h 340"/>
                <a:gd name="T4" fmla="*/ 748 w 749"/>
                <a:gd name="T5" fmla="*/ 0 h 340"/>
                <a:gd name="T6" fmla="*/ 748 w 749"/>
                <a:gd name="T7" fmla="*/ 339 h 340"/>
                <a:gd name="T8" fmla="*/ 0 w 749"/>
                <a:gd name="T9" fmla="*/ 339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340"/>
                <a:gd name="T17" fmla="*/ 749 w 749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340">
                  <a:moveTo>
                    <a:pt x="0" y="339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339"/>
                  </a:lnTo>
                  <a:lnTo>
                    <a:pt x="0" y="33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7"/>
            <p:cNvSpPr>
              <a:spLocks/>
            </p:cNvSpPr>
            <p:nvPr/>
          </p:nvSpPr>
          <p:spPr bwMode="auto">
            <a:xfrm>
              <a:off x="1467" y="1966"/>
              <a:ext cx="2284" cy="1570"/>
            </a:xfrm>
            <a:custGeom>
              <a:avLst/>
              <a:gdLst>
                <a:gd name="T0" fmla="*/ 0 w 2284"/>
                <a:gd name="T1" fmla="*/ 1569 h 1570"/>
                <a:gd name="T2" fmla="*/ 0 w 2284"/>
                <a:gd name="T3" fmla="*/ 0 h 1570"/>
                <a:gd name="T4" fmla="*/ 2283 w 2284"/>
                <a:gd name="T5" fmla="*/ 0 h 1570"/>
                <a:gd name="T6" fmla="*/ 2283 w 2284"/>
                <a:gd name="T7" fmla="*/ 1569 h 1570"/>
                <a:gd name="T8" fmla="*/ 0 w 2284"/>
                <a:gd name="T9" fmla="*/ 1569 h 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4"/>
                <a:gd name="T16" fmla="*/ 0 h 1570"/>
                <a:gd name="T17" fmla="*/ 2284 w 2284"/>
                <a:gd name="T18" fmla="*/ 1570 h 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4" h="1570">
                  <a:moveTo>
                    <a:pt x="0" y="1569"/>
                  </a:moveTo>
                  <a:lnTo>
                    <a:pt x="0" y="0"/>
                  </a:lnTo>
                  <a:lnTo>
                    <a:pt x="2283" y="0"/>
                  </a:lnTo>
                  <a:lnTo>
                    <a:pt x="2283" y="1569"/>
                  </a:lnTo>
                  <a:lnTo>
                    <a:pt x="0" y="15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1792" y="2069"/>
              <a:ext cx="65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Bookman Old Style" charset="0"/>
                </a:rPr>
                <a:t>INPUT 1</a:t>
              </a:r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1742" y="3063"/>
              <a:ext cx="7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Bookman Old Style" charset="0"/>
                </a:rPr>
                <a:t>INPUT B-1</a:t>
              </a:r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2938" y="2587"/>
              <a:ext cx="6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Bookman Old Style" charset="0"/>
                </a:rPr>
                <a:t>OUTPUT</a:t>
              </a:r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4275" y="3254"/>
              <a:ext cx="4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latin typeface="Bookman Old Style" charset="0"/>
                </a:rPr>
                <a:t>Disk</a:t>
              </a:r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582" y="3274"/>
              <a:ext cx="4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latin typeface="Bookman Old Style" charset="0"/>
                </a:rPr>
                <a:t>Disk</a:t>
              </a: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84" y="2198"/>
              <a:ext cx="0" cy="9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1245" y="2198"/>
              <a:ext cx="0" cy="9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26" name="Group 25"/>
            <p:cNvGrpSpPr>
              <a:grpSpLocks/>
            </p:cNvGrpSpPr>
            <p:nvPr/>
          </p:nvGrpSpPr>
          <p:grpSpPr bwMode="auto">
            <a:xfrm>
              <a:off x="387" y="3129"/>
              <a:ext cx="858" cy="119"/>
              <a:chOff x="676" y="3611"/>
              <a:chExt cx="858" cy="119"/>
            </a:xfrm>
          </p:grpSpPr>
          <p:sp>
            <p:nvSpPr>
              <p:cNvPr id="25646" name="Arc 26"/>
              <p:cNvSpPr>
                <a:spLocks/>
              </p:cNvSpPr>
              <p:nvPr/>
            </p:nvSpPr>
            <p:spPr bwMode="auto">
              <a:xfrm>
                <a:off x="676" y="3611"/>
                <a:ext cx="456" cy="119"/>
              </a:xfrm>
              <a:custGeom>
                <a:avLst/>
                <a:gdLst>
                  <a:gd name="T0" fmla="*/ 0 w 21600"/>
                  <a:gd name="T1" fmla="*/ 0 h 22158"/>
                  <a:gd name="T2" fmla="*/ 0 w 21600"/>
                  <a:gd name="T3" fmla="*/ 0 h 22158"/>
                  <a:gd name="T4" fmla="*/ 0 w 21600"/>
                  <a:gd name="T5" fmla="*/ 0 h 221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158"/>
                  <a:gd name="T11" fmla="*/ 21600 w 21600"/>
                  <a:gd name="T12" fmla="*/ 22158 h 22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158" fill="none" extrusionOk="0">
                    <a:moveTo>
                      <a:pt x="21504" y="22157"/>
                    </a:moveTo>
                    <a:cubicBezTo>
                      <a:pt x="9612" y="22104"/>
                      <a:pt x="0" y="12449"/>
                      <a:pt x="0" y="558"/>
                    </a:cubicBezTo>
                    <a:cubicBezTo>
                      <a:pt x="-1" y="371"/>
                      <a:pt x="2" y="185"/>
                      <a:pt x="7" y="0"/>
                    </a:cubicBezTo>
                  </a:path>
                  <a:path w="21600" h="22158" stroke="0" extrusionOk="0">
                    <a:moveTo>
                      <a:pt x="21504" y="22157"/>
                    </a:moveTo>
                    <a:cubicBezTo>
                      <a:pt x="9612" y="22104"/>
                      <a:pt x="0" y="12449"/>
                      <a:pt x="0" y="558"/>
                    </a:cubicBezTo>
                    <a:cubicBezTo>
                      <a:pt x="-1" y="371"/>
                      <a:pt x="2" y="185"/>
                      <a:pt x="7" y="0"/>
                    </a:cubicBezTo>
                    <a:lnTo>
                      <a:pt x="21600" y="558"/>
                    </a:lnTo>
                    <a:lnTo>
                      <a:pt x="21504" y="22157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Arc 27"/>
              <p:cNvSpPr>
                <a:spLocks/>
              </p:cNvSpPr>
              <p:nvPr/>
            </p:nvSpPr>
            <p:spPr bwMode="auto">
              <a:xfrm>
                <a:off x="1078" y="3611"/>
                <a:ext cx="456" cy="117"/>
              </a:xfrm>
              <a:custGeom>
                <a:avLst/>
                <a:gdLst>
                  <a:gd name="T0" fmla="*/ 0 w 21600"/>
                  <a:gd name="T1" fmla="*/ 0 h 21787"/>
                  <a:gd name="T2" fmla="*/ 0 w 21600"/>
                  <a:gd name="T3" fmla="*/ 0 h 21787"/>
                  <a:gd name="T4" fmla="*/ 0 w 21600"/>
                  <a:gd name="T5" fmla="*/ 0 h 217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87"/>
                  <a:gd name="T11" fmla="*/ 21600 w 21600"/>
                  <a:gd name="T12" fmla="*/ 21787 h 21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87" fill="none" extrusionOk="0">
                    <a:moveTo>
                      <a:pt x="21599" y="-1"/>
                    </a:moveTo>
                    <a:cubicBezTo>
                      <a:pt x="21599" y="62"/>
                      <a:pt x="21600" y="124"/>
                      <a:pt x="21600" y="187"/>
                    </a:cubicBezTo>
                    <a:cubicBezTo>
                      <a:pt x="21600" y="12116"/>
                      <a:pt x="11929" y="21786"/>
                      <a:pt x="0" y="21787"/>
                    </a:cubicBezTo>
                  </a:path>
                  <a:path w="21600" h="21787" stroke="0" extrusionOk="0">
                    <a:moveTo>
                      <a:pt x="21599" y="-1"/>
                    </a:moveTo>
                    <a:cubicBezTo>
                      <a:pt x="21599" y="62"/>
                      <a:pt x="21600" y="124"/>
                      <a:pt x="21600" y="187"/>
                    </a:cubicBezTo>
                    <a:cubicBezTo>
                      <a:pt x="21600" y="12116"/>
                      <a:pt x="11929" y="21786"/>
                      <a:pt x="0" y="21787"/>
                    </a:cubicBezTo>
                    <a:lnTo>
                      <a:pt x="0" y="187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7" name="Group 28"/>
            <p:cNvGrpSpPr>
              <a:grpSpLocks/>
            </p:cNvGrpSpPr>
            <p:nvPr/>
          </p:nvGrpSpPr>
          <p:grpSpPr bwMode="auto">
            <a:xfrm>
              <a:off x="4032" y="3080"/>
              <a:ext cx="862" cy="113"/>
              <a:chOff x="4321" y="3562"/>
              <a:chExt cx="862" cy="113"/>
            </a:xfrm>
          </p:grpSpPr>
          <p:sp>
            <p:nvSpPr>
              <p:cNvPr id="25644" name="Arc 29"/>
              <p:cNvSpPr>
                <a:spLocks/>
              </p:cNvSpPr>
              <p:nvPr/>
            </p:nvSpPr>
            <p:spPr bwMode="auto">
              <a:xfrm>
                <a:off x="4321" y="3562"/>
                <a:ext cx="458" cy="113"/>
              </a:xfrm>
              <a:custGeom>
                <a:avLst/>
                <a:gdLst>
                  <a:gd name="T0" fmla="*/ 0 w 21600"/>
                  <a:gd name="T1" fmla="*/ 0 h 22189"/>
                  <a:gd name="T2" fmla="*/ 0 w 21600"/>
                  <a:gd name="T3" fmla="*/ 0 h 22189"/>
                  <a:gd name="T4" fmla="*/ 0 w 21600"/>
                  <a:gd name="T5" fmla="*/ 0 h 2218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189"/>
                  <a:gd name="T11" fmla="*/ 21600 w 21600"/>
                  <a:gd name="T12" fmla="*/ 22189 h 221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189" fill="none" extrusionOk="0">
                    <a:moveTo>
                      <a:pt x="21505" y="22188"/>
                    </a:moveTo>
                    <a:cubicBezTo>
                      <a:pt x="9612" y="22136"/>
                      <a:pt x="0" y="12481"/>
                      <a:pt x="0" y="589"/>
                    </a:cubicBezTo>
                    <a:cubicBezTo>
                      <a:pt x="-1" y="392"/>
                      <a:pt x="2" y="196"/>
                      <a:pt x="8" y="0"/>
                    </a:cubicBezTo>
                  </a:path>
                  <a:path w="21600" h="22189" stroke="0" extrusionOk="0">
                    <a:moveTo>
                      <a:pt x="21505" y="22188"/>
                    </a:moveTo>
                    <a:cubicBezTo>
                      <a:pt x="9612" y="22136"/>
                      <a:pt x="0" y="12481"/>
                      <a:pt x="0" y="589"/>
                    </a:cubicBezTo>
                    <a:cubicBezTo>
                      <a:pt x="-1" y="392"/>
                      <a:pt x="2" y="196"/>
                      <a:pt x="8" y="0"/>
                    </a:cubicBezTo>
                    <a:lnTo>
                      <a:pt x="21600" y="589"/>
                    </a:lnTo>
                    <a:lnTo>
                      <a:pt x="21505" y="2218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Arc 30"/>
              <p:cNvSpPr>
                <a:spLocks/>
              </p:cNvSpPr>
              <p:nvPr/>
            </p:nvSpPr>
            <p:spPr bwMode="auto">
              <a:xfrm>
                <a:off x="4725" y="3563"/>
                <a:ext cx="458" cy="111"/>
              </a:xfrm>
              <a:custGeom>
                <a:avLst/>
                <a:gdLst>
                  <a:gd name="T0" fmla="*/ 0 w 21600"/>
                  <a:gd name="T1" fmla="*/ 0 h 21797"/>
                  <a:gd name="T2" fmla="*/ 0 w 21600"/>
                  <a:gd name="T3" fmla="*/ 0 h 21797"/>
                  <a:gd name="T4" fmla="*/ 0 w 21600"/>
                  <a:gd name="T5" fmla="*/ 0 h 217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97"/>
                  <a:gd name="T11" fmla="*/ 21600 w 21600"/>
                  <a:gd name="T12" fmla="*/ 21797 h 217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97" fill="none" extrusionOk="0">
                    <a:moveTo>
                      <a:pt x="21599" y="-1"/>
                    </a:moveTo>
                    <a:cubicBezTo>
                      <a:pt x="21599" y="65"/>
                      <a:pt x="21600" y="131"/>
                      <a:pt x="21600" y="197"/>
                    </a:cubicBezTo>
                    <a:cubicBezTo>
                      <a:pt x="21600" y="12126"/>
                      <a:pt x="11929" y="21796"/>
                      <a:pt x="0" y="21797"/>
                    </a:cubicBezTo>
                  </a:path>
                  <a:path w="21600" h="21797" stroke="0" extrusionOk="0">
                    <a:moveTo>
                      <a:pt x="21599" y="-1"/>
                    </a:moveTo>
                    <a:cubicBezTo>
                      <a:pt x="21599" y="65"/>
                      <a:pt x="21600" y="131"/>
                      <a:pt x="21600" y="197"/>
                    </a:cubicBezTo>
                    <a:cubicBezTo>
                      <a:pt x="21600" y="12126"/>
                      <a:pt x="11929" y="21796"/>
                      <a:pt x="0" y="21797"/>
                    </a:cubicBezTo>
                    <a:lnTo>
                      <a:pt x="0" y="197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>
              <a:off x="4033" y="2198"/>
              <a:ext cx="0" cy="8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>
              <a:off x="4894" y="2198"/>
              <a:ext cx="0" cy="8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142" y="2256"/>
              <a:ext cx="659" cy="1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>
              <a:off x="1144" y="2605"/>
              <a:ext cx="65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>
              <a:off x="2563" y="2372"/>
              <a:ext cx="405" cy="2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2561" y="2780"/>
              <a:ext cx="405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>
              <a:off x="3627" y="2721"/>
              <a:ext cx="40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38"/>
            <p:cNvSpPr>
              <a:spLocks/>
            </p:cNvSpPr>
            <p:nvPr/>
          </p:nvSpPr>
          <p:spPr bwMode="auto">
            <a:xfrm>
              <a:off x="1803" y="2441"/>
              <a:ext cx="749" cy="340"/>
            </a:xfrm>
            <a:custGeom>
              <a:avLst/>
              <a:gdLst>
                <a:gd name="T0" fmla="*/ 0 w 749"/>
                <a:gd name="T1" fmla="*/ 339 h 340"/>
                <a:gd name="T2" fmla="*/ 0 w 749"/>
                <a:gd name="T3" fmla="*/ 0 h 340"/>
                <a:gd name="T4" fmla="*/ 748 w 749"/>
                <a:gd name="T5" fmla="*/ 0 h 340"/>
                <a:gd name="T6" fmla="*/ 748 w 749"/>
                <a:gd name="T7" fmla="*/ 339 h 340"/>
                <a:gd name="T8" fmla="*/ 0 w 749"/>
                <a:gd name="T9" fmla="*/ 339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340"/>
                <a:gd name="T17" fmla="*/ 749 w 749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340">
                  <a:moveTo>
                    <a:pt x="0" y="339"/>
                  </a:moveTo>
                  <a:lnTo>
                    <a:pt x="0" y="0"/>
                  </a:lnTo>
                  <a:lnTo>
                    <a:pt x="748" y="0"/>
                  </a:lnTo>
                  <a:lnTo>
                    <a:pt x="748" y="339"/>
                  </a:lnTo>
                  <a:lnTo>
                    <a:pt x="0" y="33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39"/>
            <p:cNvSpPr>
              <a:spLocks noChangeArrowheads="1"/>
            </p:cNvSpPr>
            <p:nvPr/>
          </p:nvSpPr>
          <p:spPr bwMode="auto">
            <a:xfrm>
              <a:off x="1792" y="2476"/>
              <a:ext cx="65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Bookman Old Style" charset="0"/>
                </a:rPr>
                <a:t>INPUT 2</a:t>
              </a:r>
            </a:p>
          </p:txBody>
        </p:sp>
        <p:sp>
          <p:nvSpPr>
            <p:cNvPr id="25637" name="Rectangle 40"/>
            <p:cNvSpPr>
              <a:spLocks noChangeArrowheads="1"/>
            </p:cNvSpPr>
            <p:nvPr/>
          </p:nvSpPr>
          <p:spPr bwMode="auto">
            <a:xfrm>
              <a:off x="1898" y="2519"/>
              <a:ext cx="51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000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  <p:sp>
          <p:nvSpPr>
            <p:cNvPr id="25638" name="Freeform 41"/>
            <p:cNvSpPr>
              <a:spLocks/>
            </p:cNvSpPr>
            <p:nvPr/>
          </p:nvSpPr>
          <p:spPr bwMode="auto">
            <a:xfrm>
              <a:off x="466" y="2519"/>
              <a:ext cx="692" cy="115"/>
            </a:xfrm>
            <a:custGeom>
              <a:avLst/>
              <a:gdLst>
                <a:gd name="T0" fmla="*/ 0 w 692"/>
                <a:gd name="T1" fmla="*/ 114 h 115"/>
                <a:gd name="T2" fmla="*/ 0 w 692"/>
                <a:gd name="T3" fmla="*/ 0 h 115"/>
                <a:gd name="T4" fmla="*/ 691 w 692"/>
                <a:gd name="T5" fmla="*/ 0 h 115"/>
                <a:gd name="T6" fmla="*/ 691 w 692"/>
                <a:gd name="T7" fmla="*/ 114 h 115"/>
                <a:gd name="T8" fmla="*/ 0 w 692"/>
                <a:gd name="T9" fmla="*/ 114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2"/>
                <a:gd name="T16" fmla="*/ 0 h 115"/>
                <a:gd name="T17" fmla="*/ 692 w 692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2" h="115">
                  <a:moveTo>
                    <a:pt x="0" y="114"/>
                  </a:moveTo>
                  <a:lnTo>
                    <a:pt x="0" y="0"/>
                  </a:lnTo>
                  <a:lnTo>
                    <a:pt x="691" y="0"/>
                  </a:lnTo>
                  <a:lnTo>
                    <a:pt x="691" y="114"/>
                  </a:lnTo>
                  <a:lnTo>
                    <a:pt x="0" y="11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>
              <a:off x="1195" y="3012"/>
              <a:ext cx="608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>
              <a:off x="2563" y="2605"/>
              <a:ext cx="405" cy="1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Rectangle 44"/>
            <p:cNvSpPr>
              <a:spLocks noChangeArrowheads="1"/>
            </p:cNvSpPr>
            <p:nvPr/>
          </p:nvSpPr>
          <p:spPr bwMode="auto">
            <a:xfrm>
              <a:off x="4176" y="2461"/>
              <a:ext cx="51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4000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  <p:sp>
          <p:nvSpPr>
            <p:cNvPr id="25642" name="Freeform 45"/>
            <p:cNvSpPr>
              <a:spLocks/>
            </p:cNvSpPr>
            <p:nvPr/>
          </p:nvSpPr>
          <p:spPr bwMode="auto">
            <a:xfrm>
              <a:off x="4100" y="2924"/>
              <a:ext cx="706" cy="90"/>
            </a:xfrm>
            <a:custGeom>
              <a:avLst/>
              <a:gdLst>
                <a:gd name="T0" fmla="*/ 0 w 706"/>
                <a:gd name="T1" fmla="*/ 89 h 90"/>
                <a:gd name="T2" fmla="*/ 0 w 706"/>
                <a:gd name="T3" fmla="*/ 0 h 90"/>
                <a:gd name="T4" fmla="*/ 705 w 706"/>
                <a:gd name="T5" fmla="*/ 0 h 90"/>
                <a:gd name="T6" fmla="*/ 705 w 706"/>
                <a:gd name="T7" fmla="*/ 89 h 90"/>
                <a:gd name="T8" fmla="*/ 0 w 706"/>
                <a:gd name="T9" fmla="*/ 89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6"/>
                <a:gd name="T16" fmla="*/ 0 h 90"/>
                <a:gd name="T17" fmla="*/ 706 w 706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6" h="90">
                  <a:moveTo>
                    <a:pt x="0" y="89"/>
                  </a:moveTo>
                  <a:lnTo>
                    <a:pt x="0" y="0"/>
                  </a:lnTo>
                  <a:lnTo>
                    <a:pt x="705" y="0"/>
                  </a:lnTo>
                  <a:lnTo>
                    <a:pt x="705" y="89"/>
                  </a:lnTo>
                  <a:lnTo>
                    <a:pt x="0" y="89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Rectangle 46"/>
            <p:cNvSpPr>
              <a:spLocks noChangeArrowheads="1"/>
            </p:cNvSpPr>
            <p:nvPr/>
          </p:nvSpPr>
          <p:spPr bwMode="auto">
            <a:xfrm>
              <a:off x="529" y="2461"/>
              <a:ext cx="51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000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Cost of External Merge Sort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3962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Tahoma" charset="0"/>
              </a:rPr>
              <a:t>Cost 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= 2N * (# of passes)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latin typeface="Tahoma" charset="0"/>
              </a:rPr>
              <a:t>With </a:t>
            </a:r>
            <a:r>
              <a:rPr lang="en-US" sz="2800" dirty="0">
                <a:latin typeface="Tahoma" charset="0"/>
              </a:rPr>
              <a:t>11 buffer pages</a:t>
            </a:r>
            <a:r>
              <a:rPr lang="en-US" sz="2800" dirty="0" smtClean="0">
                <a:latin typeface="Tahoma" charset="0"/>
              </a:rPr>
              <a:t>, how many page I/</a:t>
            </a:r>
            <a:r>
              <a:rPr lang="en-US" sz="2800" dirty="0" err="1" smtClean="0">
                <a:latin typeface="Tahoma" charset="0"/>
              </a:rPr>
              <a:t>Os</a:t>
            </a:r>
            <a:r>
              <a:rPr lang="en-US" sz="2800" dirty="0" smtClean="0">
                <a:latin typeface="Tahoma" charset="0"/>
              </a:rPr>
              <a:t> are needed </a:t>
            </a:r>
            <a:r>
              <a:rPr lang="en-US" sz="2800" dirty="0">
                <a:latin typeface="Tahoma" charset="0"/>
              </a:rPr>
              <a:t>to </a:t>
            </a:r>
            <a:r>
              <a:rPr lang="en-US" sz="2800" dirty="0" smtClean="0">
                <a:latin typeface="Tahoma" charset="0"/>
              </a:rPr>
              <a:t>sort a 1000-page file?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en-US" sz="2400" dirty="0">
                <a:latin typeface="Tahoma" charset="0"/>
              </a:rPr>
              <a:t>Pass 0: </a:t>
            </a:r>
            <a:r>
              <a:rPr lang="en-US" sz="2400" dirty="0" smtClean="0">
                <a:solidFill>
                  <a:srgbClr val="FF0000"/>
                </a:solidFill>
                <a:latin typeface="LucidaSansUnicode"/>
              </a:rPr>
              <a:t>⌈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(1000/11)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 ⌉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 = 91 </a:t>
            </a:r>
            <a:r>
              <a:rPr lang="en-US" sz="2400" dirty="0" smtClean="0">
                <a:latin typeface="Tahoma" charset="0"/>
              </a:rPr>
              <a:t>runs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11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solidFill>
                  <a:schemeClr val="hlink"/>
                </a:solidFill>
                <a:latin typeface="Tahoma" charset="0"/>
                <a:cs typeface="Arial Unicode MS" charset="0"/>
              </a:rPr>
              <a:t> </a:t>
            </a:r>
            <a:r>
              <a:rPr lang="en-US" sz="2400" dirty="0" smtClean="0">
                <a:latin typeface="Tahoma" charset="0"/>
              </a:rPr>
              <a:t>pages each ( Note: the </a:t>
            </a:r>
            <a:r>
              <a:rPr lang="en-US" sz="2400" dirty="0">
                <a:latin typeface="Tahoma" charset="0"/>
              </a:rPr>
              <a:t>last run </a:t>
            </a:r>
            <a:r>
              <a:rPr lang="en-US" sz="2400" dirty="0" smtClean="0">
                <a:latin typeface="Tahoma" charset="0"/>
              </a:rPr>
              <a:t>is 10 pages)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en-US" sz="2400" dirty="0">
                <a:latin typeface="Tahoma" charset="0"/>
              </a:rPr>
              <a:t>Pass 1</a:t>
            </a:r>
            <a:r>
              <a:rPr lang="en-US" sz="2400" dirty="0" smtClean="0">
                <a:latin typeface="Tahoma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⌈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91/10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 ⌉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 = 10 </a:t>
            </a:r>
            <a:r>
              <a:rPr lang="en-US" sz="2400" dirty="0" smtClean="0">
                <a:latin typeface="Tahoma" charset="0"/>
              </a:rPr>
              <a:t>sorted </a:t>
            </a:r>
            <a:r>
              <a:rPr lang="en-US" sz="2400" dirty="0">
                <a:latin typeface="Tahoma" charset="0"/>
              </a:rPr>
              <a:t>runs of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10</a:t>
            </a:r>
            <a:r>
              <a:rPr lang="en-US" sz="2400" dirty="0" smtClean="0">
                <a:latin typeface="Tahoma" charset="0"/>
              </a:rPr>
              <a:t> pages each (last </a:t>
            </a:r>
            <a:r>
              <a:rPr lang="en-US" sz="2400" dirty="0">
                <a:latin typeface="Tahoma" charset="0"/>
              </a:rPr>
              <a:t>run is </a:t>
            </a:r>
            <a:r>
              <a:rPr lang="en-US" sz="2400" dirty="0" smtClean="0">
                <a:latin typeface="Tahoma" charset="0"/>
              </a:rPr>
              <a:t>only 10 pages)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en-US" sz="2400" dirty="0">
                <a:latin typeface="Tahoma" charset="0"/>
              </a:rPr>
              <a:t>Pass 2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⌈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10/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10</a:t>
            </a:r>
            <a:r>
              <a:rPr lang="en-US" sz="2400" dirty="0">
                <a:solidFill>
                  <a:srgbClr val="FF0000"/>
                </a:solidFill>
                <a:latin typeface="LucidaSansUnicode"/>
              </a:rPr>
              <a:t> ⌉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 =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 </a:t>
            </a:r>
            <a:r>
              <a:rPr lang="en-US" sz="2400" dirty="0" smtClean="0">
                <a:latin typeface="Tahoma" charset="0"/>
              </a:rPr>
              <a:t>sorted run of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1000</a:t>
            </a:r>
            <a:r>
              <a:rPr lang="en-US" sz="2400" dirty="0" smtClean="0">
                <a:latin typeface="Tahoma" charset="0"/>
              </a:rPr>
              <a:t> pages. </a:t>
            </a:r>
            <a:endParaRPr lang="en-US" sz="2400" dirty="0">
              <a:latin typeface="Tahoma" charset="0"/>
            </a:endParaRPr>
          </a:p>
        </p:txBody>
      </p:sp>
      <p:sp>
        <p:nvSpPr>
          <p:cNvPr id="27654" name="Rectangle 16"/>
          <p:cNvSpPr>
            <a:spLocks noChangeArrowheads="1"/>
          </p:cNvSpPr>
          <p:nvPr/>
        </p:nvSpPr>
        <p:spPr bwMode="auto">
          <a:xfrm>
            <a:off x="304800" y="10668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Number of passes</a:t>
            </a:r>
            <a:r>
              <a:rPr lang="en-US" sz="2800" dirty="0" smtClean="0"/>
              <a:t>:</a:t>
            </a:r>
          </a:p>
        </p:txBody>
      </p:sp>
      <p:sp>
        <p:nvSpPr>
          <p:cNvPr id="976915" name="Rectangle 19"/>
          <p:cNvSpPr>
            <a:spLocks noChangeArrowheads="1"/>
          </p:cNvSpPr>
          <p:nvPr/>
        </p:nvSpPr>
        <p:spPr bwMode="auto">
          <a:xfrm>
            <a:off x="2395538" y="2759075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ea typeface="华文细黑" charset="0"/>
                <a:cs typeface="华文细黑" charset="0"/>
              </a:rPr>
              <a:t> </a:t>
            </a:r>
            <a:endParaRPr lang="en-US" b="1" dirty="0">
              <a:solidFill>
                <a:schemeClr val="hlink"/>
              </a:solidFill>
              <a:cs typeface="Arial Unicode MS" charset="0"/>
            </a:endParaRPr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1143000" y="5791200"/>
            <a:ext cx="68696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  <a:cs typeface="Arial Unicode MS" charset="0"/>
              </a:rPr>
              <a:t>Sorted File in 3 passes. </a:t>
            </a:r>
          </a:p>
          <a:p>
            <a:r>
              <a:rPr lang="en-US" b="1" dirty="0" smtClean="0">
                <a:solidFill>
                  <a:schemeClr val="hlink"/>
                </a:solidFill>
                <a:cs typeface="Arial Unicode MS" charset="0"/>
              </a:rPr>
              <a:t>Total I/O: 2000 pages/pass or 6000 pages.</a:t>
            </a:r>
            <a:endParaRPr lang="en-US" b="1" dirty="0">
              <a:solidFill>
                <a:schemeClr val="hlink"/>
              </a:solidFill>
              <a:cs typeface="Arial Unicode MS" charset="0"/>
            </a:endParaRPr>
          </a:p>
        </p:txBody>
      </p:sp>
      <p:graphicFrame>
        <p:nvGraphicFramePr>
          <p:cNvPr id="9769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80687"/>
              </p:ext>
            </p:extLst>
          </p:nvPr>
        </p:nvGraphicFramePr>
        <p:xfrm>
          <a:off x="4211638" y="1157288"/>
          <a:ext cx="20748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4" imgW="1041400" imgH="266700" progId="Equation.3">
                  <p:embed/>
                </p:oleObj>
              </mc:Choice>
              <mc:Fallback>
                <p:oleObj name="Equation" r:id="rId4" imgW="1041400" imgH="266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57288"/>
                        <a:ext cx="20748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 build="p" autoUpdateAnimBg="0"/>
      <p:bldP spid="9769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482B0B7-EB0C-B349-B3D3-6D5BCE902AD8}" type="datetime1">
              <a:rPr lang="en-US" sz="1200"/>
              <a:pPr eaLnBrk="1" hangingPunct="1"/>
              <a:t>11/21/15</a:t>
            </a:fld>
            <a:endParaRPr lang="en-US" sz="120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60CB2A7-00F4-9D42-A2A5-BB521ED7B8F0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>
                <a:latin typeface="Tahoma" charset="0"/>
              </a:rPr>
              <a:t>Number of Passes of External Sort</a:t>
            </a:r>
          </a:p>
        </p:txBody>
      </p:sp>
      <p:graphicFrame>
        <p:nvGraphicFramePr>
          <p:cNvPr id="2970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7175" y="1300163"/>
          <a:ext cx="6138863" cy="417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Document" r:id="rId4" imgW="6134100" imgH="4178300" progId="Word.Document.8">
                  <p:embed/>
                </p:oleObj>
              </mc:Choice>
              <mc:Fallback>
                <p:oleObj name="Document" r:id="rId4" imgW="6134100" imgH="41783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300163"/>
                        <a:ext cx="6138863" cy="417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30" name="AutoShape 6"/>
          <p:cNvSpPr>
            <a:spLocks noChangeArrowheads="1"/>
          </p:cNvSpPr>
          <p:nvPr/>
        </p:nvSpPr>
        <p:spPr bwMode="auto">
          <a:xfrm>
            <a:off x="228600" y="4724400"/>
            <a:ext cx="1752600" cy="1371600"/>
          </a:xfrm>
          <a:prstGeom prst="wedgeRoundRectCallout">
            <a:avLst>
              <a:gd name="adj1" fmla="val 64491"/>
              <a:gd name="adj2" fmla="val -51968"/>
              <a:gd name="adj3" fmla="val 16667"/>
            </a:avLst>
          </a:prstGeom>
          <a:solidFill>
            <a:srgbClr val="DDDDDD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</a:rPr>
              <a:t>32K pg size, 32TB relation</a:t>
            </a:r>
          </a:p>
        </p:txBody>
      </p:sp>
      <p:sp>
        <p:nvSpPr>
          <p:cNvPr id="948231" name="AutoShape 7"/>
          <p:cNvSpPr>
            <a:spLocks noChangeArrowheads="1"/>
          </p:cNvSpPr>
          <p:nvPr/>
        </p:nvSpPr>
        <p:spPr bwMode="auto">
          <a:xfrm>
            <a:off x="3657600" y="5181600"/>
            <a:ext cx="3657600" cy="914400"/>
          </a:xfrm>
          <a:prstGeom prst="wedgeRoundRectCallout">
            <a:avLst>
              <a:gd name="adj1" fmla="val 41148"/>
              <a:gd name="adj2" fmla="val -95833"/>
              <a:gd name="adj3" fmla="val 16667"/>
            </a:avLst>
          </a:prstGeom>
          <a:solidFill>
            <a:srgbClr val="FAE8E2"/>
          </a:solidFill>
          <a:ln w="2540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/>
          <a:lstStyle/>
          <a:p>
            <a:pPr algn="ctr"/>
            <a:r>
              <a:rPr lang="en-US">
                <a:solidFill>
                  <a:schemeClr val="hlink"/>
                </a:solidFill>
              </a:rPr>
              <a:t>@1ms per read, 1111 hours = </a:t>
            </a:r>
            <a:r>
              <a:rPr lang="en-US" b="1">
                <a:solidFill>
                  <a:schemeClr val="hlink"/>
                </a:solidFill>
              </a:rPr>
              <a:t>46 days!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0" grpId="0" animBg="1" autoUpdateAnimBg="0"/>
      <p:bldP spid="948231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10662</TotalTime>
  <Words>1299</Words>
  <Application>Microsoft Macintosh PowerPoint</Application>
  <PresentationFormat>On-screen Show (4:3)</PresentationFormat>
  <Paragraphs>282</Paragraphs>
  <Slides>19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Unicode MS</vt:lpstr>
      <vt:lpstr>Book Antiqua</vt:lpstr>
      <vt:lpstr>Bookman Old Style</vt:lpstr>
      <vt:lpstr>Comic Sans MS</vt:lpstr>
      <vt:lpstr>LucidaSansUnicode</vt:lpstr>
      <vt:lpstr>ＭＳ Ｐゴシック</vt:lpstr>
      <vt:lpstr>Tahoma</vt:lpstr>
      <vt:lpstr>Times New Roman</vt:lpstr>
      <vt:lpstr>Wingdings</vt:lpstr>
      <vt:lpstr>华文细黑</vt:lpstr>
      <vt:lpstr>Arial</vt:lpstr>
      <vt:lpstr>Blends</vt:lpstr>
      <vt:lpstr>Equation</vt:lpstr>
      <vt:lpstr>Document</vt:lpstr>
      <vt:lpstr>External Sorting</vt:lpstr>
      <vt:lpstr>Why Sort?</vt:lpstr>
      <vt:lpstr>Why bother?</vt:lpstr>
      <vt:lpstr>Sorting Records!</vt:lpstr>
      <vt:lpstr>Two-Way External Merge Sort</vt:lpstr>
      <vt:lpstr>Two-Way External Merge Sort</vt:lpstr>
      <vt:lpstr>General External Merge Sort</vt:lpstr>
      <vt:lpstr>Cost of External Merge Sort</vt:lpstr>
      <vt:lpstr>Number of Passes of External Sort</vt:lpstr>
      <vt:lpstr>Reducing number of initial runs</vt:lpstr>
      <vt:lpstr>Replacement Sort (for Pass 0 only)</vt:lpstr>
      <vt:lpstr>Replacement Sort (for Pass 0 only)</vt:lpstr>
      <vt:lpstr>Internal Sort Algorithm: Replacement Sort</vt:lpstr>
      <vt:lpstr>Blocked I/Os</vt:lpstr>
      <vt:lpstr>Double Buffering</vt:lpstr>
      <vt:lpstr>Using B+ Trees for Sorting</vt:lpstr>
      <vt:lpstr>Clustered B+ Tree Used for Sorting</vt:lpstr>
      <vt:lpstr>Unclustered B+ Tree Used for Sorting</vt:lpstr>
      <vt:lpstr>Summary, External Sort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H. V. Jagadish</dc:creator>
  <cp:lastModifiedBy>Atul Prakash</cp:lastModifiedBy>
  <cp:revision>499</cp:revision>
  <cp:lastPrinted>2013-03-20T06:35:53Z</cp:lastPrinted>
  <dcterms:created xsi:type="dcterms:W3CDTF">2000-01-04T20:40:43Z</dcterms:created>
  <dcterms:modified xsi:type="dcterms:W3CDTF">2015-11-21T19:31:31Z</dcterms:modified>
</cp:coreProperties>
</file>