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301" r:id="rId4"/>
    <p:sldId id="302" r:id="rId5"/>
    <p:sldId id="270" r:id="rId6"/>
    <p:sldId id="271" r:id="rId7"/>
    <p:sldId id="276" r:id="rId8"/>
    <p:sldId id="285" r:id="rId9"/>
    <p:sldId id="286" r:id="rId10"/>
    <p:sldId id="258" r:id="rId11"/>
    <p:sldId id="259" r:id="rId12"/>
    <p:sldId id="261" r:id="rId13"/>
    <p:sldId id="317" r:id="rId14"/>
    <p:sldId id="318" r:id="rId15"/>
    <p:sldId id="319" r:id="rId16"/>
    <p:sldId id="320" r:id="rId17"/>
    <p:sldId id="326" r:id="rId18"/>
    <p:sldId id="321" r:id="rId19"/>
    <p:sldId id="322" r:id="rId20"/>
    <p:sldId id="323" r:id="rId21"/>
    <p:sldId id="324" r:id="rId22"/>
    <p:sldId id="325" r:id="rId23"/>
    <p:sldId id="260" r:id="rId24"/>
    <p:sldId id="262" r:id="rId25"/>
    <p:sldId id="265" r:id="rId26"/>
    <p:sldId id="266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79281" autoAdjust="0"/>
  </p:normalViewPr>
  <p:slideViewPr>
    <p:cSldViewPr snapToGrid="0" snapToObjects="1">
      <p:cViewPr>
        <p:scale>
          <a:sx n="72" d="100"/>
          <a:sy n="72" d="100"/>
        </p:scale>
        <p:origin x="2152" y="57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9AE0D-B6A4-5D49-9E86-5D6307A2A00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F7F5-2C92-A946-B8F3-2EF62684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F7F5-2C92-A946-B8F3-2EF626849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F7F5-2C92-A946-B8F3-2EF626849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42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062C-9DCD-0640-AAF6-F005E59010E7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6013-7C48-BF45-9DD1-66DD3DD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tutorial/getting-starte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tutorial/getting-started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enterprisedb.com/2014/09/24/postgres-outperforms-mongodb-and-ushers-in-new-developer-reality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rahmei.com/blog/2013/11/11/why-you-should-never-use-mongodb/" TargetMode="External"/><Relationship Id="rId3" Type="http://schemas.openxmlformats.org/officeDocument/2006/relationships/hyperlink" Target="http://docs.mongodb.org/ecosystem/use-cas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eb.eecs.umich.edu/~mozafari/winter2014/eecs684/papers/nosql-book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306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MongoDB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noSQL</a:t>
            </a:r>
            <a:r>
              <a:rPr lang="en-US" dirty="0" smtClean="0"/>
              <a:t> Database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816"/>
            <a:ext cx="8229600" cy="13669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 </a:t>
            </a:r>
            <a:r>
              <a:rPr lang="en-US" dirty="0" smtClean="0"/>
              <a:t>corresponds to a tuple in a relation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(source: </a:t>
            </a:r>
            <a:r>
              <a:rPr lang="en-US" dirty="0" err="1" smtClean="0"/>
              <a:t>MongoDB</a:t>
            </a:r>
            <a:r>
              <a:rPr lang="en-US" dirty="0" smtClean="0"/>
              <a:t> tutorial)</a:t>
            </a:r>
            <a:endParaRPr lang="en-US" dirty="0"/>
          </a:p>
        </p:txBody>
      </p:sp>
      <p:pic>
        <p:nvPicPr>
          <p:cNvPr id="4" name="Picture 3" descr="Screen Shot 2014-12-02 at 10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2" y="2593500"/>
            <a:ext cx="6338959" cy="19745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04387"/>
            <a:ext cx="8229600" cy="1393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Documents are simply JSON objects in JavaScript syntax, consisting of </a:t>
            </a:r>
            <a:r>
              <a:rPr lang="en-US" dirty="0" err="1" smtClean="0"/>
              <a:t>field:value</a:t>
            </a:r>
            <a:r>
              <a:rPr lang="en-US" dirty="0" smtClean="0"/>
              <a:t> pairs. </a:t>
            </a:r>
            <a:endParaRPr lang="en-US" dirty="0"/>
          </a:p>
          <a:p>
            <a:r>
              <a:rPr lang="en-US" dirty="0" smtClean="0"/>
              <a:t>Documents can be hierarchical – a value can be a JSON object or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90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collection corresponds to a table in relational databases. It is a set of documents (common structure among documents in the same collection is </a:t>
            </a:r>
            <a:r>
              <a:rPr lang="en-US" b="1" dirty="0" smtClean="0"/>
              <a:t>NOT</a:t>
            </a:r>
            <a:r>
              <a:rPr lang="en-US" dirty="0" smtClean="0"/>
              <a:t> enforced!)</a:t>
            </a:r>
            <a:endParaRPr lang="en-US" dirty="0"/>
          </a:p>
        </p:txBody>
      </p:sp>
      <p:pic>
        <p:nvPicPr>
          <p:cNvPr id="4" name="Picture 3" descr="Screen Shot 2014-12-02 at 10.5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2" y="2780145"/>
            <a:ext cx="7353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db.collectionname.insert</a:t>
            </a:r>
            <a:r>
              <a:rPr lang="en-US" dirty="0" smtClean="0"/>
              <a:t>(</a:t>
            </a:r>
            <a:r>
              <a:rPr lang="en-US" dirty="0" err="1" smtClean="0"/>
              <a:t>json_object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db.collectionname.find</a:t>
            </a:r>
            <a:r>
              <a:rPr lang="en-US" dirty="0" smtClean="0"/>
              <a:t>(predicate)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b.collectionname.aggregate</a:t>
            </a:r>
            <a:r>
              <a:rPr lang="en-US" dirty="0" smtClean="0"/>
              <a:t>(operators)</a:t>
            </a:r>
          </a:p>
          <a:p>
            <a:endParaRPr lang="en-US" dirty="0"/>
          </a:p>
          <a:p>
            <a:r>
              <a:rPr lang="en-US" dirty="0" smtClean="0"/>
              <a:t>The best way to learn is to simply follow the tutorial</a:t>
            </a:r>
            <a:r>
              <a:rPr lang="en-US" dirty="0" smtClean="0"/>
              <a:t>. Install Community Edition as in the tutorial.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http://docs.mongodb.org/manual/tutorial/getting-started/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After installing the community edition: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sample.json</a:t>
            </a:r>
            <a:r>
              <a:rPr lang="en-US" dirty="0" smtClean="0"/>
              <a:t> from Canvas -&gt; Files into your local instance of mongo.</a:t>
            </a:r>
            <a:endParaRPr lang="en-US" dirty="0" smtClean="0"/>
          </a:p>
          <a:p>
            <a:r>
              <a:rPr lang="en-US" sz="2200" dirty="0" smtClean="0"/>
              <a:t>% </a:t>
            </a:r>
            <a:r>
              <a:rPr lang="en-US" sz="2200" dirty="0" err="1"/>
              <a:t>mongoimport</a:t>
            </a:r>
            <a:r>
              <a:rPr lang="en-US" sz="2200" dirty="0"/>
              <a:t> --collection users --file </a:t>
            </a:r>
            <a:r>
              <a:rPr lang="en-US" sz="2200" dirty="0" err="1"/>
              <a:t>sample.json</a:t>
            </a:r>
            <a:r>
              <a:rPr lang="en-US" sz="2200" dirty="0"/>
              <a:t>  --</a:t>
            </a:r>
            <a:r>
              <a:rPr lang="en-US" sz="2200" dirty="0" err="1" smtClean="0"/>
              <a:t>jsonArray</a:t>
            </a:r>
            <a:endParaRPr lang="en-US" sz="2200" dirty="0" smtClean="0"/>
          </a:p>
          <a:p>
            <a:r>
              <a:rPr lang="en-US" sz="2200" dirty="0" smtClean="0"/>
              <a:t>To pretty-print the </a:t>
            </a:r>
            <a:r>
              <a:rPr lang="en-US" sz="2200" dirty="0" err="1" smtClean="0"/>
              <a:t>json</a:t>
            </a:r>
            <a:r>
              <a:rPr lang="en-US" sz="2200" dirty="0" smtClean="0"/>
              <a:t> file, look for online pretty-printer on Google.</a:t>
            </a:r>
            <a:endParaRPr lang="en-US" sz="22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 smtClean="0"/>
              <a:t>More </a:t>
            </a:r>
            <a:r>
              <a:rPr lang="en-US" dirty="0" smtClean="0"/>
              <a:t>generally, to import into a mongo </a:t>
            </a:r>
            <a:r>
              <a:rPr lang="en-US" dirty="0" smtClean="0"/>
              <a:t>DB at </a:t>
            </a:r>
            <a:r>
              <a:rPr lang="en-US" dirty="0" smtClean="0"/>
              <a:t>a </a:t>
            </a:r>
            <a:r>
              <a:rPr lang="en-US" dirty="0" smtClean="0"/>
              <a:t>remote server </a:t>
            </a:r>
            <a:r>
              <a:rPr lang="en-US" dirty="0" smtClean="0"/>
              <a:t>with </a:t>
            </a:r>
            <a:r>
              <a:rPr lang="en-US" dirty="0" err="1" smtClean="0"/>
              <a:t>userid</a:t>
            </a:r>
            <a:r>
              <a:rPr lang="en-US" dirty="0" smtClean="0"/>
              <a:t> and password:</a:t>
            </a:r>
            <a:endParaRPr lang="en-US" sz="2000" dirty="0"/>
          </a:p>
          <a:p>
            <a:pPr marL="457200" lvl="1" indent="0">
              <a:buNone/>
            </a:pPr>
            <a:r>
              <a:rPr lang="en-US" sz="2200" dirty="0" smtClean="0"/>
              <a:t>% </a:t>
            </a:r>
            <a:r>
              <a:rPr lang="en-US" sz="2200" dirty="0" err="1" smtClean="0"/>
              <a:t>mongoimport</a:t>
            </a:r>
            <a:r>
              <a:rPr lang="en-US" sz="2200" dirty="0" smtClean="0"/>
              <a:t> &lt;</a:t>
            </a:r>
            <a:r>
              <a:rPr lang="en-US" sz="2200" dirty="0" err="1" smtClean="0"/>
              <a:t>dbname</a:t>
            </a:r>
            <a:r>
              <a:rPr lang="en-US" sz="2200" dirty="0" smtClean="0"/>
              <a:t>&gt; --host &lt;hostname&gt; -u &lt;</a:t>
            </a:r>
            <a:r>
              <a:rPr lang="en-US" sz="2200" dirty="0" err="1" smtClean="0"/>
              <a:t>userid</a:t>
            </a:r>
            <a:r>
              <a:rPr lang="en-US" sz="2200" dirty="0" smtClean="0"/>
              <a:t>&gt; -p &lt;password&gt; --collection &lt;</a:t>
            </a:r>
            <a:r>
              <a:rPr lang="en-US" sz="2200" dirty="0" err="1" smtClean="0"/>
              <a:t>collectionname</a:t>
            </a:r>
            <a:r>
              <a:rPr lang="en-US" sz="2200" dirty="0" smtClean="0"/>
              <a:t>&gt; -- file &lt;filename&gt; --</a:t>
            </a:r>
            <a:r>
              <a:rPr lang="en-US" sz="2200" dirty="0" err="1" smtClean="0"/>
              <a:t>jsonArray</a:t>
            </a:r>
            <a:endParaRPr lang="en-US" sz="22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806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“mongo” </a:t>
            </a:r>
            <a:r>
              <a:rPr lang="en-US" dirty="0"/>
              <a:t> </a:t>
            </a:r>
            <a:r>
              <a:rPr lang="en-US" dirty="0" smtClean="0"/>
              <a:t>to connect to local mongo.</a:t>
            </a:r>
          </a:p>
          <a:p>
            <a:r>
              <a:rPr lang="en-US" dirty="0" smtClean="0"/>
              <a:t>Or: </a:t>
            </a:r>
            <a:r>
              <a:rPr lang="en-US" sz="1700" dirty="0" smtClean="0"/>
              <a:t>mongo &lt;</a:t>
            </a:r>
            <a:r>
              <a:rPr lang="en-US" sz="1700" dirty="0" err="1" smtClean="0"/>
              <a:t>dbname</a:t>
            </a:r>
            <a:r>
              <a:rPr lang="en-US" sz="1700" dirty="0" smtClean="0"/>
              <a:t>&gt; --host eecs484.eecs.umich.edu  -u &lt;</a:t>
            </a:r>
            <a:r>
              <a:rPr lang="en-US" sz="1700" dirty="0" err="1" smtClean="0"/>
              <a:t>userid</a:t>
            </a:r>
            <a:r>
              <a:rPr lang="en-US" sz="1700" dirty="0" smtClean="0"/>
              <a:t>&gt; -p &lt;password&gt;</a:t>
            </a:r>
          </a:p>
          <a:p>
            <a:r>
              <a:rPr lang="en-US" dirty="0" smtClean="0"/>
              <a:t>“SELECT * from users”:  Mongo equivalent: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db.users.find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It returns a cursor object and prints10 tuples at  a time.</a:t>
            </a:r>
          </a:p>
          <a:p>
            <a:pPr lvl="2"/>
            <a:r>
              <a:rPr lang="en-US" dirty="0" smtClean="0"/>
              <a:t>Type “it” to see additional tuples.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r>
              <a:rPr lang="en-US" dirty="0" smtClean="0"/>
              <a:t> variables: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db.users.find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26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a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mycursor</a:t>
            </a:r>
            <a:r>
              <a:rPr lang="en-US" dirty="0" smtClean="0"/>
              <a:t>  = </a:t>
            </a:r>
            <a:r>
              <a:rPr lang="en-US" dirty="0" err="1" smtClean="0"/>
              <a:t>db.users.find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</a:t>
            </a:r>
            <a:r>
              <a:rPr lang="en-US" dirty="0" err="1" smtClean="0"/>
              <a:t>mycursor.hasNext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w = </a:t>
            </a:r>
            <a:r>
              <a:rPr lang="en-US" dirty="0" err="1" smtClean="0"/>
              <a:t>mycursor.next</a:t>
            </a:r>
            <a:r>
              <a:rPr lang="en-US" dirty="0" smtClean="0"/>
              <a:t>(); // next document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print(</a:t>
            </a:r>
            <a:r>
              <a:rPr lang="en-US" dirty="0" err="1" smtClean="0"/>
              <a:t>w.user_id</a:t>
            </a:r>
            <a:r>
              <a:rPr lang="en-US" dirty="0" smtClean="0"/>
              <a:t>, </a:t>
            </a:r>
            <a:r>
              <a:rPr lang="en-US" dirty="0" err="1" smtClean="0"/>
              <a:t>w.DOB</a:t>
            </a:r>
            <a:r>
              <a:rPr lang="en-US" dirty="0" smtClean="0"/>
              <a:t>); // print fields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mycursor</a:t>
            </a:r>
            <a:r>
              <a:rPr lang="en-US" dirty="0" smtClean="0"/>
              <a:t> now points to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Selections: Predicates in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Find users born on 21</a:t>
            </a:r>
            <a:r>
              <a:rPr lang="en-US" baseline="30000" dirty="0" smtClean="0"/>
              <a:t>st</a:t>
            </a:r>
            <a:r>
              <a:rPr lang="en-US" dirty="0" smtClean="0"/>
              <a:t> Nov.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sv-SE" sz="2000" dirty="0" smtClean="0"/>
              <a:t>var </a:t>
            </a:r>
            <a:r>
              <a:rPr lang="sv-SE" sz="2000" dirty="0" err="1"/>
              <a:t>mycursor</a:t>
            </a:r>
            <a:r>
              <a:rPr lang="sv-SE" sz="2000" dirty="0"/>
              <a:t> = </a:t>
            </a:r>
            <a:r>
              <a:rPr lang="sv-SE" sz="2000" dirty="0" err="1"/>
              <a:t>db.users.find</a:t>
            </a:r>
            <a:r>
              <a:rPr lang="sv-SE" sz="2000" dirty="0"/>
              <a:t>({"DOB" : 21, "MOB" : 11</a:t>
            </a:r>
            <a:r>
              <a:rPr lang="sv-SE" sz="2000" dirty="0" smtClean="0"/>
              <a:t>});</a:t>
            </a:r>
            <a:endParaRPr lang="sv-SE" sz="2400" dirty="0" smtClean="0"/>
          </a:p>
          <a:p>
            <a:pPr marL="457200" lvl="1" indent="0">
              <a:buNone/>
            </a:pPr>
            <a:r>
              <a:rPr lang="sv-SE" sz="2400" dirty="0" err="1" smtClean="0"/>
              <a:t>Find</a:t>
            </a:r>
            <a:r>
              <a:rPr lang="sv-SE" sz="2400" dirty="0" smtClean="0"/>
              <a:t> </a:t>
            </a:r>
            <a:r>
              <a:rPr lang="sv-SE" sz="2400" dirty="0" err="1" smtClean="0"/>
              <a:t>users</a:t>
            </a:r>
            <a:r>
              <a:rPr lang="sv-SE" sz="2400" dirty="0" smtClean="0"/>
              <a:t> </a:t>
            </a:r>
            <a:r>
              <a:rPr lang="sv-SE" sz="2400" dirty="0" err="1" smtClean="0"/>
              <a:t>born</a:t>
            </a:r>
            <a:r>
              <a:rPr lang="sv-SE" sz="2400" dirty="0" smtClean="0"/>
              <a:t> on 21st Nov. in </a:t>
            </a:r>
            <a:r>
              <a:rPr lang="sv-SE" sz="2400" dirty="0" err="1" smtClean="0"/>
              <a:t>state</a:t>
            </a:r>
            <a:r>
              <a:rPr lang="sv-SE" sz="2400" dirty="0" smtClean="0"/>
              <a:t> ”</a:t>
            </a:r>
            <a:r>
              <a:rPr lang="sv-SE" sz="2400" dirty="0" err="1" smtClean="0"/>
              <a:t>Rohan</a:t>
            </a:r>
            <a:r>
              <a:rPr lang="sv-SE" sz="2400" dirty="0" smtClean="0"/>
              <a:t>”:</a:t>
            </a:r>
            <a:endParaRPr lang="sv-SE" sz="2400" dirty="0"/>
          </a:p>
          <a:p>
            <a:pPr marL="457200" lvl="1" indent="0">
              <a:buNone/>
            </a:pPr>
            <a:r>
              <a:rPr lang="en-US" sz="2000" dirty="0"/>
              <a:t>&gt;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mycursor</a:t>
            </a:r>
            <a:r>
              <a:rPr lang="en-US" sz="2000" dirty="0"/>
              <a:t> = </a:t>
            </a:r>
            <a:r>
              <a:rPr lang="en-US" sz="2000" dirty="0" err="1"/>
              <a:t>db.users.find</a:t>
            </a:r>
            <a:r>
              <a:rPr lang="en-US" sz="2000" dirty="0"/>
              <a:t>({"DOB" : 21, "MOB" : 11, "</a:t>
            </a:r>
            <a:r>
              <a:rPr lang="en-US" sz="2000" dirty="0" err="1"/>
              <a:t>hometown.state</a:t>
            </a:r>
            <a:r>
              <a:rPr lang="en-US" sz="2000" dirty="0"/>
              <a:t>" : "Rohan"});</a:t>
            </a:r>
          </a:p>
          <a:p>
            <a:pPr marL="457200" lvl="1" indent="0">
              <a:buNone/>
            </a:pPr>
            <a:endParaRPr lang="sv-SE" sz="2400" dirty="0" smtClean="0"/>
          </a:p>
          <a:p>
            <a:pPr marL="457200" lvl="1" indent="0">
              <a:buNone/>
            </a:pPr>
            <a:r>
              <a:rPr lang="sv-SE" sz="2400" dirty="0" smtClean="0"/>
              <a:t>Note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structure</a:t>
            </a:r>
            <a:r>
              <a:rPr lang="sv-SE" sz="2400" dirty="0" smtClean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the </a:t>
            </a:r>
            <a:r>
              <a:rPr lang="sv-SE" sz="2400" dirty="0" err="1" smtClean="0"/>
              <a:t>document</a:t>
            </a:r>
            <a:r>
              <a:rPr lang="sv-SE" sz="2400" dirty="0" smtClean="0"/>
              <a:t> is:</a:t>
            </a:r>
          </a:p>
          <a:p>
            <a:pPr marL="457200" lvl="1" indent="0">
              <a:buNone/>
            </a:pPr>
            <a:r>
              <a:rPr lang="sv-SE" sz="2400" dirty="0" smtClean="0"/>
              <a:t>{</a:t>
            </a:r>
            <a:r>
              <a:rPr lang="sv-SE" sz="2400" dirty="0" err="1" smtClean="0"/>
              <a:t>user_id</a:t>
            </a:r>
            <a:r>
              <a:rPr lang="sv-SE" sz="2400" dirty="0" smtClean="0"/>
              <a:t>: </a:t>
            </a:r>
            <a:r>
              <a:rPr lang="is-IS" sz="2400" dirty="0" smtClean="0"/>
              <a:t>…, </a:t>
            </a:r>
          </a:p>
          <a:p>
            <a:pPr marL="457200" lvl="1" indent="0">
              <a:buNone/>
            </a:pPr>
            <a:r>
              <a:rPr lang="sv-SE" sz="2400" dirty="0" smtClean="0"/>
              <a:t>DOB: </a:t>
            </a:r>
            <a:r>
              <a:rPr lang="is-IS" sz="2400" dirty="0" smtClean="0"/>
              <a:t>… , </a:t>
            </a:r>
          </a:p>
          <a:p>
            <a:pPr marL="457200" lvl="1" indent="0">
              <a:buNone/>
            </a:pPr>
            <a:r>
              <a:rPr lang="is-IS" sz="2400" dirty="0" smtClean="0"/>
              <a:t>MOB : ... , </a:t>
            </a:r>
          </a:p>
          <a:p>
            <a:pPr marL="457200" lvl="1" indent="0">
              <a:buNone/>
            </a:pPr>
            <a:r>
              <a:rPr lang="is-IS" sz="2400" dirty="0" smtClean="0"/>
              <a:t>hometown : {city : ... state : ..., country : ...},</a:t>
            </a:r>
          </a:p>
          <a:p>
            <a:pPr marL="457200" lvl="1" indent="0">
              <a:buNone/>
            </a:pPr>
            <a:r>
              <a:rPr lang="is-IS" sz="2400" dirty="0" smtClean="0"/>
              <a:t>...</a:t>
            </a:r>
          </a:p>
          <a:p>
            <a:pPr marL="457200" lvl="1" indent="0">
              <a:buNone/>
            </a:pPr>
            <a:r>
              <a:rPr lang="is-IS" sz="2400" dirty="0"/>
              <a:t>}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9129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Getting Started guide for:</a:t>
            </a:r>
          </a:p>
          <a:p>
            <a:pPr lvl="1"/>
            <a:r>
              <a:rPr lang="en-US" dirty="0" smtClean="0"/>
              <a:t>Predicates with greater than, less than, etc.</a:t>
            </a:r>
          </a:p>
          <a:p>
            <a:r>
              <a:rPr lang="en-US" dirty="0" smtClean="0"/>
              <a:t>And conditions</a:t>
            </a:r>
          </a:p>
          <a:p>
            <a:r>
              <a:rPr lang="en-US" dirty="0" smtClean="0"/>
              <a:t>Or conditions</a:t>
            </a:r>
          </a:p>
          <a:p>
            <a:r>
              <a:rPr lang="en-US" dirty="0" smtClean="0"/>
              <a:t>Sorting (equivalent to ORDER BY in 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9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Find can also include projections.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first_name</a:t>
            </a:r>
            <a:r>
              <a:rPr lang="en-US" dirty="0" smtClean="0"/>
              <a:t> and </a:t>
            </a:r>
            <a:r>
              <a:rPr lang="en-US" dirty="0" err="1" smtClean="0"/>
              <a:t>last_name</a:t>
            </a:r>
            <a:r>
              <a:rPr lang="en-US" dirty="0" smtClean="0"/>
              <a:t> of users born in state Rohan on Nov. 21</a:t>
            </a:r>
            <a:r>
              <a:rPr lang="en-US" baseline="30000" dirty="0" smtClean="0"/>
              <a:t>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mycursor</a:t>
            </a:r>
            <a:r>
              <a:rPr lang="en-US" sz="2600" dirty="0"/>
              <a:t> = </a:t>
            </a:r>
            <a:r>
              <a:rPr lang="en-US" sz="2600" dirty="0" err="1"/>
              <a:t>db.users.find</a:t>
            </a:r>
            <a:r>
              <a:rPr lang="en-US" sz="2600" dirty="0"/>
              <a:t>({"DOB" : 21, "MOB" : 11, "</a:t>
            </a:r>
            <a:r>
              <a:rPr lang="en-US" sz="2600" dirty="0" err="1"/>
              <a:t>hometown.state</a:t>
            </a:r>
            <a:r>
              <a:rPr lang="en-US" sz="2600" dirty="0"/>
              <a:t>" : "Rohan"}, </a:t>
            </a:r>
            <a:r>
              <a:rPr lang="en-US" sz="2600" b="1" dirty="0"/>
              <a:t>{</a:t>
            </a:r>
            <a:r>
              <a:rPr lang="en-US" sz="2600" b="1" dirty="0" err="1"/>
              <a:t>first_name</a:t>
            </a:r>
            <a:r>
              <a:rPr lang="en-US" sz="2600" b="1" dirty="0"/>
              <a:t> : 1, </a:t>
            </a:r>
            <a:r>
              <a:rPr lang="en-US" sz="2600" b="1" dirty="0" err="1"/>
              <a:t>last_name</a:t>
            </a:r>
            <a:r>
              <a:rPr lang="en-US" sz="2600" b="1" dirty="0"/>
              <a:t> : 1</a:t>
            </a:r>
            <a:r>
              <a:rPr lang="en-US" sz="2600" b="1" dirty="0" smtClean="0"/>
              <a:t>});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sz="2600" dirty="0"/>
              <a:t>&gt; </a:t>
            </a:r>
            <a:r>
              <a:rPr lang="en-US" sz="2600" dirty="0" err="1"/>
              <a:t>mycursor</a:t>
            </a:r>
            <a:endParaRPr lang="en-US" sz="2600" dirty="0"/>
          </a:p>
          <a:p>
            <a:r>
              <a:rPr lang="en-US" sz="2600" dirty="0"/>
              <a:t>{ "_id" : </a:t>
            </a:r>
            <a:r>
              <a:rPr lang="en-US" sz="2600" dirty="0" err="1"/>
              <a:t>ObjectId</a:t>
            </a:r>
            <a:r>
              <a:rPr lang="en-US" sz="2600" dirty="0"/>
              <a:t>("5664e69d270b10887550707d"), "</a:t>
            </a:r>
            <a:r>
              <a:rPr lang="en-US" sz="2600" dirty="0" err="1"/>
              <a:t>first_name</a:t>
            </a:r>
            <a:r>
              <a:rPr lang="en-US" sz="2600" dirty="0"/>
              <a:t>" : "Isabel", "</a:t>
            </a:r>
            <a:r>
              <a:rPr lang="en-US" sz="2600" dirty="0" err="1"/>
              <a:t>last_name</a:t>
            </a:r>
            <a:r>
              <a:rPr lang="en-US" sz="2600" dirty="0"/>
              <a:t>" : "THOMAS" }</a:t>
            </a:r>
          </a:p>
          <a:p>
            <a:r>
              <a:rPr lang="en-US" sz="2600" dirty="0"/>
              <a:t>{ "_id" : </a:t>
            </a:r>
            <a:r>
              <a:rPr lang="en-US" sz="2600" dirty="0" err="1"/>
              <a:t>ObjectId</a:t>
            </a:r>
            <a:r>
              <a:rPr lang="en-US" sz="2600" dirty="0"/>
              <a:t>("5664e69d270b1088755071d0"), "</a:t>
            </a:r>
            <a:r>
              <a:rPr lang="en-US" sz="2600" dirty="0" err="1"/>
              <a:t>first_name</a:t>
            </a:r>
            <a:r>
              <a:rPr lang="en-US" sz="2600" dirty="0"/>
              <a:t>" : "</a:t>
            </a:r>
            <a:r>
              <a:rPr lang="en-US" sz="2600" dirty="0" err="1"/>
              <a:t>Gimli</a:t>
            </a:r>
            <a:r>
              <a:rPr lang="en-US" sz="2600" dirty="0"/>
              <a:t>", "</a:t>
            </a:r>
            <a:r>
              <a:rPr lang="en-US" sz="2600" dirty="0" err="1"/>
              <a:t>last_name</a:t>
            </a:r>
            <a:r>
              <a:rPr lang="en-US" sz="2600" dirty="0"/>
              <a:t>" : "ANDERSON" }</a:t>
            </a:r>
          </a:p>
          <a:p>
            <a:r>
              <a:rPr lang="en-US" sz="2600" dirty="0"/>
              <a:t>{ "_id" : </a:t>
            </a:r>
            <a:r>
              <a:rPr lang="en-US" sz="2600" dirty="0" err="1"/>
              <a:t>ObjectId</a:t>
            </a:r>
            <a:r>
              <a:rPr lang="en-US" sz="2600" dirty="0"/>
              <a:t>("5664f005270b108875507398"), "</a:t>
            </a:r>
            <a:r>
              <a:rPr lang="en-US" sz="2600" dirty="0" err="1"/>
              <a:t>first_name</a:t>
            </a:r>
            <a:r>
              <a:rPr lang="en-US" sz="2600" dirty="0"/>
              <a:t>" : "Isabel", "</a:t>
            </a:r>
            <a:r>
              <a:rPr lang="en-US" sz="2600" dirty="0" err="1"/>
              <a:t>last_name</a:t>
            </a:r>
            <a:r>
              <a:rPr lang="en-US" sz="2600" dirty="0"/>
              <a:t>" : "THOMAS" }</a:t>
            </a:r>
          </a:p>
          <a:p>
            <a:r>
              <a:rPr lang="en-US" sz="2600" dirty="0"/>
              <a:t>{ "_id" : </a:t>
            </a:r>
            <a:r>
              <a:rPr lang="en-US" sz="2600" dirty="0" err="1"/>
              <a:t>ObjectId</a:t>
            </a:r>
            <a:r>
              <a:rPr lang="en-US" sz="2600" dirty="0"/>
              <a:t>("5664f005270b1088755074ea"), "</a:t>
            </a:r>
            <a:r>
              <a:rPr lang="en-US" sz="2600" dirty="0" err="1"/>
              <a:t>first_name</a:t>
            </a:r>
            <a:r>
              <a:rPr lang="en-US" sz="2600" dirty="0"/>
              <a:t>" : "</a:t>
            </a:r>
            <a:r>
              <a:rPr lang="en-US" sz="2600" dirty="0" err="1"/>
              <a:t>Gimli</a:t>
            </a:r>
            <a:r>
              <a:rPr lang="en-US" sz="2600" dirty="0"/>
              <a:t>", "</a:t>
            </a:r>
            <a:r>
              <a:rPr lang="en-US" sz="2600" dirty="0" err="1"/>
              <a:t>last_name</a:t>
            </a:r>
            <a:r>
              <a:rPr lang="en-US" sz="2600" dirty="0"/>
              <a:t>" : "ANDERSON" }</a:t>
            </a:r>
          </a:p>
          <a:p>
            <a:r>
              <a:rPr lang="en-US" dirty="0"/>
              <a:t>&gt;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9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_id is a special value, which serves as a key. </a:t>
            </a:r>
          </a:p>
          <a:p>
            <a:r>
              <a:rPr lang="en-US" sz="3400" dirty="0" smtClean="0"/>
              <a:t>Mongo automatically creates an _id value for inserted values in a collection. Dropping it in a projection requires an explicit projection to 0 for _id: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db.users.find</a:t>
            </a:r>
            <a:r>
              <a:rPr lang="en-US" dirty="0" smtClean="0"/>
              <a:t>({"DOB" : 21, "MOB" : 11, "</a:t>
            </a:r>
            <a:r>
              <a:rPr lang="en-US" dirty="0" err="1" smtClean="0"/>
              <a:t>hometown.state</a:t>
            </a:r>
            <a:r>
              <a:rPr lang="en-US" dirty="0" smtClean="0"/>
              <a:t>" : "Rohan"}, {</a:t>
            </a:r>
            <a:r>
              <a:rPr lang="en-US" dirty="0" err="1" smtClean="0"/>
              <a:t>first_name</a:t>
            </a:r>
            <a:r>
              <a:rPr lang="en-US" dirty="0" smtClean="0"/>
              <a:t> : 1, </a:t>
            </a:r>
            <a:r>
              <a:rPr lang="en-US" dirty="0" err="1" smtClean="0"/>
              <a:t>last_name</a:t>
            </a:r>
            <a:r>
              <a:rPr lang="en-US" dirty="0" smtClean="0"/>
              <a:t> : 1, </a:t>
            </a:r>
            <a:r>
              <a:rPr lang="en-US" b="1" dirty="0" smtClean="0"/>
              <a:t>_id : 0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mycursor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"</a:t>
            </a:r>
            <a:r>
              <a:rPr lang="en-US" dirty="0" err="1" smtClean="0"/>
              <a:t>first_name</a:t>
            </a:r>
            <a:r>
              <a:rPr lang="en-US" dirty="0" smtClean="0"/>
              <a:t>" : "Isabel", "</a:t>
            </a:r>
            <a:r>
              <a:rPr lang="en-US" dirty="0" err="1" smtClean="0"/>
              <a:t>last_name</a:t>
            </a:r>
            <a:r>
              <a:rPr lang="en-US" dirty="0" smtClean="0"/>
              <a:t>" : "THOMAS" }</a:t>
            </a:r>
          </a:p>
          <a:p>
            <a:pPr marL="0" indent="0">
              <a:buNone/>
            </a:pPr>
            <a:r>
              <a:rPr lang="en-US" dirty="0" smtClean="0"/>
              <a:t>{ "</a:t>
            </a:r>
            <a:r>
              <a:rPr lang="en-US" dirty="0" err="1" smtClean="0"/>
              <a:t>first_name</a:t>
            </a:r>
            <a:r>
              <a:rPr lang="en-US" dirty="0" smtClean="0"/>
              <a:t>" : "</a:t>
            </a:r>
            <a:r>
              <a:rPr lang="en-US" dirty="0" err="1" smtClean="0"/>
              <a:t>Gimli</a:t>
            </a:r>
            <a:r>
              <a:rPr lang="en-US" dirty="0" smtClean="0"/>
              <a:t>", "</a:t>
            </a:r>
            <a:r>
              <a:rPr lang="en-US" dirty="0" err="1" smtClean="0"/>
              <a:t>last_name</a:t>
            </a:r>
            <a:r>
              <a:rPr lang="en-US" dirty="0" smtClean="0"/>
              <a:t>" : "ANDERSON" }</a:t>
            </a:r>
          </a:p>
          <a:p>
            <a:pPr marL="0" indent="0">
              <a:buNone/>
            </a:pPr>
            <a:r>
              <a:rPr lang="en-US" dirty="0" smtClean="0"/>
              <a:t>{ "</a:t>
            </a:r>
            <a:r>
              <a:rPr lang="en-US" dirty="0" err="1" smtClean="0"/>
              <a:t>first_name</a:t>
            </a:r>
            <a:r>
              <a:rPr lang="en-US" dirty="0" smtClean="0"/>
              <a:t>" : "Isabel", "</a:t>
            </a:r>
            <a:r>
              <a:rPr lang="en-US" dirty="0" err="1" smtClean="0"/>
              <a:t>last_name</a:t>
            </a:r>
            <a:r>
              <a:rPr lang="en-US" dirty="0" smtClean="0"/>
              <a:t>" : "THOMAS" }</a:t>
            </a:r>
          </a:p>
          <a:p>
            <a:pPr marL="0" indent="0">
              <a:buNone/>
            </a:pPr>
            <a:r>
              <a:rPr lang="pt-BR" dirty="0" smtClean="0"/>
              <a:t>{ ”</a:t>
            </a:r>
            <a:r>
              <a:rPr lang="pt-BR" dirty="0" err="1" smtClean="0"/>
              <a:t>f</a:t>
            </a:r>
            <a:r>
              <a:rPr lang="en-US" dirty="0" err="1"/>
              <a:t>i</a:t>
            </a:r>
            <a:r>
              <a:rPr lang="en-US" dirty="0" err="1" smtClean="0"/>
              <a:t>rst_name</a:t>
            </a:r>
            <a:r>
              <a:rPr lang="en-US" dirty="0" smtClean="0"/>
              <a:t>" : "</a:t>
            </a:r>
            <a:r>
              <a:rPr lang="en-US" dirty="0" err="1" smtClean="0"/>
              <a:t>Gimli</a:t>
            </a:r>
            <a:r>
              <a:rPr lang="en-US" dirty="0" smtClean="0"/>
              <a:t>", "</a:t>
            </a:r>
            <a:r>
              <a:rPr lang="en-US" dirty="0" err="1" smtClean="0"/>
              <a:t>last_name</a:t>
            </a:r>
            <a:r>
              <a:rPr lang="en-US" dirty="0" smtClean="0"/>
              <a:t>" : "ANDERSON" 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 Systems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Alternative to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Flexible schema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Quicker/cheaper to set up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Massive scalability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Relaxed consistency 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higher performance &amp; availability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No declarative query language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>
                <a:sym typeface="Wingdings"/>
              </a:rPr>
              <a:t>more programming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ym typeface="Wingdings"/>
              </a:rPr>
              <a:t> Relaxed consistency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>
                <a:sym typeface="Wingdings"/>
              </a:rPr>
              <a:t> fewer </a:t>
            </a:r>
            <a:r>
              <a:rPr lang="en-US" sz="2400" dirty="0" smtClean="0">
                <a:sym typeface="Wingdings"/>
              </a:rPr>
              <a:t>guarantees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endParaRPr lang="en-US" sz="2400" dirty="0">
              <a:sym typeface="Wingdings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ym typeface="Wingdings"/>
              </a:rPr>
              <a:t>Examples: MongoDB, Hadoop/Hive, Cassandra, Apache SPARK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tuples: apply count() to results from find()</a:t>
            </a:r>
          </a:p>
          <a:p>
            <a:pPr marL="0" indent="0">
              <a:buNone/>
            </a:pPr>
            <a:r>
              <a:rPr lang="en-US" sz="1900" dirty="0"/>
              <a:t>&gt; 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mycursor</a:t>
            </a:r>
            <a:r>
              <a:rPr lang="en-US" sz="1900" dirty="0"/>
              <a:t> = </a:t>
            </a:r>
            <a:r>
              <a:rPr lang="en-US" sz="1900" dirty="0" err="1"/>
              <a:t>db.users.find</a:t>
            </a:r>
            <a:r>
              <a:rPr lang="en-US" sz="1900" dirty="0"/>
              <a:t>({"DOB" : 21, "MOB" : 11, "</a:t>
            </a:r>
            <a:r>
              <a:rPr lang="en-US" sz="1900" dirty="0" err="1"/>
              <a:t>hometown.state</a:t>
            </a:r>
            <a:r>
              <a:rPr lang="en-US" sz="1900" dirty="0"/>
              <a:t>" : "Rohan"}, {</a:t>
            </a:r>
            <a:r>
              <a:rPr lang="en-US" sz="1900" dirty="0" err="1"/>
              <a:t>first_name</a:t>
            </a:r>
            <a:r>
              <a:rPr lang="en-US" sz="1900" dirty="0"/>
              <a:t> : 1, </a:t>
            </a:r>
            <a:r>
              <a:rPr lang="en-US" sz="1900" dirty="0" err="1"/>
              <a:t>last_name</a:t>
            </a:r>
            <a:r>
              <a:rPr lang="en-US" sz="1900" dirty="0"/>
              <a:t> : 1});</a:t>
            </a:r>
          </a:p>
          <a:p>
            <a:pPr marL="0" indent="0">
              <a:buNone/>
            </a:pPr>
            <a:r>
              <a:rPr lang="en-US" sz="1900" dirty="0"/>
              <a:t>&gt; </a:t>
            </a:r>
            <a:r>
              <a:rPr lang="en-US" sz="1900" dirty="0" err="1"/>
              <a:t>mycursor.count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900" dirty="0"/>
              <a:t>4</a:t>
            </a:r>
          </a:p>
          <a:p>
            <a:r>
              <a:rPr lang="en-US" dirty="0" smtClean="0"/>
              <a:t>The find command returned 4 documents.</a:t>
            </a:r>
          </a:p>
        </p:txBody>
      </p:sp>
    </p:spTree>
    <p:extLst>
      <p:ext uri="{BB962C8B-B14F-4D97-AF65-F5344CB8AC3E}">
        <p14:creationId xmlns:p14="http://schemas.microsoft.com/office/powerpoint/2010/main" val="684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 --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1" y="1271557"/>
            <a:ext cx="7386918" cy="52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Aggregate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$group: similar to GROUP BY</a:t>
            </a:r>
          </a:p>
          <a:p>
            <a:r>
              <a:rPr lang="en-US" dirty="0" smtClean="0"/>
              <a:t>$sort : for sorting data</a:t>
            </a:r>
          </a:p>
          <a:p>
            <a:r>
              <a:rPr lang="en-US" dirty="0" smtClean="0"/>
              <a:t>$unwind &lt;</a:t>
            </a:r>
            <a:r>
              <a:rPr lang="en-US" dirty="0" err="1" smtClean="0"/>
              <a:t>arrayfield</a:t>
            </a:r>
            <a:r>
              <a:rPr lang="en-US" dirty="0" smtClean="0"/>
              <a:t>&gt;: flattens arrays. See docs.</a:t>
            </a:r>
          </a:p>
          <a:p>
            <a:r>
              <a:rPr lang="en-US" dirty="0" smtClean="0"/>
              <a:t>$out &lt;</a:t>
            </a:r>
            <a:r>
              <a:rPr lang="en-US" dirty="0" err="1" smtClean="0"/>
              <a:t>out_collection</a:t>
            </a:r>
            <a:r>
              <a:rPr lang="en-US" dirty="0" smtClean="0"/>
              <a:t>&gt;: to put the result into a output collection.</a:t>
            </a:r>
          </a:p>
          <a:p>
            <a:pPr marL="0" indent="0">
              <a:buNone/>
            </a:pPr>
            <a:r>
              <a:rPr lang="en-US" dirty="0" smtClean="0"/>
              <a:t>See documentation for other aggregate </a:t>
            </a:r>
            <a:r>
              <a:rPr lang="en-US" dirty="0" smtClean="0"/>
              <a:t>stages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3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pPr lvl="1"/>
            <a:r>
              <a:rPr lang="en-US" dirty="0" smtClean="0">
                <a:hlinkClick r:id="rId2"/>
              </a:rPr>
              <a:t>http://docs.mongodb.org/manual/tutorial/getting-started/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have installed </a:t>
            </a:r>
            <a:r>
              <a:rPr lang="en-US" dirty="0" err="1" smtClean="0"/>
              <a:t>mongodb</a:t>
            </a:r>
            <a:r>
              <a:rPr lang="en-US" dirty="0" smtClean="0"/>
              <a:t>, run “mongo”.  Else, click on “Try it out” at the above URL and follow the tutorial along.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Joins are not available in current </a:t>
            </a:r>
            <a:r>
              <a:rPr lang="en-US" dirty="0" err="1"/>
              <a:t>N</a:t>
            </a:r>
            <a:r>
              <a:rPr lang="en-US" dirty="0" err="1" smtClean="0"/>
              <a:t>oSQL</a:t>
            </a:r>
            <a:r>
              <a:rPr lang="en-US" dirty="0" smtClean="0"/>
              <a:t> databases for “scalability” reasons</a:t>
            </a:r>
          </a:p>
          <a:p>
            <a:pPr lvl="1"/>
            <a:r>
              <a:rPr lang="en-US" dirty="0" smtClean="0"/>
              <a:t>Expensive to do when a table is split across multiple nodes</a:t>
            </a:r>
          </a:p>
          <a:p>
            <a:r>
              <a:rPr lang="en-US" dirty="0" smtClean="0"/>
              <a:t>What should a developer do?</a:t>
            </a:r>
          </a:p>
          <a:p>
            <a:pPr lvl="1"/>
            <a:r>
              <a:rPr lang="en-US" dirty="0" err="1" smtClean="0"/>
              <a:t>Denormalize</a:t>
            </a:r>
            <a:r>
              <a:rPr lang="en-US" dirty="0" smtClean="0"/>
              <a:t> the database so that all the data is in one collection</a:t>
            </a:r>
          </a:p>
          <a:p>
            <a:pPr lvl="2"/>
            <a:r>
              <a:rPr lang="en-US" dirty="0" smtClean="0"/>
              <a:t>Problem: updates can be difficult</a:t>
            </a:r>
          </a:p>
          <a:p>
            <a:pPr lvl="1"/>
            <a:r>
              <a:rPr lang="en-US" dirty="0" smtClean="0"/>
              <a:t>Or, write procedural code to simulate the join across multiple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4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Lower licensing fees (especially compared to commercial relational databases)</a:t>
            </a:r>
          </a:p>
          <a:p>
            <a:r>
              <a:rPr lang="en-US" b="1" dirty="0" smtClean="0"/>
              <a:t>For huge datasets. </a:t>
            </a:r>
            <a:r>
              <a:rPr lang="en-US" b="1" dirty="0" err="1"/>
              <a:t>S</a:t>
            </a:r>
            <a:r>
              <a:rPr lang="en-US" b="1" dirty="0" err="1" smtClean="0"/>
              <a:t>harding</a:t>
            </a:r>
            <a:r>
              <a:rPr lang="en-US" b="1" dirty="0" smtClean="0"/>
              <a:t> is well supported to allow horizontal scaling</a:t>
            </a:r>
          </a:p>
          <a:p>
            <a:r>
              <a:rPr lang="en-US" dirty="0"/>
              <a:t>Richer document model may simplify programming</a:t>
            </a:r>
          </a:p>
          <a:p>
            <a:r>
              <a:rPr lang="en-US" dirty="0"/>
              <a:t>Less of a need for a DBA perhaps (??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9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</a:t>
            </a:r>
            <a:r>
              <a:rPr lang="en-US" dirty="0" err="1" smtClean="0"/>
              <a:t>mongodb</a:t>
            </a:r>
            <a:r>
              <a:rPr lang="en-US" dirty="0" smtClean="0"/>
              <a:t> (or </a:t>
            </a:r>
            <a:r>
              <a:rPr lang="en-US" dirty="0" err="1" smtClean="0"/>
              <a:t>NoSQL</a:t>
            </a:r>
            <a:r>
              <a:rPr lang="en-US" dirty="0" smtClean="0"/>
              <a:t> in general)?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Poor transactional semantics</a:t>
            </a:r>
          </a:p>
          <a:p>
            <a:r>
              <a:rPr lang="en-US" b="1" dirty="0" smtClean="0"/>
              <a:t>Procedural language</a:t>
            </a:r>
          </a:p>
          <a:p>
            <a:r>
              <a:rPr lang="en-US" b="1" dirty="0" smtClean="0"/>
              <a:t>No language standards</a:t>
            </a:r>
          </a:p>
          <a:p>
            <a:r>
              <a:rPr lang="en-US" dirty="0" smtClean="0"/>
              <a:t>Traditional databases are starting to introduce </a:t>
            </a:r>
            <a:r>
              <a:rPr lang="en-US" dirty="0" err="1" smtClean="0"/>
              <a:t>sharding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postgres_fdw</a:t>
            </a:r>
            <a:r>
              <a:rPr lang="en-US" dirty="0" smtClean="0"/>
              <a:t> extension in 9.3 version</a:t>
            </a:r>
          </a:p>
          <a:p>
            <a:r>
              <a:rPr lang="en-US" dirty="0" smtClean="0"/>
              <a:t>Traditional databases are catching up on performance, e.g., see following:</a:t>
            </a:r>
          </a:p>
          <a:p>
            <a:pPr lvl="1"/>
            <a:r>
              <a:rPr lang="en-US" dirty="0" smtClean="0">
                <a:hlinkClick r:id="rId2"/>
              </a:rPr>
              <a:t>//blogs.enterprisedb.com/2014/09/24/postgres-outperforms-mongodb-and-ushers-in-new-developer-reality/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2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perspective: Why you should never use a </a:t>
            </a:r>
            <a:r>
              <a:rPr lang="en-US" dirty="0" err="1"/>
              <a:t>N</a:t>
            </a:r>
            <a:r>
              <a:rPr lang="en-US" dirty="0" err="1" smtClean="0"/>
              <a:t>oSQL</a:t>
            </a:r>
            <a:r>
              <a:rPr lang="en-US" dirty="0" smtClean="0"/>
              <a:t> database (e.g., </a:t>
            </a:r>
            <a:r>
              <a:rPr lang="en-US" dirty="0" err="1" smtClean="0"/>
              <a:t>mongoDB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http://www.sarahmei.com/blog/2013/11/11/why-you-should-never-use-mongodb/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Another perspective: Mongo enables applications that are difficult to achieve on traditional DBs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http://docs.mongodb.org/ecosystem/use-cases/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1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Drivers:</a:t>
            </a:r>
          </a:p>
          <a:p>
            <a:pPr lvl="1"/>
            <a:r>
              <a:rPr lang="en-US" dirty="0" smtClean="0"/>
              <a:t>Massive growth of data</a:t>
            </a:r>
          </a:p>
          <a:p>
            <a:pPr lvl="1"/>
            <a:r>
              <a:rPr lang="en-US" dirty="0" smtClean="0"/>
              <a:t>Joins are expensive across multiple machines</a:t>
            </a:r>
          </a:p>
          <a:p>
            <a:pPr lvl="1"/>
            <a:r>
              <a:rPr lang="en-US" dirty="0" smtClean="0"/>
              <a:t>Licensing fees of traditional </a:t>
            </a:r>
            <a:r>
              <a:rPr lang="en-US" dirty="0" smtClean="0"/>
              <a:t>databases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databases and NoSQL databases take different approaches:</a:t>
            </a:r>
          </a:p>
          <a:p>
            <a:pPr lvl="1"/>
            <a:r>
              <a:rPr lang="en-US" dirty="0" smtClean="0"/>
              <a:t>Traditional databases use </a:t>
            </a:r>
            <a:r>
              <a:rPr lang="en-US" dirty="0" smtClean="0">
                <a:solidFill>
                  <a:srgbClr val="FF0000"/>
                </a:solidFill>
              </a:rPr>
              <a:t>vertical scaling</a:t>
            </a:r>
            <a:r>
              <a:rPr lang="en-US" dirty="0" smtClean="0"/>
              <a:t>: more CPUs, more RAM, and more storage</a:t>
            </a:r>
          </a:p>
          <a:p>
            <a:pPr lvl="1"/>
            <a:r>
              <a:rPr lang="en-US" dirty="0" smtClean="0"/>
              <a:t>NoSQL </a:t>
            </a:r>
            <a:r>
              <a:rPr lang="en-US" dirty="0" smtClean="0"/>
              <a:t>databases use </a:t>
            </a:r>
            <a:r>
              <a:rPr lang="en-US" dirty="0" smtClean="0">
                <a:solidFill>
                  <a:srgbClr val="FF0000"/>
                </a:solidFill>
              </a:rPr>
              <a:t>horizontal scaling </a:t>
            </a:r>
            <a:r>
              <a:rPr lang="en-US" dirty="0" smtClean="0"/>
              <a:t>or </a:t>
            </a:r>
            <a:r>
              <a:rPr lang="en-US" i="1" dirty="0" err="1" smtClean="0"/>
              <a:t>sharding</a:t>
            </a:r>
            <a:endParaRPr lang="en-US" i="1" dirty="0" smtClean="0"/>
          </a:p>
          <a:p>
            <a:pPr lvl="2"/>
            <a:r>
              <a:rPr lang="en-US" dirty="0" smtClean="0"/>
              <a:t>Decompose data across multiple computers and do distributed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5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295481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:  The Name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“SQL”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Recognition over past decade or so:</a:t>
            </a:r>
            <a:endParaRPr lang="en-US" sz="2400" dirty="0" smtClean="0">
              <a:solidFill>
                <a:srgbClr val="0000FF"/>
              </a:solidFill>
              <a:sym typeface="Wingdings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Not every data management/analysis problem is best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solved using a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NoSQL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”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=  “No  SQL”  =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   Not using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“No SQL”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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Don’t use SQL language</a:t>
            </a:r>
          </a:p>
        </p:txBody>
      </p:sp>
    </p:spTree>
    <p:extLst>
      <p:ext uri="{BB962C8B-B14F-4D97-AF65-F5344CB8AC3E}">
        <p14:creationId xmlns:p14="http://schemas.microsoft.com/office/powerpoint/2010/main" val="17956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295481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:  The Name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“SQL”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=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 Recognition over past decade or so: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Not every data management/analysis problem is best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solved using a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“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NoSQL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”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  “No  SQL”  =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Not using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“No SQL”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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Don’t use SQL language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rgbClr val="0000FF"/>
              </a:buClr>
              <a:buFont typeface="Wingdings 2" pitchFamily="18" charset="2"/>
              <a:buChar char="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NoSQL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” = “Not Only SQL”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464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 Systems*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Several incarnations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Key-value stores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Document stores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Graph database 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err="1">
                <a:solidFill>
                  <a:srgbClr val="0000FF"/>
                </a:solidFill>
                <a:sym typeface="Symbol"/>
              </a:rPr>
              <a:t>MapReduce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framework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Column stores</a:t>
            </a:r>
            <a:endParaRPr lang="en-US" sz="2400" dirty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000" dirty="0" smtClean="0"/>
              <a:t>* For a more comprehensive survey, refer to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000" dirty="0">
                <a:solidFill>
                  <a:srgbClr val="0000FF"/>
                </a:solidFill>
                <a:hlinkClick r:id="rId2"/>
              </a:rPr>
              <a:t>http://web.eecs.umich.edu/~mozafari/winter2014/eecs684/papers/</a:t>
            </a:r>
            <a:r>
              <a:rPr lang="en-US" sz="2000" dirty="0" err="1">
                <a:solidFill>
                  <a:srgbClr val="0000FF"/>
                </a:solidFill>
                <a:hlinkClick r:id="rId2"/>
              </a:rPr>
              <a:t>nosql-book.pdf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4" y="381001"/>
            <a:ext cx="8911766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Key-Value Stores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Extremely simple interface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(key, value)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Operations:</a:t>
            </a:r>
            <a:r>
              <a:rPr lang="en-US" sz="2400" dirty="0" smtClean="0">
                <a:sym typeface="Symbol"/>
              </a:rPr>
              <a:t> Insert(</a:t>
            </a:r>
            <a:r>
              <a:rPr lang="en-US" sz="2400" dirty="0" err="1" smtClean="0">
                <a:sym typeface="Symbol"/>
              </a:rPr>
              <a:t>key,value</a:t>
            </a:r>
            <a:r>
              <a:rPr lang="en-US" sz="2400" dirty="0" smtClean="0">
                <a:sym typeface="Symbol"/>
              </a:rPr>
              <a:t>), Fetch(key),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                     Update(key), Delete(key)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Implementation: efficiency, scalability, fault-tolerance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Records distributed to nodes based on key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Replication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Weak (no?) transactional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semantics (to achieve high availability)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sym typeface="Symbol"/>
              </a:rPr>
              <a:t>No atomicity: </a:t>
            </a:r>
            <a:r>
              <a:rPr lang="en-US" sz="2000" dirty="0" smtClean="0">
                <a:sym typeface="Symbol"/>
              </a:rPr>
              <a:t>Single-record </a:t>
            </a:r>
            <a:r>
              <a:rPr lang="en-US" sz="2000" dirty="0">
                <a:sym typeface="Symbol"/>
              </a:rPr>
              <a:t>a</a:t>
            </a:r>
            <a:r>
              <a:rPr lang="en-US" sz="2000" dirty="0" smtClean="0">
                <a:sym typeface="Symbol"/>
              </a:rPr>
              <a:t>tomicity only. No notion of grouping multiple updates into one transaction.</a:t>
            </a:r>
            <a:endParaRPr lang="en-US" sz="2000" dirty="0" smtClean="0">
              <a:sym typeface="Symbol"/>
            </a:endParaRP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Weak d</a:t>
            </a:r>
            <a:r>
              <a:rPr lang="en-US" sz="2000" dirty="0" smtClean="0">
                <a:solidFill>
                  <a:srgbClr val="FF0000"/>
                </a:solidFill>
              </a:rPr>
              <a:t>urability: </a:t>
            </a:r>
            <a:r>
              <a:rPr lang="en-US" sz="2000" dirty="0" smtClean="0"/>
              <a:t>(In MongoDB) Writes are only “durable” after 100 </a:t>
            </a:r>
            <a:r>
              <a:rPr lang="en-US" sz="2000" dirty="0" err="1" smtClean="0"/>
              <a:t>ms</a:t>
            </a:r>
            <a:r>
              <a:rPr lang="en-US" sz="2000" dirty="0" smtClean="0"/>
              <a:t> by default. Thus, a crash could lose updates that appear to be "committed"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Weak consistency across replicas: </a:t>
            </a:r>
            <a:r>
              <a:rPr lang="en-US" sz="2000" dirty="0" smtClean="0"/>
              <a:t>Replicas not guaranteed to remain in sync between updates and reads. Update at replica 1 is not atomically propagated. Subsequent reads at other replicas may get old values!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41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4" y="381001"/>
            <a:ext cx="8911766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Key-Value Stores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Extremely simple interface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(key, value)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Operations:</a:t>
            </a:r>
            <a:r>
              <a:rPr lang="en-US" sz="2400" dirty="0" smtClean="0">
                <a:sym typeface="Symbol"/>
              </a:rPr>
              <a:t> Insert(</a:t>
            </a:r>
            <a:r>
              <a:rPr lang="en-US" sz="2400" dirty="0" err="1" smtClean="0">
                <a:sym typeface="Symbol"/>
              </a:rPr>
              <a:t>key,value</a:t>
            </a:r>
            <a:r>
              <a:rPr lang="en-US" sz="2400" dirty="0" smtClean="0">
                <a:sym typeface="Symbol"/>
              </a:rPr>
              <a:t>), Fetch(key),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                     Update(key), Delete(key)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Some allow (non-uniform) </a:t>
            </a:r>
            <a:r>
              <a:rPr lang="en-US" sz="2400" dirty="0" smtClean="0">
                <a:sym typeface="Symbol"/>
              </a:rPr>
              <a:t>columns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within </a:t>
            </a:r>
            <a:r>
              <a:rPr lang="en-US" sz="2400" dirty="0" smtClean="0">
                <a:sym typeface="Symbol"/>
              </a:rPr>
              <a:t>value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Some allow </a:t>
            </a:r>
            <a:r>
              <a:rPr lang="en-US" sz="2400" dirty="0" smtClean="0">
                <a:sym typeface="Symbol"/>
              </a:rPr>
              <a:t>Fetch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on range of keys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Example 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Google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BigTable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Amazon Dynamo, Cassandra,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Voldemort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HBase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1564</Words>
  <Application>Microsoft Macintosh PowerPoint</Application>
  <PresentationFormat>On-screen Show (4:3)</PresentationFormat>
  <Paragraphs>202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Mangal</vt:lpstr>
      <vt:lpstr>Symbol</vt:lpstr>
      <vt:lpstr>Wingdings</vt:lpstr>
      <vt:lpstr>Wingdings 2</vt:lpstr>
      <vt:lpstr>Arial</vt:lpstr>
      <vt:lpstr>Office Theme</vt:lpstr>
      <vt:lpstr>Introduction to MongoDB – a noSQL Database System</vt:lpstr>
      <vt:lpstr>PowerPoint Presentation</vt:lpstr>
      <vt:lpstr>NoSQL Systems</vt:lpstr>
      <vt:lpstr>Scalability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MongoDB</vt:lpstr>
      <vt:lpstr>Collections</vt:lpstr>
      <vt:lpstr>Key commands</vt:lpstr>
      <vt:lpstr>Example</vt:lpstr>
      <vt:lpstr>Example queries</vt:lpstr>
      <vt:lpstr>Iterate over a cursor</vt:lpstr>
      <vt:lpstr>Selections: Predicates in Find</vt:lpstr>
      <vt:lpstr>find</vt:lpstr>
      <vt:lpstr>Projections</vt:lpstr>
      <vt:lpstr>Projections</vt:lpstr>
      <vt:lpstr>Counting</vt:lpstr>
      <vt:lpstr>Aggregations -- Pipeline</vt:lpstr>
      <vt:lpstr>Other Aggregate stages</vt:lpstr>
      <vt:lpstr>Trying it out</vt:lpstr>
      <vt:lpstr>Joins</vt:lpstr>
      <vt:lpstr>So, why mongodb?</vt:lpstr>
      <vt:lpstr>Why not mongodb (or NoSQL in general)?</vt:lpstr>
      <vt:lpstr>Overall…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creator>Atul Prakash</dc:creator>
  <cp:lastModifiedBy>atul prakash</cp:lastModifiedBy>
  <cp:revision>74</cp:revision>
  <dcterms:created xsi:type="dcterms:W3CDTF">2014-12-03T03:49:44Z</dcterms:created>
  <dcterms:modified xsi:type="dcterms:W3CDTF">2016-11-21T04:22:14Z</dcterms:modified>
</cp:coreProperties>
</file>