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81" r:id="rId2"/>
    <p:sldId id="369" r:id="rId3"/>
    <p:sldId id="350" r:id="rId4"/>
    <p:sldId id="368" r:id="rId5"/>
    <p:sldId id="370" r:id="rId6"/>
    <p:sldId id="371" r:id="rId7"/>
    <p:sldId id="348" r:id="rId8"/>
    <p:sldId id="312" r:id="rId9"/>
    <p:sldId id="372" r:id="rId10"/>
    <p:sldId id="373" r:id="rId11"/>
    <p:sldId id="354" r:id="rId12"/>
    <p:sldId id="315" r:id="rId13"/>
    <p:sldId id="374" r:id="rId14"/>
    <p:sldId id="316" r:id="rId15"/>
    <p:sldId id="317" r:id="rId16"/>
    <p:sldId id="313" r:id="rId17"/>
    <p:sldId id="375" r:id="rId18"/>
    <p:sldId id="376" r:id="rId19"/>
    <p:sldId id="377" r:id="rId20"/>
    <p:sldId id="357" r:id="rId21"/>
    <p:sldId id="358" r:id="rId22"/>
    <p:sldId id="325" r:id="rId23"/>
    <p:sldId id="359" r:id="rId24"/>
    <p:sldId id="360" r:id="rId25"/>
    <p:sldId id="331" r:id="rId26"/>
    <p:sldId id="364" r:id="rId2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AE8E2"/>
    <a:srgbClr val="F5D2C7"/>
    <a:srgbClr val="F2DDCA"/>
    <a:srgbClr val="BFFDED"/>
    <a:srgbClr val="003300"/>
    <a:srgbClr val="D3EEFD"/>
    <a:srgbClr val="D6F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683"/>
  </p:normalViewPr>
  <p:slideViewPr>
    <p:cSldViewPr>
      <p:cViewPr varScale="1">
        <p:scale>
          <a:sx n="106" d="100"/>
          <a:sy n="106" d="100"/>
        </p:scale>
        <p:origin x="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4" Type="http://schemas.openxmlformats.org/officeDocument/2006/relationships/slide" Target="slides/slide16.xml"/><Relationship Id="rId5" Type="http://schemas.openxmlformats.org/officeDocument/2006/relationships/slide" Target="slides/slide25.xml"/><Relationship Id="rId1" Type="http://schemas.openxmlformats.org/officeDocument/2006/relationships/slide" Target="slides/slide12.xml"/><Relationship Id="rId2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0CD241C-AFD1-8146-881A-2E9E9E38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2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E7D303A-5D56-5C42-9B10-E0F20D5D3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97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08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1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4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56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53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085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05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697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75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05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94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10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20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50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64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04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8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7833-8582-C04A-B2D6-29E32CF69D4F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89A5-3BF0-2E47-977F-99E76164A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39D21-AABB-C246-B440-DA6558F60E59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3227-3E49-DD41-9C35-09D6B4F16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E3185-6AA2-0940-82CC-B5260956157B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3B62-5E79-8041-A8FF-DC9F7432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382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6310-8F34-2A4C-800C-D0E509888929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CD77-6A84-A74A-8E7B-A6680749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4F17-F7A1-194F-8157-FE1AA4923457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7B1FB-FD78-174F-87C4-70251DC9E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172CC-84F7-C44C-97EC-66924A52E7F1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A5462-DDF7-9E4B-9C86-67B1065A2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6B15-C9E9-A540-977C-0E2E89CCD13A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F2D05-9A3C-274F-A87C-873B3278A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D9B41-2189-DC4E-B06C-CB22C7D39F11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34A1D-BA48-E34B-9B12-EF935A0A8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F3D9B-93DF-8F40-80A4-D1A5C028A1E4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DF676-ED99-5B45-95E1-AE7CEA571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39F2-4D63-FF48-A270-318603E5A2FD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EBA3-6225-4843-872C-F192AA5FD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B16D2-6D3A-7942-970D-C63951C12867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89A25-8329-3343-9671-4DB916F6D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5FA8-0DF8-C448-B4CB-EBC9458B90D2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E5E3-5BBB-144E-81E7-324442BB4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4407-8A72-E54B-AC84-79172F1ED8BC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C6888-A2C2-7948-B907-B5A0FD70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73F8-0B9A-4A47-88F8-EC01EF0355A5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84D8-E4DC-0643-880E-C92CEF68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F4285EF9-F94D-8441-A57C-1CBC7A134370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68210F-964F-674B-8C83-763FEA4D5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05DA5C-929B-5E4B-83E0-26379B5240A2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18434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8435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DD535D2-CA5F-DE4E-B521-18A2899068C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011238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000">
                <a:latin typeface="Tahoma" charset="0"/>
              </a:rPr>
              <a:t>Evaluation of Relational Operations</a:t>
            </a:r>
          </a:p>
        </p:txBody>
      </p:sp>
      <p:sp>
        <p:nvSpPr>
          <p:cNvPr id="18439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>
                <a:latin typeface="Tahoma" charset="0"/>
              </a:rPr>
              <a:t>Chapter 12 and 14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9B0DC1-4011-594E-B222-038F5BC687FF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B9C623-1A28-E244-997A-4A8865B23E2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772400" cy="11049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3600">
                <a:latin typeface="Tahoma" charset="0"/>
              </a:rPr>
              <a:t>Indexes with Composite Search Keys </a:t>
            </a:r>
          </a:p>
        </p:txBody>
      </p:sp>
      <p:sp>
        <p:nvSpPr>
          <p:cNvPr id="70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572000" cy="510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Composite Search Keys: </a:t>
            </a:r>
            <a:r>
              <a:rPr lang="en-US" sz="2000">
                <a:latin typeface="Tahoma" charset="0"/>
              </a:rPr>
              <a:t>Search on a combination of fields.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>
                <a:solidFill>
                  <a:schemeClr val="accent2"/>
                </a:solidFill>
                <a:latin typeface="Tahoma" charset="0"/>
              </a:rPr>
              <a:t>Equality query</a:t>
            </a:r>
            <a:r>
              <a:rPr lang="en-US" sz="1800">
                <a:latin typeface="Tahoma" charset="0"/>
              </a:rPr>
              <a:t>: Every field value is equal to a constant value. e.g. wrt &lt;sal,age&gt; index: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>
                <a:latin typeface="Tahoma" charset="0"/>
              </a:rPr>
              <a:t>age=12 and sal =75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>
                <a:solidFill>
                  <a:schemeClr val="accent2"/>
                </a:solidFill>
                <a:latin typeface="Tahoma" charset="0"/>
              </a:rPr>
              <a:t>Range query:</a:t>
            </a:r>
            <a:r>
              <a:rPr lang="en-US" sz="1800">
                <a:latin typeface="Tahoma" charset="0"/>
              </a:rPr>
              <a:t> Some field value is not a constant. e.g.: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>
                <a:latin typeface="Tahoma" charset="0"/>
              </a:rPr>
              <a:t>age =12; or age=12 and sal &gt; 10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latin typeface="Tahoma" charset="0"/>
              </a:rPr>
              <a:t>Data entries in index sorted by search key to support range queries.</a:t>
            </a:r>
          </a:p>
        </p:txBody>
      </p:sp>
      <p:sp>
        <p:nvSpPr>
          <p:cNvPr id="25607" name="Freeform 6"/>
          <p:cNvSpPr>
            <a:spLocks/>
          </p:cNvSpPr>
          <p:nvPr/>
        </p:nvSpPr>
        <p:spPr bwMode="auto">
          <a:xfrm>
            <a:off x="4841875" y="3659188"/>
            <a:ext cx="723900" cy="1201737"/>
          </a:xfrm>
          <a:custGeom>
            <a:avLst/>
            <a:gdLst>
              <a:gd name="T0" fmla="*/ 0 w 456"/>
              <a:gd name="T1" fmla="*/ 0 h 757"/>
              <a:gd name="T2" fmla="*/ 722313 w 456"/>
              <a:gd name="T3" fmla="*/ 0 h 757"/>
              <a:gd name="T4" fmla="*/ 722313 w 456"/>
              <a:gd name="T5" fmla="*/ 1200150 h 757"/>
              <a:gd name="T6" fmla="*/ 0 w 456"/>
              <a:gd name="T7" fmla="*/ 1200150 h 757"/>
              <a:gd name="T8" fmla="*/ 0 w 456"/>
              <a:gd name="T9" fmla="*/ 0 h 7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6"/>
              <a:gd name="T16" fmla="*/ 0 h 757"/>
              <a:gd name="T17" fmla="*/ 456 w 456"/>
              <a:gd name="T18" fmla="*/ 757 h 7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6" h="757">
                <a:moveTo>
                  <a:pt x="0" y="0"/>
                </a:moveTo>
                <a:lnTo>
                  <a:pt x="455" y="0"/>
                </a:lnTo>
                <a:lnTo>
                  <a:pt x="455" y="756"/>
                </a:lnTo>
                <a:lnTo>
                  <a:pt x="0" y="7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4841875" y="3959225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Freeform 8"/>
          <p:cNvSpPr>
            <a:spLocks/>
          </p:cNvSpPr>
          <p:nvPr/>
        </p:nvSpPr>
        <p:spPr bwMode="auto">
          <a:xfrm>
            <a:off x="4841875" y="4260850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Freeform 9"/>
          <p:cNvSpPr>
            <a:spLocks/>
          </p:cNvSpPr>
          <p:nvPr/>
        </p:nvSpPr>
        <p:spPr bwMode="auto">
          <a:xfrm>
            <a:off x="4841875" y="4557713"/>
            <a:ext cx="723900" cy="1587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4841875" y="1860550"/>
            <a:ext cx="723900" cy="1200150"/>
          </a:xfrm>
          <a:custGeom>
            <a:avLst/>
            <a:gdLst>
              <a:gd name="T0" fmla="*/ 0 w 456"/>
              <a:gd name="T1" fmla="*/ 0 h 756"/>
              <a:gd name="T2" fmla="*/ 722313 w 456"/>
              <a:gd name="T3" fmla="*/ 0 h 756"/>
              <a:gd name="T4" fmla="*/ 722313 w 456"/>
              <a:gd name="T5" fmla="*/ 1198563 h 756"/>
              <a:gd name="T6" fmla="*/ 0 w 456"/>
              <a:gd name="T7" fmla="*/ 1198563 h 756"/>
              <a:gd name="T8" fmla="*/ 0 w 456"/>
              <a:gd name="T9" fmla="*/ 0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6"/>
              <a:gd name="T16" fmla="*/ 0 h 756"/>
              <a:gd name="T17" fmla="*/ 456 w 456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6" h="756">
                <a:moveTo>
                  <a:pt x="0" y="0"/>
                </a:moveTo>
                <a:lnTo>
                  <a:pt x="455" y="0"/>
                </a:lnTo>
                <a:lnTo>
                  <a:pt x="455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Freeform 11"/>
          <p:cNvSpPr>
            <a:spLocks/>
          </p:cNvSpPr>
          <p:nvPr/>
        </p:nvSpPr>
        <p:spPr bwMode="auto">
          <a:xfrm>
            <a:off x="4841875" y="2162175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Freeform 12"/>
          <p:cNvSpPr>
            <a:spLocks/>
          </p:cNvSpPr>
          <p:nvPr/>
        </p:nvSpPr>
        <p:spPr bwMode="auto">
          <a:xfrm>
            <a:off x="4841875" y="2460625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Freeform 13"/>
          <p:cNvSpPr>
            <a:spLocks/>
          </p:cNvSpPr>
          <p:nvPr/>
        </p:nvSpPr>
        <p:spPr bwMode="auto">
          <a:xfrm>
            <a:off x="4841875" y="2760663"/>
            <a:ext cx="723900" cy="1587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8197850" y="1860550"/>
            <a:ext cx="723900" cy="1200150"/>
          </a:xfrm>
          <a:custGeom>
            <a:avLst/>
            <a:gdLst>
              <a:gd name="T0" fmla="*/ 0 w 456"/>
              <a:gd name="T1" fmla="*/ 0 h 756"/>
              <a:gd name="T2" fmla="*/ 722313 w 456"/>
              <a:gd name="T3" fmla="*/ 0 h 756"/>
              <a:gd name="T4" fmla="*/ 722313 w 456"/>
              <a:gd name="T5" fmla="*/ 1198563 h 756"/>
              <a:gd name="T6" fmla="*/ 0 w 456"/>
              <a:gd name="T7" fmla="*/ 1198563 h 756"/>
              <a:gd name="T8" fmla="*/ 0 w 456"/>
              <a:gd name="T9" fmla="*/ 0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6"/>
              <a:gd name="T16" fmla="*/ 0 h 756"/>
              <a:gd name="T17" fmla="*/ 456 w 456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6" h="756">
                <a:moveTo>
                  <a:pt x="0" y="0"/>
                </a:moveTo>
                <a:lnTo>
                  <a:pt x="455" y="0"/>
                </a:lnTo>
                <a:lnTo>
                  <a:pt x="455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Freeform 15"/>
          <p:cNvSpPr>
            <a:spLocks/>
          </p:cNvSpPr>
          <p:nvPr/>
        </p:nvSpPr>
        <p:spPr bwMode="auto">
          <a:xfrm>
            <a:off x="8197850" y="2162175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Freeform 16"/>
          <p:cNvSpPr>
            <a:spLocks/>
          </p:cNvSpPr>
          <p:nvPr/>
        </p:nvSpPr>
        <p:spPr bwMode="auto">
          <a:xfrm>
            <a:off x="8197850" y="2460625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8197850" y="2760663"/>
            <a:ext cx="723900" cy="1587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Freeform 18"/>
          <p:cNvSpPr>
            <a:spLocks/>
          </p:cNvSpPr>
          <p:nvPr/>
        </p:nvSpPr>
        <p:spPr bwMode="auto">
          <a:xfrm>
            <a:off x="8208963" y="3659188"/>
            <a:ext cx="723900" cy="1201737"/>
          </a:xfrm>
          <a:custGeom>
            <a:avLst/>
            <a:gdLst>
              <a:gd name="T0" fmla="*/ 0 w 456"/>
              <a:gd name="T1" fmla="*/ 0 h 757"/>
              <a:gd name="T2" fmla="*/ 722313 w 456"/>
              <a:gd name="T3" fmla="*/ 0 h 757"/>
              <a:gd name="T4" fmla="*/ 722313 w 456"/>
              <a:gd name="T5" fmla="*/ 1200150 h 757"/>
              <a:gd name="T6" fmla="*/ 0 w 456"/>
              <a:gd name="T7" fmla="*/ 1200150 h 757"/>
              <a:gd name="T8" fmla="*/ 0 w 456"/>
              <a:gd name="T9" fmla="*/ 0 h 7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6"/>
              <a:gd name="T16" fmla="*/ 0 h 757"/>
              <a:gd name="T17" fmla="*/ 456 w 456"/>
              <a:gd name="T18" fmla="*/ 757 h 7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6" h="757">
                <a:moveTo>
                  <a:pt x="0" y="0"/>
                </a:moveTo>
                <a:lnTo>
                  <a:pt x="455" y="0"/>
                </a:lnTo>
                <a:lnTo>
                  <a:pt x="455" y="756"/>
                </a:lnTo>
                <a:lnTo>
                  <a:pt x="0" y="7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Freeform 19"/>
          <p:cNvSpPr>
            <a:spLocks/>
          </p:cNvSpPr>
          <p:nvPr/>
        </p:nvSpPr>
        <p:spPr bwMode="auto">
          <a:xfrm>
            <a:off x="8208963" y="3959225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Freeform 20"/>
          <p:cNvSpPr>
            <a:spLocks/>
          </p:cNvSpPr>
          <p:nvPr/>
        </p:nvSpPr>
        <p:spPr bwMode="auto">
          <a:xfrm>
            <a:off x="8208963" y="4260850"/>
            <a:ext cx="723900" cy="1588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Freeform 21"/>
          <p:cNvSpPr>
            <a:spLocks/>
          </p:cNvSpPr>
          <p:nvPr/>
        </p:nvSpPr>
        <p:spPr bwMode="auto">
          <a:xfrm>
            <a:off x="8208963" y="4557713"/>
            <a:ext cx="723900" cy="1587"/>
          </a:xfrm>
          <a:custGeom>
            <a:avLst/>
            <a:gdLst>
              <a:gd name="T0" fmla="*/ 0 w 456"/>
              <a:gd name="T1" fmla="*/ 0 h 1"/>
              <a:gd name="T2" fmla="*/ 722313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  <a:gd name="T9" fmla="*/ 0 w 456"/>
              <a:gd name="T10" fmla="*/ 0 h 1"/>
              <a:gd name="T11" fmla="*/ 456 w 4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Freeform 22"/>
          <p:cNvSpPr>
            <a:spLocks/>
          </p:cNvSpPr>
          <p:nvPr/>
        </p:nvSpPr>
        <p:spPr bwMode="auto">
          <a:xfrm>
            <a:off x="5441950" y="2011363"/>
            <a:ext cx="844550" cy="1127125"/>
          </a:xfrm>
          <a:custGeom>
            <a:avLst/>
            <a:gdLst>
              <a:gd name="T0" fmla="*/ 0 w 532"/>
              <a:gd name="T1" fmla="*/ 0 h 710"/>
              <a:gd name="T2" fmla="*/ 842963 w 532"/>
              <a:gd name="T3" fmla="*/ 1125538 h 710"/>
              <a:gd name="T4" fmla="*/ 0 w 532"/>
              <a:gd name="T5" fmla="*/ 0 h 710"/>
              <a:gd name="T6" fmla="*/ 0 60000 65536"/>
              <a:gd name="T7" fmla="*/ 0 60000 65536"/>
              <a:gd name="T8" fmla="*/ 0 60000 65536"/>
              <a:gd name="T9" fmla="*/ 0 w 532"/>
              <a:gd name="T10" fmla="*/ 0 h 710"/>
              <a:gd name="T11" fmla="*/ 532 w 532"/>
              <a:gd name="T12" fmla="*/ 710 h 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710">
                <a:moveTo>
                  <a:pt x="0" y="0"/>
                </a:moveTo>
                <a:lnTo>
                  <a:pt x="531" y="7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Freeform 23"/>
          <p:cNvSpPr>
            <a:spLocks/>
          </p:cNvSpPr>
          <p:nvPr/>
        </p:nvSpPr>
        <p:spPr bwMode="auto">
          <a:xfrm>
            <a:off x="6202363" y="3027363"/>
            <a:ext cx="84137" cy="111125"/>
          </a:xfrm>
          <a:custGeom>
            <a:avLst/>
            <a:gdLst>
              <a:gd name="T0" fmla="*/ 34925 w 53"/>
              <a:gd name="T1" fmla="*/ 0 h 70"/>
              <a:gd name="T2" fmla="*/ 82550 w 53"/>
              <a:gd name="T3" fmla="*/ 109538 h 70"/>
              <a:gd name="T4" fmla="*/ 0 w 53"/>
              <a:gd name="T5" fmla="*/ 41275 h 70"/>
              <a:gd name="T6" fmla="*/ 0 60000 65536"/>
              <a:gd name="T7" fmla="*/ 0 60000 65536"/>
              <a:gd name="T8" fmla="*/ 0 60000 65536"/>
              <a:gd name="T9" fmla="*/ 0 w 53"/>
              <a:gd name="T10" fmla="*/ 0 h 70"/>
              <a:gd name="T11" fmla="*/ 53 w 53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70">
                <a:moveTo>
                  <a:pt x="22" y="0"/>
                </a:moveTo>
                <a:lnTo>
                  <a:pt x="52" y="69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Freeform 24"/>
          <p:cNvSpPr>
            <a:spLocks/>
          </p:cNvSpPr>
          <p:nvPr/>
        </p:nvSpPr>
        <p:spPr bwMode="auto">
          <a:xfrm>
            <a:off x="5441950" y="2309813"/>
            <a:ext cx="844550" cy="528637"/>
          </a:xfrm>
          <a:custGeom>
            <a:avLst/>
            <a:gdLst>
              <a:gd name="T0" fmla="*/ 0 w 532"/>
              <a:gd name="T1" fmla="*/ 0 h 333"/>
              <a:gd name="T2" fmla="*/ 842963 w 532"/>
              <a:gd name="T3" fmla="*/ 527050 h 333"/>
              <a:gd name="T4" fmla="*/ 0 w 532"/>
              <a:gd name="T5" fmla="*/ 0 h 333"/>
              <a:gd name="T6" fmla="*/ 0 60000 65536"/>
              <a:gd name="T7" fmla="*/ 0 60000 65536"/>
              <a:gd name="T8" fmla="*/ 0 60000 65536"/>
              <a:gd name="T9" fmla="*/ 0 w 532"/>
              <a:gd name="T10" fmla="*/ 0 h 333"/>
              <a:gd name="T11" fmla="*/ 532 w 532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333">
                <a:moveTo>
                  <a:pt x="0" y="0"/>
                </a:moveTo>
                <a:lnTo>
                  <a:pt x="531" y="3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Freeform 25"/>
          <p:cNvSpPr>
            <a:spLocks/>
          </p:cNvSpPr>
          <p:nvPr/>
        </p:nvSpPr>
        <p:spPr bwMode="auto">
          <a:xfrm>
            <a:off x="6188075" y="2754313"/>
            <a:ext cx="98425" cy="84137"/>
          </a:xfrm>
          <a:custGeom>
            <a:avLst/>
            <a:gdLst>
              <a:gd name="T0" fmla="*/ 22225 w 62"/>
              <a:gd name="T1" fmla="*/ 0 h 53"/>
              <a:gd name="T2" fmla="*/ 96838 w 62"/>
              <a:gd name="T3" fmla="*/ 82550 h 53"/>
              <a:gd name="T4" fmla="*/ 0 w 62"/>
              <a:gd name="T5" fmla="*/ 55562 h 53"/>
              <a:gd name="T6" fmla="*/ 0 60000 65536"/>
              <a:gd name="T7" fmla="*/ 0 60000 65536"/>
              <a:gd name="T8" fmla="*/ 0 60000 65536"/>
              <a:gd name="T9" fmla="*/ 0 w 62"/>
              <a:gd name="T10" fmla="*/ 0 h 53"/>
              <a:gd name="T11" fmla="*/ 62 w 62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53">
                <a:moveTo>
                  <a:pt x="14" y="0"/>
                </a:moveTo>
                <a:lnTo>
                  <a:pt x="61" y="52"/>
                </a:lnTo>
                <a:lnTo>
                  <a:pt x="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Freeform 26"/>
          <p:cNvSpPr>
            <a:spLocks/>
          </p:cNvSpPr>
          <p:nvPr/>
        </p:nvSpPr>
        <p:spPr bwMode="auto">
          <a:xfrm>
            <a:off x="5441950" y="2613025"/>
            <a:ext cx="844550" cy="822325"/>
          </a:xfrm>
          <a:custGeom>
            <a:avLst/>
            <a:gdLst>
              <a:gd name="T0" fmla="*/ 0 w 532"/>
              <a:gd name="T1" fmla="*/ 0 h 518"/>
              <a:gd name="T2" fmla="*/ 842963 w 532"/>
              <a:gd name="T3" fmla="*/ 820738 h 518"/>
              <a:gd name="T4" fmla="*/ 0 w 532"/>
              <a:gd name="T5" fmla="*/ 0 h 518"/>
              <a:gd name="T6" fmla="*/ 0 60000 65536"/>
              <a:gd name="T7" fmla="*/ 0 60000 65536"/>
              <a:gd name="T8" fmla="*/ 0 60000 65536"/>
              <a:gd name="T9" fmla="*/ 0 w 532"/>
              <a:gd name="T10" fmla="*/ 0 h 518"/>
              <a:gd name="T11" fmla="*/ 532 w 532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518">
                <a:moveTo>
                  <a:pt x="0" y="0"/>
                </a:moveTo>
                <a:lnTo>
                  <a:pt x="531" y="51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Freeform 27"/>
          <p:cNvSpPr>
            <a:spLocks/>
          </p:cNvSpPr>
          <p:nvPr/>
        </p:nvSpPr>
        <p:spPr bwMode="auto">
          <a:xfrm>
            <a:off x="6194425" y="3336925"/>
            <a:ext cx="92075" cy="98425"/>
          </a:xfrm>
          <a:custGeom>
            <a:avLst/>
            <a:gdLst>
              <a:gd name="T0" fmla="*/ 28575 w 58"/>
              <a:gd name="T1" fmla="*/ 0 h 62"/>
              <a:gd name="T2" fmla="*/ 90488 w 58"/>
              <a:gd name="T3" fmla="*/ 96838 h 62"/>
              <a:gd name="T4" fmla="*/ 0 w 58"/>
              <a:gd name="T5" fmla="*/ 46038 h 62"/>
              <a:gd name="T6" fmla="*/ 0 60000 65536"/>
              <a:gd name="T7" fmla="*/ 0 60000 65536"/>
              <a:gd name="T8" fmla="*/ 0 60000 65536"/>
              <a:gd name="T9" fmla="*/ 0 w 58"/>
              <a:gd name="T10" fmla="*/ 0 h 62"/>
              <a:gd name="T11" fmla="*/ 58 w 58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62">
                <a:moveTo>
                  <a:pt x="18" y="0"/>
                </a:moveTo>
                <a:lnTo>
                  <a:pt x="57" y="61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28"/>
          <p:cNvSpPr>
            <a:spLocks/>
          </p:cNvSpPr>
          <p:nvPr/>
        </p:nvSpPr>
        <p:spPr bwMode="auto">
          <a:xfrm>
            <a:off x="5441950" y="2913063"/>
            <a:ext cx="844550" cy="822325"/>
          </a:xfrm>
          <a:custGeom>
            <a:avLst/>
            <a:gdLst>
              <a:gd name="T0" fmla="*/ 0 w 532"/>
              <a:gd name="T1" fmla="*/ 0 h 518"/>
              <a:gd name="T2" fmla="*/ 842963 w 532"/>
              <a:gd name="T3" fmla="*/ 820738 h 518"/>
              <a:gd name="T4" fmla="*/ 0 w 532"/>
              <a:gd name="T5" fmla="*/ 0 h 518"/>
              <a:gd name="T6" fmla="*/ 0 60000 65536"/>
              <a:gd name="T7" fmla="*/ 0 60000 65536"/>
              <a:gd name="T8" fmla="*/ 0 60000 65536"/>
              <a:gd name="T9" fmla="*/ 0 w 532"/>
              <a:gd name="T10" fmla="*/ 0 h 518"/>
              <a:gd name="T11" fmla="*/ 532 w 532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518">
                <a:moveTo>
                  <a:pt x="0" y="0"/>
                </a:moveTo>
                <a:lnTo>
                  <a:pt x="531" y="51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Freeform 29"/>
          <p:cNvSpPr>
            <a:spLocks/>
          </p:cNvSpPr>
          <p:nvPr/>
        </p:nvSpPr>
        <p:spPr bwMode="auto">
          <a:xfrm>
            <a:off x="6194425" y="3640138"/>
            <a:ext cx="92075" cy="95250"/>
          </a:xfrm>
          <a:custGeom>
            <a:avLst/>
            <a:gdLst>
              <a:gd name="T0" fmla="*/ 28575 w 58"/>
              <a:gd name="T1" fmla="*/ 0 h 60"/>
              <a:gd name="T2" fmla="*/ 90488 w 58"/>
              <a:gd name="T3" fmla="*/ 93663 h 60"/>
              <a:gd name="T4" fmla="*/ 0 w 58"/>
              <a:gd name="T5" fmla="*/ 46038 h 60"/>
              <a:gd name="T6" fmla="*/ 0 60000 65536"/>
              <a:gd name="T7" fmla="*/ 0 60000 65536"/>
              <a:gd name="T8" fmla="*/ 0 60000 65536"/>
              <a:gd name="T9" fmla="*/ 0 w 58"/>
              <a:gd name="T10" fmla="*/ 0 h 60"/>
              <a:gd name="T11" fmla="*/ 58 w 58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60">
                <a:moveTo>
                  <a:pt x="18" y="0"/>
                </a:moveTo>
                <a:lnTo>
                  <a:pt x="57" y="59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Freeform 30"/>
          <p:cNvSpPr>
            <a:spLocks/>
          </p:cNvSpPr>
          <p:nvPr/>
        </p:nvSpPr>
        <p:spPr bwMode="auto">
          <a:xfrm>
            <a:off x="5441950" y="3511550"/>
            <a:ext cx="844550" cy="601663"/>
          </a:xfrm>
          <a:custGeom>
            <a:avLst/>
            <a:gdLst>
              <a:gd name="T0" fmla="*/ 0 w 532"/>
              <a:gd name="T1" fmla="*/ 600075 h 379"/>
              <a:gd name="T2" fmla="*/ 842963 w 532"/>
              <a:gd name="T3" fmla="*/ 0 h 379"/>
              <a:gd name="T4" fmla="*/ 0 w 532"/>
              <a:gd name="T5" fmla="*/ 600075 h 379"/>
              <a:gd name="T6" fmla="*/ 0 60000 65536"/>
              <a:gd name="T7" fmla="*/ 0 60000 65536"/>
              <a:gd name="T8" fmla="*/ 0 60000 65536"/>
              <a:gd name="T9" fmla="*/ 0 w 532"/>
              <a:gd name="T10" fmla="*/ 0 h 379"/>
              <a:gd name="T11" fmla="*/ 532 w 532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379">
                <a:moveTo>
                  <a:pt x="0" y="378"/>
                </a:moveTo>
                <a:lnTo>
                  <a:pt x="531" y="0"/>
                </a:lnTo>
                <a:lnTo>
                  <a:pt x="0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Freeform 31"/>
          <p:cNvSpPr>
            <a:spLocks/>
          </p:cNvSpPr>
          <p:nvPr/>
        </p:nvSpPr>
        <p:spPr bwMode="auto">
          <a:xfrm>
            <a:off x="6189663" y="3511550"/>
            <a:ext cx="96837" cy="88900"/>
          </a:xfrm>
          <a:custGeom>
            <a:avLst/>
            <a:gdLst>
              <a:gd name="T0" fmla="*/ 0 w 61"/>
              <a:gd name="T1" fmla="*/ 34925 h 56"/>
              <a:gd name="T2" fmla="*/ 95250 w 61"/>
              <a:gd name="T3" fmla="*/ 0 h 56"/>
              <a:gd name="T4" fmla="*/ 23812 w 61"/>
              <a:gd name="T5" fmla="*/ 87313 h 56"/>
              <a:gd name="T6" fmla="*/ 0 60000 65536"/>
              <a:gd name="T7" fmla="*/ 0 60000 65536"/>
              <a:gd name="T8" fmla="*/ 0 60000 65536"/>
              <a:gd name="T9" fmla="*/ 0 w 61"/>
              <a:gd name="T10" fmla="*/ 0 h 56"/>
              <a:gd name="T11" fmla="*/ 61 w 6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6">
                <a:moveTo>
                  <a:pt x="0" y="22"/>
                </a:moveTo>
                <a:lnTo>
                  <a:pt x="60" y="0"/>
                </a:lnTo>
                <a:lnTo>
                  <a:pt x="15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Freeform 32"/>
          <p:cNvSpPr>
            <a:spLocks/>
          </p:cNvSpPr>
          <p:nvPr/>
        </p:nvSpPr>
        <p:spPr bwMode="auto">
          <a:xfrm>
            <a:off x="5441950" y="3886200"/>
            <a:ext cx="844550" cy="523875"/>
          </a:xfrm>
          <a:custGeom>
            <a:avLst/>
            <a:gdLst>
              <a:gd name="T0" fmla="*/ 0 w 532"/>
              <a:gd name="T1" fmla="*/ 522288 h 330"/>
              <a:gd name="T2" fmla="*/ 842963 w 532"/>
              <a:gd name="T3" fmla="*/ 0 h 330"/>
              <a:gd name="T4" fmla="*/ 0 w 532"/>
              <a:gd name="T5" fmla="*/ 522288 h 330"/>
              <a:gd name="T6" fmla="*/ 0 60000 65536"/>
              <a:gd name="T7" fmla="*/ 0 60000 65536"/>
              <a:gd name="T8" fmla="*/ 0 60000 65536"/>
              <a:gd name="T9" fmla="*/ 0 w 532"/>
              <a:gd name="T10" fmla="*/ 0 h 330"/>
              <a:gd name="T11" fmla="*/ 532 w 532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330">
                <a:moveTo>
                  <a:pt x="0" y="329"/>
                </a:moveTo>
                <a:lnTo>
                  <a:pt x="531" y="0"/>
                </a:lnTo>
                <a:lnTo>
                  <a:pt x="0" y="3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Freeform 33"/>
          <p:cNvSpPr>
            <a:spLocks/>
          </p:cNvSpPr>
          <p:nvPr/>
        </p:nvSpPr>
        <p:spPr bwMode="auto">
          <a:xfrm>
            <a:off x="6188075" y="3886200"/>
            <a:ext cx="98425" cy="80963"/>
          </a:xfrm>
          <a:custGeom>
            <a:avLst/>
            <a:gdLst>
              <a:gd name="T0" fmla="*/ 0 w 62"/>
              <a:gd name="T1" fmla="*/ 26988 h 51"/>
              <a:gd name="T2" fmla="*/ 96838 w 62"/>
              <a:gd name="T3" fmla="*/ 0 h 51"/>
              <a:gd name="T4" fmla="*/ 22225 w 62"/>
              <a:gd name="T5" fmla="*/ 79375 h 51"/>
              <a:gd name="T6" fmla="*/ 0 60000 65536"/>
              <a:gd name="T7" fmla="*/ 0 60000 65536"/>
              <a:gd name="T8" fmla="*/ 0 60000 65536"/>
              <a:gd name="T9" fmla="*/ 0 w 62"/>
              <a:gd name="T10" fmla="*/ 0 h 51"/>
              <a:gd name="T11" fmla="*/ 62 w 62"/>
              <a:gd name="T12" fmla="*/ 51 h 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" h="51">
                <a:moveTo>
                  <a:pt x="0" y="17"/>
                </a:moveTo>
                <a:lnTo>
                  <a:pt x="61" y="0"/>
                </a:lnTo>
                <a:lnTo>
                  <a:pt x="14" y="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Freeform 34"/>
          <p:cNvSpPr>
            <a:spLocks/>
          </p:cNvSpPr>
          <p:nvPr/>
        </p:nvSpPr>
        <p:spPr bwMode="auto">
          <a:xfrm>
            <a:off x="5441950" y="3136900"/>
            <a:ext cx="844550" cy="1573213"/>
          </a:xfrm>
          <a:custGeom>
            <a:avLst/>
            <a:gdLst>
              <a:gd name="T0" fmla="*/ 0 w 532"/>
              <a:gd name="T1" fmla="*/ 1571625 h 991"/>
              <a:gd name="T2" fmla="*/ 842963 w 532"/>
              <a:gd name="T3" fmla="*/ 0 h 991"/>
              <a:gd name="T4" fmla="*/ 0 w 532"/>
              <a:gd name="T5" fmla="*/ 1571625 h 991"/>
              <a:gd name="T6" fmla="*/ 0 60000 65536"/>
              <a:gd name="T7" fmla="*/ 0 60000 65536"/>
              <a:gd name="T8" fmla="*/ 0 60000 65536"/>
              <a:gd name="T9" fmla="*/ 0 w 532"/>
              <a:gd name="T10" fmla="*/ 0 h 991"/>
              <a:gd name="T11" fmla="*/ 532 w 532"/>
              <a:gd name="T12" fmla="*/ 991 h 9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991">
                <a:moveTo>
                  <a:pt x="0" y="990"/>
                </a:moveTo>
                <a:lnTo>
                  <a:pt x="531" y="0"/>
                </a:lnTo>
                <a:lnTo>
                  <a:pt x="0" y="9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Freeform 35"/>
          <p:cNvSpPr>
            <a:spLocks/>
          </p:cNvSpPr>
          <p:nvPr/>
        </p:nvSpPr>
        <p:spPr bwMode="auto">
          <a:xfrm>
            <a:off x="6211888" y="3136900"/>
            <a:ext cx="74612" cy="119063"/>
          </a:xfrm>
          <a:custGeom>
            <a:avLst/>
            <a:gdLst>
              <a:gd name="T0" fmla="*/ 0 w 47"/>
              <a:gd name="T1" fmla="*/ 82550 h 75"/>
              <a:gd name="T2" fmla="*/ 73025 w 47"/>
              <a:gd name="T3" fmla="*/ 0 h 75"/>
              <a:gd name="T4" fmla="*/ 39687 w 47"/>
              <a:gd name="T5" fmla="*/ 117475 h 75"/>
              <a:gd name="T6" fmla="*/ 0 60000 65536"/>
              <a:gd name="T7" fmla="*/ 0 60000 65536"/>
              <a:gd name="T8" fmla="*/ 0 60000 65536"/>
              <a:gd name="T9" fmla="*/ 0 w 47"/>
              <a:gd name="T10" fmla="*/ 0 h 75"/>
              <a:gd name="T11" fmla="*/ 47 w 47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" h="75">
                <a:moveTo>
                  <a:pt x="0" y="52"/>
                </a:moveTo>
                <a:lnTo>
                  <a:pt x="46" y="0"/>
                </a:lnTo>
                <a:lnTo>
                  <a:pt x="25" y="7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Freeform 36"/>
          <p:cNvSpPr>
            <a:spLocks/>
          </p:cNvSpPr>
          <p:nvPr/>
        </p:nvSpPr>
        <p:spPr bwMode="auto">
          <a:xfrm>
            <a:off x="5441950" y="2836863"/>
            <a:ext cx="844550" cy="973137"/>
          </a:xfrm>
          <a:custGeom>
            <a:avLst/>
            <a:gdLst>
              <a:gd name="T0" fmla="*/ 0 w 532"/>
              <a:gd name="T1" fmla="*/ 971550 h 613"/>
              <a:gd name="T2" fmla="*/ 842963 w 532"/>
              <a:gd name="T3" fmla="*/ 0 h 613"/>
              <a:gd name="T4" fmla="*/ 0 w 532"/>
              <a:gd name="T5" fmla="*/ 971550 h 613"/>
              <a:gd name="T6" fmla="*/ 0 60000 65536"/>
              <a:gd name="T7" fmla="*/ 0 60000 65536"/>
              <a:gd name="T8" fmla="*/ 0 60000 65536"/>
              <a:gd name="T9" fmla="*/ 0 w 532"/>
              <a:gd name="T10" fmla="*/ 0 h 613"/>
              <a:gd name="T11" fmla="*/ 532 w 532"/>
              <a:gd name="T12" fmla="*/ 613 h 6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613">
                <a:moveTo>
                  <a:pt x="0" y="612"/>
                </a:moveTo>
                <a:lnTo>
                  <a:pt x="531" y="0"/>
                </a:lnTo>
                <a:lnTo>
                  <a:pt x="0" y="6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Freeform 37"/>
          <p:cNvSpPr>
            <a:spLocks/>
          </p:cNvSpPr>
          <p:nvPr/>
        </p:nvSpPr>
        <p:spPr bwMode="auto">
          <a:xfrm>
            <a:off x="6199188" y="2836863"/>
            <a:ext cx="87312" cy="103187"/>
          </a:xfrm>
          <a:custGeom>
            <a:avLst/>
            <a:gdLst>
              <a:gd name="T0" fmla="*/ 0 w 55"/>
              <a:gd name="T1" fmla="*/ 57150 h 65"/>
              <a:gd name="T2" fmla="*/ 85725 w 55"/>
              <a:gd name="T3" fmla="*/ 0 h 65"/>
              <a:gd name="T4" fmla="*/ 31750 w 55"/>
              <a:gd name="T5" fmla="*/ 101600 h 65"/>
              <a:gd name="T6" fmla="*/ 0 60000 65536"/>
              <a:gd name="T7" fmla="*/ 0 60000 65536"/>
              <a:gd name="T8" fmla="*/ 0 60000 65536"/>
              <a:gd name="T9" fmla="*/ 0 w 55"/>
              <a:gd name="T10" fmla="*/ 0 h 65"/>
              <a:gd name="T11" fmla="*/ 55 w 55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65">
                <a:moveTo>
                  <a:pt x="0" y="36"/>
                </a:moveTo>
                <a:lnTo>
                  <a:pt x="54" y="0"/>
                </a:lnTo>
                <a:lnTo>
                  <a:pt x="20" y="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38"/>
          <p:cNvSpPr>
            <a:spLocks/>
          </p:cNvSpPr>
          <p:nvPr/>
        </p:nvSpPr>
        <p:spPr bwMode="auto">
          <a:xfrm>
            <a:off x="7489825" y="2011363"/>
            <a:ext cx="841375" cy="1127125"/>
          </a:xfrm>
          <a:custGeom>
            <a:avLst/>
            <a:gdLst>
              <a:gd name="T0" fmla="*/ 839788 w 530"/>
              <a:gd name="T1" fmla="*/ 0 h 710"/>
              <a:gd name="T2" fmla="*/ 0 w 530"/>
              <a:gd name="T3" fmla="*/ 1125538 h 710"/>
              <a:gd name="T4" fmla="*/ 839788 w 530"/>
              <a:gd name="T5" fmla="*/ 0 h 710"/>
              <a:gd name="T6" fmla="*/ 0 60000 65536"/>
              <a:gd name="T7" fmla="*/ 0 60000 65536"/>
              <a:gd name="T8" fmla="*/ 0 60000 65536"/>
              <a:gd name="T9" fmla="*/ 0 w 530"/>
              <a:gd name="T10" fmla="*/ 0 h 710"/>
              <a:gd name="T11" fmla="*/ 530 w 530"/>
              <a:gd name="T12" fmla="*/ 710 h 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710">
                <a:moveTo>
                  <a:pt x="529" y="0"/>
                </a:moveTo>
                <a:lnTo>
                  <a:pt x="0" y="709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Freeform 39"/>
          <p:cNvSpPr>
            <a:spLocks/>
          </p:cNvSpPr>
          <p:nvPr/>
        </p:nvSpPr>
        <p:spPr bwMode="auto">
          <a:xfrm>
            <a:off x="7489825" y="3027363"/>
            <a:ext cx="82550" cy="111125"/>
          </a:xfrm>
          <a:custGeom>
            <a:avLst/>
            <a:gdLst>
              <a:gd name="T0" fmla="*/ 80963 w 52"/>
              <a:gd name="T1" fmla="*/ 41275 h 70"/>
              <a:gd name="T2" fmla="*/ 0 w 52"/>
              <a:gd name="T3" fmla="*/ 109538 h 70"/>
              <a:gd name="T4" fmla="*/ 46038 w 52"/>
              <a:gd name="T5" fmla="*/ 0 h 70"/>
              <a:gd name="T6" fmla="*/ 0 60000 65536"/>
              <a:gd name="T7" fmla="*/ 0 60000 65536"/>
              <a:gd name="T8" fmla="*/ 0 60000 65536"/>
              <a:gd name="T9" fmla="*/ 0 w 52"/>
              <a:gd name="T10" fmla="*/ 0 h 70"/>
              <a:gd name="T11" fmla="*/ 52 w 52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" h="70">
                <a:moveTo>
                  <a:pt x="51" y="26"/>
                </a:moveTo>
                <a:lnTo>
                  <a:pt x="0" y="69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Freeform 40"/>
          <p:cNvSpPr>
            <a:spLocks/>
          </p:cNvSpPr>
          <p:nvPr/>
        </p:nvSpPr>
        <p:spPr bwMode="auto">
          <a:xfrm>
            <a:off x="7489825" y="2309813"/>
            <a:ext cx="841375" cy="528637"/>
          </a:xfrm>
          <a:custGeom>
            <a:avLst/>
            <a:gdLst>
              <a:gd name="T0" fmla="*/ 839788 w 530"/>
              <a:gd name="T1" fmla="*/ 0 h 333"/>
              <a:gd name="T2" fmla="*/ 0 w 530"/>
              <a:gd name="T3" fmla="*/ 527050 h 333"/>
              <a:gd name="T4" fmla="*/ 839788 w 530"/>
              <a:gd name="T5" fmla="*/ 0 h 333"/>
              <a:gd name="T6" fmla="*/ 0 60000 65536"/>
              <a:gd name="T7" fmla="*/ 0 60000 65536"/>
              <a:gd name="T8" fmla="*/ 0 60000 65536"/>
              <a:gd name="T9" fmla="*/ 0 w 530"/>
              <a:gd name="T10" fmla="*/ 0 h 333"/>
              <a:gd name="T11" fmla="*/ 530 w 530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333">
                <a:moveTo>
                  <a:pt x="529" y="0"/>
                </a:moveTo>
                <a:lnTo>
                  <a:pt x="0" y="332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Freeform 41"/>
          <p:cNvSpPr>
            <a:spLocks/>
          </p:cNvSpPr>
          <p:nvPr/>
        </p:nvSpPr>
        <p:spPr bwMode="auto">
          <a:xfrm>
            <a:off x="7489825" y="2754313"/>
            <a:ext cx="96838" cy="84137"/>
          </a:xfrm>
          <a:custGeom>
            <a:avLst/>
            <a:gdLst>
              <a:gd name="T0" fmla="*/ 95250 w 61"/>
              <a:gd name="T1" fmla="*/ 55562 h 53"/>
              <a:gd name="T2" fmla="*/ 0 w 61"/>
              <a:gd name="T3" fmla="*/ 82550 h 53"/>
              <a:gd name="T4" fmla="*/ 73025 w 61"/>
              <a:gd name="T5" fmla="*/ 0 h 53"/>
              <a:gd name="T6" fmla="*/ 0 60000 65536"/>
              <a:gd name="T7" fmla="*/ 0 60000 65536"/>
              <a:gd name="T8" fmla="*/ 0 60000 65536"/>
              <a:gd name="T9" fmla="*/ 0 w 61"/>
              <a:gd name="T10" fmla="*/ 0 h 53"/>
              <a:gd name="T11" fmla="*/ 61 w 61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53">
                <a:moveTo>
                  <a:pt x="60" y="35"/>
                </a:moveTo>
                <a:lnTo>
                  <a:pt x="0" y="5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Freeform 42"/>
          <p:cNvSpPr>
            <a:spLocks/>
          </p:cNvSpPr>
          <p:nvPr/>
        </p:nvSpPr>
        <p:spPr bwMode="auto">
          <a:xfrm>
            <a:off x="7489825" y="2613025"/>
            <a:ext cx="841375" cy="822325"/>
          </a:xfrm>
          <a:custGeom>
            <a:avLst/>
            <a:gdLst>
              <a:gd name="T0" fmla="*/ 839788 w 530"/>
              <a:gd name="T1" fmla="*/ 0 h 518"/>
              <a:gd name="T2" fmla="*/ 0 w 530"/>
              <a:gd name="T3" fmla="*/ 820738 h 518"/>
              <a:gd name="T4" fmla="*/ 839788 w 530"/>
              <a:gd name="T5" fmla="*/ 0 h 518"/>
              <a:gd name="T6" fmla="*/ 0 60000 65536"/>
              <a:gd name="T7" fmla="*/ 0 60000 65536"/>
              <a:gd name="T8" fmla="*/ 0 60000 65536"/>
              <a:gd name="T9" fmla="*/ 0 w 530"/>
              <a:gd name="T10" fmla="*/ 0 h 518"/>
              <a:gd name="T11" fmla="*/ 530 w 530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518">
                <a:moveTo>
                  <a:pt x="529" y="0"/>
                </a:moveTo>
                <a:lnTo>
                  <a:pt x="0" y="517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Freeform 43"/>
          <p:cNvSpPr>
            <a:spLocks/>
          </p:cNvSpPr>
          <p:nvPr/>
        </p:nvSpPr>
        <p:spPr bwMode="auto">
          <a:xfrm>
            <a:off x="7489825" y="3336925"/>
            <a:ext cx="88900" cy="98425"/>
          </a:xfrm>
          <a:custGeom>
            <a:avLst/>
            <a:gdLst>
              <a:gd name="T0" fmla="*/ 87313 w 56"/>
              <a:gd name="T1" fmla="*/ 46038 h 62"/>
              <a:gd name="T2" fmla="*/ 0 w 56"/>
              <a:gd name="T3" fmla="*/ 96838 h 62"/>
              <a:gd name="T4" fmla="*/ 58738 w 56"/>
              <a:gd name="T5" fmla="*/ 0 h 62"/>
              <a:gd name="T6" fmla="*/ 0 60000 65536"/>
              <a:gd name="T7" fmla="*/ 0 60000 65536"/>
              <a:gd name="T8" fmla="*/ 0 60000 65536"/>
              <a:gd name="T9" fmla="*/ 0 w 56"/>
              <a:gd name="T10" fmla="*/ 0 h 62"/>
              <a:gd name="T11" fmla="*/ 56 w 56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2">
                <a:moveTo>
                  <a:pt x="55" y="29"/>
                </a:moveTo>
                <a:lnTo>
                  <a:pt x="0" y="61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Freeform 44"/>
          <p:cNvSpPr>
            <a:spLocks/>
          </p:cNvSpPr>
          <p:nvPr/>
        </p:nvSpPr>
        <p:spPr bwMode="auto">
          <a:xfrm>
            <a:off x="7489825" y="2913063"/>
            <a:ext cx="841375" cy="822325"/>
          </a:xfrm>
          <a:custGeom>
            <a:avLst/>
            <a:gdLst>
              <a:gd name="T0" fmla="*/ 839788 w 530"/>
              <a:gd name="T1" fmla="*/ 0 h 518"/>
              <a:gd name="T2" fmla="*/ 0 w 530"/>
              <a:gd name="T3" fmla="*/ 820738 h 518"/>
              <a:gd name="T4" fmla="*/ 839788 w 530"/>
              <a:gd name="T5" fmla="*/ 0 h 518"/>
              <a:gd name="T6" fmla="*/ 0 60000 65536"/>
              <a:gd name="T7" fmla="*/ 0 60000 65536"/>
              <a:gd name="T8" fmla="*/ 0 60000 65536"/>
              <a:gd name="T9" fmla="*/ 0 w 530"/>
              <a:gd name="T10" fmla="*/ 0 h 518"/>
              <a:gd name="T11" fmla="*/ 530 w 530"/>
              <a:gd name="T12" fmla="*/ 518 h 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518">
                <a:moveTo>
                  <a:pt x="529" y="0"/>
                </a:moveTo>
                <a:lnTo>
                  <a:pt x="0" y="517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Freeform 45"/>
          <p:cNvSpPr>
            <a:spLocks/>
          </p:cNvSpPr>
          <p:nvPr/>
        </p:nvSpPr>
        <p:spPr bwMode="auto">
          <a:xfrm>
            <a:off x="7489825" y="3640138"/>
            <a:ext cx="88900" cy="95250"/>
          </a:xfrm>
          <a:custGeom>
            <a:avLst/>
            <a:gdLst>
              <a:gd name="T0" fmla="*/ 87313 w 56"/>
              <a:gd name="T1" fmla="*/ 46038 h 60"/>
              <a:gd name="T2" fmla="*/ 0 w 56"/>
              <a:gd name="T3" fmla="*/ 93663 h 60"/>
              <a:gd name="T4" fmla="*/ 58738 w 56"/>
              <a:gd name="T5" fmla="*/ 0 h 60"/>
              <a:gd name="T6" fmla="*/ 0 60000 65536"/>
              <a:gd name="T7" fmla="*/ 0 60000 65536"/>
              <a:gd name="T8" fmla="*/ 0 60000 65536"/>
              <a:gd name="T9" fmla="*/ 0 w 56"/>
              <a:gd name="T10" fmla="*/ 0 h 60"/>
              <a:gd name="T11" fmla="*/ 56 w 56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0">
                <a:moveTo>
                  <a:pt x="55" y="29"/>
                </a:moveTo>
                <a:lnTo>
                  <a:pt x="0" y="59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Freeform 46"/>
          <p:cNvSpPr>
            <a:spLocks/>
          </p:cNvSpPr>
          <p:nvPr/>
        </p:nvSpPr>
        <p:spPr bwMode="auto">
          <a:xfrm>
            <a:off x="7489825" y="2836863"/>
            <a:ext cx="841375" cy="973137"/>
          </a:xfrm>
          <a:custGeom>
            <a:avLst/>
            <a:gdLst>
              <a:gd name="T0" fmla="*/ 839788 w 530"/>
              <a:gd name="T1" fmla="*/ 971550 h 613"/>
              <a:gd name="T2" fmla="*/ 0 w 530"/>
              <a:gd name="T3" fmla="*/ 0 h 613"/>
              <a:gd name="T4" fmla="*/ 839788 w 530"/>
              <a:gd name="T5" fmla="*/ 971550 h 613"/>
              <a:gd name="T6" fmla="*/ 0 60000 65536"/>
              <a:gd name="T7" fmla="*/ 0 60000 65536"/>
              <a:gd name="T8" fmla="*/ 0 60000 65536"/>
              <a:gd name="T9" fmla="*/ 0 w 530"/>
              <a:gd name="T10" fmla="*/ 0 h 613"/>
              <a:gd name="T11" fmla="*/ 530 w 530"/>
              <a:gd name="T12" fmla="*/ 613 h 6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613">
                <a:moveTo>
                  <a:pt x="529" y="612"/>
                </a:moveTo>
                <a:lnTo>
                  <a:pt x="0" y="0"/>
                </a:lnTo>
                <a:lnTo>
                  <a:pt x="529" y="6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Freeform 47"/>
          <p:cNvSpPr>
            <a:spLocks/>
          </p:cNvSpPr>
          <p:nvPr/>
        </p:nvSpPr>
        <p:spPr bwMode="auto">
          <a:xfrm>
            <a:off x="7489825" y="2836863"/>
            <a:ext cx="87313" cy="103187"/>
          </a:xfrm>
          <a:custGeom>
            <a:avLst/>
            <a:gdLst>
              <a:gd name="T0" fmla="*/ 53975 w 55"/>
              <a:gd name="T1" fmla="*/ 101600 h 65"/>
              <a:gd name="T2" fmla="*/ 0 w 55"/>
              <a:gd name="T3" fmla="*/ 0 h 65"/>
              <a:gd name="T4" fmla="*/ 85725 w 55"/>
              <a:gd name="T5" fmla="*/ 57150 h 65"/>
              <a:gd name="T6" fmla="*/ 0 60000 65536"/>
              <a:gd name="T7" fmla="*/ 0 60000 65536"/>
              <a:gd name="T8" fmla="*/ 0 60000 65536"/>
              <a:gd name="T9" fmla="*/ 0 w 55"/>
              <a:gd name="T10" fmla="*/ 0 h 65"/>
              <a:gd name="T11" fmla="*/ 55 w 55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65">
                <a:moveTo>
                  <a:pt x="34" y="64"/>
                </a:moveTo>
                <a:lnTo>
                  <a:pt x="0" y="0"/>
                </a:lnTo>
                <a:lnTo>
                  <a:pt x="54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Freeform 48"/>
          <p:cNvSpPr>
            <a:spLocks/>
          </p:cNvSpPr>
          <p:nvPr/>
        </p:nvSpPr>
        <p:spPr bwMode="auto">
          <a:xfrm>
            <a:off x="7489825" y="3511550"/>
            <a:ext cx="841375" cy="601663"/>
          </a:xfrm>
          <a:custGeom>
            <a:avLst/>
            <a:gdLst>
              <a:gd name="T0" fmla="*/ 839788 w 530"/>
              <a:gd name="T1" fmla="*/ 600075 h 379"/>
              <a:gd name="T2" fmla="*/ 0 w 530"/>
              <a:gd name="T3" fmla="*/ 0 h 379"/>
              <a:gd name="T4" fmla="*/ 839788 w 530"/>
              <a:gd name="T5" fmla="*/ 600075 h 379"/>
              <a:gd name="T6" fmla="*/ 0 60000 65536"/>
              <a:gd name="T7" fmla="*/ 0 60000 65536"/>
              <a:gd name="T8" fmla="*/ 0 60000 65536"/>
              <a:gd name="T9" fmla="*/ 0 w 530"/>
              <a:gd name="T10" fmla="*/ 0 h 379"/>
              <a:gd name="T11" fmla="*/ 530 w 530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379">
                <a:moveTo>
                  <a:pt x="529" y="378"/>
                </a:moveTo>
                <a:lnTo>
                  <a:pt x="0" y="0"/>
                </a:lnTo>
                <a:lnTo>
                  <a:pt x="529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Freeform 49"/>
          <p:cNvSpPr>
            <a:spLocks/>
          </p:cNvSpPr>
          <p:nvPr/>
        </p:nvSpPr>
        <p:spPr bwMode="auto">
          <a:xfrm>
            <a:off x="7489825" y="3511550"/>
            <a:ext cx="95250" cy="88900"/>
          </a:xfrm>
          <a:custGeom>
            <a:avLst/>
            <a:gdLst>
              <a:gd name="T0" fmla="*/ 69850 w 60"/>
              <a:gd name="T1" fmla="*/ 87313 h 56"/>
              <a:gd name="T2" fmla="*/ 0 w 60"/>
              <a:gd name="T3" fmla="*/ 0 h 56"/>
              <a:gd name="T4" fmla="*/ 93663 w 60"/>
              <a:gd name="T5" fmla="*/ 34925 h 56"/>
              <a:gd name="T6" fmla="*/ 0 60000 65536"/>
              <a:gd name="T7" fmla="*/ 0 60000 65536"/>
              <a:gd name="T8" fmla="*/ 0 60000 65536"/>
              <a:gd name="T9" fmla="*/ 0 w 60"/>
              <a:gd name="T10" fmla="*/ 0 h 56"/>
              <a:gd name="T11" fmla="*/ 60 w 6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56">
                <a:moveTo>
                  <a:pt x="44" y="55"/>
                </a:moveTo>
                <a:lnTo>
                  <a:pt x="0" y="0"/>
                </a:lnTo>
                <a:lnTo>
                  <a:pt x="59" y="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Freeform 50"/>
          <p:cNvSpPr>
            <a:spLocks/>
          </p:cNvSpPr>
          <p:nvPr/>
        </p:nvSpPr>
        <p:spPr bwMode="auto">
          <a:xfrm>
            <a:off x="7489825" y="3808413"/>
            <a:ext cx="841375" cy="601662"/>
          </a:xfrm>
          <a:custGeom>
            <a:avLst/>
            <a:gdLst>
              <a:gd name="T0" fmla="*/ 839788 w 530"/>
              <a:gd name="T1" fmla="*/ 600075 h 379"/>
              <a:gd name="T2" fmla="*/ 0 w 530"/>
              <a:gd name="T3" fmla="*/ 0 h 379"/>
              <a:gd name="T4" fmla="*/ 839788 w 530"/>
              <a:gd name="T5" fmla="*/ 600075 h 379"/>
              <a:gd name="T6" fmla="*/ 0 60000 65536"/>
              <a:gd name="T7" fmla="*/ 0 60000 65536"/>
              <a:gd name="T8" fmla="*/ 0 60000 65536"/>
              <a:gd name="T9" fmla="*/ 0 w 530"/>
              <a:gd name="T10" fmla="*/ 0 h 379"/>
              <a:gd name="T11" fmla="*/ 530 w 530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379">
                <a:moveTo>
                  <a:pt x="529" y="378"/>
                </a:moveTo>
                <a:lnTo>
                  <a:pt x="0" y="0"/>
                </a:lnTo>
                <a:lnTo>
                  <a:pt x="529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Freeform 51"/>
          <p:cNvSpPr>
            <a:spLocks/>
          </p:cNvSpPr>
          <p:nvPr/>
        </p:nvSpPr>
        <p:spPr bwMode="auto">
          <a:xfrm>
            <a:off x="7489825" y="3808413"/>
            <a:ext cx="95250" cy="87312"/>
          </a:xfrm>
          <a:custGeom>
            <a:avLst/>
            <a:gdLst>
              <a:gd name="T0" fmla="*/ 69850 w 60"/>
              <a:gd name="T1" fmla="*/ 85725 h 55"/>
              <a:gd name="T2" fmla="*/ 0 w 60"/>
              <a:gd name="T3" fmla="*/ 0 h 55"/>
              <a:gd name="T4" fmla="*/ 93663 w 60"/>
              <a:gd name="T5" fmla="*/ 34925 h 55"/>
              <a:gd name="T6" fmla="*/ 0 60000 65536"/>
              <a:gd name="T7" fmla="*/ 0 60000 65536"/>
              <a:gd name="T8" fmla="*/ 0 60000 65536"/>
              <a:gd name="T9" fmla="*/ 0 w 60"/>
              <a:gd name="T10" fmla="*/ 0 h 55"/>
              <a:gd name="T11" fmla="*/ 60 w 60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55">
                <a:moveTo>
                  <a:pt x="44" y="54"/>
                </a:moveTo>
                <a:lnTo>
                  <a:pt x="0" y="0"/>
                </a:lnTo>
                <a:lnTo>
                  <a:pt x="59" y="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Freeform 52"/>
          <p:cNvSpPr>
            <a:spLocks/>
          </p:cNvSpPr>
          <p:nvPr/>
        </p:nvSpPr>
        <p:spPr bwMode="auto">
          <a:xfrm>
            <a:off x="7489825" y="3136900"/>
            <a:ext cx="841375" cy="1573213"/>
          </a:xfrm>
          <a:custGeom>
            <a:avLst/>
            <a:gdLst>
              <a:gd name="T0" fmla="*/ 839788 w 530"/>
              <a:gd name="T1" fmla="*/ 1571625 h 991"/>
              <a:gd name="T2" fmla="*/ 0 w 530"/>
              <a:gd name="T3" fmla="*/ 0 h 991"/>
              <a:gd name="T4" fmla="*/ 839788 w 530"/>
              <a:gd name="T5" fmla="*/ 1571625 h 991"/>
              <a:gd name="T6" fmla="*/ 0 60000 65536"/>
              <a:gd name="T7" fmla="*/ 0 60000 65536"/>
              <a:gd name="T8" fmla="*/ 0 60000 65536"/>
              <a:gd name="T9" fmla="*/ 0 w 530"/>
              <a:gd name="T10" fmla="*/ 0 h 991"/>
              <a:gd name="T11" fmla="*/ 530 w 530"/>
              <a:gd name="T12" fmla="*/ 991 h 9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991">
                <a:moveTo>
                  <a:pt x="529" y="990"/>
                </a:moveTo>
                <a:lnTo>
                  <a:pt x="0" y="0"/>
                </a:lnTo>
                <a:lnTo>
                  <a:pt x="529" y="9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Freeform 53"/>
          <p:cNvSpPr>
            <a:spLocks/>
          </p:cNvSpPr>
          <p:nvPr/>
        </p:nvSpPr>
        <p:spPr bwMode="auto">
          <a:xfrm>
            <a:off x="7489825" y="3136900"/>
            <a:ext cx="73025" cy="119063"/>
          </a:xfrm>
          <a:custGeom>
            <a:avLst/>
            <a:gdLst>
              <a:gd name="T0" fmla="*/ 33338 w 46"/>
              <a:gd name="T1" fmla="*/ 117475 h 75"/>
              <a:gd name="T2" fmla="*/ 0 w 46"/>
              <a:gd name="T3" fmla="*/ 0 h 75"/>
              <a:gd name="T4" fmla="*/ 71438 w 46"/>
              <a:gd name="T5" fmla="*/ 82550 h 75"/>
              <a:gd name="T6" fmla="*/ 0 60000 65536"/>
              <a:gd name="T7" fmla="*/ 0 60000 65536"/>
              <a:gd name="T8" fmla="*/ 0 60000 65536"/>
              <a:gd name="T9" fmla="*/ 0 w 46"/>
              <a:gd name="T10" fmla="*/ 0 h 75"/>
              <a:gd name="T11" fmla="*/ 46 w 46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" h="75">
                <a:moveTo>
                  <a:pt x="21" y="74"/>
                </a:moveTo>
                <a:lnTo>
                  <a:pt x="0" y="0"/>
                </a:lnTo>
                <a:lnTo>
                  <a:pt x="45" y="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57"/>
          <p:cNvSpPr>
            <a:spLocks/>
          </p:cNvSpPr>
          <p:nvPr/>
        </p:nvSpPr>
        <p:spPr bwMode="auto">
          <a:xfrm>
            <a:off x="6284913" y="2760663"/>
            <a:ext cx="1206500" cy="1200150"/>
          </a:xfrm>
          <a:custGeom>
            <a:avLst/>
            <a:gdLst>
              <a:gd name="T0" fmla="*/ 0 w 760"/>
              <a:gd name="T1" fmla="*/ 0 h 756"/>
              <a:gd name="T2" fmla="*/ 1204913 w 760"/>
              <a:gd name="T3" fmla="*/ 0 h 756"/>
              <a:gd name="T4" fmla="*/ 1204913 w 760"/>
              <a:gd name="T5" fmla="*/ 1198563 h 756"/>
              <a:gd name="T6" fmla="*/ 0 w 760"/>
              <a:gd name="T7" fmla="*/ 1198563 h 756"/>
              <a:gd name="T8" fmla="*/ 0 w 760"/>
              <a:gd name="T9" fmla="*/ 0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0"/>
              <a:gd name="T16" fmla="*/ 0 h 756"/>
              <a:gd name="T17" fmla="*/ 760 w 760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0" h="756">
                <a:moveTo>
                  <a:pt x="0" y="0"/>
                </a:moveTo>
                <a:lnTo>
                  <a:pt x="759" y="0"/>
                </a:lnTo>
                <a:lnTo>
                  <a:pt x="759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58"/>
          <p:cNvSpPr>
            <a:spLocks/>
          </p:cNvSpPr>
          <p:nvPr/>
        </p:nvSpPr>
        <p:spPr bwMode="auto">
          <a:xfrm>
            <a:off x="6284913" y="3059113"/>
            <a:ext cx="1206500" cy="1587"/>
          </a:xfrm>
          <a:custGeom>
            <a:avLst/>
            <a:gdLst>
              <a:gd name="T0" fmla="*/ 0 w 760"/>
              <a:gd name="T1" fmla="*/ 0 h 1"/>
              <a:gd name="T2" fmla="*/ 1204913 w 760"/>
              <a:gd name="T3" fmla="*/ 0 h 1"/>
              <a:gd name="T4" fmla="*/ 0 w 760"/>
              <a:gd name="T5" fmla="*/ 0 h 1"/>
              <a:gd name="T6" fmla="*/ 0 60000 65536"/>
              <a:gd name="T7" fmla="*/ 0 60000 65536"/>
              <a:gd name="T8" fmla="*/ 0 60000 65536"/>
              <a:gd name="T9" fmla="*/ 0 w 760"/>
              <a:gd name="T10" fmla="*/ 0 h 1"/>
              <a:gd name="T11" fmla="*/ 760 w 76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1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Freeform 59"/>
          <p:cNvSpPr>
            <a:spLocks/>
          </p:cNvSpPr>
          <p:nvPr/>
        </p:nvSpPr>
        <p:spPr bwMode="auto">
          <a:xfrm>
            <a:off x="6284913" y="3359150"/>
            <a:ext cx="1206500" cy="1588"/>
          </a:xfrm>
          <a:custGeom>
            <a:avLst/>
            <a:gdLst>
              <a:gd name="T0" fmla="*/ 0 w 760"/>
              <a:gd name="T1" fmla="*/ 0 h 1"/>
              <a:gd name="T2" fmla="*/ 1204913 w 760"/>
              <a:gd name="T3" fmla="*/ 0 h 1"/>
              <a:gd name="T4" fmla="*/ 0 w 760"/>
              <a:gd name="T5" fmla="*/ 0 h 1"/>
              <a:gd name="T6" fmla="*/ 0 60000 65536"/>
              <a:gd name="T7" fmla="*/ 0 60000 65536"/>
              <a:gd name="T8" fmla="*/ 0 60000 65536"/>
              <a:gd name="T9" fmla="*/ 0 w 760"/>
              <a:gd name="T10" fmla="*/ 0 h 1"/>
              <a:gd name="T11" fmla="*/ 760 w 76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1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Freeform 60"/>
          <p:cNvSpPr>
            <a:spLocks/>
          </p:cNvSpPr>
          <p:nvPr/>
        </p:nvSpPr>
        <p:spPr bwMode="auto">
          <a:xfrm>
            <a:off x="6284913" y="3659188"/>
            <a:ext cx="1206500" cy="1587"/>
          </a:xfrm>
          <a:custGeom>
            <a:avLst/>
            <a:gdLst>
              <a:gd name="T0" fmla="*/ 0 w 760"/>
              <a:gd name="T1" fmla="*/ 0 h 1"/>
              <a:gd name="T2" fmla="*/ 1204913 w 760"/>
              <a:gd name="T3" fmla="*/ 0 h 1"/>
              <a:gd name="T4" fmla="*/ 0 w 760"/>
              <a:gd name="T5" fmla="*/ 0 h 1"/>
              <a:gd name="T6" fmla="*/ 0 60000 65536"/>
              <a:gd name="T7" fmla="*/ 0 60000 65536"/>
              <a:gd name="T8" fmla="*/ 0 60000 65536"/>
              <a:gd name="T9" fmla="*/ 0 w 760"/>
              <a:gd name="T10" fmla="*/ 0 h 1"/>
              <a:gd name="T11" fmla="*/ 760 w 76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1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Rectangle 70"/>
          <p:cNvSpPr>
            <a:spLocks noChangeArrowheads="1"/>
          </p:cNvSpPr>
          <p:nvPr/>
        </p:nvSpPr>
        <p:spPr bwMode="auto">
          <a:xfrm>
            <a:off x="6176963" y="2455863"/>
            <a:ext cx="646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hlink"/>
                </a:solidFill>
                <a:latin typeface="Arial" charset="0"/>
              </a:rPr>
              <a:t>name</a:t>
            </a:r>
          </a:p>
        </p:txBody>
      </p:sp>
      <p:sp>
        <p:nvSpPr>
          <p:cNvPr id="25660" name="Rectangle 71"/>
          <p:cNvSpPr>
            <a:spLocks noChangeArrowheads="1"/>
          </p:cNvSpPr>
          <p:nvPr/>
        </p:nvSpPr>
        <p:spPr bwMode="auto">
          <a:xfrm>
            <a:off x="6677025" y="2455863"/>
            <a:ext cx="487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hlink"/>
                </a:solidFill>
                <a:latin typeface="Arial" charset="0"/>
              </a:rPr>
              <a:t>age</a:t>
            </a:r>
          </a:p>
        </p:txBody>
      </p:sp>
      <p:sp>
        <p:nvSpPr>
          <p:cNvPr id="25661" name="Rectangle 72"/>
          <p:cNvSpPr>
            <a:spLocks noChangeArrowheads="1"/>
          </p:cNvSpPr>
          <p:nvPr/>
        </p:nvSpPr>
        <p:spPr bwMode="auto">
          <a:xfrm>
            <a:off x="7096125" y="2455863"/>
            <a:ext cx="4286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hlink"/>
                </a:solidFill>
                <a:latin typeface="Arial" charset="0"/>
              </a:rPr>
              <a:t>sal</a:t>
            </a:r>
          </a:p>
        </p:txBody>
      </p:sp>
      <p:sp>
        <p:nvSpPr>
          <p:cNvPr id="25662" name="Rectangle 75"/>
          <p:cNvSpPr>
            <a:spLocks noChangeArrowheads="1"/>
          </p:cNvSpPr>
          <p:nvPr/>
        </p:nvSpPr>
        <p:spPr bwMode="auto">
          <a:xfrm>
            <a:off x="8223250" y="3128963"/>
            <a:ext cx="695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bg2"/>
                </a:solidFill>
                <a:latin typeface="Arial" charset="0"/>
              </a:rPr>
              <a:t>&lt;age&gt;</a:t>
            </a:r>
          </a:p>
        </p:txBody>
      </p:sp>
      <p:grpSp>
        <p:nvGrpSpPr>
          <p:cNvPr id="25663" name="Group 284"/>
          <p:cNvGrpSpPr>
            <a:grpSpLocks/>
          </p:cNvGrpSpPr>
          <p:nvPr/>
        </p:nvGrpSpPr>
        <p:grpSpPr bwMode="auto">
          <a:xfrm>
            <a:off x="4735513" y="1882775"/>
            <a:ext cx="4124325" cy="3298825"/>
            <a:chOff x="2983" y="1200"/>
            <a:chExt cx="2598" cy="2078"/>
          </a:xfrm>
        </p:grpSpPr>
        <p:sp>
          <p:nvSpPr>
            <p:cNvPr id="25667" name="Rectangle 54"/>
            <p:cNvSpPr>
              <a:spLocks noChangeArrowheads="1"/>
            </p:cNvSpPr>
            <p:nvPr/>
          </p:nvSpPr>
          <p:spPr bwMode="auto">
            <a:xfrm>
              <a:off x="3939" y="2333"/>
              <a:ext cx="3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sue</a:t>
              </a:r>
            </a:p>
          </p:txBody>
        </p:sp>
        <p:sp>
          <p:nvSpPr>
            <p:cNvPr id="25668" name="Rectangle 55"/>
            <p:cNvSpPr>
              <a:spLocks noChangeArrowheads="1"/>
            </p:cNvSpPr>
            <p:nvPr/>
          </p:nvSpPr>
          <p:spPr bwMode="auto">
            <a:xfrm>
              <a:off x="4206" y="2333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5669" name="Rectangle 56"/>
            <p:cNvSpPr>
              <a:spLocks noChangeArrowheads="1"/>
            </p:cNvSpPr>
            <p:nvPr/>
          </p:nvSpPr>
          <p:spPr bwMode="auto">
            <a:xfrm>
              <a:off x="4470" y="2333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75</a:t>
              </a:r>
            </a:p>
          </p:txBody>
        </p:sp>
        <p:sp>
          <p:nvSpPr>
            <p:cNvPr id="25670" name="Rectangle 61"/>
            <p:cNvSpPr>
              <a:spLocks noChangeArrowheads="1"/>
            </p:cNvSpPr>
            <p:nvPr/>
          </p:nvSpPr>
          <p:spPr bwMode="auto">
            <a:xfrm>
              <a:off x="3939" y="1766"/>
              <a:ext cx="3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bob</a:t>
              </a:r>
            </a:p>
          </p:txBody>
        </p:sp>
        <p:sp>
          <p:nvSpPr>
            <p:cNvPr id="25671" name="Rectangle 62"/>
            <p:cNvSpPr>
              <a:spLocks noChangeArrowheads="1"/>
            </p:cNvSpPr>
            <p:nvPr/>
          </p:nvSpPr>
          <p:spPr bwMode="auto">
            <a:xfrm>
              <a:off x="3939" y="1953"/>
              <a:ext cx="2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cal</a:t>
              </a:r>
            </a:p>
          </p:txBody>
        </p:sp>
        <p:sp>
          <p:nvSpPr>
            <p:cNvPr id="25672" name="Rectangle 63"/>
            <p:cNvSpPr>
              <a:spLocks noChangeArrowheads="1"/>
            </p:cNvSpPr>
            <p:nvPr/>
          </p:nvSpPr>
          <p:spPr bwMode="auto">
            <a:xfrm>
              <a:off x="3939" y="2145"/>
              <a:ext cx="2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joe</a:t>
              </a:r>
            </a:p>
          </p:txBody>
        </p:sp>
        <p:sp>
          <p:nvSpPr>
            <p:cNvPr id="25673" name="Rectangle 64"/>
            <p:cNvSpPr>
              <a:spLocks noChangeArrowheads="1"/>
            </p:cNvSpPr>
            <p:nvPr/>
          </p:nvSpPr>
          <p:spPr bwMode="auto">
            <a:xfrm>
              <a:off x="4206" y="2145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5674" name="Rectangle 65"/>
            <p:cNvSpPr>
              <a:spLocks noChangeArrowheads="1"/>
            </p:cNvSpPr>
            <p:nvPr/>
          </p:nvSpPr>
          <p:spPr bwMode="auto">
            <a:xfrm>
              <a:off x="4470" y="1766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5675" name="Rectangle 66"/>
            <p:cNvSpPr>
              <a:spLocks noChangeArrowheads="1"/>
            </p:cNvSpPr>
            <p:nvPr/>
          </p:nvSpPr>
          <p:spPr bwMode="auto">
            <a:xfrm>
              <a:off x="4470" y="2145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25676" name="Rectangle 67"/>
            <p:cNvSpPr>
              <a:spLocks noChangeArrowheads="1"/>
            </p:cNvSpPr>
            <p:nvPr/>
          </p:nvSpPr>
          <p:spPr bwMode="auto">
            <a:xfrm>
              <a:off x="4470" y="1953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80</a:t>
              </a:r>
            </a:p>
          </p:txBody>
        </p:sp>
        <p:sp>
          <p:nvSpPr>
            <p:cNvPr id="25677" name="Rectangle 68"/>
            <p:cNvSpPr>
              <a:spLocks noChangeArrowheads="1"/>
            </p:cNvSpPr>
            <p:nvPr/>
          </p:nvSpPr>
          <p:spPr bwMode="auto">
            <a:xfrm>
              <a:off x="4206" y="1953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25678" name="Rectangle 69"/>
            <p:cNvSpPr>
              <a:spLocks noChangeArrowheads="1"/>
            </p:cNvSpPr>
            <p:nvPr/>
          </p:nvSpPr>
          <p:spPr bwMode="auto">
            <a:xfrm>
              <a:off x="4206" y="1766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5679" name="Rectangle 73"/>
            <p:cNvSpPr>
              <a:spLocks noChangeArrowheads="1"/>
            </p:cNvSpPr>
            <p:nvPr/>
          </p:nvSpPr>
          <p:spPr bwMode="auto">
            <a:xfrm>
              <a:off x="2983" y="3088"/>
              <a:ext cx="6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1"/>
                  </a:solidFill>
                  <a:latin typeface="Arial" charset="0"/>
                </a:rPr>
                <a:t>&lt;sal, age&gt;</a:t>
              </a:r>
            </a:p>
          </p:txBody>
        </p:sp>
        <p:sp>
          <p:nvSpPr>
            <p:cNvPr id="25680" name="Rectangle 74"/>
            <p:cNvSpPr>
              <a:spLocks noChangeArrowheads="1"/>
            </p:cNvSpPr>
            <p:nvPr/>
          </p:nvSpPr>
          <p:spPr bwMode="auto">
            <a:xfrm>
              <a:off x="2983" y="1953"/>
              <a:ext cx="6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Arial" charset="0"/>
                </a:rPr>
                <a:t>&lt;age, sal&gt;</a:t>
              </a:r>
            </a:p>
          </p:txBody>
        </p:sp>
        <p:sp>
          <p:nvSpPr>
            <p:cNvPr id="25681" name="Rectangle 76"/>
            <p:cNvSpPr>
              <a:spLocks noChangeArrowheads="1"/>
            </p:cNvSpPr>
            <p:nvPr/>
          </p:nvSpPr>
          <p:spPr bwMode="auto">
            <a:xfrm>
              <a:off x="5180" y="3088"/>
              <a:ext cx="4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234DB"/>
                  </a:solidFill>
                  <a:latin typeface="Arial" charset="0"/>
                </a:rPr>
                <a:t>&lt;sal&gt;</a:t>
              </a:r>
            </a:p>
          </p:txBody>
        </p:sp>
        <p:sp>
          <p:nvSpPr>
            <p:cNvPr id="25682" name="Rectangle 77"/>
            <p:cNvSpPr>
              <a:spLocks noChangeArrowheads="1"/>
            </p:cNvSpPr>
            <p:nvPr/>
          </p:nvSpPr>
          <p:spPr bwMode="auto">
            <a:xfrm>
              <a:off x="3053" y="1577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Arial" charset="0"/>
                </a:rPr>
                <a:t>12,20</a:t>
              </a:r>
            </a:p>
          </p:txBody>
        </p:sp>
        <p:sp>
          <p:nvSpPr>
            <p:cNvPr id="25683" name="Rectangle 78"/>
            <p:cNvSpPr>
              <a:spLocks noChangeArrowheads="1"/>
            </p:cNvSpPr>
            <p:nvPr/>
          </p:nvSpPr>
          <p:spPr bwMode="auto">
            <a:xfrm>
              <a:off x="3061" y="1399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Arial" charset="0"/>
                </a:rPr>
                <a:t>12,10</a:t>
              </a:r>
            </a:p>
          </p:txBody>
        </p:sp>
        <p:sp>
          <p:nvSpPr>
            <p:cNvPr id="25684" name="Rectangle 79"/>
            <p:cNvSpPr>
              <a:spLocks noChangeArrowheads="1"/>
            </p:cNvSpPr>
            <p:nvPr/>
          </p:nvSpPr>
          <p:spPr bwMode="auto">
            <a:xfrm>
              <a:off x="3061" y="1200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Arial" charset="0"/>
                </a:rPr>
                <a:t>11,80</a:t>
              </a:r>
            </a:p>
          </p:txBody>
        </p:sp>
        <p:sp>
          <p:nvSpPr>
            <p:cNvPr id="25685" name="Rectangle 80"/>
            <p:cNvSpPr>
              <a:spLocks noChangeArrowheads="1"/>
            </p:cNvSpPr>
            <p:nvPr/>
          </p:nvSpPr>
          <p:spPr bwMode="auto">
            <a:xfrm>
              <a:off x="3053" y="1766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Arial" charset="0"/>
                </a:rPr>
                <a:t>13,75</a:t>
              </a:r>
            </a:p>
          </p:txBody>
        </p:sp>
        <p:sp>
          <p:nvSpPr>
            <p:cNvPr id="25686" name="Rectangle 81"/>
            <p:cNvSpPr>
              <a:spLocks noChangeArrowheads="1"/>
            </p:cNvSpPr>
            <p:nvPr/>
          </p:nvSpPr>
          <p:spPr bwMode="auto">
            <a:xfrm>
              <a:off x="3061" y="2532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1"/>
                  </a:solidFill>
                  <a:latin typeface="Arial" charset="0"/>
                </a:rPr>
                <a:t>20,12</a:t>
              </a:r>
            </a:p>
          </p:txBody>
        </p:sp>
        <p:sp>
          <p:nvSpPr>
            <p:cNvPr id="25687" name="Rectangle 82"/>
            <p:cNvSpPr>
              <a:spLocks noChangeArrowheads="1"/>
            </p:cNvSpPr>
            <p:nvPr/>
          </p:nvSpPr>
          <p:spPr bwMode="auto">
            <a:xfrm>
              <a:off x="3061" y="2333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1"/>
                  </a:solidFill>
                  <a:latin typeface="Arial" charset="0"/>
                </a:rPr>
                <a:t>10,12</a:t>
              </a:r>
            </a:p>
          </p:txBody>
        </p:sp>
        <p:sp>
          <p:nvSpPr>
            <p:cNvPr id="25688" name="Rectangle 83"/>
            <p:cNvSpPr>
              <a:spLocks noChangeArrowheads="1"/>
            </p:cNvSpPr>
            <p:nvPr/>
          </p:nvSpPr>
          <p:spPr bwMode="auto">
            <a:xfrm>
              <a:off x="3053" y="2710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1"/>
                  </a:solidFill>
                  <a:latin typeface="Arial" charset="0"/>
                </a:rPr>
                <a:t>75,13</a:t>
              </a:r>
            </a:p>
          </p:txBody>
        </p:sp>
        <p:sp>
          <p:nvSpPr>
            <p:cNvPr id="25689" name="Rectangle 84"/>
            <p:cNvSpPr>
              <a:spLocks noChangeArrowheads="1"/>
            </p:cNvSpPr>
            <p:nvPr/>
          </p:nvSpPr>
          <p:spPr bwMode="auto">
            <a:xfrm>
              <a:off x="3053" y="2899"/>
              <a:ext cx="3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1"/>
                  </a:solidFill>
                  <a:latin typeface="Arial" charset="0"/>
                </a:rPr>
                <a:t>80,11</a:t>
              </a:r>
            </a:p>
          </p:txBody>
        </p:sp>
        <p:sp>
          <p:nvSpPr>
            <p:cNvPr id="25690" name="Rectangle 85"/>
            <p:cNvSpPr>
              <a:spLocks noChangeArrowheads="1"/>
            </p:cNvSpPr>
            <p:nvPr/>
          </p:nvSpPr>
          <p:spPr bwMode="auto">
            <a:xfrm>
              <a:off x="5341" y="1200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25691" name="Rectangle 86"/>
            <p:cNvSpPr>
              <a:spLocks noChangeArrowheads="1"/>
            </p:cNvSpPr>
            <p:nvPr/>
          </p:nvSpPr>
          <p:spPr bwMode="auto">
            <a:xfrm>
              <a:off x="5341" y="1387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5692" name="Rectangle 87"/>
            <p:cNvSpPr>
              <a:spLocks noChangeArrowheads="1"/>
            </p:cNvSpPr>
            <p:nvPr/>
          </p:nvSpPr>
          <p:spPr bwMode="auto">
            <a:xfrm>
              <a:off x="5341" y="1577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5693" name="Rectangle 88"/>
            <p:cNvSpPr>
              <a:spLocks noChangeArrowheads="1"/>
            </p:cNvSpPr>
            <p:nvPr/>
          </p:nvSpPr>
          <p:spPr bwMode="auto">
            <a:xfrm>
              <a:off x="5341" y="1766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5694" name="Rectangle 89"/>
            <p:cNvSpPr>
              <a:spLocks noChangeArrowheads="1"/>
            </p:cNvSpPr>
            <p:nvPr/>
          </p:nvSpPr>
          <p:spPr bwMode="auto">
            <a:xfrm>
              <a:off x="5341" y="2333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234DB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5695" name="Rectangle 90"/>
            <p:cNvSpPr>
              <a:spLocks noChangeArrowheads="1"/>
            </p:cNvSpPr>
            <p:nvPr/>
          </p:nvSpPr>
          <p:spPr bwMode="auto">
            <a:xfrm>
              <a:off x="5341" y="2522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234DB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25696" name="Rectangle 91"/>
            <p:cNvSpPr>
              <a:spLocks noChangeArrowheads="1"/>
            </p:cNvSpPr>
            <p:nvPr/>
          </p:nvSpPr>
          <p:spPr bwMode="auto">
            <a:xfrm>
              <a:off x="5341" y="2710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234DB"/>
                  </a:solidFill>
                  <a:latin typeface="Arial" charset="0"/>
                </a:rPr>
                <a:t>75</a:t>
              </a:r>
            </a:p>
          </p:txBody>
        </p:sp>
        <p:sp>
          <p:nvSpPr>
            <p:cNvPr id="25697" name="Rectangle 92"/>
            <p:cNvSpPr>
              <a:spLocks noChangeArrowheads="1"/>
            </p:cNvSpPr>
            <p:nvPr/>
          </p:nvSpPr>
          <p:spPr bwMode="auto">
            <a:xfrm>
              <a:off x="5341" y="2899"/>
              <a:ext cx="2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9234DB"/>
                  </a:solidFill>
                  <a:latin typeface="Arial" charset="0"/>
                </a:rPr>
                <a:t>80</a:t>
              </a:r>
            </a:p>
          </p:txBody>
        </p:sp>
        <p:sp>
          <p:nvSpPr>
            <p:cNvPr id="25698" name="Rectangle 93"/>
            <p:cNvSpPr>
              <a:spLocks noChangeArrowheads="1"/>
            </p:cNvSpPr>
            <p:nvPr/>
          </p:nvSpPr>
          <p:spPr bwMode="auto">
            <a:xfrm>
              <a:off x="3888" y="2546"/>
              <a:ext cx="95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Book Antiqua" charset="0"/>
                </a:rPr>
                <a:t>Data records</a:t>
              </a:r>
            </a:p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Book Antiqua" charset="0"/>
                </a:rPr>
                <a:t>sorted by </a:t>
              </a:r>
              <a:r>
                <a:rPr lang="en-US" sz="1600" i="1">
                  <a:solidFill>
                    <a:schemeClr val="hlink"/>
                  </a:solidFill>
                  <a:latin typeface="Book Antiqua" charset="0"/>
                </a:rPr>
                <a:t>name</a:t>
              </a:r>
            </a:p>
          </p:txBody>
        </p:sp>
      </p:grpSp>
      <p:sp>
        <p:nvSpPr>
          <p:cNvPr id="25664" name="Rectangle 94"/>
          <p:cNvSpPr>
            <a:spLocks noChangeArrowheads="1"/>
          </p:cNvSpPr>
          <p:nvPr/>
        </p:nvSpPr>
        <p:spPr bwMode="auto">
          <a:xfrm>
            <a:off x="4648200" y="5213350"/>
            <a:ext cx="20462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Book Antiqua" charset="0"/>
              </a:rPr>
              <a:t>Data entries in index</a:t>
            </a:r>
          </a:p>
          <a:p>
            <a:pPr eaLnBrk="0" hangingPunct="0"/>
            <a:r>
              <a:rPr lang="en-US" sz="1600">
                <a:latin typeface="Book Antiqua" charset="0"/>
              </a:rPr>
              <a:t>sorted by </a:t>
            </a:r>
            <a:r>
              <a:rPr lang="en-US" sz="1600" i="1">
                <a:latin typeface="Book Antiqua" charset="0"/>
              </a:rPr>
              <a:t>&lt;sal,age&gt;</a:t>
            </a:r>
          </a:p>
        </p:txBody>
      </p:sp>
      <p:sp>
        <p:nvSpPr>
          <p:cNvPr id="25665" name="Rectangle 95"/>
          <p:cNvSpPr>
            <a:spLocks noChangeArrowheads="1"/>
          </p:cNvSpPr>
          <p:nvPr/>
        </p:nvSpPr>
        <p:spPr bwMode="auto">
          <a:xfrm>
            <a:off x="7391400" y="5213350"/>
            <a:ext cx="15446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solidFill>
                  <a:srgbClr val="9234DB"/>
                </a:solidFill>
                <a:latin typeface="Book Antiqua" charset="0"/>
              </a:rPr>
              <a:t>Data entries</a:t>
            </a:r>
          </a:p>
          <a:p>
            <a:pPr eaLnBrk="0" hangingPunct="0"/>
            <a:r>
              <a:rPr lang="en-US" sz="1600">
                <a:solidFill>
                  <a:srgbClr val="9234DB"/>
                </a:solidFill>
                <a:latin typeface="Book Antiqua" charset="0"/>
              </a:rPr>
              <a:t>sorted by </a:t>
            </a:r>
            <a:r>
              <a:rPr lang="en-US" sz="1600" i="1">
                <a:solidFill>
                  <a:srgbClr val="9234DB"/>
                </a:solidFill>
                <a:latin typeface="Book Antiqua" charset="0"/>
              </a:rPr>
              <a:t>&lt;sal&gt;</a:t>
            </a:r>
          </a:p>
        </p:txBody>
      </p:sp>
      <p:sp>
        <p:nvSpPr>
          <p:cNvPr id="25666" name="Rectangle 96"/>
          <p:cNvSpPr>
            <a:spLocks noChangeArrowheads="1"/>
          </p:cNvSpPr>
          <p:nvPr/>
        </p:nvSpPr>
        <p:spPr bwMode="auto">
          <a:xfrm>
            <a:off x="4953000" y="1143000"/>
            <a:ext cx="3692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solidFill>
                  <a:srgbClr val="CF0E30"/>
                </a:solidFill>
                <a:latin typeface="Book Antiqua" charset="0"/>
              </a:rPr>
              <a:t>Examples of composite key</a:t>
            </a:r>
          </a:p>
          <a:p>
            <a:pPr eaLnBrk="0" hangingPunct="0"/>
            <a:r>
              <a:rPr lang="en-US" sz="1800" b="1">
                <a:solidFill>
                  <a:srgbClr val="CF0E30"/>
                </a:solidFill>
                <a:latin typeface="Book Antiqua" charset="0"/>
              </a:rPr>
              <a:t>indexes using 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98864243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F6C472-2F4B-2748-8C3F-9A84440E1F1E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BE8D8E-08F3-7748-AD77-BFB9905956D8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Index Matching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When can we use an index to evaluate a selection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predicate</a:t>
            </a:r>
            <a:r>
              <a:rPr lang="en-US" dirty="0">
                <a:latin typeface="Tahoma" charset="0"/>
              </a:rPr>
              <a:t>?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An </a:t>
            </a:r>
            <a:r>
              <a:rPr lang="en-US" dirty="0">
                <a:latin typeface="Tahoma" charset="0"/>
              </a:rPr>
              <a:t>index 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matches</a:t>
            </a:r>
            <a:r>
              <a:rPr lang="en-US" dirty="0">
                <a:latin typeface="Tahoma" charset="0"/>
              </a:rPr>
              <a:t> a predicate if index can be used to evaluate the </a:t>
            </a:r>
            <a:r>
              <a:rPr lang="en-US" dirty="0" smtClean="0">
                <a:latin typeface="Tahoma" charset="0"/>
              </a:rPr>
              <a:t>predicate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C1359B-1475-144C-905F-6BE5699B94ED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9152C0-65A7-B046-B602-F262EA82738C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-180975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Exercise: Index </a:t>
            </a:r>
            <a:r>
              <a:rPr lang="en-US" dirty="0">
                <a:latin typeface="Tahoma" charset="0"/>
              </a:rPr>
              <a:t>Matching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3429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Index on &lt;a, b, c&gt;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a=5 and b= 3?</a:t>
            </a:r>
          </a:p>
          <a:p>
            <a:pPr lvl="1" eaLnBrk="1" hangingPunct="1"/>
            <a:r>
              <a:rPr lang="en-US" sz="2400">
                <a:latin typeface="Tahoma" charset="0"/>
              </a:rPr>
              <a:t>a &gt; 5 and b &lt; 3</a:t>
            </a:r>
          </a:p>
          <a:p>
            <a:pPr lvl="1" eaLnBrk="1" hangingPunct="1"/>
            <a:r>
              <a:rPr lang="en-US" sz="2400">
                <a:latin typeface="Tahoma" charset="0"/>
              </a:rPr>
              <a:t>b=3</a:t>
            </a:r>
          </a:p>
          <a:p>
            <a:pPr lvl="1" eaLnBrk="1" hangingPunct="1"/>
            <a:r>
              <a:rPr lang="en-US" sz="2400">
                <a:latin typeface="Tahoma" charset="0"/>
              </a:rPr>
              <a:t>a=7 and b=5 and c=4 </a:t>
            </a:r>
          </a:p>
          <a:p>
            <a:pPr lvl="1" eaLnBrk="1" hangingPunct="1">
              <a:buFontTx/>
              <a:buNone/>
            </a:pPr>
            <a:r>
              <a:rPr lang="en-US" sz="2400">
                <a:latin typeface="Tahoma" charset="0"/>
              </a:rPr>
              <a:t>   and </a:t>
            </a:r>
            <a:r>
              <a:rPr lang="en-US" sz="2400" b="1">
                <a:solidFill>
                  <a:schemeClr val="hlink"/>
                </a:solidFill>
                <a:latin typeface="Tahoma" charset="0"/>
              </a:rPr>
              <a:t>d&gt;4</a:t>
            </a:r>
          </a:p>
          <a:p>
            <a:pPr lvl="1" eaLnBrk="1" hangingPunct="1"/>
            <a:r>
              <a:rPr lang="en-US" sz="2400">
                <a:latin typeface="Tahoma" charset="0"/>
              </a:rPr>
              <a:t>a=7 and c=5</a:t>
            </a:r>
          </a:p>
          <a:p>
            <a:pPr lvl="1" eaLnBrk="1" hangingPunct="1">
              <a:buFontTx/>
              <a:buNone/>
            </a:pPr>
            <a:endParaRPr lang="en-US" sz="2400">
              <a:latin typeface="Tahoma" charset="0"/>
            </a:endParaRPr>
          </a:p>
          <a:p>
            <a:pPr lvl="1" eaLnBrk="1" hangingPunct="1">
              <a:buFontTx/>
              <a:buNone/>
            </a:pPr>
            <a:endParaRPr lang="en-US" b="1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053700" name="Text Box 4"/>
          <p:cNvSpPr txBox="1">
            <a:spLocks noChangeArrowheads="1"/>
          </p:cNvSpPr>
          <p:nvPr/>
        </p:nvSpPr>
        <p:spPr bwMode="auto">
          <a:xfrm>
            <a:off x="7405688" y="957263"/>
            <a:ext cx="1584325" cy="3233737"/>
          </a:xfrm>
          <a:prstGeom prst="rect">
            <a:avLst/>
          </a:prstGeom>
          <a:solidFill>
            <a:srgbClr val="D3EE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</a:rPr>
              <a:t>Hash </a:t>
            </a:r>
            <a:r>
              <a:rPr lang="en-US" sz="2800" dirty="0" err="1">
                <a:solidFill>
                  <a:schemeClr val="tx2"/>
                </a:solidFill>
              </a:rPr>
              <a:t>Idx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 no!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 no!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 no!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 yes</a:t>
            </a:r>
            <a:endParaRPr lang="en-US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 no!</a:t>
            </a:r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5486400" y="990600"/>
            <a:ext cx="1438275" cy="3159125"/>
          </a:xfrm>
          <a:prstGeom prst="rect">
            <a:avLst/>
          </a:prstGeom>
          <a:solidFill>
            <a:srgbClr val="FAE8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chemeClr val="hlink"/>
                </a:solidFill>
              </a:rPr>
              <a:t>Tree </a:t>
            </a:r>
            <a:r>
              <a:rPr lang="en-US" dirty="0" err="1">
                <a:solidFill>
                  <a:schemeClr val="hlink"/>
                </a:solidFill>
              </a:rPr>
              <a:t>Idx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yes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yes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no!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yes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olidFill>
                  <a:schemeClr val="hlink"/>
                </a:solidFill>
              </a:rPr>
              <a:t>                            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yes</a:t>
            </a:r>
          </a:p>
        </p:txBody>
      </p:sp>
      <p:sp>
        <p:nvSpPr>
          <p:cNvPr id="1053705" name="Rectangle 9"/>
          <p:cNvSpPr>
            <a:spLocks noChangeArrowheads="1"/>
          </p:cNvSpPr>
          <p:nvPr/>
        </p:nvSpPr>
        <p:spPr bwMode="auto">
          <a:xfrm>
            <a:off x="228600" y="4191000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dirty="0"/>
              <a:t>Index matches (part of) a predicate if</a:t>
            </a:r>
          </a:p>
          <a:p>
            <a:pPr marL="914400" lvl="1" indent="-4572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000" dirty="0"/>
              <a:t>Conjunction of terms involving only attributes </a:t>
            </a:r>
            <a:r>
              <a:rPr lang="en-US" sz="1800" dirty="0">
                <a:solidFill>
                  <a:schemeClr val="hlink"/>
                </a:solidFill>
              </a:rPr>
              <a:t>(no disjunctions)</a:t>
            </a:r>
          </a:p>
          <a:p>
            <a:pPr marL="914400" lvl="1" indent="-4572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000" dirty="0"/>
              <a:t>Hash: only equality operation, predicate has all index attributes.</a:t>
            </a:r>
          </a:p>
          <a:p>
            <a:pPr marL="914400" lvl="1" indent="-4572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000" dirty="0"/>
              <a:t>Tree: Attributes are a prefix of the search key, any ops.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Index Selectivity</a:t>
            </a:r>
            <a:endParaRPr lang="en-US" dirty="0">
              <a:latin typeface="Tahoma" charset="0"/>
            </a:endParaRPr>
          </a:p>
        </p:txBody>
      </p:sp>
      <p:sp>
        <p:nvSpPr>
          <p:cNvPr id="709637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Tahoma" charset="0"/>
              </a:rPr>
              <a:t>To retrieve </a:t>
            </a:r>
            <a:r>
              <a:rPr lang="en-US" sz="2400" dirty="0" err="1">
                <a:latin typeface="Tahoma" charset="0"/>
              </a:rPr>
              <a:t>Emp</a:t>
            </a:r>
            <a:r>
              <a:rPr lang="en-US" sz="2400" dirty="0">
                <a:latin typeface="Tahoma" charset="0"/>
              </a:rPr>
              <a:t> records with </a:t>
            </a:r>
            <a:r>
              <a:rPr lang="en-US" sz="2400" i="1" dirty="0">
                <a:latin typeface="Tahoma" charset="0"/>
              </a:rPr>
              <a:t>age</a:t>
            </a:r>
            <a:r>
              <a:rPr lang="en-US" sz="2400" dirty="0">
                <a:latin typeface="Tahoma" charset="0"/>
              </a:rPr>
              <a:t>=30 </a:t>
            </a:r>
            <a:r>
              <a:rPr lang="en-US" sz="2000" dirty="0">
                <a:latin typeface="Tahoma" charset="0"/>
              </a:rPr>
              <a:t>AND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i="1" dirty="0" err="1">
                <a:latin typeface="Tahoma" charset="0"/>
              </a:rPr>
              <a:t>sal</a:t>
            </a:r>
            <a:r>
              <a:rPr lang="en-US" sz="2400" dirty="0">
                <a:latin typeface="Tahoma" charset="0"/>
              </a:rPr>
              <a:t>=4000, an index on &lt;</a:t>
            </a:r>
            <a:r>
              <a:rPr lang="en-US" sz="2400" i="1" dirty="0">
                <a:latin typeface="Tahoma" charset="0"/>
              </a:rPr>
              <a:t>age, </a:t>
            </a:r>
            <a:r>
              <a:rPr lang="en-US" sz="2400" i="1" dirty="0" err="1">
                <a:latin typeface="Tahoma" charset="0"/>
              </a:rPr>
              <a:t>sal</a:t>
            </a:r>
            <a:r>
              <a:rPr lang="en-US" sz="2400" dirty="0">
                <a:latin typeface="Tahoma" charset="0"/>
              </a:rPr>
              <a:t>&gt; would be better than an index on </a:t>
            </a:r>
            <a:r>
              <a:rPr lang="en-US" sz="2400" i="1" dirty="0">
                <a:latin typeface="Tahoma" charset="0"/>
              </a:rPr>
              <a:t>age</a:t>
            </a:r>
            <a:r>
              <a:rPr lang="en-US" sz="2400" dirty="0">
                <a:latin typeface="Tahoma" charset="0"/>
              </a:rPr>
              <a:t> or an index on </a:t>
            </a:r>
            <a:r>
              <a:rPr lang="en-US" sz="2400" i="1" dirty="0" err="1">
                <a:latin typeface="Tahoma" charset="0"/>
              </a:rPr>
              <a:t>sal</a:t>
            </a:r>
            <a:r>
              <a:rPr lang="en-US" sz="2400" dirty="0">
                <a:latin typeface="Tahoma" charset="0"/>
              </a:rPr>
              <a:t>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latin typeface="Tahoma" charset="0"/>
              </a:rPr>
              <a:t>&lt;age, </a:t>
            </a:r>
            <a:r>
              <a:rPr lang="en-US" sz="2000" dirty="0" err="1" smtClean="0">
                <a:latin typeface="Tahoma" charset="0"/>
              </a:rPr>
              <a:t>sal</a:t>
            </a:r>
            <a:r>
              <a:rPr lang="en-US" sz="2000" dirty="0" smtClean="0">
                <a:latin typeface="Tahoma" charset="0"/>
              </a:rPr>
              <a:t>&gt; is more </a:t>
            </a:r>
            <a:r>
              <a:rPr lang="en-US" sz="2000" i="1" dirty="0" smtClean="0">
                <a:solidFill>
                  <a:srgbClr val="FF0000"/>
                </a:solidFill>
                <a:latin typeface="Tahoma" charset="0"/>
              </a:rPr>
              <a:t>selective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than just &lt;age&gt; or just &lt;</a:t>
            </a:r>
            <a:r>
              <a:rPr lang="en-US" sz="2000" dirty="0" err="1" smtClean="0">
                <a:latin typeface="Tahoma" charset="0"/>
              </a:rPr>
              <a:t>sal</a:t>
            </a:r>
            <a:r>
              <a:rPr lang="en-US" sz="2000" dirty="0" smtClean="0">
                <a:latin typeface="Tahoma" charset="0"/>
              </a:rPr>
              <a:t>&gt;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It identifies fewer spurious records that will later be rejected</a:t>
            </a:r>
            <a:endParaRPr lang="en-US" sz="2000" dirty="0">
              <a:solidFill>
                <a:srgbClr val="FF0000"/>
              </a:solidFill>
              <a:latin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>
                <a:latin typeface="Tahoma" charset="0"/>
              </a:rPr>
              <a:t>If </a:t>
            </a:r>
            <a:r>
              <a:rPr lang="en-US" sz="2400" dirty="0">
                <a:latin typeface="Tahoma" charset="0"/>
              </a:rPr>
              <a:t>condition is:  </a:t>
            </a:r>
            <a:r>
              <a:rPr lang="en-US" sz="2400" i="1" dirty="0">
                <a:latin typeface="Tahoma" charset="0"/>
              </a:rPr>
              <a:t>age</a:t>
            </a:r>
            <a:r>
              <a:rPr lang="en-US" sz="2400" dirty="0" smtClean="0">
                <a:latin typeface="Tahoma" charset="0"/>
              </a:rPr>
              <a:t>=80 AND  3000 &lt; </a:t>
            </a:r>
            <a:r>
              <a:rPr lang="en-US" sz="2400" i="1" dirty="0" err="1" smtClean="0">
                <a:latin typeface="Tahoma" charset="0"/>
              </a:rPr>
              <a:t>sal</a:t>
            </a:r>
            <a:r>
              <a:rPr lang="en-US" sz="2400" i="1" dirty="0" smtClean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&lt;20,000</a:t>
            </a:r>
            <a:r>
              <a:rPr lang="en-US" sz="2400" dirty="0">
                <a:latin typeface="Tahoma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latin typeface="Tahoma" charset="0"/>
              </a:rPr>
              <a:t>&lt;</a:t>
            </a:r>
            <a:r>
              <a:rPr lang="en-US" sz="2000" i="1" dirty="0" smtClean="0">
                <a:latin typeface="Tahoma" charset="0"/>
              </a:rPr>
              <a:t>age</a:t>
            </a:r>
            <a:r>
              <a:rPr lang="en-US" sz="2000" dirty="0" smtClean="0">
                <a:latin typeface="Tahoma" charset="0"/>
              </a:rPr>
              <a:t>&gt; </a:t>
            </a:r>
            <a:r>
              <a:rPr lang="en-US" sz="2000" dirty="0">
                <a:latin typeface="Tahoma" charset="0"/>
              </a:rPr>
              <a:t>index much better than &lt;</a:t>
            </a:r>
            <a:r>
              <a:rPr lang="en-US" sz="2000" i="1" dirty="0" err="1" smtClean="0">
                <a:latin typeface="Tahoma" charset="0"/>
              </a:rPr>
              <a:t>sal</a:t>
            </a:r>
            <a:r>
              <a:rPr lang="en-US" sz="2000" dirty="0" smtClean="0">
                <a:latin typeface="Tahoma" charset="0"/>
              </a:rPr>
              <a:t>&gt; </a:t>
            </a:r>
            <a:r>
              <a:rPr lang="en-US" sz="2000" dirty="0">
                <a:latin typeface="Tahoma" charset="0"/>
              </a:rPr>
              <a:t>index</a:t>
            </a:r>
            <a:r>
              <a:rPr lang="en-US" sz="2000" dirty="0" smtClean="0">
                <a:latin typeface="Tahoma" charset="0"/>
              </a:rPr>
              <a:t>!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i="1" dirty="0">
                <a:latin typeface="Tahoma" charset="0"/>
              </a:rPr>
              <a:t>Ideally, the more selective </a:t>
            </a:r>
            <a:r>
              <a:rPr lang="en-US" sz="2400" i="1" dirty="0" smtClean="0">
                <a:latin typeface="Tahoma" charset="0"/>
              </a:rPr>
              <a:t>index  preferred</a:t>
            </a:r>
            <a:endParaRPr lang="en-US" sz="2400" i="1" dirty="0">
              <a:latin typeface="Tahoma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>
              <a:latin typeface="Tahoma" charset="0"/>
            </a:endParaRPr>
          </a:p>
        </p:txBody>
      </p:sp>
      <p:sp>
        <p:nvSpPr>
          <p:cNvPr id="2764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4F25FE-B04C-3C40-9BAB-16C5E92BD3FD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D09518-2094-8D4D-A07F-869CFA82B533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136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Index Matching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495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Predicate could match more than 1 index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Hash index on &lt;a, b&gt; and </a:t>
            </a:r>
            <a:r>
              <a:rPr lang="en-US" sz="2800" dirty="0" err="1">
                <a:latin typeface="Tahoma" charset="0"/>
              </a:rPr>
              <a:t>B+tree</a:t>
            </a:r>
            <a:r>
              <a:rPr lang="en-US" sz="2800" dirty="0">
                <a:latin typeface="Tahoma" charset="0"/>
              </a:rPr>
              <a:t> index on </a:t>
            </a:r>
            <a:endParaRPr lang="en-US" sz="2800" dirty="0" smtClean="0">
              <a:latin typeface="Tahoma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Tahoma" charset="0"/>
              </a:rPr>
              <a:t>&lt;</a:t>
            </a:r>
            <a:r>
              <a:rPr lang="en-US" sz="2800" dirty="0">
                <a:latin typeface="Tahoma" charset="0"/>
              </a:rPr>
              <a:t>a, c&gt; </a:t>
            </a:r>
            <a:endParaRPr lang="en-US" sz="2800" dirty="0" smtClean="0">
              <a:latin typeface="Tahoma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Tahoma" charset="0"/>
              </a:rPr>
              <a:t>Predicate: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=7 and b=5 and c=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4. </a:t>
            </a:r>
            <a:r>
              <a:rPr lang="en-US" sz="2400" dirty="0" smtClean="0">
                <a:latin typeface="Tahoma" charset="0"/>
              </a:rPr>
              <a:t>Which </a:t>
            </a:r>
            <a:r>
              <a:rPr lang="en-US" sz="2400" dirty="0">
                <a:latin typeface="Tahoma" charset="0"/>
              </a:rPr>
              <a:t>index</a:t>
            </a:r>
            <a:r>
              <a:rPr lang="en-US" sz="2400" dirty="0" smtClean="0">
                <a:latin typeface="Tahoma" charset="0"/>
              </a:rPr>
              <a:t>?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Option 0: </a:t>
            </a:r>
            <a:r>
              <a:rPr lang="en-US" sz="2400" dirty="0">
                <a:latin typeface="Tahoma" charset="0"/>
              </a:rPr>
              <a:t>N</a:t>
            </a:r>
            <a:r>
              <a:rPr lang="en-US" sz="2400" dirty="0" smtClean="0">
                <a:latin typeface="Tahoma" charset="0"/>
              </a:rPr>
              <a:t>either. Simply use file </a:t>
            </a:r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can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Option 1: </a:t>
            </a:r>
            <a:r>
              <a:rPr lang="en-US" sz="2400" dirty="0" smtClean="0">
                <a:latin typeface="Tahoma" charset="0"/>
              </a:rPr>
              <a:t>More selective one. Then, scan among the selected records.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Option2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Use both</a:t>
            </a: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!</a:t>
            </a:r>
          </a:p>
          <a:p>
            <a:pPr lvl="1" eaLnBrk="1" hangingPunct="1"/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Algorithm: Intersect rid sets.</a:t>
            </a:r>
          </a:p>
          <a:p>
            <a:pPr lvl="2" eaLnBrk="1" hangingPunct="1"/>
            <a:r>
              <a:rPr lang="en-US" sz="2000" dirty="0">
                <a:solidFill>
                  <a:srgbClr val="000000"/>
                </a:solidFill>
                <a:latin typeface="Tahoma" charset="0"/>
              </a:rPr>
              <a:t>Sort rids, retrieve rids in both sets</a:t>
            </a:r>
            <a:r>
              <a:rPr lang="en-US" sz="2000" dirty="0" smtClean="0">
                <a:solidFill>
                  <a:srgbClr val="000000"/>
                </a:solidFill>
                <a:latin typeface="Tahoma" charset="0"/>
              </a:rPr>
              <a:t>.</a:t>
            </a:r>
            <a:endParaRPr lang="en-US" sz="20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867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397562-4DD9-4B4D-8D48-1EBD4A5ABFB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483EA6-0E19-8947-AB49-8002C6268D50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7F63F5-705F-E843-8CE3-CC2FB157476C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685C0F-E05B-BA45-8F69-7248C4A41D26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200025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Quiz: Selection</a:t>
            </a:r>
            <a:endParaRPr lang="en-US" dirty="0">
              <a:latin typeface="Tahoma" charset="0"/>
            </a:endParaRP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5334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Hash index on &lt;a&gt; and Hash index on &lt;b&gt;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a=7 </a:t>
            </a:r>
            <a:r>
              <a:rPr lang="en-US" sz="2400" b="1" dirty="0">
                <a:solidFill>
                  <a:schemeClr val="hlink"/>
                </a:solidFill>
                <a:latin typeface="Tahoma" charset="0"/>
              </a:rPr>
              <a:t>or</a:t>
            </a:r>
            <a:r>
              <a:rPr lang="en-US" sz="2400" dirty="0">
                <a:latin typeface="Tahoma" charset="0"/>
              </a:rPr>
              <a:t> b&gt;5			Which index?</a:t>
            </a:r>
          </a:p>
          <a:p>
            <a:pPr lvl="1" eaLnBrk="1" hangingPunct="1"/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Neither! </a:t>
            </a: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File scan required for b&gt;5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Hash index on &lt;a&gt; and B+-tree on &lt;b&gt;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a=7 </a:t>
            </a:r>
            <a:r>
              <a:rPr lang="en-US" sz="2400" b="1" dirty="0">
                <a:solidFill>
                  <a:schemeClr val="hlink"/>
                </a:solidFill>
                <a:latin typeface="Tahoma" charset="0"/>
              </a:rPr>
              <a:t>or</a:t>
            </a:r>
            <a:r>
              <a:rPr lang="en-US" sz="2400" dirty="0">
                <a:latin typeface="Tahoma" charset="0"/>
              </a:rPr>
              <a:t> b&gt;5			Which index?</a:t>
            </a:r>
          </a:p>
          <a:p>
            <a:pPr lvl="1" eaLnBrk="1" hangingPunct="1"/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Option 1: Neither</a:t>
            </a:r>
          </a:p>
          <a:p>
            <a:pPr lvl="1" eaLnBrk="1" hangingPunct="1"/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Option 2: Use both! Fetch rids and union</a:t>
            </a:r>
          </a:p>
          <a:p>
            <a:pPr lvl="2" eaLnBrk="1" hangingPunct="1"/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Note: Option 1 could be better sometimes. (When?)</a:t>
            </a:r>
            <a:endParaRPr lang="en-US" sz="2000" dirty="0">
              <a:solidFill>
                <a:schemeClr val="accent2"/>
              </a:solidFill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Hash index on &lt;a&gt; and B+-tree on &lt;b&gt;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(a=7 </a:t>
            </a:r>
            <a:r>
              <a:rPr lang="en-US" sz="2400" b="1" dirty="0">
                <a:solidFill>
                  <a:schemeClr val="hlink"/>
                </a:solidFill>
                <a:latin typeface="Tahoma" charset="0"/>
              </a:rPr>
              <a:t>or</a:t>
            </a:r>
            <a:r>
              <a:rPr lang="en-US" sz="2400" dirty="0">
                <a:latin typeface="Tahoma" charset="0"/>
              </a:rPr>
              <a:t> c&gt;5) and b &gt; 5		Which index?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B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+-tree 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(high selectivity) or File Scan (poor selectivity)</a:t>
            </a:r>
            <a:endParaRPr lang="en-US" sz="2400" dirty="0">
              <a:solidFill>
                <a:schemeClr val="accent2"/>
              </a:solidFill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361B99-E5CB-0445-A864-5B681A86321B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6E5CD3-03D8-E04D-B604-45DA748CFFF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When to use a B+tree index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76313"/>
            <a:ext cx="4953000" cy="1995487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Consider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A relation with 1M tuples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100 tuples on a page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500 (key, rid) pairs on a page</a:t>
            </a:r>
          </a:p>
        </p:txBody>
      </p:sp>
      <p:sp>
        <p:nvSpPr>
          <p:cNvPr id="32774" name="Text Box 95"/>
          <p:cNvSpPr txBox="1">
            <a:spLocks noChangeArrowheads="1"/>
          </p:cNvSpPr>
          <p:nvPr/>
        </p:nvSpPr>
        <p:spPr bwMode="auto">
          <a:xfrm>
            <a:off x="228600" y="3573463"/>
            <a:ext cx="2286000" cy="547687"/>
          </a:xfrm>
          <a:prstGeom prst="rect">
            <a:avLst/>
          </a:prstGeom>
          <a:solidFill>
            <a:srgbClr val="E8FCE4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Clustered</a:t>
            </a:r>
          </a:p>
        </p:txBody>
      </p:sp>
      <p:sp>
        <p:nvSpPr>
          <p:cNvPr id="32775" name="Text Box 97"/>
          <p:cNvSpPr txBox="1">
            <a:spLocks noChangeArrowheads="1"/>
          </p:cNvSpPr>
          <p:nvPr/>
        </p:nvSpPr>
        <p:spPr bwMode="auto">
          <a:xfrm>
            <a:off x="230188" y="4114800"/>
            <a:ext cx="2286000" cy="547688"/>
          </a:xfrm>
          <a:prstGeom prst="rect">
            <a:avLst/>
          </a:prstGeom>
          <a:solidFill>
            <a:srgbClr val="E8FCE4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Non-Clustered</a:t>
            </a:r>
          </a:p>
        </p:txBody>
      </p:sp>
      <p:grpSp>
        <p:nvGrpSpPr>
          <p:cNvPr id="32776" name="Group 105"/>
          <p:cNvGrpSpPr>
            <a:grpSpLocks/>
          </p:cNvGrpSpPr>
          <p:nvPr/>
        </p:nvGrpSpPr>
        <p:grpSpPr bwMode="auto">
          <a:xfrm>
            <a:off x="2516188" y="2971800"/>
            <a:ext cx="6400800" cy="549275"/>
            <a:chOff x="1585" y="1828"/>
            <a:chExt cx="4032" cy="346"/>
          </a:xfrm>
        </p:grpSpPr>
        <p:sp>
          <p:nvSpPr>
            <p:cNvPr id="32793" name="Text Box 98"/>
            <p:cNvSpPr txBox="1">
              <a:spLocks noChangeArrowheads="1"/>
            </p:cNvSpPr>
            <p:nvPr/>
          </p:nvSpPr>
          <p:spPr bwMode="auto">
            <a:xfrm>
              <a:off x="1585" y="1829"/>
              <a:ext cx="2016" cy="345"/>
            </a:xfrm>
            <a:prstGeom prst="rect">
              <a:avLst/>
            </a:prstGeom>
            <a:solidFill>
              <a:srgbClr val="FAE8E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chemeClr val="hlink"/>
                  </a:solidFill>
                </a:rPr>
                <a:t>1% Selection</a:t>
              </a:r>
            </a:p>
          </p:txBody>
        </p:sp>
        <p:sp>
          <p:nvSpPr>
            <p:cNvPr id="32794" name="Text Box 99"/>
            <p:cNvSpPr txBox="1">
              <a:spLocks noChangeArrowheads="1"/>
            </p:cNvSpPr>
            <p:nvPr/>
          </p:nvSpPr>
          <p:spPr bwMode="auto">
            <a:xfrm>
              <a:off x="3601" y="1828"/>
              <a:ext cx="2016" cy="345"/>
            </a:xfrm>
            <a:prstGeom prst="rect">
              <a:avLst/>
            </a:prstGeom>
            <a:solidFill>
              <a:srgbClr val="FAE8E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solidFill>
                    <a:schemeClr val="hlink"/>
                  </a:solidFill>
                </a:rPr>
                <a:t>10% Selection</a:t>
              </a:r>
            </a:p>
          </p:txBody>
        </p:sp>
      </p:grpSp>
      <p:sp>
        <p:nvSpPr>
          <p:cNvPr id="32777" name="Text Box 101"/>
          <p:cNvSpPr txBox="1">
            <a:spLocks noChangeArrowheads="1"/>
          </p:cNvSpPr>
          <p:nvPr/>
        </p:nvSpPr>
        <p:spPr bwMode="auto">
          <a:xfrm>
            <a:off x="2514600" y="357346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32778" name="Text Box 102"/>
          <p:cNvSpPr txBox="1">
            <a:spLocks noChangeArrowheads="1"/>
          </p:cNvSpPr>
          <p:nvPr/>
        </p:nvSpPr>
        <p:spPr bwMode="auto">
          <a:xfrm>
            <a:off x="5715000" y="357346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32779" name="Text Box 103"/>
          <p:cNvSpPr txBox="1">
            <a:spLocks noChangeArrowheads="1"/>
          </p:cNvSpPr>
          <p:nvPr/>
        </p:nvSpPr>
        <p:spPr bwMode="auto">
          <a:xfrm>
            <a:off x="2514600" y="411321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endParaRPr lang="en-US"/>
          </a:p>
        </p:txBody>
      </p:sp>
      <p:sp>
        <p:nvSpPr>
          <p:cNvPr id="32780" name="Text Box 104"/>
          <p:cNvSpPr txBox="1">
            <a:spLocks noChangeArrowheads="1"/>
          </p:cNvSpPr>
          <p:nvPr/>
        </p:nvSpPr>
        <p:spPr bwMode="auto">
          <a:xfrm>
            <a:off x="5715000" y="411321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48685" name="Text Box 109"/>
          <p:cNvSpPr txBox="1">
            <a:spLocks noChangeArrowheads="1"/>
          </p:cNvSpPr>
          <p:nvPr/>
        </p:nvSpPr>
        <p:spPr bwMode="auto">
          <a:xfrm>
            <a:off x="4881563" y="1004888"/>
            <a:ext cx="4244975" cy="1917700"/>
          </a:xfrm>
          <a:prstGeom prst="rect">
            <a:avLst/>
          </a:prstGeom>
          <a:solidFill>
            <a:srgbClr val="E8FC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3300"/>
                </a:solidFill>
              </a:rPr>
              <a:t># data pages </a:t>
            </a:r>
          </a:p>
          <a:p>
            <a:pPr eaLnBrk="1" hangingPunct="1"/>
            <a:r>
              <a:rPr lang="en-US">
                <a:solidFill>
                  <a:srgbClr val="003300"/>
                </a:solidFill>
              </a:rPr>
              <a:t>	= 1M/100 = 10K pages</a:t>
            </a:r>
          </a:p>
          <a:p>
            <a:pPr eaLnBrk="1" hangingPunct="1"/>
            <a:r>
              <a:rPr lang="en-US">
                <a:solidFill>
                  <a:srgbClr val="003300"/>
                </a:solidFill>
              </a:rPr>
              <a:t># leaf idx pgs </a:t>
            </a:r>
          </a:p>
          <a:p>
            <a:pPr eaLnBrk="1" hangingPunct="1"/>
            <a:r>
              <a:rPr lang="en-US">
                <a:solidFill>
                  <a:srgbClr val="003300"/>
                </a:solidFill>
              </a:rPr>
              <a:t>	= 1M / (500 * 0.67) </a:t>
            </a:r>
          </a:p>
          <a:p>
            <a:pPr eaLnBrk="1" hangingPunct="1"/>
            <a:r>
              <a:rPr lang="en-US">
                <a:solidFill>
                  <a:srgbClr val="003300"/>
                </a:solidFill>
              </a:rPr>
              <a:t>	~ 3K pages</a:t>
            </a:r>
          </a:p>
        </p:txBody>
      </p: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228600" y="4657725"/>
            <a:ext cx="8686800" cy="549275"/>
            <a:chOff x="144" y="3260"/>
            <a:chExt cx="5472" cy="346"/>
          </a:xfrm>
        </p:grpSpPr>
        <p:sp>
          <p:nvSpPr>
            <p:cNvPr id="32790" name="Text Box 111"/>
            <p:cNvSpPr txBox="1">
              <a:spLocks noChangeArrowheads="1"/>
            </p:cNvSpPr>
            <p:nvPr/>
          </p:nvSpPr>
          <p:spPr bwMode="auto">
            <a:xfrm>
              <a:off x="144" y="3261"/>
              <a:ext cx="1440" cy="345"/>
            </a:xfrm>
            <a:prstGeom prst="rect">
              <a:avLst/>
            </a:prstGeom>
            <a:solidFill>
              <a:srgbClr val="E8FCE4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NC + Sort Rids</a:t>
              </a:r>
            </a:p>
          </p:txBody>
        </p:sp>
        <p:sp>
          <p:nvSpPr>
            <p:cNvPr id="32791" name="Text Box 112"/>
            <p:cNvSpPr txBox="1">
              <a:spLocks noChangeArrowheads="1"/>
            </p:cNvSpPr>
            <p:nvPr/>
          </p:nvSpPr>
          <p:spPr bwMode="auto">
            <a:xfrm>
              <a:off x="1584" y="3260"/>
              <a:ext cx="2016" cy="34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/>
            </a:p>
          </p:txBody>
        </p:sp>
        <p:sp>
          <p:nvSpPr>
            <p:cNvPr id="32792" name="Text Box 113"/>
            <p:cNvSpPr txBox="1">
              <a:spLocks noChangeArrowheads="1"/>
            </p:cNvSpPr>
            <p:nvPr/>
          </p:nvSpPr>
          <p:spPr bwMode="auto">
            <a:xfrm>
              <a:off x="3600" y="3260"/>
              <a:ext cx="2016" cy="345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048691" name="Text Box 115"/>
          <p:cNvSpPr txBox="1">
            <a:spLocks noChangeArrowheads="1"/>
          </p:cNvSpPr>
          <p:nvPr/>
        </p:nvSpPr>
        <p:spPr bwMode="auto">
          <a:xfrm>
            <a:off x="2514600" y="357346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/>
              <a:t> ~ 30 </a:t>
            </a:r>
            <a:r>
              <a:rPr lang="en-US" dirty="0"/>
              <a:t>+ 100</a:t>
            </a:r>
          </a:p>
        </p:txBody>
      </p:sp>
      <p:sp>
        <p:nvSpPr>
          <p:cNvPr id="1048692" name="Text Box 116"/>
          <p:cNvSpPr txBox="1">
            <a:spLocks noChangeArrowheads="1"/>
          </p:cNvSpPr>
          <p:nvPr/>
        </p:nvSpPr>
        <p:spPr bwMode="auto">
          <a:xfrm>
            <a:off x="5715000" y="357346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/>
              <a:t> ~ 300 </a:t>
            </a:r>
            <a:r>
              <a:rPr lang="en-US" dirty="0"/>
              <a:t>+ 1000</a:t>
            </a:r>
          </a:p>
        </p:txBody>
      </p:sp>
      <p:sp>
        <p:nvSpPr>
          <p:cNvPr id="1048693" name="Text Box 117"/>
          <p:cNvSpPr txBox="1">
            <a:spLocks noChangeArrowheads="1"/>
          </p:cNvSpPr>
          <p:nvPr/>
        </p:nvSpPr>
        <p:spPr bwMode="auto">
          <a:xfrm>
            <a:off x="2514600" y="4114800"/>
            <a:ext cx="3200400" cy="5476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/>
              <a:t>~ 30 </a:t>
            </a:r>
            <a:r>
              <a:rPr lang="en-US" dirty="0"/>
              <a:t>+ 10,000</a:t>
            </a:r>
          </a:p>
        </p:txBody>
      </p: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5715000" y="4113213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>
                <a:solidFill>
                  <a:schemeClr val="hlink"/>
                </a:solidFill>
              </a:rPr>
              <a:t>~ 300 </a:t>
            </a:r>
            <a:r>
              <a:rPr lang="en-US" dirty="0">
                <a:solidFill>
                  <a:schemeClr val="hlink"/>
                </a:solidFill>
              </a:rPr>
              <a:t>+ 100,000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2514600" y="4662488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/>
              <a:t>~ 30 </a:t>
            </a:r>
            <a:r>
              <a:rPr lang="en-US" dirty="0"/>
              <a:t>+ (~ 10,000)</a:t>
            </a:r>
          </a:p>
        </p:txBody>
      </p:sp>
      <p:sp>
        <p:nvSpPr>
          <p:cNvPr id="1048696" name="Text Box 120"/>
          <p:cNvSpPr txBox="1">
            <a:spLocks noChangeArrowheads="1"/>
          </p:cNvSpPr>
          <p:nvPr/>
        </p:nvSpPr>
        <p:spPr bwMode="auto">
          <a:xfrm>
            <a:off x="5715000" y="4662488"/>
            <a:ext cx="3200400" cy="5476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 smtClean="0">
                <a:solidFill>
                  <a:srgbClr val="008000"/>
                </a:solidFill>
              </a:rPr>
              <a:t>~ 300 </a:t>
            </a:r>
            <a:r>
              <a:rPr lang="en-US" dirty="0">
                <a:solidFill>
                  <a:srgbClr val="008000"/>
                </a:solidFill>
              </a:rPr>
              <a:t>+ (~ 10,000)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1397000" y="5257800"/>
            <a:ext cx="6637338" cy="1187450"/>
          </a:xfrm>
          <a:prstGeom prst="rect">
            <a:avLst/>
          </a:prstGeom>
          <a:solidFill>
            <a:srgbClr val="D3EEFD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ð"/>
            </a:pPr>
            <a:r>
              <a:rPr lang="en-US">
                <a:solidFill>
                  <a:schemeClr val="tx2"/>
                </a:solidFill>
              </a:rPr>
              <a:t> Choice of Index access plan, consider: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chemeClr val="tx2"/>
                </a:solidFill>
              </a:rPr>
              <a:t>	    1. Index Selectivity	2.  Clustering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Wingdings" charset="0"/>
              <a:buChar char="ð"/>
            </a:pPr>
            <a:r>
              <a:rPr lang="en-US">
                <a:solidFill>
                  <a:schemeClr val="tx2"/>
                </a:solidFill>
              </a:rPr>
              <a:t> Similar consideration for hash-based indices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5" grpId="0" animBg="1" autoUpdateAnimBg="0"/>
      <p:bldP spid="1048691" grpId="0" animBg="1" autoUpdateAnimBg="0"/>
      <p:bldP spid="1048692" grpId="0" animBg="1" autoUpdateAnimBg="0"/>
      <p:bldP spid="1048693" grpId="0" animBg="1" autoUpdateAnimBg="0"/>
      <p:bldP spid="1048694" grpId="0" animBg="1" autoUpdateAnimBg="0"/>
      <p:bldP spid="1048695" grpId="0" animBg="1" autoUpdateAnimBg="0"/>
      <p:bldP spid="1048696" grpId="0" animBg="1" autoUpdateAnimBg="0"/>
      <p:bldP spid="104869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/>
          <p:cNvSpPr txBox="1">
            <a:spLocks noGrp="1"/>
          </p:cNvSpPr>
          <p:nvPr/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CC2EC8-79E4-A042-95EA-0E676B819515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50178" name="Footer Placeholder 4"/>
          <p:cNvSpPr txBox="1">
            <a:spLocks noGrp="1"/>
          </p:cNvSpPr>
          <p:nvPr/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EECS 484</a:t>
            </a:r>
          </a:p>
        </p:txBody>
      </p:sp>
      <p:sp>
        <p:nvSpPr>
          <p:cNvPr id="50179" name="Slide Number Placeholder 5"/>
          <p:cNvSpPr txBox="1">
            <a:spLocks noGrp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AA0F494-6DB5-4B47-81C5-83D303960922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018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System Catalogs</a:t>
            </a:r>
          </a:p>
        </p:txBody>
      </p:sp>
      <p:sp>
        <p:nvSpPr>
          <p:cNvPr id="1134597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To help optimize queries, the system keeps information on each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name</a:t>
            </a:r>
            <a:r>
              <a:rPr lang="en-US" sz="2400" dirty="0">
                <a:latin typeface="Tahoma" charset="0"/>
              </a:rPr>
              <a:t>, file name, file structure (e.g., Heap file)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attribute </a:t>
            </a:r>
            <a:r>
              <a:rPr lang="en-US" sz="2400" dirty="0">
                <a:latin typeface="Tahoma" charset="0"/>
              </a:rPr>
              <a:t>name and type, for each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index name, for each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integrity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For each index: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structure (e.g., B+ tree) and search key fields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For each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view name and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Plus statistics, authorization, buffer pool size, etc.</a:t>
            </a:r>
          </a:p>
        </p:txBody>
      </p:sp>
    </p:spTree>
    <p:extLst>
      <p:ext uri="{BB962C8B-B14F-4D97-AF65-F5344CB8AC3E}">
        <p14:creationId xmlns:p14="http://schemas.microsoft.com/office/powerpoint/2010/main" val="37518033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/>
          <p:cNvSpPr txBox="1">
            <a:spLocks noGrp="1"/>
          </p:cNvSpPr>
          <p:nvPr/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9017AC-9CF6-8542-9719-1075B96BF93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52226" name="Footer Placeholder 4"/>
          <p:cNvSpPr txBox="1">
            <a:spLocks noGrp="1"/>
          </p:cNvSpPr>
          <p:nvPr/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EECS 484</a:t>
            </a:r>
          </a:p>
        </p:txBody>
      </p:sp>
      <p:sp>
        <p:nvSpPr>
          <p:cNvPr id="52227" name="Slide Number Placeholder 5"/>
          <p:cNvSpPr txBox="1">
            <a:spLocks noGrp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F191D09-AE5D-2B4C-804A-871839E4C514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 smtClean="0">
                <a:latin typeface="Tahoma" charset="0"/>
              </a:rPr>
              <a:t>Example catalog: Attribute </a:t>
            </a:r>
            <a:r>
              <a:rPr lang="en-US" sz="4000" dirty="0">
                <a:latin typeface="Tahoma" charset="0"/>
              </a:rPr>
              <a:t>Catalog</a:t>
            </a:r>
          </a:p>
        </p:txBody>
      </p:sp>
      <p:grpSp>
        <p:nvGrpSpPr>
          <p:cNvPr id="52229" name="Group 3"/>
          <p:cNvGrpSpPr>
            <a:grpSpLocks/>
          </p:cNvGrpSpPr>
          <p:nvPr/>
        </p:nvGrpSpPr>
        <p:grpSpPr bwMode="auto">
          <a:xfrm>
            <a:off x="990600" y="1220787"/>
            <a:ext cx="6400800" cy="4875213"/>
            <a:chOff x="760" y="864"/>
            <a:chExt cx="3910" cy="2945"/>
          </a:xfrm>
        </p:grpSpPr>
        <p:grpSp>
          <p:nvGrpSpPr>
            <p:cNvPr id="52231" name="Group 4"/>
            <p:cNvGrpSpPr>
              <a:grpSpLocks/>
            </p:cNvGrpSpPr>
            <p:nvPr/>
          </p:nvGrpSpPr>
          <p:grpSpPr bwMode="auto">
            <a:xfrm>
              <a:off x="767" y="864"/>
              <a:ext cx="3903" cy="2007"/>
              <a:chOff x="767" y="864"/>
              <a:chExt cx="3903" cy="2007"/>
            </a:xfrm>
          </p:grpSpPr>
          <p:sp>
            <p:nvSpPr>
              <p:cNvPr id="52339" name="Rectangle 5"/>
              <p:cNvSpPr>
                <a:spLocks noChangeArrowheads="1"/>
              </p:cNvSpPr>
              <p:nvPr/>
            </p:nvSpPr>
            <p:spPr bwMode="auto">
              <a:xfrm>
                <a:off x="808" y="869"/>
                <a:ext cx="951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40" name="Rectangle 6"/>
              <p:cNvSpPr>
                <a:spLocks noChangeArrowheads="1"/>
              </p:cNvSpPr>
              <p:nvPr/>
            </p:nvSpPr>
            <p:spPr bwMode="auto">
              <a:xfrm>
                <a:off x="808" y="869"/>
                <a:ext cx="757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attrName</a:t>
                </a:r>
                <a:endParaRPr lang="en-US" sz="2400"/>
              </a:p>
            </p:txBody>
          </p:sp>
          <p:sp>
            <p:nvSpPr>
              <p:cNvPr id="52341" name="Rectangle 7"/>
              <p:cNvSpPr>
                <a:spLocks noChangeArrowheads="1"/>
              </p:cNvSpPr>
              <p:nvPr/>
            </p:nvSpPr>
            <p:spPr bwMode="auto">
              <a:xfrm>
                <a:off x="1647" y="869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42" name="Rectangle 8"/>
              <p:cNvSpPr>
                <a:spLocks noChangeArrowheads="1"/>
              </p:cNvSpPr>
              <p:nvPr/>
            </p:nvSpPr>
            <p:spPr bwMode="auto">
              <a:xfrm>
                <a:off x="777" y="869"/>
                <a:ext cx="31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43" name="Rectangle 9"/>
              <p:cNvSpPr>
                <a:spLocks noChangeArrowheads="1"/>
              </p:cNvSpPr>
              <p:nvPr/>
            </p:nvSpPr>
            <p:spPr bwMode="auto">
              <a:xfrm>
                <a:off x="1759" y="869"/>
                <a:ext cx="34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44" name="Rectangle 10"/>
              <p:cNvSpPr>
                <a:spLocks noChangeArrowheads="1"/>
              </p:cNvSpPr>
              <p:nvPr/>
            </p:nvSpPr>
            <p:spPr bwMode="auto">
              <a:xfrm>
                <a:off x="1831" y="869"/>
                <a:ext cx="1257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45" name="Rectangle 11"/>
              <p:cNvSpPr>
                <a:spLocks noChangeArrowheads="1"/>
              </p:cNvSpPr>
              <p:nvPr/>
            </p:nvSpPr>
            <p:spPr bwMode="auto">
              <a:xfrm>
                <a:off x="1831" y="869"/>
                <a:ext cx="67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relName</a:t>
                </a:r>
                <a:endParaRPr lang="en-US" sz="2400"/>
              </a:p>
            </p:txBody>
          </p:sp>
          <p:sp>
            <p:nvSpPr>
              <p:cNvPr id="52346" name="Rectangle 12"/>
              <p:cNvSpPr>
                <a:spLocks noChangeArrowheads="1"/>
              </p:cNvSpPr>
              <p:nvPr/>
            </p:nvSpPr>
            <p:spPr bwMode="auto">
              <a:xfrm>
                <a:off x="2599" y="869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47" name="Rectangle 13"/>
              <p:cNvSpPr>
                <a:spLocks noChangeArrowheads="1"/>
              </p:cNvSpPr>
              <p:nvPr/>
            </p:nvSpPr>
            <p:spPr bwMode="auto">
              <a:xfrm>
                <a:off x="1797" y="869"/>
                <a:ext cx="34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48" name="Rectangle 14"/>
              <p:cNvSpPr>
                <a:spLocks noChangeArrowheads="1"/>
              </p:cNvSpPr>
              <p:nvPr/>
            </p:nvSpPr>
            <p:spPr bwMode="auto">
              <a:xfrm>
                <a:off x="3088" y="869"/>
                <a:ext cx="34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49" name="Rectangle 15"/>
              <p:cNvSpPr>
                <a:spLocks noChangeArrowheads="1"/>
              </p:cNvSpPr>
              <p:nvPr/>
            </p:nvSpPr>
            <p:spPr bwMode="auto">
              <a:xfrm>
                <a:off x="3160" y="869"/>
                <a:ext cx="689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50" name="Rectangle 16"/>
              <p:cNvSpPr>
                <a:spLocks noChangeArrowheads="1"/>
              </p:cNvSpPr>
              <p:nvPr/>
            </p:nvSpPr>
            <p:spPr bwMode="auto">
              <a:xfrm>
                <a:off x="3160" y="869"/>
                <a:ext cx="35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type</a:t>
                </a:r>
                <a:endParaRPr lang="en-US" sz="2400"/>
              </a:p>
            </p:txBody>
          </p:sp>
          <p:sp>
            <p:nvSpPr>
              <p:cNvPr id="52351" name="Rectangle 17"/>
              <p:cNvSpPr>
                <a:spLocks noChangeArrowheads="1"/>
              </p:cNvSpPr>
              <p:nvPr/>
            </p:nvSpPr>
            <p:spPr bwMode="auto">
              <a:xfrm>
                <a:off x="3527" y="869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52" name="Rectangle 18"/>
              <p:cNvSpPr>
                <a:spLocks noChangeArrowheads="1"/>
              </p:cNvSpPr>
              <p:nvPr/>
            </p:nvSpPr>
            <p:spPr bwMode="auto">
              <a:xfrm>
                <a:off x="3127" y="869"/>
                <a:ext cx="33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53" name="Rectangle 19"/>
              <p:cNvSpPr>
                <a:spLocks noChangeArrowheads="1"/>
              </p:cNvSpPr>
              <p:nvPr/>
            </p:nvSpPr>
            <p:spPr bwMode="auto">
              <a:xfrm>
                <a:off x="3849" y="869"/>
                <a:ext cx="34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54" name="Rectangle 20"/>
              <p:cNvSpPr>
                <a:spLocks noChangeArrowheads="1"/>
              </p:cNvSpPr>
              <p:nvPr/>
            </p:nvSpPr>
            <p:spPr bwMode="auto">
              <a:xfrm>
                <a:off x="3921" y="869"/>
                <a:ext cx="675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55" name="Rectangle 21"/>
              <p:cNvSpPr>
                <a:spLocks noChangeArrowheads="1"/>
              </p:cNvSpPr>
              <p:nvPr/>
            </p:nvSpPr>
            <p:spPr bwMode="auto">
              <a:xfrm>
                <a:off x="3940" y="869"/>
                <a:ext cx="63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 dirty="0">
                    <a:solidFill>
                      <a:srgbClr val="010000"/>
                    </a:solidFill>
                  </a:rPr>
                  <a:t>position</a:t>
                </a:r>
                <a:endParaRPr lang="en-US" sz="2400" dirty="0"/>
              </a:p>
            </p:txBody>
          </p:sp>
          <p:sp>
            <p:nvSpPr>
              <p:cNvPr id="52356" name="Rectangle 22"/>
              <p:cNvSpPr>
                <a:spLocks noChangeArrowheads="1"/>
              </p:cNvSpPr>
              <p:nvPr/>
            </p:nvSpPr>
            <p:spPr bwMode="auto">
              <a:xfrm>
                <a:off x="4612" y="869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57" name="Rectangle 23"/>
              <p:cNvSpPr>
                <a:spLocks noChangeArrowheads="1"/>
              </p:cNvSpPr>
              <p:nvPr/>
            </p:nvSpPr>
            <p:spPr bwMode="auto">
              <a:xfrm>
                <a:off x="3888" y="869"/>
                <a:ext cx="33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58" name="Rectangle 24"/>
              <p:cNvSpPr>
                <a:spLocks noChangeArrowheads="1"/>
              </p:cNvSpPr>
              <p:nvPr/>
            </p:nvSpPr>
            <p:spPr bwMode="auto">
              <a:xfrm>
                <a:off x="4596" y="869"/>
                <a:ext cx="31" cy="224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59" name="Rectangle 25"/>
              <p:cNvSpPr>
                <a:spLocks noChangeArrowheads="1"/>
              </p:cNvSpPr>
              <p:nvPr/>
            </p:nvSpPr>
            <p:spPr bwMode="auto">
              <a:xfrm>
                <a:off x="767" y="864"/>
                <a:ext cx="102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60" name="Line 26"/>
              <p:cNvSpPr>
                <a:spLocks noChangeShapeType="1"/>
              </p:cNvSpPr>
              <p:nvPr/>
            </p:nvSpPr>
            <p:spPr bwMode="auto">
              <a:xfrm>
                <a:off x="767" y="864"/>
                <a:ext cx="10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1" name="Rectangle 27"/>
              <p:cNvSpPr>
                <a:spLocks noChangeArrowheads="1"/>
              </p:cNvSpPr>
              <p:nvPr/>
            </p:nvSpPr>
            <p:spPr bwMode="auto">
              <a:xfrm>
                <a:off x="1793" y="864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62" name="Line 28"/>
              <p:cNvSpPr>
                <a:spLocks noChangeShapeType="1"/>
              </p:cNvSpPr>
              <p:nvPr/>
            </p:nvSpPr>
            <p:spPr bwMode="auto">
              <a:xfrm>
                <a:off x="1793" y="8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3" name="Line 29"/>
              <p:cNvSpPr>
                <a:spLocks noChangeShapeType="1"/>
              </p:cNvSpPr>
              <p:nvPr/>
            </p:nvSpPr>
            <p:spPr bwMode="auto">
              <a:xfrm>
                <a:off x="1793" y="8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4" name="Rectangle 30"/>
              <p:cNvSpPr>
                <a:spLocks noChangeArrowheads="1"/>
              </p:cNvSpPr>
              <p:nvPr/>
            </p:nvSpPr>
            <p:spPr bwMode="auto">
              <a:xfrm>
                <a:off x="1797" y="864"/>
                <a:ext cx="132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65" name="Line 31"/>
              <p:cNvSpPr>
                <a:spLocks noChangeShapeType="1"/>
              </p:cNvSpPr>
              <p:nvPr/>
            </p:nvSpPr>
            <p:spPr bwMode="auto">
              <a:xfrm>
                <a:off x="1797" y="864"/>
                <a:ext cx="13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6" name="Rectangle 32"/>
              <p:cNvSpPr>
                <a:spLocks noChangeArrowheads="1"/>
              </p:cNvSpPr>
              <p:nvPr/>
            </p:nvSpPr>
            <p:spPr bwMode="auto">
              <a:xfrm>
                <a:off x="3122" y="86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67" name="Line 33"/>
              <p:cNvSpPr>
                <a:spLocks noChangeShapeType="1"/>
              </p:cNvSpPr>
              <p:nvPr/>
            </p:nvSpPr>
            <p:spPr bwMode="auto">
              <a:xfrm>
                <a:off x="3122" y="86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8" name="Line 34"/>
              <p:cNvSpPr>
                <a:spLocks noChangeShapeType="1"/>
              </p:cNvSpPr>
              <p:nvPr/>
            </p:nvSpPr>
            <p:spPr bwMode="auto">
              <a:xfrm>
                <a:off x="3122" y="8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9" name="Rectangle 35"/>
              <p:cNvSpPr>
                <a:spLocks noChangeArrowheads="1"/>
              </p:cNvSpPr>
              <p:nvPr/>
            </p:nvSpPr>
            <p:spPr bwMode="auto">
              <a:xfrm>
                <a:off x="3127" y="864"/>
                <a:ext cx="75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70" name="Line 36"/>
              <p:cNvSpPr>
                <a:spLocks noChangeShapeType="1"/>
              </p:cNvSpPr>
              <p:nvPr/>
            </p:nvSpPr>
            <p:spPr bwMode="auto">
              <a:xfrm>
                <a:off x="3127" y="864"/>
                <a:ext cx="7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1" name="Rectangle 37"/>
              <p:cNvSpPr>
                <a:spLocks noChangeArrowheads="1"/>
              </p:cNvSpPr>
              <p:nvPr/>
            </p:nvSpPr>
            <p:spPr bwMode="auto">
              <a:xfrm>
                <a:off x="3883" y="86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72" name="Line 38"/>
              <p:cNvSpPr>
                <a:spLocks noChangeShapeType="1"/>
              </p:cNvSpPr>
              <p:nvPr/>
            </p:nvSpPr>
            <p:spPr bwMode="auto">
              <a:xfrm>
                <a:off x="3883" y="86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3" name="Line 39"/>
              <p:cNvSpPr>
                <a:spLocks noChangeShapeType="1"/>
              </p:cNvSpPr>
              <p:nvPr/>
            </p:nvSpPr>
            <p:spPr bwMode="auto">
              <a:xfrm>
                <a:off x="3883" y="8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4" name="Rectangle 4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73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75" name="Line 41"/>
              <p:cNvSpPr>
                <a:spLocks noChangeShapeType="1"/>
              </p:cNvSpPr>
              <p:nvPr/>
            </p:nvSpPr>
            <p:spPr bwMode="auto">
              <a:xfrm>
                <a:off x="3888" y="864"/>
                <a:ext cx="7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6" name="Rectangle 42"/>
              <p:cNvSpPr>
                <a:spLocks noChangeArrowheads="1"/>
              </p:cNvSpPr>
              <p:nvPr/>
            </p:nvSpPr>
            <p:spPr bwMode="auto">
              <a:xfrm>
                <a:off x="4627" y="864"/>
                <a:ext cx="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77" name="Line 43"/>
              <p:cNvSpPr>
                <a:spLocks noChangeShapeType="1"/>
              </p:cNvSpPr>
              <p:nvPr/>
            </p:nvSpPr>
            <p:spPr bwMode="auto">
              <a:xfrm>
                <a:off x="4627" y="864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8" name="Rectangle 44"/>
              <p:cNvSpPr>
                <a:spLocks noChangeArrowheads="1"/>
              </p:cNvSpPr>
              <p:nvPr/>
            </p:nvSpPr>
            <p:spPr bwMode="auto">
              <a:xfrm>
                <a:off x="767" y="869"/>
                <a:ext cx="10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79" name="Line 45"/>
              <p:cNvSpPr>
                <a:spLocks noChangeShapeType="1"/>
              </p:cNvSpPr>
              <p:nvPr/>
            </p:nvSpPr>
            <p:spPr bwMode="auto">
              <a:xfrm>
                <a:off x="767" y="869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0" name="Rectangle 46"/>
              <p:cNvSpPr>
                <a:spLocks noChangeArrowheads="1"/>
              </p:cNvSpPr>
              <p:nvPr/>
            </p:nvSpPr>
            <p:spPr bwMode="auto">
              <a:xfrm>
                <a:off x="1793" y="869"/>
                <a:ext cx="4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81" name="Line 47"/>
              <p:cNvSpPr>
                <a:spLocks noChangeShapeType="1"/>
              </p:cNvSpPr>
              <p:nvPr/>
            </p:nvSpPr>
            <p:spPr bwMode="auto">
              <a:xfrm>
                <a:off x="1793" y="869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2" name="Rectangle 48"/>
              <p:cNvSpPr>
                <a:spLocks noChangeArrowheads="1"/>
              </p:cNvSpPr>
              <p:nvPr/>
            </p:nvSpPr>
            <p:spPr bwMode="auto">
              <a:xfrm>
                <a:off x="3122" y="869"/>
                <a:ext cx="5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83" name="Line 49"/>
              <p:cNvSpPr>
                <a:spLocks noChangeShapeType="1"/>
              </p:cNvSpPr>
              <p:nvPr/>
            </p:nvSpPr>
            <p:spPr bwMode="auto">
              <a:xfrm>
                <a:off x="3122" y="869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4" name="Rectangle 50"/>
              <p:cNvSpPr>
                <a:spLocks noChangeArrowheads="1"/>
              </p:cNvSpPr>
              <p:nvPr/>
            </p:nvSpPr>
            <p:spPr bwMode="auto">
              <a:xfrm>
                <a:off x="3883" y="869"/>
                <a:ext cx="5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85" name="Line 51"/>
              <p:cNvSpPr>
                <a:spLocks noChangeShapeType="1"/>
              </p:cNvSpPr>
              <p:nvPr/>
            </p:nvSpPr>
            <p:spPr bwMode="auto">
              <a:xfrm>
                <a:off x="3883" y="869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6" name="Rectangle 52"/>
              <p:cNvSpPr>
                <a:spLocks noChangeArrowheads="1"/>
              </p:cNvSpPr>
              <p:nvPr/>
            </p:nvSpPr>
            <p:spPr bwMode="auto">
              <a:xfrm>
                <a:off x="4627" y="869"/>
                <a:ext cx="9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87" name="Line 53"/>
              <p:cNvSpPr>
                <a:spLocks noChangeShapeType="1"/>
              </p:cNvSpPr>
              <p:nvPr/>
            </p:nvSpPr>
            <p:spPr bwMode="auto">
              <a:xfrm>
                <a:off x="4627" y="869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88" name="Rectangle 54"/>
              <p:cNvSpPr>
                <a:spLocks noChangeArrowheads="1"/>
              </p:cNvSpPr>
              <p:nvPr/>
            </p:nvSpPr>
            <p:spPr bwMode="auto">
              <a:xfrm>
                <a:off x="808" y="1098"/>
                <a:ext cx="837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attr_name</a:t>
                </a:r>
                <a:endParaRPr lang="en-US" sz="2400"/>
              </a:p>
            </p:txBody>
          </p:sp>
          <p:sp>
            <p:nvSpPr>
              <p:cNvPr id="52389" name="Rectangle 55"/>
              <p:cNvSpPr>
                <a:spLocks noChangeArrowheads="1"/>
              </p:cNvSpPr>
              <p:nvPr/>
            </p:nvSpPr>
            <p:spPr bwMode="auto">
              <a:xfrm>
                <a:off x="1647" y="1098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90" name="Rectangle 56"/>
              <p:cNvSpPr>
                <a:spLocks noChangeArrowheads="1"/>
              </p:cNvSpPr>
              <p:nvPr/>
            </p:nvSpPr>
            <p:spPr bwMode="auto">
              <a:xfrm>
                <a:off x="1831" y="1098"/>
                <a:ext cx="107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Attribute_Cat</a:t>
                </a:r>
                <a:endParaRPr lang="en-US" sz="2400"/>
              </a:p>
            </p:txBody>
          </p:sp>
          <p:sp>
            <p:nvSpPr>
              <p:cNvPr id="52391" name="Rectangle 57"/>
              <p:cNvSpPr>
                <a:spLocks noChangeArrowheads="1"/>
              </p:cNvSpPr>
              <p:nvPr/>
            </p:nvSpPr>
            <p:spPr bwMode="auto">
              <a:xfrm>
                <a:off x="2972" y="1098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92" name="Rectangle 58"/>
              <p:cNvSpPr>
                <a:spLocks noChangeArrowheads="1"/>
              </p:cNvSpPr>
              <p:nvPr/>
            </p:nvSpPr>
            <p:spPr bwMode="auto">
              <a:xfrm>
                <a:off x="3160" y="1098"/>
                <a:ext cx="456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string</a:t>
                </a:r>
                <a:endParaRPr lang="en-US" sz="2400"/>
              </a:p>
            </p:txBody>
          </p:sp>
          <p:sp>
            <p:nvSpPr>
              <p:cNvPr id="52393" name="Rectangle 59"/>
              <p:cNvSpPr>
                <a:spLocks noChangeArrowheads="1"/>
              </p:cNvSpPr>
              <p:nvPr/>
            </p:nvSpPr>
            <p:spPr bwMode="auto">
              <a:xfrm>
                <a:off x="3641" y="1098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94" name="Rectangle 60"/>
              <p:cNvSpPr>
                <a:spLocks noChangeArrowheads="1"/>
              </p:cNvSpPr>
              <p:nvPr/>
            </p:nvSpPr>
            <p:spPr bwMode="auto">
              <a:xfrm>
                <a:off x="4209" y="1098"/>
                <a:ext cx="100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1</a:t>
                </a:r>
                <a:endParaRPr lang="en-US" sz="2400"/>
              </a:p>
            </p:txBody>
          </p:sp>
          <p:sp>
            <p:nvSpPr>
              <p:cNvPr id="52395" name="Rectangle 61"/>
              <p:cNvSpPr>
                <a:spLocks noChangeArrowheads="1"/>
              </p:cNvSpPr>
              <p:nvPr/>
            </p:nvSpPr>
            <p:spPr bwMode="auto">
              <a:xfrm>
                <a:off x="4303" y="1098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396" name="Rectangle 62"/>
              <p:cNvSpPr>
                <a:spLocks noChangeArrowheads="1"/>
              </p:cNvSpPr>
              <p:nvPr/>
            </p:nvSpPr>
            <p:spPr bwMode="auto">
              <a:xfrm>
                <a:off x="767" y="1093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97" name="Line 63"/>
              <p:cNvSpPr>
                <a:spLocks noChangeShapeType="1"/>
              </p:cNvSpPr>
              <p:nvPr/>
            </p:nvSpPr>
            <p:spPr bwMode="auto">
              <a:xfrm>
                <a:off x="767" y="1093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8" name="Rectangle 64"/>
              <p:cNvSpPr>
                <a:spLocks noChangeArrowheads="1"/>
              </p:cNvSpPr>
              <p:nvPr/>
            </p:nvSpPr>
            <p:spPr bwMode="auto">
              <a:xfrm>
                <a:off x="777" y="1093"/>
                <a:ext cx="101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399" name="Line 65"/>
              <p:cNvSpPr>
                <a:spLocks noChangeShapeType="1"/>
              </p:cNvSpPr>
              <p:nvPr/>
            </p:nvSpPr>
            <p:spPr bwMode="auto">
              <a:xfrm>
                <a:off x="777" y="1093"/>
                <a:ext cx="10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0" name="Rectangle 66"/>
              <p:cNvSpPr>
                <a:spLocks noChangeArrowheads="1"/>
              </p:cNvSpPr>
              <p:nvPr/>
            </p:nvSpPr>
            <p:spPr bwMode="auto">
              <a:xfrm>
                <a:off x="1793" y="1093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01" name="Line 67"/>
              <p:cNvSpPr>
                <a:spLocks noChangeShapeType="1"/>
              </p:cNvSpPr>
              <p:nvPr/>
            </p:nvSpPr>
            <p:spPr bwMode="auto">
              <a:xfrm>
                <a:off x="1793" y="109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2" name="Line 68"/>
              <p:cNvSpPr>
                <a:spLocks noChangeShapeType="1"/>
              </p:cNvSpPr>
              <p:nvPr/>
            </p:nvSpPr>
            <p:spPr bwMode="auto">
              <a:xfrm>
                <a:off x="1793" y="109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3" name="Rectangle 69"/>
              <p:cNvSpPr>
                <a:spLocks noChangeArrowheads="1"/>
              </p:cNvSpPr>
              <p:nvPr/>
            </p:nvSpPr>
            <p:spPr bwMode="auto">
              <a:xfrm>
                <a:off x="1797" y="1093"/>
                <a:ext cx="132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04" name="Line 70"/>
              <p:cNvSpPr>
                <a:spLocks noChangeShapeType="1"/>
              </p:cNvSpPr>
              <p:nvPr/>
            </p:nvSpPr>
            <p:spPr bwMode="auto">
              <a:xfrm>
                <a:off x="1797" y="1093"/>
                <a:ext cx="13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5" name="Rectangle 71"/>
              <p:cNvSpPr>
                <a:spLocks noChangeArrowheads="1"/>
              </p:cNvSpPr>
              <p:nvPr/>
            </p:nvSpPr>
            <p:spPr bwMode="auto">
              <a:xfrm>
                <a:off x="3122" y="1093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06" name="Line 72"/>
              <p:cNvSpPr>
                <a:spLocks noChangeShapeType="1"/>
              </p:cNvSpPr>
              <p:nvPr/>
            </p:nvSpPr>
            <p:spPr bwMode="auto">
              <a:xfrm>
                <a:off x="3122" y="109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7" name="Line 73"/>
              <p:cNvSpPr>
                <a:spLocks noChangeShapeType="1"/>
              </p:cNvSpPr>
              <p:nvPr/>
            </p:nvSpPr>
            <p:spPr bwMode="auto">
              <a:xfrm>
                <a:off x="3122" y="109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8" name="Rectangle 74"/>
              <p:cNvSpPr>
                <a:spLocks noChangeArrowheads="1"/>
              </p:cNvSpPr>
              <p:nvPr/>
            </p:nvSpPr>
            <p:spPr bwMode="auto">
              <a:xfrm>
                <a:off x="3127" y="1093"/>
                <a:ext cx="75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09" name="Line 75"/>
              <p:cNvSpPr>
                <a:spLocks noChangeShapeType="1"/>
              </p:cNvSpPr>
              <p:nvPr/>
            </p:nvSpPr>
            <p:spPr bwMode="auto">
              <a:xfrm>
                <a:off x="3127" y="1093"/>
                <a:ext cx="7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0" name="Rectangle 76"/>
              <p:cNvSpPr>
                <a:spLocks noChangeArrowheads="1"/>
              </p:cNvSpPr>
              <p:nvPr/>
            </p:nvSpPr>
            <p:spPr bwMode="auto">
              <a:xfrm>
                <a:off x="3883" y="1093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11" name="Line 77"/>
              <p:cNvSpPr>
                <a:spLocks noChangeShapeType="1"/>
              </p:cNvSpPr>
              <p:nvPr/>
            </p:nvSpPr>
            <p:spPr bwMode="auto">
              <a:xfrm>
                <a:off x="3883" y="109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2" name="Line 78"/>
              <p:cNvSpPr>
                <a:spLocks noChangeShapeType="1"/>
              </p:cNvSpPr>
              <p:nvPr/>
            </p:nvSpPr>
            <p:spPr bwMode="auto">
              <a:xfrm>
                <a:off x="3883" y="109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3" name="Rectangle 79"/>
              <p:cNvSpPr>
                <a:spLocks noChangeArrowheads="1"/>
              </p:cNvSpPr>
              <p:nvPr/>
            </p:nvSpPr>
            <p:spPr bwMode="auto">
              <a:xfrm>
                <a:off x="3888" y="1093"/>
                <a:ext cx="73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14" name="Line 80"/>
              <p:cNvSpPr>
                <a:spLocks noChangeShapeType="1"/>
              </p:cNvSpPr>
              <p:nvPr/>
            </p:nvSpPr>
            <p:spPr bwMode="auto">
              <a:xfrm>
                <a:off x="3888" y="1093"/>
                <a:ext cx="7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5" name="Rectangle 81"/>
              <p:cNvSpPr>
                <a:spLocks noChangeArrowheads="1"/>
              </p:cNvSpPr>
              <p:nvPr/>
            </p:nvSpPr>
            <p:spPr bwMode="auto">
              <a:xfrm>
                <a:off x="4627" y="1093"/>
                <a:ext cx="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16" name="Line 82"/>
              <p:cNvSpPr>
                <a:spLocks noChangeShapeType="1"/>
              </p:cNvSpPr>
              <p:nvPr/>
            </p:nvSpPr>
            <p:spPr bwMode="auto">
              <a:xfrm>
                <a:off x="4627" y="1093"/>
                <a:ext cx="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7" name="Rectangle 83"/>
              <p:cNvSpPr>
                <a:spLocks noChangeArrowheads="1"/>
              </p:cNvSpPr>
              <p:nvPr/>
            </p:nvSpPr>
            <p:spPr bwMode="auto">
              <a:xfrm>
                <a:off x="767" y="1098"/>
                <a:ext cx="10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18" name="Line 84"/>
              <p:cNvSpPr>
                <a:spLocks noChangeShapeType="1"/>
              </p:cNvSpPr>
              <p:nvPr/>
            </p:nvSpPr>
            <p:spPr bwMode="auto">
              <a:xfrm>
                <a:off x="767" y="1098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19" name="Rectangle 85"/>
              <p:cNvSpPr>
                <a:spLocks noChangeArrowheads="1"/>
              </p:cNvSpPr>
              <p:nvPr/>
            </p:nvSpPr>
            <p:spPr bwMode="auto">
              <a:xfrm>
                <a:off x="1793" y="1098"/>
                <a:ext cx="4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20" name="Line 86"/>
              <p:cNvSpPr>
                <a:spLocks noChangeShapeType="1"/>
              </p:cNvSpPr>
              <p:nvPr/>
            </p:nvSpPr>
            <p:spPr bwMode="auto">
              <a:xfrm>
                <a:off x="1793" y="1098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1" name="Rectangle 87"/>
              <p:cNvSpPr>
                <a:spLocks noChangeArrowheads="1"/>
              </p:cNvSpPr>
              <p:nvPr/>
            </p:nvSpPr>
            <p:spPr bwMode="auto">
              <a:xfrm>
                <a:off x="3122" y="1098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22" name="Line 88"/>
              <p:cNvSpPr>
                <a:spLocks noChangeShapeType="1"/>
              </p:cNvSpPr>
              <p:nvPr/>
            </p:nvSpPr>
            <p:spPr bwMode="auto">
              <a:xfrm>
                <a:off x="3122" y="1098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3" name="Rectangle 89"/>
              <p:cNvSpPr>
                <a:spLocks noChangeArrowheads="1"/>
              </p:cNvSpPr>
              <p:nvPr/>
            </p:nvSpPr>
            <p:spPr bwMode="auto">
              <a:xfrm>
                <a:off x="3883" y="1098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24" name="Line 90"/>
              <p:cNvSpPr>
                <a:spLocks noChangeShapeType="1"/>
              </p:cNvSpPr>
              <p:nvPr/>
            </p:nvSpPr>
            <p:spPr bwMode="auto">
              <a:xfrm>
                <a:off x="3883" y="1098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5" name="Rectangle 91"/>
              <p:cNvSpPr>
                <a:spLocks noChangeArrowheads="1"/>
              </p:cNvSpPr>
              <p:nvPr/>
            </p:nvSpPr>
            <p:spPr bwMode="auto">
              <a:xfrm>
                <a:off x="4627" y="1098"/>
                <a:ext cx="9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26" name="Line 92"/>
              <p:cNvSpPr>
                <a:spLocks noChangeShapeType="1"/>
              </p:cNvSpPr>
              <p:nvPr/>
            </p:nvSpPr>
            <p:spPr bwMode="auto">
              <a:xfrm>
                <a:off x="4627" y="1098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7" name="Rectangle 93"/>
              <p:cNvSpPr>
                <a:spLocks noChangeArrowheads="1"/>
              </p:cNvSpPr>
              <p:nvPr/>
            </p:nvSpPr>
            <p:spPr bwMode="auto">
              <a:xfrm>
                <a:off x="808" y="1323"/>
                <a:ext cx="75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rel_name</a:t>
                </a:r>
                <a:endParaRPr lang="en-US" sz="2400"/>
              </a:p>
            </p:txBody>
          </p:sp>
          <p:sp>
            <p:nvSpPr>
              <p:cNvPr id="52428" name="Rectangle 94"/>
              <p:cNvSpPr>
                <a:spLocks noChangeArrowheads="1"/>
              </p:cNvSpPr>
              <p:nvPr/>
            </p:nvSpPr>
            <p:spPr bwMode="auto">
              <a:xfrm>
                <a:off x="1576" y="1323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29" name="Rectangle 95"/>
              <p:cNvSpPr>
                <a:spLocks noChangeArrowheads="1"/>
              </p:cNvSpPr>
              <p:nvPr/>
            </p:nvSpPr>
            <p:spPr bwMode="auto">
              <a:xfrm>
                <a:off x="1831" y="1323"/>
                <a:ext cx="107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Attribute_Cat</a:t>
                </a:r>
                <a:endParaRPr lang="en-US" sz="2400"/>
              </a:p>
            </p:txBody>
          </p:sp>
          <p:sp>
            <p:nvSpPr>
              <p:cNvPr id="52430" name="Rectangle 96"/>
              <p:cNvSpPr>
                <a:spLocks noChangeArrowheads="1"/>
              </p:cNvSpPr>
              <p:nvPr/>
            </p:nvSpPr>
            <p:spPr bwMode="auto">
              <a:xfrm>
                <a:off x="2972" y="1323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31" name="Rectangle 97"/>
              <p:cNvSpPr>
                <a:spLocks noChangeArrowheads="1"/>
              </p:cNvSpPr>
              <p:nvPr/>
            </p:nvSpPr>
            <p:spPr bwMode="auto">
              <a:xfrm>
                <a:off x="3160" y="1323"/>
                <a:ext cx="45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string</a:t>
                </a:r>
                <a:endParaRPr lang="en-US" sz="2400"/>
              </a:p>
            </p:txBody>
          </p:sp>
          <p:sp>
            <p:nvSpPr>
              <p:cNvPr id="52432" name="Rectangle 98"/>
              <p:cNvSpPr>
                <a:spLocks noChangeArrowheads="1"/>
              </p:cNvSpPr>
              <p:nvPr/>
            </p:nvSpPr>
            <p:spPr bwMode="auto">
              <a:xfrm>
                <a:off x="3641" y="1323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33" name="Rectangle 99"/>
              <p:cNvSpPr>
                <a:spLocks noChangeArrowheads="1"/>
              </p:cNvSpPr>
              <p:nvPr/>
            </p:nvSpPr>
            <p:spPr bwMode="auto">
              <a:xfrm>
                <a:off x="4209" y="1323"/>
                <a:ext cx="10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2</a:t>
                </a:r>
                <a:endParaRPr lang="en-US" sz="2400"/>
              </a:p>
            </p:txBody>
          </p:sp>
          <p:sp>
            <p:nvSpPr>
              <p:cNvPr id="52434" name="Rectangle 100"/>
              <p:cNvSpPr>
                <a:spLocks noChangeArrowheads="1"/>
              </p:cNvSpPr>
              <p:nvPr/>
            </p:nvSpPr>
            <p:spPr bwMode="auto">
              <a:xfrm>
                <a:off x="4303" y="1323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35" name="Rectangle 101"/>
              <p:cNvSpPr>
                <a:spLocks noChangeArrowheads="1"/>
              </p:cNvSpPr>
              <p:nvPr/>
            </p:nvSpPr>
            <p:spPr bwMode="auto">
              <a:xfrm>
                <a:off x="767" y="1323"/>
                <a:ext cx="10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36" name="Line 102"/>
              <p:cNvSpPr>
                <a:spLocks noChangeShapeType="1"/>
              </p:cNvSpPr>
              <p:nvPr/>
            </p:nvSpPr>
            <p:spPr bwMode="auto">
              <a:xfrm>
                <a:off x="767" y="1323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7" name="Rectangle 103"/>
              <p:cNvSpPr>
                <a:spLocks noChangeArrowheads="1"/>
              </p:cNvSpPr>
              <p:nvPr/>
            </p:nvSpPr>
            <p:spPr bwMode="auto">
              <a:xfrm>
                <a:off x="1793" y="1323"/>
                <a:ext cx="4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38" name="Line 104"/>
              <p:cNvSpPr>
                <a:spLocks noChangeShapeType="1"/>
              </p:cNvSpPr>
              <p:nvPr/>
            </p:nvSpPr>
            <p:spPr bwMode="auto">
              <a:xfrm>
                <a:off x="1793" y="1323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9" name="Rectangle 105"/>
              <p:cNvSpPr>
                <a:spLocks noChangeArrowheads="1"/>
              </p:cNvSpPr>
              <p:nvPr/>
            </p:nvSpPr>
            <p:spPr bwMode="auto">
              <a:xfrm>
                <a:off x="3122" y="1323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40" name="Line 106"/>
              <p:cNvSpPr>
                <a:spLocks noChangeShapeType="1"/>
              </p:cNvSpPr>
              <p:nvPr/>
            </p:nvSpPr>
            <p:spPr bwMode="auto">
              <a:xfrm>
                <a:off x="3122" y="1323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1" name="Rectangle 107"/>
              <p:cNvSpPr>
                <a:spLocks noChangeArrowheads="1"/>
              </p:cNvSpPr>
              <p:nvPr/>
            </p:nvSpPr>
            <p:spPr bwMode="auto">
              <a:xfrm>
                <a:off x="3883" y="1323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42" name="Line 108"/>
              <p:cNvSpPr>
                <a:spLocks noChangeShapeType="1"/>
              </p:cNvSpPr>
              <p:nvPr/>
            </p:nvSpPr>
            <p:spPr bwMode="auto">
              <a:xfrm>
                <a:off x="3883" y="1323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3" name="Rectangle 109"/>
              <p:cNvSpPr>
                <a:spLocks noChangeArrowheads="1"/>
              </p:cNvSpPr>
              <p:nvPr/>
            </p:nvSpPr>
            <p:spPr bwMode="auto">
              <a:xfrm>
                <a:off x="4627" y="1323"/>
                <a:ext cx="9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44" name="Line 110"/>
              <p:cNvSpPr>
                <a:spLocks noChangeShapeType="1"/>
              </p:cNvSpPr>
              <p:nvPr/>
            </p:nvSpPr>
            <p:spPr bwMode="auto">
              <a:xfrm>
                <a:off x="4627" y="1323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5" name="Rectangle 111"/>
              <p:cNvSpPr>
                <a:spLocks noChangeArrowheads="1"/>
              </p:cNvSpPr>
              <p:nvPr/>
            </p:nvSpPr>
            <p:spPr bwMode="auto">
              <a:xfrm>
                <a:off x="808" y="1548"/>
                <a:ext cx="35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type</a:t>
                </a:r>
                <a:endParaRPr lang="en-US" sz="2400"/>
              </a:p>
            </p:txBody>
          </p:sp>
          <p:sp>
            <p:nvSpPr>
              <p:cNvPr id="52446" name="Rectangle 112"/>
              <p:cNvSpPr>
                <a:spLocks noChangeArrowheads="1"/>
              </p:cNvSpPr>
              <p:nvPr/>
            </p:nvSpPr>
            <p:spPr bwMode="auto">
              <a:xfrm>
                <a:off x="1174" y="1548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47" name="Rectangle 113"/>
              <p:cNvSpPr>
                <a:spLocks noChangeArrowheads="1"/>
              </p:cNvSpPr>
              <p:nvPr/>
            </p:nvSpPr>
            <p:spPr bwMode="auto">
              <a:xfrm>
                <a:off x="1831" y="1548"/>
                <a:ext cx="107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Attribute_Cat</a:t>
                </a:r>
                <a:endParaRPr lang="en-US" sz="2400"/>
              </a:p>
            </p:txBody>
          </p:sp>
          <p:sp>
            <p:nvSpPr>
              <p:cNvPr id="52448" name="Rectangle 114"/>
              <p:cNvSpPr>
                <a:spLocks noChangeArrowheads="1"/>
              </p:cNvSpPr>
              <p:nvPr/>
            </p:nvSpPr>
            <p:spPr bwMode="auto">
              <a:xfrm>
                <a:off x="2972" y="1548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49" name="Rectangle 115"/>
              <p:cNvSpPr>
                <a:spLocks noChangeArrowheads="1"/>
              </p:cNvSpPr>
              <p:nvPr/>
            </p:nvSpPr>
            <p:spPr bwMode="auto">
              <a:xfrm>
                <a:off x="3160" y="1548"/>
                <a:ext cx="45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string</a:t>
                </a:r>
                <a:endParaRPr lang="en-US" sz="2400"/>
              </a:p>
            </p:txBody>
          </p:sp>
          <p:sp>
            <p:nvSpPr>
              <p:cNvPr id="52450" name="Rectangle 116"/>
              <p:cNvSpPr>
                <a:spLocks noChangeArrowheads="1"/>
              </p:cNvSpPr>
              <p:nvPr/>
            </p:nvSpPr>
            <p:spPr bwMode="auto">
              <a:xfrm>
                <a:off x="3641" y="1548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51" name="Rectangle 117"/>
              <p:cNvSpPr>
                <a:spLocks noChangeArrowheads="1"/>
              </p:cNvSpPr>
              <p:nvPr/>
            </p:nvSpPr>
            <p:spPr bwMode="auto">
              <a:xfrm>
                <a:off x="4209" y="1548"/>
                <a:ext cx="10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3</a:t>
                </a:r>
                <a:endParaRPr lang="en-US" sz="2400"/>
              </a:p>
            </p:txBody>
          </p:sp>
          <p:sp>
            <p:nvSpPr>
              <p:cNvPr id="52452" name="Rectangle 118"/>
              <p:cNvSpPr>
                <a:spLocks noChangeArrowheads="1"/>
              </p:cNvSpPr>
              <p:nvPr/>
            </p:nvSpPr>
            <p:spPr bwMode="auto">
              <a:xfrm>
                <a:off x="4303" y="1548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53" name="Rectangle 119"/>
              <p:cNvSpPr>
                <a:spLocks noChangeArrowheads="1"/>
              </p:cNvSpPr>
              <p:nvPr/>
            </p:nvSpPr>
            <p:spPr bwMode="auto">
              <a:xfrm>
                <a:off x="767" y="1548"/>
                <a:ext cx="10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54" name="Line 120"/>
              <p:cNvSpPr>
                <a:spLocks noChangeShapeType="1"/>
              </p:cNvSpPr>
              <p:nvPr/>
            </p:nvSpPr>
            <p:spPr bwMode="auto">
              <a:xfrm>
                <a:off x="767" y="1548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55" name="Rectangle 121"/>
              <p:cNvSpPr>
                <a:spLocks noChangeArrowheads="1"/>
              </p:cNvSpPr>
              <p:nvPr/>
            </p:nvSpPr>
            <p:spPr bwMode="auto">
              <a:xfrm>
                <a:off x="1793" y="1548"/>
                <a:ext cx="4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56" name="Line 122"/>
              <p:cNvSpPr>
                <a:spLocks noChangeShapeType="1"/>
              </p:cNvSpPr>
              <p:nvPr/>
            </p:nvSpPr>
            <p:spPr bwMode="auto">
              <a:xfrm>
                <a:off x="1793" y="1548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57" name="Rectangle 123"/>
              <p:cNvSpPr>
                <a:spLocks noChangeArrowheads="1"/>
              </p:cNvSpPr>
              <p:nvPr/>
            </p:nvSpPr>
            <p:spPr bwMode="auto">
              <a:xfrm>
                <a:off x="3122" y="1548"/>
                <a:ext cx="5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58" name="Line 124"/>
              <p:cNvSpPr>
                <a:spLocks noChangeShapeType="1"/>
              </p:cNvSpPr>
              <p:nvPr/>
            </p:nvSpPr>
            <p:spPr bwMode="auto">
              <a:xfrm>
                <a:off x="3122" y="1548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59" name="Rectangle 125"/>
              <p:cNvSpPr>
                <a:spLocks noChangeArrowheads="1"/>
              </p:cNvSpPr>
              <p:nvPr/>
            </p:nvSpPr>
            <p:spPr bwMode="auto">
              <a:xfrm>
                <a:off x="3883" y="1548"/>
                <a:ext cx="5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60" name="Line 126"/>
              <p:cNvSpPr>
                <a:spLocks noChangeShapeType="1"/>
              </p:cNvSpPr>
              <p:nvPr/>
            </p:nvSpPr>
            <p:spPr bwMode="auto">
              <a:xfrm>
                <a:off x="3883" y="1548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61" name="Rectangle 127"/>
              <p:cNvSpPr>
                <a:spLocks noChangeArrowheads="1"/>
              </p:cNvSpPr>
              <p:nvPr/>
            </p:nvSpPr>
            <p:spPr bwMode="auto">
              <a:xfrm>
                <a:off x="4627" y="1548"/>
                <a:ext cx="9" cy="2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62" name="Line 128"/>
              <p:cNvSpPr>
                <a:spLocks noChangeShapeType="1"/>
              </p:cNvSpPr>
              <p:nvPr/>
            </p:nvSpPr>
            <p:spPr bwMode="auto">
              <a:xfrm>
                <a:off x="4627" y="1548"/>
                <a:ext cx="1" cy="2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63" name="Rectangle 129"/>
              <p:cNvSpPr>
                <a:spLocks noChangeArrowheads="1"/>
              </p:cNvSpPr>
              <p:nvPr/>
            </p:nvSpPr>
            <p:spPr bwMode="auto">
              <a:xfrm>
                <a:off x="808" y="1772"/>
                <a:ext cx="63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position</a:t>
                </a:r>
                <a:endParaRPr lang="en-US" sz="2400"/>
              </a:p>
            </p:txBody>
          </p:sp>
          <p:sp>
            <p:nvSpPr>
              <p:cNvPr id="52464" name="Rectangle 130"/>
              <p:cNvSpPr>
                <a:spLocks noChangeArrowheads="1"/>
              </p:cNvSpPr>
              <p:nvPr/>
            </p:nvSpPr>
            <p:spPr bwMode="auto">
              <a:xfrm>
                <a:off x="1481" y="1772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65" name="Rectangle 131"/>
              <p:cNvSpPr>
                <a:spLocks noChangeArrowheads="1"/>
              </p:cNvSpPr>
              <p:nvPr/>
            </p:nvSpPr>
            <p:spPr bwMode="auto">
              <a:xfrm>
                <a:off x="1831" y="1772"/>
                <a:ext cx="107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 dirty="0" err="1">
                    <a:solidFill>
                      <a:srgbClr val="010000"/>
                    </a:solidFill>
                  </a:rPr>
                  <a:t>Attribute_Cat</a:t>
                </a:r>
                <a:endParaRPr lang="en-US" sz="2400" dirty="0"/>
              </a:p>
            </p:txBody>
          </p:sp>
          <p:sp>
            <p:nvSpPr>
              <p:cNvPr id="52466" name="Rectangle 132"/>
              <p:cNvSpPr>
                <a:spLocks noChangeArrowheads="1"/>
              </p:cNvSpPr>
              <p:nvPr/>
            </p:nvSpPr>
            <p:spPr bwMode="auto">
              <a:xfrm>
                <a:off x="2972" y="1772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67" name="Rectangle 133"/>
              <p:cNvSpPr>
                <a:spLocks noChangeArrowheads="1"/>
              </p:cNvSpPr>
              <p:nvPr/>
            </p:nvSpPr>
            <p:spPr bwMode="auto">
              <a:xfrm>
                <a:off x="3160" y="1772"/>
                <a:ext cx="56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integer</a:t>
                </a:r>
                <a:endParaRPr lang="en-US" sz="2400"/>
              </a:p>
            </p:txBody>
          </p:sp>
          <p:sp>
            <p:nvSpPr>
              <p:cNvPr id="52468" name="Rectangle 134"/>
              <p:cNvSpPr>
                <a:spLocks noChangeArrowheads="1"/>
              </p:cNvSpPr>
              <p:nvPr/>
            </p:nvSpPr>
            <p:spPr bwMode="auto">
              <a:xfrm>
                <a:off x="3741" y="1772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69" name="Rectangle 135"/>
              <p:cNvSpPr>
                <a:spLocks noChangeArrowheads="1"/>
              </p:cNvSpPr>
              <p:nvPr/>
            </p:nvSpPr>
            <p:spPr bwMode="auto">
              <a:xfrm>
                <a:off x="4209" y="1772"/>
                <a:ext cx="100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4</a:t>
                </a:r>
                <a:endParaRPr lang="en-US" sz="2400"/>
              </a:p>
            </p:txBody>
          </p:sp>
          <p:sp>
            <p:nvSpPr>
              <p:cNvPr id="52470" name="Rectangle 136"/>
              <p:cNvSpPr>
                <a:spLocks noChangeArrowheads="1"/>
              </p:cNvSpPr>
              <p:nvPr/>
            </p:nvSpPr>
            <p:spPr bwMode="auto">
              <a:xfrm>
                <a:off x="4303" y="1772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71" name="Rectangle 137"/>
              <p:cNvSpPr>
                <a:spLocks noChangeArrowheads="1"/>
              </p:cNvSpPr>
              <p:nvPr/>
            </p:nvSpPr>
            <p:spPr bwMode="auto">
              <a:xfrm>
                <a:off x="767" y="1772"/>
                <a:ext cx="10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72" name="Line 138"/>
              <p:cNvSpPr>
                <a:spLocks noChangeShapeType="1"/>
              </p:cNvSpPr>
              <p:nvPr/>
            </p:nvSpPr>
            <p:spPr bwMode="auto">
              <a:xfrm>
                <a:off x="767" y="177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3" name="Rectangle 139"/>
              <p:cNvSpPr>
                <a:spLocks noChangeArrowheads="1"/>
              </p:cNvSpPr>
              <p:nvPr/>
            </p:nvSpPr>
            <p:spPr bwMode="auto">
              <a:xfrm>
                <a:off x="1793" y="1772"/>
                <a:ext cx="4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74" name="Line 140"/>
              <p:cNvSpPr>
                <a:spLocks noChangeShapeType="1"/>
              </p:cNvSpPr>
              <p:nvPr/>
            </p:nvSpPr>
            <p:spPr bwMode="auto">
              <a:xfrm>
                <a:off x="1793" y="177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5" name="Rectangle 141"/>
              <p:cNvSpPr>
                <a:spLocks noChangeArrowheads="1"/>
              </p:cNvSpPr>
              <p:nvPr/>
            </p:nvSpPr>
            <p:spPr bwMode="auto">
              <a:xfrm>
                <a:off x="3122" y="1772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76" name="Line 142"/>
              <p:cNvSpPr>
                <a:spLocks noChangeShapeType="1"/>
              </p:cNvSpPr>
              <p:nvPr/>
            </p:nvSpPr>
            <p:spPr bwMode="auto">
              <a:xfrm>
                <a:off x="3122" y="177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7" name="Rectangle 143"/>
              <p:cNvSpPr>
                <a:spLocks noChangeArrowheads="1"/>
              </p:cNvSpPr>
              <p:nvPr/>
            </p:nvSpPr>
            <p:spPr bwMode="auto">
              <a:xfrm>
                <a:off x="3883" y="1772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78" name="Line 144"/>
              <p:cNvSpPr>
                <a:spLocks noChangeShapeType="1"/>
              </p:cNvSpPr>
              <p:nvPr/>
            </p:nvSpPr>
            <p:spPr bwMode="auto">
              <a:xfrm>
                <a:off x="3883" y="177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79" name="Rectangle 145"/>
              <p:cNvSpPr>
                <a:spLocks noChangeArrowheads="1"/>
              </p:cNvSpPr>
              <p:nvPr/>
            </p:nvSpPr>
            <p:spPr bwMode="auto">
              <a:xfrm>
                <a:off x="4627" y="1772"/>
                <a:ext cx="9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80" name="Line 146"/>
              <p:cNvSpPr>
                <a:spLocks noChangeShapeType="1"/>
              </p:cNvSpPr>
              <p:nvPr/>
            </p:nvSpPr>
            <p:spPr bwMode="auto">
              <a:xfrm>
                <a:off x="4627" y="177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81" name="Rectangle 147"/>
              <p:cNvSpPr>
                <a:spLocks noChangeArrowheads="1"/>
              </p:cNvSpPr>
              <p:nvPr/>
            </p:nvSpPr>
            <p:spPr bwMode="auto">
              <a:xfrm>
                <a:off x="808" y="1997"/>
                <a:ext cx="22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sid</a:t>
                </a:r>
                <a:endParaRPr lang="en-US" sz="2400"/>
              </a:p>
            </p:txBody>
          </p:sp>
          <p:sp>
            <p:nvSpPr>
              <p:cNvPr id="52482" name="Rectangle 148"/>
              <p:cNvSpPr>
                <a:spLocks noChangeArrowheads="1"/>
              </p:cNvSpPr>
              <p:nvPr/>
            </p:nvSpPr>
            <p:spPr bwMode="auto">
              <a:xfrm>
                <a:off x="1055" y="1997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83" name="Rectangle 149"/>
              <p:cNvSpPr>
                <a:spLocks noChangeArrowheads="1"/>
              </p:cNvSpPr>
              <p:nvPr/>
            </p:nvSpPr>
            <p:spPr bwMode="auto">
              <a:xfrm>
                <a:off x="1831" y="1998"/>
                <a:ext cx="711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Students</a:t>
                </a:r>
                <a:endParaRPr lang="en-US" sz="2400"/>
              </a:p>
            </p:txBody>
          </p:sp>
          <p:sp>
            <p:nvSpPr>
              <p:cNvPr id="52484" name="Rectangle 150"/>
              <p:cNvSpPr>
                <a:spLocks noChangeArrowheads="1"/>
              </p:cNvSpPr>
              <p:nvPr/>
            </p:nvSpPr>
            <p:spPr bwMode="auto">
              <a:xfrm>
                <a:off x="2554" y="1997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85" name="Rectangle 151"/>
              <p:cNvSpPr>
                <a:spLocks noChangeArrowheads="1"/>
              </p:cNvSpPr>
              <p:nvPr/>
            </p:nvSpPr>
            <p:spPr bwMode="auto">
              <a:xfrm>
                <a:off x="3160" y="1998"/>
                <a:ext cx="514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string </a:t>
                </a:r>
                <a:endParaRPr lang="en-US" sz="2400"/>
              </a:p>
            </p:txBody>
          </p:sp>
          <p:sp>
            <p:nvSpPr>
              <p:cNvPr id="52486" name="Rectangle 152"/>
              <p:cNvSpPr>
                <a:spLocks noChangeArrowheads="1"/>
              </p:cNvSpPr>
              <p:nvPr/>
            </p:nvSpPr>
            <p:spPr bwMode="auto">
              <a:xfrm>
                <a:off x="3688" y="1997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87" name="Rectangle 153"/>
              <p:cNvSpPr>
                <a:spLocks noChangeArrowheads="1"/>
              </p:cNvSpPr>
              <p:nvPr/>
            </p:nvSpPr>
            <p:spPr bwMode="auto">
              <a:xfrm>
                <a:off x="4209" y="1997"/>
                <a:ext cx="10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1</a:t>
                </a:r>
                <a:endParaRPr lang="en-US" sz="2400"/>
              </a:p>
            </p:txBody>
          </p:sp>
          <p:sp>
            <p:nvSpPr>
              <p:cNvPr id="52488" name="Rectangle 154"/>
              <p:cNvSpPr>
                <a:spLocks noChangeArrowheads="1"/>
              </p:cNvSpPr>
              <p:nvPr/>
            </p:nvSpPr>
            <p:spPr bwMode="auto">
              <a:xfrm>
                <a:off x="4303" y="1997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489" name="Rectangle 155"/>
              <p:cNvSpPr>
                <a:spLocks noChangeArrowheads="1"/>
              </p:cNvSpPr>
              <p:nvPr/>
            </p:nvSpPr>
            <p:spPr bwMode="auto">
              <a:xfrm>
                <a:off x="767" y="1997"/>
                <a:ext cx="10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90" name="Line 156"/>
              <p:cNvSpPr>
                <a:spLocks noChangeShapeType="1"/>
              </p:cNvSpPr>
              <p:nvPr/>
            </p:nvSpPr>
            <p:spPr bwMode="auto">
              <a:xfrm>
                <a:off x="767" y="199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1" name="Rectangle 157"/>
              <p:cNvSpPr>
                <a:spLocks noChangeArrowheads="1"/>
              </p:cNvSpPr>
              <p:nvPr/>
            </p:nvSpPr>
            <p:spPr bwMode="auto">
              <a:xfrm>
                <a:off x="1793" y="1997"/>
                <a:ext cx="4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92" name="Line 158"/>
              <p:cNvSpPr>
                <a:spLocks noChangeShapeType="1"/>
              </p:cNvSpPr>
              <p:nvPr/>
            </p:nvSpPr>
            <p:spPr bwMode="auto">
              <a:xfrm>
                <a:off x="1793" y="199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3" name="Rectangle 159"/>
              <p:cNvSpPr>
                <a:spLocks noChangeArrowheads="1"/>
              </p:cNvSpPr>
              <p:nvPr/>
            </p:nvSpPr>
            <p:spPr bwMode="auto">
              <a:xfrm>
                <a:off x="3122" y="1997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94" name="Line 160"/>
              <p:cNvSpPr>
                <a:spLocks noChangeShapeType="1"/>
              </p:cNvSpPr>
              <p:nvPr/>
            </p:nvSpPr>
            <p:spPr bwMode="auto">
              <a:xfrm>
                <a:off x="3122" y="199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5" name="Rectangle 161"/>
              <p:cNvSpPr>
                <a:spLocks noChangeArrowheads="1"/>
              </p:cNvSpPr>
              <p:nvPr/>
            </p:nvSpPr>
            <p:spPr bwMode="auto">
              <a:xfrm>
                <a:off x="3883" y="1997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96" name="Line 162"/>
              <p:cNvSpPr>
                <a:spLocks noChangeShapeType="1"/>
              </p:cNvSpPr>
              <p:nvPr/>
            </p:nvSpPr>
            <p:spPr bwMode="auto">
              <a:xfrm>
                <a:off x="3883" y="199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7" name="Rectangle 163"/>
              <p:cNvSpPr>
                <a:spLocks noChangeArrowheads="1"/>
              </p:cNvSpPr>
              <p:nvPr/>
            </p:nvSpPr>
            <p:spPr bwMode="auto">
              <a:xfrm>
                <a:off x="4627" y="1997"/>
                <a:ext cx="9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498" name="Line 164"/>
              <p:cNvSpPr>
                <a:spLocks noChangeShapeType="1"/>
              </p:cNvSpPr>
              <p:nvPr/>
            </p:nvSpPr>
            <p:spPr bwMode="auto">
              <a:xfrm>
                <a:off x="4627" y="199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99" name="Rectangle 165"/>
              <p:cNvSpPr>
                <a:spLocks noChangeArrowheads="1"/>
              </p:cNvSpPr>
              <p:nvPr/>
            </p:nvSpPr>
            <p:spPr bwMode="auto">
              <a:xfrm>
                <a:off x="808" y="2222"/>
                <a:ext cx="451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name</a:t>
                </a:r>
                <a:endParaRPr lang="en-US" sz="2400"/>
              </a:p>
            </p:txBody>
          </p:sp>
          <p:sp>
            <p:nvSpPr>
              <p:cNvPr id="52500" name="Rectangle 166"/>
              <p:cNvSpPr>
                <a:spLocks noChangeArrowheads="1"/>
              </p:cNvSpPr>
              <p:nvPr/>
            </p:nvSpPr>
            <p:spPr bwMode="auto">
              <a:xfrm>
                <a:off x="1265" y="2222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01" name="Rectangle 167"/>
              <p:cNvSpPr>
                <a:spLocks noChangeArrowheads="1"/>
              </p:cNvSpPr>
              <p:nvPr/>
            </p:nvSpPr>
            <p:spPr bwMode="auto">
              <a:xfrm>
                <a:off x="1831" y="2222"/>
                <a:ext cx="711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Students</a:t>
                </a:r>
                <a:endParaRPr lang="en-US" sz="2400"/>
              </a:p>
            </p:txBody>
          </p:sp>
          <p:sp>
            <p:nvSpPr>
              <p:cNvPr id="52502" name="Rectangle 168"/>
              <p:cNvSpPr>
                <a:spLocks noChangeArrowheads="1"/>
              </p:cNvSpPr>
              <p:nvPr/>
            </p:nvSpPr>
            <p:spPr bwMode="auto">
              <a:xfrm>
                <a:off x="2554" y="2222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03" name="Rectangle 169"/>
              <p:cNvSpPr>
                <a:spLocks noChangeArrowheads="1"/>
              </p:cNvSpPr>
              <p:nvPr/>
            </p:nvSpPr>
            <p:spPr bwMode="auto">
              <a:xfrm>
                <a:off x="3160" y="2222"/>
                <a:ext cx="45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string</a:t>
                </a:r>
                <a:endParaRPr lang="en-US" sz="2400"/>
              </a:p>
            </p:txBody>
          </p:sp>
          <p:sp>
            <p:nvSpPr>
              <p:cNvPr id="52504" name="Rectangle 170"/>
              <p:cNvSpPr>
                <a:spLocks noChangeArrowheads="1"/>
              </p:cNvSpPr>
              <p:nvPr/>
            </p:nvSpPr>
            <p:spPr bwMode="auto">
              <a:xfrm>
                <a:off x="3641" y="2222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05" name="Rectangle 171"/>
              <p:cNvSpPr>
                <a:spLocks noChangeArrowheads="1"/>
              </p:cNvSpPr>
              <p:nvPr/>
            </p:nvSpPr>
            <p:spPr bwMode="auto">
              <a:xfrm>
                <a:off x="4209" y="2222"/>
                <a:ext cx="10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2</a:t>
                </a:r>
                <a:endParaRPr lang="en-US" sz="2400"/>
              </a:p>
            </p:txBody>
          </p:sp>
          <p:sp>
            <p:nvSpPr>
              <p:cNvPr id="52506" name="Rectangle 172"/>
              <p:cNvSpPr>
                <a:spLocks noChangeArrowheads="1"/>
              </p:cNvSpPr>
              <p:nvPr/>
            </p:nvSpPr>
            <p:spPr bwMode="auto">
              <a:xfrm>
                <a:off x="4303" y="2222"/>
                <a:ext cx="5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07" name="Rectangle 173"/>
              <p:cNvSpPr>
                <a:spLocks noChangeArrowheads="1"/>
              </p:cNvSpPr>
              <p:nvPr/>
            </p:nvSpPr>
            <p:spPr bwMode="auto">
              <a:xfrm>
                <a:off x="767" y="2222"/>
                <a:ext cx="10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08" name="Line 174"/>
              <p:cNvSpPr>
                <a:spLocks noChangeShapeType="1"/>
              </p:cNvSpPr>
              <p:nvPr/>
            </p:nvSpPr>
            <p:spPr bwMode="auto">
              <a:xfrm>
                <a:off x="767" y="222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09" name="Rectangle 175"/>
              <p:cNvSpPr>
                <a:spLocks noChangeArrowheads="1"/>
              </p:cNvSpPr>
              <p:nvPr/>
            </p:nvSpPr>
            <p:spPr bwMode="auto">
              <a:xfrm>
                <a:off x="1793" y="2222"/>
                <a:ext cx="4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10" name="Line 176"/>
              <p:cNvSpPr>
                <a:spLocks noChangeShapeType="1"/>
              </p:cNvSpPr>
              <p:nvPr/>
            </p:nvSpPr>
            <p:spPr bwMode="auto">
              <a:xfrm>
                <a:off x="1793" y="222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1" name="Rectangle 177"/>
              <p:cNvSpPr>
                <a:spLocks noChangeArrowheads="1"/>
              </p:cNvSpPr>
              <p:nvPr/>
            </p:nvSpPr>
            <p:spPr bwMode="auto">
              <a:xfrm>
                <a:off x="3122" y="2222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12" name="Line 178"/>
              <p:cNvSpPr>
                <a:spLocks noChangeShapeType="1"/>
              </p:cNvSpPr>
              <p:nvPr/>
            </p:nvSpPr>
            <p:spPr bwMode="auto">
              <a:xfrm>
                <a:off x="3122" y="222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3" name="Rectangle 179"/>
              <p:cNvSpPr>
                <a:spLocks noChangeArrowheads="1"/>
              </p:cNvSpPr>
              <p:nvPr/>
            </p:nvSpPr>
            <p:spPr bwMode="auto">
              <a:xfrm>
                <a:off x="3883" y="2222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14" name="Line 180"/>
              <p:cNvSpPr>
                <a:spLocks noChangeShapeType="1"/>
              </p:cNvSpPr>
              <p:nvPr/>
            </p:nvSpPr>
            <p:spPr bwMode="auto">
              <a:xfrm>
                <a:off x="3883" y="222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5" name="Rectangle 181"/>
              <p:cNvSpPr>
                <a:spLocks noChangeArrowheads="1"/>
              </p:cNvSpPr>
              <p:nvPr/>
            </p:nvSpPr>
            <p:spPr bwMode="auto">
              <a:xfrm>
                <a:off x="4627" y="2222"/>
                <a:ext cx="9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16" name="Line 182"/>
              <p:cNvSpPr>
                <a:spLocks noChangeShapeType="1"/>
              </p:cNvSpPr>
              <p:nvPr/>
            </p:nvSpPr>
            <p:spPr bwMode="auto">
              <a:xfrm>
                <a:off x="4627" y="2222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17" name="Rectangle 183"/>
              <p:cNvSpPr>
                <a:spLocks noChangeArrowheads="1"/>
              </p:cNvSpPr>
              <p:nvPr/>
            </p:nvSpPr>
            <p:spPr bwMode="auto">
              <a:xfrm>
                <a:off x="808" y="2447"/>
                <a:ext cx="38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login</a:t>
                </a:r>
                <a:endParaRPr lang="en-US" sz="2400"/>
              </a:p>
            </p:txBody>
          </p:sp>
          <p:sp>
            <p:nvSpPr>
              <p:cNvPr id="52518" name="Rectangle 184"/>
              <p:cNvSpPr>
                <a:spLocks noChangeArrowheads="1"/>
              </p:cNvSpPr>
              <p:nvPr/>
            </p:nvSpPr>
            <p:spPr bwMode="auto">
              <a:xfrm>
                <a:off x="1231" y="2447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19" name="Rectangle 185"/>
              <p:cNvSpPr>
                <a:spLocks noChangeArrowheads="1"/>
              </p:cNvSpPr>
              <p:nvPr/>
            </p:nvSpPr>
            <p:spPr bwMode="auto">
              <a:xfrm>
                <a:off x="1831" y="2447"/>
                <a:ext cx="711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Students</a:t>
                </a:r>
                <a:endParaRPr lang="en-US" sz="2400"/>
              </a:p>
            </p:txBody>
          </p:sp>
          <p:sp>
            <p:nvSpPr>
              <p:cNvPr id="52520" name="Rectangle 186"/>
              <p:cNvSpPr>
                <a:spLocks noChangeArrowheads="1"/>
              </p:cNvSpPr>
              <p:nvPr/>
            </p:nvSpPr>
            <p:spPr bwMode="auto">
              <a:xfrm>
                <a:off x="2554" y="2447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21" name="Rectangle 187"/>
              <p:cNvSpPr>
                <a:spLocks noChangeArrowheads="1"/>
              </p:cNvSpPr>
              <p:nvPr/>
            </p:nvSpPr>
            <p:spPr bwMode="auto">
              <a:xfrm>
                <a:off x="3160" y="2447"/>
                <a:ext cx="456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string</a:t>
                </a:r>
                <a:endParaRPr lang="en-US" sz="2400"/>
              </a:p>
            </p:txBody>
          </p:sp>
          <p:sp>
            <p:nvSpPr>
              <p:cNvPr id="52522" name="Rectangle 188"/>
              <p:cNvSpPr>
                <a:spLocks noChangeArrowheads="1"/>
              </p:cNvSpPr>
              <p:nvPr/>
            </p:nvSpPr>
            <p:spPr bwMode="auto">
              <a:xfrm>
                <a:off x="3641" y="2447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23" name="Rectangle 189"/>
              <p:cNvSpPr>
                <a:spLocks noChangeArrowheads="1"/>
              </p:cNvSpPr>
              <p:nvPr/>
            </p:nvSpPr>
            <p:spPr bwMode="auto">
              <a:xfrm>
                <a:off x="4209" y="2447"/>
                <a:ext cx="100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3</a:t>
                </a:r>
                <a:endParaRPr lang="en-US" sz="2400"/>
              </a:p>
            </p:txBody>
          </p:sp>
          <p:sp>
            <p:nvSpPr>
              <p:cNvPr id="52524" name="Rectangle 190"/>
              <p:cNvSpPr>
                <a:spLocks noChangeArrowheads="1"/>
              </p:cNvSpPr>
              <p:nvPr/>
            </p:nvSpPr>
            <p:spPr bwMode="auto">
              <a:xfrm>
                <a:off x="4303" y="2447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25" name="Rectangle 191"/>
              <p:cNvSpPr>
                <a:spLocks noChangeArrowheads="1"/>
              </p:cNvSpPr>
              <p:nvPr/>
            </p:nvSpPr>
            <p:spPr bwMode="auto">
              <a:xfrm>
                <a:off x="767" y="2447"/>
                <a:ext cx="10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26" name="Line 192"/>
              <p:cNvSpPr>
                <a:spLocks noChangeShapeType="1"/>
              </p:cNvSpPr>
              <p:nvPr/>
            </p:nvSpPr>
            <p:spPr bwMode="auto">
              <a:xfrm>
                <a:off x="767" y="244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27" name="Rectangle 193"/>
              <p:cNvSpPr>
                <a:spLocks noChangeArrowheads="1"/>
              </p:cNvSpPr>
              <p:nvPr/>
            </p:nvSpPr>
            <p:spPr bwMode="auto">
              <a:xfrm>
                <a:off x="1793" y="2447"/>
                <a:ext cx="4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28" name="Line 194"/>
              <p:cNvSpPr>
                <a:spLocks noChangeShapeType="1"/>
              </p:cNvSpPr>
              <p:nvPr/>
            </p:nvSpPr>
            <p:spPr bwMode="auto">
              <a:xfrm>
                <a:off x="1793" y="244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29" name="Rectangle 195"/>
              <p:cNvSpPr>
                <a:spLocks noChangeArrowheads="1"/>
              </p:cNvSpPr>
              <p:nvPr/>
            </p:nvSpPr>
            <p:spPr bwMode="auto">
              <a:xfrm>
                <a:off x="3122" y="2447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30" name="Line 196"/>
              <p:cNvSpPr>
                <a:spLocks noChangeShapeType="1"/>
              </p:cNvSpPr>
              <p:nvPr/>
            </p:nvSpPr>
            <p:spPr bwMode="auto">
              <a:xfrm>
                <a:off x="3122" y="244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1" name="Rectangle 197"/>
              <p:cNvSpPr>
                <a:spLocks noChangeArrowheads="1"/>
              </p:cNvSpPr>
              <p:nvPr/>
            </p:nvSpPr>
            <p:spPr bwMode="auto">
              <a:xfrm>
                <a:off x="3883" y="2447"/>
                <a:ext cx="5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32" name="Line 198"/>
              <p:cNvSpPr>
                <a:spLocks noChangeShapeType="1"/>
              </p:cNvSpPr>
              <p:nvPr/>
            </p:nvSpPr>
            <p:spPr bwMode="auto">
              <a:xfrm>
                <a:off x="3883" y="244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3" name="Rectangle 199"/>
              <p:cNvSpPr>
                <a:spLocks noChangeArrowheads="1"/>
              </p:cNvSpPr>
              <p:nvPr/>
            </p:nvSpPr>
            <p:spPr bwMode="auto">
              <a:xfrm>
                <a:off x="4627" y="2447"/>
                <a:ext cx="9" cy="2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52534" name="Line 200"/>
              <p:cNvSpPr>
                <a:spLocks noChangeShapeType="1"/>
              </p:cNvSpPr>
              <p:nvPr/>
            </p:nvSpPr>
            <p:spPr bwMode="auto">
              <a:xfrm>
                <a:off x="4627" y="2447"/>
                <a:ext cx="1" cy="2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35" name="Rectangle 201"/>
              <p:cNvSpPr>
                <a:spLocks noChangeArrowheads="1"/>
              </p:cNvSpPr>
              <p:nvPr/>
            </p:nvSpPr>
            <p:spPr bwMode="auto">
              <a:xfrm>
                <a:off x="808" y="2672"/>
                <a:ext cx="295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age</a:t>
                </a:r>
                <a:endParaRPr lang="en-US" sz="2400"/>
              </a:p>
            </p:txBody>
          </p:sp>
          <p:sp>
            <p:nvSpPr>
              <p:cNvPr id="52536" name="Rectangle 202"/>
              <p:cNvSpPr>
                <a:spLocks noChangeArrowheads="1"/>
              </p:cNvSpPr>
              <p:nvPr/>
            </p:nvSpPr>
            <p:spPr bwMode="auto">
              <a:xfrm>
                <a:off x="1095" y="2672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52537" name="Rectangle 203"/>
              <p:cNvSpPr>
                <a:spLocks noChangeArrowheads="1"/>
              </p:cNvSpPr>
              <p:nvPr/>
            </p:nvSpPr>
            <p:spPr bwMode="auto">
              <a:xfrm>
                <a:off x="1831" y="2672"/>
                <a:ext cx="71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Students</a:t>
                </a:r>
                <a:endParaRPr lang="en-US" sz="2400"/>
              </a:p>
            </p:txBody>
          </p:sp>
          <p:sp>
            <p:nvSpPr>
              <p:cNvPr id="52538" name="Rectangle 204"/>
              <p:cNvSpPr>
                <a:spLocks noChangeArrowheads="1"/>
              </p:cNvSpPr>
              <p:nvPr/>
            </p:nvSpPr>
            <p:spPr bwMode="auto">
              <a:xfrm>
                <a:off x="2554" y="2672"/>
                <a:ext cx="58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solidFill>
                      <a:srgbClr val="010000"/>
                    </a:solidFill>
                  </a:rPr>
                  <a:t> </a:t>
                </a:r>
                <a:endParaRPr lang="en-US" sz="2400"/>
              </a:p>
            </p:txBody>
          </p:sp>
        </p:grpSp>
        <p:sp>
          <p:nvSpPr>
            <p:cNvPr id="52232" name="Rectangle 205"/>
            <p:cNvSpPr>
              <a:spLocks noChangeArrowheads="1"/>
            </p:cNvSpPr>
            <p:nvPr/>
          </p:nvSpPr>
          <p:spPr bwMode="auto">
            <a:xfrm>
              <a:off x="3160" y="2672"/>
              <a:ext cx="50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intege</a:t>
              </a:r>
              <a:endParaRPr lang="en-US" sz="2400"/>
            </a:p>
          </p:txBody>
        </p:sp>
        <p:sp>
          <p:nvSpPr>
            <p:cNvPr id="52233" name="Rectangle 206"/>
            <p:cNvSpPr>
              <a:spLocks noChangeArrowheads="1"/>
            </p:cNvSpPr>
            <p:nvPr/>
          </p:nvSpPr>
          <p:spPr bwMode="auto">
            <a:xfrm>
              <a:off x="3668" y="2672"/>
              <a:ext cx="6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r</a:t>
              </a:r>
              <a:endParaRPr lang="en-US" sz="2400"/>
            </a:p>
          </p:txBody>
        </p:sp>
        <p:sp>
          <p:nvSpPr>
            <p:cNvPr id="52234" name="Rectangle 207"/>
            <p:cNvSpPr>
              <a:spLocks noChangeArrowheads="1"/>
            </p:cNvSpPr>
            <p:nvPr/>
          </p:nvSpPr>
          <p:spPr bwMode="auto">
            <a:xfrm>
              <a:off x="3741" y="2672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35" name="Rectangle 208"/>
            <p:cNvSpPr>
              <a:spLocks noChangeArrowheads="1"/>
            </p:cNvSpPr>
            <p:nvPr/>
          </p:nvSpPr>
          <p:spPr bwMode="auto">
            <a:xfrm>
              <a:off x="4209" y="2672"/>
              <a:ext cx="1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4</a:t>
              </a:r>
              <a:endParaRPr lang="en-US" sz="2400"/>
            </a:p>
          </p:txBody>
        </p:sp>
        <p:sp>
          <p:nvSpPr>
            <p:cNvPr id="52236" name="Rectangle 209"/>
            <p:cNvSpPr>
              <a:spLocks noChangeArrowheads="1"/>
            </p:cNvSpPr>
            <p:nvPr/>
          </p:nvSpPr>
          <p:spPr bwMode="auto">
            <a:xfrm>
              <a:off x="4303" y="2672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37" name="Rectangle 210"/>
            <p:cNvSpPr>
              <a:spLocks noChangeArrowheads="1"/>
            </p:cNvSpPr>
            <p:nvPr/>
          </p:nvSpPr>
          <p:spPr bwMode="auto">
            <a:xfrm>
              <a:off x="767" y="2672"/>
              <a:ext cx="10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38" name="Line 211"/>
            <p:cNvSpPr>
              <a:spLocks noChangeShapeType="1"/>
            </p:cNvSpPr>
            <p:nvPr/>
          </p:nvSpPr>
          <p:spPr bwMode="auto">
            <a:xfrm>
              <a:off x="767" y="2672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Rectangle 212"/>
            <p:cNvSpPr>
              <a:spLocks noChangeArrowheads="1"/>
            </p:cNvSpPr>
            <p:nvPr/>
          </p:nvSpPr>
          <p:spPr bwMode="auto">
            <a:xfrm>
              <a:off x="1793" y="2672"/>
              <a:ext cx="4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40" name="Line 213"/>
            <p:cNvSpPr>
              <a:spLocks noChangeShapeType="1"/>
            </p:cNvSpPr>
            <p:nvPr/>
          </p:nvSpPr>
          <p:spPr bwMode="auto">
            <a:xfrm>
              <a:off x="1793" y="2672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Rectangle 214"/>
            <p:cNvSpPr>
              <a:spLocks noChangeArrowheads="1"/>
            </p:cNvSpPr>
            <p:nvPr/>
          </p:nvSpPr>
          <p:spPr bwMode="auto">
            <a:xfrm>
              <a:off x="3122" y="2672"/>
              <a:ext cx="5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42" name="Line 215"/>
            <p:cNvSpPr>
              <a:spLocks noChangeShapeType="1"/>
            </p:cNvSpPr>
            <p:nvPr/>
          </p:nvSpPr>
          <p:spPr bwMode="auto">
            <a:xfrm>
              <a:off x="3122" y="2672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Rectangle 216"/>
            <p:cNvSpPr>
              <a:spLocks noChangeArrowheads="1"/>
            </p:cNvSpPr>
            <p:nvPr/>
          </p:nvSpPr>
          <p:spPr bwMode="auto">
            <a:xfrm>
              <a:off x="3883" y="2672"/>
              <a:ext cx="5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44" name="Line 217"/>
            <p:cNvSpPr>
              <a:spLocks noChangeShapeType="1"/>
            </p:cNvSpPr>
            <p:nvPr/>
          </p:nvSpPr>
          <p:spPr bwMode="auto">
            <a:xfrm>
              <a:off x="3883" y="2672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Rectangle 218"/>
            <p:cNvSpPr>
              <a:spLocks noChangeArrowheads="1"/>
            </p:cNvSpPr>
            <p:nvPr/>
          </p:nvSpPr>
          <p:spPr bwMode="auto">
            <a:xfrm>
              <a:off x="4627" y="2672"/>
              <a:ext cx="9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46" name="Line 219"/>
            <p:cNvSpPr>
              <a:spLocks noChangeShapeType="1"/>
            </p:cNvSpPr>
            <p:nvPr/>
          </p:nvSpPr>
          <p:spPr bwMode="auto">
            <a:xfrm>
              <a:off x="4627" y="2672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Rectangle 220"/>
            <p:cNvSpPr>
              <a:spLocks noChangeArrowheads="1"/>
            </p:cNvSpPr>
            <p:nvPr/>
          </p:nvSpPr>
          <p:spPr bwMode="auto">
            <a:xfrm>
              <a:off x="808" y="2896"/>
              <a:ext cx="3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gpa</a:t>
              </a:r>
              <a:endParaRPr lang="en-US" sz="2400"/>
            </a:p>
          </p:txBody>
        </p:sp>
        <p:sp>
          <p:nvSpPr>
            <p:cNvPr id="52248" name="Rectangle 221"/>
            <p:cNvSpPr>
              <a:spLocks noChangeArrowheads="1"/>
            </p:cNvSpPr>
            <p:nvPr/>
          </p:nvSpPr>
          <p:spPr bwMode="auto">
            <a:xfrm>
              <a:off x="1118" y="289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49" name="Rectangle 222"/>
            <p:cNvSpPr>
              <a:spLocks noChangeArrowheads="1"/>
            </p:cNvSpPr>
            <p:nvPr/>
          </p:nvSpPr>
          <p:spPr bwMode="auto">
            <a:xfrm>
              <a:off x="1831" y="2896"/>
              <a:ext cx="71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Students</a:t>
              </a:r>
              <a:endParaRPr lang="en-US" sz="2400"/>
            </a:p>
          </p:txBody>
        </p:sp>
        <p:sp>
          <p:nvSpPr>
            <p:cNvPr id="52250" name="Rectangle 223"/>
            <p:cNvSpPr>
              <a:spLocks noChangeArrowheads="1"/>
            </p:cNvSpPr>
            <p:nvPr/>
          </p:nvSpPr>
          <p:spPr bwMode="auto">
            <a:xfrm>
              <a:off x="2554" y="289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51" name="Rectangle 224"/>
            <p:cNvSpPr>
              <a:spLocks noChangeArrowheads="1"/>
            </p:cNvSpPr>
            <p:nvPr/>
          </p:nvSpPr>
          <p:spPr bwMode="auto">
            <a:xfrm>
              <a:off x="3160" y="2896"/>
              <a:ext cx="30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real</a:t>
              </a:r>
              <a:endParaRPr lang="en-US" sz="2400"/>
            </a:p>
          </p:txBody>
        </p:sp>
        <p:sp>
          <p:nvSpPr>
            <p:cNvPr id="52252" name="Rectangle 225"/>
            <p:cNvSpPr>
              <a:spLocks noChangeArrowheads="1"/>
            </p:cNvSpPr>
            <p:nvPr/>
          </p:nvSpPr>
          <p:spPr bwMode="auto">
            <a:xfrm>
              <a:off x="3472" y="289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53" name="Rectangle 226"/>
            <p:cNvSpPr>
              <a:spLocks noChangeArrowheads="1"/>
            </p:cNvSpPr>
            <p:nvPr/>
          </p:nvSpPr>
          <p:spPr bwMode="auto">
            <a:xfrm>
              <a:off x="4209" y="2896"/>
              <a:ext cx="1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5</a:t>
              </a:r>
              <a:endParaRPr lang="en-US" sz="2400"/>
            </a:p>
          </p:txBody>
        </p:sp>
        <p:sp>
          <p:nvSpPr>
            <p:cNvPr id="52254" name="Rectangle 227"/>
            <p:cNvSpPr>
              <a:spLocks noChangeArrowheads="1"/>
            </p:cNvSpPr>
            <p:nvPr/>
          </p:nvSpPr>
          <p:spPr bwMode="auto">
            <a:xfrm>
              <a:off x="4303" y="289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55" name="Rectangle 228"/>
            <p:cNvSpPr>
              <a:spLocks noChangeArrowheads="1"/>
            </p:cNvSpPr>
            <p:nvPr/>
          </p:nvSpPr>
          <p:spPr bwMode="auto">
            <a:xfrm>
              <a:off x="767" y="2896"/>
              <a:ext cx="10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56" name="Line 229"/>
            <p:cNvSpPr>
              <a:spLocks noChangeShapeType="1"/>
            </p:cNvSpPr>
            <p:nvPr/>
          </p:nvSpPr>
          <p:spPr bwMode="auto">
            <a:xfrm>
              <a:off x="767" y="289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Rectangle 230"/>
            <p:cNvSpPr>
              <a:spLocks noChangeArrowheads="1"/>
            </p:cNvSpPr>
            <p:nvPr/>
          </p:nvSpPr>
          <p:spPr bwMode="auto">
            <a:xfrm>
              <a:off x="1793" y="2896"/>
              <a:ext cx="4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58" name="Line 231"/>
            <p:cNvSpPr>
              <a:spLocks noChangeShapeType="1"/>
            </p:cNvSpPr>
            <p:nvPr/>
          </p:nvSpPr>
          <p:spPr bwMode="auto">
            <a:xfrm>
              <a:off x="1793" y="289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Rectangle 232"/>
            <p:cNvSpPr>
              <a:spLocks noChangeArrowheads="1"/>
            </p:cNvSpPr>
            <p:nvPr/>
          </p:nvSpPr>
          <p:spPr bwMode="auto">
            <a:xfrm>
              <a:off x="3122" y="2896"/>
              <a:ext cx="5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60" name="Line 233"/>
            <p:cNvSpPr>
              <a:spLocks noChangeShapeType="1"/>
            </p:cNvSpPr>
            <p:nvPr/>
          </p:nvSpPr>
          <p:spPr bwMode="auto">
            <a:xfrm>
              <a:off x="3122" y="289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Rectangle 234"/>
            <p:cNvSpPr>
              <a:spLocks noChangeArrowheads="1"/>
            </p:cNvSpPr>
            <p:nvPr/>
          </p:nvSpPr>
          <p:spPr bwMode="auto">
            <a:xfrm>
              <a:off x="3883" y="2896"/>
              <a:ext cx="5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62" name="Line 235"/>
            <p:cNvSpPr>
              <a:spLocks noChangeShapeType="1"/>
            </p:cNvSpPr>
            <p:nvPr/>
          </p:nvSpPr>
          <p:spPr bwMode="auto">
            <a:xfrm>
              <a:off x="3883" y="289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Rectangle 236"/>
            <p:cNvSpPr>
              <a:spLocks noChangeArrowheads="1"/>
            </p:cNvSpPr>
            <p:nvPr/>
          </p:nvSpPr>
          <p:spPr bwMode="auto">
            <a:xfrm>
              <a:off x="4627" y="2896"/>
              <a:ext cx="9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64" name="Line 237"/>
            <p:cNvSpPr>
              <a:spLocks noChangeShapeType="1"/>
            </p:cNvSpPr>
            <p:nvPr/>
          </p:nvSpPr>
          <p:spPr bwMode="auto">
            <a:xfrm>
              <a:off x="4627" y="289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Rectangle 238"/>
            <p:cNvSpPr>
              <a:spLocks noChangeArrowheads="1"/>
            </p:cNvSpPr>
            <p:nvPr/>
          </p:nvSpPr>
          <p:spPr bwMode="auto">
            <a:xfrm>
              <a:off x="808" y="3121"/>
              <a:ext cx="20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fid</a:t>
              </a:r>
              <a:endParaRPr lang="en-US" sz="2400"/>
            </a:p>
          </p:txBody>
        </p:sp>
        <p:sp>
          <p:nvSpPr>
            <p:cNvPr id="52266" name="Rectangle 239"/>
            <p:cNvSpPr>
              <a:spLocks noChangeArrowheads="1"/>
            </p:cNvSpPr>
            <p:nvPr/>
          </p:nvSpPr>
          <p:spPr bwMode="auto">
            <a:xfrm>
              <a:off x="1038" y="3121"/>
              <a:ext cx="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67" name="Rectangle 240"/>
            <p:cNvSpPr>
              <a:spLocks noChangeArrowheads="1"/>
            </p:cNvSpPr>
            <p:nvPr/>
          </p:nvSpPr>
          <p:spPr bwMode="auto">
            <a:xfrm>
              <a:off x="1831" y="3121"/>
              <a:ext cx="57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dirty="0">
                  <a:solidFill>
                    <a:srgbClr val="010000"/>
                  </a:solidFill>
                </a:rPr>
                <a:t>Faculty</a:t>
              </a:r>
              <a:endParaRPr lang="en-US" sz="2400" dirty="0"/>
            </a:p>
          </p:txBody>
        </p:sp>
        <p:sp>
          <p:nvSpPr>
            <p:cNvPr id="52268" name="Rectangle 241"/>
            <p:cNvSpPr>
              <a:spLocks noChangeArrowheads="1"/>
            </p:cNvSpPr>
            <p:nvPr/>
          </p:nvSpPr>
          <p:spPr bwMode="auto">
            <a:xfrm>
              <a:off x="2443" y="3121"/>
              <a:ext cx="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69" name="Rectangle 242"/>
            <p:cNvSpPr>
              <a:spLocks noChangeArrowheads="1"/>
            </p:cNvSpPr>
            <p:nvPr/>
          </p:nvSpPr>
          <p:spPr bwMode="auto">
            <a:xfrm>
              <a:off x="3160" y="3121"/>
              <a:ext cx="4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string</a:t>
              </a:r>
              <a:endParaRPr lang="en-US" sz="2400"/>
            </a:p>
          </p:txBody>
        </p:sp>
        <p:sp>
          <p:nvSpPr>
            <p:cNvPr id="52270" name="Rectangle 243"/>
            <p:cNvSpPr>
              <a:spLocks noChangeArrowheads="1"/>
            </p:cNvSpPr>
            <p:nvPr/>
          </p:nvSpPr>
          <p:spPr bwMode="auto">
            <a:xfrm>
              <a:off x="3641" y="3121"/>
              <a:ext cx="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71" name="Rectangle 244"/>
            <p:cNvSpPr>
              <a:spLocks noChangeArrowheads="1"/>
            </p:cNvSpPr>
            <p:nvPr/>
          </p:nvSpPr>
          <p:spPr bwMode="auto">
            <a:xfrm>
              <a:off x="4209" y="3121"/>
              <a:ext cx="10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52272" name="Rectangle 245"/>
            <p:cNvSpPr>
              <a:spLocks noChangeArrowheads="1"/>
            </p:cNvSpPr>
            <p:nvPr/>
          </p:nvSpPr>
          <p:spPr bwMode="auto">
            <a:xfrm>
              <a:off x="4303" y="3121"/>
              <a:ext cx="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73" name="Rectangle 246"/>
            <p:cNvSpPr>
              <a:spLocks noChangeArrowheads="1"/>
            </p:cNvSpPr>
            <p:nvPr/>
          </p:nvSpPr>
          <p:spPr bwMode="auto">
            <a:xfrm>
              <a:off x="767" y="3121"/>
              <a:ext cx="10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74" name="Line 247"/>
            <p:cNvSpPr>
              <a:spLocks noChangeShapeType="1"/>
            </p:cNvSpPr>
            <p:nvPr/>
          </p:nvSpPr>
          <p:spPr bwMode="auto">
            <a:xfrm>
              <a:off x="767" y="3121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5" name="Rectangle 248"/>
            <p:cNvSpPr>
              <a:spLocks noChangeArrowheads="1"/>
            </p:cNvSpPr>
            <p:nvPr/>
          </p:nvSpPr>
          <p:spPr bwMode="auto">
            <a:xfrm>
              <a:off x="1793" y="3121"/>
              <a:ext cx="4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76" name="Line 249"/>
            <p:cNvSpPr>
              <a:spLocks noChangeShapeType="1"/>
            </p:cNvSpPr>
            <p:nvPr/>
          </p:nvSpPr>
          <p:spPr bwMode="auto">
            <a:xfrm>
              <a:off x="1793" y="3121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7" name="Rectangle 250"/>
            <p:cNvSpPr>
              <a:spLocks noChangeArrowheads="1"/>
            </p:cNvSpPr>
            <p:nvPr/>
          </p:nvSpPr>
          <p:spPr bwMode="auto">
            <a:xfrm>
              <a:off x="3122" y="3121"/>
              <a:ext cx="5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78" name="Line 251"/>
            <p:cNvSpPr>
              <a:spLocks noChangeShapeType="1"/>
            </p:cNvSpPr>
            <p:nvPr/>
          </p:nvSpPr>
          <p:spPr bwMode="auto">
            <a:xfrm>
              <a:off x="3122" y="3121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9" name="Rectangle 252"/>
            <p:cNvSpPr>
              <a:spLocks noChangeArrowheads="1"/>
            </p:cNvSpPr>
            <p:nvPr/>
          </p:nvSpPr>
          <p:spPr bwMode="auto">
            <a:xfrm>
              <a:off x="3883" y="3121"/>
              <a:ext cx="5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80" name="Line 253"/>
            <p:cNvSpPr>
              <a:spLocks noChangeShapeType="1"/>
            </p:cNvSpPr>
            <p:nvPr/>
          </p:nvSpPr>
          <p:spPr bwMode="auto">
            <a:xfrm>
              <a:off x="3883" y="3121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1" name="Rectangle 254"/>
            <p:cNvSpPr>
              <a:spLocks noChangeArrowheads="1"/>
            </p:cNvSpPr>
            <p:nvPr/>
          </p:nvSpPr>
          <p:spPr bwMode="auto">
            <a:xfrm>
              <a:off x="4627" y="3121"/>
              <a:ext cx="9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82" name="Line 255"/>
            <p:cNvSpPr>
              <a:spLocks noChangeShapeType="1"/>
            </p:cNvSpPr>
            <p:nvPr/>
          </p:nvSpPr>
          <p:spPr bwMode="auto">
            <a:xfrm>
              <a:off x="4627" y="3121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3" name="Rectangle 256"/>
            <p:cNvSpPr>
              <a:spLocks noChangeArrowheads="1"/>
            </p:cNvSpPr>
            <p:nvPr/>
          </p:nvSpPr>
          <p:spPr bwMode="auto">
            <a:xfrm>
              <a:off x="808" y="3346"/>
              <a:ext cx="50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fname</a:t>
              </a:r>
              <a:endParaRPr lang="en-US" sz="2400"/>
            </a:p>
          </p:txBody>
        </p:sp>
        <p:sp>
          <p:nvSpPr>
            <p:cNvPr id="52284" name="Rectangle 257"/>
            <p:cNvSpPr>
              <a:spLocks noChangeArrowheads="1"/>
            </p:cNvSpPr>
            <p:nvPr/>
          </p:nvSpPr>
          <p:spPr bwMode="auto">
            <a:xfrm>
              <a:off x="1327" y="334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85" name="Rectangle 258"/>
            <p:cNvSpPr>
              <a:spLocks noChangeArrowheads="1"/>
            </p:cNvSpPr>
            <p:nvPr/>
          </p:nvSpPr>
          <p:spPr bwMode="auto">
            <a:xfrm>
              <a:off x="1831" y="3346"/>
              <a:ext cx="5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Faculty</a:t>
              </a:r>
              <a:endParaRPr lang="en-US" sz="2400"/>
            </a:p>
          </p:txBody>
        </p:sp>
        <p:sp>
          <p:nvSpPr>
            <p:cNvPr id="52286" name="Rectangle 259"/>
            <p:cNvSpPr>
              <a:spLocks noChangeArrowheads="1"/>
            </p:cNvSpPr>
            <p:nvPr/>
          </p:nvSpPr>
          <p:spPr bwMode="auto">
            <a:xfrm>
              <a:off x="2443" y="334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87" name="Rectangle 260"/>
            <p:cNvSpPr>
              <a:spLocks noChangeArrowheads="1"/>
            </p:cNvSpPr>
            <p:nvPr/>
          </p:nvSpPr>
          <p:spPr bwMode="auto">
            <a:xfrm>
              <a:off x="3160" y="3346"/>
              <a:ext cx="4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string</a:t>
              </a:r>
              <a:endParaRPr lang="en-US" sz="2400"/>
            </a:p>
          </p:txBody>
        </p:sp>
        <p:sp>
          <p:nvSpPr>
            <p:cNvPr id="52288" name="Rectangle 261"/>
            <p:cNvSpPr>
              <a:spLocks noChangeArrowheads="1"/>
            </p:cNvSpPr>
            <p:nvPr/>
          </p:nvSpPr>
          <p:spPr bwMode="auto">
            <a:xfrm>
              <a:off x="3641" y="334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89" name="Rectangle 262"/>
            <p:cNvSpPr>
              <a:spLocks noChangeArrowheads="1"/>
            </p:cNvSpPr>
            <p:nvPr/>
          </p:nvSpPr>
          <p:spPr bwMode="auto">
            <a:xfrm>
              <a:off x="4209" y="3346"/>
              <a:ext cx="1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2</a:t>
              </a:r>
              <a:endParaRPr lang="en-US" sz="2400"/>
            </a:p>
          </p:txBody>
        </p:sp>
        <p:sp>
          <p:nvSpPr>
            <p:cNvPr id="52290" name="Rectangle 263"/>
            <p:cNvSpPr>
              <a:spLocks noChangeArrowheads="1"/>
            </p:cNvSpPr>
            <p:nvPr/>
          </p:nvSpPr>
          <p:spPr bwMode="auto">
            <a:xfrm>
              <a:off x="4303" y="3346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291" name="Rectangle 264"/>
            <p:cNvSpPr>
              <a:spLocks noChangeArrowheads="1"/>
            </p:cNvSpPr>
            <p:nvPr/>
          </p:nvSpPr>
          <p:spPr bwMode="auto">
            <a:xfrm>
              <a:off x="767" y="3346"/>
              <a:ext cx="10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92" name="Line 265"/>
            <p:cNvSpPr>
              <a:spLocks noChangeShapeType="1"/>
            </p:cNvSpPr>
            <p:nvPr/>
          </p:nvSpPr>
          <p:spPr bwMode="auto">
            <a:xfrm>
              <a:off x="767" y="334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3" name="Rectangle 266"/>
            <p:cNvSpPr>
              <a:spLocks noChangeArrowheads="1"/>
            </p:cNvSpPr>
            <p:nvPr/>
          </p:nvSpPr>
          <p:spPr bwMode="auto">
            <a:xfrm>
              <a:off x="1793" y="3346"/>
              <a:ext cx="4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94" name="Line 267"/>
            <p:cNvSpPr>
              <a:spLocks noChangeShapeType="1"/>
            </p:cNvSpPr>
            <p:nvPr/>
          </p:nvSpPr>
          <p:spPr bwMode="auto">
            <a:xfrm>
              <a:off x="1793" y="334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5" name="Rectangle 268"/>
            <p:cNvSpPr>
              <a:spLocks noChangeArrowheads="1"/>
            </p:cNvSpPr>
            <p:nvPr/>
          </p:nvSpPr>
          <p:spPr bwMode="auto">
            <a:xfrm>
              <a:off x="3122" y="3346"/>
              <a:ext cx="5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96" name="Line 269"/>
            <p:cNvSpPr>
              <a:spLocks noChangeShapeType="1"/>
            </p:cNvSpPr>
            <p:nvPr/>
          </p:nvSpPr>
          <p:spPr bwMode="auto">
            <a:xfrm>
              <a:off x="3122" y="334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7" name="Rectangle 270"/>
            <p:cNvSpPr>
              <a:spLocks noChangeArrowheads="1"/>
            </p:cNvSpPr>
            <p:nvPr/>
          </p:nvSpPr>
          <p:spPr bwMode="auto">
            <a:xfrm>
              <a:off x="3883" y="3346"/>
              <a:ext cx="5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298" name="Line 271"/>
            <p:cNvSpPr>
              <a:spLocks noChangeShapeType="1"/>
            </p:cNvSpPr>
            <p:nvPr/>
          </p:nvSpPr>
          <p:spPr bwMode="auto">
            <a:xfrm>
              <a:off x="3883" y="334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9" name="Rectangle 272"/>
            <p:cNvSpPr>
              <a:spLocks noChangeArrowheads="1"/>
            </p:cNvSpPr>
            <p:nvPr/>
          </p:nvSpPr>
          <p:spPr bwMode="auto">
            <a:xfrm>
              <a:off x="4627" y="3346"/>
              <a:ext cx="9" cy="2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00" name="Line 273"/>
            <p:cNvSpPr>
              <a:spLocks noChangeShapeType="1"/>
            </p:cNvSpPr>
            <p:nvPr/>
          </p:nvSpPr>
          <p:spPr bwMode="auto">
            <a:xfrm>
              <a:off x="4627" y="3346"/>
              <a:ext cx="1" cy="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1" name="Rectangle 274"/>
            <p:cNvSpPr>
              <a:spLocks noChangeArrowheads="1"/>
            </p:cNvSpPr>
            <p:nvPr/>
          </p:nvSpPr>
          <p:spPr bwMode="auto">
            <a:xfrm>
              <a:off x="808" y="3571"/>
              <a:ext cx="22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sal</a:t>
              </a:r>
              <a:endParaRPr lang="en-US" sz="2400"/>
            </a:p>
          </p:txBody>
        </p:sp>
        <p:sp>
          <p:nvSpPr>
            <p:cNvPr id="52302" name="Rectangle 275"/>
            <p:cNvSpPr>
              <a:spLocks noChangeArrowheads="1"/>
            </p:cNvSpPr>
            <p:nvPr/>
          </p:nvSpPr>
          <p:spPr bwMode="auto">
            <a:xfrm>
              <a:off x="1035" y="3571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303" name="Rectangle 276"/>
            <p:cNvSpPr>
              <a:spLocks noChangeArrowheads="1"/>
            </p:cNvSpPr>
            <p:nvPr/>
          </p:nvSpPr>
          <p:spPr bwMode="auto">
            <a:xfrm>
              <a:off x="1831" y="3571"/>
              <a:ext cx="5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Faculty</a:t>
              </a:r>
              <a:endParaRPr lang="en-US" sz="2400"/>
            </a:p>
          </p:txBody>
        </p:sp>
        <p:sp>
          <p:nvSpPr>
            <p:cNvPr id="52304" name="Rectangle 277"/>
            <p:cNvSpPr>
              <a:spLocks noChangeArrowheads="1"/>
            </p:cNvSpPr>
            <p:nvPr/>
          </p:nvSpPr>
          <p:spPr bwMode="auto">
            <a:xfrm>
              <a:off x="2443" y="3571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305" name="Rectangle 278"/>
            <p:cNvSpPr>
              <a:spLocks noChangeArrowheads="1"/>
            </p:cNvSpPr>
            <p:nvPr/>
          </p:nvSpPr>
          <p:spPr bwMode="auto">
            <a:xfrm>
              <a:off x="3160" y="3571"/>
              <a:ext cx="30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real</a:t>
              </a:r>
              <a:endParaRPr lang="en-US" sz="2400"/>
            </a:p>
          </p:txBody>
        </p:sp>
        <p:sp>
          <p:nvSpPr>
            <p:cNvPr id="52306" name="Rectangle 279"/>
            <p:cNvSpPr>
              <a:spLocks noChangeArrowheads="1"/>
            </p:cNvSpPr>
            <p:nvPr/>
          </p:nvSpPr>
          <p:spPr bwMode="auto">
            <a:xfrm>
              <a:off x="3472" y="3571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307" name="Rectangle 280"/>
            <p:cNvSpPr>
              <a:spLocks noChangeArrowheads="1"/>
            </p:cNvSpPr>
            <p:nvPr/>
          </p:nvSpPr>
          <p:spPr bwMode="auto">
            <a:xfrm>
              <a:off x="4209" y="3571"/>
              <a:ext cx="1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3</a:t>
              </a:r>
              <a:endParaRPr lang="en-US" sz="2400"/>
            </a:p>
          </p:txBody>
        </p:sp>
        <p:sp>
          <p:nvSpPr>
            <p:cNvPr id="52308" name="Rectangle 281"/>
            <p:cNvSpPr>
              <a:spLocks noChangeArrowheads="1"/>
            </p:cNvSpPr>
            <p:nvPr/>
          </p:nvSpPr>
          <p:spPr bwMode="auto">
            <a:xfrm>
              <a:off x="4303" y="3571"/>
              <a:ext cx="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52309" name="Rectangle 282"/>
            <p:cNvSpPr>
              <a:spLocks noChangeArrowheads="1"/>
            </p:cNvSpPr>
            <p:nvPr/>
          </p:nvSpPr>
          <p:spPr bwMode="auto">
            <a:xfrm>
              <a:off x="767" y="3571"/>
              <a:ext cx="10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10" name="Line 283"/>
            <p:cNvSpPr>
              <a:spLocks noChangeShapeType="1"/>
            </p:cNvSpPr>
            <p:nvPr/>
          </p:nvSpPr>
          <p:spPr bwMode="auto">
            <a:xfrm>
              <a:off x="767" y="3571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1" name="Rectangle 284"/>
            <p:cNvSpPr>
              <a:spLocks noChangeArrowheads="1"/>
            </p:cNvSpPr>
            <p:nvPr/>
          </p:nvSpPr>
          <p:spPr bwMode="auto">
            <a:xfrm>
              <a:off x="767" y="3795"/>
              <a:ext cx="102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12" name="Line 285"/>
            <p:cNvSpPr>
              <a:spLocks noChangeShapeType="1"/>
            </p:cNvSpPr>
            <p:nvPr/>
          </p:nvSpPr>
          <p:spPr bwMode="auto">
            <a:xfrm>
              <a:off x="767" y="3795"/>
              <a:ext cx="10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3" name="Rectangle 286"/>
            <p:cNvSpPr>
              <a:spLocks noChangeArrowheads="1"/>
            </p:cNvSpPr>
            <p:nvPr/>
          </p:nvSpPr>
          <p:spPr bwMode="auto">
            <a:xfrm>
              <a:off x="1793" y="3571"/>
              <a:ext cx="4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14" name="Line 287"/>
            <p:cNvSpPr>
              <a:spLocks noChangeShapeType="1"/>
            </p:cNvSpPr>
            <p:nvPr/>
          </p:nvSpPr>
          <p:spPr bwMode="auto">
            <a:xfrm>
              <a:off x="1793" y="3571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Rectangle 288"/>
            <p:cNvSpPr>
              <a:spLocks noChangeArrowheads="1"/>
            </p:cNvSpPr>
            <p:nvPr/>
          </p:nvSpPr>
          <p:spPr bwMode="auto">
            <a:xfrm>
              <a:off x="1793" y="3795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16" name="Line 289"/>
            <p:cNvSpPr>
              <a:spLocks noChangeShapeType="1"/>
            </p:cNvSpPr>
            <p:nvPr/>
          </p:nvSpPr>
          <p:spPr bwMode="auto">
            <a:xfrm>
              <a:off x="1793" y="3795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7" name="Line 290"/>
            <p:cNvSpPr>
              <a:spLocks noChangeShapeType="1"/>
            </p:cNvSpPr>
            <p:nvPr/>
          </p:nvSpPr>
          <p:spPr bwMode="auto">
            <a:xfrm>
              <a:off x="1793" y="379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8" name="Rectangle 291"/>
            <p:cNvSpPr>
              <a:spLocks noChangeArrowheads="1"/>
            </p:cNvSpPr>
            <p:nvPr/>
          </p:nvSpPr>
          <p:spPr bwMode="auto">
            <a:xfrm>
              <a:off x="1797" y="3795"/>
              <a:ext cx="13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19" name="Line 292"/>
            <p:cNvSpPr>
              <a:spLocks noChangeShapeType="1"/>
            </p:cNvSpPr>
            <p:nvPr/>
          </p:nvSpPr>
          <p:spPr bwMode="auto">
            <a:xfrm>
              <a:off x="1797" y="3795"/>
              <a:ext cx="13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0" name="Rectangle 293"/>
            <p:cNvSpPr>
              <a:spLocks noChangeArrowheads="1"/>
            </p:cNvSpPr>
            <p:nvPr/>
          </p:nvSpPr>
          <p:spPr bwMode="auto">
            <a:xfrm>
              <a:off x="3122" y="3571"/>
              <a:ext cx="5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21" name="Line 294"/>
            <p:cNvSpPr>
              <a:spLocks noChangeShapeType="1"/>
            </p:cNvSpPr>
            <p:nvPr/>
          </p:nvSpPr>
          <p:spPr bwMode="auto">
            <a:xfrm>
              <a:off x="3122" y="3571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2" name="Rectangle 295"/>
            <p:cNvSpPr>
              <a:spLocks noChangeArrowheads="1"/>
            </p:cNvSpPr>
            <p:nvPr/>
          </p:nvSpPr>
          <p:spPr bwMode="auto">
            <a:xfrm>
              <a:off x="3122" y="379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23" name="Line 296"/>
            <p:cNvSpPr>
              <a:spLocks noChangeShapeType="1"/>
            </p:cNvSpPr>
            <p:nvPr/>
          </p:nvSpPr>
          <p:spPr bwMode="auto">
            <a:xfrm>
              <a:off x="3122" y="379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4" name="Line 297"/>
            <p:cNvSpPr>
              <a:spLocks noChangeShapeType="1"/>
            </p:cNvSpPr>
            <p:nvPr/>
          </p:nvSpPr>
          <p:spPr bwMode="auto">
            <a:xfrm>
              <a:off x="3122" y="379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5" name="Rectangle 298"/>
            <p:cNvSpPr>
              <a:spLocks noChangeArrowheads="1"/>
            </p:cNvSpPr>
            <p:nvPr/>
          </p:nvSpPr>
          <p:spPr bwMode="auto">
            <a:xfrm>
              <a:off x="3127" y="3795"/>
              <a:ext cx="75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26" name="Line 299"/>
            <p:cNvSpPr>
              <a:spLocks noChangeShapeType="1"/>
            </p:cNvSpPr>
            <p:nvPr/>
          </p:nvSpPr>
          <p:spPr bwMode="auto">
            <a:xfrm>
              <a:off x="3127" y="3795"/>
              <a:ext cx="7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7" name="Rectangle 300"/>
            <p:cNvSpPr>
              <a:spLocks noChangeArrowheads="1"/>
            </p:cNvSpPr>
            <p:nvPr/>
          </p:nvSpPr>
          <p:spPr bwMode="auto">
            <a:xfrm>
              <a:off x="3883" y="3571"/>
              <a:ext cx="5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28" name="Line 301"/>
            <p:cNvSpPr>
              <a:spLocks noChangeShapeType="1"/>
            </p:cNvSpPr>
            <p:nvPr/>
          </p:nvSpPr>
          <p:spPr bwMode="auto">
            <a:xfrm>
              <a:off x="3883" y="3571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9" name="Rectangle 302"/>
            <p:cNvSpPr>
              <a:spLocks noChangeArrowheads="1"/>
            </p:cNvSpPr>
            <p:nvPr/>
          </p:nvSpPr>
          <p:spPr bwMode="auto">
            <a:xfrm>
              <a:off x="3883" y="379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30" name="Line 303"/>
            <p:cNvSpPr>
              <a:spLocks noChangeShapeType="1"/>
            </p:cNvSpPr>
            <p:nvPr/>
          </p:nvSpPr>
          <p:spPr bwMode="auto">
            <a:xfrm>
              <a:off x="3883" y="379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Line 304"/>
            <p:cNvSpPr>
              <a:spLocks noChangeShapeType="1"/>
            </p:cNvSpPr>
            <p:nvPr/>
          </p:nvSpPr>
          <p:spPr bwMode="auto">
            <a:xfrm>
              <a:off x="3883" y="3795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2" name="Rectangle 305"/>
            <p:cNvSpPr>
              <a:spLocks noChangeArrowheads="1"/>
            </p:cNvSpPr>
            <p:nvPr/>
          </p:nvSpPr>
          <p:spPr bwMode="auto">
            <a:xfrm>
              <a:off x="3888" y="3795"/>
              <a:ext cx="73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33" name="Line 306"/>
            <p:cNvSpPr>
              <a:spLocks noChangeShapeType="1"/>
            </p:cNvSpPr>
            <p:nvPr/>
          </p:nvSpPr>
          <p:spPr bwMode="auto">
            <a:xfrm>
              <a:off x="3888" y="3795"/>
              <a:ext cx="7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4" name="Rectangle 307"/>
            <p:cNvSpPr>
              <a:spLocks noChangeArrowheads="1"/>
            </p:cNvSpPr>
            <p:nvPr/>
          </p:nvSpPr>
          <p:spPr bwMode="auto">
            <a:xfrm>
              <a:off x="4627" y="3571"/>
              <a:ext cx="9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35" name="Line 308"/>
            <p:cNvSpPr>
              <a:spLocks noChangeShapeType="1"/>
            </p:cNvSpPr>
            <p:nvPr/>
          </p:nvSpPr>
          <p:spPr bwMode="auto">
            <a:xfrm>
              <a:off x="4627" y="3571"/>
              <a:ext cx="1" cy="2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6" name="Rectangle 309"/>
            <p:cNvSpPr>
              <a:spLocks noChangeArrowheads="1"/>
            </p:cNvSpPr>
            <p:nvPr/>
          </p:nvSpPr>
          <p:spPr bwMode="auto">
            <a:xfrm>
              <a:off x="4627" y="3795"/>
              <a:ext cx="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2337" name="Line 310"/>
            <p:cNvSpPr>
              <a:spLocks noChangeShapeType="1"/>
            </p:cNvSpPr>
            <p:nvPr/>
          </p:nvSpPr>
          <p:spPr bwMode="auto">
            <a:xfrm>
              <a:off x="4627" y="379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8" name="Rectangle 311"/>
            <p:cNvSpPr>
              <a:spLocks noChangeArrowheads="1"/>
            </p:cNvSpPr>
            <p:nvPr/>
          </p:nvSpPr>
          <p:spPr bwMode="auto">
            <a:xfrm>
              <a:off x="760" y="3800"/>
              <a:ext cx="3" cy="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">
                  <a:solidFill>
                    <a:srgbClr val="010000"/>
                  </a:solidFill>
                </a:rPr>
                <a:t> </a:t>
              </a:r>
              <a:endParaRPr lang="en-US" sz="2400"/>
            </a:p>
          </p:txBody>
        </p:sp>
      </p:grpSp>
      <p:sp>
        <p:nvSpPr>
          <p:cNvPr id="52230" name="Rectangle 312"/>
          <p:cNvSpPr>
            <a:spLocks noChangeArrowheads="1"/>
          </p:cNvSpPr>
          <p:nvPr/>
        </p:nvSpPr>
        <p:spPr bwMode="auto">
          <a:xfrm>
            <a:off x="-196850" y="543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16" name="Rectangle 6"/>
          <p:cNvSpPr>
            <a:spLocks noChangeArrowheads="1"/>
          </p:cNvSpPr>
          <p:nvPr/>
        </p:nvSpPr>
        <p:spPr bwMode="auto">
          <a:xfrm>
            <a:off x="914400" y="6096000"/>
            <a:ext cx="7107238" cy="515938"/>
          </a:xfrm>
          <a:prstGeom prst="rect">
            <a:avLst/>
          </a:prstGeom>
          <a:solidFill>
            <a:srgbClr val="FAF1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2800" dirty="0">
                <a:solidFill>
                  <a:schemeClr val="tx2"/>
                </a:solidFill>
              </a:rPr>
              <a:t>Catalogs are themselves stored as relations</a:t>
            </a:r>
          </a:p>
        </p:txBody>
      </p:sp>
    </p:spTree>
    <p:extLst>
      <p:ext uri="{BB962C8B-B14F-4D97-AF65-F5344CB8AC3E}">
        <p14:creationId xmlns:p14="http://schemas.microsoft.com/office/powerpoint/2010/main" val="35462819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Join Strategies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2"/>
          <p:cNvSpPr txBox="1">
            <a:spLocks noGrp="1"/>
          </p:cNvSpPr>
          <p:nvPr/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D96D0C1-991D-7F4D-9D2A-20E9A284D66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0482" name="Footer Placeholder 3"/>
          <p:cNvSpPr txBox="1">
            <a:spLocks noGrp="1"/>
          </p:cNvSpPr>
          <p:nvPr/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EECS 484</a:t>
            </a:r>
          </a:p>
        </p:txBody>
      </p:sp>
      <p:sp>
        <p:nvSpPr>
          <p:cNvPr id="20483" name="Slide Number Placeholder 4"/>
          <p:cNvSpPr txBox="1">
            <a:spLocks noGrp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9E2740F-141F-0C4C-83DF-C2894F37D01E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Query Execution Life-Cycle</a:t>
            </a:r>
          </a:p>
        </p:txBody>
      </p:sp>
      <p:grpSp>
        <p:nvGrpSpPr>
          <p:cNvPr id="20485" name="Group 3"/>
          <p:cNvGrpSpPr>
            <a:grpSpLocks/>
          </p:cNvGrpSpPr>
          <p:nvPr/>
        </p:nvGrpSpPr>
        <p:grpSpPr bwMode="auto">
          <a:xfrm>
            <a:off x="381000" y="1295400"/>
            <a:ext cx="1452563" cy="1435100"/>
            <a:chOff x="216" y="912"/>
            <a:chExt cx="939" cy="808"/>
          </a:xfrm>
        </p:grpSpPr>
        <p:sp>
          <p:nvSpPr>
            <p:cNvPr id="20557" name="Freeform 4"/>
            <p:cNvSpPr>
              <a:spLocks noChangeAspect="1"/>
            </p:cNvSpPr>
            <p:nvPr/>
          </p:nvSpPr>
          <p:spPr bwMode="auto">
            <a:xfrm>
              <a:off x="292" y="1260"/>
              <a:ext cx="277" cy="440"/>
            </a:xfrm>
            <a:custGeom>
              <a:avLst/>
              <a:gdLst>
                <a:gd name="T0" fmla="*/ 105 w 733"/>
                <a:gd name="T1" fmla="*/ 78 h 1165"/>
                <a:gd name="T2" fmla="*/ 75 w 733"/>
                <a:gd name="T3" fmla="*/ 61 h 1165"/>
                <a:gd name="T4" fmla="*/ 42 w 733"/>
                <a:gd name="T5" fmla="*/ 3 h 1165"/>
                <a:gd name="T6" fmla="*/ 40 w 733"/>
                <a:gd name="T7" fmla="*/ 2 h 1165"/>
                <a:gd name="T8" fmla="*/ 38 w 733"/>
                <a:gd name="T9" fmla="*/ 1 h 1165"/>
                <a:gd name="T10" fmla="*/ 36 w 733"/>
                <a:gd name="T11" fmla="*/ 0 h 1165"/>
                <a:gd name="T12" fmla="*/ 32 w 733"/>
                <a:gd name="T13" fmla="*/ 0 h 1165"/>
                <a:gd name="T14" fmla="*/ 29 w 733"/>
                <a:gd name="T15" fmla="*/ 0 h 1165"/>
                <a:gd name="T16" fmla="*/ 26 w 733"/>
                <a:gd name="T17" fmla="*/ 2 h 1165"/>
                <a:gd name="T18" fmla="*/ 22 w 733"/>
                <a:gd name="T19" fmla="*/ 3 h 1165"/>
                <a:gd name="T20" fmla="*/ 18 w 733"/>
                <a:gd name="T21" fmla="*/ 6 h 1165"/>
                <a:gd name="T22" fmla="*/ 14 w 733"/>
                <a:gd name="T23" fmla="*/ 8 h 1165"/>
                <a:gd name="T24" fmla="*/ 11 w 733"/>
                <a:gd name="T25" fmla="*/ 10 h 1165"/>
                <a:gd name="T26" fmla="*/ 8 w 733"/>
                <a:gd name="T27" fmla="*/ 13 h 1165"/>
                <a:gd name="T28" fmla="*/ 6 w 733"/>
                <a:gd name="T29" fmla="*/ 15 h 1165"/>
                <a:gd name="T30" fmla="*/ 3 w 733"/>
                <a:gd name="T31" fmla="*/ 19 h 1165"/>
                <a:gd name="T32" fmla="*/ 2 w 733"/>
                <a:gd name="T33" fmla="*/ 23 h 1165"/>
                <a:gd name="T34" fmla="*/ 0 w 733"/>
                <a:gd name="T35" fmla="*/ 27 h 1165"/>
                <a:gd name="T36" fmla="*/ 0 w 733"/>
                <a:gd name="T37" fmla="*/ 31 h 1165"/>
                <a:gd name="T38" fmla="*/ 0 w 733"/>
                <a:gd name="T39" fmla="*/ 39 h 1165"/>
                <a:gd name="T40" fmla="*/ 1 w 733"/>
                <a:gd name="T41" fmla="*/ 47 h 1165"/>
                <a:gd name="T42" fmla="*/ 2 w 733"/>
                <a:gd name="T43" fmla="*/ 55 h 1165"/>
                <a:gd name="T44" fmla="*/ 5 w 733"/>
                <a:gd name="T45" fmla="*/ 64 h 1165"/>
                <a:gd name="T46" fmla="*/ 8 w 733"/>
                <a:gd name="T47" fmla="*/ 72 h 1165"/>
                <a:gd name="T48" fmla="*/ 11 w 733"/>
                <a:gd name="T49" fmla="*/ 77 h 1165"/>
                <a:gd name="T50" fmla="*/ 14 w 733"/>
                <a:gd name="T51" fmla="*/ 82 h 1165"/>
                <a:gd name="T52" fmla="*/ 17 w 733"/>
                <a:gd name="T53" fmla="*/ 86 h 1165"/>
                <a:gd name="T54" fmla="*/ 20 w 733"/>
                <a:gd name="T55" fmla="*/ 91 h 1165"/>
                <a:gd name="T56" fmla="*/ 24 w 733"/>
                <a:gd name="T57" fmla="*/ 95 h 1165"/>
                <a:gd name="T58" fmla="*/ 27 w 733"/>
                <a:gd name="T59" fmla="*/ 98 h 1165"/>
                <a:gd name="T60" fmla="*/ 41 w 733"/>
                <a:gd name="T61" fmla="*/ 96 h 1165"/>
                <a:gd name="T62" fmla="*/ 51 w 733"/>
                <a:gd name="T63" fmla="*/ 93 h 1165"/>
                <a:gd name="T64" fmla="*/ 58 w 733"/>
                <a:gd name="T65" fmla="*/ 94 h 1165"/>
                <a:gd name="T66" fmla="*/ 73 w 733"/>
                <a:gd name="T67" fmla="*/ 95 h 1165"/>
                <a:gd name="T68" fmla="*/ 92 w 733"/>
                <a:gd name="T69" fmla="*/ 93 h 1165"/>
                <a:gd name="T70" fmla="*/ 95 w 733"/>
                <a:gd name="T71" fmla="*/ 99 h 1165"/>
                <a:gd name="T72" fmla="*/ 95 w 733"/>
                <a:gd name="T73" fmla="*/ 142 h 1165"/>
                <a:gd name="T74" fmla="*/ 94 w 733"/>
                <a:gd name="T75" fmla="*/ 147 h 1165"/>
                <a:gd name="T76" fmla="*/ 94 w 733"/>
                <a:gd name="T77" fmla="*/ 149 h 1165"/>
                <a:gd name="T78" fmla="*/ 93 w 733"/>
                <a:gd name="T79" fmla="*/ 152 h 1165"/>
                <a:gd name="T80" fmla="*/ 91 w 733"/>
                <a:gd name="T81" fmla="*/ 154 h 1165"/>
                <a:gd name="T82" fmla="*/ 89 w 733"/>
                <a:gd name="T83" fmla="*/ 156 h 1165"/>
                <a:gd name="T84" fmla="*/ 87 w 733"/>
                <a:gd name="T85" fmla="*/ 157 h 1165"/>
                <a:gd name="T86" fmla="*/ 84 w 733"/>
                <a:gd name="T87" fmla="*/ 158 h 1165"/>
                <a:gd name="T88" fmla="*/ 82 w 733"/>
                <a:gd name="T89" fmla="*/ 158 h 1165"/>
                <a:gd name="T90" fmla="*/ 11 w 733"/>
                <a:gd name="T91" fmla="*/ 158 h 1165"/>
                <a:gd name="T92" fmla="*/ 11 w 733"/>
                <a:gd name="T93" fmla="*/ 166 h 1165"/>
                <a:gd name="T94" fmla="*/ 84 w 733"/>
                <a:gd name="T95" fmla="*/ 166 h 1165"/>
                <a:gd name="T96" fmla="*/ 88 w 733"/>
                <a:gd name="T97" fmla="*/ 166 h 1165"/>
                <a:gd name="T98" fmla="*/ 90 w 733"/>
                <a:gd name="T99" fmla="*/ 165 h 1165"/>
                <a:gd name="T100" fmla="*/ 93 w 733"/>
                <a:gd name="T101" fmla="*/ 165 h 1165"/>
                <a:gd name="T102" fmla="*/ 95 w 733"/>
                <a:gd name="T103" fmla="*/ 164 h 1165"/>
                <a:gd name="T104" fmla="*/ 97 w 733"/>
                <a:gd name="T105" fmla="*/ 162 h 1165"/>
                <a:gd name="T106" fmla="*/ 100 w 733"/>
                <a:gd name="T107" fmla="*/ 159 h 1165"/>
                <a:gd name="T108" fmla="*/ 101 w 733"/>
                <a:gd name="T109" fmla="*/ 156 h 1165"/>
                <a:gd name="T110" fmla="*/ 103 w 733"/>
                <a:gd name="T111" fmla="*/ 153 h 1165"/>
                <a:gd name="T112" fmla="*/ 104 w 733"/>
                <a:gd name="T113" fmla="*/ 150 h 1165"/>
                <a:gd name="T114" fmla="*/ 104 w 733"/>
                <a:gd name="T115" fmla="*/ 146 h 1165"/>
                <a:gd name="T116" fmla="*/ 105 w 733"/>
                <a:gd name="T117" fmla="*/ 142 h 1165"/>
                <a:gd name="T118" fmla="*/ 105 w 733"/>
                <a:gd name="T119" fmla="*/ 78 h 11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3"/>
                <a:gd name="T181" fmla="*/ 0 h 1165"/>
                <a:gd name="T182" fmla="*/ 733 w 733"/>
                <a:gd name="T183" fmla="*/ 1165 h 11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3" h="1165">
                  <a:moveTo>
                    <a:pt x="733" y="549"/>
                  </a:moveTo>
                  <a:lnTo>
                    <a:pt x="524" y="430"/>
                  </a:lnTo>
                  <a:lnTo>
                    <a:pt x="294" y="22"/>
                  </a:lnTo>
                  <a:lnTo>
                    <a:pt x="284" y="15"/>
                  </a:lnTo>
                  <a:lnTo>
                    <a:pt x="268" y="7"/>
                  </a:lnTo>
                  <a:lnTo>
                    <a:pt x="250" y="3"/>
                  </a:lnTo>
                  <a:lnTo>
                    <a:pt x="225" y="0"/>
                  </a:lnTo>
                  <a:lnTo>
                    <a:pt x="203" y="3"/>
                  </a:lnTo>
                  <a:lnTo>
                    <a:pt x="181" y="11"/>
                  </a:lnTo>
                  <a:lnTo>
                    <a:pt x="157" y="22"/>
                  </a:lnTo>
                  <a:lnTo>
                    <a:pt x="125" y="39"/>
                  </a:lnTo>
                  <a:lnTo>
                    <a:pt x="99" y="56"/>
                  </a:lnTo>
                  <a:lnTo>
                    <a:pt x="77" y="72"/>
                  </a:lnTo>
                  <a:lnTo>
                    <a:pt x="59" y="89"/>
                  </a:lnTo>
                  <a:lnTo>
                    <a:pt x="43" y="108"/>
                  </a:lnTo>
                  <a:lnTo>
                    <a:pt x="24" y="136"/>
                  </a:lnTo>
                  <a:lnTo>
                    <a:pt x="12" y="158"/>
                  </a:lnTo>
                  <a:lnTo>
                    <a:pt x="2" y="187"/>
                  </a:lnTo>
                  <a:lnTo>
                    <a:pt x="0" y="221"/>
                  </a:lnTo>
                  <a:lnTo>
                    <a:pt x="0" y="271"/>
                  </a:lnTo>
                  <a:lnTo>
                    <a:pt x="6" y="329"/>
                  </a:lnTo>
                  <a:lnTo>
                    <a:pt x="17" y="383"/>
                  </a:lnTo>
                  <a:lnTo>
                    <a:pt x="37" y="448"/>
                  </a:lnTo>
                  <a:lnTo>
                    <a:pt x="57" y="503"/>
                  </a:lnTo>
                  <a:lnTo>
                    <a:pt x="74" y="539"/>
                  </a:lnTo>
                  <a:lnTo>
                    <a:pt x="100" y="578"/>
                  </a:lnTo>
                  <a:lnTo>
                    <a:pt x="119" y="605"/>
                  </a:lnTo>
                  <a:lnTo>
                    <a:pt x="141" y="635"/>
                  </a:lnTo>
                  <a:lnTo>
                    <a:pt x="166" y="667"/>
                  </a:lnTo>
                  <a:lnTo>
                    <a:pt x="189" y="685"/>
                  </a:lnTo>
                  <a:lnTo>
                    <a:pt x="286" y="674"/>
                  </a:lnTo>
                  <a:lnTo>
                    <a:pt x="359" y="649"/>
                  </a:lnTo>
                  <a:lnTo>
                    <a:pt x="405" y="663"/>
                  </a:lnTo>
                  <a:lnTo>
                    <a:pt x="513" y="668"/>
                  </a:lnTo>
                  <a:lnTo>
                    <a:pt x="645" y="649"/>
                  </a:lnTo>
                  <a:lnTo>
                    <a:pt x="665" y="692"/>
                  </a:lnTo>
                  <a:lnTo>
                    <a:pt x="665" y="999"/>
                  </a:lnTo>
                  <a:lnTo>
                    <a:pt x="662" y="1028"/>
                  </a:lnTo>
                  <a:lnTo>
                    <a:pt x="657" y="1046"/>
                  </a:lnTo>
                  <a:lnTo>
                    <a:pt x="648" y="1066"/>
                  </a:lnTo>
                  <a:lnTo>
                    <a:pt x="636" y="1080"/>
                  </a:lnTo>
                  <a:lnTo>
                    <a:pt x="622" y="1093"/>
                  </a:lnTo>
                  <a:lnTo>
                    <a:pt x="606" y="1102"/>
                  </a:lnTo>
                  <a:lnTo>
                    <a:pt x="591" y="1106"/>
                  </a:lnTo>
                  <a:lnTo>
                    <a:pt x="573" y="1109"/>
                  </a:lnTo>
                  <a:lnTo>
                    <a:pt x="77" y="1108"/>
                  </a:lnTo>
                  <a:lnTo>
                    <a:pt x="77" y="1165"/>
                  </a:lnTo>
                  <a:lnTo>
                    <a:pt x="586" y="1163"/>
                  </a:lnTo>
                  <a:lnTo>
                    <a:pt x="613" y="1162"/>
                  </a:lnTo>
                  <a:lnTo>
                    <a:pt x="630" y="1159"/>
                  </a:lnTo>
                  <a:lnTo>
                    <a:pt x="649" y="1154"/>
                  </a:lnTo>
                  <a:lnTo>
                    <a:pt x="666" y="1147"/>
                  </a:lnTo>
                  <a:lnTo>
                    <a:pt x="682" y="1134"/>
                  </a:lnTo>
                  <a:lnTo>
                    <a:pt x="698" y="1112"/>
                  </a:lnTo>
                  <a:lnTo>
                    <a:pt x="709" y="1093"/>
                  </a:lnTo>
                  <a:lnTo>
                    <a:pt x="720" y="1073"/>
                  </a:lnTo>
                  <a:lnTo>
                    <a:pt x="726" y="1049"/>
                  </a:lnTo>
                  <a:lnTo>
                    <a:pt x="731" y="1023"/>
                  </a:lnTo>
                  <a:lnTo>
                    <a:pt x="733" y="992"/>
                  </a:lnTo>
                  <a:lnTo>
                    <a:pt x="733" y="549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20558" name="Group 5"/>
            <p:cNvGrpSpPr>
              <a:grpSpLocks noChangeAspect="1"/>
            </p:cNvGrpSpPr>
            <p:nvPr/>
          </p:nvGrpSpPr>
          <p:grpSpPr bwMode="auto">
            <a:xfrm>
              <a:off x="216" y="912"/>
              <a:ext cx="530" cy="808"/>
              <a:chOff x="817" y="1553"/>
              <a:chExt cx="1123" cy="1711"/>
            </a:xfrm>
          </p:grpSpPr>
          <p:sp>
            <p:nvSpPr>
              <p:cNvPr id="20575" name="Freeform 6"/>
              <p:cNvSpPr>
                <a:spLocks noChangeAspect="1"/>
              </p:cNvSpPr>
              <p:nvPr/>
            </p:nvSpPr>
            <p:spPr bwMode="auto">
              <a:xfrm>
                <a:off x="1375" y="1553"/>
                <a:ext cx="321" cy="384"/>
              </a:xfrm>
              <a:custGeom>
                <a:avLst/>
                <a:gdLst>
                  <a:gd name="T0" fmla="*/ 70 w 641"/>
                  <a:gd name="T1" fmla="*/ 16 h 770"/>
                  <a:gd name="T2" fmla="*/ 90 w 641"/>
                  <a:gd name="T3" fmla="*/ 5 h 770"/>
                  <a:gd name="T4" fmla="*/ 109 w 641"/>
                  <a:gd name="T5" fmla="*/ 0 h 770"/>
                  <a:gd name="T6" fmla="*/ 128 w 641"/>
                  <a:gd name="T7" fmla="*/ 0 h 770"/>
                  <a:gd name="T8" fmla="*/ 143 w 641"/>
                  <a:gd name="T9" fmla="*/ 4 h 770"/>
                  <a:gd name="T10" fmla="*/ 156 w 641"/>
                  <a:gd name="T11" fmla="*/ 20 h 770"/>
                  <a:gd name="T12" fmla="*/ 161 w 641"/>
                  <a:gd name="T13" fmla="*/ 49 h 770"/>
                  <a:gd name="T14" fmla="*/ 154 w 641"/>
                  <a:gd name="T15" fmla="*/ 75 h 770"/>
                  <a:gd name="T16" fmla="*/ 145 w 641"/>
                  <a:gd name="T17" fmla="*/ 94 h 770"/>
                  <a:gd name="T18" fmla="*/ 127 w 641"/>
                  <a:gd name="T19" fmla="*/ 117 h 770"/>
                  <a:gd name="T20" fmla="*/ 128 w 641"/>
                  <a:gd name="T21" fmla="*/ 133 h 770"/>
                  <a:gd name="T22" fmla="*/ 156 w 641"/>
                  <a:gd name="T23" fmla="*/ 170 h 770"/>
                  <a:gd name="T24" fmla="*/ 150 w 641"/>
                  <a:gd name="T25" fmla="*/ 184 h 770"/>
                  <a:gd name="T26" fmla="*/ 111 w 641"/>
                  <a:gd name="T27" fmla="*/ 142 h 770"/>
                  <a:gd name="T28" fmla="*/ 94 w 641"/>
                  <a:gd name="T29" fmla="*/ 158 h 770"/>
                  <a:gd name="T30" fmla="*/ 70 w 641"/>
                  <a:gd name="T31" fmla="*/ 174 h 770"/>
                  <a:gd name="T32" fmla="*/ 49 w 641"/>
                  <a:gd name="T33" fmla="*/ 188 h 770"/>
                  <a:gd name="T34" fmla="*/ 29 w 641"/>
                  <a:gd name="T35" fmla="*/ 192 h 770"/>
                  <a:gd name="T36" fmla="*/ 11 w 641"/>
                  <a:gd name="T37" fmla="*/ 184 h 770"/>
                  <a:gd name="T38" fmla="*/ 4 w 641"/>
                  <a:gd name="T39" fmla="*/ 164 h 770"/>
                  <a:gd name="T40" fmla="*/ 0 w 641"/>
                  <a:gd name="T41" fmla="*/ 127 h 770"/>
                  <a:gd name="T42" fmla="*/ 10 w 641"/>
                  <a:gd name="T43" fmla="*/ 92 h 770"/>
                  <a:gd name="T44" fmla="*/ 29 w 641"/>
                  <a:gd name="T45" fmla="*/ 60 h 770"/>
                  <a:gd name="T46" fmla="*/ 48 w 641"/>
                  <a:gd name="T47" fmla="*/ 36 h 770"/>
                  <a:gd name="T48" fmla="*/ 59 w 641"/>
                  <a:gd name="T49" fmla="*/ 25 h 770"/>
                  <a:gd name="T50" fmla="*/ 70 w 641"/>
                  <a:gd name="T51" fmla="*/ 16 h 77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41"/>
                  <a:gd name="T79" fmla="*/ 0 h 770"/>
                  <a:gd name="T80" fmla="*/ 641 w 641"/>
                  <a:gd name="T81" fmla="*/ 770 h 77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41" h="770">
                    <a:moveTo>
                      <a:pt x="278" y="64"/>
                    </a:moveTo>
                    <a:lnTo>
                      <a:pt x="360" y="23"/>
                    </a:lnTo>
                    <a:lnTo>
                      <a:pt x="434" y="0"/>
                    </a:lnTo>
                    <a:lnTo>
                      <a:pt x="509" y="0"/>
                    </a:lnTo>
                    <a:lnTo>
                      <a:pt x="570" y="17"/>
                    </a:lnTo>
                    <a:lnTo>
                      <a:pt x="624" y="80"/>
                    </a:lnTo>
                    <a:lnTo>
                      <a:pt x="641" y="196"/>
                    </a:lnTo>
                    <a:lnTo>
                      <a:pt x="615" y="300"/>
                    </a:lnTo>
                    <a:lnTo>
                      <a:pt x="579" y="378"/>
                    </a:lnTo>
                    <a:lnTo>
                      <a:pt x="505" y="472"/>
                    </a:lnTo>
                    <a:lnTo>
                      <a:pt x="509" y="536"/>
                    </a:lnTo>
                    <a:lnTo>
                      <a:pt x="624" y="682"/>
                    </a:lnTo>
                    <a:lnTo>
                      <a:pt x="600" y="740"/>
                    </a:lnTo>
                    <a:lnTo>
                      <a:pt x="444" y="571"/>
                    </a:lnTo>
                    <a:lnTo>
                      <a:pt x="375" y="634"/>
                    </a:lnTo>
                    <a:lnTo>
                      <a:pt x="278" y="697"/>
                    </a:lnTo>
                    <a:lnTo>
                      <a:pt x="195" y="755"/>
                    </a:lnTo>
                    <a:lnTo>
                      <a:pt x="113" y="770"/>
                    </a:lnTo>
                    <a:lnTo>
                      <a:pt x="44" y="740"/>
                    </a:lnTo>
                    <a:lnTo>
                      <a:pt x="14" y="660"/>
                    </a:lnTo>
                    <a:lnTo>
                      <a:pt x="0" y="510"/>
                    </a:lnTo>
                    <a:lnTo>
                      <a:pt x="39" y="368"/>
                    </a:lnTo>
                    <a:lnTo>
                      <a:pt x="113" y="242"/>
                    </a:lnTo>
                    <a:lnTo>
                      <a:pt x="189" y="147"/>
                    </a:lnTo>
                    <a:lnTo>
                      <a:pt x="234" y="101"/>
                    </a:lnTo>
                    <a:lnTo>
                      <a:pt x="278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6" name="Freeform 7"/>
              <p:cNvSpPr>
                <a:spLocks noChangeAspect="1"/>
              </p:cNvSpPr>
              <p:nvPr/>
            </p:nvSpPr>
            <p:spPr bwMode="auto">
              <a:xfrm>
                <a:off x="817" y="1804"/>
                <a:ext cx="519" cy="416"/>
              </a:xfrm>
              <a:custGeom>
                <a:avLst/>
                <a:gdLst>
                  <a:gd name="T0" fmla="*/ 218 w 1039"/>
                  <a:gd name="T1" fmla="*/ 47 h 833"/>
                  <a:gd name="T2" fmla="*/ 238 w 1039"/>
                  <a:gd name="T3" fmla="*/ 47 h 833"/>
                  <a:gd name="T4" fmla="*/ 256 w 1039"/>
                  <a:gd name="T5" fmla="*/ 52 h 833"/>
                  <a:gd name="T6" fmla="*/ 259 w 1039"/>
                  <a:gd name="T7" fmla="*/ 71 h 833"/>
                  <a:gd name="T8" fmla="*/ 245 w 1039"/>
                  <a:gd name="T9" fmla="*/ 86 h 833"/>
                  <a:gd name="T10" fmla="*/ 219 w 1039"/>
                  <a:gd name="T11" fmla="*/ 90 h 833"/>
                  <a:gd name="T12" fmla="*/ 191 w 1039"/>
                  <a:gd name="T13" fmla="*/ 84 h 833"/>
                  <a:gd name="T14" fmla="*/ 139 w 1039"/>
                  <a:gd name="T15" fmla="*/ 67 h 833"/>
                  <a:gd name="T16" fmla="*/ 101 w 1039"/>
                  <a:gd name="T17" fmla="*/ 52 h 833"/>
                  <a:gd name="T18" fmla="*/ 71 w 1039"/>
                  <a:gd name="T19" fmla="*/ 39 h 833"/>
                  <a:gd name="T20" fmla="*/ 45 w 1039"/>
                  <a:gd name="T21" fmla="*/ 28 h 833"/>
                  <a:gd name="T22" fmla="*/ 34 w 1039"/>
                  <a:gd name="T23" fmla="*/ 23 h 833"/>
                  <a:gd name="T24" fmla="*/ 27 w 1039"/>
                  <a:gd name="T25" fmla="*/ 28 h 833"/>
                  <a:gd name="T26" fmla="*/ 31 w 1039"/>
                  <a:gd name="T27" fmla="*/ 48 h 833"/>
                  <a:gd name="T28" fmla="*/ 33 w 1039"/>
                  <a:gd name="T29" fmla="*/ 76 h 833"/>
                  <a:gd name="T30" fmla="*/ 46 w 1039"/>
                  <a:gd name="T31" fmla="*/ 110 h 833"/>
                  <a:gd name="T32" fmla="*/ 56 w 1039"/>
                  <a:gd name="T33" fmla="*/ 137 h 833"/>
                  <a:gd name="T34" fmla="*/ 71 w 1039"/>
                  <a:gd name="T35" fmla="*/ 161 h 833"/>
                  <a:gd name="T36" fmla="*/ 84 w 1039"/>
                  <a:gd name="T37" fmla="*/ 178 h 833"/>
                  <a:gd name="T38" fmla="*/ 90 w 1039"/>
                  <a:gd name="T39" fmla="*/ 198 h 833"/>
                  <a:gd name="T40" fmla="*/ 86 w 1039"/>
                  <a:gd name="T41" fmla="*/ 208 h 833"/>
                  <a:gd name="T42" fmla="*/ 75 w 1039"/>
                  <a:gd name="T43" fmla="*/ 208 h 833"/>
                  <a:gd name="T44" fmla="*/ 52 w 1039"/>
                  <a:gd name="T45" fmla="*/ 198 h 833"/>
                  <a:gd name="T46" fmla="*/ 20 w 1039"/>
                  <a:gd name="T47" fmla="*/ 196 h 833"/>
                  <a:gd name="T48" fmla="*/ 3 w 1039"/>
                  <a:gd name="T49" fmla="*/ 193 h 833"/>
                  <a:gd name="T50" fmla="*/ 0 w 1039"/>
                  <a:gd name="T51" fmla="*/ 185 h 833"/>
                  <a:gd name="T52" fmla="*/ 5 w 1039"/>
                  <a:gd name="T53" fmla="*/ 178 h 833"/>
                  <a:gd name="T54" fmla="*/ 22 w 1039"/>
                  <a:gd name="T55" fmla="*/ 178 h 833"/>
                  <a:gd name="T56" fmla="*/ 48 w 1039"/>
                  <a:gd name="T57" fmla="*/ 178 h 833"/>
                  <a:gd name="T58" fmla="*/ 57 w 1039"/>
                  <a:gd name="T59" fmla="*/ 174 h 833"/>
                  <a:gd name="T60" fmla="*/ 52 w 1039"/>
                  <a:gd name="T61" fmla="*/ 166 h 833"/>
                  <a:gd name="T62" fmla="*/ 39 w 1039"/>
                  <a:gd name="T63" fmla="*/ 146 h 833"/>
                  <a:gd name="T64" fmla="*/ 27 w 1039"/>
                  <a:gd name="T65" fmla="*/ 121 h 833"/>
                  <a:gd name="T66" fmla="*/ 22 w 1039"/>
                  <a:gd name="T67" fmla="*/ 94 h 833"/>
                  <a:gd name="T68" fmla="*/ 12 w 1039"/>
                  <a:gd name="T69" fmla="*/ 67 h 833"/>
                  <a:gd name="T70" fmla="*/ 7 w 1039"/>
                  <a:gd name="T71" fmla="*/ 41 h 833"/>
                  <a:gd name="T72" fmla="*/ 7 w 1039"/>
                  <a:gd name="T73" fmla="*/ 13 h 833"/>
                  <a:gd name="T74" fmla="*/ 12 w 1039"/>
                  <a:gd name="T75" fmla="*/ 1 h 833"/>
                  <a:gd name="T76" fmla="*/ 30 w 1039"/>
                  <a:gd name="T77" fmla="*/ 0 h 833"/>
                  <a:gd name="T78" fmla="*/ 41 w 1039"/>
                  <a:gd name="T79" fmla="*/ 0 h 833"/>
                  <a:gd name="T80" fmla="*/ 60 w 1039"/>
                  <a:gd name="T81" fmla="*/ 5 h 833"/>
                  <a:gd name="T82" fmla="*/ 97 w 1039"/>
                  <a:gd name="T83" fmla="*/ 17 h 833"/>
                  <a:gd name="T84" fmla="*/ 124 w 1039"/>
                  <a:gd name="T85" fmla="*/ 28 h 833"/>
                  <a:gd name="T86" fmla="*/ 159 w 1039"/>
                  <a:gd name="T87" fmla="*/ 36 h 833"/>
                  <a:gd name="T88" fmla="*/ 191 w 1039"/>
                  <a:gd name="T89" fmla="*/ 43 h 833"/>
                  <a:gd name="T90" fmla="*/ 218 w 1039"/>
                  <a:gd name="T91" fmla="*/ 47 h 8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39"/>
                  <a:gd name="T139" fmla="*/ 0 h 833"/>
                  <a:gd name="T140" fmla="*/ 1039 w 1039"/>
                  <a:gd name="T141" fmla="*/ 833 h 8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39" h="833">
                    <a:moveTo>
                      <a:pt x="873" y="190"/>
                    </a:moveTo>
                    <a:lnTo>
                      <a:pt x="953" y="190"/>
                    </a:lnTo>
                    <a:lnTo>
                      <a:pt x="1027" y="210"/>
                    </a:lnTo>
                    <a:lnTo>
                      <a:pt x="1039" y="284"/>
                    </a:lnTo>
                    <a:lnTo>
                      <a:pt x="983" y="346"/>
                    </a:lnTo>
                    <a:lnTo>
                      <a:pt x="877" y="362"/>
                    </a:lnTo>
                    <a:lnTo>
                      <a:pt x="767" y="336"/>
                    </a:lnTo>
                    <a:lnTo>
                      <a:pt x="557" y="268"/>
                    </a:lnTo>
                    <a:lnTo>
                      <a:pt x="407" y="210"/>
                    </a:lnTo>
                    <a:lnTo>
                      <a:pt x="286" y="158"/>
                    </a:lnTo>
                    <a:lnTo>
                      <a:pt x="180" y="115"/>
                    </a:lnTo>
                    <a:lnTo>
                      <a:pt x="139" y="95"/>
                    </a:lnTo>
                    <a:lnTo>
                      <a:pt x="109" y="115"/>
                    </a:lnTo>
                    <a:lnTo>
                      <a:pt x="124" y="195"/>
                    </a:lnTo>
                    <a:lnTo>
                      <a:pt x="135" y="305"/>
                    </a:lnTo>
                    <a:lnTo>
                      <a:pt x="186" y="440"/>
                    </a:lnTo>
                    <a:lnTo>
                      <a:pt x="225" y="550"/>
                    </a:lnTo>
                    <a:lnTo>
                      <a:pt x="286" y="645"/>
                    </a:lnTo>
                    <a:lnTo>
                      <a:pt x="336" y="714"/>
                    </a:lnTo>
                    <a:lnTo>
                      <a:pt x="360" y="792"/>
                    </a:lnTo>
                    <a:lnTo>
                      <a:pt x="345" y="833"/>
                    </a:lnTo>
                    <a:lnTo>
                      <a:pt x="301" y="833"/>
                    </a:lnTo>
                    <a:lnTo>
                      <a:pt x="210" y="792"/>
                    </a:lnTo>
                    <a:lnTo>
                      <a:pt x="80" y="786"/>
                    </a:lnTo>
                    <a:lnTo>
                      <a:pt x="15" y="775"/>
                    </a:lnTo>
                    <a:lnTo>
                      <a:pt x="0" y="740"/>
                    </a:lnTo>
                    <a:lnTo>
                      <a:pt x="20" y="714"/>
                    </a:lnTo>
                    <a:lnTo>
                      <a:pt x="89" y="714"/>
                    </a:lnTo>
                    <a:lnTo>
                      <a:pt x="195" y="714"/>
                    </a:lnTo>
                    <a:lnTo>
                      <a:pt x="230" y="697"/>
                    </a:lnTo>
                    <a:lnTo>
                      <a:pt x="210" y="665"/>
                    </a:lnTo>
                    <a:lnTo>
                      <a:pt x="156" y="587"/>
                    </a:lnTo>
                    <a:lnTo>
                      <a:pt x="109" y="487"/>
                    </a:lnTo>
                    <a:lnTo>
                      <a:pt x="89" y="377"/>
                    </a:lnTo>
                    <a:lnTo>
                      <a:pt x="50" y="268"/>
                    </a:lnTo>
                    <a:lnTo>
                      <a:pt x="30" y="164"/>
                    </a:lnTo>
                    <a:lnTo>
                      <a:pt x="30" y="54"/>
                    </a:lnTo>
                    <a:lnTo>
                      <a:pt x="50" y="6"/>
                    </a:lnTo>
                    <a:lnTo>
                      <a:pt x="121" y="0"/>
                    </a:lnTo>
                    <a:lnTo>
                      <a:pt x="165" y="0"/>
                    </a:lnTo>
                    <a:lnTo>
                      <a:pt x="240" y="22"/>
                    </a:lnTo>
                    <a:lnTo>
                      <a:pt x="390" y="69"/>
                    </a:lnTo>
                    <a:lnTo>
                      <a:pt x="496" y="112"/>
                    </a:lnTo>
                    <a:lnTo>
                      <a:pt x="637" y="147"/>
                    </a:lnTo>
                    <a:lnTo>
                      <a:pt x="767" y="173"/>
                    </a:lnTo>
                    <a:lnTo>
                      <a:pt x="873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7" name="Freeform 8"/>
              <p:cNvSpPr>
                <a:spLocks noChangeAspect="1"/>
              </p:cNvSpPr>
              <p:nvPr/>
            </p:nvSpPr>
            <p:spPr bwMode="auto">
              <a:xfrm>
                <a:off x="1516" y="1954"/>
                <a:ext cx="424" cy="456"/>
              </a:xfrm>
              <a:custGeom>
                <a:avLst/>
                <a:gdLst>
                  <a:gd name="T0" fmla="*/ 34 w 847"/>
                  <a:gd name="T1" fmla="*/ 11 h 912"/>
                  <a:gd name="T2" fmla="*/ 21 w 847"/>
                  <a:gd name="T3" fmla="*/ 0 h 912"/>
                  <a:gd name="T4" fmla="*/ 8 w 847"/>
                  <a:gd name="T5" fmla="*/ 3 h 912"/>
                  <a:gd name="T6" fmla="*/ 0 w 847"/>
                  <a:gd name="T7" fmla="*/ 15 h 912"/>
                  <a:gd name="T8" fmla="*/ 2 w 847"/>
                  <a:gd name="T9" fmla="*/ 32 h 912"/>
                  <a:gd name="T10" fmla="*/ 12 w 847"/>
                  <a:gd name="T11" fmla="*/ 39 h 912"/>
                  <a:gd name="T12" fmla="*/ 34 w 847"/>
                  <a:gd name="T13" fmla="*/ 46 h 912"/>
                  <a:gd name="T14" fmla="*/ 68 w 847"/>
                  <a:gd name="T15" fmla="*/ 47 h 912"/>
                  <a:gd name="T16" fmla="*/ 115 w 847"/>
                  <a:gd name="T17" fmla="*/ 50 h 912"/>
                  <a:gd name="T18" fmla="*/ 167 w 847"/>
                  <a:gd name="T19" fmla="*/ 50 h 912"/>
                  <a:gd name="T20" fmla="*/ 182 w 847"/>
                  <a:gd name="T21" fmla="*/ 50 h 912"/>
                  <a:gd name="T22" fmla="*/ 192 w 847"/>
                  <a:gd name="T23" fmla="*/ 58 h 912"/>
                  <a:gd name="T24" fmla="*/ 190 w 847"/>
                  <a:gd name="T25" fmla="*/ 74 h 912"/>
                  <a:gd name="T26" fmla="*/ 181 w 847"/>
                  <a:gd name="T27" fmla="*/ 87 h 912"/>
                  <a:gd name="T28" fmla="*/ 166 w 847"/>
                  <a:gd name="T29" fmla="*/ 105 h 912"/>
                  <a:gd name="T30" fmla="*/ 147 w 847"/>
                  <a:gd name="T31" fmla="*/ 125 h 912"/>
                  <a:gd name="T32" fmla="*/ 126 w 847"/>
                  <a:gd name="T33" fmla="*/ 137 h 912"/>
                  <a:gd name="T34" fmla="*/ 103 w 847"/>
                  <a:gd name="T35" fmla="*/ 152 h 912"/>
                  <a:gd name="T36" fmla="*/ 83 w 847"/>
                  <a:gd name="T37" fmla="*/ 157 h 912"/>
                  <a:gd name="T38" fmla="*/ 70 w 847"/>
                  <a:gd name="T39" fmla="*/ 173 h 912"/>
                  <a:gd name="T40" fmla="*/ 76 w 847"/>
                  <a:gd name="T41" fmla="*/ 184 h 912"/>
                  <a:gd name="T42" fmla="*/ 92 w 847"/>
                  <a:gd name="T43" fmla="*/ 191 h 912"/>
                  <a:gd name="T44" fmla="*/ 122 w 847"/>
                  <a:gd name="T45" fmla="*/ 201 h 912"/>
                  <a:gd name="T46" fmla="*/ 137 w 847"/>
                  <a:gd name="T47" fmla="*/ 216 h 912"/>
                  <a:gd name="T48" fmla="*/ 147 w 847"/>
                  <a:gd name="T49" fmla="*/ 228 h 912"/>
                  <a:gd name="T50" fmla="*/ 155 w 847"/>
                  <a:gd name="T51" fmla="*/ 223 h 912"/>
                  <a:gd name="T52" fmla="*/ 155 w 847"/>
                  <a:gd name="T53" fmla="*/ 209 h 912"/>
                  <a:gd name="T54" fmla="*/ 141 w 847"/>
                  <a:gd name="T55" fmla="*/ 196 h 912"/>
                  <a:gd name="T56" fmla="*/ 121 w 847"/>
                  <a:gd name="T57" fmla="*/ 185 h 912"/>
                  <a:gd name="T58" fmla="*/ 102 w 847"/>
                  <a:gd name="T59" fmla="*/ 181 h 912"/>
                  <a:gd name="T60" fmla="*/ 96 w 847"/>
                  <a:gd name="T61" fmla="*/ 172 h 912"/>
                  <a:gd name="T62" fmla="*/ 122 w 847"/>
                  <a:gd name="T63" fmla="*/ 160 h 912"/>
                  <a:gd name="T64" fmla="*/ 152 w 847"/>
                  <a:gd name="T65" fmla="*/ 142 h 912"/>
                  <a:gd name="T66" fmla="*/ 171 w 847"/>
                  <a:gd name="T67" fmla="*/ 130 h 912"/>
                  <a:gd name="T68" fmla="*/ 186 w 847"/>
                  <a:gd name="T69" fmla="*/ 117 h 912"/>
                  <a:gd name="T70" fmla="*/ 201 w 847"/>
                  <a:gd name="T71" fmla="*/ 91 h 912"/>
                  <a:gd name="T72" fmla="*/ 211 w 847"/>
                  <a:gd name="T73" fmla="*/ 71 h 912"/>
                  <a:gd name="T74" fmla="*/ 212 w 847"/>
                  <a:gd name="T75" fmla="*/ 47 h 912"/>
                  <a:gd name="T76" fmla="*/ 203 w 847"/>
                  <a:gd name="T77" fmla="*/ 36 h 912"/>
                  <a:gd name="T78" fmla="*/ 190 w 847"/>
                  <a:gd name="T79" fmla="*/ 32 h 912"/>
                  <a:gd name="T80" fmla="*/ 145 w 847"/>
                  <a:gd name="T81" fmla="*/ 34 h 912"/>
                  <a:gd name="T82" fmla="*/ 96 w 847"/>
                  <a:gd name="T83" fmla="*/ 32 h 912"/>
                  <a:gd name="T84" fmla="*/ 57 w 847"/>
                  <a:gd name="T85" fmla="*/ 28 h 912"/>
                  <a:gd name="T86" fmla="*/ 39 w 847"/>
                  <a:gd name="T87" fmla="*/ 20 h 912"/>
                  <a:gd name="T88" fmla="*/ 34 w 847"/>
                  <a:gd name="T89" fmla="*/ 11 h 9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47"/>
                  <a:gd name="T136" fmla="*/ 0 h 912"/>
                  <a:gd name="T137" fmla="*/ 847 w 847"/>
                  <a:gd name="T138" fmla="*/ 912 h 9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47" h="912">
                    <a:moveTo>
                      <a:pt x="136" y="41"/>
                    </a:moveTo>
                    <a:lnTo>
                      <a:pt x="82" y="0"/>
                    </a:lnTo>
                    <a:lnTo>
                      <a:pt x="32" y="9"/>
                    </a:lnTo>
                    <a:lnTo>
                      <a:pt x="0" y="58"/>
                    </a:lnTo>
                    <a:lnTo>
                      <a:pt x="6" y="125"/>
                    </a:lnTo>
                    <a:lnTo>
                      <a:pt x="46" y="156"/>
                    </a:lnTo>
                    <a:lnTo>
                      <a:pt x="136" y="182"/>
                    </a:lnTo>
                    <a:lnTo>
                      <a:pt x="271" y="188"/>
                    </a:lnTo>
                    <a:lnTo>
                      <a:pt x="457" y="199"/>
                    </a:lnTo>
                    <a:lnTo>
                      <a:pt x="667" y="199"/>
                    </a:lnTo>
                    <a:lnTo>
                      <a:pt x="728" y="199"/>
                    </a:lnTo>
                    <a:lnTo>
                      <a:pt x="767" y="231"/>
                    </a:lnTo>
                    <a:lnTo>
                      <a:pt x="758" y="294"/>
                    </a:lnTo>
                    <a:lnTo>
                      <a:pt x="723" y="346"/>
                    </a:lnTo>
                    <a:lnTo>
                      <a:pt x="663" y="418"/>
                    </a:lnTo>
                    <a:lnTo>
                      <a:pt x="587" y="498"/>
                    </a:lnTo>
                    <a:lnTo>
                      <a:pt x="502" y="545"/>
                    </a:lnTo>
                    <a:lnTo>
                      <a:pt x="412" y="608"/>
                    </a:lnTo>
                    <a:lnTo>
                      <a:pt x="331" y="628"/>
                    </a:lnTo>
                    <a:lnTo>
                      <a:pt x="277" y="691"/>
                    </a:lnTo>
                    <a:lnTo>
                      <a:pt x="301" y="734"/>
                    </a:lnTo>
                    <a:lnTo>
                      <a:pt x="366" y="764"/>
                    </a:lnTo>
                    <a:lnTo>
                      <a:pt x="487" y="801"/>
                    </a:lnTo>
                    <a:lnTo>
                      <a:pt x="546" y="864"/>
                    </a:lnTo>
                    <a:lnTo>
                      <a:pt x="587" y="912"/>
                    </a:lnTo>
                    <a:lnTo>
                      <a:pt x="617" y="890"/>
                    </a:lnTo>
                    <a:lnTo>
                      <a:pt x="617" y="833"/>
                    </a:lnTo>
                    <a:lnTo>
                      <a:pt x="563" y="781"/>
                    </a:lnTo>
                    <a:lnTo>
                      <a:pt x="481" y="738"/>
                    </a:lnTo>
                    <a:lnTo>
                      <a:pt x="407" y="723"/>
                    </a:lnTo>
                    <a:lnTo>
                      <a:pt x="381" y="686"/>
                    </a:lnTo>
                    <a:lnTo>
                      <a:pt x="487" y="639"/>
                    </a:lnTo>
                    <a:lnTo>
                      <a:pt x="608" y="565"/>
                    </a:lnTo>
                    <a:lnTo>
                      <a:pt x="682" y="519"/>
                    </a:lnTo>
                    <a:lnTo>
                      <a:pt x="743" y="467"/>
                    </a:lnTo>
                    <a:lnTo>
                      <a:pt x="803" y="361"/>
                    </a:lnTo>
                    <a:lnTo>
                      <a:pt x="844" y="283"/>
                    </a:lnTo>
                    <a:lnTo>
                      <a:pt x="847" y="188"/>
                    </a:lnTo>
                    <a:lnTo>
                      <a:pt x="812" y="141"/>
                    </a:lnTo>
                    <a:lnTo>
                      <a:pt x="758" y="125"/>
                    </a:lnTo>
                    <a:lnTo>
                      <a:pt x="578" y="136"/>
                    </a:lnTo>
                    <a:lnTo>
                      <a:pt x="381" y="125"/>
                    </a:lnTo>
                    <a:lnTo>
                      <a:pt x="227" y="110"/>
                    </a:lnTo>
                    <a:lnTo>
                      <a:pt x="156" y="78"/>
                    </a:lnTo>
                    <a:lnTo>
                      <a:pt x="136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8" name="Freeform 9"/>
              <p:cNvSpPr>
                <a:spLocks noChangeAspect="1"/>
              </p:cNvSpPr>
              <p:nvPr/>
            </p:nvSpPr>
            <p:spPr bwMode="auto">
              <a:xfrm>
                <a:off x="1230" y="2377"/>
                <a:ext cx="274" cy="887"/>
              </a:xfrm>
              <a:custGeom>
                <a:avLst/>
                <a:gdLst>
                  <a:gd name="T0" fmla="*/ 121 w 548"/>
                  <a:gd name="T1" fmla="*/ 0 h 1774"/>
                  <a:gd name="T2" fmla="*/ 92 w 548"/>
                  <a:gd name="T3" fmla="*/ 12 h 1774"/>
                  <a:gd name="T4" fmla="*/ 61 w 548"/>
                  <a:gd name="T5" fmla="*/ 45 h 1774"/>
                  <a:gd name="T6" fmla="*/ 19 w 548"/>
                  <a:gd name="T7" fmla="*/ 90 h 1774"/>
                  <a:gd name="T8" fmla="*/ 0 w 548"/>
                  <a:gd name="T9" fmla="*/ 135 h 1774"/>
                  <a:gd name="T10" fmla="*/ 5 w 548"/>
                  <a:gd name="T11" fmla="*/ 162 h 1774"/>
                  <a:gd name="T12" fmla="*/ 47 w 548"/>
                  <a:gd name="T13" fmla="*/ 167 h 1774"/>
                  <a:gd name="T14" fmla="*/ 62 w 548"/>
                  <a:gd name="T15" fmla="*/ 146 h 1774"/>
                  <a:gd name="T16" fmla="*/ 70 w 548"/>
                  <a:gd name="T17" fmla="*/ 114 h 1774"/>
                  <a:gd name="T18" fmla="*/ 77 w 548"/>
                  <a:gd name="T19" fmla="*/ 82 h 1774"/>
                  <a:gd name="T20" fmla="*/ 87 w 548"/>
                  <a:gd name="T21" fmla="*/ 55 h 1774"/>
                  <a:gd name="T22" fmla="*/ 103 w 548"/>
                  <a:gd name="T23" fmla="*/ 39 h 1774"/>
                  <a:gd name="T24" fmla="*/ 109 w 548"/>
                  <a:gd name="T25" fmla="*/ 49 h 1774"/>
                  <a:gd name="T26" fmla="*/ 102 w 548"/>
                  <a:gd name="T27" fmla="*/ 100 h 1774"/>
                  <a:gd name="T28" fmla="*/ 84 w 548"/>
                  <a:gd name="T29" fmla="*/ 162 h 1774"/>
                  <a:gd name="T30" fmla="*/ 72 w 548"/>
                  <a:gd name="T31" fmla="*/ 210 h 1774"/>
                  <a:gd name="T32" fmla="*/ 47 w 548"/>
                  <a:gd name="T33" fmla="*/ 265 h 1774"/>
                  <a:gd name="T34" fmla="*/ 27 w 548"/>
                  <a:gd name="T35" fmla="*/ 303 h 1774"/>
                  <a:gd name="T36" fmla="*/ 8 w 548"/>
                  <a:gd name="T37" fmla="*/ 311 h 1774"/>
                  <a:gd name="T38" fmla="*/ 5 w 548"/>
                  <a:gd name="T39" fmla="*/ 319 h 1774"/>
                  <a:gd name="T40" fmla="*/ 34 w 548"/>
                  <a:gd name="T41" fmla="*/ 347 h 1774"/>
                  <a:gd name="T42" fmla="*/ 81 w 548"/>
                  <a:gd name="T43" fmla="*/ 393 h 1774"/>
                  <a:gd name="T44" fmla="*/ 98 w 548"/>
                  <a:gd name="T45" fmla="*/ 444 h 1774"/>
                  <a:gd name="T46" fmla="*/ 109 w 548"/>
                  <a:gd name="T47" fmla="*/ 444 h 1774"/>
                  <a:gd name="T48" fmla="*/ 111 w 548"/>
                  <a:gd name="T49" fmla="*/ 414 h 1774"/>
                  <a:gd name="T50" fmla="*/ 100 w 548"/>
                  <a:gd name="T51" fmla="*/ 377 h 1774"/>
                  <a:gd name="T52" fmla="*/ 76 w 548"/>
                  <a:gd name="T53" fmla="*/ 350 h 1774"/>
                  <a:gd name="T54" fmla="*/ 61 w 548"/>
                  <a:gd name="T55" fmla="*/ 334 h 1774"/>
                  <a:gd name="T56" fmla="*/ 57 w 548"/>
                  <a:gd name="T57" fmla="*/ 314 h 1774"/>
                  <a:gd name="T58" fmla="*/ 66 w 548"/>
                  <a:gd name="T59" fmla="*/ 280 h 1774"/>
                  <a:gd name="T60" fmla="*/ 87 w 548"/>
                  <a:gd name="T61" fmla="*/ 237 h 1774"/>
                  <a:gd name="T62" fmla="*/ 113 w 548"/>
                  <a:gd name="T63" fmla="*/ 177 h 1774"/>
                  <a:gd name="T64" fmla="*/ 126 w 548"/>
                  <a:gd name="T65" fmla="*/ 123 h 1774"/>
                  <a:gd name="T66" fmla="*/ 137 w 548"/>
                  <a:gd name="T67" fmla="*/ 68 h 1774"/>
                  <a:gd name="T68" fmla="*/ 137 w 548"/>
                  <a:gd name="T69" fmla="*/ 33 h 1774"/>
                  <a:gd name="T70" fmla="*/ 132 w 548"/>
                  <a:gd name="T71" fmla="*/ 8 h 1774"/>
                  <a:gd name="T72" fmla="*/ 121 w 548"/>
                  <a:gd name="T73" fmla="*/ 0 h 177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48"/>
                  <a:gd name="T112" fmla="*/ 0 h 1774"/>
                  <a:gd name="T113" fmla="*/ 548 w 548"/>
                  <a:gd name="T114" fmla="*/ 1774 h 177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48" h="1774">
                    <a:moveTo>
                      <a:pt x="483" y="0"/>
                    </a:moveTo>
                    <a:lnTo>
                      <a:pt x="366" y="46"/>
                    </a:lnTo>
                    <a:lnTo>
                      <a:pt x="241" y="178"/>
                    </a:lnTo>
                    <a:lnTo>
                      <a:pt x="74" y="360"/>
                    </a:lnTo>
                    <a:lnTo>
                      <a:pt x="0" y="538"/>
                    </a:lnTo>
                    <a:lnTo>
                      <a:pt x="20" y="648"/>
                    </a:lnTo>
                    <a:lnTo>
                      <a:pt x="185" y="665"/>
                    </a:lnTo>
                    <a:lnTo>
                      <a:pt x="245" y="581"/>
                    </a:lnTo>
                    <a:lnTo>
                      <a:pt x="277" y="455"/>
                    </a:lnTo>
                    <a:lnTo>
                      <a:pt x="306" y="328"/>
                    </a:lnTo>
                    <a:lnTo>
                      <a:pt x="347" y="219"/>
                    </a:lnTo>
                    <a:lnTo>
                      <a:pt x="412" y="156"/>
                    </a:lnTo>
                    <a:lnTo>
                      <a:pt x="436" y="193"/>
                    </a:lnTo>
                    <a:lnTo>
                      <a:pt x="407" y="397"/>
                    </a:lnTo>
                    <a:lnTo>
                      <a:pt x="336" y="648"/>
                    </a:lnTo>
                    <a:lnTo>
                      <a:pt x="286" y="838"/>
                    </a:lnTo>
                    <a:lnTo>
                      <a:pt x="185" y="1057"/>
                    </a:lnTo>
                    <a:lnTo>
                      <a:pt x="106" y="1209"/>
                    </a:lnTo>
                    <a:lnTo>
                      <a:pt x="29" y="1241"/>
                    </a:lnTo>
                    <a:lnTo>
                      <a:pt x="20" y="1276"/>
                    </a:lnTo>
                    <a:lnTo>
                      <a:pt x="135" y="1386"/>
                    </a:lnTo>
                    <a:lnTo>
                      <a:pt x="321" y="1570"/>
                    </a:lnTo>
                    <a:lnTo>
                      <a:pt x="392" y="1774"/>
                    </a:lnTo>
                    <a:lnTo>
                      <a:pt x="436" y="1774"/>
                    </a:lnTo>
                    <a:lnTo>
                      <a:pt x="442" y="1653"/>
                    </a:lnTo>
                    <a:lnTo>
                      <a:pt x="397" y="1506"/>
                    </a:lnTo>
                    <a:lnTo>
                      <a:pt x="301" y="1397"/>
                    </a:lnTo>
                    <a:lnTo>
                      <a:pt x="241" y="1334"/>
                    </a:lnTo>
                    <a:lnTo>
                      <a:pt x="226" y="1256"/>
                    </a:lnTo>
                    <a:lnTo>
                      <a:pt x="262" y="1120"/>
                    </a:lnTo>
                    <a:lnTo>
                      <a:pt x="347" y="947"/>
                    </a:lnTo>
                    <a:lnTo>
                      <a:pt x="451" y="706"/>
                    </a:lnTo>
                    <a:lnTo>
                      <a:pt x="501" y="492"/>
                    </a:lnTo>
                    <a:lnTo>
                      <a:pt x="548" y="271"/>
                    </a:lnTo>
                    <a:lnTo>
                      <a:pt x="548" y="130"/>
                    </a:lnTo>
                    <a:lnTo>
                      <a:pt x="527" y="31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9" name="Freeform 10"/>
              <p:cNvSpPr>
                <a:spLocks noChangeAspect="1"/>
              </p:cNvSpPr>
              <p:nvPr/>
            </p:nvSpPr>
            <p:spPr bwMode="auto">
              <a:xfrm>
                <a:off x="1288" y="2427"/>
                <a:ext cx="540" cy="693"/>
              </a:xfrm>
              <a:custGeom>
                <a:avLst/>
                <a:gdLst>
                  <a:gd name="T0" fmla="*/ 131 w 1079"/>
                  <a:gd name="T1" fmla="*/ 16 h 1386"/>
                  <a:gd name="T2" fmla="*/ 110 w 1079"/>
                  <a:gd name="T3" fmla="*/ 25 h 1386"/>
                  <a:gd name="T4" fmla="*/ 79 w 1079"/>
                  <a:gd name="T5" fmla="*/ 40 h 1386"/>
                  <a:gd name="T6" fmla="*/ 52 w 1079"/>
                  <a:gd name="T7" fmla="*/ 53 h 1386"/>
                  <a:gd name="T8" fmla="*/ 10 w 1079"/>
                  <a:gd name="T9" fmla="*/ 77 h 1386"/>
                  <a:gd name="T10" fmla="*/ 0 w 1079"/>
                  <a:gd name="T11" fmla="*/ 104 h 1386"/>
                  <a:gd name="T12" fmla="*/ 6 w 1079"/>
                  <a:gd name="T13" fmla="*/ 147 h 1386"/>
                  <a:gd name="T14" fmla="*/ 38 w 1079"/>
                  <a:gd name="T15" fmla="*/ 151 h 1386"/>
                  <a:gd name="T16" fmla="*/ 59 w 1079"/>
                  <a:gd name="T17" fmla="*/ 138 h 1386"/>
                  <a:gd name="T18" fmla="*/ 82 w 1079"/>
                  <a:gd name="T19" fmla="*/ 108 h 1386"/>
                  <a:gd name="T20" fmla="*/ 101 w 1079"/>
                  <a:gd name="T21" fmla="*/ 77 h 1386"/>
                  <a:gd name="T22" fmla="*/ 120 w 1079"/>
                  <a:gd name="T23" fmla="*/ 61 h 1386"/>
                  <a:gd name="T24" fmla="*/ 138 w 1079"/>
                  <a:gd name="T25" fmla="*/ 53 h 1386"/>
                  <a:gd name="T26" fmla="*/ 157 w 1079"/>
                  <a:gd name="T27" fmla="*/ 49 h 1386"/>
                  <a:gd name="T28" fmla="*/ 168 w 1079"/>
                  <a:gd name="T29" fmla="*/ 59 h 1386"/>
                  <a:gd name="T30" fmla="*/ 170 w 1079"/>
                  <a:gd name="T31" fmla="*/ 92 h 1386"/>
                  <a:gd name="T32" fmla="*/ 162 w 1079"/>
                  <a:gd name="T33" fmla="*/ 182 h 1386"/>
                  <a:gd name="T34" fmla="*/ 151 w 1079"/>
                  <a:gd name="T35" fmla="*/ 233 h 1386"/>
                  <a:gd name="T36" fmla="*/ 140 w 1079"/>
                  <a:gd name="T37" fmla="*/ 265 h 1386"/>
                  <a:gd name="T38" fmla="*/ 136 w 1079"/>
                  <a:gd name="T39" fmla="*/ 284 h 1386"/>
                  <a:gd name="T40" fmla="*/ 138 w 1079"/>
                  <a:gd name="T41" fmla="*/ 296 h 1386"/>
                  <a:gd name="T42" fmla="*/ 157 w 1079"/>
                  <a:gd name="T43" fmla="*/ 300 h 1386"/>
                  <a:gd name="T44" fmla="*/ 191 w 1079"/>
                  <a:gd name="T45" fmla="*/ 306 h 1386"/>
                  <a:gd name="T46" fmla="*/ 234 w 1079"/>
                  <a:gd name="T47" fmla="*/ 324 h 1386"/>
                  <a:gd name="T48" fmla="*/ 251 w 1079"/>
                  <a:gd name="T49" fmla="*/ 347 h 1386"/>
                  <a:gd name="T50" fmla="*/ 267 w 1079"/>
                  <a:gd name="T51" fmla="*/ 347 h 1386"/>
                  <a:gd name="T52" fmla="*/ 270 w 1079"/>
                  <a:gd name="T53" fmla="*/ 332 h 1386"/>
                  <a:gd name="T54" fmla="*/ 256 w 1079"/>
                  <a:gd name="T55" fmla="*/ 311 h 1386"/>
                  <a:gd name="T56" fmla="*/ 230 w 1079"/>
                  <a:gd name="T57" fmla="*/ 295 h 1386"/>
                  <a:gd name="T58" fmla="*/ 200 w 1079"/>
                  <a:gd name="T59" fmla="*/ 283 h 1386"/>
                  <a:gd name="T60" fmla="*/ 172 w 1079"/>
                  <a:gd name="T61" fmla="*/ 275 h 1386"/>
                  <a:gd name="T62" fmla="*/ 166 w 1079"/>
                  <a:gd name="T63" fmla="*/ 269 h 1386"/>
                  <a:gd name="T64" fmla="*/ 174 w 1079"/>
                  <a:gd name="T65" fmla="*/ 240 h 1386"/>
                  <a:gd name="T66" fmla="*/ 187 w 1079"/>
                  <a:gd name="T67" fmla="*/ 190 h 1386"/>
                  <a:gd name="T68" fmla="*/ 192 w 1079"/>
                  <a:gd name="T69" fmla="*/ 162 h 1386"/>
                  <a:gd name="T70" fmla="*/ 199 w 1079"/>
                  <a:gd name="T71" fmla="*/ 114 h 1386"/>
                  <a:gd name="T72" fmla="*/ 199 w 1079"/>
                  <a:gd name="T73" fmla="*/ 64 h 1386"/>
                  <a:gd name="T74" fmla="*/ 196 w 1079"/>
                  <a:gd name="T75" fmla="*/ 25 h 1386"/>
                  <a:gd name="T76" fmla="*/ 188 w 1079"/>
                  <a:gd name="T77" fmla="*/ 8 h 1386"/>
                  <a:gd name="T78" fmla="*/ 177 w 1079"/>
                  <a:gd name="T79" fmla="*/ 0 h 1386"/>
                  <a:gd name="T80" fmla="*/ 162 w 1079"/>
                  <a:gd name="T81" fmla="*/ 2 h 1386"/>
                  <a:gd name="T82" fmla="*/ 151 w 1079"/>
                  <a:gd name="T83" fmla="*/ 6 h 1386"/>
                  <a:gd name="T84" fmla="*/ 131 w 1079"/>
                  <a:gd name="T85" fmla="*/ 16 h 138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9"/>
                  <a:gd name="T130" fmla="*/ 0 h 1386"/>
                  <a:gd name="T131" fmla="*/ 1079 w 1079"/>
                  <a:gd name="T132" fmla="*/ 1386 h 138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9" h="1386">
                    <a:moveTo>
                      <a:pt x="522" y="63"/>
                    </a:moveTo>
                    <a:lnTo>
                      <a:pt x="437" y="100"/>
                    </a:lnTo>
                    <a:lnTo>
                      <a:pt x="316" y="158"/>
                    </a:lnTo>
                    <a:lnTo>
                      <a:pt x="206" y="210"/>
                    </a:lnTo>
                    <a:lnTo>
                      <a:pt x="39" y="305"/>
                    </a:lnTo>
                    <a:lnTo>
                      <a:pt x="0" y="414"/>
                    </a:lnTo>
                    <a:lnTo>
                      <a:pt x="24" y="587"/>
                    </a:lnTo>
                    <a:lnTo>
                      <a:pt x="150" y="602"/>
                    </a:lnTo>
                    <a:lnTo>
                      <a:pt x="236" y="550"/>
                    </a:lnTo>
                    <a:lnTo>
                      <a:pt x="327" y="429"/>
                    </a:lnTo>
                    <a:lnTo>
                      <a:pt x="401" y="305"/>
                    </a:lnTo>
                    <a:lnTo>
                      <a:pt x="477" y="241"/>
                    </a:lnTo>
                    <a:lnTo>
                      <a:pt x="552" y="210"/>
                    </a:lnTo>
                    <a:lnTo>
                      <a:pt x="628" y="195"/>
                    </a:lnTo>
                    <a:lnTo>
                      <a:pt x="672" y="236"/>
                    </a:lnTo>
                    <a:lnTo>
                      <a:pt x="678" y="366"/>
                    </a:lnTo>
                    <a:lnTo>
                      <a:pt x="646" y="728"/>
                    </a:lnTo>
                    <a:lnTo>
                      <a:pt x="602" y="931"/>
                    </a:lnTo>
                    <a:lnTo>
                      <a:pt x="557" y="1057"/>
                    </a:lnTo>
                    <a:lnTo>
                      <a:pt x="542" y="1135"/>
                    </a:lnTo>
                    <a:lnTo>
                      <a:pt x="552" y="1183"/>
                    </a:lnTo>
                    <a:lnTo>
                      <a:pt x="628" y="1198"/>
                    </a:lnTo>
                    <a:lnTo>
                      <a:pt x="764" y="1224"/>
                    </a:lnTo>
                    <a:lnTo>
                      <a:pt x="933" y="1293"/>
                    </a:lnTo>
                    <a:lnTo>
                      <a:pt x="1003" y="1386"/>
                    </a:lnTo>
                    <a:lnTo>
                      <a:pt x="1065" y="1386"/>
                    </a:lnTo>
                    <a:lnTo>
                      <a:pt x="1079" y="1325"/>
                    </a:lnTo>
                    <a:lnTo>
                      <a:pt x="1024" y="1241"/>
                    </a:lnTo>
                    <a:lnTo>
                      <a:pt x="918" y="1178"/>
                    </a:lnTo>
                    <a:lnTo>
                      <a:pt x="799" y="1130"/>
                    </a:lnTo>
                    <a:lnTo>
                      <a:pt x="687" y="1100"/>
                    </a:lnTo>
                    <a:lnTo>
                      <a:pt x="663" y="1074"/>
                    </a:lnTo>
                    <a:lnTo>
                      <a:pt x="693" y="959"/>
                    </a:lnTo>
                    <a:lnTo>
                      <a:pt x="747" y="760"/>
                    </a:lnTo>
                    <a:lnTo>
                      <a:pt x="767" y="648"/>
                    </a:lnTo>
                    <a:lnTo>
                      <a:pt x="793" y="455"/>
                    </a:lnTo>
                    <a:lnTo>
                      <a:pt x="793" y="253"/>
                    </a:lnTo>
                    <a:lnTo>
                      <a:pt x="782" y="100"/>
                    </a:lnTo>
                    <a:lnTo>
                      <a:pt x="752" y="31"/>
                    </a:lnTo>
                    <a:lnTo>
                      <a:pt x="708" y="0"/>
                    </a:lnTo>
                    <a:lnTo>
                      <a:pt x="646" y="5"/>
                    </a:lnTo>
                    <a:lnTo>
                      <a:pt x="602" y="22"/>
                    </a:lnTo>
                    <a:lnTo>
                      <a:pt x="522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80" name="Freeform 11"/>
              <p:cNvSpPr>
                <a:spLocks noChangeAspect="1"/>
              </p:cNvSpPr>
              <p:nvPr/>
            </p:nvSpPr>
            <p:spPr bwMode="auto">
              <a:xfrm>
                <a:off x="1121" y="1971"/>
                <a:ext cx="353" cy="751"/>
              </a:xfrm>
              <a:custGeom>
                <a:avLst/>
                <a:gdLst>
                  <a:gd name="T0" fmla="*/ 166 w 706"/>
                  <a:gd name="T1" fmla="*/ 10 h 1503"/>
                  <a:gd name="T2" fmla="*/ 147 w 706"/>
                  <a:gd name="T3" fmla="*/ 0 h 1503"/>
                  <a:gd name="T4" fmla="*/ 117 w 706"/>
                  <a:gd name="T5" fmla="*/ 2 h 1503"/>
                  <a:gd name="T6" fmla="*/ 90 w 706"/>
                  <a:gd name="T7" fmla="*/ 14 h 1503"/>
                  <a:gd name="T8" fmla="*/ 61 w 706"/>
                  <a:gd name="T9" fmla="*/ 49 h 1503"/>
                  <a:gd name="T10" fmla="*/ 31 w 706"/>
                  <a:gd name="T11" fmla="*/ 104 h 1503"/>
                  <a:gd name="T12" fmla="*/ 11 w 706"/>
                  <a:gd name="T13" fmla="*/ 161 h 1503"/>
                  <a:gd name="T14" fmla="*/ 0 w 706"/>
                  <a:gd name="T15" fmla="*/ 214 h 1503"/>
                  <a:gd name="T16" fmla="*/ 4 w 706"/>
                  <a:gd name="T17" fmla="*/ 262 h 1503"/>
                  <a:gd name="T18" fmla="*/ 16 w 706"/>
                  <a:gd name="T19" fmla="*/ 306 h 1503"/>
                  <a:gd name="T20" fmla="*/ 31 w 706"/>
                  <a:gd name="T21" fmla="*/ 337 h 1503"/>
                  <a:gd name="T22" fmla="*/ 48 w 706"/>
                  <a:gd name="T23" fmla="*/ 353 h 1503"/>
                  <a:gd name="T24" fmla="*/ 83 w 706"/>
                  <a:gd name="T25" fmla="*/ 375 h 1503"/>
                  <a:gd name="T26" fmla="*/ 108 w 706"/>
                  <a:gd name="T27" fmla="*/ 375 h 1503"/>
                  <a:gd name="T28" fmla="*/ 138 w 706"/>
                  <a:gd name="T29" fmla="*/ 360 h 1503"/>
                  <a:gd name="T30" fmla="*/ 161 w 706"/>
                  <a:gd name="T31" fmla="*/ 334 h 1503"/>
                  <a:gd name="T32" fmla="*/ 155 w 706"/>
                  <a:gd name="T33" fmla="*/ 308 h 1503"/>
                  <a:gd name="T34" fmla="*/ 144 w 706"/>
                  <a:gd name="T35" fmla="*/ 277 h 1503"/>
                  <a:gd name="T36" fmla="*/ 123 w 706"/>
                  <a:gd name="T37" fmla="*/ 255 h 1503"/>
                  <a:gd name="T38" fmla="*/ 110 w 706"/>
                  <a:gd name="T39" fmla="*/ 235 h 1503"/>
                  <a:gd name="T40" fmla="*/ 102 w 706"/>
                  <a:gd name="T41" fmla="*/ 214 h 1503"/>
                  <a:gd name="T42" fmla="*/ 102 w 706"/>
                  <a:gd name="T43" fmla="*/ 188 h 1503"/>
                  <a:gd name="T44" fmla="*/ 110 w 706"/>
                  <a:gd name="T45" fmla="*/ 157 h 1503"/>
                  <a:gd name="T46" fmla="*/ 125 w 706"/>
                  <a:gd name="T47" fmla="*/ 129 h 1503"/>
                  <a:gd name="T48" fmla="*/ 150 w 706"/>
                  <a:gd name="T49" fmla="*/ 100 h 1503"/>
                  <a:gd name="T50" fmla="*/ 168 w 706"/>
                  <a:gd name="T51" fmla="*/ 78 h 1503"/>
                  <a:gd name="T52" fmla="*/ 177 w 706"/>
                  <a:gd name="T53" fmla="*/ 54 h 1503"/>
                  <a:gd name="T54" fmla="*/ 177 w 706"/>
                  <a:gd name="T55" fmla="*/ 30 h 1503"/>
                  <a:gd name="T56" fmla="*/ 166 w 706"/>
                  <a:gd name="T57" fmla="*/ 10 h 15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06"/>
                  <a:gd name="T88" fmla="*/ 0 h 1503"/>
                  <a:gd name="T89" fmla="*/ 706 w 706"/>
                  <a:gd name="T90" fmla="*/ 1503 h 15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06" h="1503">
                    <a:moveTo>
                      <a:pt x="662" y="40"/>
                    </a:moveTo>
                    <a:lnTo>
                      <a:pt x="588" y="0"/>
                    </a:lnTo>
                    <a:lnTo>
                      <a:pt x="467" y="11"/>
                    </a:lnTo>
                    <a:lnTo>
                      <a:pt x="357" y="57"/>
                    </a:lnTo>
                    <a:lnTo>
                      <a:pt x="242" y="198"/>
                    </a:lnTo>
                    <a:lnTo>
                      <a:pt x="121" y="418"/>
                    </a:lnTo>
                    <a:lnTo>
                      <a:pt x="41" y="644"/>
                    </a:lnTo>
                    <a:lnTo>
                      <a:pt x="0" y="858"/>
                    </a:lnTo>
                    <a:lnTo>
                      <a:pt x="15" y="1051"/>
                    </a:lnTo>
                    <a:lnTo>
                      <a:pt x="62" y="1226"/>
                    </a:lnTo>
                    <a:lnTo>
                      <a:pt x="121" y="1350"/>
                    </a:lnTo>
                    <a:lnTo>
                      <a:pt x="192" y="1414"/>
                    </a:lnTo>
                    <a:lnTo>
                      <a:pt x="331" y="1503"/>
                    </a:lnTo>
                    <a:lnTo>
                      <a:pt x="432" y="1503"/>
                    </a:lnTo>
                    <a:lnTo>
                      <a:pt x="552" y="1440"/>
                    </a:lnTo>
                    <a:lnTo>
                      <a:pt x="641" y="1336"/>
                    </a:lnTo>
                    <a:lnTo>
                      <a:pt x="617" y="1235"/>
                    </a:lnTo>
                    <a:lnTo>
                      <a:pt x="573" y="1109"/>
                    </a:lnTo>
                    <a:lnTo>
                      <a:pt x="491" y="1022"/>
                    </a:lnTo>
                    <a:lnTo>
                      <a:pt x="437" y="942"/>
                    </a:lnTo>
                    <a:lnTo>
                      <a:pt x="407" y="858"/>
                    </a:lnTo>
                    <a:lnTo>
                      <a:pt x="407" y="754"/>
                    </a:lnTo>
                    <a:lnTo>
                      <a:pt x="437" y="628"/>
                    </a:lnTo>
                    <a:lnTo>
                      <a:pt x="497" y="518"/>
                    </a:lnTo>
                    <a:lnTo>
                      <a:pt x="597" y="403"/>
                    </a:lnTo>
                    <a:lnTo>
                      <a:pt x="671" y="314"/>
                    </a:lnTo>
                    <a:lnTo>
                      <a:pt x="706" y="219"/>
                    </a:lnTo>
                    <a:lnTo>
                      <a:pt x="706" y="120"/>
                    </a:lnTo>
                    <a:lnTo>
                      <a:pt x="66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559" name="Group 12"/>
            <p:cNvGrpSpPr>
              <a:grpSpLocks noChangeAspect="1"/>
            </p:cNvGrpSpPr>
            <p:nvPr/>
          </p:nvGrpSpPr>
          <p:grpSpPr bwMode="auto">
            <a:xfrm>
              <a:off x="597" y="1337"/>
              <a:ext cx="446" cy="374"/>
              <a:chOff x="3505" y="2279"/>
              <a:chExt cx="1183" cy="991"/>
            </a:xfrm>
          </p:grpSpPr>
          <p:sp>
            <p:nvSpPr>
              <p:cNvPr id="20573" name="Freeform 13"/>
              <p:cNvSpPr>
                <a:spLocks noChangeAspect="1"/>
              </p:cNvSpPr>
              <p:nvPr/>
            </p:nvSpPr>
            <p:spPr bwMode="auto">
              <a:xfrm>
                <a:off x="3505" y="2287"/>
                <a:ext cx="1183" cy="983"/>
              </a:xfrm>
              <a:custGeom>
                <a:avLst/>
                <a:gdLst>
                  <a:gd name="T0" fmla="*/ 1183 w 1183"/>
                  <a:gd name="T1" fmla="*/ 981 h 983"/>
                  <a:gd name="T2" fmla="*/ 1183 w 1183"/>
                  <a:gd name="T3" fmla="*/ 473 h 983"/>
                  <a:gd name="T4" fmla="*/ 1165 w 1183"/>
                  <a:gd name="T5" fmla="*/ 67 h 983"/>
                  <a:gd name="T6" fmla="*/ 566 w 1183"/>
                  <a:gd name="T7" fmla="*/ 0 h 983"/>
                  <a:gd name="T8" fmla="*/ 20 w 1183"/>
                  <a:gd name="T9" fmla="*/ 60 h 983"/>
                  <a:gd name="T10" fmla="*/ 16 w 1183"/>
                  <a:gd name="T11" fmla="*/ 203 h 983"/>
                  <a:gd name="T12" fmla="*/ 0 w 1183"/>
                  <a:gd name="T13" fmla="*/ 977 h 983"/>
                  <a:gd name="T14" fmla="*/ 122 w 1183"/>
                  <a:gd name="T15" fmla="*/ 977 h 983"/>
                  <a:gd name="T16" fmla="*/ 122 w 1183"/>
                  <a:gd name="T17" fmla="*/ 277 h 983"/>
                  <a:gd name="T18" fmla="*/ 356 w 1183"/>
                  <a:gd name="T19" fmla="*/ 259 h 983"/>
                  <a:gd name="T20" fmla="*/ 1073 w 1183"/>
                  <a:gd name="T21" fmla="*/ 259 h 983"/>
                  <a:gd name="T22" fmla="*/ 1083 w 1183"/>
                  <a:gd name="T23" fmla="*/ 983 h 983"/>
                  <a:gd name="T24" fmla="*/ 1183 w 1183"/>
                  <a:gd name="T25" fmla="*/ 981 h 9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83"/>
                  <a:gd name="T40" fmla="*/ 0 h 983"/>
                  <a:gd name="T41" fmla="*/ 1183 w 1183"/>
                  <a:gd name="T42" fmla="*/ 983 h 9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83" h="983">
                    <a:moveTo>
                      <a:pt x="1183" y="981"/>
                    </a:moveTo>
                    <a:lnTo>
                      <a:pt x="1183" y="473"/>
                    </a:lnTo>
                    <a:lnTo>
                      <a:pt x="1165" y="67"/>
                    </a:lnTo>
                    <a:lnTo>
                      <a:pt x="566" y="0"/>
                    </a:lnTo>
                    <a:lnTo>
                      <a:pt x="20" y="60"/>
                    </a:lnTo>
                    <a:lnTo>
                      <a:pt x="16" y="203"/>
                    </a:lnTo>
                    <a:lnTo>
                      <a:pt x="0" y="977"/>
                    </a:lnTo>
                    <a:lnTo>
                      <a:pt x="122" y="977"/>
                    </a:lnTo>
                    <a:lnTo>
                      <a:pt x="122" y="277"/>
                    </a:lnTo>
                    <a:lnTo>
                      <a:pt x="356" y="259"/>
                    </a:lnTo>
                    <a:lnTo>
                      <a:pt x="1073" y="259"/>
                    </a:lnTo>
                    <a:lnTo>
                      <a:pt x="1083" y="983"/>
                    </a:lnTo>
                    <a:lnTo>
                      <a:pt x="1183" y="981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4" name="Freeform 14"/>
              <p:cNvSpPr>
                <a:spLocks noChangeAspect="1"/>
              </p:cNvSpPr>
              <p:nvPr/>
            </p:nvSpPr>
            <p:spPr bwMode="auto">
              <a:xfrm>
                <a:off x="3595" y="2279"/>
                <a:ext cx="462" cy="250"/>
              </a:xfrm>
              <a:custGeom>
                <a:avLst/>
                <a:gdLst>
                  <a:gd name="T0" fmla="*/ 86 w 462"/>
                  <a:gd name="T1" fmla="*/ 48 h 250"/>
                  <a:gd name="T2" fmla="*/ 147 w 462"/>
                  <a:gd name="T3" fmla="*/ 39 h 250"/>
                  <a:gd name="T4" fmla="*/ 204 w 462"/>
                  <a:gd name="T5" fmla="*/ 0 h 250"/>
                  <a:gd name="T6" fmla="*/ 263 w 462"/>
                  <a:gd name="T7" fmla="*/ 59 h 250"/>
                  <a:gd name="T8" fmla="*/ 450 w 462"/>
                  <a:gd name="T9" fmla="*/ 173 h 250"/>
                  <a:gd name="T10" fmla="*/ 462 w 462"/>
                  <a:gd name="T11" fmla="*/ 215 h 250"/>
                  <a:gd name="T12" fmla="*/ 355 w 462"/>
                  <a:gd name="T13" fmla="*/ 250 h 250"/>
                  <a:gd name="T14" fmla="*/ 0 w 462"/>
                  <a:gd name="T15" fmla="*/ 77 h 250"/>
                  <a:gd name="T16" fmla="*/ 86 w 462"/>
                  <a:gd name="T17" fmla="*/ 48 h 2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2"/>
                  <a:gd name="T28" fmla="*/ 0 h 250"/>
                  <a:gd name="T29" fmla="*/ 462 w 462"/>
                  <a:gd name="T30" fmla="*/ 250 h 2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2" h="250">
                    <a:moveTo>
                      <a:pt x="86" y="48"/>
                    </a:moveTo>
                    <a:lnTo>
                      <a:pt x="147" y="39"/>
                    </a:lnTo>
                    <a:lnTo>
                      <a:pt x="204" y="0"/>
                    </a:lnTo>
                    <a:lnTo>
                      <a:pt x="263" y="59"/>
                    </a:lnTo>
                    <a:lnTo>
                      <a:pt x="450" y="173"/>
                    </a:lnTo>
                    <a:lnTo>
                      <a:pt x="462" y="215"/>
                    </a:lnTo>
                    <a:lnTo>
                      <a:pt x="355" y="250"/>
                    </a:lnTo>
                    <a:lnTo>
                      <a:pt x="0" y="77"/>
                    </a:lnTo>
                    <a:lnTo>
                      <a:pt x="86" y="4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560" name="Group 15"/>
            <p:cNvGrpSpPr>
              <a:grpSpLocks noChangeAspect="1"/>
            </p:cNvGrpSpPr>
            <p:nvPr/>
          </p:nvGrpSpPr>
          <p:grpSpPr bwMode="auto">
            <a:xfrm>
              <a:off x="738" y="1003"/>
              <a:ext cx="417" cy="556"/>
              <a:chOff x="3880" y="1393"/>
              <a:chExt cx="1104" cy="1474"/>
            </a:xfrm>
          </p:grpSpPr>
          <p:grpSp>
            <p:nvGrpSpPr>
              <p:cNvPr id="20567" name="Group 16"/>
              <p:cNvGrpSpPr>
                <a:grpSpLocks noChangeAspect="1"/>
              </p:cNvGrpSpPr>
              <p:nvPr/>
            </p:nvGrpSpPr>
            <p:grpSpPr bwMode="auto">
              <a:xfrm>
                <a:off x="3880" y="1393"/>
                <a:ext cx="1104" cy="1125"/>
                <a:chOff x="3880" y="1393"/>
                <a:chExt cx="1104" cy="1125"/>
              </a:xfrm>
            </p:grpSpPr>
            <p:sp>
              <p:nvSpPr>
                <p:cNvPr id="20571" name="Freeform 17"/>
                <p:cNvSpPr>
                  <a:spLocks noChangeAspect="1"/>
                </p:cNvSpPr>
                <p:nvPr/>
              </p:nvSpPr>
              <p:spPr bwMode="auto">
                <a:xfrm>
                  <a:off x="3880" y="1393"/>
                  <a:ext cx="1104" cy="1125"/>
                </a:xfrm>
                <a:custGeom>
                  <a:avLst/>
                  <a:gdLst>
                    <a:gd name="T0" fmla="*/ 206 w 1104"/>
                    <a:gd name="T1" fmla="*/ 228 h 1125"/>
                    <a:gd name="T2" fmla="*/ 233 w 1104"/>
                    <a:gd name="T3" fmla="*/ 151 h 1125"/>
                    <a:gd name="T4" fmla="*/ 250 w 1104"/>
                    <a:gd name="T5" fmla="*/ 101 h 1125"/>
                    <a:gd name="T6" fmla="*/ 256 w 1104"/>
                    <a:gd name="T7" fmla="*/ 87 h 1125"/>
                    <a:gd name="T8" fmla="*/ 266 w 1104"/>
                    <a:gd name="T9" fmla="*/ 74 h 1125"/>
                    <a:gd name="T10" fmla="*/ 272 w 1104"/>
                    <a:gd name="T11" fmla="*/ 68 h 1125"/>
                    <a:gd name="T12" fmla="*/ 284 w 1104"/>
                    <a:gd name="T13" fmla="*/ 64 h 1125"/>
                    <a:gd name="T14" fmla="*/ 423 w 1104"/>
                    <a:gd name="T15" fmla="*/ 37 h 1125"/>
                    <a:gd name="T16" fmla="*/ 574 w 1104"/>
                    <a:gd name="T17" fmla="*/ 10 h 1125"/>
                    <a:gd name="T18" fmla="*/ 709 w 1104"/>
                    <a:gd name="T19" fmla="*/ 0 h 1125"/>
                    <a:gd name="T20" fmla="*/ 786 w 1104"/>
                    <a:gd name="T21" fmla="*/ 0 h 1125"/>
                    <a:gd name="T22" fmla="*/ 947 w 1104"/>
                    <a:gd name="T23" fmla="*/ 9 h 1125"/>
                    <a:gd name="T24" fmla="*/ 1063 w 1104"/>
                    <a:gd name="T25" fmla="*/ 14 h 1125"/>
                    <a:gd name="T26" fmla="*/ 1080 w 1104"/>
                    <a:gd name="T27" fmla="*/ 16 h 1125"/>
                    <a:gd name="T28" fmla="*/ 1092 w 1104"/>
                    <a:gd name="T29" fmla="*/ 21 h 1125"/>
                    <a:gd name="T30" fmla="*/ 1099 w 1104"/>
                    <a:gd name="T31" fmla="*/ 27 h 1125"/>
                    <a:gd name="T32" fmla="*/ 1104 w 1104"/>
                    <a:gd name="T33" fmla="*/ 35 h 1125"/>
                    <a:gd name="T34" fmla="*/ 1104 w 1104"/>
                    <a:gd name="T35" fmla="*/ 45 h 1125"/>
                    <a:gd name="T36" fmla="*/ 1098 w 1104"/>
                    <a:gd name="T37" fmla="*/ 75 h 1125"/>
                    <a:gd name="T38" fmla="*/ 1075 w 1104"/>
                    <a:gd name="T39" fmla="*/ 177 h 1125"/>
                    <a:gd name="T40" fmla="*/ 1058 w 1104"/>
                    <a:gd name="T41" fmla="*/ 252 h 1125"/>
                    <a:gd name="T42" fmla="*/ 1021 w 1104"/>
                    <a:gd name="T43" fmla="*/ 422 h 1125"/>
                    <a:gd name="T44" fmla="*/ 997 w 1104"/>
                    <a:gd name="T45" fmla="*/ 527 h 1125"/>
                    <a:gd name="T46" fmla="*/ 931 w 1104"/>
                    <a:gd name="T47" fmla="*/ 773 h 1125"/>
                    <a:gd name="T48" fmla="*/ 868 w 1104"/>
                    <a:gd name="T49" fmla="*/ 969 h 1125"/>
                    <a:gd name="T50" fmla="*/ 856 w 1104"/>
                    <a:gd name="T51" fmla="*/ 1007 h 1125"/>
                    <a:gd name="T52" fmla="*/ 848 w 1104"/>
                    <a:gd name="T53" fmla="*/ 1028 h 1125"/>
                    <a:gd name="T54" fmla="*/ 842 w 1104"/>
                    <a:gd name="T55" fmla="*/ 1048 h 1125"/>
                    <a:gd name="T56" fmla="*/ 835 w 1104"/>
                    <a:gd name="T57" fmla="*/ 1061 h 1125"/>
                    <a:gd name="T58" fmla="*/ 824 w 1104"/>
                    <a:gd name="T59" fmla="*/ 1074 h 1125"/>
                    <a:gd name="T60" fmla="*/ 813 w 1104"/>
                    <a:gd name="T61" fmla="*/ 1079 h 1125"/>
                    <a:gd name="T62" fmla="*/ 792 w 1104"/>
                    <a:gd name="T63" fmla="*/ 1084 h 1125"/>
                    <a:gd name="T64" fmla="*/ 755 w 1104"/>
                    <a:gd name="T65" fmla="*/ 1087 h 1125"/>
                    <a:gd name="T66" fmla="*/ 692 w 1104"/>
                    <a:gd name="T67" fmla="*/ 1087 h 1125"/>
                    <a:gd name="T68" fmla="*/ 639 w 1104"/>
                    <a:gd name="T69" fmla="*/ 1093 h 1125"/>
                    <a:gd name="T70" fmla="*/ 569 w 1104"/>
                    <a:gd name="T71" fmla="*/ 1104 h 1125"/>
                    <a:gd name="T72" fmla="*/ 496 w 1104"/>
                    <a:gd name="T73" fmla="*/ 1117 h 1125"/>
                    <a:gd name="T74" fmla="*/ 447 w 1104"/>
                    <a:gd name="T75" fmla="*/ 1125 h 1125"/>
                    <a:gd name="T76" fmla="*/ 386 w 1104"/>
                    <a:gd name="T77" fmla="*/ 1125 h 1125"/>
                    <a:gd name="T78" fmla="*/ 374 w 1104"/>
                    <a:gd name="T79" fmla="*/ 1117 h 1125"/>
                    <a:gd name="T80" fmla="*/ 33 w 1104"/>
                    <a:gd name="T81" fmla="*/ 893 h 1125"/>
                    <a:gd name="T82" fmla="*/ 17 w 1104"/>
                    <a:gd name="T83" fmla="*/ 878 h 1125"/>
                    <a:gd name="T84" fmla="*/ 5 w 1104"/>
                    <a:gd name="T85" fmla="*/ 863 h 1125"/>
                    <a:gd name="T86" fmla="*/ 0 w 1104"/>
                    <a:gd name="T87" fmla="*/ 846 h 1125"/>
                    <a:gd name="T88" fmla="*/ 0 w 1104"/>
                    <a:gd name="T89" fmla="*/ 825 h 1125"/>
                    <a:gd name="T90" fmla="*/ 5 w 1104"/>
                    <a:gd name="T91" fmla="*/ 807 h 1125"/>
                    <a:gd name="T92" fmla="*/ 101 w 1104"/>
                    <a:gd name="T93" fmla="*/ 530 h 1125"/>
                    <a:gd name="T94" fmla="*/ 164 w 1104"/>
                    <a:gd name="T95" fmla="*/ 355 h 1125"/>
                    <a:gd name="T96" fmla="*/ 206 w 1104"/>
                    <a:gd name="T97" fmla="*/ 228 h 112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04"/>
                    <a:gd name="T148" fmla="*/ 0 h 1125"/>
                    <a:gd name="T149" fmla="*/ 1104 w 1104"/>
                    <a:gd name="T150" fmla="*/ 1125 h 112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04" h="1125">
                      <a:moveTo>
                        <a:pt x="206" y="228"/>
                      </a:moveTo>
                      <a:lnTo>
                        <a:pt x="233" y="151"/>
                      </a:lnTo>
                      <a:lnTo>
                        <a:pt x="250" y="101"/>
                      </a:lnTo>
                      <a:lnTo>
                        <a:pt x="256" y="87"/>
                      </a:lnTo>
                      <a:lnTo>
                        <a:pt x="266" y="74"/>
                      </a:lnTo>
                      <a:lnTo>
                        <a:pt x="272" y="68"/>
                      </a:lnTo>
                      <a:lnTo>
                        <a:pt x="284" y="64"/>
                      </a:lnTo>
                      <a:lnTo>
                        <a:pt x="423" y="37"/>
                      </a:lnTo>
                      <a:lnTo>
                        <a:pt x="574" y="10"/>
                      </a:lnTo>
                      <a:lnTo>
                        <a:pt x="709" y="0"/>
                      </a:lnTo>
                      <a:lnTo>
                        <a:pt x="786" y="0"/>
                      </a:lnTo>
                      <a:lnTo>
                        <a:pt x="947" y="9"/>
                      </a:lnTo>
                      <a:lnTo>
                        <a:pt x="1063" y="14"/>
                      </a:lnTo>
                      <a:lnTo>
                        <a:pt x="1080" y="16"/>
                      </a:lnTo>
                      <a:lnTo>
                        <a:pt x="1092" y="21"/>
                      </a:lnTo>
                      <a:lnTo>
                        <a:pt x="1099" y="27"/>
                      </a:lnTo>
                      <a:lnTo>
                        <a:pt x="1104" y="35"/>
                      </a:lnTo>
                      <a:lnTo>
                        <a:pt x="1104" y="45"/>
                      </a:lnTo>
                      <a:lnTo>
                        <a:pt x="1098" y="75"/>
                      </a:lnTo>
                      <a:lnTo>
                        <a:pt x="1075" y="177"/>
                      </a:lnTo>
                      <a:lnTo>
                        <a:pt x="1058" y="252"/>
                      </a:lnTo>
                      <a:lnTo>
                        <a:pt x="1021" y="422"/>
                      </a:lnTo>
                      <a:lnTo>
                        <a:pt x="997" y="527"/>
                      </a:lnTo>
                      <a:lnTo>
                        <a:pt x="931" y="773"/>
                      </a:lnTo>
                      <a:lnTo>
                        <a:pt x="868" y="969"/>
                      </a:lnTo>
                      <a:lnTo>
                        <a:pt x="856" y="1007"/>
                      </a:lnTo>
                      <a:lnTo>
                        <a:pt x="848" y="1028"/>
                      </a:lnTo>
                      <a:lnTo>
                        <a:pt x="842" y="1048"/>
                      </a:lnTo>
                      <a:lnTo>
                        <a:pt x="835" y="1061"/>
                      </a:lnTo>
                      <a:lnTo>
                        <a:pt x="824" y="1074"/>
                      </a:lnTo>
                      <a:lnTo>
                        <a:pt x="813" y="1079"/>
                      </a:lnTo>
                      <a:lnTo>
                        <a:pt x="792" y="1084"/>
                      </a:lnTo>
                      <a:lnTo>
                        <a:pt x="755" y="1087"/>
                      </a:lnTo>
                      <a:lnTo>
                        <a:pt x="692" y="1087"/>
                      </a:lnTo>
                      <a:lnTo>
                        <a:pt x="639" y="1093"/>
                      </a:lnTo>
                      <a:lnTo>
                        <a:pt x="569" y="1104"/>
                      </a:lnTo>
                      <a:lnTo>
                        <a:pt x="496" y="1117"/>
                      </a:lnTo>
                      <a:lnTo>
                        <a:pt x="447" y="1125"/>
                      </a:lnTo>
                      <a:lnTo>
                        <a:pt x="386" y="1125"/>
                      </a:lnTo>
                      <a:lnTo>
                        <a:pt x="374" y="1117"/>
                      </a:lnTo>
                      <a:lnTo>
                        <a:pt x="33" y="893"/>
                      </a:lnTo>
                      <a:lnTo>
                        <a:pt x="17" y="878"/>
                      </a:lnTo>
                      <a:lnTo>
                        <a:pt x="5" y="863"/>
                      </a:lnTo>
                      <a:lnTo>
                        <a:pt x="0" y="846"/>
                      </a:lnTo>
                      <a:lnTo>
                        <a:pt x="0" y="825"/>
                      </a:lnTo>
                      <a:lnTo>
                        <a:pt x="5" y="807"/>
                      </a:lnTo>
                      <a:lnTo>
                        <a:pt x="101" y="530"/>
                      </a:lnTo>
                      <a:lnTo>
                        <a:pt x="164" y="355"/>
                      </a:lnTo>
                      <a:lnTo>
                        <a:pt x="206" y="2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20572" name="Freeform 18"/>
                <p:cNvSpPr>
                  <a:spLocks noChangeAspect="1"/>
                </p:cNvSpPr>
                <p:nvPr/>
              </p:nvSpPr>
              <p:spPr bwMode="auto">
                <a:xfrm>
                  <a:off x="3938" y="1505"/>
                  <a:ext cx="656" cy="854"/>
                </a:xfrm>
                <a:custGeom>
                  <a:avLst/>
                  <a:gdLst>
                    <a:gd name="T0" fmla="*/ 149 w 656"/>
                    <a:gd name="T1" fmla="*/ 255 h 854"/>
                    <a:gd name="T2" fmla="*/ 197 w 656"/>
                    <a:gd name="T3" fmla="*/ 131 h 854"/>
                    <a:gd name="T4" fmla="*/ 239 w 656"/>
                    <a:gd name="T5" fmla="*/ 22 h 854"/>
                    <a:gd name="T6" fmla="*/ 245 w 656"/>
                    <a:gd name="T7" fmla="*/ 17 h 854"/>
                    <a:gd name="T8" fmla="*/ 252 w 656"/>
                    <a:gd name="T9" fmla="*/ 15 h 854"/>
                    <a:gd name="T10" fmla="*/ 266 w 656"/>
                    <a:gd name="T11" fmla="*/ 14 h 854"/>
                    <a:gd name="T12" fmla="*/ 455 w 656"/>
                    <a:gd name="T13" fmla="*/ 1 h 854"/>
                    <a:gd name="T14" fmla="*/ 637 w 656"/>
                    <a:gd name="T15" fmla="*/ 0 h 854"/>
                    <a:gd name="T16" fmla="*/ 648 w 656"/>
                    <a:gd name="T17" fmla="*/ 2 h 854"/>
                    <a:gd name="T18" fmla="*/ 652 w 656"/>
                    <a:gd name="T19" fmla="*/ 5 h 854"/>
                    <a:gd name="T20" fmla="*/ 656 w 656"/>
                    <a:gd name="T21" fmla="*/ 15 h 854"/>
                    <a:gd name="T22" fmla="*/ 642 w 656"/>
                    <a:gd name="T23" fmla="*/ 93 h 854"/>
                    <a:gd name="T24" fmla="*/ 613 w 656"/>
                    <a:gd name="T25" fmla="*/ 160 h 854"/>
                    <a:gd name="T26" fmla="*/ 564 w 656"/>
                    <a:gd name="T27" fmla="*/ 283 h 854"/>
                    <a:gd name="T28" fmla="*/ 471 w 656"/>
                    <a:gd name="T29" fmla="*/ 494 h 854"/>
                    <a:gd name="T30" fmla="*/ 390 w 656"/>
                    <a:gd name="T31" fmla="*/ 677 h 854"/>
                    <a:gd name="T32" fmla="*/ 369 w 656"/>
                    <a:gd name="T33" fmla="*/ 746 h 854"/>
                    <a:gd name="T34" fmla="*/ 357 w 656"/>
                    <a:gd name="T35" fmla="*/ 793 h 854"/>
                    <a:gd name="T36" fmla="*/ 344 w 656"/>
                    <a:gd name="T37" fmla="*/ 819 h 854"/>
                    <a:gd name="T38" fmla="*/ 331 w 656"/>
                    <a:gd name="T39" fmla="*/ 839 h 854"/>
                    <a:gd name="T40" fmla="*/ 323 w 656"/>
                    <a:gd name="T41" fmla="*/ 848 h 854"/>
                    <a:gd name="T42" fmla="*/ 316 w 656"/>
                    <a:gd name="T43" fmla="*/ 853 h 854"/>
                    <a:gd name="T44" fmla="*/ 305 w 656"/>
                    <a:gd name="T45" fmla="*/ 854 h 854"/>
                    <a:gd name="T46" fmla="*/ 294 w 656"/>
                    <a:gd name="T47" fmla="*/ 851 h 854"/>
                    <a:gd name="T48" fmla="*/ 275 w 656"/>
                    <a:gd name="T49" fmla="*/ 841 h 854"/>
                    <a:gd name="T50" fmla="*/ 255 w 656"/>
                    <a:gd name="T51" fmla="*/ 826 h 854"/>
                    <a:gd name="T52" fmla="*/ 237 w 656"/>
                    <a:gd name="T53" fmla="*/ 809 h 854"/>
                    <a:gd name="T54" fmla="*/ 214 w 656"/>
                    <a:gd name="T55" fmla="*/ 793 h 854"/>
                    <a:gd name="T56" fmla="*/ 194 w 656"/>
                    <a:gd name="T57" fmla="*/ 778 h 854"/>
                    <a:gd name="T58" fmla="*/ 9 w 656"/>
                    <a:gd name="T59" fmla="*/ 702 h 854"/>
                    <a:gd name="T60" fmla="*/ 3 w 656"/>
                    <a:gd name="T61" fmla="*/ 697 h 854"/>
                    <a:gd name="T62" fmla="*/ 0 w 656"/>
                    <a:gd name="T63" fmla="*/ 690 h 854"/>
                    <a:gd name="T64" fmla="*/ 2 w 656"/>
                    <a:gd name="T65" fmla="*/ 680 h 854"/>
                    <a:gd name="T66" fmla="*/ 5 w 656"/>
                    <a:gd name="T67" fmla="*/ 671 h 854"/>
                    <a:gd name="T68" fmla="*/ 149 w 656"/>
                    <a:gd name="T69" fmla="*/ 255 h 85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56"/>
                    <a:gd name="T106" fmla="*/ 0 h 854"/>
                    <a:gd name="T107" fmla="*/ 656 w 656"/>
                    <a:gd name="T108" fmla="*/ 854 h 85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56" h="854">
                      <a:moveTo>
                        <a:pt x="149" y="255"/>
                      </a:moveTo>
                      <a:lnTo>
                        <a:pt x="197" y="131"/>
                      </a:lnTo>
                      <a:lnTo>
                        <a:pt x="239" y="22"/>
                      </a:lnTo>
                      <a:lnTo>
                        <a:pt x="245" y="17"/>
                      </a:lnTo>
                      <a:lnTo>
                        <a:pt x="252" y="15"/>
                      </a:lnTo>
                      <a:lnTo>
                        <a:pt x="266" y="14"/>
                      </a:lnTo>
                      <a:lnTo>
                        <a:pt x="455" y="1"/>
                      </a:lnTo>
                      <a:lnTo>
                        <a:pt x="637" y="0"/>
                      </a:lnTo>
                      <a:lnTo>
                        <a:pt x="648" y="2"/>
                      </a:lnTo>
                      <a:lnTo>
                        <a:pt x="652" y="5"/>
                      </a:lnTo>
                      <a:lnTo>
                        <a:pt x="656" y="15"/>
                      </a:lnTo>
                      <a:lnTo>
                        <a:pt x="642" y="93"/>
                      </a:lnTo>
                      <a:lnTo>
                        <a:pt x="613" y="160"/>
                      </a:lnTo>
                      <a:lnTo>
                        <a:pt x="564" y="283"/>
                      </a:lnTo>
                      <a:lnTo>
                        <a:pt x="471" y="494"/>
                      </a:lnTo>
                      <a:lnTo>
                        <a:pt x="390" y="677"/>
                      </a:lnTo>
                      <a:lnTo>
                        <a:pt x="369" y="746"/>
                      </a:lnTo>
                      <a:lnTo>
                        <a:pt x="357" y="793"/>
                      </a:lnTo>
                      <a:lnTo>
                        <a:pt x="344" y="819"/>
                      </a:lnTo>
                      <a:lnTo>
                        <a:pt x="331" y="839"/>
                      </a:lnTo>
                      <a:lnTo>
                        <a:pt x="323" y="848"/>
                      </a:lnTo>
                      <a:lnTo>
                        <a:pt x="316" y="853"/>
                      </a:lnTo>
                      <a:lnTo>
                        <a:pt x="305" y="854"/>
                      </a:lnTo>
                      <a:lnTo>
                        <a:pt x="294" y="851"/>
                      </a:lnTo>
                      <a:lnTo>
                        <a:pt x="275" y="841"/>
                      </a:lnTo>
                      <a:lnTo>
                        <a:pt x="255" y="826"/>
                      </a:lnTo>
                      <a:lnTo>
                        <a:pt x="237" y="809"/>
                      </a:lnTo>
                      <a:lnTo>
                        <a:pt x="214" y="793"/>
                      </a:lnTo>
                      <a:lnTo>
                        <a:pt x="194" y="778"/>
                      </a:lnTo>
                      <a:lnTo>
                        <a:pt x="9" y="702"/>
                      </a:lnTo>
                      <a:lnTo>
                        <a:pt x="3" y="697"/>
                      </a:lnTo>
                      <a:lnTo>
                        <a:pt x="0" y="690"/>
                      </a:lnTo>
                      <a:lnTo>
                        <a:pt x="2" y="680"/>
                      </a:lnTo>
                      <a:lnTo>
                        <a:pt x="5" y="671"/>
                      </a:lnTo>
                      <a:lnTo>
                        <a:pt x="149" y="255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  <p:grpSp>
            <p:nvGrpSpPr>
              <p:cNvPr id="20568" name="Group 19"/>
              <p:cNvGrpSpPr>
                <a:grpSpLocks noChangeAspect="1"/>
              </p:cNvGrpSpPr>
              <p:nvPr/>
            </p:nvGrpSpPr>
            <p:grpSpPr bwMode="auto">
              <a:xfrm>
                <a:off x="4673" y="2382"/>
                <a:ext cx="175" cy="485"/>
                <a:chOff x="4673" y="2382"/>
                <a:chExt cx="175" cy="485"/>
              </a:xfrm>
            </p:grpSpPr>
            <p:sp>
              <p:nvSpPr>
                <p:cNvPr id="20569" name="Freeform 20"/>
                <p:cNvSpPr>
                  <a:spLocks noChangeAspect="1"/>
                </p:cNvSpPr>
                <p:nvPr/>
              </p:nvSpPr>
              <p:spPr bwMode="auto">
                <a:xfrm>
                  <a:off x="4688" y="2401"/>
                  <a:ext cx="160" cy="466"/>
                </a:xfrm>
                <a:custGeom>
                  <a:avLst/>
                  <a:gdLst>
                    <a:gd name="T0" fmla="*/ 0 w 160"/>
                    <a:gd name="T1" fmla="*/ 0 h 466"/>
                    <a:gd name="T2" fmla="*/ 5 w 160"/>
                    <a:gd name="T3" fmla="*/ 30 h 466"/>
                    <a:gd name="T4" fmla="*/ 13 w 160"/>
                    <a:gd name="T5" fmla="*/ 54 h 466"/>
                    <a:gd name="T6" fmla="*/ 26 w 160"/>
                    <a:gd name="T7" fmla="*/ 75 h 466"/>
                    <a:gd name="T8" fmla="*/ 48 w 160"/>
                    <a:gd name="T9" fmla="*/ 88 h 466"/>
                    <a:gd name="T10" fmla="*/ 74 w 160"/>
                    <a:gd name="T11" fmla="*/ 98 h 466"/>
                    <a:gd name="T12" fmla="*/ 94 w 160"/>
                    <a:gd name="T13" fmla="*/ 117 h 466"/>
                    <a:gd name="T14" fmla="*/ 112 w 160"/>
                    <a:gd name="T15" fmla="*/ 139 h 466"/>
                    <a:gd name="T16" fmla="*/ 129 w 160"/>
                    <a:gd name="T17" fmla="*/ 177 h 466"/>
                    <a:gd name="T18" fmla="*/ 135 w 160"/>
                    <a:gd name="T19" fmla="*/ 208 h 466"/>
                    <a:gd name="T20" fmla="*/ 130 w 160"/>
                    <a:gd name="T21" fmla="*/ 233 h 466"/>
                    <a:gd name="T22" fmla="*/ 112 w 160"/>
                    <a:gd name="T23" fmla="*/ 255 h 466"/>
                    <a:gd name="T24" fmla="*/ 95 w 160"/>
                    <a:gd name="T25" fmla="*/ 275 h 466"/>
                    <a:gd name="T26" fmla="*/ 84 w 160"/>
                    <a:gd name="T27" fmla="*/ 297 h 466"/>
                    <a:gd name="T28" fmla="*/ 76 w 160"/>
                    <a:gd name="T29" fmla="*/ 324 h 466"/>
                    <a:gd name="T30" fmla="*/ 72 w 160"/>
                    <a:gd name="T31" fmla="*/ 356 h 466"/>
                    <a:gd name="T32" fmla="*/ 80 w 160"/>
                    <a:gd name="T33" fmla="*/ 384 h 466"/>
                    <a:gd name="T34" fmla="*/ 91 w 160"/>
                    <a:gd name="T35" fmla="*/ 404 h 466"/>
                    <a:gd name="T36" fmla="*/ 116 w 160"/>
                    <a:gd name="T37" fmla="*/ 429 h 466"/>
                    <a:gd name="T38" fmla="*/ 135 w 160"/>
                    <a:gd name="T39" fmla="*/ 446 h 466"/>
                    <a:gd name="T40" fmla="*/ 160 w 160"/>
                    <a:gd name="T41" fmla="*/ 466 h 46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60"/>
                    <a:gd name="T64" fmla="*/ 0 h 466"/>
                    <a:gd name="T65" fmla="*/ 160 w 160"/>
                    <a:gd name="T66" fmla="*/ 466 h 46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60" h="466">
                      <a:moveTo>
                        <a:pt x="0" y="0"/>
                      </a:moveTo>
                      <a:lnTo>
                        <a:pt x="5" y="30"/>
                      </a:lnTo>
                      <a:lnTo>
                        <a:pt x="13" y="54"/>
                      </a:lnTo>
                      <a:lnTo>
                        <a:pt x="26" y="75"/>
                      </a:lnTo>
                      <a:lnTo>
                        <a:pt x="48" y="88"/>
                      </a:lnTo>
                      <a:lnTo>
                        <a:pt x="74" y="98"/>
                      </a:lnTo>
                      <a:lnTo>
                        <a:pt x="94" y="117"/>
                      </a:lnTo>
                      <a:lnTo>
                        <a:pt x="112" y="139"/>
                      </a:lnTo>
                      <a:lnTo>
                        <a:pt x="129" y="177"/>
                      </a:lnTo>
                      <a:lnTo>
                        <a:pt x="135" y="208"/>
                      </a:lnTo>
                      <a:lnTo>
                        <a:pt x="130" y="233"/>
                      </a:lnTo>
                      <a:lnTo>
                        <a:pt x="112" y="255"/>
                      </a:lnTo>
                      <a:lnTo>
                        <a:pt x="95" y="275"/>
                      </a:lnTo>
                      <a:lnTo>
                        <a:pt x="84" y="297"/>
                      </a:lnTo>
                      <a:lnTo>
                        <a:pt x="76" y="324"/>
                      </a:lnTo>
                      <a:lnTo>
                        <a:pt x="72" y="356"/>
                      </a:lnTo>
                      <a:lnTo>
                        <a:pt x="80" y="384"/>
                      </a:lnTo>
                      <a:lnTo>
                        <a:pt x="91" y="404"/>
                      </a:lnTo>
                      <a:lnTo>
                        <a:pt x="116" y="429"/>
                      </a:lnTo>
                      <a:lnTo>
                        <a:pt x="135" y="446"/>
                      </a:lnTo>
                      <a:lnTo>
                        <a:pt x="160" y="46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2057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673" y="2382"/>
                  <a:ext cx="30" cy="3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20561" name="Group 22"/>
            <p:cNvGrpSpPr>
              <a:grpSpLocks noChangeAspect="1"/>
            </p:cNvGrpSpPr>
            <p:nvPr/>
          </p:nvGrpSpPr>
          <p:grpSpPr bwMode="auto">
            <a:xfrm rot="537564">
              <a:off x="790" y="1093"/>
              <a:ext cx="181" cy="181"/>
              <a:chOff x="1200" y="2496"/>
              <a:chExt cx="480" cy="480"/>
            </a:xfrm>
          </p:grpSpPr>
          <p:sp>
            <p:nvSpPr>
              <p:cNvPr id="20562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200" y="2496"/>
                <a:ext cx="480" cy="480"/>
              </a:xfrm>
              <a:prstGeom prst="parallelogram">
                <a:avLst>
                  <a:gd name="adj" fmla="val 25000"/>
                </a:avLst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3" name="Line 24"/>
              <p:cNvSpPr>
                <a:spLocks noChangeAspect="1" noChangeShapeType="1"/>
              </p:cNvSpPr>
              <p:nvPr/>
            </p:nvSpPr>
            <p:spPr bwMode="auto">
              <a:xfrm>
                <a:off x="1296" y="254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4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1248" y="2496"/>
                <a:ext cx="144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5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1344" y="2496"/>
                <a:ext cx="144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6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1440" y="2496"/>
                <a:ext cx="144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20486" name="Freeform 28"/>
          <p:cNvSpPr>
            <a:spLocks/>
          </p:cNvSpPr>
          <p:nvPr/>
        </p:nvSpPr>
        <p:spPr bwMode="auto">
          <a:xfrm>
            <a:off x="144616" y="1452390"/>
            <a:ext cx="2547784" cy="2587798"/>
          </a:xfrm>
          <a:custGeom>
            <a:avLst/>
            <a:gdLst>
              <a:gd name="T0" fmla="*/ 2147483647 w 1648"/>
              <a:gd name="T1" fmla="*/ 282645227 h 1456"/>
              <a:gd name="T2" fmla="*/ 2147483647 w 1648"/>
              <a:gd name="T3" fmla="*/ 282645227 h 1456"/>
              <a:gd name="T4" fmla="*/ 2147483647 w 1648"/>
              <a:gd name="T5" fmla="*/ 282645227 h 1456"/>
              <a:gd name="T6" fmla="*/ 1389437817 w 1648"/>
              <a:gd name="T7" fmla="*/ 1978518180 h 1456"/>
              <a:gd name="T8" fmla="*/ 181231640 w 1648"/>
              <a:gd name="T9" fmla="*/ 2147483647 h 1456"/>
              <a:gd name="T10" fmla="*/ 302051147 w 1648"/>
              <a:gd name="T11" fmla="*/ 2147483647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8"/>
              <a:gd name="T19" fmla="*/ 0 h 1456"/>
              <a:gd name="T20" fmla="*/ 1648 w 1648"/>
              <a:gd name="T21" fmla="*/ 1456 h 1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8" h="1456">
                <a:moveTo>
                  <a:pt x="1032" y="112"/>
                </a:moveTo>
                <a:cubicBezTo>
                  <a:pt x="1012" y="112"/>
                  <a:pt x="992" y="112"/>
                  <a:pt x="1080" y="112"/>
                </a:cubicBezTo>
                <a:cubicBezTo>
                  <a:pt x="1168" y="112"/>
                  <a:pt x="1648" y="0"/>
                  <a:pt x="1560" y="112"/>
                </a:cubicBezTo>
                <a:cubicBezTo>
                  <a:pt x="1472" y="224"/>
                  <a:pt x="800" y="608"/>
                  <a:pt x="552" y="784"/>
                </a:cubicBezTo>
                <a:cubicBezTo>
                  <a:pt x="304" y="960"/>
                  <a:pt x="144" y="1056"/>
                  <a:pt x="72" y="1168"/>
                </a:cubicBezTo>
                <a:cubicBezTo>
                  <a:pt x="0" y="1280"/>
                  <a:pt x="60" y="1368"/>
                  <a:pt x="120" y="14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7" name="Freeform 29"/>
          <p:cNvSpPr>
            <a:spLocks/>
          </p:cNvSpPr>
          <p:nvPr/>
        </p:nvSpPr>
        <p:spPr bwMode="auto">
          <a:xfrm>
            <a:off x="1972030" y="1031466"/>
            <a:ext cx="6913208" cy="3083334"/>
          </a:xfrm>
          <a:custGeom>
            <a:avLst/>
            <a:gdLst>
              <a:gd name="T0" fmla="*/ 2147483647 w 4469"/>
              <a:gd name="T1" fmla="*/ 2147483647 h 1736"/>
              <a:gd name="T2" fmla="*/ 2147483647 w 4469"/>
              <a:gd name="T3" fmla="*/ 2147483647 h 1736"/>
              <a:gd name="T4" fmla="*/ 2147483647 w 4469"/>
              <a:gd name="T5" fmla="*/ 2147483647 h 1736"/>
              <a:gd name="T6" fmla="*/ 2147483647 w 4469"/>
              <a:gd name="T7" fmla="*/ 1464211575 h 1736"/>
              <a:gd name="T8" fmla="*/ 2147483647 w 4469"/>
              <a:gd name="T9" fmla="*/ 504031250 h 1736"/>
              <a:gd name="T10" fmla="*/ 2147483647 w 4469"/>
              <a:gd name="T11" fmla="*/ 20161250 h 1736"/>
              <a:gd name="T12" fmla="*/ 0 w 4469"/>
              <a:gd name="T13" fmla="*/ 624998750 h 17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69"/>
              <a:gd name="T22" fmla="*/ 0 h 1736"/>
              <a:gd name="T23" fmla="*/ 4469 w 4469"/>
              <a:gd name="T24" fmla="*/ 1736 h 17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69" h="1736">
                <a:moveTo>
                  <a:pt x="4368" y="1736"/>
                </a:moveTo>
                <a:cubicBezTo>
                  <a:pt x="4384" y="1713"/>
                  <a:pt x="4469" y="1725"/>
                  <a:pt x="4461" y="1600"/>
                </a:cubicBezTo>
                <a:cubicBezTo>
                  <a:pt x="4453" y="1475"/>
                  <a:pt x="4416" y="1156"/>
                  <a:pt x="4322" y="986"/>
                </a:cubicBezTo>
                <a:cubicBezTo>
                  <a:pt x="4228" y="816"/>
                  <a:pt x="4146" y="712"/>
                  <a:pt x="3898" y="581"/>
                </a:cubicBezTo>
                <a:cubicBezTo>
                  <a:pt x="3650" y="450"/>
                  <a:pt x="3306" y="295"/>
                  <a:pt x="2832" y="200"/>
                </a:cubicBezTo>
                <a:cubicBezTo>
                  <a:pt x="2358" y="105"/>
                  <a:pt x="1528" y="0"/>
                  <a:pt x="1056" y="8"/>
                </a:cubicBezTo>
                <a:cubicBezTo>
                  <a:pt x="584" y="16"/>
                  <a:pt x="292" y="132"/>
                  <a:pt x="0" y="24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8" name="Text Box 30"/>
          <p:cNvSpPr txBox="1">
            <a:spLocks noChangeArrowheads="1"/>
          </p:cNvSpPr>
          <p:nvPr/>
        </p:nvSpPr>
        <p:spPr bwMode="auto">
          <a:xfrm>
            <a:off x="2133600" y="2057400"/>
            <a:ext cx="853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3300"/>
                </a:solidFill>
                <a:latin typeface="Arial" charset="0"/>
              </a:rPr>
              <a:t>Query</a:t>
            </a:r>
            <a:endParaRPr lang="en-US" sz="1600" dirty="0">
              <a:solidFill>
                <a:srgbClr val="336600"/>
              </a:solidFill>
              <a:latin typeface="Arial" charset="0"/>
            </a:endParaRPr>
          </a:p>
        </p:txBody>
      </p:sp>
      <p:sp>
        <p:nvSpPr>
          <p:cNvPr id="20489" name="Text Box 31"/>
          <p:cNvSpPr txBox="1">
            <a:spLocks noChangeArrowheads="1"/>
          </p:cNvSpPr>
          <p:nvPr/>
        </p:nvSpPr>
        <p:spPr bwMode="auto">
          <a:xfrm>
            <a:off x="3422392" y="1358708"/>
            <a:ext cx="16242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rgbClr val="003300"/>
                </a:solidFill>
                <a:latin typeface="Arial" charset="0"/>
              </a:rPr>
              <a:t>Query Result</a:t>
            </a:r>
          </a:p>
        </p:txBody>
      </p:sp>
      <p:sp>
        <p:nvSpPr>
          <p:cNvPr id="20490" name="Oval 33"/>
          <p:cNvSpPr>
            <a:spLocks noChangeArrowheads="1"/>
          </p:cNvSpPr>
          <p:nvPr/>
        </p:nvSpPr>
        <p:spPr bwMode="auto">
          <a:xfrm>
            <a:off x="410579" y="2183394"/>
            <a:ext cx="8390521" cy="3836406"/>
          </a:xfrm>
          <a:prstGeom prst="ellipse">
            <a:avLst/>
          </a:prstGeom>
          <a:solidFill>
            <a:srgbClr val="E0E9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91" name="Text Box 34"/>
          <p:cNvSpPr txBox="1">
            <a:spLocks noChangeArrowheads="1"/>
          </p:cNvSpPr>
          <p:nvPr/>
        </p:nvSpPr>
        <p:spPr bwMode="auto">
          <a:xfrm>
            <a:off x="2914750" y="2692056"/>
            <a:ext cx="3151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solidFill>
                  <a:srgbClr val="003300"/>
                </a:solidFill>
                <a:latin typeface="Arial" charset="0"/>
              </a:rPr>
              <a:t>Database Server</a:t>
            </a:r>
            <a:endParaRPr lang="en-US" sz="2400">
              <a:solidFill>
                <a:srgbClr val="336600"/>
              </a:solidFill>
              <a:latin typeface="Arial" charset="0"/>
            </a:endParaRPr>
          </a:p>
        </p:txBody>
      </p:sp>
      <p:sp>
        <p:nvSpPr>
          <p:cNvPr id="20492" name="Rectangle 47"/>
          <p:cNvSpPr>
            <a:spLocks noChangeArrowheads="1"/>
          </p:cNvSpPr>
          <p:nvPr/>
        </p:nvSpPr>
        <p:spPr bwMode="auto">
          <a:xfrm>
            <a:off x="1130579" y="3712172"/>
            <a:ext cx="1039534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sp>
        <p:nvSpPr>
          <p:cNvPr id="20493" name="Rectangle 48"/>
          <p:cNvSpPr>
            <a:spLocks noChangeArrowheads="1"/>
          </p:cNvSpPr>
          <p:nvPr/>
        </p:nvSpPr>
        <p:spPr bwMode="auto">
          <a:xfrm>
            <a:off x="3037527" y="3712172"/>
            <a:ext cx="1113786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grpSp>
        <p:nvGrpSpPr>
          <p:cNvPr id="20494" name="Group 49"/>
          <p:cNvGrpSpPr>
            <a:grpSpLocks/>
          </p:cNvGrpSpPr>
          <p:nvPr/>
        </p:nvGrpSpPr>
        <p:grpSpPr bwMode="auto">
          <a:xfrm>
            <a:off x="409873" y="4051428"/>
            <a:ext cx="744071" cy="904042"/>
            <a:chOff x="132" y="2496"/>
            <a:chExt cx="481" cy="509"/>
          </a:xfrm>
        </p:grpSpPr>
        <p:sp>
          <p:nvSpPr>
            <p:cNvPr id="20555" name="Rectangle 50"/>
            <p:cNvSpPr>
              <a:spLocks noChangeArrowheads="1"/>
            </p:cNvSpPr>
            <p:nvPr/>
          </p:nvSpPr>
          <p:spPr bwMode="auto">
            <a:xfrm>
              <a:off x="192" y="2496"/>
              <a:ext cx="336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Select R.text from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Report R, Weather W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where W.image.rain()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and W.city = R.city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and W.date = R.date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and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R.text.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matches(</a:t>
              </a:r>
              <a:r>
                <a:rPr lang="ja-JP" altLang="en-US" sz="100">
                  <a:solidFill>
                    <a:srgbClr val="0339BD"/>
                  </a:solidFill>
                  <a:latin typeface="Arial" charset="0"/>
                </a:rPr>
                <a:t>“</a:t>
              </a:r>
              <a:r>
                <a:rPr lang="en-US" altLang="ja-JP" sz="100">
                  <a:solidFill>
                    <a:srgbClr val="0339BD"/>
                  </a:solidFill>
                  <a:latin typeface="Arial" charset="0"/>
                </a:rPr>
                <a:t>insurance claims</a:t>
              </a:r>
              <a:r>
                <a:rPr lang="ja-JP" altLang="en-US" sz="100">
                  <a:solidFill>
                    <a:srgbClr val="0339BD"/>
                  </a:solidFill>
                  <a:latin typeface="Arial" charset="0"/>
                </a:rPr>
                <a:t>”</a:t>
              </a:r>
              <a:r>
                <a:rPr lang="en-US" altLang="ja-JP" sz="100">
                  <a:solidFill>
                    <a:srgbClr val="0339BD"/>
                  </a:solidFill>
                  <a:latin typeface="Arial" charset="0"/>
                </a:rPr>
                <a:t>)</a:t>
              </a:r>
              <a:endParaRPr lang="en-US" sz="100">
                <a:solidFill>
                  <a:srgbClr val="0339BD"/>
                </a:solidFill>
                <a:latin typeface="Arial" charset="0"/>
              </a:endParaRPr>
            </a:p>
          </p:txBody>
        </p:sp>
        <p:sp>
          <p:nvSpPr>
            <p:cNvPr id="20556" name="Text Box 51"/>
            <p:cNvSpPr txBox="1">
              <a:spLocks noChangeArrowheads="1"/>
            </p:cNvSpPr>
            <p:nvPr/>
          </p:nvSpPr>
          <p:spPr bwMode="auto">
            <a:xfrm>
              <a:off x="132" y="2814"/>
              <a:ext cx="48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003300"/>
                  </a:solidFill>
                  <a:latin typeface="Arial" charset="0"/>
                </a:rPr>
                <a:t>Query</a:t>
              </a:r>
              <a:endParaRPr lang="en-US" sz="1600">
                <a:solidFill>
                  <a:srgbClr val="336600"/>
                </a:solidFill>
                <a:latin typeface="Arial" charset="0"/>
              </a:endParaRPr>
            </a:p>
          </p:txBody>
        </p:sp>
      </p:grpSp>
      <p:sp>
        <p:nvSpPr>
          <p:cNvPr id="20495" name="Line 52"/>
          <p:cNvSpPr>
            <a:spLocks noChangeShapeType="1"/>
          </p:cNvSpPr>
          <p:nvPr/>
        </p:nvSpPr>
        <p:spPr bwMode="auto">
          <a:xfrm flipV="1">
            <a:off x="275423" y="403841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96" name="Rectangle 53"/>
          <p:cNvSpPr>
            <a:spLocks noChangeArrowheads="1"/>
          </p:cNvSpPr>
          <p:nvPr/>
        </p:nvSpPr>
        <p:spPr bwMode="auto">
          <a:xfrm>
            <a:off x="5011509" y="3712172"/>
            <a:ext cx="1262291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sp>
        <p:nvSpPr>
          <p:cNvPr id="20497" name="Rectangle 54"/>
          <p:cNvSpPr>
            <a:spLocks noChangeArrowheads="1"/>
          </p:cNvSpPr>
          <p:nvPr/>
        </p:nvSpPr>
        <p:spPr bwMode="auto">
          <a:xfrm>
            <a:off x="7145109" y="3712172"/>
            <a:ext cx="1262291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sp>
        <p:nvSpPr>
          <p:cNvPr id="20498" name="Line 66"/>
          <p:cNvSpPr>
            <a:spLocks noChangeShapeType="1"/>
          </p:cNvSpPr>
          <p:nvPr/>
        </p:nvSpPr>
        <p:spPr bwMode="auto">
          <a:xfrm flipV="1">
            <a:off x="6295223" y="409556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99" name="Line 85"/>
          <p:cNvSpPr>
            <a:spLocks noChangeShapeType="1"/>
          </p:cNvSpPr>
          <p:nvPr/>
        </p:nvSpPr>
        <p:spPr bwMode="auto">
          <a:xfrm flipV="1">
            <a:off x="8417138" y="4095561"/>
            <a:ext cx="371262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500" name="Line 86"/>
          <p:cNvSpPr>
            <a:spLocks noChangeShapeType="1"/>
          </p:cNvSpPr>
          <p:nvPr/>
        </p:nvSpPr>
        <p:spPr bwMode="auto">
          <a:xfrm flipV="1">
            <a:off x="2180423" y="409556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501" name="Line 87"/>
          <p:cNvSpPr>
            <a:spLocks noChangeShapeType="1"/>
          </p:cNvSpPr>
          <p:nvPr/>
        </p:nvSpPr>
        <p:spPr bwMode="auto">
          <a:xfrm flipV="1">
            <a:off x="4161623" y="409556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42523" name="Freeform 91"/>
          <p:cNvSpPr>
            <a:spLocks/>
          </p:cNvSpPr>
          <p:nvPr/>
        </p:nvSpPr>
        <p:spPr bwMode="auto">
          <a:xfrm>
            <a:off x="5471224" y="3127972"/>
            <a:ext cx="2326576" cy="682028"/>
          </a:xfrm>
          <a:custGeom>
            <a:avLst/>
            <a:gdLst>
              <a:gd name="T0" fmla="*/ 2147483647 w 1504"/>
              <a:gd name="T1" fmla="*/ 967740000 h 384"/>
              <a:gd name="T2" fmla="*/ 2147483647 w 1504"/>
              <a:gd name="T3" fmla="*/ 241935000 h 384"/>
              <a:gd name="T4" fmla="*/ 604837500 w 1504"/>
              <a:gd name="T5" fmla="*/ 120967500 h 384"/>
              <a:gd name="T6" fmla="*/ 0 w 1504"/>
              <a:gd name="T7" fmla="*/ 9677400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384"/>
              <a:gd name="T14" fmla="*/ 1504 w 150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384">
                <a:moveTo>
                  <a:pt x="1488" y="384"/>
                </a:moveTo>
                <a:cubicBezTo>
                  <a:pt x="1496" y="268"/>
                  <a:pt x="1504" y="152"/>
                  <a:pt x="1296" y="96"/>
                </a:cubicBezTo>
                <a:cubicBezTo>
                  <a:pt x="1088" y="40"/>
                  <a:pt x="456" y="0"/>
                  <a:pt x="240" y="48"/>
                </a:cubicBezTo>
                <a:cubicBezTo>
                  <a:pt x="24" y="96"/>
                  <a:pt x="12" y="240"/>
                  <a:pt x="0" y="384"/>
                </a:cubicBezTo>
              </a:path>
            </a:pathLst>
          </a:custGeom>
          <a:noFill/>
          <a:ln w="22225" cap="rnd">
            <a:solidFill>
              <a:srgbClr val="00000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1151830" y="3607949"/>
            <a:ext cx="1933657" cy="1626920"/>
            <a:chOff x="693" y="2385"/>
            <a:chExt cx="1250" cy="916"/>
          </a:xfrm>
        </p:grpSpPr>
        <p:grpSp>
          <p:nvGrpSpPr>
            <p:cNvPr id="20543" name="Group 55"/>
            <p:cNvGrpSpPr>
              <a:grpSpLocks/>
            </p:cNvGrpSpPr>
            <p:nvPr/>
          </p:nvGrpSpPr>
          <p:grpSpPr bwMode="auto">
            <a:xfrm>
              <a:off x="1079" y="2648"/>
              <a:ext cx="864" cy="480"/>
              <a:chOff x="1200" y="3024"/>
              <a:chExt cx="864" cy="480"/>
            </a:xfrm>
          </p:grpSpPr>
          <p:sp>
            <p:nvSpPr>
              <p:cNvPr id="20546" name="Oval 56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7" name="Oval 5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8" name="Oval 58"/>
              <p:cNvSpPr>
                <a:spLocks noChangeArrowheads="1"/>
              </p:cNvSpPr>
              <p:nvPr/>
            </p:nvSpPr>
            <p:spPr bwMode="auto">
              <a:xfrm>
                <a:off x="1440" y="3216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9" name="Oval 59"/>
              <p:cNvSpPr>
                <a:spLocks noChangeArrowheads="1"/>
              </p:cNvSpPr>
              <p:nvPr/>
            </p:nvSpPr>
            <p:spPr bwMode="auto">
              <a:xfrm>
                <a:off x="1584" y="3408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0" name="Oval 60"/>
              <p:cNvSpPr>
                <a:spLocks noChangeArrowheads="1"/>
              </p:cNvSpPr>
              <p:nvPr/>
            </p:nvSpPr>
            <p:spPr bwMode="auto">
              <a:xfrm>
                <a:off x="1200" y="3408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1" name="Line 61"/>
              <p:cNvSpPr>
                <a:spLocks noChangeShapeType="1"/>
              </p:cNvSpPr>
              <p:nvPr/>
            </p:nvSpPr>
            <p:spPr bwMode="auto">
              <a:xfrm flipV="1">
                <a:off x="1296" y="3312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2" name="Line 62"/>
              <p:cNvSpPr>
                <a:spLocks noChangeShapeType="1"/>
              </p:cNvSpPr>
              <p:nvPr/>
            </p:nvSpPr>
            <p:spPr bwMode="auto">
              <a:xfrm flipH="1" flipV="1">
                <a:off x="1584" y="3312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3" name="Line 63"/>
              <p:cNvSpPr>
                <a:spLocks noChangeShapeType="1"/>
              </p:cNvSpPr>
              <p:nvPr/>
            </p:nvSpPr>
            <p:spPr bwMode="auto">
              <a:xfrm flipH="1" flipV="1">
                <a:off x="1776" y="3120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4" name="Line 64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20544" name="Text Box 65"/>
            <p:cNvSpPr txBox="1">
              <a:spLocks noChangeArrowheads="1"/>
            </p:cNvSpPr>
            <p:nvPr/>
          </p:nvSpPr>
          <p:spPr bwMode="auto">
            <a:xfrm>
              <a:off x="1064" y="3110"/>
              <a:ext cx="82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003300"/>
                  </a:solidFill>
                  <a:latin typeface="Arial" charset="0"/>
                </a:rPr>
                <a:t>Syntax Tree</a:t>
              </a:r>
              <a:endParaRPr lang="en-US" sz="1600">
                <a:solidFill>
                  <a:srgbClr val="336600"/>
                </a:solidFill>
                <a:latin typeface="Arial" charset="0"/>
              </a:endParaRPr>
            </a:p>
          </p:txBody>
        </p:sp>
        <p:sp>
          <p:nvSpPr>
            <p:cNvPr id="20545" name="Rectangle 92"/>
            <p:cNvSpPr>
              <a:spLocks noChangeArrowheads="1"/>
            </p:cNvSpPr>
            <p:nvPr/>
          </p:nvSpPr>
          <p:spPr bwMode="auto">
            <a:xfrm>
              <a:off x="693" y="2385"/>
              <a:ext cx="672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Parser</a:t>
              </a:r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3059631" y="3607949"/>
            <a:ext cx="2003267" cy="1626920"/>
            <a:chOff x="1893" y="2385"/>
            <a:chExt cx="1295" cy="916"/>
          </a:xfrm>
        </p:grpSpPr>
        <p:grpSp>
          <p:nvGrpSpPr>
            <p:cNvPr id="20530" name="Group 35"/>
            <p:cNvGrpSpPr>
              <a:grpSpLocks/>
            </p:cNvGrpSpPr>
            <p:nvPr/>
          </p:nvGrpSpPr>
          <p:grpSpPr bwMode="auto">
            <a:xfrm>
              <a:off x="2324" y="2648"/>
              <a:ext cx="864" cy="653"/>
              <a:chOff x="2407" y="2456"/>
              <a:chExt cx="864" cy="653"/>
            </a:xfrm>
          </p:grpSpPr>
          <p:grpSp>
            <p:nvGrpSpPr>
              <p:cNvPr id="20532" name="Group 36"/>
              <p:cNvGrpSpPr>
                <a:grpSpLocks/>
              </p:cNvGrpSpPr>
              <p:nvPr/>
            </p:nvGrpSpPr>
            <p:grpSpPr bwMode="auto">
              <a:xfrm>
                <a:off x="2407" y="2456"/>
                <a:ext cx="864" cy="480"/>
                <a:chOff x="1200" y="3024"/>
                <a:chExt cx="864" cy="480"/>
              </a:xfrm>
            </p:grpSpPr>
            <p:sp>
              <p:nvSpPr>
                <p:cNvPr id="20534" name="Oval 37"/>
                <p:cNvSpPr>
                  <a:spLocks noChangeArrowheads="1"/>
                </p:cNvSpPr>
                <p:nvPr/>
              </p:nvSpPr>
              <p:spPr bwMode="auto">
                <a:xfrm>
                  <a:off x="1632" y="3024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5" name="Oval 38"/>
                <p:cNvSpPr>
                  <a:spLocks noChangeArrowheads="1"/>
                </p:cNvSpPr>
                <p:nvPr/>
              </p:nvSpPr>
              <p:spPr bwMode="auto">
                <a:xfrm>
                  <a:off x="1824" y="3216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6" name="Oval 39"/>
                <p:cNvSpPr>
                  <a:spLocks noChangeArrowheads="1"/>
                </p:cNvSpPr>
                <p:nvPr/>
              </p:nvSpPr>
              <p:spPr bwMode="auto">
                <a:xfrm>
                  <a:off x="1440" y="3216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7" name="Oval 40"/>
                <p:cNvSpPr>
                  <a:spLocks noChangeArrowheads="1"/>
                </p:cNvSpPr>
                <p:nvPr/>
              </p:nvSpPr>
              <p:spPr bwMode="auto">
                <a:xfrm>
                  <a:off x="1584" y="3408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8" name="Oval 41"/>
                <p:cNvSpPr>
                  <a:spLocks noChangeArrowheads="1"/>
                </p:cNvSpPr>
                <p:nvPr/>
              </p:nvSpPr>
              <p:spPr bwMode="auto">
                <a:xfrm>
                  <a:off x="1200" y="3408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296" y="3312"/>
                  <a:ext cx="192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40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584" y="3312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4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3120"/>
                  <a:ext cx="144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4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584" y="3120"/>
                  <a:ext cx="144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20533" name="Text Box 46"/>
              <p:cNvSpPr txBox="1">
                <a:spLocks noChangeArrowheads="1"/>
              </p:cNvSpPr>
              <p:nvPr/>
            </p:nvSpPr>
            <p:spPr bwMode="auto">
              <a:xfrm>
                <a:off x="2470" y="2918"/>
                <a:ext cx="78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Query Plan</a:t>
                </a:r>
              </a:p>
            </p:txBody>
          </p:sp>
        </p:grpSp>
        <p:sp>
          <p:nvSpPr>
            <p:cNvPr id="20531" name="Rectangle 93"/>
            <p:cNvSpPr>
              <a:spLocks noChangeArrowheads="1"/>
            </p:cNvSpPr>
            <p:nvPr/>
          </p:nvSpPr>
          <p:spPr bwMode="auto">
            <a:xfrm>
              <a:off x="1893" y="2385"/>
              <a:ext cx="720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rgbClr val="0339BD"/>
                  </a:solidFill>
                  <a:latin typeface="Arial" charset="0"/>
                </a:rPr>
                <a:t>Optimizer</a:t>
              </a:r>
            </a:p>
          </p:txBody>
        </p:sp>
      </p:grp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5030772" y="3538916"/>
            <a:ext cx="2117741" cy="2276978"/>
            <a:chOff x="3134" y="2385"/>
            <a:chExt cx="1369" cy="1282"/>
          </a:xfrm>
        </p:grpSpPr>
        <p:grpSp>
          <p:nvGrpSpPr>
            <p:cNvPr id="20511" name="Group 67"/>
            <p:cNvGrpSpPr>
              <a:grpSpLocks/>
            </p:cNvGrpSpPr>
            <p:nvPr/>
          </p:nvGrpSpPr>
          <p:grpSpPr bwMode="auto">
            <a:xfrm>
              <a:off x="3328" y="2736"/>
              <a:ext cx="1175" cy="931"/>
              <a:chOff x="3360" y="2640"/>
              <a:chExt cx="1175" cy="931"/>
            </a:xfrm>
          </p:grpSpPr>
          <p:sp>
            <p:nvSpPr>
              <p:cNvPr id="20513" name="Text Box 68"/>
              <p:cNvSpPr txBox="1">
                <a:spLocks noChangeArrowheads="1"/>
              </p:cNvSpPr>
              <p:nvPr/>
            </p:nvSpPr>
            <p:spPr bwMode="auto">
              <a:xfrm>
                <a:off x="3499" y="3380"/>
                <a:ext cx="71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Segments</a:t>
                </a:r>
                <a:endParaRPr lang="en-US" sz="1600">
                  <a:solidFill>
                    <a:srgbClr val="336600"/>
                  </a:solidFill>
                  <a:latin typeface="Arial" charset="0"/>
                </a:endParaRPr>
              </a:p>
            </p:txBody>
          </p:sp>
          <p:grpSp>
            <p:nvGrpSpPr>
              <p:cNvPr id="20514" name="Group 69"/>
              <p:cNvGrpSpPr>
                <a:grpSpLocks/>
              </p:cNvGrpSpPr>
              <p:nvPr/>
            </p:nvGrpSpPr>
            <p:grpSpPr bwMode="auto">
              <a:xfrm>
                <a:off x="3360" y="2640"/>
                <a:ext cx="1175" cy="765"/>
                <a:chOff x="3360" y="2640"/>
                <a:chExt cx="1175" cy="765"/>
              </a:xfrm>
            </p:grpSpPr>
            <p:grpSp>
              <p:nvGrpSpPr>
                <p:cNvPr id="20515" name="Group 70"/>
                <p:cNvGrpSpPr>
                  <a:grpSpLocks/>
                </p:cNvGrpSpPr>
                <p:nvPr/>
              </p:nvGrpSpPr>
              <p:grpSpPr bwMode="auto">
                <a:xfrm>
                  <a:off x="3360" y="2958"/>
                  <a:ext cx="776" cy="447"/>
                  <a:chOff x="3980" y="2928"/>
                  <a:chExt cx="776" cy="447"/>
                </a:xfrm>
              </p:grpSpPr>
              <p:sp>
                <p:nvSpPr>
                  <p:cNvPr id="2052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024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216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216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6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3120"/>
                    <a:ext cx="192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7" name="Line 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64" y="3120"/>
                    <a:ext cx="96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8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2928"/>
                    <a:ext cx="144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9" name="Freeform 77"/>
                  <p:cNvSpPr>
                    <a:spLocks/>
                  </p:cNvSpPr>
                  <p:nvPr/>
                </p:nvSpPr>
                <p:spPr bwMode="auto">
                  <a:xfrm>
                    <a:off x="3980" y="2969"/>
                    <a:ext cx="776" cy="406"/>
                  </a:xfrm>
                  <a:custGeom>
                    <a:avLst/>
                    <a:gdLst>
                      <a:gd name="T0" fmla="*/ 55 w 776"/>
                      <a:gd name="T1" fmla="*/ 406 h 406"/>
                      <a:gd name="T2" fmla="*/ 3 w 776"/>
                      <a:gd name="T3" fmla="*/ 339 h 406"/>
                      <a:gd name="T4" fmla="*/ 10 w 776"/>
                      <a:gd name="T5" fmla="*/ 189 h 406"/>
                      <a:gd name="T6" fmla="*/ 40 w 776"/>
                      <a:gd name="T7" fmla="*/ 166 h 406"/>
                      <a:gd name="T8" fmla="*/ 108 w 776"/>
                      <a:gd name="T9" fmla="*/ 121 h 406"/>
                      <a:gd name="T10" fmla="*/ 160 w 776"/>
                      <a:gd name="T11" fmla="*/ 106 h 406"/>
                      <a:gd name="T12" fmla="*/ 205 w 776"/>
                      <a:gd name="T13" fmla="*/ 76 h 406"/>
                      <a:gd name="T14" fmla="*/ 310 w 776"/>
                      <a:gd name="T15" fmla="*/ 24 h 406"/>
                      <a:gd name="T16" fmla="*/ 355 w 776"/>
                      <a:gd name="T17" fmla="*/ 9 h 406"/>
                      <a:gd name="T18" fmla="*/ 378 w 776"/>
                      <a:gd name="T19" fmla="*/ 1 h 406"/>
                      <a:gd name="T20" fmla="*/ 558 w 776"/>
                      <a:gd name="T21" fmla="*/ 31 h 406"/>
                      <a:gd name="T22" fmla="*/ 663 w 776"/>
                      <a:gd name="T23" fmla="*/ 151 h 406"/>
                      <a:gd name="T24" fmla="*/ 760 w 776"/>
                      <a:gd name="T25" fmla="*/ 256 h 406"/>
                      <a:gd name="T26" fmla="*/ 775 w 776"/>
                      <a:gd name="T27" fmla="*/ 301 h 406"/>
                      <a:gd name="T28" fmla="*/ 768 w 776"/>
                      <a:gd name="T29" fmla="*/ 369 h 406"/>
                      <a:gd name="T30" fmla="*/ 745 w 776"/>
                      <a:gd name="T31" fmla="*/ 376 h 406"/>
                      <a:gd name="T32" fmla="*/ 678 w 776"/>
                      <a:gd name="T33" fmla="*/ 391 h 406"/>
                      <a:gd name="T34" fmla="*/ 640 w 776"/>
                      <a:gd name="T35" fmla="*/ 399 h 406"/>
                      <a:gd name="T36" fmla="*/ 55 w 776"/>
                      <a:gd name="T37" fmla="*/ 406 h 40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76"/>
                      <a:gd name="T58" fmla="*/ 0 h 406"/>
                      <a:gd name="T59" fmla="*/ 776 w 776"/>
                      <a:gd name="T60" fmla="*/ 406 h 40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76" h="406">
                        <a:moveTo>
                          <a:pt x="55" y="406"/>
                        </a:moveTo>
                        <a:cubicBezTo>
                          <a:pt x="39" y="382"/>
                          <a:pt x="19" y="363"/>
                          <a:pt x="3" y="339"/>
                        </a:cubicBezTo>
                        <a:cubicBezTo>
                          <a:pt x="5" y="289"/>
                          <a:pt x="0" y="238"/>
                          <a:pt x="10" y="189"/>
                        </a:cubicBezTo>
                        <a:cubicBezTo>
                          <a:pt x="13" y="177"/>
                          <a:pt x="30" y="173"/>
                          <a:pt x="40" y="166"/>
                        </a:cubicBezTo>
                        <a:cubicBezTo>
                          <a:pt x="54" y="156"/>
                          <a:pt x="90" y="133"/>
                          <a:pt x="108" y="121"/>
                        </a:cubicBezTo>
                        <a:cubicBezTo>
                          <a:pt x="123" y="111"/>
                          <a:pt x="144" y="115"/>
                          <a:pt x="160" y="106"/>
                        </a:cubicBezTo>
                        <a:cubicBezTo>
                          <a:pt x="176" y="97"/>
                          <a:pt x="189" y="84"/>
                          <a:pt x="205" y="76"/>
                        </a:cubicBezTo>
                        <a:cubicBezTo>
                          <a:pt x="239" y="59"/>
                          <a:pt x="275" y="40"/>
                          <a:pt x="310" y="24"/>
                        </a:cubicBezTo>
                        <a:cubicBezTo>
                          <a:pt x="324" y="18"/>
                          <a:pt x="340" y="14"/>
                          <a:pt x="355" y="9"/>
                        </a:cubicBezTo>
                        <a:cubicBezTo>
                          <a:pt x="363" y="6"/>
                          <a:pt x="378" y="1"/>
                          <a:pt x="378" y="1"/>
                        </a:cubicBezTo>
                        <a:cubicBezTo>
                          <a:pt x="580" y="13"/>
                          <a:pt x="457" y="0"/>
                          <a:pt x="558" y="31"/>
                        </a:cubicBezTo>
                        <a:cubicBezTo>
                          <a:pt x="584" y="69"/>
                          <a:pt x="617" y="137"/>
                          <a:pt x="663" y="151"/>
                        </a:cubicBezTo>
                        <a:cubicBezTo>
                          <a:pt x="697" y="174"/>
                          <a:pt x="746" y="214"/>
                          <a:pt x="760" y="256"/>
                        </a:cubicBezTo>
                        <a:cubicBezTo>
                          <a:pt x="765" y="271"/>
                          <a:pt x="775" y="301"/>
                          <a:pt x="775" y="301"/>
                        </a:cubicBezTo>
                        <a:cubicBezTo>
                          <a:pt x="773" y="324"/>
                          <a:pt x="776" y="348"/>
                          <a:pt x="768" y="369"/>
                        </a:cubicBezTo>
                        <a:cubicBezTo>
                          <a:pt x="765" y="376"/>
                          <a:pt x="753" y="374"/>
                          <a:pt x="745" y="376"/>
                        </a:cubicBezTo>
                        <a:cubicBezTo>
                          <a:pt x="723" y="381"/>
                          <a:pt x="700" y="386"/>
                          <a:pt x="678" y="391"/>
                        </a:cubicBezTo>
                        <a:cubicBezTo>
                          <a:pt x="665" y="394"/>
                          <a:pt x="640" y="399"/>
                          <a:pt x="640" y="399"/>
                        </a:cubicBezTo>
                        <a:cubicBezTo>
                          <a:pt x="125" y="390"/>
                          <a:pt x="318" y="368"/>
                          <a:pt x="55" y="406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0516" name="Group 78"/>
                <p:cNvGrpSpPr>
                  <a:grpSpLocks/>
                </p:cNvGrpSpPr>
                <p:nvPr/>
              </p:nvGrpSpPr>
              <p:grpSpPr bwMode="auto">
                <a:xfrm>
                  <a:off x="3840" y="2640"/>
                  <a:ext cx="695" cy="366"/>
                  <a:chOff x="3840" y="2640"/>
                  <a:chExt cx="695" cy="366"/>
                </a:xfrm>
              </p:grpSpPr>
              <p:sp>
                <p:nvSpPr>
                  <p:cNvPr id="20517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667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18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256" y="2859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1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872" y="2859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0" name="Line 8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08" y="2763"/>
                    <a:ext cx="144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1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6" y="2763"/>
                    <a:ext cx="144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2" name="Freeform 84"/>
                  <p:cNvSpPr>
                    <a:spLocks/>
                  </p:cNvSpPr>
                  <p:nvPr/>
                </p:nvSpPr>
                <p:spPr bwMode="auto">
                  <a:xfrm>
                    <a:off x="3840" y="2640"/>
                    <a:ext cx="695" cy="366"/>
                  </a:xfrm>
                  <a:custGeom>
                    <a:avLst/>
                    <a:gdLst>
                      <a:gd name="T0" fmla="*/ 636 w 747"/>
                      <a:gd name="T1" fmla="*/ 337 h 376"/>
                      <a:gd name="T2" fmla="*/ 71 w 747"/>
                      <a:gd name="T3" fmla="*/ 344 h 376"/>
                      <a:gd name="T4" fmla="*/ 19 w 747"/>
                      <a:gd name="T5" fmla="*/ 330 h 376"/>
                      <a:gd name="T6" fmla="*/ 0 w 747"/>
                      <a:gd name="T7" fmla="*/ 251 h 376"/>
                      <a:gd name="T8" fmla="*/ 7 w 747"/>
                      <a:gd name="T9" fmla="*/ 152 h 376"/>
                      <a:gd name="T10" fmla="*/ 45 w 747"/>
                      <a:gd name="T11" fmla="*/ 109 h 376"/>
                      <a:gd name="T12" fmla="*/ 266 w 747"/>
                      <a:gd name="T13" fmla="*/ 10 h 376"/>
                      <a:gd name="T14" fmla="*/ 565 w 747"/>
                      <a:gd name="T15" fmla="*/ 31 h 376"/>
                      <a:gd name="T16" fmla="*/ 610 w 747"/>
                      <a:gd name="T17" fmla="*/ 94 h 376"/>
                      <a:gd name="T18" fmla="*/ 636 w 747"/>
                      <a:gd name="T19" fmla="*/ 337 h 37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7"/>
                      <a:gd name="T31" fmla="*/ 0 h 376"/>
                      <a:gd name="T32" fmla="*/ 747 w 747"/>
                      <a:gd name="T33" fmla="*/ 376 h 37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7" h="376">
                        <a:moveTo>
                          <a:pt x="735" y="355"/>
                        </a:moveTo>
                        <a:cubicBezTo>
                          <a:pt x="496" y="376"/>
                          <a:pt x="399" y="367"/>
                          <a:pt x="82" y="363"/>
                        </a:cubicBezTo>
                        <a:cubicBezTo>
                          <a:pt x="62" y="359"/>
                          <a:pt x="37" y="363"/>
                          <a:pt x="22" y="348"/>
                        </a:cubicBezTo>
                        <a:cubicBezTo>
                          <a:pt x="8" y="334"/>
                          <a:pt x="4" y="283"/>
                          <a:pt x="0" y="265"/>
                        </a:cubicBezTo>
                        <a:cubicBezTo>
                          <a:pt x="2" y="230"/>
                          <a:pt x="1" y="195"/>
                          <a:pt x="7" y="160"/>
                        </a:cubicBezTo>
                        <a:cubicBezTo>
                          <a:pt x="10" y="143"/>
                          <a:pt x="42" y="122"/>
                          <a:pt x="52" y="115"/>
                        </a:cubicBezTo>
                        <a:cubicBezTo>
                          <a:pt x="128" y="61"/>
                          <a:pt x="218" y="34"/>
                          <a:pt x="307" y="10"/>
                        </a:cubicBezTo>
                        <a:cubicBezTo>
                          <a:pt x="481" y="15"/>
                          <a:pt x="529" y="0"/>
                          <a:pt x="652" y="33"/>
                        </a:cubicBezTo>
                        <a:cubicBezTo>
                          <a:pt x="681" y="52"/>
                          <a:pt x="689" y="69"/>
                          <a:pt x="705" y="100"/>
                        </a:cubicBezTo>
                        <a:cubicBezTo>
                          <a:pt x="725" y="185"/>
                          <a:pt x="747" y="267"/>
                          <a:pt x="735" y="35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</p:grpSp>
        </p:grpSp>
        <p:sp>
          <p:nvSpPr>
            <p:cNvPr id="20512" name="Rectangle 94"/>
            <p:cNvSpPr>
              <a:spLocks noChangeArrowheads="1"/>
            </p:cNvSpPr>
            <p:nvPr/>
          </p:nvSpPr>
          <p:spPr bwMode="auto">
            <a:xfrm>
              <a:off x="3134" y="2385"/>
              <a:ext cx="816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Dispatch</a:t>
              </a:r>
            </a:p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Query Plan</a:t>
              </a:r>
            </a:p>
          </p:txBody>
        </p:sp>
      </p:grpSp>
      <p:grpSp>
        <p:nvGrpSpPr>
          <p:cNvPr id="20" name="Group 99"/>
          <p:cNvGrpSpPr>
            <a:grpSpLocks/>
          </p:cNvGrpSpPr>
          <p:nvPr/>
        </p:nvGrpSpPr>
        <p:grpSpPr bwMode="auto">
          <a:xfrm>
            <a:off x="7162384" y="3607003"/>
            <a:ext cx="1981611" cy="1607382"/>
            <a:chOff x="4478" y="2385"/>
            <a:chExt cx="1281" cy="905"/>
          </a:xfrm>
        </p:grpSpPr>
        <p:grpSp>
          <p:nvGrpSpPr>
            <p:cNvPr id="20507" name="Group 88"/>
            <p:cNvGrpSpPr>
              <a:grpSpLocks/>
            </p:cNvGrpSpPr>
            <p:nvPr/>
          </p:nvGrpSpPr>
          <p:grpSpPr bwMode="auto">
            <a:xfrm>
              <a:off x="5264" y="2653"/>
              <a:ext cx="495" cy="637"/>
              <a:chOff x="4779" y="576"/>
              <a:chExt cx="495" cy="637"/>
            </a:xfrm>
          </p:grpSpPr>
          <p:sp>
            <p:nvSpPr>
              <p:cNvPr id="20509" name="Rectangle 89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336" cy="336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</p:txBody>
          </p:sp>
          <p:sp>
            <p:nvSpPr>
              <p:cNvPr id="20510" name="Text Box 90"/>
              <p:cNvSpPr txBox="1">
                <a:spLocks noChangeArrowheads="1"/>
              </p:cNvSpPr>
              <p:nvPr/>
            </p:nvSpPr>
            <p:spPr bwMode="auto">
              <a:xfrm>
                <a:off x="4779" y="935"/>
                <a:ext cx="4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Result</a:t>
                </a:r>
                <a:endParaRPr lang="en-US" sz="1600">
                  <a:solidFill>
                    <a:srgbClr val="336600"/>
                  </a:solidFill>
                  <a:latin typeface="Arial" charset="0"/>
                </a:endParaRPr>
              </a:p>
            </p:txBody>
          </p:sp>
        </p:grpSp>
        <p:sp>
          <p:nvSpPr>
            <p:cNvPr id="20508" name="Rectangle 95"/>
            <p:cNvSpPr>
              <a:spLocks noChangeArrowheads="1"/>
            </p:cNvSpPr>
            <p:nvPr/>
          </p:nvSpPr>
          <p:spPr bwMode="auto">
            <a:xfrm>
              <a:off x="4478" y="2385"/>
              <a:ext cx="816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Execute</a:t>
              </a:r>
            </a:p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888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5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37198F-CA46-904C-98EC-642DF09E1D9C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3119F6-FA82-004A-950D-B694FE66549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 Operator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Commercial systems spend a lot of effort optimizing equality joins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Why is this important?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What is the major source of performance cost when joining two (large) relations?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Cost Metric: # of I/</a:t>
            </a:r>
            <a:r>
              <a:rPr lang="en-US" dirty="0" err="1">
                <a:latin typeface="Tahoma" charset="0"/>
              </a:rPr>
              <a:t>Os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(We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 err="1">
                <a:latin typeface="Tahoma" charset="0"/>
              </a:rPr>
              <a:t>ll</a:t>
            </a:r>
            <a:r>
              <a:rPr lang="en-US" altLang="ja-JP" dirty="0">
                <a:latin typeface="Tahoma" charset="0"/>
              </a:rPr>
              <a:t> ignore final output cost)</a:t>
            </a:r>
            <a:endParaRPr lang="en-US" dirty="0">
              <a:latin typeface="Tahoma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2133600" y="1101725"/>
            <a:ext cx="433228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SELECT</a:t>
            </a:r>
            <a:r>
              <a:rPr lang="en-US">
                <a:latin typeface="Arial" charset="0"/>
              </a:rPr>
              <a:t>  *</a:t>
            </a:r>
          </a:p>
          <a:p>
            <a:pPr eaLnBrk="0" hangingPunct="0"/>
            <a:r>
              <a:rPr lang="en-US" sz="2000">
                <a:latin typeface="Arial" charset="0"/>
              </a:rPr>
              <a:t>FROM</a:t>
            </a:r>
            <a:r>
              <a:rPr lang="en-US">
                <a:latin typeface="Arial" charset="0"/>
              </a:rPr>
              <a:t>     Reserves R, Sailors S</a:t>
            </a:r>
          </a:p>
          <a:p>
            <a:pPr eaLnBrk="0" hangingPunct="0"/>
            <a:r>
              <a:rPr lang="en-US" sz="2000">
                <a:latin typeface="Arial" charset="0"/>
              </a:rPr>
              <a:t>WHERE</a:t>
            </a:r>
            <a:r>
              <a:rPr lang="en-US">
                <a:latin typeface="Arial" charset="0"/>
              </a:rPr>
              <a:t>  R.sid = S.sid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602D401-6A8D-F845-A6CA-B298EA842F6E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972971-04F7-5B4F-8924-AB11041153E5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 Operator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Many different ways of evaluating joins</a:t>
            </a:r>
          </a:p>
        </p:txBody>
      </p:sp>
      <p:graphicFrame>
        <p:nvGraphicFramePr>
          <p:cNvPr id="1168410" name="Group 26"/>
          <p:cNvGraphicFramePr>
            <a:graphicFrameLocks noGrp="1"/>
          </p:cNvGraphicFramePr>
          <p:nvPr/>
        </p:nvGraphicFramePr>
        <p:xfrm>
          <a:off x="762000" y="2590800"/>
          <a:ext cx="2590800" cy="25908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Lucky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0" name="Text Box 27"/>
          <p:cNvSpPr txBox="1">
            <a:spLocks noChangeArrowheads="1"/>
          </p:cNvSpPr>
          <p:nvPr/>
        </p:nvSpPr>
        <p:spPr bwMode="auto">
          <a:xfrm>
            <a:off x="762000" y="2133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Sailors</a:t>
            </a:r>
          </a:p>
        </p:txBody>
      </p:sp>
      <p:graphicFrame>
        <p:nvGraphicFramePr>
          <p:cNvPr id="1168412" name="Group 28"/>
          <p:cNvGraphicFramePr>
            <a:graphicFrameLocks noGrp="1"/>
          </p:cNvGraphicFramePr>
          <p:nvPr/>
        </p:nvGraphicFramePr>
        <p:xfrm>
          <a:off x="5486400" y="2590800"/>
          <a:ext cx="2590800" cy="25908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1" name="Text Box 48"/>
          <p:cNvSpPr txBox="1">
            <a:spLocks noChangeArrowheads="1"/>
          </p:cNvSpPr>
          <p:nvPr/>
        </p:nvSpPr>
        <p:spPr bwMode="auto">
          <a:xfrm>
            <a:off x="5486400" y="2133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Reserves</a:t>
            </a:r>
          </a:p>
        </p:txBody>
      </p:sp>
      <p:sp>
        <p:nvSpPr>
          <p:cNvPr id="42032" name="AutoShape 49"/>
          <p:cNvSpPr>
            <a:spLocks noChangeArrowheads="1"/>
          </p:cNvSpPr>
          <p:nvPr/>
        </p:nvSpPr>
        <p:spPr bwMode="auto">
          <a:xfrm rot="5400000" flipV="1">
            <a:off x="4229100" y="3695700"/>
            <a:ext cx="533400" cy="609600"/>
          </a:xfrm>
          <a:prstGeom prst="flowChartCollat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8434" name="Rectangle 50"/>
          <p:cNvSpPr>
            <a:spLocks noChangeArrowheads="1"/>
          </p:cNvSpPr>
          <p:nvPr/>
        </p:nvSpPr>
        <p:spPr bwMode="auto">
          <a:xfrm>
            <a:off x="1219200" y="5562600"/>
            <a:ext cx="6323013" cy="457200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How would you evaluate this join in memory?</a:t>
            </a:r>
          </a:p>
        </p:txBody>
      </p:sp>
      <p:sp>
        <p:nvSpPr>
          <p:cNvPr id="42034" name="Text Box 51"/>
          <p:cNvSpPr txBox="1">
            <a:spLocks noChangeArrowheads="1"/>
          </p:cNvSpPr>
          <p:nvPr/>
        </p:nvSpPr>
        <p:spPr bwMode="auto">
          <a:xfrm>
            <a:off x="3886200" y="4267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sid = sid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4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E8F7B-D4C3-194E-B40C-6C7531FA3E49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111D2C-9118-B44A-BE83-8C556F873F65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Simple Nested Loops Join</a:t>
            </a:r>
          </a:p>
        </p:txBody>
      </p:sp>
      <p:sp>
        <p:nvSpPr>
          <p:cNvPr id="1101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686800" cy="4191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Cost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||R|| = # tuples in R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|R| = # pages in R</a:t>
            </a:r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How many I/Os ?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>
                <a:latin typeface="Tahoma" charset="0"/>
              </a:rPr>
              <a:t>	|R| + ||R|| * |S|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>
              <a:latin typeface="Tahoma" charset="0"/>
            </a:endParaRP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152400" y="1177925"/>
            <a:ext cx="733583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foreach tuple r in R do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	foreach tuple s in S do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		if r.sid == s.sid</a:t>
            </a:r>
            <a:r>
              <a:rPr lang="en-US" baseline="-1000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 then add &lt;r, s&gt; to result</a:t>
            </a:r>
          </a:p>
        </p:txBody>
      </p:sp>
      <p:sp>
        <p:nvSpPr>
          <p:cNvPr id="1101832" name="AutoShape 8"/>
          <p:cNvSpPr>
            <a:spLocks noChangeArrowheads="1"/>
          </p:cNvSpPr>
          <p:nvPr/>
        </p:nvSpPr>
        <p:spPr bwMode="auto">
          <a:xfrm>
            <a:off x="5638800" y="2743200"/>
            <a:ext cx="3200400" cy="1219200"/>
          </a:xfrm>
          <a:prstGeom prst="wedgeRectCallout">
            <a:avLst>
              <a:gd name="adj1" fmla="val -90028"/>
              <a:gd name="adj2" fmla="val 26301"/>
            </a:avLst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2"/>
                </a:solidFill>
              </a:rPr>
              <a:t>Slightly different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notation from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textbook!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9" grpId="0" build="p"/>
      <p:bldP spid="11018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8BC1FF-384D-3446-9206-BC187F6BB769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F4416DE-1CF0-234D-882C-3AA67409AB6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Page-Oriented Nested Loops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Page-oriented Nested Loops join: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For each </a:t>
            </a:r>
            <a:r>
              <a:rPr lang="en-US" u="sng">
                <a:latin typeface="Tahoma" charset="0"/>
              </a:rPr>
              <a:t>page</a:t>
            </a:r>
            <a:r>
              <a:rPr lang="en-US">
                <a:latin typeface="Tahoma" charset="0"/>
              </a:rPr>
              <a:t> of R, get each </a:t>
            </a:r>
            <a:r>
              <a:rPr lang="en-US" u="sng">
                <a:latin typeface="Tahoma" charset="0"/>
              </a:rPr>
              <a:t>page</a:t>
            </a:r>
            <a:r>
              <a:rPr lang="en-US">
                <a:latin typeface="Tahoma" charset="0"/>
              </a:rPr>
              <a:t> of S, and join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How many I/Os?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>
                <a:latin typeface="Tahoma" charset="0"/>
              </a:rPr>
              <a:t>	|R| + |R| * |S|</a:t>
            </a:r>
          </a:p>
          <a:p>
            <a:pPr lvl="1" eaLnBrk="1" hangingPunct="1">
              <a:lnSpc>
                <a:spcPct val="110000"/>
              </a:lnSpc>
            </a:pPr>
            <a:r>
              <a:rPr lang="en-US">
                <a:latin typeface="Tahoma" charset="0"/>
              </a:rPr>
              <a:t>If S is the outer, then |S| + |R| * |S|</a:t>
            </a:r>
          </a:p>
        </p:txBody>
      </p:sp>
      <p:sp>
        <p:nvSpPr>
          <p:cNvPr id="1170436" name="Rectangle 4"/>
          <p:cNvSpPr>
            <a:spLocks noChangeArrowheads="1"/>
          </p:cNvSpPr>
          <p:nvPr/>
        </p:nvSpPr>
        <p:spPr bwMode="auto">
          <a:xfrm>
            <a:off x="838200" y="5410200"/>
            <a:ext cx="5407025" cy="457200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How many buffer pages does this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5" grpId="0" build="p"/>
      <p:bldP spid="11704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A9A5B8-259E-9F44-8883-1F9DDFCE9DA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8CB646-8A68-0A44-BE51-7179F06C20B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Block Nested Loops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05800" cy="46482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Can we exploit available memory?</a:t>
            </a:r>
          </a:p>
          <a:p>
            <a:pPr eaLnBrk="1" hangingPunct="1"/>
            <a:r>
              <a:rPr lang="en-US" sz="2800">
                <a:latin typeface="Tahoma" charset="0"/>
              </a:rPr>
              <a:t>Suppose we have B buffer pages available.</a:t>
            </a:r>
          </a:p>
          <a:p>
            <a:pPr eaLnBrk="1" hangingPunct="1"/>
            <a:r>
              <a:rPr lang="en-US" sz="2800">
                <a:latin typeface="Tahoma" charset="0"/>
              </a:rPr>
              <a:t>Use B-2 pages to hold a block of </a:t>
            </a:r>
            <a:r>
              <a:rPr lang="en-US" sz="2800" b="1">
                <a:solidFill>
                  <a:schemeClr val="accent2"/>
                </a:solidFill>
                <a:latin typeface="Tahoma" charset="0"/>
              </a:rPr>
              <a:t>outer</a:t>
            </a:r>
            <a:r>
              <a:rPr lang="en-US" sz="2800">
                <a:latin typeface="Tahoma" charset="0"/>
              </a:rPr>
              <a:t> R.</a:t>
            </a: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auto">
          <a:xfrm>
            <a:off x="990600" y="2962275"/>
            <a:ext cx="733266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foreach block of B-2 pages of R do 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     foreach page of S do 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	foreach r in the B-2 R pages do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	    foreach tuple s in the S page do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  <a:latin typeface="Arial" charset="0"/>
              </a:rPr>
              <a:t>		if r.sid == s.sid</a:t>
            </a:r>
            <a:r>
              <a:rPr lang="en-US" baseline="-1000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 then add &lt;r, s&gt; to result</a:t>
            </a: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auto">
          <a:xfrm>
            <a:off x="457200" y="52578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/>
              <a:t>Cost: </a:t>
            </a:r>
          </a:p>
        </p:txBody>
      </p:sp>
      <p:graphicFrame>
        <p:nvGraphicFramePr>
          <p:cNvPr id="117248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5043488"/>
          <a:ext cx="24384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4" imgW="1079032" imgH="431613" progId="Equation.3">
                  <p:embed/>
                </p:oleObj>
              </mc:Choice>
              <mc:Fallback>
                <p:oleObj name="Equation" r:id="rId4" imgW="1079032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43488"/>
                        <a:ext cx="24384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91" name="Rectangle 11"/>
          <p:cNvSpPr>
            <a:spLocks noChangeArrowheads="1"/>
          </p:cNvSpPr>
          <p:nvPr/>
        </p:nvSpPr>
        <p:spPr bwMode="auto">
          <a:xfrm>
            <a:off x="5213350" y="5029200"/>
            <a:ext cx="3351213" cy="1187450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What is the cost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if the smaller relation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fits entirely in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3" grpId="0" build="p"/>
      <p:bldP spid="1172484" grpId="0"/>
      <p:bldP spid="1172487" grpId="0"/>
      <p:bldP spid="11724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5D6CF4-C414-D145-A80C-F8149340CDE9}" type="datetime1">
              <a:rPr lang="en-US" sz="1200"/>
              <a:pPr eaLnBrk="1" hangingPunct="1"/>
              <a:t>11/23/15</a:t>
            </a:fld>
            <a:endParaRPr lang="en-US" sz="1200" dirty="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69247F-69E8-4342-B890-EDE52DD977FE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 PNL </a:t>
            </a:r>
            <a:r>
              <a:rPr lang="en-US" dirty="0" err="1" smtClean="0">
                <a:latin typeface="Tahoma" charset="0"/>
              </a:rPr>
              <a:t>vs</a:t>
            </a:r>
            <a:r>
              <a:rPr lang="en-US" dirty="0" smtClean="0">
                <a:latin typeface="Tahoma" charset="0"/>
              </a:rPr>
              <a:t> BNL</a:t>
            </a:r>
            <a:endParaRPr lang="en-US" dirty="0">
              <a:latin typeface="Tahoma" charset="0"/>
            </a:endParaRP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6400800" cy="464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|R| = 128 	|S| = 64	B = </a:t>
            </a:r>
            <a:r>
              <a:rPr lang="en-US" sz="2800" dirty="0" smtClean="0">
                <a:latin typeface="Tahoma" charset="0"/>
              </a:rPr>
              <a:t>8   tuples/page for both S and R = 10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Page </a:t>
            </a:r>
            <a:r>
              <a:rPr lang="en-US" sz="2800" dirty="0">
                <a:latin typeface="Tahoma" charset="0"/>
              </a:rPr>
              <a:t>NL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Scan outer: 64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Join: 64 * 128 = 8192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TOTAL: 8256</a:t>
            </a: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533400" y="4191000"/>
            <a:ext cx="4572000" cy="198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Block NL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Scan outer: 64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Join: </a:t>
            </a:r>
            <a:r>
              <a:rPr lang="en-US" dirty="0">
                <a:ea typeface="华文细黑" charset="0"/>
                <a:cs typeface="华文细黑" charset="0"/>
              </a:rPr>
              <a:t>⌈64/6⌉</a:t>
            </a:r>
            <a:r>
              <a:rPr lang="en-US" dirty="0"/>
              <a:t>* 128 = 1408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TOTAL: 1472</a:t>
            </a:r>
          </a:p>
        </p:txBody>
      </p:sp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6477000" y="2606675"/>
            <a:ext cx="2438400" cy="1200328"/>
          </a:xfrm>
          <a:prstGeom prst="rect">
            <a:avLst/>
          </a:prstGeom>
          <a:solidFill>
            <a:srgbClr val="D3EE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In </a:t>
            </a:r>
            <a:r>
              <a:rPr lang="en-US" dirty="0" smtClean="0">
                <a:solidFill>
                  <a:schemeClr val="tx2"/>
                </a:solidFill>
              </a:rPr>
              <a:t>PNL</a:t>
            </a:r>
            <a:r>
              <a:rPr lang="en-US" dirty="0">
                <a:solidFill>
                  <a:schemeClr val="tx2"/>
                </a:solidFill>
              </a:rPr>
              <a:t>, which rel. </a:t>
            </a:r>
            <a:r>
              <a:rPr lang="en-US" dirty="0" smtClean="0">
                <a:solidFill>
                  <a:schemeClr val="tx2"/>
                </a:solidFill>
              </a:rPr>
              <a:t>should be  </a:t>
            </a:r>
            <a:r>
              <a:rPr lang="en-US" dirty="0">
                <a:solidFill>
                  <a:schemeClr val="tx2"/>
                </a:solidFill>
              </a:rPr>
              <a:t>the outer?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77000" y="4495800"/>
            <a:ext cx="2438400" cy="1200328"/>
          </a:xfrm>
          <a:prstGeom prst="rect">
            <a:avLst/>
          </a:prstGeom>
          <a:solidFill>
            <a:srgbClr val="D3EE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What about simple nested loops?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1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1" grpId="0" build="p" autoUpdateAnimBg="0"/>
      <p:bldP spid="1113092" grpId="0" animBg="1" autoUpdateAnimBg="0"/>
      <p:bldP spid="1113093" grpId="0" animBg="1" autoUpdateAnimBg="0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8726B8-7199-0B48-98C2-A359B5AA240D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0CDF13-5AAE-AF44-A53C-BAC9E950E999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Announcements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Optional Exercises: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12.1 (1-4), 12.3, 12.5</a:t>
            </a: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F60504-6487-3046-B549-C6DAC4A7C0AE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870780-7C50-D241-8C19-63E97AD4165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Operator Evaluation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How to implement common operators?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Projection (optional DISTINCT)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Set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Aggregate operators (SUM, MIN, MAX, AVG)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GROUP BY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Next week – How to choose a plan?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Catalogs consulted to parse, optimize, execute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 txBox="1">
            <a:spLocks noGrp="1"/>
          </p:cNvSpPr>
          <p:nvPr/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0147D6-0354-484F-BF75-10F62CD8A6F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2530" name="Footer Placeholder 4"/>
          <p:cNvSpPr txBox="1">
            <a:spLocks noGrp="1"/>
          </p:cNvSpPr>
          <p:nvPr/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EECS 484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EB977E0-F6DB-234B-A112-6A522DBC637D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Query Evaluation Plan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181600" y="2514600"/>
            <a:ext cx="2628900" cy="2895600"/>
            <a:chOff x="3264" y="1584"/>
            <a:chExt cx="1656" cy="1824"/>
          </a:xfrm>
        </p:grpSpPr>
        <p:grpSp>
          <p:nvGrpSpPr>
            <p:cNvPr id="22539" name="Group 5"/>
            <p:cNvGrpSpPr>
              <a:grpSpLocks/>
            </p:cNvGrpSpPr>
            <p:nvPr/>
          </p:nvGrpSpPr>
          <p:grpSpPr bwMode="auto">
            <a:xfrm>
              <a:off x="3642" y="1584"/>
              <a:ext cx="826" cy="288"/>
              <a:chOff x="929" y="2112"/>
              <a:chExt cx="826" cy="288"/>
            </a:xfrm>
          </p:grpSpPr>
          <p:grpSp>
            <p:nvGrpSpPr>
              <p:cNvPr id="22553" name="Group 6"/>
              <p:cNvGrpSpPr>
                <a:grpSpLocks/>
              </p:cNvGrpSpPr>
              <p:nvPr/>
            </p:nvGrpSpPr>
            <p:grpSpPr bwMode="auto">
              <a:xfrm>
                <a:off x="929" y="2112"/>
                <a:ext cx="319" cy="173"/>
                <a:chOff x="929" y="2180"/>
                <a:chExt cx="103" cy="105"/>
              </a:xfrm>
            </p:grpSpPr>
            <p:sp>
              <p:nvSpPr>
                <p:cNvPr id="22555" name="Freeform 7"/>
                <p:cNvSpPr>
                  <a:spLocks/>
                </p:cNvSpPr>
                <p:nvPr/>
              </p:nvSpPr>
              <p:spPr bwMode="auto">
                <a:xfrm>
                  <a:off x="954" y="2188"/>
                  <a:ext cx="1" cy="97"/>
                </a:xfrm>
                <a:custGeom>
                  <a:avLst/>
                  <a:gdLst>
                    <a:gd name="T0" fmla="*/ 0 w 1"/>
                    <a:gd name="T1" fmla="*/ 0 h 97"/>
                    <a:gd name="T2" fmla="*/ 0 w 1"/>
                    <a:gd name="T3" fmla="*/ 96 h 97"/>
                    <a:gd name="T4" fmla="*/ 0 w 1"/>
                    <a:gd name="T5" fmla="*/ 0 h 9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97"/>
                    <a:gd name="T11" fmla="*/ 1 w 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6" name="Freeform 8"/>
                <p:cNvSpPr>
                  <a:spLocks/>
                </p:cNvSpPr>
                <p:nvPr/>
              </p:nvSpPr>
              <p:spPr bwMode="auto">
                <a:xfrm>
                  <a:off x="1006" y="2188"/>
                  <a:ext cx="1" cy="97"/>
                </a:xfrm>
                <a:custGeom>
                  <a:avLst/>
                  <a:gdLst>
                    <a:gd name="T0" fmla="*/ 0 w 1"/>
                    <a:gd name="T1" fmla="*/ 0 h 97"/>
                    <a:gd name="T2" fmla="*/ 0 w 1"/>
                    <a:gd name="T3" fmla="*/ 96 h 97"/>
                    <a:gd name="T4" fmla="*/ 0 w 1"/>
                    <a:gd name="T5" fmla="*/ 0 h 9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97"/>
                    <a:gd name="T11" fmla="*/ 1 w 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7" name="Freeform 9"/>
                <p:cNvSpPr>
                  <a:spLocks/>
                </p:cNvSpPr>
                <p:nvPr/>
              </p:nvSpPr>
              <p:spPr bwMode="auto">
                <a:xfrm>
                  <a:off x="929" y="2180"/>
                  <a:ext cx="103" cy="1"/>
                </a:xfrm>
                <a:custGeom>
                  <a:avLst/>
                  <a:gdLst>
                    <a:gd name="T0" fmla="*/ 0 w 103"/>
                    <a:gd name="T1" fmla="*/ 0 h 1"/>
                    <a:gd name="T2" fmla="*/ 102 w 103"/>
                    <a:gd name="T3" fmla="*/ 0 h 1"/>
                    <a:gd name="T4" fmla="*/ 0 w 10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3"/>
                    <a:gd name="T10" fmla="*/ 0 h 1"/>
                    <a:gd name="T11" fmla="*/ 103 w 10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" h="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54" name="Rectangle 10"/>
              <p:cNvSpPr>
                <a:spLocks noChangeArrowheads="1"/>
              </p:cNvSpPr>
              <p:nvPr/>
            </p:nvSpPr>
            <p:spPr bwMode="auto">
              <a:xfrm>
                <a:off x="1152" y="2152"/>
                <a:ext cx="60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ename</a:t>
                </a:r>
              </a:p>
            </p:txBody>
          </p:sp>
        </p:grpSp>
        <p:sp>
          <p:nvSpPr>
            <p:cNvPr id="22540" name="Rectangle 11"/>
            <p:cNvSpPr>
              <a:spLocks noChangeArrowheads="1"/>
            </p:cNvSpPr>
            <p:nvPr/>
          </p:nvSpPr>
          <p:spPr bwMode="auto">
            <a:xfrm>
              <a:off x="3264" y="3189"/>
              <a:ext cx="40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22541" name="Rectangle 12"/>
            <p:cNvSpPr>
              <a:spLocks noChangeArrowheads="1"/>
            </p:cNvSpPr>
            <p:nvPr/>
          </p:nvSpPr>
          <p:spPr bwMode="auto">
            <a:xfrm>
              <a:off x="3913" y="3189"/>
              <a:ext cx="47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DEPT</a:t>
              </a:r>
            </a:p>
          </p:txBody>
        </p:sp>
        <p:sp>
          <p:nvSpPr>
            <p:cNvPr id="22542" name="AutoShape 13"/>
            <p:cNvSpPr>
              <a:spLocks noChangeArrowheads="1"/>
            </p:cNvSpPr>
            <p:nvPr/>
          </p:nvSpPr>
          <p:spPr bwMode="auto">
            <a:xfrm rot="5400000" flipV="1">
              <a:off x="3698" y="2632"/>
              <a:ext cx="216" cy="216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3721" y="2112"/>
              <a:ext cx="1199" cy="288"/>
              <a:chOff x="1008" y="2688"/>
              <a:chExt cx="1199" cy="288"/>
            </a:xfrm>
          </p:grpSpPr>
          <p:sp>
            <p:nvSpPr>
              <p:cNvPr id="22549" name="Rectangle 15"/>
              <p:cNvSpPr>
                <a:spLocks noChangeArrowheads="1"/>
              </p:cNvSpPr>
              <p:nvPr/>
            </p:nvSpPr>
            <p:spPr bwMode="auto">
              <a:xfrm>
                <a:off x="1173" y="2728"/>
                <a:ext cx="103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dname=</a:t>
                </a:r>
                <a:r>
                  <a:rPr lang="ja-JP" altLang="en-US">
                    <a:solidFill>
                      <a:srgbClr val="000000"/>
                    </a:solidFill>
                    <a:latin typeface="Arial" charset="0"/>
                  </a:rPr>
                  <a:t>‘</a:t>
                </a:r>
                <a:r>
                  <a:rPr lang="en-US" altLang="ja-JP">
                    <a:solidFill>
                      <a:srgbClr val="000000"/>
                    </a:solidFill>
                    <a:latin typeface="Arial" charset="0"/>
                  </a:rPr>
                  <a:t>Toy</a:t>
                </a:r>
                <a:r>
                  <a:rPr lang="ja-JP" altLang="en-US">
                    <a:solidFill>
                      <a:srgbClr val="000000"/>
                    </a:solidFill>
                    <a:latin typeface="Arial" charset="0"/>
                  </a:rPr>
                  <a:t>’</a:t>
                </a: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2550" name="Group 16"/>
              <p:cNvGrpSpPr>
                <a:grpSpLocks/>
              </p:cNvGrpSpPr>
              <p:nvPr/>
            </p:nvGrpSpPr>
            <p:grpSpPr bwMode="auto">
              <a:xfrm>
                <a:off x="1008" y="2688"/>
                <a:ext cx="336" cy="192"/>
                <a:chOff x="1008" y="2688"/>
                <a:chExt cx="336" cy="192"/>
              </a:xfrm>
            </p:grpSpPr>
            <p:sp>
              <p:nvSpPr>
                <p:cNvPr id="22551" name="Oval 17"/>
                <p:cNvSpPr>
                  <a:spLocks noChangeArrowheads="1"/>
                </p:cNvSpPr>
                <p:nvPr/>
              </p:nvSpPr>
              <p:spPr bwMode="auto">
                <a:xfrm>
                  <a:off x="1008" y="2688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2552" name="Line 18"/>
                <p:cNvSpPr>
                  <a:spLocks noChangeShapeType="1"/>
                </p:cNvSpPr>
                <p:nvPr/>
              </p:nvSpPr>
              <p:spPr bwMode="auto">
                <a:xfrm>
                  <a:off x="1080" y="2688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544" name="AutoShape 19"/>
            <p:cNvSpPr>
              <a:spLocks noChangeArrowheads="1"/>
            </p:cNvSpPr>
            <p:nvPr/>
          </p:nvSpPr>
          <p:spPr bwMode="auto">
            <a:xfrm>
              <a:off x="3721" y="182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rgbClr val="D3EEFD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2545" name="AutoShape 20"/>
            <p:cNvSpPr>
              <a:spLocks noChangeArrowheads="1"/>
            </p:cNvSpPr>
            <p:nvPr/>
          </p:nvSpPr>
          <p:spPr bwMode="auto">
            <a:xfrm>
              <a:off x="3721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rgbClr val="D3EEFD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sz="2400"/>
            </a:p>
          </p:txBody>
        </p:sp>
        <p:grpSp>
          <p:nvGrpSpPr>
            <p:cNvPr id="22546" name="Group 21"/>
            <p:cNvGrpSpPr>
              <a:grpSpLocks/>
            </p:cNvGrpSpPr>
            <p:nvPr/>
          </p:nvGrpSpPr>
          <p:grpSpPr bwMode="auto">
            <a:xfrm>
              <a:off x="3433" y="2832"/>
              <a:ext cx="672" cy="384"/>
              <a:chOff x="3456" y="2928"/>
              <a:chExt cx="672" cy="384"/>
            </a:xfrm>
          </p:grpSpPr>
          <p:sp>
            <p:nvSpPr>
              <p:cNvPr id="22547" name="AutoShape 22"/>
              <p:cNvSpPr>
                <a:spLocks noChangeArrowheads="1"/>
              </p:cNvSpPr>
              <p:nvPr/>
            </p:nvSpPr>
            <p:spPr bwMode="auto">
              <a:xfrm rot="-2684010">
                <a:off x="3936" y="2928"/>
                <a:ext cx="192" cy="38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D3EEFD"/>
              </a:solidFill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22548" name="AutoShape 23"/>
              <p:cNvSpPr>
                <a:spLocks noChangeArrowheads="1"/>
              </p:cNvSpPr>
              <p:nvPr/>
            </p:nvSpPr>
            <p:spPr bwMode="auto">
              <a:xfrm rot="-8084010" flipH="1" flipV="1">
                <a:off x="3552" y="2928"/>
                <a:ext cx="192" cy="38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D3EEFD"/>
              </a:solidFill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1157145" name="Text Box 25"/>
          <p:cNvSpPr txBox="1">
            <a:spLocks noChangeArrowheads="1"/>
          </p:cNvSpPr>
          <p:nvPr/>
        </p:nvSpPr>
        <p:spPr bwMode="auto">
          <a:xfrm>
            <a:off x="152400" y="4114800"/>
            <a:ext cx="3733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SELECT E.ename</a:t>
            </a:r>
          </a:p>
          <a:p>
            <a:pPr eaLnBrk="1" hangingPunct="1"/>
            <a:r>
              <a:rPr lang="en-US" sz="2400"/>
              <a:t>FROM Emp E, Dept D</a:t>
            </a:r>
          </a:p>
          <a:p>
            <a:pPr eaLnBrk="1" hangingPunct="1"/>
            <a:r>
              <a:rPr lang="en-US" sz="2400"/>
              <a:t>WHERE D.dname = </a:t>
            </a:r>
            <a:r>
              <a:rPr lang="ja-JP" altLang="en-US" sz="2400"/>
              <a:t>‘</a:t>
            </a:r>
            <a:r>
              <a:rPr lang="en-US" altLang="ja-JP" sz="2400"/>
              <a:t>Toy</a:t>
            </a:r>
            <a:r>
              <a:rPr lang="ja-JP" altLang="en-US" sz="2400"/>
              <a:t>’</a:t>
            </a:r>
            <a:r>
              <a:rPr lang="en-US" altLang="ja-JP" sz="2400"/>
              <a:t> AND D.did = E.did</a:t>
            </a:r>
            <a:endParaRPr lang="en-US" sz="2400"/>
          </a:p>
        </p:txBody>
      </p:sp>
      <p:sp>
        <p:nvSpPr>
          <p:cNvPr id="22536" name="Text Box 26"/>
          <p:cNvSpPr txBox="1">
            <a:spLocks noChangeArrowheads="1"/>
          </p:cNvSpPr>
          <p:nvPr/>
        </p:nvSpPr>
        <p:spPr bwMode="auto">
          <a:xfrm>
            <a:off x="0" y="2667000"/>
            <a:ext cx="456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EMP (</a:t>
            </a:r>
            <a:r>
              <a:rPr lang="en-US" sz="2400" dirty="0" err="1"/>
              <a:t>ssn</a:t>
            </a:r>
            <a:r>
              <a:rPr lang="en-US" sz="2400" dirty="0"/>
              <a:t>, </a:t>
            </a:r>
            <a:r>
              <a:rPr lang="en-US" sz="2400" dirty="0" err="1"/>
              <a:t>ename</a:t>
            </a:r>
            <a:r>
              <a:rPr lang="en-US" sz="2400" dirty="0"/>
              <a:t>, 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sal</a:t>
            </a:r>
            <a:r>
              <a:rPr lang="en-US" sz="2400" dirty="0"/>
              <a:t>, did)</a:t>
            </a:r>
          </a:p>
        </p:txBody>
      </p:sp>
      <p:sp>
        <p:nvSpPr>
          <p:cNvPr id="22537" name="Text Box 27"/>
          <p:cNvSpPr txBox="1">
            <a:spLocks noChangeArrowheads="1"/>
          </p:cNvSpPr>
          <p:nvPr/>
        </p:nvSpPr>
        <p:spPr bwMode="auto">
          <a:xfrm>
            <a:off x="0" y="3124200"/>
            <a:ext cx="426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DEPT (did, </a:t>
            </a:r>
            <a:r>
              <a:rPr lang="en-US" sz="2400" dirty="0" err="1"/>
              <a:t>dname</a:t>
            </a:r>
            <a:r>
              <a:rPr lang="en-US" sz="2400" dirty="0"/>
              <a:t>, floor, </a:t>
            </a:r>
            <a:r>
              <a:rPr lang="en-US" sz="2400" dirty="0" err="1"/>
              <a:t>mgr</a:t>
            </a:r>
            <a:r>
              <a:rPr lang="en-US" sz="2400" dirty="0"/>
              <a:t>)</a:t>
            </a:r>
          </a:p>
        </p:txBody>
      </p:sp>
      <p:sp>
        <p:nvSpPr>
          <p:cNvPr id="1157148" name="Rectangle 28"/>
          <p:cNvSpPr>
            <a:spLocks noChangeArrowheads="1"/>
          </p:cNvSpPr>
          <p:nvPr/>
        </p:nvSpPr>
        <p:spPr bwMode="auto">
          <a:xfrm>
            <a:off x="1292225" y="5981700"/>
            <a:ext cx="6361113" cy="457200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Query Optimizer</a:t>
            </a:r>
            <a:r>
              <a:rPr lang="en-US" sz="2400">
                <a:solidFill>
                  <a:schemeClr val="tx2"/>
                </a:solidFill>
              </a:rPr>
              <a:t> selects the evaluation plan</a:t>
            </a:r>
          </a:p>
        </p:txBody>
      </p:sp>
    </p:spTree>
    <p:extLst>
      <p:ext uri="{BB962C8B-B14F-4D97-AF65-F5344CB8AC3E}">
        <p14:creationId xmlns:p14="http://schemas.microsoft.com/office/powerpoint/2010/main" val="5457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5" grpId="0"/>
      <p:bldP spid="1157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2"/>
          <p:cNvSpPr txBox="1">
            <a:spLocks noGrp="1"/>
          </p:cNvSpPr>
          <p:nvPr/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D96D0C1-991D-7F4D-9D2A-20E9A284D66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0482" name="Footer Placeholder 3"/>
          <p:cNvSpPr txBox="1">
            <a:spLocks noGrp="1"/>
          </p:cNvSpPr>
          <p:nvPr/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EECS 484</a:t>
            </a:r>
          </a:p>
        </p:txBody>
      </p:sp>
      <p:sp>
        <p:nvSpPr>
          <p:cNvPr id="20483" name="Slide Number Placeholder 4"/>
          <p:cNvSpPr txBox="1">
            <a:spLocks noGrp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9E2740F-141F-0C4C-83DF-C2894F37D01E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Query Execution Life-Cycle</a:t>
            </a:r>
          </a:p>
        </p:txBody>
      </p:sp>
      <p:grpSp>
        <p:nvGrpSpPr>
          <p:cNvPr id="20485" name="Group 3"/>
          <p:cNvGrpSpPr>
            <a:grpSpLocks/>
          </p:cNvGrpSpPr>
          <p:nvPr/>
        </p:nvGrpSpPr>
        <p:grpSpPr bwMode="auto">
          <a:xfrm>
            <a:off x="381000" y="1295400"/>
            <a:ext cx="1452563" cy="1435100"/>
            <a:chOff x="216" y="912"/>
            <a:chExt cx="939" cy="808"/>
          </a:xfrm>
        </p:grpSpPr>
        <p:sp>
          <p:nvSpPr>
            <p:cNvPr id="20557" name="Freeform 4"/>
            <p:cNvSpPr>
              <a:spLocks noChangeAspect="1"/>
            </p:cNvSpPr>
            <p:nvPr/>
          </p:nvSpPr>
          <p:spPr bwMode="auto">
            <a:xfrm>
              <a:off x="292" y="1260"/>
              <a:ext cx="277" cy="440"/>
            </a:xfrm>
            <a:custGeom>
              <a:avLst/>
              <a:gdLst>
                <a:gd name="T0" fmla="*/ 105 w 733"/>
                <a:gd name="T1" fmla="*/ 78 h 1165"/>
                <a:gd name="T2" fmla="*/ 75 w 733"/>
                <a:gd name="T3" fmla="*/ 61 h 1165"/>
                <a:gd name="T4" fmla="*/ 42 w 733"/>
                <a:gd name="T5" fmla="*/ 3 h 1165"/>
                <a:gd name="T6" fmla="*/ 40 w 733"/>
                <a:gd name="T7" fmla="*/ 2 h 1165"/>
                <a:gd name="T8" fmla="*/ 38 w 733"/>
                <a:gd name="T9" fmla="*/ 1 h 1165"/>
                <a:gd name="T10" fmla="*/ 36 w 733"/>
                <a:gd name="T11" fmla="*/ 0 h 1165"/>
                <a:gd name="T12" fmla="*/ 32 w 733"/>
                <a:gd name="T13" fmla="*/ 0 h 1165"/>
                <a:gd name="T14" fmla="*/ 29 w 733"/>
                <a:gd name="T15" fmla="*/ 0 h 1165"/>
                <a:gd name="T16" fmla="*/ 26 w 733"/>
                <a:gd name="T17" fmla="*/ 2 h 1165"/>
                <a:gd name="T18" fmla="*/ 22 w 733"/>
                <a:gd name="T19" fmla="*/ 3 h 1165"/>
                <a:gd name="T20" fmla="*/ 18 w 733"/>
                <a:gd name="T21" fmla="*/ 6 h 1165"/>
                <a:gd name="T22" fmla="*/ 14 w 733"/>
                <a:gd name="T23" fmla="*/ 8 h 1165"/>
                <a:gd name="T24" fmla="*/ 11 w 733"/>
                <a:gd name="T25" fmla="*/ 10 h 1165"/>
                <a:gd name="T26" fmla="*/ 8 w 733"/>
                <a:gd name="T27" fmla="*/ 13 h 1165"/>
                <a:gd name="T28" fmla="*/ 6 w 733"/>
                <a:gd name="T29" fmla="*/ 15 h 1165"/>
                <a:gd name="T30" fmla="*/ 3 w 733"/>
                <a:gd name="T31" fmla="*/ 19 h 1165"/>
                <a:gd name="T32" fmla="*/ 2 w 733"/>
                <a:gd name="T33" fmla="*/ 23 h 1165"/>
                <a:gd name="T34" fmla="*/ 0 w 733"/>
                <a:gd name="T35" fmla="*/ 27 h 1165"/>
                <a:gd name="T36" fmla="*/ 0 w 733"/>
                <a:gd name="T37" fmla="*/ 31 h 1165"/>
                <a:gd name="T38" fmla="*/ 0 w 733"/>
                <a:gd name="T39" fmla="*/ 39 h 1165"/>
                <a:gd name="T40" fmla="*/ 1 w 733"/>
                <a:gd name="T41" fmla="*/ 47 h 1165"/>
                <a:gd name="T42" fmla="*/ 2 w 733"/>
                <a:gd name="T43" fmla="*/ 55 h 1165"/>
                <a:gd name="T44" fmla="*/ 5 w 733"/>
                <a:gd name="T45" fmla="*/ 64 h 1165"/>
                <a:gd name="T46" fmla="*/ 8 w 733"/>
                <a:gd name="T47" fmla="*/ 72 h 1165"/>
                <a:gd name="T48" fmla="*/ 11 w 733"/>
                <a:gd name="T49" fmla="*/ 77 h 1165"/>
                <a:gd name="T50" fmla="*/ 14 w 733"/>
                <a:gd name="T51" fmla="*/ 82 h 1165"/>
                <a:gd name="T52" fmla="*/ 17 w 733"/>
                <a:gd name="T53" fmla="*/ 86 h 1165"/>
                <a:gd name="T54" fmla="*/ 20 w 733"/>
                <a:gd name="T55" fmla="*/ 91 h 1165"/>
                <a:gd name="T56" fmla="*/ 24 w 733"/>
                <a:gd name="T57" fmla="*/ 95 h 1165"/>
                <a:gd name="T58" fmla="*/ 27 w 733"/>
                <a:gd name="T59" fmla="*/ 98 h 1165"/>
                <a:gd name="T60" fmla="*/ 41 w 733"/>
                <a:gd name="T61" fmla="*/ 96 h 1165"/>
                <a:gd name="T62" fmla="*/ 51 w 733"/>
                <a:gd name="T63" fmla="*/ 93 h 1165"/>
                <a:gd name="T64" fmla="*/ 58 w 733"/>
                <a:gd name="T65" fmla="*/ 94 h 1165"/>
                <a:gd name="T66" fmla="*/ 73 w 733"/>
                <a:gd name="T67" fmla="*/ 95 h 1165"/>
                <a:gd name="T68" fmla="*/ 92 w 733"/>
                <a:gd name="T69" fmla="*/ 93 h 1165"/>
                <a:gd name="T70" fmla="*/ 95 w 733"/>
                <a:gd name="T71" fmla="*/ 99 h 1165"/>
                <a:gd name="T72" fmla="*/ 95 w 733"/>
                <a:gd name="T73" fmla="*/ 142 h 1165"/>
                <a:gd name="T74" fmla="*/ 94 w 733"/>
                <a:gd name="T75" fmla="*/ 147 h 1165"/>
                <a:gd name="T76" fmla="*/ 94 w 733"/>
                <a:gd name="T77" fmla="*/ 149 h 1165"/>
                <a:gd name="T78" fmla="*/ 93 w 733"/>
                <a:gd name="T79" fmla="*/ 152 h 1165"/>
                <a:gd name="T80" fmla="*/ 91 w 733"/>
                <a:gd name="T81" fmla="*/ 154 h 1165"/>
                <a:gd name="T82" fmla="*/ 89 w 733"/>
                <a:gd name="T83" fmla="*/ 156 h 1165"/>
                <a:gd name="T84" fmla="*/ 87 w 733"/>
                <a:gd name="T85" fmla="*/ 157 h 1165"/>
                <a:gd name="T86" fmla="*/ 84 w 733"/>
                <a:gd name="T87" fmla="*/ 158 h 1165"/>
                <a:gd name="T88" fmla="*/ 82 w 733"/>
                <a:gd name="T89" fmla="*/ 158 h 1165"/>
                <a:gd name="T90" fmla="*/ 11 w 733"/>
                <a:gd name="T91" fmla="*/ 158 h 1165"/>
                <a:gd name="T92" fmla="*/ 11 w 733"/>
                <a:gd name="T93" fmla="*/ 166 h 1165"/>
                <a:gd name="T94" fmla="*/ 84 w 733"/>
                <a:gd name="T95" fmla="*/ 166 h 1165"/>
                <a:gd name="T96" fmla="*/ 88 w 733"/>
                <a:gd name="T97" fmla="*/ 166 h 1165"/>
                <a:gd name="T98" fmla="*/ 90 w 733"/>
                <a:gd name="T99" fmla="*/ 165 h 1165"/>
                <a:gd name="T100" fmla="*/ 93 w 733"/>
                <a:gd name="T101" fmla="*/ 165 h 1165"/>
                <a:gd name="T102" fmla="*/ 95 w 733"/>
                <a:gd name="T103" fmla="*/ 164 h 1165"/>
                <a:gd name="T104" fmla="*/ 97 w 733"/>
                <a:gd name="T105" fmla="*/ 162 h 1165"/>
                <a:gd name="T106" fmla="*/ 100 w 733"/>
                <a:gd name="T107" fmla="*/ 159 h 1165"/>
                <a:gd name="T108" fmla="*/ 101 w 733"/>
                <a:gd name="T109" fmla="*/ 156 h 1165"/>
                <a:gd name="T110" fmla="*/ 103 w 733"/>
                <a:gd name="T111" fmla="*/ 153 h 1165"/>
                <a:gd name="T112" fmla="*/ 104 w 733"/>
                <a:gd name="T113" fmla="*/ 150 h 1165"/>
                <a:gd name="T114" fmla="*/ 104 w 733"/>
                <a:gd name="T115" fmla="*/ 146 h 1165"/>
                <a:gd name="T116" fmla="*/ 105 w 733"/>
                <a:gd name="T117" fmla="*/ 142 h 1165"/>
                <a:gd name="T118" fmla="*/ 105 w 733"/>
                <a:gd name="T119" fmla="*/ 78 h 11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3"/>
                <a:gd name="T181" fmla="*/ 0 h 1165"/>
                <a:gd name="T182" fmla="*/ 733 w 733"/>
                <a:gd name="T183" fmla="*/ 1165 h 11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3" h="1165">
                  <a:moveTo>
                    <a:pt x="733" y="549"/>
                  </a:moveTo>
                  <a:lnTo>
                    <a:pt x="524" y="430"/>
                  </a:lnTo>
                  <a:lnTo>
                    <a:pt x="294" y="22"/>
                  </a:lnTo>
                  <a:lnTo>
                    <a:pt x="284" y="15"/>
                  </a:lnTo>
                  <a:lnTo>
                    <a:pt x="268" y="7"/>
                  </a:lnTo>
                  <a:lnTo>
                    <a:pt x="250" y="3"/>
                  </a:lnTo>
                  <a:lnTo>
                    <a:pt x="225" y="0"/>
                  </a:lnTo>
                  <a:lnTo>
                    <a:pt x="203" y="3"/>
                  </a:lnTo>
                  <a:lnTo>
                    <a:pt x="181" y="11"/>
                  </a:lnTo>
                  <a:lnTo>
                    <a:pt x="157" y="22"/>
                  </a:lnTo>
                  <a:lnTo>
                    <a:pt x="125" y="39"/>
                  </a:lnTo>
                  <a:lnTo>
                    <a:pt x="99" y="56"/>
                  </a:lnTo>
                  <a:lnTo>
                    <a:pt x="77" y="72"/>
                  </a:lnTo>
                  <a:lnTo>
                    <a:pt x="59" y="89"/>
                  </a:lnTo>
                  <a:lnTo>
                    <a:pt x="43" y="108"/>
                  </a:lnTo>
                  <a:lnTo>
                    <a:pt x="24" y="136"/>
                  </a:lnTo>
                  <a:lnTo>
                    <a:pt x="12" y="158"/>
                  </a:lnTo>
                  <a:lnTo>
                    <a:pt x="2" y="187"/>
                  </a:lnTo>
                  <a:lnTo>
                    <a:pt x="0" y="221"/>
                  </a:lnTo>
                  <a:lnTo>
                    <a:pt x="0" y="271"/>
                  </a:lnTo>
                  <a:lnTo>
                    <a:pt x="6" y="329"/>
                  </a:lnTo>
                  <a:lnTo>
                    <a:pt x="17" y="383"/>
                  </a:lnTo>
                  <a:lnTo>
                    <a:pt x="37" y="448"/>
                  </a:lnTo>
                  <a:lnTo>
                    <a:pt x="57" y="503"/>
                  </a:lnTo>
                  <a:lnTo>
                    <a:pt x="74" y="539"/>
                  </a:lnTo>
                  <a:lnTo>
                    <a:pt x="100" y="578"/>
                  </a:lnTo>
                  <a:lnTo>
                    <a:pt x="119" y="605"/>
                  </a:lnTo>
                  <a:lnTo>
                    <a:pt x="141" y="635"/>
                  </a:lnTo>
                  <a:lnTo>
                    <a:pt x="166" y="667"/>
                  </a:lnTo>
                  <a:lnTo>
                    <a:pt x="189" y="685"/>
                  </a:lnTo>
                  <a:lnTo>
                    <a:pt x="286" y="674"/>
                  </a:lnTo>
                  <a:lnTo>
                    <a:pt x="359" y="649"/>
                  </a:lnTo>
                  <a:lnTo>
                    <a:pt x="405" y="663"/>
                  </a:lnTo>
                  <a:lnTo>
                    <a:pt x="513" y="668"/>
                  </a:lnTo>
                  <a:lnTo>
                    <a:pt x="645" y="649"/>
                  </a:lnTo>
                  <a:lnTo>
                    <a:pt x="665" y="692"/>
                  </a:lnTo>
                  <a:lnTo>
                    <a:pt x="665" y="999"/>
                  </a:lnTo>
                  <a:lnTo>
                    <a:pt x="662" y="1028"/>
                  </a:lnTo>
                  <a:lnTo>
                    <a:pt x="657" y="1046"/>
                  </a:lnTo>
                  <a:lnTo>
                    <a:pt x="648" y="1066"/>
                  </a:lnTo>
                  <a:lnTo>
                    <a:pt x="636" y="1080"/>
                  </a:lnTo>
                  <a:lnTo>
                    <a:pt x="622" y="1093"/>
                  </a:lnTo>
                  <a:lnTo>
                    <a:pt x="606" y="1102"/>
                  </a:lnTo>
                  <a:lnTo>
                    <a:pt x="591" y="1106"/>
                  </a:lnTo>
                  <a:lnTo>
                    <a:pt x="573" y="1109"/>
                  </a:lnTo>
                  <a:lnTo>
                    <a:pt x="77" y="1108"/>
                  </a:lnTo>
                  <a:lnTo>
                    <a:pt x="77" y="1165"/>
                  </a:lnTo>
                  <a:lnTo>
                    <a:pt x="586" y="1163"/>
                  </a:lnTo>
                  <a:lnTo>
                    <a:pt x="613" y="1162"/>
                  </a:lnTo>
                  <a:lnTo>
                    <a:pt x="630" y="1159"/>
                  </a:lnTo>
                  <a:lnTo>
                    <a:pt x="649" y="1154"/>
                  </a:lnTo>
                  <a:lnTo>
                    <a:pt x="666" y="1147"/>
                  </a:lnTo>
                  <a:lnTo>
                    <a:pt x="682" y="1134"/>
                  </a:lnTo>
                  <a:lnTo>
                    <a:pt x="698" y="1112"/>
                  </a:lnTo>
                  <a:lnTo>
                    <a:pt x="709" y="1093"/>
                  </a:lnTo>
                  <a:lnTo>
                    <a:pt x="720" y="1073"/>
                  </a:lnTo>
                  <a:lnTo>
                    <a:pt x="726" y="1049"/>
                  </a:lnTo>
                  <a:lnTo>
                    <a:pt x="731" y="1023"/>
                  </a:lnTo>
                  <a:lnTo>
                    <a:pt x="733" y="992"/>
                  </a:lnTo>
                  <a:lnTo>
                    <a:pt x="733" y="549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20558" name="Group 5"/>
            <p:cNvGrpSpPr>
              <a:grpSpLocks noChangeAspect="1"/>
            </p:cNvGrpSpPr>
            <p:nvPr/>
          </p:nvGrpSpPr>
          <p:grpSpPr bwMode="auto">
            <a:xfrm>
              <a:off x="216" y="912"/>
              <a:ext cx="530" cy="808"/>
              <a:chOff x="817" y="1553"/>
              <a:chExt cx="1123" cy="1711"/>
            </a:xfrm>
          </p:grpSpPr>
          <p:sp>
            <p:nvSpPr>
              <p:cNvPr id="20575" name="Freeform 6"/>
              <p:cNvSpPr>
                <a:spLocks noChangeAspect="1"/>
              </p:cNvSpPr>
              <p:nvPr/>
            </p:nvSpPr>
            <p:spPr bwMode="auto">
              <a:xfrm>
                <a:off x="1375" y="1553"/>
                <a:ext cx="321" cy="384"/>
              </a:xfrm>
              <a:custGeom>
                <a:avLst/>
                <a:gdLst>
                  <a:gd name="T0" fmla="*/ 70 w 641"/>
                  <a:gd name="T1" fmla="*/ 16 h 770"/>
                  <a:gd name="T2" fmla="*/ 90 w 641"/>
                  <a:gd name="T3" fmla="*/ 5 h 770"/>
                  <a:gd name="T4" fmla="*/ 109 w 641"/>
                  <a:gd name="T5" fmla="*/ 0 h 770"/>
                  <a:gd name="T6" fmla="*/ 128 w 641"/>
                  <a:gd name="T7" fmla="*/ 0 h 770"/>
                  <a:gd name="T8" fmla="*/ 143 w 641"/>
                  <a:gd name="T9" fmla="*/ 4 h 770"/>
                  <a:gd name="T10" fmla="*/ 156 w 641"/>
                  <a:gd name="T11" fmla="*/ 20 h 770"/>
                  <a:gd name="T12" fmla="*/ 161 w 641"/>
                  <a:gd name="T13" fmla="*/ 49 h 770"/>
                  <a:gd name="T14" fmla="*/ 154 w 641"/>
                  <a:gd name="T15" fmla="*/ 75 h 770"/>
                  <a:gd name="T16" fmla="*/ 145 w 641"/>
                  <a:gd name="T17" fmla="*/ 94 h 770"/>
                  <a:gd name="T18" fmla="*/ 127 w 641"/>
                  <a:gd name="T19" fmla="*/ 117 h 770"/>
                  <a:gd name="T20" fmla="*/ 128 w 641"/>
                  <a:gd name="T21" fmla="*/ 133 h 770"/>
                  <a:gd name="T22" fmla="*/ 156 w 641"/>
                  <a:gd name="T23" fmla="*/ 170 h 770"/>
                  <a:gd name="T24" fmla="*/ 150 w 641"/>
                  <a:gd name="T25" fmla="*/ 184 h 770"/>
                  <a:gd name="T26" fmla="*/ 111 w 641"/>
                  <a:gd name="T27" fmla="*/ 142 h 770"/>
                  <a:gd name="T28" fmla="*/ 94 w 641"/>
                  <a:gd name="T29" fmla="*/ 158 h 770"/>
                  <a:gd name="T30" fmla="*/ 70 w 641"/>
                  <a:gd name="T31" fmla="*/ 174 h 770"/>
                  <a:gd name="T32" fmla="*/ 49 w 641"/>
                  <a:gd name="T33" fmla="*/ 188 h 770"/>
                  <a:gd name="T34" fmla="*/ 29 w 641"/>
                  <a:gd name="T35" fmla="*/ 192 h 770"/>
                  <a:gd name="T36" fmla="*/ 11 w 641"/>
                  <a:gd name="T37" fmla="*/ 184 h 770"/>
                  <a:gd name="T38" fmla="*/ 4 w 641"/>
                  <a:gd name="T39" fmla="*/ 164 h 770"/>
                  <a:gd name="T40" fmla="*/ 0 w 641"/>
                  <a:gd name="T41" fmla="*/ 127 h 770"/>
                  <a:gd name="T42" fmla="*/ 10 w 641"/>
                  <a:gd name="T43" fmla="*/ 92 h 770"/>
                  <a:gd name="T44" fmla="*/ 29 w 641"/>
                  <a:gd name="T45" fmla="*/ 60 h 770"/>
                  <a:gd name="T46" fmla="*/ 48 w 641"/>
                  <a:gd name="T47" fmla="*/ 36 h 770"/>
                  <a:gd name="T48" fmla="*/ 59 w 641"/>
                  <a:gd name="T49" fmla="*/ 25 h 770"/>
                  <a:gd name="T50" fmla="*/ 70 w 641"/>
                  <a:gd name="T51" fmla="*/ 16 h 77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41"/>
                  <a:gd name="T79" fmla="*/ 0 h 770"/>
                  <a:gd name="T80" fmla="*/ 641 w 641"/>
                  <a:gd name="T81" fmla="*/ 770 h 77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41" h="770">
                    <a:moveTo>
                      <a:pt x="278" y="64"/>
                    </a:moveTo>
                    <a:lnTo>
                      <a:pt x="360" y="23"/>
                    </a:lnTo>
                    <a:lnTo>
                      <a:pt x="434" y="0"/>
                    </a:lnTo>
                    <a:lnTo>
                      <a:pt x="509" y="0"/>
                    </a:lnTo>
                    <a:lnTo>
                      <a:pt x="570" y="17"/>
                    </a:lnTo>
                    <a:lnTo>
                      <a:pt x="624" y="80"/>
                    </a:lnTo>
                    <a:lnTo>
                      <a:pt x="641" y="196"/>
                    </a:lnTo>
                    <a:lnTo>
                      <a:pt x="615" y="300"/>
                    </a:lnTo>
                    <a:lnTo>
                      <a:pt x="579" y="378"/>
                    </a:lnTo>
                    <a:lnTo>
                      <a:pt x="505" y="472"/>
                    </a:lnTo>
                    <a:lnTo>
                      <a:pt x="509" y="536"/>
                    </a:lnTo>
                    <a:lnTo>
                      <a:pt x="624" y="682"/>
                    </a:lnTo>
                    <a:lnTo>
                      <a:pt x="600" y="740"/>
                    </a:lnTo>
                    <a:lnTo>
                      <a:pt x="444" y="571"/>
                    </a:lnTo>
                    <a:lnTo>
                      <a:pt x="375" y="634"/>
                    </a:lnTo>
                    <a:lnTo>
                      <a:pt x="278" y="697"/>
                    </a:lnTo>
                    <a:lnTo>
                      <a:pt x="195" y="755"/>
                    </a:lnTo>
                    <a:lnTo>
                      <a:pt x="113" y="770"/>
                    </a:lnTo>
                    <a:lnTo>
                      <a:pt x="44" y="740"/>
                    </a:lnTo>
                    <a:lnTo>
                      <a:pt x="14" y="660"/>
                    </a:lnTo>
                    <a:lnTo>
                      <a:pt x="0" y="510"/>
                    </a:lnTo>
                    <a:lnTo>
                      <a:pt x="39" y="368"/>
                    </a:lnTo>
                    <a:lnTo>
                      <a:pt x="113" y="242"/>
                    </a:lnTo>
                    <a:lnTo>
                      <a:pt x="189" y="147"/>
                    </a:lnTo>
                    <a:lnTo>
                      <a:pt x="234" y="101"/>
                    </a:lnTo>
                    <a:lnTo>
                      <a:pt x="278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6" name="Freeform 7"/>
              <p:cNvSpPr>
                <a:spLocks noChangeAspect="1"/>
              </p:cNvSpPr>
              <p:nvPr/>
            </p:nvSpPr>
            <p:spPr bwMode="auto">
              <a:xfrm>
                <a:off x="817" y="1804"/>
                <a:ext cx="519" cy="416"/>
              </a:xfrm>
              <a:custGeom>
                <a:avLst/>
                <a:gdLst>
                  <a:gd name="T0" fmla="*/ 218 w 1039"/>
                  <a:gd name="T1" fmla="*/ 47 h 833"/>
                  <a:gd name="T2" fmla="*/ 238 w 1039"/>
                  <a:gd name="T3" fmla="*/ 47 h 833"/>
                  <a:gd name="T4" fmla="*/ 256 w 1039"/>
                  <a:gd name="T5" fmla="*/ 52 h 833"/>
                  <a:gd name="T6" fmla="*/ 259 w 1039"/>
                  <a:gd name="T7" fmla="*/ 71 h 833"/>
                  <a:gd name="T8" fmla="*/ 245 w 1039"/>
                  <a:gd name="T9" fmla="*/ 86 h 833"/>
                  <a:gd name="T10" fmla="*/ 219 w 1039"/>
                  <a:gd name="T11" fmla="*/ 90 h 833"/>
                  <a:gd name="T12" fmla="*/ 191 w 1039"/>
                  <a:gd name="T13" fmla="*/ 84 h 833"/>
                  <a:gd name="T14" fmla="*/ 139 w 1039"/>
                  <a:gd name="T15" fmla="*/ 67 h 833"/>
                  <a:gd name="T16" fmla="*/ 101 w 1039"/>
                  <a:gd name="T17" fmla="*/ 52 h 833"/>
                  <a:gd name="T18" fmla="*/ 71 w 1039"/>
                  <a:gd name="T19" fmla="*/ 39 h 833"/>
                  <a:gd name="T20" fmla="*/ 45 w 1039"/>
                  <a:gd name="T21" fmla="*/ 28 h 833"/>
                  <a:gd name="T22" fmla="*/ 34 w 1039"/>
                  <a:gd name="T23" fmla="*/ 23 h 833"/>
                  <a:gd name="T24" fmla="*/ 27 w 1039"/>
                  <a:gd name="T25" fmla="*/ 28 h 833"/>
                  <a:gd name="T26" fmla="*/ 31 w 1039"/>
                  <a:gd name="T27" fmla="*/ 48 h 833"/>
                  <a:gd name="T28" fmla="*/ 33 w 1039"/>
                  <a:gd name="T29" fmla="*/ 76 h 833"/>
                  <a:gd name="T30" fmla="*/ 46 w 1039"/>
                  <a:gd name="T31" fmla="*/ 110 h 833"/>
                  <a:gd name="T32" fmla="*/ 56 w 1039"/>
                  <a:gd name="T33" fmla="*/ 137 h 833"/>
                  <a:gd name="T34" fmla="*/ 71 w 1039"/>
                  <a:gd name="T35" fmla="*/ 161 h 833"/>
                  <a:gd name="T36" fmla="*/ 84 w 1039"/>
                  <a:gd name="T37" fmla="*/ 178 h 833"/>
                  <a:gd name="T38" fmla="*/ 90 w 1039"/>
                  <a:gd name="T39" fmla="*/ 198 h 833"/>
                  <a:gd name="T40" fmla="*/ 86 w 1039"/>
                  <a:gd name="T41" fmla="*/ 208 h 833"/>
                  <a:gd name="T42" fmla="*/ 75 w 1039"/>
                  <a:gd name="T43" fmla="*/ 208 h 833"/>
                  <a:gd name="T44" fmla="*/ 52 w 1039"/>
                  <a:gd name="T45" fmla="*/ 198 h 833"/>
                  <a:gd name="T46" fmla="*/ 20 w 1039"/>
                  <a:gd name="T47" fmla="*/ 196 h 833"/>
                  <a:gd name="T48" fmla="*/ 3 w 1039"/>
                  <a:gd name="T49" fmla="*/ 193 h 833"/>
                  <a:gd name="T50" fmla="*/ 0 w 1039"/>
                  <a:gd name="T51" fmla="*/ 185 h 833"/>
                  <a:gd name="T52" fmla="*/ 5 w 1039"/>
                  <a:gd name="T53" fmla="*/ 178 h 833"/>
                  <a:gd name="T54" fmla="*/ 22 w 1039"/>
                  <a:gd name="T55" fmla="*/ 178 h 833"/>
                  <a:gd name="T56" fmla="*/ 48 w 1039"/>
                  <a:gd name="T57" fmla="*/ 178 h 833"/>
                  <a:gd name="T58" fmla="*/ 57 w 1039"/>
                  <a:gd name="T59" fmla="*/ 174 h 833"/>
                  <a:gd name="T60" fmla="*/ 52 w 1039"/>
                  <a:gd name="T61" fmla="*/ 166 h 833"/>
                  <a:gd name="T62" fmla="*/ 39 w 1039"/>
                  <a:gd name="T63" fmla="*/ 146 h 833"/>
                  <a:gd name="T64" fmla="*/ 27 w 1039"/>
                  <a:gd name="T65" fmla="*/ 121 h 833"/>
                  <a:gd name="T66" fmla="*/ 22 w 1039"/>
                  <a:gd name="T67" fmla="*/ 94 h 833"/>
                  <a:gd name="T68" fmla="*/ 12 w 1039"/>
                  <a:gd name="T69" fmla="*/ 67 h 833"/>
                  <a:gd name="T70" fmla="*/ 7 w 1039"/>
                  <a:gd name="T71" fmla="*/ 41 h 833"/>
                  <a:gd name="T72" fmla="*/ 7 w 1039"/>
                  <a:gd name="T73" fmla="*/ 13 h 833"/>
                  <a:gd name="T74" fmla="*/ 12 w 1039"/>
                  <a:gd name="T75" fmla="*/ 1 h 833"/>
                  <a:gd name="T76" fmla="*/ 30 w 1039"/>
                  <a:gd name="T77" fmla="*/ 0 h 833"/>
                  <a:gd name="T78" fmla="*/ 41 w 1039"/>
                  <a:gd name="T79" fmla="*/ 0 h 833"/>
                  <a:gd name="T80" fmla="*/ 60 w 1039"/>
                  <a:gd name="T81" fmla="*/ 5 h 833"/>
                  <a:gd name="T82" fmla="*/ 97 w 1039"/>
                  <a:gd name="T83" fmla="*/ 17 h 833"/>
                  <a:gd name="T84" fmla="*/ 124 w 1039"/>
                  <a:gd name="T85" fmla="*/ 28 h 833"/>
                  <a:gd name="T86" fmla="*/ 159 w 1039"/>
                  <a:gd name="T87" fmla="*/ 36 h 833"/>
                  <a:gd name="T88" fmla="*/ 191 w 1039"/>
                  <a:gd name="T89" fmla="*/ 43 h 833"/>
                  <a:gd name="T90" fmla="*/ 218 w 1039"/>
                  <a:gd name="T91" fmla="*/ 47 h 83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39"/>
                  <a:gd name="T139" fmla="*/ 0 h 833"/>
                  <a:gd name="T140" fmla="*/ 1039 w 1039"/>
                  <a:gd name="T141" fmla="*/ 833 h 83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39" h="833">
                    <a:moveTo>
                      <a:pt x="873" y="190"/>
                    </a:moveTo>
                    <a:lnTo>
                      <a:pt x="953" y="190"/>
                    </a:lnTo>
                    <a:lnTo>
                      <a:pt x="1027" y="210"/>
                    </a:lnTo>
                    <a:lnTo>
                      <a:pt x="1039" y="284"/>
                    </a:lnTo>
                    <a:lnTo>
                      <a:pt x="983" y="346"/>
                    </a:lnTo>
                    <a:lnTo>
                      <a:pt x="877" y="362"/>
                    </a:lnTo>
                    <a:lnTo>
                      <a:pt x="767" y="336"/>
                    </a:lnTo>
                    <a:lnTo>
                      <a:pt x="557" y="268"/>
                    </a:lnTo>
                    <a:lnTo>
                      <a:pt x="407" y="210"/>
                    </a:lnTo>
                    <a:lnTo>
                      <a:pt x="286" y="158"/>
                    </a:lnTo>
                    <a:lnTo>
                      <a:pt x="180" y="115"/>
                    </a:lnTo>
                    <a:lnTo>
                      <a:pt x="139" y="95"/>
                    </a:lnTo>
                    <a:lnTo>
                      <a:pt x="109" y="115"/>
                    </a:lnTo>
                    <a:lnTo>
                      <a:pt x="124" y="195"/>
                    </a:lnTo>
                    <a:lnTo>
                      <a:pt x="135" y="305"/>
                    </a:lnTo>
                    <a:lnTo>
                      <a:pt x="186" y="440"/>
                    </a:lnTo>
                    <a:lnTo>
                      <a:pt x="225" y="550"/>
                    </a:lnTo>
                    <a:lnTo>
                      <a:pt x="286" y="645"/>
                    </a:lnTo>
                    <a:lnTo>
                      <a:pt x="336" y="714"/>
                    </a:lnTo>
                    <a:lnTo>
                      <a:pt x="360" y="792"/>
                    </a:lnTo>
                    <a:lnTo>
                      <a:pt x="345" y="833"/>
                    </a:lnTo>
                    <a:lnTo>
                      <a:pt x="301" y="833"/>
                    </a:lnTo>
                    <a:lnTo>
                      <a:pt x="210" y="792"/>
                    </a:lnTo>
                    <a:lnTo>
                      <a:pt x="80" y="786"/>
                    </a:lnTo>
                    <a:lnTo>
                      <a:pt x="15" y="775"/>
                    </a:lnTo>
                    <a:lnTo>
                      <a:pt x="0" y="740"/>
                    </a:lnTo>
                    <a:lnTo>
                      <a:pt x="20" y="714"/>
                    </a:lnTo>
                    <a:lnTo>
                      <a:pt x="89" y="714"/>
                    </a:lnTo>
                    <a:lnTo>
                      <a:pt x="195" y="714"/>
                    </a:lnTo>
                    <a:lnTo>
                      <a:pt x="230" y="697"/>
                    </a:lnTo>
                    <a:lnTo>
                      <a:pt x="210" y="665"/>
                    </a:lnTo>
                    <a:lnTo>
                      <a:pt x="156" y="587"/>
                    </a:lnTo>
                    <a:lnTo>
                      <a:pt x="109" y="487"/>
                    </a:lnTo>
                    <a:lnTo>
                      <a:pt x="89" y="377"/>
                    </a:lnTo>
                    <a:lnTo>
                      <a:pt x="50" y="268"/>
                    </a:lnTo>
                    <a:lnTo>
                      <a:pt x="30" y="164"/>
                    </a:lnTo>
                    <a:lnTo>
                      <a:pt x="30" y="54"/>
                    </a:lnTo>
                    <a:lnTo>
                      <a:pt x="50" y="6"/>
                    </a:lnTo>
                    <a:lnTo>
                      <a:pt x="121" y="0"/>
                    </a:lnTo>
                    <a:lnTo>
                      <a:pt x="165" y="0"/>
                    </a:lnTo>
                    <a:lnTo>
                      <a:pt x="240" y="22"/>
                    </a:lnTo>
                    <a:lnTo>
                      <a:pt x="390" y="69"/>
                    </a:lnTo>
                    <a:lnTo>
                      <a:pt x="496" y="112"/>
                    </a:lnTo>
                    <a:lnTo>
                      <a:pt x="637" y="147"/>
                    </a:lnTo>
                    <a:lnTo>
                      <a:pt x="767" y="173"/>
                    </a:lnTo>
                    <a:lnTo>
                      <a:pt x="873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7" name="Freeform 8"/>
              <p:cNvSpPr>
                <a:spLocks noChangeAspect="1"/>
              </p:cNvSpPr>
              <p:nvPr/>
            </p:nvSpPr>
            <p:spPr bwMode="auto">
              <a:xfrm>
                <a:off x="1516" y="1954"/>
                <a:ext cx="424" cy="456"/>
              </a:xfrm>
              <a:custGeom>
                <a:avLst/>
                <a:gdLst>
                  <a:gd name="T0" fmla="*/ 34 w 847"/>
                  <a:gd name="T1" fmla="*/ 11 h 912"/>
                  <a:gd name="T2" fmla="*/ 21 w 847"/>
                  <a:gd name="T3" fmla="*/ 0 h 912"/>
                  <a:gd name="T4" fmla="*/ 8 w 847"/>
                  <a:gd name="T5" fmla="*/ 3 h 912"/>
                  <a:gd name="T6" fmla="*/ 0 w 847"/>
                  <a:gd name="T7" fmla="*/ 15 h 912"/>
                  <a:gd name="T8" fmla="*/ 2 w 847"/>
                  <a:gd name="T9" fmla="*/ 32 h 912"/>
                  <a:gd name="T10" fmla="*/ 12 w 847"/>
                  <a:gd name="T11" fmla="*/ 39 h 912"/>
                  <a:gd name="T12" fmla="*/ 34 w 847"/>
                  <a:gd name="T13" fmla="*/ 46 h 912"/>
                  <a:gd name="T14" fmla="*/ 68 w 847"/>
                  <a:gd name="T15" fmla="*/ 47 h 912"/>
                  <a:gd name="T16" fmla="*/ 115 w 847"/>
                  <a:gd name="T17" fmla="*/ 50 h 912"/>
                  <a:gd name="T18" fmla="*/ 167 w 847"/>
                  <a:gd name="T19" fmla="*/ 50 h 912"/>
                  <a:gd name="T20" fmla="*/ 182 w 847"/>
                  <a:gd name="T21" fmla="*/ 50 h 912"/>
                  <a:gd name="T22" fmla="*/ 192 w 847"/>
                  <a:gd name="T23" fmla="*/ 58 h 912"/>
                  <a:gd name="T24" fmla="*/ 190 w 847"/>
                  <a:gd name="T25" fmla="*/ 74 h 912"/>
                  <a:gd name="T26" fmla="*/ 181 w 847"/>
                  <a:gd name="T27" fmla="*/ 87 h 912"/>
                  <a:gd name="T28" fmla="*/ 166 w 847"/>
                  <a:gd name="T29" fmla="*/ 105 h 912"/>
                  <a:gd name="T30" fmla="*/ 147 w 847"/>
                  <a:gd name="T31" fmla="*/ 125 h 912"/>
                  <a:gd name="T32" fmla="*/ 126 w 847"/>
                  <a:gd name="T33" fmla="*/ 137 h 912"/>
                  <a:gd name="T34" fmla="*/ 103 w 847"/>
                  <a:gd name="T35" fmla="*/ 152 h 912"/>
                  <a:gd name="T36" fmla="*/ 83 w 847"/>
                  <a:gd name="T37" fmla="*/ 157 h 912"/>
                  <a:gd name="T38" fmla="*/ 70 w 847"/>
                  <a:gd name="T39" fmla="*/ 173 h 912"/>
                  <a:gd name="T40" fmla="*/ 76 w 847"/>
                  <a:gd name="T41" fmla="*/ 184 h 912"/>
                  <a:gd name="T42" fmla="*/ 92 w 847"/>
                  <a:gd name="T43" fmla="*/ 191 h 912"/>
                  <a:gd name="T44" fmla="*/ 122 w 847"/>
                  <a:gd name="T45" fmla="*/ 201 h 912"/>
                  <a:gd name="T46" fmla="*/ 137 w 847"/>
                  <a:gd name="T47" fmla="*/ 216 h 912"/>
                  <a:gd name="T48" fmla="*/ 147 w 847"/>
                  <a:gd name="T49" fmla="*/ 228 h 912"/>
                  <a:gd name="T50" fmla="*/ 155 w 847"/>
                  <a:gd name="T51" fmla="*/ 223 h 912"/>
                  <a:gd name="T52" fmla="*/ 155 w 847"/>
                  <a:gd name="T53" fmla="*/ 209 h 912"/>
                  <a:gd name="T54" fmla="*/ 141 w 847"/>
                  <a:gd name="T55" fmla="*/ 196 h 912"/>
                  <a:gd name="T56" fmla="*/ 121 w 847"/>
                  <a:gd name="T57" fmla="*/ 185 h 912"/>
                  <a:gd name="T58" fmla="*/ 102 w 847"/>
                  <a:gd name="T59" fmla="*/ 181 h 912"/>
                  <a:gd name="T60" fmla="*/ 96 w 847"/>
                  <a:gd name="T61" fmla="*/ 172 h 912"/>
                  <a:gd name="T62" fmla="*/ 122 w 847"/>
                  <a:gd name="T63" fmla="*/ 160 h 912"/>
                  <a:gd name="T64" fmla="*/ 152 w 847"/>
                  <a:gd name="T65" fmla="*/ 142 h 912"/>
                  <a:gd name="T66" fmla="*/ 171 w 847"/>
                  <a:gd name="T67" fmla="*/ 130 h 912"/>
                  <a:gd name="T68" fmla="*/ 186 w 847"/>
                  <a:gd name="T69" fmla="*/ 117 h 912"/>
                  <a:gd name="T70" fmla="*/ 201 w 847"/>
                  <a:gd name="T71" fmla="*/ 91 h 912"/>
                  <a:gd name="T72" fmla="*/ 211 w 847"/>
                  <a:gd name="T73" fmla="*/ 71 h 912"/>
                  <a:gd name="T74" fmla="*/ 212 w 847"/>
                  <a:gd name="T75" fmla="*/ 47 h 912"/>
                  <a:gd name="T76" fmla="*/ 203 w 847"/>
                  <a:gd name="T77" fmla="*/ 36 h 912"/>
                  <a:gd name="T78" fmla="*/ 190 w 847"/>
                  <a:gd name="T79" fmla="*/ 32 h 912"/>
                  <a:gd name="T80" fmla="*/ 145 w 847"/>
                  <a:gd name="T81" fmla="*/ 34 h 912"/>
                  <a:gd name="T82" fmla="*/ 96 w 847"/>
                  <a:gd name="T83" fmla="*/ 32 h 912"/>
                  <a:gd name="T84" fmla="*/ 57 w 847"/>
                  <a:gd name="T85" fmla="*/ 28 h 912"/>
                  <a:gd name="T86" fmla="*/ 39 w 847"/>
                  <a:gd name="T87" fmla="*/ 20 h 912"/>
                  <a:gd name="T88" fmla="*/ 34 w 847"/>
                  <a:gd name="T89" fmla="*/ 11 h 9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47"/>
                  <a:gd name="T136" fmla="*/ 0 h 912"/>
                  <a:gd name="T137" fmla="*/ 847 w 847"/>
                  <a:gd name="T138" fmla="*/ 912 h 9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47" h="912">
                    <a:moveTo>
                      <a:pt x="136" y="41"/>
                    </a:moveTo>
                    <a:lnTo>
                      <a:pt x="82" y="0"/>
                    </a:lnTo>
                    <a:lnTo>
                      <a:pt x="32" y="9"/>
                    </a:lnTo>
                    <a:lnTo>
                      <a:pt x="0" y="58"/>
                    </a:lnTo>
                    <a:lnTo>
                      <a:pt x="6" y="125"/>
                    </a:lnTo>
                    <a:lnTo>
                      <a:pt x="46" y="156"/>
                    </a:lnTo>
                    <a:lnTo>
                      <a:pt x="136" y="182"/>
                    </a:lnTo>
                    <a:lnTo>
                      <a:pt x="271" y="188"/>
                    </a:lnTo>
                    <a:lnTo>
                      <a:pt x="457" y="199"/>
                    </a:lnTo>
                    <a:lnTo>
                      <a:pt x="667" y="199"/>
                    </a:lnTo>
                    <a:lnTo>
                      <a:pt x="728" y="199"/>
                    </a:lnTo>
                    <a:lnTo>
                      <a:pt x="767" y="231"/>
                    </a:lnTo>
                    <a:lnTo>
                      <a:pt x="758" y="294"/>
                    </a:lnTo>
                    <a:lnTo>
                      <a:pt x="723" y="346"/>
                    </a:lnTo>
                    <a:lnTo>
                      <a:pt x="663" y="418"/>
                    </a:lnTo>
                    <a:lnTo>
                      <a:pt x="587" y="498"/>
                    </a:lnTo>
                    <a:lnTo>
                      <a:pt x="502" y="545"/>
                    </a:lnTo>
                    <a:lnTo>
                      <a:pt x="412" y="608"/>
                    </a:lnTo>
                    <a:lnTo>
                      <a:pt x="331" y="628"/>
                    </a:lnTo>
                    <a:lnTo>
                      <a:pt x="277" y="691"/>
                    </a:lnTo>
                    <a:lnTo>
                      <a:pt x="301" y="734"/>
                    </a:lnTo>
                    <a:lnTo>
                      <a:pt x="366" y="764"/>
                    </a:lnTo>
                    <a:lnTo>
                      <a:pt x="487" y="801"/>
                    </a:lnTo>
                    <a:lnTo>
                      <a:pt x="546" y="864"/>
                    </a:lnTo>
                    <a:lnTo>
                      <a:pt x="587" y="912"/>
                    </a:lnTo>
                    <a:lnTo>
                      <a:pt x="617" y="890"/>
                    </a:lnTo>
                    <a:lnTo>
                      <a:pt x="617" y="833"/>
                    </a:lnTo>
                    <a:lnTo>
                      <a:pt x="563" y="781"/>
                    </a:lnTo>
                    <a:lnTo>
                      <a:pt x="481" y="738"/>
                    </a:lnTo>
                    <a:lnTo>
                      <a:pt x="407" y="723"/>
                    </a:lnTo>
                    <a:lnTo>
                      <a:pt x="381" y="686"/>
                    </a:lnTo>
                    <a:lnTo>
                      <a:pt x="487" y="639"/>
                    </a:lnTo>
                    <a:lnTo>
                      <a:pt x="608" y="565"/>
                    </a:lnTo>
                    <a:lnTo>
                      <a:pt x="682" y="519"/>
                    </a:lnTo>
                    <a:lnTo>
                      <a:pt x="743" y="467"/>
                    </a:lnTo>
                    <a:lnTo>
                      <a:pt x="803" y="361"/>
                    </a:lnTo>
                    <a:lnTo>
                      <a:pt x="844" y="283"/>
                    </a:lnTo>
                    <a:lnTo>
                      <a:pt x="847" y="188"/>
                    </a:lnTo>
                    <a:lnTo>
                      <a:pt x="812" y="141"/>
                    </a:lnTo>
                    <a:lnTo>
                      <a:pt x="758" y="125"/>
                    </a:lnTo>
                    <a:lnTo>
                      <a:pt x="578" y="136"/>
                    </a:lnTo>
                    <a:lnTo>
                      <a:pt x="381" y="125"/>
                    </a:lnTo>
                    <a:lnTo>
                      <a:pt x="227" y="110"/>
                    </a:lnTo>
                    <a:lnTo>
                      <a:pt x="156" y="78"/>
                    </a:lnTo>
                    <a:lnTo>
                      <a:pt x="136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8" name="Freeform 9"/>
              <p:cNvSpPr>
                <a:spLocks noChangeAspect="1"/>
              </p:cNvSpPr>
              <p:nvPr/>
            </p:nvSpPr>
            <p:spPr bwMode="auto">
              <a:xfrm>
                <a:off x="1230" y="2377"/>
                <a:ext cx="274" cy="887"/>
              </a:xfrm>
              <a:custGeom>
                <a:avLst/>
                <a:gdLst>
                  <a:gd name="T0" fmla="*/ 121 w 548"/>
                  <a:gd name="T1" fmla="*/ 0 h 1774"/>
                  <a:gd name="T2" fmla="*/ 92 w 548"/>
                  <a:gd name="T3" fmla="*/ 12 h 1774"/>
                  <a:gd name="T4" fmla="*/ 61 w 548"/>
                  <a:gd name="T5" fmla="*/ 45 h 1774"/>
                  <a:gd name="T6" fmla="*/ 19 w 548"/>
                  <a:gd name="T7" fmla="*/ 90 h 1774"/>
                  <a:gd name="T8" fmla="*/ 0 w 548"/>
                  <a:gd name="T9" fmla="*/ 135 h 1774"/>
                  <a:gd name="T10" fmla="*/ 5 w 548"/>
                  <a:gd name="T11" fmla="*/ 162 h 1774"/>
                  <a:gd name="T12" fmla="*/ 47 w 548"/>
                  <a:gd name="T13" fmla="*/ 167 h 1774"/>
                  <a:gd name="T14" fmla="*/ 62 w 548"/>
                  <a:gd name="T15" fmla="*/ 146 h 1774"/>
                  <a:gd name="T16" fmla="*/ 70 w 548"/>
                  <a:gd name="T17" fmla="*/ 114 h 1774"/>
                  <a:gd name="T18" fmla="*/ 77 w 548"/>
                  <a:gd name="T19" fmla="*/ 82 h 1774"/>
                  <a:gd name="T20" fmla="*/ 87 w 548"/>
                  <a:gd name="T21" fmla="*/ 55 h 1774"/>
                  <a:gd name="T22" fmla="*/ 103 w 548"/>
                  <a:gd name="T23" fmla="*/ 39 h 1774"/>
                  <a:gd name="T24" fmla="*/ 109 w 548"/>
                  <a:gd name="T25" fmla="*/ 49 h 1774"/>
                  <a:gd name="T26" fmla="*/ 102 w 548"/>
                  <a:gd name="T27" fmla="*/ 100 h 1774"/>
                  <a:gd name="T28" fmla="*/ 84 w 548"/>
                  <a:gd name="T29" fmla="*/ 162 h 1774"/>
                  <a:gd name="T30" fmla="*/ 72 w 548"/>
                  <a:gd name="T31" fmla="*/ 210 h 1774"/>
                  <a:gd name="T32" fmla="*/ 47 w 548"/>
                  <a:gd name="T33" fmla="*/ 265 h 1774"/>
                  <a:gd name="T34" fmla="*/ 27 w 548"/>
                  <a:gd name="T35" fmla="*/ 303 h 1774"/>
                  <a:gd name="T36" fmla="*/ 8 w 548"/>
                  <a:gd name="T37" fmla="*/ 311 h 1774"/>
                  <a:gd name="T38" fmla="*/ 5 w 548"/>
                  <a:gd name="T39" fmla="*/ 319 h 1774"/>
                  <a:gd name="T40" fmla="*/ 34 w 548"/>
                  <a:gd name="T41" fmla="*/ 347 h 1774"/>
                  <a:gd name="T42" fmla="*/ 81 w 548"/>
                  <a:gd name="T43" fmla="*/ 393 h 1774"/>
                  <a:gd name="T44" fmla="*/ 98 w 548"/>
                  <a:gd name="T45" fmla="*/ 444 h 1774"/>
                  <a:gd name="T46" fmla="*/ 109 w 548"/>
                  <a:gd name="T47" fmla="*/ 444 h 1774"/>
                  <a:gd name="T48" fmla="*/ 111 w 548"/>
                  <a:gd name="T49" fmla="*/ 414 h 1774"/>
                  <a:gd name="T50" fmla="*/ 100 w 548"/>
                  <a:gd name="T51" fmla="*/ 377 h 1774"/>
                  <a:gd name="T52" fmla="*/ 76 w 548"/>
                  <a:gd name="T53" fmla="*/ 350 h 1774"/>
                  <a:gd name="T54" fmla="*/ 61 w 548"/>
                  <a:gd name="T55" fmla="*/ 334 h 1774"/>
                  <a:gd name="T56" fmla="*/ 57 w 548"/>
                  <a:gd name="T57" fmla="*/ 314 h 1774"/>
                  <a:gd name="T58" fmla="*/ 66 w 548"/>
                  <a:gd name="T59" fmla="*/ 280 h 1774"/>
                  <a:gd name="T60" fmla="*/ 87 w 548"/>
                  <a:gd name="T61" fmla="*/ 237 h 1774"/>
                  <a:gd name="T62" fmla="*/ 113 w 548"/>
                  <a:gd name="T63" fmla="*/ 177 h 1774"/>
                  <a:gd name="T64" fmla="*/ 126 w 548"/>
                  <a:gd name="T65" fmla="*/ 123 h 1774"/>
                  <a:gd name="T66" fmla="*/ 137 w 548"/>
                  <a:gd name="T67" fmla="*/ 68 h 1774"/>
                  <a:gd name="T68" fmla="*/ 137 w 548"/>
                  <a:gd name="T69" fmla="*/ 33 h 1774"/>
                  <a:gd name="T70" fmla="*/ 132 w 548"/>
                  <a:gd name="T71" fmla="*/ 8 h 1774"/>
                  <a:gd name="T72" fmla="*/ 121 w 548"/>
                  <a:gd name="T73" fmla="*/ 0 h 177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48"/>
                  <a:gd name="T112" fmla="*/ 0 h 1774"/>
                  <a:gd name="T113" fmla="*/ 548 w 548"/>
                  <a:gd name="T114" fmla="*/ 1774 h 177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48" h="1774">
                    <a:moveTo>
                      <a:pt x="483" y="0"/>
                    </a:moveTo>
                    <a:lnTo>
                      <a:pt x="366" y="46"/>
                    </a:lnTo>
                    <a:lnTo>
                      <a:pt x="241" y="178"/>
                    </a:lnTo>
                    <a:lnTo>
                      <a:pt x="74" y="360"/>
                    </a:lnTo>
                    <a:lnTo>
                      <a:pt x="0" y="538"/>
                    </a:lnTo>
                    <a:lnTo>
                      <a:pt x="20" y="648"/>
                    </a:lnTo>
                    <a:lnTo>
                      <a:pt x="185" y="665"/>
                    </a:lnTo>
                    <a:lnTo>
                      <a:pt x="245" y="581"/>
                    </a:lnTo>
                    <a:lnTo>
                      <a:pt x="277" y="455"/>
                    </a:lnTo>
                    <a:lnTo>
                      <a:pt x="306" y="328"/>
                    </a:lnTo>
                    <a:lnTo>
                      <a:pt x="347" y="219"/>
                    </a:lnTo>
                    <a:lnTo>
                      <a:pt x="412" y="156"/>
                    </a:lnTo>
                    <a:lnTo>
                      <a:pt x="436" y="193"/>
                    </a:lnTo>
                    <a:lnTo>
                      <a:pt x="407" y="397"/>
                    </a:lnTo>
                    <a:lnTo>
                      <a:pt x="336" y="648"/>
                    </a:lnTo>
                    <a:lnTo>
                      <a:pt x="286" y="838"/>
                    </a:lnTo>
                    <a:lnTo>
                      <a:pt x="185" y="1057"/>
                    </a:lnTo>
                    <a:lnTo>
                      <a:pt x="106" y="1209"/>
                    </a:lnTo>
                    <a:lnTo>
                      <a:pt x="29" y="1241"/>
                    </a:lnTo>
                    <a:lnTo>
                      <a:pt x="20" y="1276"/>
                    </a:lnTo>
                    <a:lnTo>
                      <a:pt x="135" y="1386"/>
                    </a:lnTo>
                    <a:lnTo>
                      <a:pt x="321" y="1570"/>
                    </a:lnTo>
                    <a:lnTo>
                      <a:pt x="392" y="1774"/>
                    </a:lnTo>
                    <a:lnTo>
                      <a:pt x="436" y="1774"/>
                    </a:lnTo>
                    <a:lnTo>
                      <a:pt x="442" y="1653"/>
                    </a:lnTo>
                    <a:lnTo>
                      <a:pt x="397" y="1506"/>
                    </a:lnTo>
                    <a:lnTo>
                      <a:pt x="301" y="1397"/>
                    </a:lnTo>
                    <a:lnTo>
                      <a:pt x="241" y="1334"/>
                    </a:lnTo>
                    <a:lnTo>
                      <a:pt x="226" y="1256"/>
                    </a:lnTo>
                    <a:lnTo>
                      <a:pt x="262" y="1120"/>
                    </a:lnTo>
                    <a:lnTo>
                      <a:pt x="347" y="947"/>
                    </a:lnTo>
                    <a:lnTo>
                      <a:pt x="451" y="706"/>
                    </a:lnTo>
                    <a:lnTo>
                      <a:pt x="501" y="492"/>
                    </a:lnTo>
                    <a:lnTo>
                      <a:pt x="548" y="271"/>
                    </a:lnTo>
                    <a:lnTo>
                      <a:pt x="548" y="130"/>
                    </a:lnTo>
                    <a:lnTo>
                      <a:pt x="527" y="31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9" name="Freeform 10"/>
              <p:cNvSpPr>
                <a:spLocks noChangeAspect="1"/>
              </p:cNvSpPr>
              <p:nvPr/>
            </p:nvSpPr>
            <p:spPr bwMode="auto">
              <a:xfrm>
                <a:off x="1288" y="2427"/>
                <a:ext cx="540" cy="693"/>
              </a:xfrm>
              <a:custGeom>
                <a:avLst/>
                <a:gdLst>
                  <a:gd name="T0" fmla="*/ 131 w 1079"/>
                  <a:gd name="T1" fmla="*/ 16 h 1386"/>
                  <a:gd name="T2" fmla="*/ 110 w 1079"/>
                  <a:gd name="T3" fmla="*/ 25 h 1386"/>
                  <a:gd name="T4" fmla="*/ 79 w 1079"/>
                  <a:gd name="T5" fmla="*/ 40 h 1386"/>
                  <a:gd name="T6" fmla="*/ 52 w 1079"/>
                  <a:gd name="T7" fmla="*/ 53 h 1386"/>
                  <a:gd name="T8" fmla="*/ 10 w 1079"/>
                  <a:gd name="T9" fmla="*/ 77 h 1386"/>
                  <a:gd name="T10" fmla="*/ 0 w 1079"/>
                  <a:gd name="T11" fmla="*/ 104 h 1386"/>
                  <a:gd name="T12" fmla="*/ 6 w 1079"/>
                  <a:gd name="T13" fmla="*/ 147 h 1386"/>
                  <a:gd name="T14" fmla="*/ 38 w 1079"/>
                  <a:gd name="T15" fmla="*/ 151 h 1386"/>
                  <a:gd name="T16" fmla="*/ 59 w 1079"/>
                  <a:gd name="T17" fmla="*/ 138 h 1386"/>
                  <a:gd name="T18" fmla="*/ 82 w 1079"/>
                  <a:gd name="T19" fmla="*/ 108 h 1386"/>
                  <a:gd name="T20" fmla="*/ 101 w 1079"/>
                  <a:gd name="T21" fmla="*/ 77 h 1386"/>
                  <a:gd name="T22" fmla="*/ 120 w 1079"/>
                  <a:gd name="T23" fmla="*/ 61 h 1386"/>
                  <a:gd name="T24" fmla="*/ 138 w 1079"/>
                  <a:gd name="T25" fmla="*/ 53 h 1386"/>
                  <a:gd name="T26" fmla="*/ 157 w 1079"/>
                  <a:gd name="T27" fmla="*/ 49 h 1386"/>
                  <a:gd name="T28" fmla="*/ 168 w 1079"/>
                  <a:gd name="T29" fmla="*/ 59 h 1386"/>
                  <a:gd name="T30" fmla="*/ 170 w 1079"/>
                  <a:gd name="T31" fmla="*/ 92 h 1386"/>
                  <a:gd name="T32" fmla="*/ 162 w 1079"/>
                  <a:gd name="T33" fmla="*/ 182 h 1386"/>
                  <a:gd name="T34" fmla="*/ 151 w 1079"/>
                  <a:gd name="T35" fmla="*/ 233 h 1386"/>
                  <a:gd name="T36" fmla="*/ 140 w 1079"/>
                  <a:gd name="T37" fmla="*/ 265 h 1386"/>
                  <a:gd name="T38" fmla="*/ 136 w 1079"/>
                  <a:gd name="T39" fmla="*/ 284 h 1386"/>
                  <a:gd name="T40" fmla="*/ 138 w 1079"/>
                  <a:gd name="T41" fmla="*/ 296 h 1386"/>
                  <a:gd name="T42" fmla="*/ 157 w 1079"/>
                  <a:gd name="T43" fmla="*/ 300 h 1386"/>
                  <a:gd name="T44" fmla="*/ 191 w 1079"/>
                  <a:gd name="T45" fmla="*/ 306 h 1386"/>
                  <a:gd name="T46" fmla="*/ 234 w 1079"/>
                  <a:gd name="T47" fmla="*/ 324 h 1386"/>
                  <a:gd name="T48" fmla="*/ 251 w 1079"/>
                  <a:gd name="T49" fmla="*/ 347 h 1386"/>
                  <a:gd name="T50" fmla="*/ 267 w 1079"/>
                  <a:gd name="T51" fmla="*/ 347 h 1386"/>
                  <a:gd name="T52" fmla="*/ 270 w 1079"/>
                  <a:gd name="T53" fmla="*/ 332 h 1386"/>
                  <a:gd name="T54" fmla="*/ 256 w 1079"/>
                  <a:gd name="T55" fmla="*/ 311 h 1386"/>
                  <a:gd name="T56" fmla="*/ 230 w 1079"/>
                  <a:gd name="T57" fmla="*/ 295 h 1386"/>
                  <a:gd name="T58" fmla="*/ 200 w 1079"/>
                  <a:gd name="T59" fmla="*/ 283 h 1386"/>
                  <a:gd name="T60" fmla="*/ 172 w 1079"/>
                  <a:gd name="T61" fmla="*/ 275 h 1386"/>
                  <a:gd name="T62" fmla="*/ 166 w 1079"/>
                  <a:gd name="T63" fmla="*/ 269 h 1386"/>
                  <a:gd name="T64" fmla="*/ 174 w 1079"/>
                  <a:gd name="T65" fmla="*/ 240 h 1386"/>
                  <a:gd name="T66" fmla="*/ 187 w 1079"/>
                  <a:gd name="T67" fmla="*/ 190 h 1386"/>
                  <a:gd name="T68" fmla="*/ 192 w 1079"/>
                  <a:gd name="T69" fmla="*/ 162 h 1386"/>
                  <a:gd name="T70" fmla="*/ 199 w 1079"/>
                  <a:gd name="T71" fmla="*/ 114 h 1386"/>
                  <a:gd name="T72" fmla="*/ 199 w 1079"/>
                  <a:gd name="T73" fmla="*/ 64 h 1386"/>
                  <a:gd name="T74" fmla="*/ 196 w 1079"/>
                  <a:gd name="T75" fmla="*/ 25 h 1386"/>
                  <a:gd name="T76" fmla="*/ 188 w 1079"/>
                  <a:gd name="T77" fmla="*/ 8 h 1386"/>
                  <a:gd name="T78" fmla="*/ 177 w 1079"/>
                  <a:gd name="T79" fmla="*/ 0 h 1386"/>
                  <a:gd name="T80" fmla="*/ 162 w 1079"/>
                  <a:gd name="T81" fmla="*/ 2 h 1386"/>
                  <a:gd name="T82" fmla="*/ 151 w 1079"/>
                  <a:gd name="T83" fmla="*/ 6 h 1386"/>
                  <a:gd name="T84" fmla="*/ 131 w 1079"/>
                  <a:gd name="T85" fmla="*/ 16 h 138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79"/>
                  <a:gd name="T130" fmla="*/ 0 h 1386"/>
                  <a:gd name="T131" fmla="*/ 1079 w 1079"/>
                  <a:gd name="T132" fmla="*/ 1386 h 138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79" h="1386">
                    <a:moveTo>
                      <a:pt x="522" y="63"/>
                    </a:moveTo>
                    <a:lnTo>
                      <a:pt x="437" y="100"/>
                    </a:lnTo>
                    <a:lnTo>
                      <a:pt x="316" y="158"/>
                    </a:lnTo>
                    <a:lnTo>
                      <a:pt x="206" y="210"/>
                    </a:lnTo>
                    <a:lnTo>
                      <a:pt x="39" y="305"/>
                    </a:lnTo>
                    <a:lnTo>
                      <a:pt x="0" y="414"/>
                    </a:lnTo>
                    <a:lnTo>
                      <a:pt x="24" y="587"/>
                    </a:lnTo>
                    <a:lnTo>
                      <a:pt x="150" y="602"/>
                    </a:lnTo>
                    <a:lnTo>
                      <a:pt x="236" y="550"/>
                    </a:lnTo>
                    <a:lnTo>
                      <a:pt x="327" y="429"/>
                    </a:lnTo>
                    <a:lnTo>
                      <a:pt x="401" y="305"/>
                    </a:lnTo>
                    <a:lnTo>
                      <a:pt x="477" y="241"/>
                    </a:lnTo>
                    <a:lnTo>
                      <a:pt x="552" y="210"/>
                    </a:lnTo>
                    <a:lnTo>
                      <a:pt x="628" y="195"/>
                    </a:lnTo>
                    <a:lnTo>
                      <a:pt x="672" y="236"/>
                    </a:lnTo>
                    <a:lnTo>
                      <a:pt x="678" y="366"/>
                    </a:lnTo>
                    <a:lnTo>
                      <a:pt x="646" y="728"/>
                    </a:lnTo>
                    <a:lnTo>
                      <a:pt x="602" y="931"/>
                    </a:lnTo>
                    <a:lnTo>
                      <a:pt x="557" y="1057"/>
                    </a:lnTo>
                    <a:lnTo>
                      <a:pt x="542" y="1135"/>
                    </a:lnTo>
                    <a:lnTo>
                      <a:pt x="552" y="1183"/>
                    </a:lnTo>
                    <a:lnTo>
                      <a:pt x="628" y="1198"/>
                    </a:lnTo>
                    <a:lnTo>
                      <a:pt x="764" y="1224"/>
                    </a:lnTo>
                    <a:lnTo>
                      <a:pt x="933" y="1293"/>
                    </a:lnTo>
                    <a:lnTo>
                      <a:pt x="1003" y="1386"/>
                    </a:lnTo>
                    <a:lnTo>
                      <a:pt x="1065" y="1386"/>
                    </a:lnTo>
                    <a:lnTo>
                      <a:pt x="1079" y="1325"/>
                    </a:lnTo>
                    <a:lnTo>
                      <a:pt x="1024" y="1241"/>
                    </a:lnTo>
                    <a:lnTo>
                      <a:pt x="918" y="1178"/>
                    </a:lnTo>
                    <a:lnTo>
                      <a:pt x="799" y="1130"/>
                    </a:lnTo>
                    <a:lnTo>
                      <a:pt x="687" y="1100"/>
                    </a:lnTo>
                    <a:lnTo>
                      <a:pt x="663" y="1074"/>
                    </a:lnTo>
                    <a:lnTo>
                      <a:pt x="693" y="959"/>
                    </a:lnTo>
                    <a:lnTo>
                      <a:pt x="747" y="760"/>
                    </a:lnTo>
                    <a:lnTo>
                      <a:pt x="767" y="648"/>
                    </a:lnTo>
                    <a:lnTo>
                      <a:pt x="793" y="455"/>
                    </a:lnTo>
                    <a:lnTo>
                      <a:pt x="793" y="253"/>
                    </a:lnTo>
                    <a:lnTo>
                      <a:pt x="782" y="100"/>
                    </a:lnTo>
                    <a:lnTo>
                      <a:pt x="752" y="31"/>
                    </a:lnTo>
                    <a:lnTo>
                      <a:pt x="708" y="0"/>
                    </a:lnTo>
                    <a:lnTo>
                      <a:pt x="646" y="5"/>
                    </a:lnTo>
                    <a:lnTo>
                      <a:pt x="602" y="22"/>
                    </a:lnTo>
                    <a:lnTo>
                      <a:pt x="522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80" name="Freeform 11"/>
              <p:cNvSpPr>
                <a:spLocks noChangeAspect="1"/>
              </p:cNvSpPr>
              <p:nvPr/>
            </p:nvSpPr>
            <p:spPr bwMode="auto">
              <a:xfrm>
                <a:off x="1121" y="1971"/>
                <a:ext cx="353" cy="751"/>
              </a:xfrm>
              <a:custGeom>
                <a:avLst/>
                <a:gdLst>
                  <a:gd name="T0" fmla="*/ 166 w 706"/>
                  <a:gd name="T1" fmla="*/ 10 h 1503"/>
                  <a:gd name="T2" fmla="*/ 147 w 706"/>
                  <a:gd name="T3" fmla="*/ 0 h 1503"/>
                  <a:gd name="T4" fmla="*/ 117 w 706"/>
                  <a:gd name="T5" fmla="*/ 2 h 1503"/>
                  <a:gd name="T6" fmla="*/ 90 w 706"/>
                  <a:gd name="T7" fmla="*/ 14 h 1503"/>
                  <a:gd name="T8" fmla="*/ 61 w 706"/>
                  <a:gd name="T9" fmla="*/ 49 h 1503"/>
                  <a:gd name="T10" fmla="*/ 31 w 706"/>
                  <a:gd name="T11" fmla="*/ 104 h 1503"/>
                  <a:gd name="T12" fmla="*/ 11 w 706"/>
                  <a:gd name="T13" fmla="*/ 161 h 1503"/>
                  <a:gd name="T14" fmla="*/ 0 w 706"/>
                  <a:gd name="T15" fmla="*/ 214 h 1503"/>
                  <a:gd name="T16" fmla="*/ 4 w 706"/>
                  <a:gd name="T17" fmla="*/ 262 h 1503"/>
                  <a:gd name="T18" fmla="*/ 16 w 706"/>
                  <a:gd name="T19" fmla="*/ 306 h 1503"/>
                  <a:gd name="T20" fmla="*/ 31 w 706"/>
                  <a:gd name="T21" fmla="*/ 337 h 1503"/>
                  <a:gd name="T22" fmla="*/ 48 w 706"/>
                  <a:gd name="T23" fmla="*/ 353 h 1503"/>
                  <a:gd name="T24" fmla="*/ 83 w 706"/>
                  <a:gd name="T25" fmla="*/ 375 h 1503"/>
                  <a:gd name="T26" fmla="*/ 108 w 706"/>
                  <a:gd name="T27" fmla="*/ 375 h 1503"/>
                  <a:gd name="T28" fmla="*/ 138 w 706"/>
                  <a:gd name="T29" fmla="*/ 360 h 1503"/>
                  <a:gd name="T30" fmla="*/ 161 w 706"/>
                  <a:gd name="T31" fmla="*/ 334 h 1503"/>
                  <a:gd name="T32" fmla="*/ 155 w 706"/>
                  <a:gd name="T33" fmla="*/ 308 h 1503"/>
                  <a:gd name="T34" fmla="*/ 144 w 706"/>
                  <a:gd name="T35" fmla="*/ 277 h 1503"/>
                  <a:gd name="T36" fmla="*/ 123 w 706"/>
                  <a:gd name="T37" fmla="*/ 255 h 1503"/>
                  <a:gd name="T38" fmla="*/ 110 w 706"/>
                  <a:gd name="T39" fmla="*/ 235 h 1503"/>
                  <a:gd name="T40" fmla="*/ 102 w 706"/>
                  <a:gd name="T41" fmla="*/ 214 h 1503"/>
                  <a:gd name="T42" fmla="*/ 102 w 706"/>
                  <a:gd name="T43" fmla="*/ 188 h 1503"/>
                  <a:gd name="T44" fmla="*/ 110 w 706"/>
                  <a:gd name="T45" fmla="*/ 157 h 1503"/>
                  <a:gd name="T46" fmla="*/ 125 w 706"/>
                  <a:gd name="T47" fmla="*/ 129 h 1503"/>
                  <a:gd name="T48" fmla="*/ 150 w 706"/>
                  <a:gd name="T49" fmla="*/ 100 h 1503"/>
                  <a:gd name="T50" fmla="*/ 168 w 706"/>
                  <a:gd name="T51" fmla="*/ 78 h 1503"/>
                  <a:gd name="T52" fmla="*/ 177 w 706"/>
                  <a:gd name="T53" fmla="*/ 54 h 1503"/>
                  <a:gd name="T54" fmla="*/ 177 w 706"/>
                  <a:gd name="T55" fmla="*/ 30 h 1503"/>
                  <a:gd name="T56" fmla="*/ 166 w 706"/>
                  <a:gd name="T57" fmla="*/ 10 h 150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06"/>
                  <a:gd name="T88" fmla="*/ 0 h 1503"/>
                  <a:gd name="T89" fmla="*/ 706 w 706"/>
                  <a:gd name="T90" fmla="*/ 1503 h 150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06" h="1503">
                    <a:moveTo>
                      <a:pt x="662" y="40"/>
                    </a:moveTo>
                    <a:lnTo>
                      <a:pt x="588" y="0"/>
                    </a:lnTo>
                    <a:lnTo>
                      <a:pt x="467" y="11"/>
                    </a:lnTo>
                    <a:lnTo>
                      <a:pt x="357" y="57"/>
                    </a:lnTo>
                    <a:lnTo>
                      <a:pt x="242" y="198"/>
                    </a:lnTo>
                    <a:lnTo>
                      <a:pt x="121" y="418"/>
                    </a:lnTo>
                    <a:lnTo>
                      <a:pt x="41" y="644"/>
                    </a:lnTo>
                    <a:lnTo>
                      <a:pt x="0" y="858"/>
                    </a:lnTo>
                    <a:lnTo>
                      <a:pt x="15" y="1051"/>
                    </a:lnTo>
                    <a:lnTo>
                      <a:pt x="62" y="1226"/>
                    </a:lnTo>
                    <a:lnTo>
                      <a:pt x="121" y="1350"/>
                    </a:lnTo>
                    <a:lnTo>
                      <a:pt x="192" y="1414"/>
                    </a:lnTo>
                    <a:lnTo>
                      <a:pt x="331" y="1503"/>
                    </a:lnTo>
                    <a:lnTo>
                      <a:pt x="432" y="1503"/>
                    </a:lnTo>
                    <a:lnTo>
                      <a:pt x="552" y="1440"/>
                    </a:lnTo>
                    <a:lnTo>
                      <a:pt x="641" y="1336"/>
                    </a:lnTo>
                    <a:lnTo>
                      <a:pt x="617" y="1235"/>
                    </a:lnTo>
                    <a:lnTo>
                      <a:pt x="573" y="1109"/>
                    </a:lnTo>
                    <a:lnTo>
                      <a:pt x="491" y="1022"/>
                    </a:lnTo>
                    <a:lnTo>
                      <a:pt x="437" y="942"/>
                    </a:lnTo>
                    <a:lnTo>
                      <a:pt x="407" y="858"/>
                    </a:lnTo>
                    <a:lnTo>
                      <a:pt x="407" y="754"/>
                    </a:lnTo>
                    <a:lnTo>
                      <a:pt x="437" y="628"/>
                    </a:lnTo>
                    <a:lnTo>
                      <a:pt x="497" y="518"/>
                    </a:lnTo>
                    <a:lnTo>
                      <a:pt x="597" y="403"/>
                    </a:lnTo>
                    <a:lnTo>
                      <a:pt x="671" y="314"/>
                    </a:lnTo>
                    <a:lnTo>
                      <a:pt x="706" y="219"/>
                    </a:lnTo>
                    <a:lnTo>
                      <a:pt x="706" y="120"/>
                    </a:lnTo>
                    <a:lnTo>
                      <a:pt x="66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559" name="Group 12"/>
            <p:cNvGrpSpPr>
              <a:grpSpLocks noChangeAspect="1"/>
            </p:cNvGrpSpPr>
            <p:nvPr/>
          </p:nvGrpSpPr>
          <p:grpSpPr bwMode="auto">
            <a:xfrm>
              <a:off x="597" y="1337"/>
              <a:ext cx="446" cy="374"/>
              <a:chOff x="3505" y="2279"/>
              <a:chExt cx="1183" cy="991"/>
            </a:xfrm>
          </p:grpSpPr>
          <p:sp>
            <p:nvSpPr>
              <p:cNvPr id="20573" name="Freeform 13"/>
              <p:cNvSpPr>
                <a:spLocks noChangeAspect="1"/>
              </p:cNvSpPr>
              <p:nvPr/>
            </p:nvSpPr>
            <p:spPr bwMode="auto">
              <a:xfrm>
                <a:off x="3505" y="2287"/>
                <a:ext cx="1183" cy="983"/>
              </a:xfrm>
              <a:custGeom>
                <a:avLst/>
                <a:gdLst>
                  <a:gd name="T0" fmla="*/ 1183 w 1183"/>
                  <a:gd name="T1" fmla="*/ 981 h 983"/>
                  <a:gd name="T2" fmla="*/ 1183 w 1183"/>
                  <a:gd name="T3" fmla="*/ 473 h 983"/>
                  <a:gd name="T4" fmla="*/ 1165 w 1183"/>
                  <a:gd name="T5" fmla="*/ 67 h 983"/>
                  <a:gd name="T6" fmla="*/ 566 w 1183"/>
                  <a:gd name="T7" fmla="*/ 0 h 983"/>
                  <a:gd name="T8" fmla="*/ 20 w 1183"/>
                  <a:gd name="T9" fmla="*/ 60 h 983"/>
                  <a:gd name="T10" fmla="*/ 16 w 1183"/>
                  <a:gd name="T11" fmla="*/ 203 h 983"/>
                  <a:gd name="T12" fmla="*/ 0 w 1183"/>
                  <a:gd name="T13" fmla="*/ 977 h 983"/>
                  <a:gd name="T14" fmla="*/ 122 w 1183"/>
                  <a:gd name="T15" fmla="*/ 977 h 983"/>
                  <a:gd name="T16" fmla="*/ 122 w 1183"/>
                  <a:gd name="T17" fmla="*/ 277 h 983"/>
                  <a:gd name="T18" fmla="*/ 356 w 1183"/>
                  <a:gd name="T19" fmla="*/ 259 h 983"/>
                  <a:gd name="T20" fmla="*/ 1073 w 1183"/>
                  <a:gd name="T21" fmla="*/ 259 h 983"/>
                  <a:gd name="T22" fmla="*/ 1083 w 1183"/>
                  <a:gd name="T23" fmla="*/ 983 h 983"/>
                  <a:gd name="T24" fmla="*/ 1183 w 1183"/>
                  <a:gd name="T25" fmla="*/ 981 h 9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83"/>
                  <a:gd name="T40" fmla="*/ 0 h 983"/>
                  <a:gd name="T41" fmla="*/ 1183 w 1183"/>
                  <a:gd name="T42" fmla="*/ 983 h 9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83" h="983">
                    <a:moveTo>
                      <a:pt x="1183" y="981"/>
                    </a:moveTo>
                    <a:lnTo>
                      <a:pt x="1183" y="473"/>
                    </a:lnTo>
                    <a:lnTo>
                      <a:pt x="1165" y="67"/>
                    </a:lnTo>
                    <a:lnTo>
                      <a:pt x="566" y="0"/>
                    </a:lnTo>
                    <a:lnTo>
                      <a:pt x="20" y="60"/>
                    </a:lnTo>
                    <a:lnTo>
                      <a:pt x="16" y="203"/>
                    </a:lnTo>
                    <a:lnTo>
                      <a:pt x="0" y="977"/>
                    </a:lnTo>
                    <a:lnTo>
                      <a:pt x="122" y="977"/>
                    </a:lnTo>
                    <a:lnTo>
                      <a:pt x="122" y="277"/>
                    </a:lnTo>
                    <a:lnTo>
                      <a:pt x="356" y="259"/>
                    </a:lnTo>
                    <a:lnTo>
                      <a:pt x="1073" y="259"/>
                    </a:lnTo>
                    <a:lnTo>
                      <a:pt x="1083" y="983"/>
                    </a:lnTo>
                    <a:lnTo>
                      <a:pt x="1183" y="981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0574" name="Freeform 14"/>
              <p:cNvSpPr>
                <a:spLocks noChangeAspect="1"/>
              </p:cNvSpPr>
              <p:nvPr/>
            </p:nvSpPr>
            <p:spPr bwMode="auto">
              <a:xfrm>
                <a:off x="3595" y="2279"/>
                <a:ext cx="462" cy="250"/>
              </a:xfrm>
              <a:custGeom>
                <a:avLst/>
                <a:gdLst>
                  <a:gd name="T0" fmla="*/ 86 w 462"/>
                  <a:gd name="T1" fmla="*/ 48 h 250"/>
                  <a:gd name="T2" fmla="*/ 147 w 462"/>
                  <a:gd name="T3" fmla="*/ 39 h 250"/>
                  <a:gd name="T4" fmla="*/ 204 w 462"/>
                  <a:gd name="T5" fmla="*/ 0 h 250"/>
                  <a:gd name="T6" fmla="*/ 263 w 462"/>
                  <a:gd name="T7" fmla="*/ 59 h 250"/>
                  <a:gd name="T8" fmla="*/ 450 w 462"/>
                  <a:gd name="T9" fmla="*/ 173 h 250"/>
                  <a:gd name="T10" fmla="*/ 462 w 462"/>
                  <a:gd name="T11" fmla="*/ 215 h 250"/>
                  <a:gd name="T12" fmla="*/ 355 w 462"/>
                  <a:gd name="T13" fmla="*/ 250 h 250"/>
                  <a:gd name="T14" fmla="*/ 0 w 462"/>
                  <a:gd name="T15" fmla="*/ 77 h 250"/>
                  <a:gd name="T16" fmla="*/ 86 w 462"/>
                  <a:gd name="T17" fmla="*/ 48 h 2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2"/>
                  <a:gd name="T28" fmla="*/ 0 h 250"/>
                  <a:gd name="T29" fmla="*/ 462 w 462"/>
                  <a:gd name="T30" fmla="*/ 250 h 2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2" h="250">
                    <a:moveTo>
                      <a:pt x="86" y="48"/>
                    </a:moveTo>
                    <a:lnTo>
                      <a:pt x="147" y="39"/>
                    </a:lnTo>
                    <a:lnTo>
                      <a:pt x="204" y="0"/>
                    </a:lnTo>
                    <a:lnTo>
                      <a:pt x="263" y="59"/>
                    </a:lnTo>
                    <a:lnTo>
                      <a:pt x="450" y="173"/>
                    </a:lnTo>
                    <a:lnTo>
                      <a:pt x="462" y="215"/>
                    </a:lnTo>
                    <a:lnTo>
                      <a:pt x="355" y="250"/>
                    </a:lnTo>
                    <a:lnTo>
                      <a:pt x="0" y="77"/>
                    </a:lnTo>
                    <a:lnTo>
                      <a:pt x="86" y="4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560" name="Group 15"/>
            <p:cNvGrpSpPr>
              <a:grpSpLocks noChangeAspect="1"/>
            </p:cNvGrpSpPr>
            <p:nvPr/>
          </p:nvGrpSpPr>
          <p:grpSpPr bwMode="auto">
            <a:xfrm>
              <a:off x="738" y="1003"/>
              <a:ext cx="417" cy="556"/>
              <a:chOff x="3880" y="1393"/>
              <a:chExt cx="1104" cy="1474"/>
            </a:xfrm>
          </p:grpSpPr>
          <p:grpSp>
            <p:nvGrpSpPr>
              <p:cNvPr id="20567" name="Group 16"/>
              <p:cNvGrpSpPr>
                <a:grpSpLocks noChangeAspect="1"/>
              </p:cNvGrpSpPr>
              <p:nvPr/>
            </p:nvGrpSpPr>
            <p:grpSpPr bwMode="auto">
              <a:xfrm>
                <a:off x="3880" y="1393"/>
                <a:ext cx="1104" cy="1125"/>
                <a:chOff x="3880" y="1393"/>
                <a:chExt cx="1104" cy="1125"/>
              </a:xfrm>
            </p:grpSpPr>
            <p:sp>
              <p:nvSpPr>
                <p:cNvPr id="20571" name="Freeform 17"/>
                <p:cNvSpPr>
                  <a:spLocks noChangeAspect="1"/>
                </p:cNvSpPr>
                <p:nvPr/>
              </p:nvSpPr>
              <p:spPr bwMode="auto">
                <a:xfrm>
                  <a:off x="3880" y="1393"/>
                  <a:ext cx="1104" cy="1125"/>
                </a:xfrm>
                <a:custGeom>
                  <a:avLst/>
                  <a:gdLst>
                    <a:gd name="T0" fmla="*/ 206 w 1104"/>
                    <a:gd name="T1" fmla="*/ 228 h 1125"/>
                    <a:gd name="T2" fmla="*/ 233 w 1104"/>
                    <a:gd name="T3" fmla="*/ 151 h 1125"/>
                    <a:gd name="T4" fmla="*/ 250 w 1104"/>
                    <a:gd name="T5" fmla="*/ 101 h 1125"/>
                    <a:gd name="T6" fmla="*/ 256 w 1104"/>
                    <a:gd name="T7" fmla="*/ 87 h 1125"/>
                    <a:gd name="T8" fmla="*/ 266 w 1104"/>
                    <a:gd name="T9" fmla="*/ 74 h 1125"/>
                    <a:gd name="T10" fmla="*/ 272 w 1104"/>
                    <a:gd name="T11" fmla="*/ 68 h 1125"/>
                    <a:gd name="T12" fmla="*/ 284 w 1104"/>
                    <a:gd name="T13" fmla="*/ 64 h 1125"/>
                    <a:gd name="T14" fmla="*/ 423 w 1104"/>
                    <a:gd name="T15" fmla="*/ 37 h 1125"/>
                    <a:gd name="T16" fmla="*/ 574 w 1104"/>
                    <a:gd name="T17" fmla="*/ 10 h 1125"/>
                    <a:gd name="T18" fmla="*/ 709 w 1104"/>
                    <a:gd name="T19" fmla="*/ 0 h 1125"/>
                    <a:gd name="T20" fmla="*/ 786 w 1104"/>
                    <a:gd name="T21" fmla="*/ 0 h 1125"/>
                    <a:gd name="T22" fmla="*/ 947 w 1104"/>
                    <a:gd name="T23" fmla="*/ 9 h 1125"/>
                    <a:gd name="T24" fmla="*/ 1063 w 1104"/>
                    <a:gd name="T25" fmla="*/ 14 h 1125"/>
                    <a:gd name="T26" fmla="*/ 1080 w 1104"/>
                    <a:gd name="T27" fmla="*/ 16 h 1125"/>
                    <a:gd name="T28" fmla="*/ 1092 w 1104"/>
                    <a:gd name="T29" fmla="*/ 21 h 1125"/>
                    <a:gd name="T30" fmla="*/ 1099 w 1104"/>
                    <a:gd name="T31" fmla="*/ 27 h 1125"/>
                    <a:gd name="T32" fmla="*/ 1104 w 1104"/>
                    <a:gd name="T33" fmla="*/ 35 h 1125"/>
                    <a:gd name="T34" fmla="*/ 1104 w 1104"/>
                    <a:gd name="T35" fmla="*/ 45 h 1125"/>
                    <a:gd name="T36" fmla="*/ 1098 w 1104"/>
                    <a:gd name="T37" fmla="*/ 75 h 1125"/>
                    <a:gd name="T38" fmla="*/ 1075 w 1104"/>
                    <a:gd name="T39" fmla="*/ 177 h 1125"/>
                    <a:gd name="T40" fmla="*/ 1058 w 1104"/>
                    <a:gd name="T41" fmla="*/ 252 h 1125"/>
                    <a:gd name="T42" fmla="*/ 1021 w 1104"/>
                    <a:gd name="T43" fmla="*/ 422 h 1125"/>
                    <a:gd name="T44" fmla="*/ 997 w 1104"/>
                    <a:gd name="T45" fmla="*/ 527 h 1125"/>
                    <a:gd name="T46" fmla="*/ 931 w 1104"/>
                    <a:gd name="T47" fmla="*/ 773 h 1125"/>
                    <a:gd name="T48" fmla="*/ 868 w 1104"/>
                    <a:gd name="T49" fmla="*/ 969 h 1125"/>
                    <a:gd name="T50" fmla="*/ 856 w 1104"/>
                    <a:gd name="T51" fmla="*/ 1007 h 1125"/>
                    <a:gd name="T52" fmla="*/ 848 w 1104"/>
                    <a:gd name="T53" fmla="*/ 1028 h 1125"/>
                    <a:gd name="T54" fmla="*/ 842 w 1104"/>
                    <a:gd name="T55" fmla="*/ 1048 h 1125"/>
                    <a:gd name="T56" fmla="*/ 835 w 1104"/>
                    <a:gd name="T57" fmla="*/ 1061 h 1125"/>
                    <a:gd name="T58" fmla="*/ 824 w 1104"/>
                    <a:gd name="T59" fmla="*/ 1074 h 1125"/>
                    <a:gd name="T60" fmla="*/ 813 w 1104"/>
                    <a:gd name="T61" fmla="*/ 1079 h 1125"/>
                    <a:gd name="T62" fmla="*/ 792 w 1104"/>
                    <a:gd name="T63" fmla="*/ 1084 h 1125"/>
                    <a:gd name="T64" fmla="*/ 755 w 1104"/>
                    <a:gd name="T65" fmla="*/ 1087 h 1125"/>
                    <a:gd name="T66" fmla="*/ 692 w 1104"/>
                    <a:gd name="T67" fmla="*/ 1087 h 1125"/>
                    <a:gd name="T68" fmla="*/ 639 w 1104"/>
                    <a:gd name="T69" fmla="*/ 1093 h 1125"/>
                    <a:gd name="T70" fmla="*/ 569 w 1104"/>
                    <a:gd name="T71" fmla="*/ 1104 h 1125"/>
                    <a:gd name="T72" fmla="*/ 496 w 1104"/>
                    <a:gd name="T73" fmla="*/ 1117 h 1125"/>
                    <a:gd name="T74" fmla="*/ 447 w 1104"/>
                    <a:gd name="T75" fmla="*/ 1125 h 1125"/>
                    <a:gd name="T76" fmla="*/ 386 w 1104"/>
                    <a:gd name="T77" fmla="*/ 1125 h 1125"/>
                    <a:gd name="T78" fmla="*/ 374 w 1104"/>
                    <a:gd name="T79" fmla="*/ 1117 h 1125"/>
                    <a:gd name="T80" fmla="*/ 33 w 1104"/>
                    <a:gd name="T81" fmla="*/ 893 h 1125"/>
                    <a:gd name="T82" fmla="*/ 17 w 1104"/>
                    <a:gd name="T83" fmla="*/ 878 h 1125"/>
                    <a:gd name="T84" fmla="*/ 5 w 1104"/>
                    <a:gd name="T85" fmla="*/ 863 h 1125"/>
                    <a:gd name="T86" fmla="*/ 0 w 1104"/>
                    <a:gd name="T87" fmla="*/ 846 h 1125"/>
                    <a:gd name="T88" fmla="*/ 0 w 1104"/>
                    <a:gd name="T89" fmla="*/ 825 h 1125"/>
                    <a:gd name="T90" fmla="*/ 5 w 1104"/>
                    <a:gd name="T91" fmla="*/ 807 h 1125"/>
                    <a:gd name="T92" fmla="*/ 101 w 1104"/>
                    <a:gd name="T93" fmla="*/ 530 h 1125"/>
                    <a:gd name="T94" fmla="*/ 164 w 1104"/>
                    <a:gd name="T95" fmla="*/ 355 h 1125"/>
                    <a:gd name="T96" fmla="*/ 206 w 1104"/>
                    <a:gd name="T97" fmla="*/ 228 h 112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04"/>
                    <a:gd name="T148" fmla="*/ 0 h 1125"/>
                    <a:gd name="T149" fmla="*/ 1104 w 1104"/>
                    <a:gd name="T150" fmla="*/ 1125 h 112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04" h="1125">
                      <a:moveTo>
                        <a:pt x="206" y="228"/>
                      </a:moveTo>
                      <a:lnTo>
                        <a:pt x="233" y="151"/>
                      </a:lnTo>
                      <a:lnTo>
                        <a:pt x="250" y="101"/>
                      </a:lnTo>
                      <a:lnTo>
                        <a:pt x="256" y="87"/>
                      </a:lnTo>
                      <a:lnTo>
                        <a:pt x="266" y="74"/>
                      </a:lnTo>
                      <a:lnTo>
                        <a:pt x="272" y="68"/>
                      </a:lnTo>
                      <a:lnTo>
                        <a:pt x="284" y="64"/>
                      </a:lnTo>
                      <a:lnTo>
                        <a:pt x="423" y="37"/>
                      </a:lnTo>
                      <a:lnTo>
                        <a:pt x="574" y="10"/>
                      </a:lnTo>
                      <a:lnTo>
                        <a:pt x="709" y="0"/>
                      </a:lnTo>
                      <a:lnTo>
                        <a:pt x="786" y="0"/>
                      </a:lnTo>
                      <a:lnTo>
                        <a:pt x="947" y="9"/>
                      </a:lnTo>
                      <a:lnTo>
                        <a:pt x="1063" y="14"/>
                      </a:lnTo>
                      <a:lnTo>
                        <a:pt x="1080" y="16"/>
                      </a:lnTo>
                      <a:lnTo>
                        <a:pt x="1092" y="21"/>
                      </a:lnTo>
                      <a:lnTo>
                        <a:pt x="1099" y="27"/>
                      </a:lnTo>
                      <a:lnTo>
                        <a:pt x="1104" y="35"/>
                      </a:lnTo>
                      <a:lnTo>
                        <a:pt x="1104" y="45"/>
                      </a:lnTo>
                      <a:lnTo>
                        <a:pt x="1098" y="75"/>
                      </a:lnTo>
                      <a:lnTo>
                        <a:pt x="1075" y="177"/>
                      </a:lnTo>
                      <a:lnTo>
                        <a:pt x="1058" y="252"/>
                      </a:lnTo>
                      <a:lnTo>
                        <a:pt x="1021" y="422"/>
                      </a:lnTo>
                      <a:lnTo>
                        <a:pt x="997" y="527"/>
                      </a:lnTo>
                      <a:lnTo>
                        <a:pt x="931" y="773"/>
                      </a:lnTo>
                      <a:lnTo>
                        <a:pt x="868" y="969"/>
                      </a:lnTo>
                      <a:lnTo>
                        <a:pt x="856" y="1007"/>
                      </a:lnTo>
                      <a:lnTo>
                        <a:pt x="848" y="1028"/>
                      </a:lnTo>
                      <a:lnTo>
                        <a:pt x="842" y="1048"/>
                      </a:lnTo>
                      <a:lnTo>
                        <a:pt x="835" y="1061"/>
                      </a:lnTo>
                      <a:lnTo>
                        <a:pt x="824" y="1074"/>
                      </a:lnTo>
                      <a:lnTo>
                        <a:pt x="813" y="1079"/>
                      </a:lnTo>
                      <a:lnTo>
                        <a:pt x="792" y="1084"/>
                      </a:lnTo>
                      <a:lnTo>
                        <a:pt x="755" y="1087"/>
                      </a:lnTo>
                      <a:lnTo>
                        <a:pt x="692" y="1087"/>
                      </a:lnTo>
                      <a:lnTo>
                        <a:pt x="639" y="1093"/>
                      </a:lnTo>
                      <a:lnTo>
                        <a:pt x="569" y="1104"/>
                      </a:lnTo>
                      <a:lnTo>
                        <a:pt x="496" y="1117"/>
                      </a:lnTo>
                      <a:lnTo>
                        <a:pt x="447" y="1125"/>
                      </a:lnTo>
                      <a:lnTo>
                        <a:pt x="386" y="1125"/>
                      </a:lnTo>
                      <a:lnTo>
                        <a:pt x="374" y="1117"/>
                      </a:lnTo>
                      <a:lnTo>
                        <a:pt x="33" y="893"/>
                      </a:lnTo>
                      <a:lnTo>
                        <a:pt x="17" y="878"/>
                      </a:lnTo>
                      <a:lnTo>
                        <a:pt x="5" y="863"/>
                      </a:lnTo>
                      <a:lnTo>
                        <a:pt x="0" y="846"/>
                      </a:lnTo>
                      <a:lnTo>
                        <a:pt x="0" y="825"/>
                      </a:lnTo>
                      <a:lnTo>
                        <a:pt x="5" y="807"/>
                      </a:lnTo>
                      <a:lnTo>
                        <a:pt x="101" y="530"/>
                      </a:lnTo>
                      <a:lnTo>
                        <a:pt x="164" y="355"/>
                      </a:lnTo>
                      <a:lnTo>
                        <a:pt x="206" y="2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20572" name="Freeform 18"/>
                <p:cNvSpPr>
                  <a:spLocks noChangeAspect="1"/>
                </p:cNvSpPr>
                <p:nvPr/>
              </p:nvSpPr>
              <p:spPr bwMode="auto">
                <a:xfrm>
                  <a:off x="3938" y="1505"/>
                  <a:ext cx="656" cy="854"/>
                </a:xfrm>
                <a:custGeom>
                  <a:avLst/>
                  <a:gdLst>
                    <a:gd name="T0" fmla="*/ 149 w 656"/>
                    <a:gd name="T1" fmla="*/ 255 h 854"/>
                    <a:gd name="T2" fmla="*/ 197 w 656"/>
                    <a:gd name="T3" fmla="*/ 131 h 854"/>
                    <a:gd name="T4" fmla="*/ 239 w 656"/>
                    <a:gd name="T5" fmla="*/ 22 h 854"/>
                    <a:gd name="T6" fmla="*/ 245 w 656"/>
                    <a:gd name="T7" fmla="*/ 17 h 854"/>
                    <a:gd name="T8" fmla="*/ 252 w 656"/>
                    <a:gd name="T9" fmla="*/ 15 h 854"/>
                    <a:gd name="T10" fmla="*/ 266 w 656"/>
                    <a:gd name="T11" fmla="*/ 14 h 854"/>
                    <a:gd name="T12" fmla="*/ 455 w 656"/>
                    <a:gd name="T13" fmla="*/ 1 h 854"/>
                    <a:gd name="T14" fmla="*/ 637 w 656"/>
                    <a:gd name="T15" fmla="*/ 0 h 854"/>
                    <a:gd name="T16" fmla="*/ 648 w 656"/>
                    <a:gd name="T17" fmla="*/ 2 h 854"/>
                    <a:gd name="T18" fmla="*/ 652 w 656"/>
                    <a:gd name="T19" fmla="*/ 5 h 854"/>
                    <a:gd name="T20" fmla="*/ 656 w 656"/>
                    <a:gd name="T21" fmla="*/ 15 h 854"/>
                    <a:gd name="T22" fmla="*/ 642 w 656"/>
                    <a:gd name="T23" fmla="*/ 93 h 854"/>
                    <a:gd name="T24" fmla="*/ 613 w 656"/>
                    <a:gd name="T25" fmla="*/ 160 h 854"/>
                    <a:gd name="T26" fmla="*/ 564 w 656"/>
                    <a:gd name="T27" fmla="*/ 283 h 854"/>
                    <a:gd name="T28" fmla="*/ 471 w 656"/>
                    <a:gd name="T29" fmla="*/ 494 h 854"/>
                    <a:gd name="T30" fmla="*/ 390 w 656"/>
                    <a:gd name="T31" fmla="*/ 677 h 854"/>
                    <a:gd name="T32" fmla="*/ 369 w 656"/>
                    <a:gd name="T33" fmla="*/ 746 h 854"/>
                    <a:gd name="T34" fmla="*/ 357 w 656"/>
                    <a:gd name="T35" fmla="*/ 793 h 854"/>
                    <a:gd name="T36" fmla="*/ 344 w 656"/>
                    <a:gd name="T37" fmla="*/ 819 h 854"/>
                    <a:gd name="T38" fmla="*/ 331 w 656"/>
                    <a:gd name="T39" fmla="*/ 839 h 854"/>
                    <a:gd name="T40" fmla="*/ 323 w 656"/>
                    <a:gd name="T41" fmla="*/ 848 h 854"/>
                    <a:gd name="T42" fmla="*/ 316 w 656"/>
                    <a:gd name="T43" fmla="*/ 853 h 854"/>
                    <a:gd name="T44" fmla="*/ 305 w 656"/>
                    <a:gd name="T45" fmla="*/ 854 h 854"/>
                    <a:gd name="T46" fmla="*/ 294 w 656"/>
                    <a:gd name="T47" fmla="*/ 851 h 854"/>
                    <a:gd name="T48" fmla="*/ 275 w 656"/>
                    <a:gd name="T49" fmla="*/ 841 h 854"/>
                    <a:gd name="T50" fmla="*/ 255 w 656"/>
                    <a:gd name="T51" fmla="*/ 826 h 854"/>
                    <a:gd name="T52" fmla="*/ 237 w 656"/>
                    <a:gd name="T53" fmla="*/ 809 h 854"/>
                    <a:gd name="T54" fmla="*/ 214 w 656"/>
                    <a:gd name="T55" fmla="*/ 793 h 854"/>
                    <a:gd name="T56" fmla="*/ 194 w 656"/>
                    <a:gd name="T57" fmla="*/ 778 h 854"/>
                    <a:gd name="T58" fmla="*/ 9 w 656"/>
                    <a:gd name="T59" fmla="*/ 702 h 854"/>
                    <a:gd name="T60" fmla="*/ 3 w 656"/>
                    <a:gd name="T61" fmla="*/ 697 h 854"/>
                    <a:gd name="T62" fmla="*/ 0 w 656"/>
                    <a:gd name="T63" fmla="*/ 690 h 854"/>
                    <a:gd name="T64" fmla="*/ 2 w 656"/>
                    <a:gd name="T65" fmla="*/ 680 h 854"/>
                    <a:gd name="T66" fmla="*/ 5 w 656"/>
                    <a:gd name="T67" fmla="*/ 671 h 854"/>
                    <a:gd name="T68" fmla="*/ 149 w 656"/>
                    <a:gd name="T69" fmla="*/ 255 h 85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56"/>
                    <a:gd name="T106" fmla="*/ 0 h 854"/>
                    <a:gd name="T107" fmla="*/ 656 w 656"/>
                    <a:gd name="T108" fmla="*/ 854 h 85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56" h="854">
                      <a:moveTo>
                        <a:pt x="149" y="255"/>
                      </a:moveTo>
                      <a:lnTo>
                        <a:pt x="197" y="131"/>
                      </a:lnTo>
                      <a:lnTo>
                        <a:pt x="239" y="22"/>
                      </a:lnTo>
                      <a:lnTo>
                        <a:pt x="245" y="17"/>
                      </a:lnTo>
                      <a:lnTo>
                        <a:pt x="252" y="15"/>
                      </a:lnTo>
                      <a:lnTo>
                        <a:pt x="266" y="14"/>
                      </a:lnTo>
                      <a:lnTo>
                        <a:pt x="455" y="1"/>
                      </a:lnTo>
                      <a:lnTo>
                        <a:pt x="637" y="0"/>
                      </a:lnTo>
                      <a:lnTo>
                        <a:pt x="648" y="2"/>
                      </a:lnTo>
                      <a:lnTo>
                        <a:pt x="652" y="5"/>
                      </a:lnTo>
                      <a:lnTo>
                        <a:pt x="656" y="15"/>
                      </a:lnTo>
                      <a:lnTo>
                        <a:pt x="642" y="93"/>
                      </a:lnTo>
                      <a:lnTo>
                        <a:pt x="613" y="160"/>
                      </a:lnTo>
                      <a:lnTo>
                        <a:pt x="564" y="283"/>
                      </a:lnTo>
                      <a:lnTo>
                        <a:pt x="471" y="494"/>
                      </a:lnTo>
                      <a:lnTo>
                        <a:pt x="390" y="677"/>
                      </a:lnTo>
                      <a:lnTo>
                        <a:pt x="369" y="746"/>
                      </a:lnTo>
                      <a:lnTo>
                        <a:pt x="357" y="793"/>
                      </a:lnTo>
                      <a:lnTo>
                        <a:pt x="344" y="819"/>
                      </a:lnTo>
                      <a:lnTo>
                        <a:pt x="331" y="839"/>
                      </a:lnTo>
                      <a:lnTo>
                        <a:pt x="323" y="848"/>
                      </a:lnTo>
                      <a:lnTo>
                        <a:pt x="316" y="853"/>
                      </a:lnTo>
                      <a:lnTo>
                        <a:pt x="305" y="854"/>
                      </a:lnTo>
                      <a:lnTo>
                        <a:pt x="294" y="851"/>
                      </a:lnTo>
                      <a:lnTo>
                        <a:pt x="275" y="841"/>
                      </a:lnTo>
                      <a:lnTo>
                        <a:pt x="255" y="826"/>
                      </a:lnTo>
                      <a:lnTo>
                        <a:pt x="237" y="809"/>
                      </a:lnTo>
                      <a:lnTo>
                        <a:pt x="214" y="793"/>
                      </a:lnTo>
                      <a:lnTo>
                        <a:pt x="194" y="778"/>
                      </a:lnTo>
                      <a:lnTo>
                        <a:pt x="9" y="702"/>
                      </a:lnTo>
                      <a:lnTo>
                        <a:pt x="3" y="697"/>
                      </a:lnTo>
                      <a:lnTo>
                        <a:pt x="0" y="690"/>
                      </a:lnTo>
                      <a:lnTo>
                        <a:pt x="2" y="680"/>
                      </a:lnTo>
                      <a:lnTo>
                        <a:pt x="5" y="671"/>
                      </a:lnTo>
                      <a:lnTo>
                        <a:pt x="149" y="255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  <p:grpSp>
            <p:nvGrpSpPr>
              <p:cNvPr id="20568" name="Group 19"/>
              <p:cNvGrpSpPr>
                <a:grpSpLocks noChangeAspect="1"/>
              </p:cNvGrpSpPr>
              <p:nvPr/>
            </p:nvGrpSpPr>
            <p:grpSpPr bwMode="auto">
              <a:xfrm>
                <a:off x="4673" y="2382"/>
                <a:ext cx="175" cy="485"/>
                <a:chOff x="4673" y="2382"/>
                <a:chExt cx="175" cy="485"/>
              </a:xfrm>
            </p:grpSpPr>
            <p:sp>
              <p:nvSpPr>
                <p:cNvPr id="20569" name="Freeform 20"/>
                <p:cNvSpPr>
                  <a:spLocks noChangeAspect="1"/>
                </p:cNvSpPr>
                <p:nvPr/>
              </p:nvSpPr>
              <p:spPr bwMode="auto">
                <a:xfrm>
                  <a:off x="4688" y="2401"/>
                  <a:ext cx="160" cy="466"/>
                </a:xfrm>
                <a:custGeom>
                  <a:avLst/>
                  <a:gdLst>
                    <a:gd name="T0" fmla="*/ 0 w 160"/>
                    <a:gd name="T1" fmla="*/ 0 h 466"/>
                    <a:gd name="T2" fmla="*/ 5 w 160"/>
                    <a:gd name="T3" fmla="*/ 30 h 466"/>
                    <a:gd name="T4" fmla="*/ 13 w 160"/>
                    <a:gd name="T5" fmla="*/ 54 h 466"/>
                    <a:gd name="T6" fmla="*/ 26 w 160"/>
                    <a:gd name="T7" fmla="*/ 75 h 466"/>
                    <a:gd name="T8" fmla="*/ 48 w 160"/>
                    <a:gd name="T9" fmla="*/ 88 h 466"/>
                    <a:gd name="T10" fmla="*/ 74 w 160"/>
                    <a:gd name="T11" fmla="*/ 98 h 466"/>
                    <a:gd name="T12" fmla="*/ 94 w 160"/>
                    <a:gd name="T13" fmla="*/ 117 h 466"/>
                    <a:gd name="T14" fmla="*/ 112 w 160"/>
                    <a:gd name="T15" fmla="*/ 139 h 466"/>
                    <a:gd name="T16" fmla="*/ 129 w 160"/>
                    <a:gd name="T17" fmla="*/ 177 h 466"/>
                    <a:gd name="T18" fmla="*/ 135 w 160"/>
                    <a:gd name="T19" fmla="*/ 208 h 466"/>
                    <a:gd name="T20" fmla="*/ 130 w 160"/>
                    <a:gd name="T21" fmla="*/ 233 h 466"/>
                    <a:gd name="T22" fmla="*/ 112 w 160"/>
                    <a:gd name="T23" fmla="*/ 255 h 466"/>
                    <a:gd name="T24" fmla="*/ 95 w 160"/>
                    <a:gd name="T25" fmla="*/ 275 h 466"/>
                    <a:gd name="T26" fmla="*/ 84 w 160"/>
                    <a:gd name="T27" fmla="*/ 297 h 466"/>
                    <a:gd name="T28" fmla="*/ 76 w 160"/>
                    <a:gd name="T29" fmla="*/ 324 h 466"/>
                    <a:gd name="T30" fmla="*/ 72 w 160"/>
                    <a:gd name="T31" fmla="*/ 356 h 466"/>
                    <a:gd name="T32" fmla="*/ 80 w 160"/>
                    <a:gd name="T33" fmla="*/ 384 h 466"/>
                    <a:gd name="T34" fmla="*/ 91 w 160"/>
                    <a:gd name="T35" fmla="*/ 404 h 466"/>
                    <a:gd name="T36" fmla="*/ 116 w 160"/>
                    <a:gd name="T37" fmla="*/ 429 h 466"/>
                    <a:gd name="T38" fmla="*/ 135 w 160"/>
                    <a:gd name="T39" fmla="*/ 446 h 466"/>
                    <a:gd name="T40" fmla="*/ 160 w 160"/>
                    <a:gd name="T41" fmla="*/ 466 h 46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60"/>
                    <a:gd name="T64" fmla="*/ 0 h 466"/>
                    <a:gd name="T65" fmla="*/ 160 w 160"/>
                    <a:gd name="T66" fmla="*/ 466 h 46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60" h="466">
                      <a:moveTo>
                        <a:pt x="0" y="0"/>
                      </a:moveTo>
                      <a:lnTo>
                        <a:pt x="5" y="30"/>
                      </a:lnTo>
                      <a:lnTo>
                        <a:pt x="13" y="54"/>
                      </a:lnTo>
                      <a:lnTo>
                        <a:pt x="26" y="75"/>
                      </a:lnTo>
                      <a:lnTo>
                        <a:pt x="48" y="88"/>
                      </a:lnTo>
                      <a:lnTo>
                        <a:pt x="74" y="98"/>
                      </a:lnTo>
                      <a:lnTo>
                        <a:pt x="94" y="117"/>
                      </a:lnTo>
                      <a:lnTo>
                        <a:pt x="112" y="139"/>
                      </a:lnTo>
                      <a:lnTo>
                        <a:pt x="129" y="177"/>
                      </a:lnTo>
                      <a:lnTo>
                        <a:pt x="135" y="208"/>
                      </a:lnTo>
                      <a:lnTo>
                        <a:pt x="130" y="233"/>
                      </a:lnTo>
                      <a:lnTo>
                        <a:pt x="112" y="255"/>
                      </a:lnTo>
                      <a:lnTo>
                        <a:pt x="95" y="275"/>
                      </a:lnTo>
                      <a:lnTo>
                        <a:pt x="84" y="297"/>
                      </a:lnTo>
                      <a:lnTo>
                        <a:pt x="76" y="324"/>
                      </a:lnTo>
                      <a:lnTo>
                        <a:pt x="72" y="356"/>
                      </a:lnTo>
                      <a:lnTo>
                        <a:pt x="80" y="384"/>
                      </a:lnTo>
                      <a:lnTo>
                        <a:pt x="91" y="404"/>
                      </a:lnTo>
                      <a:lnTo>
                        <a:pt x="116" y="429"/>
                      </a:lnTo>
                      <a:lnTo>
                        <a:pt x="135" y="446"/>
                      </a:lnTo>
                      <a:lnTo>
                        <a:pt x="160" y="46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2057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673" y="2382"/>
                  <a:ext cx="30" cy="3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20561" name="Group 22"/>
            <p:cNvGrpSpPr>
              <a:grpSpLocks noChangeAspect="1"/>
            </p:cNvGrpSpPr>
            <p:nvPr/>
          </p:nvGrpSpPr>
          <p:grpSpPr bwMode="auto">
            <a:xfrm rot="537564">
              <a:off x="790" y="1093"/>
              <a:ext cx="181" cy="181"/>
              <a:chOff x="1200" y="2496"/>
              <a:chExt cx="480" cy="480"/>
            </a:xfrm>
          </p:grpSpPr>
          <p:sp>
            <p:nvSpPr>
              <p:cNvPr id="20562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200" y="2496"/>
                <a:ext cx="480" cy="480"/>
              </a:xfrm>
              <a:prstGeom prst="parallelogram">
                <a:avLst>
                  <a:gd name="adj" fmla="val 25000"/>
                </a:avLst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3" name="Line 24"/>
              <p:cNvSpPr>
                <a:spLocks noChangeAspect="1" noChangeShapeType="1"/>
              </p:cNvSpPr>
              <p:nvPr/>
            </p:nvSpPr>
            <p:spPr bwMode="auto">
              <a:xfrm>
                <a:off x="1296" y="254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4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1248" y="2496"/>
                <a:ext cx="144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5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1344" y="2496"/>
                <a:ext cx="144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6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1440" y="2496"/>
                <a:ext cx="144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20486" name="Freeform 28"/>
          <p:cNvSpPr>
            <a:spLocks/>
          </p:cNvSpPr>
          <p:nvPr/>
        </p:nvSpPr>
        <p:spPr bwMode="auto">
          <a:xfrm>
            <a:off x="144616" y="1452390"/>
            <a:ext cx="2547784" cy="2587798"/>
          </a:xfrm>
          <a:custGeom>
            <a:avLst/>
            <a:gdLst>
              <a:gd name="T0" fmla="*/ 2147483647 w 1648"/>
              <a:gd name="T1" fmla="*/ 282645227 h 1456"/>
              <a:gd name="T2" fmla="*/ 2147483647 w 1648"/>
              <a:gd name="T3" fmla="*/ 282645227 h 1456"/>
              <a:gd name="T4" fmla="*/ 2147483647 w 1648"/>
              <a:gd name="T5" fmla="*/ 282645227 h 1456"/>
              <a:gd name="T6" fmla="*/ 1389437817 w 1648"/>
              <a:gd name="T7" fmla="*/ 1978518180 h 1456"/>
              <a:gd name="T8" fmla="*/ 181231640 w 1648"/>
              <a:gd name="T9" fmla="*/ 2147483647 h 1456"/>
              <a:gd name="T10" fmla="*/ 302051147 w 1648"/>
              <a:gd name="T11" fmla="*/ 2147483647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48"/>
              <a:gd name="T19" fmla="*/ 0 h 1456"/>
              <a:gd name="T20" fmla="*/ 1648 w 1648"/>
              <a:gd name="T21" fmla="*/ 1456 h 1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48" h="1456">
                <a:moveTo>
                  <a:pt x="1032" y="112"/>
                </a:moveTo>
                <a:cubicBezTo>
                  <a:pt x="1012" y="112"/>
                  <a:pt x="992" y="112"/>
                  <a:pt x="1080" y="112"/>
                </a:cubicBezTo>
                <a:cubicBezTo>
                  <a:pt x="1168" y="112"/>
                  <a:pt x="1648" y="0"/>
                  <a:pt x="1560" y="112"/>
                </a:cubicBezTo>
                <a:cubicBezTo>
                  <a:pt x="1472" y="224"/>
                  <a:pt x="800" y="608"/>
                  <a:pt x="552" y="784"/>
                </a:cubicBezTo>
                <a:cubicBezTo>
                  <a:pt x="304" y="960"/>
                  <a:pt x="144" y="1056"/>
                  <a:pt x="72" y="1168"/>
                </a:cubicBezTo>
                <a:cubicBezTo>
                  <a:pt x="0" y="1280"/>
                  <a:pt x="60" y="1368"/>
                  <a:pt x="120" y="14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7" name="Freeform 29"/>
          <p:cNvSpPr>
            <a:spLocks/>
          </p:cNvSpPr>
          <p:nvPr/>
        </p:nvSpPr>
        <p:spPr bwMode="auto">
          <a:xfrm>
            <a:off x="1972030" y="1031466"/>
            <a:ext cx="6913208" cy="3083334"/>
          </a:xfrm>
          <a:custGeom>
            <a:avLst/>
            <a:gdLst>
              <a:gd name="T0" fmla="*/ 2147483647 w 4469"/>
              <a:gd name="T1" fmla="*/ 2147483647 h 1736"/>
              <a:gd name="T2" fmla="*/ 2147483647 w 4469"/>
              <a:gd name="T3" fmla="*/ 2147483647 h 1736"/>
              <a:gd name="T4" fmla="*/ 2147483647 w 4469"/>
              <a:gd name="T5" fmla="*/ 2147483647 h 1736"/>
              <a:gd name="T6" fmla="*/ 2147483647 w 4469"/>
              <a:gd name="T7" fmla="*/ 1464211575 h 1736"/>
              <a:gd name="T8" fmla="*/ 2147483647 w 4469"/>
              <a:gd name="T9" fmla="*/ 504031250 h 1736"/>
              <a:gd name="T10" fmla="*/ 2147483647 w 4469"/>
              <a:gd name="T11" fmla="*/ 20161250 h 1736"/>
              <a:gd name="T12" fmla="*/ 0 w 4469"/>
              <a:gd name="T13" fmla="*/ 624998750 h 17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69"/>
              <a:gd name="T22" fmla="*/ 0 h 1736"/>
              <a:gd name="T23" fmla="*/ 4469 w 4469"/>
              <a:gd name="T24" fmla="*/ 1736 h 17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69" h="1736">
                <a:moveTo>
                  <a:pt x="4368" y="1736"/>
                </a:moveTo>
                <a:cubicBezTo>
                  <a:pt x="4384" y="1713"/>
                  <a:pt x="4469" y="1725"/>
                  <a:pt x="4461" y="1600"/>
                </a:cubicBezTo>
                <a:cubicBezTo>
                  <a:pt x="4453" y="1475"/>
                  <a:pt x="4416" y="1156"/>
                  <a:pt x="4322" y="986"/>
                </a:cubicBezTo>
                <a:cubicBezTo>
                  <a:pt x="4228" y="816"/>
                  <a:pt x="4146" y="712"/>
                  <a:pt x="3898" y="581"/>
                </a:cubicBezTo>
                <a:cubicBezTo>
                  <a:pt x="3650" y="450"/>
                  <a:pt x="3306" y="295"/>
                  <a:pt x="2832" y="200"/>
                </a:cubicBezTo>
                <a:cubicBezTo>
                  <a:pt x="2358" y="105"/>
                  <a:pt x="1528" y="0"/>
                  <a:pt x="1056" y="8"/>
                </a:cubicBezTo>
                <a:cubicBezTo>
                  <a:pt x="584" y="16"/>
                  <a:pt x="292" y="132"/>
                  <a:pt x="0" y="24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8" name="Text Box 30"/>
          <p:cNvSpPr txBox="1">
            <a:spLocks noChangeArrowheads="1"/>
          </p:cNvSpPr>
          <p:nvPr/>
        </p:nvSpPr>
        <p:spPr bwMode="auto">
          <a:xfrm>
            <a:off x="2133600" y="2057400"/>
            <a:ext cx="853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3300"/>
                </a:solidFill>
                <a:latin typeface="Arial" charset="0"/>
              </a:rPr>
              <a:t>Query</a:t>
            </a:r>
            <a:endParaRPr lang="en-US" sz="1600" dirty="0">
              <a:solidFill>
                <a:srgbClr val="336600"/>
              </a:solidFill>
              <a:latin typeface="Arial" charset="0"/>
            </a:endParaRPr>
          </a:p>
        </p:txBody>
      </p:sp>
      <p:sp>
        <p:nvSpPr>
          <p:cNvPr id="20489" name="Text Box 31"/>
          <p:cNvSpPr txBox="1">
            <a:spLocks noChangeArrowheads="1"/>
          </p:cNvSpPr>
          <p:nvPr/>
        </p:nvSpPr>
        <p:spPr bwMode="auto">
          <a:xfrm>
            <a:off x="3422392" y="1358708"/>
            <a:ext cx="16242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rgbClr val="003300"/>
                </a:solidFill>
                <a:latin typeface="Arial" charset="0"/>
              </a:rPr>
              <a:t>Query Result</a:t>
            </a:r>
          </a:p>
        </p:txBody>
      </p:sp>
      <p:sp>
        <p:nvSpPr>
          <p:cNvPr id="20490" name="Oval 33"/>
          <p:cNvSpPr>
            <a:spLocks noChangeArrowheads="1"/>
          </p:cNvSpPr>
          <p:nvPr/>
        </p:nvSpPr>
        <p:spPr bwMode="auto">
          <a:xfrm>
            <a:off x="410579" y="2183394"/>
            <a:ext cx="8390521" cy="3836406"/>
          </a:xfrm>
          <a:prstGeom prst="ellipse">
            <a:avLst/>
          </a:prstGeom>
          <a:solidFill>
            <a:srgbClr val="E0E9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91" name="Text Box 34"/>
          <p:cNvSpPr txBox="1">
            <a:spLocks noChangeArrowheads="1"/>
          </p:cNvSpPr>
          <p:nvPr/>
        </p:nvSpPr>
        <p:spPr bwMode="auto">
          <a:xfrm>
            <a:off x="2914750" y="2692056"/>
            <a:ext cx="3151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solidFill>
                  <a:srgbClr val="003300"/>
                </a:solidFill>
                <a:latin typeface="Arial" charset="0"/>
              </a:rPr>
              <a:t>Database Server</a:t>
            </a:r>
            <a:endParaRPr lang="en-US" sz="2400">
              <a:solidFill>
                <a:srgbClr val="336600"/>
              </a:solidFill>
              <a:latin typeface="Arial" charset="0"/>
            </a:endParaRPr>
          </a:p>
        </p:txBody>
      </p:sp>
      <p:sp>
        <p:nvSpPr>
          <p:cNvPr id="20492" name="Rectangle 47"/>
          <p:cNvSpPr>
            <a:spLocks noChangeArrowheads="1"/>
          </p:cNvSpPr>
          <p:nvPr/>
        </p:nvSpPr>
        <p:spPr bwMode="auto">
          <a:xfrm>
            <a:off x="1130579" y="3712172"/>
            <a:ext cx="1039534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sp>
        <p:nvSpPr>
          <p:cNvPr id="20493" name="Rectangle 48"/>
          <p:cNvSpPr>
            <a:spLocks noChangeArrowheads="1"/>
          </p:cNvSpPr>
          <p:nvPr/>
        </p:nvSpPr>
        <p:spPr bwMode="auto">
          <a:xfrm>
            <a:off x="3037527" y="3712172"/>
            <a:ext cx="1113786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grpSp>
        <p:nvGrpSpPr>
          <p:cNvPr id="20494" name="Group 49"/>
          <p:cNvGrpSpPr>
            <a:grpSpLocks/>
          </p:cNvGrpSpPr>
          <p:nvPr/>
        </p:nvGrpSpPr>
        <p:grpSpPr bwMode="auto">
          <a:xfrm>
            <a:off x="409873" y="4051428"/>
            <a:ext cx="744071" cy="904042"/>
            <a:chOff x="132" y="2496"/>
            <a:chExt cx="481" cy="509"/>
          </a:xfrm>
        </p:grpSpPr>
        <p:sp>
          <p:nvSpPr>
            <p:cNvPr id="20555" name="Rectangle 50"/>
            <p:cNvSpPr>
              <a:spLocks noChangeArrowheads="1"/>
            </p:cNvSpPr>
            <p:nvPr/>
          </p:nvSpPr>
          <p:spPr bwMode="auto">
            <a:xfrm>
              <a:off x="192" y="2496"/>
              <a:ext cx="336" cy="33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Select R.text from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Report R, Weather W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where W.image.rain()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and W.city = R.city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and W.date = R.date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and 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R.text.</a:t>
              </a:r>
            </a:p>
            <a:p>
              <a:pPr algn="ctr" eaLnBrk="0" hangingPunct="0"/>
              <a:r>
                <a:rPr lang="en-US" sz="100">
                  <a:solidFill>
                    <a:srgbClr val="0339BD"/>
                  </a:solidFill>
                  <a:latin typeface="Arial" charset="0"/>
                </a:rPr>
                <a:t>matches(</a:t>
              </a:r>
              <a:r>
                <a:rPr lang="ja-JP" altLang="en-US" sz="100">
                  <a:solidFill>
                    <a:srgbClr val="0339BD"/>
                  </a:solidFill>
                  <a:latin typeface="Arial" charset="0"/>
                </a:rPr>
                <a:t>“</a:t>
              </a:r>
              <a:r>
                <a:rPr lang="en-US" altLang="ja-JP" sz="100">
                  <a:solidFill>
                    <a:srgbClr val="0339BD"/>
                  </a:solidFill>
                  <a:latin typeface="Arial" charset="0"/>
                </a:rPr>
                <a:t>insurance claims</a:t>
              </a:r>
              <a:r>
                <a:rPr lang="ja-JP" altLang="en-US" sz="100">
                  <a:solidFill>
                    <a:srgbClr val="0339BD"/>
                  </a:solidFill>
                  <a:latin typeface="Arial" charset="0"/>
                </a:rPr>
                <a:t>”</a:t>
              </a:r>
              <a:r>
                <a:rPr lang="en-US" altLang="ja-JP" sz="100">
                  <a:solidFill>
                    <a:srgbClr val="0339BD"/>
                  </a:solidFill>
                  <a:latin typeface="Arial" charset="0"/>
                </a:rPr>
                <a:t>)</a:t>
              </a:r>
              <a:endParaRPr lang="en-US" sz="100">
                <a:solidFill>
                  <a:srgbClr val="0339BD"/>
                </a:solidFill>
                <a:latin typeface="Arial" charset="0"/>
              </a:endParaRPr>
            </a:p>
          </p:txBody>
        </p:sp>
        <p:sp>
          <p:nvSpPr>
            <p:cNvPr id="20556" name="Text Box 51"/>
            <p:cNvSpPr txBox="1">
              <a:spLocks noChangeArrowheads="1"/>
            </p:cNvSpPr>
            <p:nvPr/>
          </p:nvSpPr>
          <p:spPr bwMode="auto">
            <a:xfrm>
              <a:off x="132" y="2814"/>
              <a:ext cx="48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003300"/>
                  </a:solidFill>
                  <a:latin typeface="Arial" charset="0"/>
                </a:rPr>
                <a:t>Query</a:t>
              </a:r>
              <a:endParaRPr lang="en-US" sz="1600">
                <a:solidFill>
                  <a:srgbClr val="336600"/>
                </a:solidFill>
                <a:latin typeface="Arial" charset="0"/>
              </a:endParaRPr>
            </a:p>
          </p:txBody>
        </p:sp>
      </p:grpSp>
      <p:sp>
        <p:nvSpPr>
          <p:cNvPr id="20495" name="Line 52"/>
          <p:cNvSpPr>
            <a:spLocks noChangeShapeType="1"/>
          </p:cNvSpPr>
          <p:nvPr/>
        </p:nvSpPr>
        <p:spPr bwMode="auto">
          <a:xfrm flipV="1">
            <a:off x="275423" y="403841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96" name="Rectangle 53"/>
          <p:cNvSpPr>
            <a:spLocks noChangeArrowheads="1"/>
          </p:cNvSpPr>
          <p:nvPr/>
        </p:nvSpPr>
        <p:spPr bwMode="auto">
          <a:xfrm>
            <a:off x="5011509" y="3712172"/>
            <a:ext cx="1262291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sp>
        <p:nvSpPr>
          <p:cNvPr id="20497" name="Rectangle 54"/>
          <p:cNvSpPr>
            <a:spLocks noChangeArrowheads="1"/>
          </p:cNvSpPr>
          <p:nvPr/>
        </p:nvSpPr>
        <p:spPr bwMode="auto">
          <a:xfrm>
            <a:off x="7145109" y="3712172"/>
            <a:ext cx="1262291" cy="68202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rgbClr val="0339BD"/>
              </a:solidFill>
              <a:latin typeface="Arial" charset="0"/>
            </a:endParaRPr>
          </a:p>
        </p:txBody>
      </p:sp>
      <p:sp>
        <p:nvSpPr>
          <p:cNvPr id="20498" name="Line 66"/>
          <p:cNvSpPr>
            <a:spLocks noChangeShapeType="1"/>
          </p:cNvSpPr>
          <p:nvPr/>
        </p:nvSpPr>
        <p:spPr bwMode="auto">
          <a:xfrm flipV="1">
            <a:off x="6295223" y="409556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99" name="Line 85"/>
          <p:cNvSpPr>
            <a:spLocks noChangeShapeType="1"/>
          </p:cNvSpPr>
          <p:nvPr/>
        </p:nvSpPr>
        <p:spPr bwMode="auto">
          <a:xfrm flipV="1">
            <a:off x="8417138" y="4095561"/>
            <a:ext cx="371262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500" name="Line 86"/>
          <p:cNvSpPr>
            <a:spLocks noChangeShapeType="1"/>
          </p:cNvSpPr>
          <p:nvPr/>
        </p:nvSpPr>
        <p:spPr bwMode="auto">
          <a:xfrm flipV="1">
            <a:off x="2180423" y="409556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501" name="Line 87"/>
          <p:cNvSpPr>
            <a:spLocks noChangeShapeType="1"/>
          </p:cNvSpPr>
          <p:nvPr/>
        </p:nvSpPr>
        <p:spPr bwMode="auto">
          <a:xfrm flipV="1">
            <a:off x="4161623" y="4095561"/>
            <a:ext cx="816777" cy="17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42523" name="Freeform 91"/>
          <p:cNvSpPr>
            <a:spLocks/>
          </p:cNvSpPr>
          <p:nvPr/>
        </p:nvSpPr>
        <p:spPr bwMode="auto">
          <a:xfrm>
            <a:off x="5471224" y="3127972"/>
            <a:ext cx="2326576" cy="682028"/>
          </a:xfrm>
          <a:custGeom>
            <a:avLst/>
            <a:gdLst>
              <a:gd name="T0" fmla="*/ 2147483647 w 1504"/>
              <a:gd name="T1" fmla="*/ 967740000 h 384"/>
              <a:gd name="T2" fmla="*/ 2147483647 w 1504"/>
              <a:gd name="T3" fmla="*/ 241935000 h 384"/>
              <a:gd name="T4" fmla="*/ 604837500 w 1504"/>
              <a:gd name="T5" fmla="*/ 120967500 h 384"/>
              <a:gd name="T6" fmla="*/ 0 w 1504"/>
              <a:gd name="T7" fmla="*/ 96774000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04"/>
              <a:gd name="T13" fmla="*/ 0 h 384"/>
              <a:gd name="T14" fmla="*/ 1504 w 150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4" h="384">
                <a:moveTo>
                  <a:pt x="1488" y="384"/>
                </a:moveTo>
                <a:cubicBezTo>
                  <a:pt x="1496" y="268"/>
                  <a:pt x="1504" y="152"/>
                  <a:pt x="1296" y="96"/>
                </a:cubicBezTo>
                <a:cubicBezTo>
                  <a:pt x="1088" y="40"/>
                  <a:pt x="456" y="0"/>
                  <a:pt x="240" y="48"/>
                </a:cubicBezTo>
                <a:cubicBezTo>
                  <a:pt x="24" y="96"/>
                  <a:pt x="12" y="240"/>
                  <a:pt x="0" y="384"/>
                </a:cubicBezTo>
              </a:path>
            </a:pathLst>
          </a:custGeom>
          <a:noFill/>
          <a:ln w="22225" cap="rnd">
            <a:solidFill>
              <a:srgbClr val="00000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1151830" y="3607949"/>
            <a:ext cx="1933657" cy="1626920"/>
            <a:chOff x="693" y="2385"/>
            <a:chExt cx="1250" cy="916"/>
          </a:xfrm>
        </p:grpSpPr>
        <p:grpSp>
          <p:nvGrpSpPr>
            <p:cNvPr id="20543" name="Group 55"/>
            <p:cNvGrpSpPr>
              <a:grpSpLocks/>
            </p:cNvGrpSpPr>
            <p:nvPr/>
          </p:nvGrpSpPr>
          <p:grpSpPr bwMode="auto">
            <a:xfrm>
              <a:off x="1079" y="2648"/>
              <a:ext cx="864" cy="480"/>
              <a:chOff x="1200" y="3024"/>
              <a:chExt cx="864" cy="480"/>
            </a:xfrm>
          </p:grpSpPr>
          <p:sp>
            <p:nvSpPr>
              <p:cNvPr id="20546" name="Oval 56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7" name="Oval 5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8" name="Oval 58"/>
              <p:cNvSpPr>
                <a:spLocks noChangeArrowheads="1"/>
              </p:cNvSpPr>
              <p:nvPr/>
            </p:nvSpPr>
            <p:spPr bwMode="auto">
              <a:xfrm>
                <a:off x="1440" y="3216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9" name="Oval 59"/>
              <p:cNvSpPr>
                <a:spLocks noChangeArrowheads="1"/>
              </p:cNvSpPr>
              <p:nvPr/>
            </p:nvSpPr>
            <p:spPr bwMode="auto">
              <a:xfrm>
                <a:off x="1584" y="3408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0" name="Oval 60"/>
              <p:cNvSpPr>
                <a:spLocks noChangeArrowheads="1"/>
              </p:cNvSpPr>
              <p:nvPr/>
            </p:nvSpPr>
            <p:spPr bwMode="auto">
              <a:xfrm>
                <a:off x="1200" y="3408"/>
                <a:ext cx="240" cy="96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1" name="Line 61"/>
              <p:cNvSpPr>
                <a:spLocks noChangeShapeType="1"/>
              </p:cNvSpPr>
              <p:nvPr/>
            </p:nvSpPr>
            <p:spPr bwMode="auto">
              <a:xfrm flipV="1">
                <a:off x="1296" y="3312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2" name="Line 62"/>
              <p:cNvSpPr>
                <a:spLocks noChangeShapeType="1"/>
              </p:cNvSpPr>
              <p:nvPr/>
            </p:nvSpPr>
            <p:spPr bwMode="auto">
              <a:xfrm flipH="1" flipV="1">
                <a:off x="1584" y="3312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3" name="Line 63"/>
              <p:cNvSpPr>
                <a:spLocks noChangeShapeType="1"/>
              </p:cNvSpPr>
              <p:nvPr/>
            </p:nvSpPr>
            <p:spPr bwMode="auto">
              <a:xfrm flipH="1" flipV="1">
                <a:off x="1776" y="3120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4" name="Line 64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20544" name="Text Box 65"/>
            <p:cNvSpPr txBox="1">
              <a:spLocks noChangeArrowheads="1"/>
            </p:cNvSpPr>
            <p:nvPr/>
          </p:nvSpPr>
          <p:spPr bwMode="auto">
            <a:xfrm>
              <a:off x="1064" y="3110"/>
              <a:ext cx="82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003300"/>
                  </a:solidFill>
                  <a:latin typeface="Arial" charset="0"/>
                </a:rPr>
                <a:t>Syntax Tree</a:t>
              </a:r>
              <a:endParaRPr lang="en-US" sz="1600">
                <a:solidFill>
                  <a:srgbClr val="336600"/>
                </a:solidFill>
                <a:latin typeface="Arial" charset="0"/>
              </a:endParaRPr>
            </a:p>
          </p:txBody>
        </p:sp>
        <p:sp>
          <p:nvSpPr>
            <p:cNvPr id="20545" name="Rectangle 92"/>
            <p:cNvSpPr>
              <a:spLocks noChangeArrowheads="1"/>
            </p:cNvSpPr>
            <p:nvPr/>
          </p:nvSpPr>
          <p:spPr bwMode="auto">
            <a:xfrm>
              <a:off x="693" y="2385"/>
              <a:ext cx="672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Parser</a:t>
              </a:r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3059631" y="3607949"/>
            <a:ext cx="2003267" cy="1626920"/>
            <a:chOff x="1893" y="2385"/>
            <a:chExt cx="1295" cy="916"/>
          </a:xfrm>
        </p:grpSpPr>
        <p:grpSp>
          <p:nvGrpSpPr>
            <p:cNvPr id="20530" name="Group 35"/>
            <p:cNvGrpSpPr>
              <a:grpSpLocks/>
            </p:cNvGrpSpPr>
            <p:nvPr/>
          </p:nvGrpSpPr>
          <p:grpSpPr bwMode="auto">
            <a:xfrm>
              <a:off x="2324" y="2648"/>
              <a:ext cx="864" cy="653"/>
              <a:chOff x="2407" y="2456"/>
              <a:chExt cx="864" cy="653"/>
            </a:xfrm>
          </p:grpSpPr>
          <p:grpSp>
            <p:nvGrpSpPr>
              <p:cNvPr id="20532" name="Group 36"/>
              <p:cNvGrpSpPr>
                <a:grpSpLocks/>
              </p:cNvGrpSpPr>
              <p:nvPr/>
            </p:nvGrpSpPr>
            <p:grpSpPr bwMode="auto">
              <a:xfrm>
                <a:off x="2407" y="2456"/>
                <a:ext cx="864" cy="480"/>
                <a:chOff x="1200" y="3024"/>
                <a:chExt cx="864" cy="480"/>
              </a:xfrm>
            </p:grpSpPr>
            <p:sp>
              <p:nvSpPr>
                <p:cNvPr id="20534" name="Oval 37"/>
                <p:cNvSpPr>
                  <a:spLocks noChangeArrowheads="1"/>
                </p:cNvSpPr>
                <p:nvPr/>
              </p:nvSpPr>
              <p:spPr bwMode="auto">
                <a:xfrm>
                  <a:off x="1632" y="3024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5" name="Oval 38"/>
                <p:cNvSpPr>
                  <a:spLocks noChangeArrowheads="1"/>
                </p:cNvSpPr>
                <p:nvPr/>
              </p:nvSpPr>
              <p:spPr bwMode="auto">
                <a:xfrm>
                  <a:off x="1824" y="3216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6" name="Oval 39"/>
                <p:cNvSpPr>
                  <a:spLocks noChangeArrowheads="1"/>
                </p:cNvSpPr>
                <p:nvPr/>
              </p:nvSpPr>
              <p:spPr bwMode="auto">
                <a:xfrm>
                  <a:off x="1440" y="3216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7" name="Oval 40"/>
                <p:cNvSpPr>
                  <a:spLocks noChangeArrowheads="1"/>
                </p:cNvSpPr>
                <p:nvPr/>
              </p:nvSpPr>
              <p:spPr bwMode="auto">
                <a:xfrm>
                  <a:off x="1584" y="3408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8" name="Oval 41"/>
                <p:cNvSpPr>
                  <a:spLocks noChangeArrowheads="1"/>
                </p:cNvSpPr>
                <p:nvPr/>
              </p:nvSpPr>
              <p:spPr bwMode="auto">
                <a:xfrm>
                  <a:off x="1200" y="3408"/>
                  <a:ext cx="240" cy="96"/>
                </a:xfrm>
                <a:prstGeom prst="ellipse">
                  <a:avLst/>
                </a:prstGeom>
                <a:solidFill>
                  <a:srgbClr val="FF99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3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296" y="3312"/>
                  <a:ext cx="192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40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1584" y="3312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4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3120"/>
                  <a:ext cx="144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2054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584" y="3120"/>
                  <a:ext cx="144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20533" name="Text Box 46"/>
              <p:cNvSpPr txBox="1">
                <a:spLocks noChangeArrowheads="1"/>
              </p:cNvSpPr>
              <p:nvPr/>
            </p:nvSpPr>
            <p:spPr bwMode="auto">
              <a:xfrm>
                <a:off x="2470" y="2918"/>
                <a:ext cx="78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Query Plan</a:t>
                </a:r>
              </a:p>
            </p:txBody>
          </p:sp>
        </p:grpSp>
        <p:sp>
          <p:nvSpPr>
            <p:cNvPr id="20531" name="Rectangle 93"/>
            <p:cNvSpPr>
              <a:spLocks noChangeArrowheads="1"/>
            </p:cNvSpPr>
            <p:nvPr/>
          </p:nvSpPr>
          <p:spPr bwMode="auto">
            <a:xfrm>
              <a:off x="1893" y="2385"/>
              <a:ext cx="720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rgbClr val="0339BD"/>
                  </a:solidFill>
                  <a:latin typeface="Arial" charset="0"/>
                </a:rPr>
                <a:t>Optimizer</a:t>
              </a:r>
            </a:p>
          </p:txBody>
        </p:sp>
      </p:grp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5030772" y="3538916"/>
            <a:ext cx="2117741" cy="2276978"/>
            <a:chOff x="3134" y="2385"/>
            <a:chExt cx="1369" cy="1282"/>
          </a:xfrm>
        </p:grpSpPr>
        <p:grpSp>
          <p:nvGrpSpPr>
            <p:cNvPr id="20511" name="Group 67"/>
            <p:cNvGrpSpPr>
              <a:grpSpLocks/>
            </p:cNvGrpSpPr>
            <p:nvPr/>
          </p:nvGrpSpPr>
          <p:grpSpPr bwMode="auto">
            <a:xfrm>
              <a:off x="3328" y="2736"/>
              <a:ext cx="1175" cy="931"/>
              <a:chOff x="3360" y="2640"/>
              <a:chExt cx="1175" cy="931"/>
            </a:xfrm>
          </p:grpSpPr>
          <p:sp>
            <p:nvSpPr>
              <p:cNvPr id="20513" name="Text Box 68"/>
              <p:cNvSpPr txBox="1">
                <a:spLocks noChangeArrowheads="1"/>
              </p:cNvSpPr>
              <p:nvPr/>
            </p:nvSpPr>
            <p:spPr bwMode="auto">
              <a:xfrm>
                <a:off x="3499" y="3380"/>
                <a:ext cx="71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Segments</a:t>
                </a:r>
                <a:endParaRPr lang="en-US" sz="1600">
                  <a:solidFill>
                    <a:srgbClr val="336600"/>
                  </a:solidFill>
                  <a:latin typeface="Arial" charset="0"/>
                </a:endParaRPr>
              </a:p>
            </p:txBody>
          </p:sp>
          <p:grpSp>
            <p:nvGrpSpPr>
              <p:cNvPr id="20514" name="Group 69"/>
              <p:cNvGrpSpPr>
                <a:grpSpLocks/>
              </p:cNvGrpSpPr>
              <p:nvPr/>
            </p:nvGrpSpPr>
            <p:grpSpPr bwMode="auto">
              <a:xfrm>
                <a:off x="3360" y="2640"/>
                <a:ext cx="1175" cy="765"/>
                <a:chOff x="3360" y="2640"/>
                <a:chExt cx="1175" cy="765"/>
              </a:xfrm>
            </p:grpSpPr>
            <p:grpSp>
              <p:nvGrpSpPr>
                <p:cNvPr id="20515" name="Group 70"/>
                <p:cNvGrpSpPr>
                  <a:grpSpLocks/>
                </p:cNvGrpSpPr>
                <p:nvPr/>
              </p:nvGrpSpPr>
              <p:grpSpPr bwMode="auto">
                <a:xfrm>
                  <a:off x="3360" y="2958"/>
                  <a:ext cx="776" cy="447"/>
                  <a:chOff x="3980" y="2928"/>
                  <a:chExt cx="776" cy="447"/>
                </a:xfrm>
              </p:grpSpPr>
              <p:sp>
                <p:nvSpPr>
                  <p:cNvPr id="2052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024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216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216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6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3120"/>
                    <a:ext cx="192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7" name="Line 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64" y="3120"/>
                    <a:ext cx="96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8" name="Line 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2928"/>
                    <a:ext cx="144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9" name="Freeform 77"/>
                  <p:cNvSpPr>
                    <a:spLocks/>
                  </p:cNvSpPr>
                  <p:nvPr/>
                </p:nvSpPr>
                <p:spPr bwMode="auto">
                  <a:xfrm>
                    <a:off x="3980" y="2969"/>
                    <a:ext cx="776" cy="406"/>
                  </a:xfrm>
                  <a:custGeom>
                    <a:avLst/>
                    <a:gdLst>
                      <a:gd name="T0" fmla="*/ 55 w 776"/>
                      <a:gd name="T1" fmla="*/ 406 h 406"/>
                      <a:gd name="T2" fmla="*/ 3 w 776"/>
                      <a:gd name="T3" fmla="*/ 339 h 406"/>
                      <a:gd name="T4" fmla="*/ 10 w 776"/>
                      <a:gd name="T5" fmla="*/ 189 h 406"/>
                      <a:gd name="T6" fmla="*/ 40 w 776"/>
                      <a:gd name="T7" fmla="*/ 166 h 406"/>
                      <a:gd name="T8" fmla="*/ 108 w 776"/>
                      <a:gd name="T9" fmla="*/ 121 h 406"/>
                      <a:gd name="T10" fmla="*/ 160 w 776"/>
                      <a:gd name="T11" fmla="*/ 106 h 406"/>
                      <a:gd name="T12" fmla="*/ 205 w 776"/>
                      <a:gd name="T13" fmla="*/ 76 h 406"/>
                      <a:gd name="T14" fmla="*/ 310 w 776"/>
                      <a:gd name="T15" fmla="*/ 24 h 406"/>
                      <a:gd name="T16" fmla="*/ 355 w 776"/>
                      <a:gd name="T17" fmla="*/ 9 h 406"/>
                      <a:gd name="T18" fmla="*/ 378 w 776"/>
                      <a:gd name="T19" fmla="*/ 1 h 406"/>
                      <a:gd name="T20" fmla="*/ 558 w 776"/>
                      <a:gd name="T21" fmla="*/ 31 h 406"/>
                      <a:gd name="T22" fmla="*/ 663 w 776"/>
                      <a:gd name="T23" fmla="*/ 151 h 406"/>
                      <a:gd name="T24" fmla="*/ 760 w 776"/>
                      <a:gd name="T25" fmla="*/ 256 h 406"/>
                      <a:gd name="T26" fmla="*/ 775 w 776"/>
                      <a:gd name="T27" fmla="*/ 301 h 406"/>
                      <a:gd name="T28" fmla="*/ 768 w 776"/>
                      <a:gd name="T29" fmla="*/ 369 h 406"/>
                      <a:gd name="T30" fmla="*/ 745 w 776"/>
                      <a:gd name="T31" fmla="*/ 376 h 406"/>
                      <a:gd name="T32" fmla="*/ 678 w 776"/>
                      <a:gd name="T33" fmla="*/ 391 h 406"/>
                      <a:gd name="T34" fmla="*/ 640 w 776"/>
                      <a:gd name="T35" fmla="*/ 399 h 406"/>
                      <a:gd name="T36" fmla="*/ 55 w 776"/>
                      <a:gd name="T37" fmla="*/ 406 h 40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76"/>
                      <a:gd name="T58" fmla="*/ 0 h 406"/>
                      <a:gd name="T59" fmla="*/ 776 w 776"/>
                      <a:gd name="T60" fmla="*/ 406 h 40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76" h="406">
                        <a:moveTo>
                          <a:pt x="55" y="406"/>
                        </a:moveTo>
                        <a:cubicBezTo>
                          <a:pt x="39" y="382"/>
                          <a:pt x="19" y="363"/>
                          <a:pt x="3" y="339"/>
                        </a:cubicBezTo>
                        <a:cubicBezTo>
                          <a:pt x="5" y="289"/>
                          <a:pt x="0" y="238"/>
                          <a:pt x="10" y="189"/>
                        </a:cubicBezTo>
                        <a:cubicBezTo>
                          <a:pt x="13" y="177"/>
                          <a:pt x="30" y="173"/>
                          <a:pt x="40" y="166"/>
                        </a:cubicBezTo>
                        <a:cubicBezTo>
                          <a:pt x="54" y="156"/>
                          <a:pt x="90" y="133"/>
                          <a:pt x="108" y="121"/>
                        </a:cubicBezTo>
                        <a:cubicBezTo>
                          <a:pt x="123" y="111"/>
                          <a:pt x="144" y="115"/>
                          <a:pt x="160" y="106"/>
                        </a:cubicBezTo>
                        <a:cubicBezTo>
                          <a:pt x="176" y="97"/>
                          <a:pt x="189" y="84"/>
                          <a:pt x="205" y="76"/>
                        </a:cubicBezTo>
                        <a:cubicBezTo>
                          <a:pt x="239" y="59"/>
                          <a:pt x="275" y="40"/>
                          <a:pt x="310" y="24"/>
                        </a:cubicBezTo>
                        <a:cubicBezTo>
                          <a:pt x="324" y="18"/>
                          <a:pt x="340" y="14"/>
                          <a:pt x="355" y="9"/>
                        </a:cubicBezTo>
                        <a:cubicBezTo>
                          <a:pt x="363" y="6"/>
                          <a:pt x="378" y="1"/>
                          <a:pt x="378" y="1"/>
                        </a:cubicBezTo>
                        <a:cubicBezTo>
                          <a:pt x="580" y="13"/>
                          <a:pt x="457" y="0"/>
                          <a:pt x="558" y="31"/>
                        </a:cubicBezTo>
                        <a:cubicBezTo>
                          <a:pt x="584" y="69"/>
                          <a:pt x="617" y="137"/>
                          <a:pt x="663" y="151"/>
                        </a:cubicBezTo>
                        <a:cubicBezTo>
                          <a:pt x="697" y="174"/>
                          <a:pt x="746" y="214"/>
                          <a:pt x="760" y="256"/>
                        </a:cubicBezTo>
                        <a:cubicBezTo>
                          <a:pt x="765" y="271"/>
                          <a:pt x="775" y="301"/>
                          <a:pt x="775" y="301"/>
                        </a:cubicBezTo>
                        <a:cubicBezTo>
                          <a:pt x="773" y="324"/>
                          <a:pt x="776" y="348"/>
                          <a:pt x="768" y="369"/>
                        </a:cubicBezTo>
                        <a:cubicBezTo>
                          <a:pt x="765" y="376"/>
                          <a:pt x="753" y="374"/>
                          <a:pt x="745" y="376"/>
                        </a:cubicBezTo>
                        <a:cubicBezTo>
                          <a:pt x="723" y="381"/>
                          <a:pt x="700" y="386"/>
                          <a:pt x="678" y="391"/>
                        </a:cubicBezTo>
                        <a:cubicBezTo>
                          <a:pt x="665" y="394"/>
                          <a:pt x="640" y="399"/>
                          <a:pt x="640" y="399"/>
                        </a:cubicBezTo>
                        <a:cubicBezTo>
                          <a:pt x="125" y="390"/>
                          <a:pt x="318" y="368"/>
                          <a:pt x="55" y="406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20516" name="Group 78"/>
                <p:cNvGrpSpPr>
                  <a:grpSpLocks/>
                </p:cNvGrpSpPr>
                <p:nvPr/>
              </p:nvGrpSpPr>
              <p:grpSpPr bwMode="auto">
                <a:xfrm>
                  <a:off x="3840" y="2640"/>
                  <a:ext cx="695" cy="366"/>
                  <a:chOff x="3840" y="2640"/>
                  <a:chExt cx="695" cy="366"/>
                </a:xfrm>
              </p:grpSpPr>
              <p:sp>
                <p:nvSpPr>
                  <p:cNvPr id="20517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667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18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256" y="2859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1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872" y="2859"/>
                    <a:ext cx="240" cy="96"/>
                  </a:xfrm>
                  <a:prstGeom prst="ellipse">
                    <a:avLst/>
                  </a:prstGeom>
                  <a:solidFill>
                    <a:srgbClr val="CC99FF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0" name="Line 8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08" y="2763"/>
                    <a:ext cx="144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1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16" y="2763"/>
                    <a:ext cx="144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522" name="Freeform 84"/>
                  <p:cNvSpPr>
                    <a:spLocks/>
                  </p:cNvSpPr>
                  <p:nvPr/>
                </p:nvSpPr>
                <p:spPr bwMode="auto">
                  <a:xfrm>
                    <a:off x="3840" y="2640"/>
                    <a:ext cx="695" cy="366"/>
                  </a:xfrm>
                  <a:custGeom>
                    <a:avLst/>
                    <a:gdLst>
                      <a:gd name="T0" fmla="*/ 636 w 747"/>
                      <a:gd name="T1" fmla="*/ 337 h 376"/>
                      <a:gd name="T2" fmla="*/ 71 w 747"/>
                      <a:gd name="T3" fmla="*/ 344 h 376"/>
                      <a:gd name="T4" fmla="*/ 19 w 747"/>
                      <a:gd name="T5" fmla="*/ 330 h 376"/>
                      <a:gd name="T6" fmla="*/ 0 w 747"/>
                      <a:gd name="T7" fmla="*/ 251 h 376"/>
                      <a:gd name="T8" fmla="*/ 7 w 747"/>
                      <a:gd name="T9" fmla="*/ 152 h 376"/>
                      <a:gd name="T10" fmla="*/ 45 w 747"/>
                      <a:gd name="T11" fmla="*/ 109 h 376"/>
                      <a:gd name="T12" fmla="*/ 266 w 747"/>
                      <a:gd name="T13" fmla="*/ 10 h 376"/>
                      <a:gd name="T14" fmla="*/ 565 w 747"/>
                      <a:gd name="T15" fmla="*/ 31 h 376"/>
                      <a:gd name="T16" fmla="*/ 610 w 747"/>
                      <a:gd name="T17" fmla="*/ 94 h 376"/>
                      <a:gd name="T18" fmla="*/ 636 w 747"/>
                      <a:gd name="T19" fmla="*/ 337 h 37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7"/>
                      <a:gd name="T31" fmla="*/ 0 h 376"/>
                      <a:gd name="T32" fmla="*/ 747 w 747"/>
                      <a:gd name="T33" fmla="*/ 376 h 37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7" h="376">
                        <a:moveTo>
                          <a:pt x="735" y="355"/>
                        </a:moveTo>
                        <a:cubicBezTo>
                          <a:pt x="496" y="376"/>
                          <a:pt x="399" y="367"/>
                          <a:pt x="82" y="363"/>
                        </a:cubicBezTo>
                        <a:cubicBezTo>
                          <a:pt x="62" y="359"/>
                          <a:pt x="37" y="363"/>
                          <a:pt x="22" y="348"/>
                        </a:cubicBezTo>
                        <a:cubicBezTo>
                          <a:pt x="8" y="334"/>
                          <a:pt x="4" y="283"/>
                          <a:pt x="0" y="265"/>
                        </a:cubicBezTo>
                        <a:cubicBezTo>
                          <a:pt x="2" y="230"/>
                          <a:pt x="1" y="195"/>
                          <a:pt x="7" y="160"/>
                        </a:cubicBezTo>
                        <a:cubicBezTo>
                          <a:pt x="10" y="143"/>
                          <a:pt x="42" y="122"/>
                          <a:pt x="52" y="115"/>
                        </a:cubicBezTo>
                        <a:cubicBezTo>
                          <a:pt x="128" y="61"/>
                          <a:pt x="218" y="34"/>
                          <a:pt x="307" y="10"/>
                        </a:cubicBezTo>
                        <a:cubicBezTo>
                          <a:pt x="481" y="15"/>
                          <a:pt x="529" y="0"/>
                          <a:pt x="652" y="33"/>
                        </a:cubicBezTo>
                        <a:cubicBezTo>
                          <a:pt x="681" y="52"/>
                          <a:pt x="689" y="69"/>
                          <a:pt x="705" y="100"/>
                        </a:cubicBezTo>
                        <a:cubicBezTo>
                          <a:pt x="725" y="185"/>
                          <a:pt x="747" y="267"/>
                          <a:pt x="735" y="35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</p:grpSp>
        </p:grpSp>
        <p:sp>
          <p:nvSpPr>
            <p:cNvPr id="20512" name="Rectangle 94"/>
            <p:cNvSpPr>
              <a:spLocks noChangeArrowheads="1"/>
            </p:cNvSpPr>
            <p:nvPr/>
          </p:nvSpPr>
          <p:spPr bwMode="auto">
            <a:xfrm>
              <a:off x="3134" y="2385"/>
              <a:ext cx="816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Dispatch</a:t>
              </a:r>
            </a:p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Query Plan</a:t>
              </a:r>
            </a:p>
          </p:txBody>
        </p:sp>
      </p:grpSp>
      <p:grpSp>
        <p:nvGrpSpPr>
          <p:cNvPr id="20" name="Group 99"/>
          <p:cNvGrpSpPr>
            <a:grpSpLocks/>
          </p:cNvGrpSpPr>
          <p:nvPr/>
        </p:nvGrpSpPr>
        <p:grpSpPr bwMode="auto">
          <a:xfrm>
            <a:off x="7162384" y="3607003"/>
            <a:ext cx="1981611" cy="1607382"/>
            <a:chOff x="4478" y="2385"/>
            <a:chExt cx="1281" cy="905"/>
          </a:xfrm>
        </p:grpSpPr>
        <p:grpSp>
          <p:nvGrpSpPr>
            <p:cNvPr id="20507" name="Group 88"/>
            <p:cNvGrpSpPr>
              <a:grpSpLocks/>
            </p:cNvGrpSpPr>
            <p:nvPr/>
          </p:nvGrpSpPr>
          <p:grpSpPr bwMode="auto">
            <a:xfrm>
              <a:off x="5264" y="2653"/>
              <a:ext cx="495" cy="637"/>
              <a:chOff x="4779" y="576"/>
              <a:chExt cx="495" cy="637"/>
            </a:xfrm>
          </p:grpSpPr>
          <p:sp>
            <p:nvSpPr>
              <p:cNvPr id="20509" name="Rectangle 89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336" cy="336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  <a:p>
                <a:pPr algn="ctr" eaLnBrk="0" hangingPunct="0"/>
                <a:r>
                  <a:rPr lang="en-US" sz="100">
                    <a:solidFill>
                      <a:srgbClr val="0339BD"/>
                    </a:solidFill>
                    <a:latin typeface="Arial" charset="0"/>
                  </a:rPr>
                  <a:t>|…|……|………..|………..|</a:t>
                </a:r>
              </a:p>
            </p:txBody>
          </p:sp>
          <p:sp>
            <p:nvSpPr>
              <p:cNvPr id="20510" name="Text Box 90"/>
              <p:cNvSpPr txBox="1">
                <a:spLocks noChangeArrowheads="1"/>
              </p:cNvSpPr>
              <p:nvPr/>
            </p:nvSpPr>
            <p:spPr bwMode="auto">
              <a:xfrm>
                <a:off x="4779" y="935"/>
                <a:ext cx="495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Query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rgbClr val="003300"/>
                    </a:solidFill>
                    <a:latin typeface="Arial" charset="0"/>
                  </a:rPr>
                  <a:t>Result</a:t>
                </a:r>
                <a:endParaRPr lang="en-US" sz="1600">
                  <a:solidFill>
                    <a:srgbClr val="336600"/>
                  </a:solidFill>
                  <a:latin typeface="Arial" charset="0"/>
                </a:endParaRPr>
              </a:p>
            </p:txBody>
          </p:sp>
        </p:grpSp>
        <p:sp>
          <p:nvSpPr>
            <p:cNvPr id="20508" name="Rectangle 95"/>
            <p:cNvSpPr>
              <a:spLocks noChangeArrowheads="1"/>
            </p:cNvSpPr>
            <p:nvPr/>
          </p:nvSpPr>
          <p:spPr bwMode="auto">
            <a:xfrm>
              <a:off x="4478" y="2385"/>
              <a:ext cx="816" cy="384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Execute</a:t>
              </a:r>
            </a:p>
            <a:p>
              <a:pPr algn="ctr" eaLnBrk="0" hangingPunct="0"/>
              <a:r>
                <a:rPr lang="en-US" sz="1800">
                  <a:solidFill>
                    <a:srgbClr val="0339BD"/>
                  </a:solidFill>
                  <a:latin typeface="Arial" charset="0"/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763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5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8A78703-199C-9447-95B0-ECCC8EE228CA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484: Database Management Systems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1CB639-42E8-0445-846D-27CBA12060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Query Optimization</a:t>
            </a:r>
            <a:endParaRPr lang="en-US" dirty="0">
              <a:latin typeface="Tahoma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May modify the query plan.</a:t>
            </a:r>
            <a:endParaRPr lang="en-US" dirty="0">
              <a:latin typeface="Tahoma" charset="0"/>
            </a:endParaRP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800100" y="1905000"/>
            <a:ext cx="2628900" cy="2895600"/>
            <a:chOff x="3264" y="1584"/>
            <a:chExt cx="1656" cy="1824"/>
          </a:xfrm>
        </p:grpSpPr>
        <p:grpSp>
          <p:nvGrpSpPr>
            <p:cNvPr id="27676" name="Group 5"/>
            <p:cNvGrpSpPr>
              <a:grpSpLocks/>
            </p:cNvGrpSpPr>
            <p:nvPr/>
          </p:nvGrpSpPr>
          <p:grpSpPr bwMode="auto">
            <a:xfrm>
              <a:off x="3642" y="1584"/>
              <a:ext cx="826" cy="288"/>
              <a:chOff x="929" y="2112"/>
              <a:chExt cx="826" cy="288"/>
            </a:xfrm>
          </p:grpSpPr>
          <p:grpSp>
            <p:nvGrpSpPr>
              <p:cNvPr id="27690" name="Group 6"/>
              <p:cNvGrpSpPr>
                <a:grpSpLocks/>
              </p:cNvGrpSpPr>
              <p:nvPr/>
            </p:nvGrpSpPr>
            <p:grpSpPr bwMode="auto">
              <a:xfrm>
                <a:off x="929" y="2112"/>
                <a:ext cx="319" cy="173"/>
                <a:chOff x="929" y="2180"/>
                <a:chExt cx="103" cy="105"/>
              </a:xfrm>
            </p:grpSpPr>
            <p:sp>
              <p:nvSpPr>
                <p:cNvPr id="27692" name="Freeform 7"/>
                <p:cNvSpPr>
                  <a:spLocks/>
                </p:cNvSpPr>
                <p:nvPr/>
              </p:nvSpPr>
              <p:spPr bwMode="auto">
                <a:xfrm>
                  <a:off x="954" y="2188"/>
                  <a:ext cx="1" cy="97"/>
                </a:xfrm>
                <a:custGeom>
                  <a:avLst/>
                  <a:gdLst>
                    <a:gd name="T0" fmla="*/ 0 w 1"/>
                    <a:gd name="T1" fmla="*/ 0 h 97"/>
                    <a:gd name="T2" fmla="*/ 0 w 1"/>
                    <a:gd name="T3" fmla="*/ 96 h 97"/>
                    <a:gd name="T4" fmla="*/ 0 w 1"/>
                    <a:gd name="T5" fmla="*/ 0 h 9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97"/>
                    <a:gd name="T11" fmla="*/ 1 w 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8"/>
                <p:cNvSpPr>
                  <a:spLocks/>
                </p:cNvSpPr>
                <p:nvPr/>
              </p:nvSpPr>
              <p:spPr bwMode="auto">
                <a:xfrm>
                  <a:off x="1006" y="2188"/>
                  <a:ext cx="1" cy="97"/>
                </a:xfrm>
                <a:custGeom>
                  <a:avLst/>
                  <a:gdLst>
                    <a:gd name="T0" fmla="*/ 0 w 1"/>
                    <a:gd name="T1" fmla="*/ 0 h 97"/>
                    <a:gd name="T2" fmla="*/ 0 w 1"/>
                    <a:gd name="T3" fmla="*/ 96 h 97"/>
                    <a:gd name="T4" fmla="*/ 0 w 1"/>
                    <a:gd name="T5" fmla="*/ 0 h 9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97"/>
                    <a:gd name="T11" fmla="*/ 1 w 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9"/>
                <p:cNvSpPr>
                  <a:spLocks/>
                </p:cNvSpPr>
                <p:nvPr/>
              </p:nvSpPr>
              <p:spPr bwMode="auto">
                <a:xfrm>
                  <a:off x="929" y="2180"/>
                  <a:ext cx="103" cy="1"/>
                </a:xfrm>
                <a:custGeom>
                  <a:avLst/>
                  <a:gdLst>
                    <a:gd name="T0" fmla="*/ 0 w 103"/>
                    <a:gd name="T1" fmla="*/ 0 h 1"/>
                    <a:gd name="T2" fmla="*/ 102 w 103"/>
                    <a:gd name="T3" fmla="*/ 0 h 1"/>
                    <a:gd name="T4" fmla="*/ 0 w 10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3"/>
                    <a:gd name="T10" fmla="*/ 0 h 1"/>
                    <a:gd name="T11" fmla="*/ 103 w 10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" h="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1" name="Rectangle 10"/>
              <p:cNvSpPr>
                <a:spLocks noChangeArrowheads="1"/>
              </p:cNvSpPr>
              <p:nvPr/>
            </p:nvSpPr>
            <p:spPr bwMode="auto">
              <a:xfrm>
                <a:off x="1152" y="2152"/>
                <a:ext cx="60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ename</a:t>
                </a:r>
              </a:p>
            </p:txBody>
          </p:sp>
        </p:grpSp>
        <p:sp>
          <p:nvSpPr>
            <p:cNvPr id="27677" name="Rectangle 11"/>
            <p:cNvSpPr>
              <a:spLocks noChangeArrowheads="1"/>
            </p:cNvSpPr>
            <p:nvPr/>
          </p:nvSpPr>
          <p:spPr bwMode="auto">
            <a:xfrm>
              <a:off x="3264" y="3189"/>
              <a:ext cx="40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27678" name="Rectangle 12"/>
            <p:cNvSpPr>
              <a:spLocks noChangeArrowheads="1"/>
            </p:cNvSpPr>
            <p:nvPr/>
          </p:nvSpPr>
          <p:spPr bwMode="auto">
            <a:xfrm>
              <a:off x="3913" y="3189"/>
              <a:ext cx="47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DEPT</a:t>
              </a:r>
            </a:p>
          </p:txBody>
        </p:sp>
        <p:sp>
          <p:nvSpPr>
            <p:cNvPr id="27679" name="AutoShape 13"/>
            <p:cNvSpPr>
              <a:spLocks noChangeArrowheads="1"/>
            </p:cNvSpPr>
            <p:nvPr/>
          </p:nvSpPr>
          <p:spPr bwMode="auto">
            <a:xfrm rot="5400000" flipV="1">
              <a:off x="3698" y="2632"/>
              <a:ext cx="216" cy="216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680" name="Group 14"/>
            <p:cNvGrpSpPr>
              <a:grpSpLocks/>
            </p:cNvGrpSpPr>
            <p:nvPr/>
          </p:nvGrpSpPr>
          <p:grpSpPr bwMode="auto">
            <a:xfrm>
              <a:off x="3721" y="2112"/>
              <a:ext cx="1199" cy="288"/>
              <a:chOff x="1008" y="2688"/>
              <a:chExt cx="1199" cy="288"/>
            </a:xfrm>
          </p:grpSpPr>
          <p:sp>
            <p:nvSpPr>
              <p:cNvPr id="27686" name="Rectangle 15"/>
              <p:cNvSpPr>
                <a:spLocks noChangeArrowheads="1"/>
              </p:cNvSpPr>
              <p:nvPr/>
            </p:nvSpPr>
            <p:spPr bwMode="auto">
              <a:xfrm>
                <a:off x="1173" y="2728"/>
                <a:ext cx="103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dname=</a:t>
                </a:r>
                <a:r>
                  <a:rPr lang="ja-JP" altLang="en-US">
                    <a:solidFill>
                      <a:srgbClr val="000000"/>
                    </a:solidFill>
                    <a:latin typeface="Arial" charset="0"/>
                  </a:rPr>
                  <a:t>‘</a:t>
                </a:r>
                <a:r>
                  <a:rPr lang="en-US" altLang="ja-JP">
                    <a:solidFill>
                      <a:srgbClr val="000000"/>
                    </a:solidFill>
                    <a:latin typeface="Arial" charset="0"/>
                  </a:rPr>
                  <a:t>Toy</a:t>
                </a:r>
                <a:r>
                  <a:rPr lang="ja-JP" altLang="en-US">
                    <a:solidFill>
                      <a:srgbClr val="000000"/>
                    </a:solidFill>
                    <a:latin typeface="Arial" charset="0"/>
                  </a:rPr>
                  <a:t>’</a:t>
                </a: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7687" name="Group 16"/>
              <p:cNvGrpSpPr>
                <a:grpSpLocks/>
              </p:cNvGrpSpPr>
              <p:nvPr/>
            </p:nvGrpSpPr>
            <p:grpSpPr bwMode="auto">
              <a:xfrm>
                <a:off x="1008" y="2688"/>
                <a:ext cx="336" cy="192"/>
                <a:chOff x="1008" y="2688"/>
                <a:chExt cx="336" cy="192"/>
              </a:xfrm>
            </p:grpSpPr>
            <p:sp>
              <p:nvSpPr>
                <p:cNvPr id="27688" name="Oval 17"/>
                <p:cNvSpPr>
                  <a:spLocks noChangeArrowheads="1"/>
                </p:cNvSpPr>
                <p:nvPr/>
              </p:nvSpPr>
              <p:spPr bwMode="auto">
                <a:xfrm>
                  <a:off x="1008" y="2688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89" name="Line 18"/>
                <p:cNvSpPr>
                  <a:spLocks noChangeShapeType="1"/>
                </p:cNvSpPr>
                <p:nvPr/>
              </p:nvSpPr>
              <p:spPr bwMode="auto">
                <a:xfrm>
                  <a:off x="1080" y="2688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681" name="AutoShape 19"/>
            <p:cNvSpPr>
              <a:spLocks noChangeArrowheads="1"/>
            </p:cNvSpPr>
            <p:nvPr/>
          </p:nvSpPr>
          <p:spPr bwMode="auto">
            <a:xfrm>
              <a:off x="3721" y="182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rgbClr val="D3EEFD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82" name="AutoShape 20"/>
            <p:cNvSpPr>
              <a:spLocks noChangeArrowheads="1"/>
            </p:cNvSpPr>
            <p:nvPr/>
          </p:nvSpPr>
          <p:spPr bwMode="auto">
            <a:xfrm>
              <a:off x="3721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rgbClr val="D3EEFD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683" name="Group 21"/>
            <p:cNvGrpSpPr>
              <a:grpSpLocks/>
            </p:cNvGrpSpPr>
            <p:nvPr/>
          </p:nvGrpSpPr>
          <p:grpSpPr bwMode="auto">
            <a:xfrm>
              <a:off x="3433" y="2832"/>
              <a:ext cx="672" cy="384"/>
              <a:chOff x="3456" y="2928"/>
              <a:chExt cx="672" cy="384"/>
            </a:xfrm>
          </p:grpSpPr>
          <p:sp>
            <p:nvSpPr>
              <p:cNvPr id="27684" name="AutoShape 22"/>
              <p:cNvSpPr>
                <a:spLocks noChangeArrowheads="1"/>
              </p:cNvSpPr>
              <p:nvPr/>
            </p:nvSpPr>
            <p:spPr bwMode="auto">
              <a:xfrm rot="-2684010">
                <a:off x="3936" y="2928"/>
                <a:ext cx="192" cy="38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D3EEFD"/>
              </a:solidFill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85" name="AutoShape 23"/>
              <p:cNvSpPr>
                <a:spLocks noChangeArrowheads="1"/>
              </p:cNvSpPr>
              <p:nvPr/>
            </p:nvSpPr>
            <p:spPr bwMode="auto">
              <a:xfrm rot="-8084010" flipH="1" flipV="1">
                <a:off x="3552" y="2928"/>
                <a:ext cx="192" cy="38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D3EEFD"/>
              </a:solidFill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030787" y="1981200"/>
            <a:ext cx="1979613" cy="3090862"/>
            <a:chOff x="2016" y="1968"/>
            <a:chExt cx="1247" cy="1947"/>
          </a:xfrm>
        </p:grpSpPr>
        <p:grpSp>
          <p:nvGrpSpPr>
            <p:cNvPr id="27657" name="Group 25"/>
            <p:cNvGrpSpPr>
              <a:grpSpLocks/>
            </p:cNvGrpSpPr>
            <p:nvPr/>
          </p:nvGrpSpPr>
          <p:grpSpPr bwMode="auto">
            <a:xfrm>
              <a:off x="2369" y="1968"/>
              <a:ext cx="826" cy="288"/>
              <a:chOff x="929" y="2112"/>
              <a:chExt cx="826" cy="288"/>
            </a:xfrm>
          </p:grpSpPr>
          <p:grpSp>
            <p:nvGrpSpPr>
              <p:cNvPr id="27671" name="Group 26"/>
              <p:cNvGrpSpPr>
                <a:grpSpLocks/>
              </p:cNvGrpSpPr>
              <p:nvPr/>
            </p:nvGrpSpPr>
            <p:grpSpPr bwMode="auto">
              <a:xfrm>
                <a:off x="929" y="2112"/>
                <a:ext cx="319" cy="173"/>
                <a:chOff x="929" y="2180"/>
                <a:chExt cx="103" cy="105"/>
              </a:xfrm>
            </p:grpSpPr>
            <p:sp>
              <p:nvSpPr>
                <p:cNvPr id="27673" name="Freeform 27"/>
                <p:cNvSpPr>
                  <a:spLocks/>
                </p:cNvSpPr>
                <p:nvPr/>
              </p:nvSpPr>
              <p:spPr bwMode="auto">
                <a:xfrm>
                  <a:off x="954" y="2188"/>
                  <a:ext cx="1" cy="97"/>
                </a:xfrm>
                <a:custGeom>
                  <a:avLst/>
                  <a:gdLst>
                    <a:gd name="T0" fmla="*/ 0 w 1"/>
                    <a:gd name="T1" fmla="*/ 0 h 97"/>
                    <a:gd name="T2" fmla="*/ 0 w 1"/>
                    <a:gd name="T3" fmla="*/ 96 h 97"/>
                    <a:gd name="T4" fmla="*/ 0 w 1"/>
                    <a:gd name="T5" fmla="*/ 0 h 9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97"/>
                    <a:gd name="T11" fmla="*/ 1 w 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8"/>
                <p:cNvSpPr>
                  <a:spLocks/>
                </p:cNvSpPr>
                <p:nvPr/>
              </p:nvSpPr>
              <p:spPr bwMode="auto">
                <a:xfrm>
                  <a:off x="1006" y="2188"/>
                  <a:ext cx="1" cy="97"/>
                </a:xfrm>
                <a:custGeom>
                  <a:avLst/>
                  <a:gdLst>
                    <a:gd name="T0" fmla="*/ 0 w 1"/>
                    <a:gd name="T1" fmla="*/ 0 h 97"/>
                    <a:gd name="T2" fmla="*/ 0 w 1"/>
                    <a:gd name="T3" fmla="*/ 96 h 97"/>
                    <a:gd name="T4" fmla="*/ 0 w 1"/>
                    <a:gd name="T5" fmla="*/ 0 h 97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97"/>
                    <a:gd name="T11" fmla="*/ 1 w 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9"/>
                <p:cNvSpPr>
                  <a:spLocks/>
                </p:cNvSpPr>
                <p:nvPr/>
              </p:nvSpPr>
              <p:spPr bwMode="auto">
                <a:xfrm>
                  <a:off x="929" y="2180"/>
                  <a:ext cx="103" cy="1"/>
                </a:xfrm>
                <a:custGeom>
                  <a:avLst/>
                  <a:gdLst>
                    <a:gd name="T0" fmla="*/ 0 w 103"/>
                    <a:gd name="T1" fmla="*/ 0 h 1"/>
                    <a:gd name="T2" fmla="*/ 102 w 103"/>
                    <a:gd name="T3" fmla="*/ 0 h 1"/>
                    <a:gd name="T4" fmla="*/ 0 w 10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3"/>
                    <a:gd name="T10" fmla="*/ 0 h 1"/>
                    <a:gd name="T11" fmla="*/ 103 w 10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" h="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72" name="Rectangle 30"/>
              <p:cNvSpPr>
                <a:spLocks noChangeArrowheads="1"/>
              </p:cNvSpPr>
              <p:nvPr/>
            </p:nvSpPr>
            <p:spPr bwMode="auto">
              <a:xfrm>
                <a:off x="1152" y="2152"/>
                <a:ext cx="60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ename</a:t>
                </a:r>
              </a:p>
            </p:txBody>
          </p:sp>
        </p:grpSp>
        <p:sp>
          <p:nvSpPr>
            <p:cNvPr id="27658" name="AutoShape 31"/>
            <p:cNvSpPr>
              <a:spLocks noChangeArrowheads="1"/>
            </p:cNvSpPr>
            <p:nvPr/>
          </p:nvSpPr>
          <p:spPr bwMode="auto">
            <a:xfrm>
              <a:off x="2448" y="220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rgbClr val="D3EEFD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59" name="Rectangle 32"/>
            <p:cNvSpPr>
              <a:spLocks noChangeArrowheads="1"/>
            </p:cNvSpPr>
            <p:nvPr/>
          </p:nvSpPr>
          <p:spPr bwMode="auto">
            <a:xfrm>
              <a:off x="2016" y="3696"/>
              <a:ext cx="47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DEPT</a:t>
              </a:r>
            </a:p>
          </p:txBody>
        </p:sp>
        <p:sp>
          <p:nvSpPr>
            <p:cNvPr id="27660" name="Rectangle 33"/>
            <p:cNvSpPr>
              <a:spLocks noChangeArrowheads="1"/>
            </p:cNvSpPr>
            <p:nvPr/>
          </p:nvSpPr>
          <p:spPr bwMode="auto">
            <a:xfrm>
              <a:off x="2835" y="2976"/>
              <a:ext cx="40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27661" name="AutoShape 34"/>
            <p:cNvSpPr>
              <a:spLocks noChangeArrowheads="1"/>
            </p:cNvSpPr>
            <p:nvPr/>
          </p:nvSpPr>
          <p:spPr bwMode="auto">
            <a:xfrm rot="5400000" flipV="1">
              <a:off x="2425" y="2496"/>
              <a:ext cx="216" cy="216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662" name="Group 35"/>
            <p:cNvGrpSpPr>
              <a:grpSpLocks/>
            </p:cNvGrpSpPr>
            <p:nvPr/>
          </p:nvGrpSpPr>
          <p:grpSpPr bwMode="auto">
            <a:xfrm>
              <a:off x="2112" y="3168"/>
              <a:ext cx="1151" cy="288"/>
              <a:chOff x="2112" y="3120"/>
              <a:chExt cx="1151" cy="288"/>
            </a:xfrm>
          </p:grpSpPr>
          <p:sp>
            <p:nvSpPr>
              <p:cNvPr id="27667" name="Rectangle 36"/>
              <p:cNvSpPr>
                <a:spLocks noChangeArrowheads="1"/>
              </p:cNvSpPr>
              <p:nvPr/>
            </p:nvSpPr>
            <p:spPr bwMode="auto">
              <a:xfrm>
                <a:off x="2229" y="3160"/>
                <a:ext cx="103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  <a:latin typeface="Arial" charset="0"/>
                  </a:rPr>
                  <a:t>dname=</a:t>
                </a:r>
                <a:r>
                  <a:rPr lang="ja-JP" altLang="en-US">
                    <a:solidFill>
                      <a:srgbClr val="000000"/>
                    </a:solidFill>
                    <a:latin typeface="Arial" charset="0"/>
                  </a:rPr>
                  <a:t>‘</a:t>
                </a:r>
                <a:r>
                  <a:rPr lang="en-US" altLang="ja-JP">
                    <a:solidFill>
                      <a:srgbClr val="000000"/>
                    </a:solidFill>
                    <a:latin typeface="Arial" charset="0"/>
                  </a:rPr>
                  <a:t>Toy</a:t>
                </a:r>
                <a:r>
                  <a:rPr lang="ja-JP" altLang="en-US">
                    <a:solidFill>
                      <a:srgbClr val="000000"/>
                    </a:solidFill>
                    <a:latin typeface="Arial" charset="0"/>
                  </a:rPr>
                  <a:t>’</a:t>
                </a: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7668" name="Group 37"/>
              <p:cNvGrpSpPr>
                <a:grpSpLocks/>
              </p:cNvGrpSpPr>
              <p:nvPr/>
            </p:nvGrpSpPr>
            <p:grpSpPr bwMode="auto">
              <a:xfrm>
                <a:off x="2112" y="3120"/>
                <a:ext cx="288" cy="144"/>
                <a:chOff x="1008" y="2688"/>
                <a:chExt cx="336" cy="192"/>
              </a:xfrm>
            </p:grpSpPr>
            <p:sp>
              <p:nvSpPr>
                <p:cNvPr id="27669" name="Oval 38"/>
                <p:cNvSpPr>
                  <a:spLocks noChangeArrowheads="1"/>
                </p:cNvSpPr>
                <p:nvPr/>
              </p:nvSpPr>
              <p:spPr bwMode="auto">
                <a:xfrm>
                  <a:off x="1008" y="2688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670" name="Line 39"/>
                <p:cNvSpPr>
                  <a:spLocks noChangeShapeType="1"/>
                </p:cNvSpPr>
                <p:nvPr/>
              </p:nvSpPr>
              <p:spPr bwMode="auto">
                <a:xfrm>
                  <a:off x="1080" y="2688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7663" name="AutoShape 40"/>
            <p:cNvSpPr>
              <a:spLocks noChangeArrowheads="1"/>
            </p:cNvSpPr>
            <p:nvPr/>
          </p:nvSpPr>
          <p:spPr bwMode="auto">
            <a:xfrm>
              <a:off x="2112" y="340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rgbClr val="D3EEFD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664" name="Group 41"/>
            <p:cNvGrpSpPr>
              <a:grpSpLocks/>
            </p:cNvGrpSpPr>
            <p:nvPr/>
          </p:nvGrpSpPr>
          <p:grpSpPr bwMode="auto">
            <a:xfrm>
              <a:off x="2160" y="2696"/>
              <a:ext cx="672" cy="384"/>
              <a:chOff x="3456" y="2928"/>
              <a:chExt cx="672" cy="384"/>
            </a:xfrm>
          </p:grpSpPr>
          <p:sp>
            <p:nvSpPr>
              <p:cNvPr id="27665" name="AutoShape 42"/>
              <p:cNvSpPr>
                <a:spLocks noChangeArrowheads="1"/>
              </p:cNvSpPr>
              <p:nvPr/>
            </p:nvSpPr>
            <p:spPr bwMode="auto">
              <a:xfrm rot="-2684010">
                <a:off x="3936" y="2928"/>
                <a:ext cx="192" cy="38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D3EEFD"/>
              </a:solidFill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666" name="AutoShape 43"/>
              <p:cNvSpPr>
                <a:spLocks noChangeArrowheads="1"/>
              </p:cNvSpPr>
              <p:nvPr/>
            </p:nvSpPr>
            <p:spPr bwMode="auto">
              <a:xfrm rot="-8084010" flipH="1" flipV="1">
                <a:off x="3552" y="2928"/>
                <a:ext cx="192" cy="384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D3EEFD"/>
              </a:solidFill>
              <a:ln w="25400">
                <a:solidFill>
                  <a:schemeClr val="accent2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200172" name="Rectangle 44"/>
          <p:cNvSpPr>
            <a:spLocks noChangeArrowheads="1"/>
          </p:cNvSpPr>
          <p:nvPr/>
        </p:nvSpPr>
        <p:spPr bwMode="auto">
          <a:xfrm>
            <a:off x="1278659" y="5229137"/>
            <a:ext cx="6693058" cy="120032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Also, different algorithms </a:t>
            </a:r>
            <a:r>
              <a:rPr lang="en-US" sz="2400" dirty="0" smtClean="0">
                <a:solidFill>
                  <a:schemeClr val="tx2"/>
                </a:solidFill>
              </a:rPr>
              <a:t>for SELECT, JOIN, and 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PROJECT based 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w</a:t>
            </a:r>
            <a:r>
              <a:rPr lang="en-US" dirty="0" smtClean="0">
                <a:solidFill>
                  <a:schemeClr val="tx2"/>
                </a:solidFill>
              </a:rPr>
              <a:t>hether an index is available, table sizes, etc.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97947-8850-8E49-A13B-B9F7F9B85963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FFA0D1-58C2-204A-BF10-4FBC56915677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Selection (on one table)</a:t>
            </a:r>
            <a:endParaRPr lang="en-US" dirty="0">
              <a:latin typeface="Tahoma" charset="0"/>
            </a:endParaRP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334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An </a:t>
            </a:r>
            <a:r>
              <a:rPr lang="en-US" sz="2800" u="sng" dirty="0">
                <a:solidFill>
                  <a:schemeClr val="accent2"/>
                </a:solidFill>
                <a:latin typeface="Tahoma" charset="0"/>
              </a:rPr>
              <a:t>access path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defines the strategy to use to do a </a:t>
            </a:r>
            <a:r>
              <a:rPr lang="en-US" sz="2800" i="1" dirty="0" smtClean="0">
                <a:latin typeface="Tahoma" charset="0"/>
              </a:rPr>
              <a:t>selection</a:t>
            </a:r>
            <a:r>
              <a:rPr lang="en-US" sz="2800" dirty="0" smtClean="0">
                <a:latin typeface="Tahoma" charset="0"/>
              </a:rPr>
              <a:t> on a table, possibly utilizing an index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Example of a selection condition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 predicate: </a:t>
            </a:r>
            <a:r>
              <a:rPr lang="en-US" sz="2400" dirty="0" err="1">
                <a:latin typeface="Tahoma" charset="0"/>
              </a:rPr>
              <a:t>gpa</a:t>
            </a:r>
            <a:r>
              <a:rPr lang="en-US" sz="2400" dirty="0">
                <a:latin typeface="Tahoma" charset="0"/>
              </a:rPr>
              <a:t> &gt; 3.0 and age = 21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Examples of access paths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File scan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Index that </a:t>
            </a:r>
            <a:r>
              <a:rPr lang="en-US" sz="2400" i="1" dirty="0">
                <a:latin typeface="Tahoma" charset="0"/>
              </a:rPr>
              <a:t>matches </a:t>
            </a:r>
            <a:r>
              <a:rPr lang="en-US" sz="2400" dirty="0">
                <a:latin typeface="Tahoma" charset="0"/>
              </a:rPr>
              <a:t>a selection in the query. Examples:</a:t>
            </a:r>
          </a:p>
          <a:p>
            <a:pPr lvl="2" eaLnBrk="1" hangingPunct="1"/>
            <a:r>
              <a:rPr lang="en-US" sz="2000" dirty="0" err="1">
                <a:latin typeface="Tahoma" charset="0"/>
              </a:rPr>
              <a:t>B+tree</a:t>
            </a:r>
            <a:r>
              <a:rPr lang="en-US" sz="2000" dirty="0">
                <a:latin typeface="Tahoma" charset="0"/>
              </a:rPr>
              <a:t> index on the &lt;</a:t>
            </a:r>
            <a:r>
              <a:rPr lang="en-US" sz="2000" dirty="0" err="1">
                <a:latin typeface="Tahoma" charset="0"/>
              </a:rPr>
              <a:t>gpa</a:t>
            </a:r>
            <a:r>
              <a:rPr lang="en-US" sz="2000" dirty="0">
                <a:latin typeface="Tahoma" charset="0"/>
              </a:rPr>
              <a:t>, age&gt; attributes</a:t>
            </a:r>
          </a:p>
          <a:p>
            <a:pPr lvl="2" eaLnBrk="1" hangingPunct="1"/>
            <a:r>
              <a:rPr lang="en-US" sz="2000" dirty="0" err="1">
                <a:latin typeface="Tahoma" charset="0"/>
              </a:rPr>
              <a:t>B+tree</a:t>
            </a:r>
            <a:r>
              <a:rPr lang="en-US" sz="2000" dirty="0">
                <a:latin typeface="Tahoma" charset="0"/>
              </a:rPr>
              <a:t> index on </a:t>
            </a:r>
            <a:r>
              <a:rPr lang="en-US" sz="2000" dirty="0" err="1">
                <a:latin typeface="Tahoma" charset="0"/>
              </a:rPr>
              <a:t>gpa</a:t>
            </a:r>
            <a:endParaRPr lang="en-US" sz="2000" dirty="0">
              <a:latin typeface="Tahoma" charset="0"/>
            </a:endParaRPr>
          </a:p>
          <a:p>
            <a:pPr lvl="2" eaLnBrk="1" hangingPunct="1"/>
            <a:r>
              <a:rPr lang="en-US" sz="2000" dirty="0" err="1">
                <a:latin typeface="Tahoma" charset="0"/>
              </a:rPr>
              <a:t>B+tree</a:t>
            </a:r>
            <a:r>
              <a:rPr lang="en-US" sz="2000" dirty="0">
                <a:latin typeface="Tahoma" charset="0"/>
              </a:rPr>
              <a:t> index on age</a:t>
            </a:r>
          </a:p>
          <a:p>
            <a:pPr lvl="2" eaLnBrk="1" hangingPunct="1"/>
            <a:r>
              <a:rPr lang="en-US" sz="2000" dirty="0">
                <a:latin typeface="Tahoma" charset="0"/>
              </a:rPr>
              <a:t>Hash index on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F9483F-3639-1645-871F-B86E7E369F37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6D95964-7343-9945-AD4D-A6F663B241C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28600" y="1066800"/>
            <a:ext cx="899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tabLst>
                <a:tab pos="973138" algn="l"/>
              </a:tabLst>
            </a:pPr>
            <a:r>
              <a:rPr lang="en-US" sz="3200" dirty="0">
                <a:solidFill>
                  <a:schemeClr val="accent2"/>
                </a:solidFill>
              </a:rPr>
              <a:t>Where </a:t>
            </a:r>
            <a:r>
              <a:rPr lang="en-US" sz="3200" dirty="0" err="1">
                <a:solidFill>
                  <a:schemeClr val="accent2"/>
                </a:solidFill>
              </a:rPr>
              <a:t>R.a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i="1" dirty="0">
                <a:solidFill>
                  <a:schemeClr val="accent2"/>
                </a:solidFill>
              </a:rPr>
              <a:t>op</a:t>
            </a:r>
            <a:r>
              <a:rPr lang="en-US" sz="3200" dirty="0">
                <a:solidFill>
                  <a:schemeClr val="accent2"/>
                </a:solidFill>
              </a:rPr>
              <a:t> value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  <a:tabLst>
                <a:tab pos="973138" algn="l"/>
              </a:tabLst>
            </a:pPr>
            <a:r>
              <a:rPr lang="en-US" sz="3200" dirty="0"/>
              <a:t>Options: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tabLst>
                <a:tab pos="973138" algn="l"/>
              </a:tabLst>
            </a:pPr>
            <a:r>
              <a:rPr lang="en-US" sz="2800" dirty="0"/>
              <a:t>Heap file				</a:t>
            </a:r>
            <a:r>
              <a:rPr lang="en-US" sz="2800" dirty="0">
                <a:solidFill>
                  <a:schemeClr val="hlink"/>
                </a:solidFill>
              </a:rPr>
              <a:t>Cost: O(N)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tabLst>
                <a:tab pos="973138" algn="l"/>
              </a:tabLst>
            </a:pPr>
            <a:r>
              <a:rPr lang="en-US" sz="2800" dirty="0"/>
              <a:t>Sorted File				</a:t>
            </a:r>
            <a:r>
              <a:rPr lang="en-US" sz="2800" dirty="0">
                <a:solidFill>
                  <a:schemeClr val="hlink"/>
                </a:solidFill>
              </a:rPr>
              <a:t>Cost: O(log</a:t>
            </a:r>
            <a:r>
              <a:rPr lang="en-US" sz="2800" baseline="-25000" dirty="0">
                <a:solidFill>
                  <a:schemeClr val="hlink"/>
                </a:solidFill>
              </a:rPr>
              <a:t>2</a:t>
            </a:r>
            <a:r>
              <a:rPr lang="en-US" sz="2800" dirty="0">
                <a:solidFill>
                  <a:schemeClr val="hlink"/>
                </a:solidFill>
              </a:rPr>
              <a:t>N) + …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tabLst>
                <a:tab pos="973138" algn="l"/>
              </a:tabLst>
            </a:pPr>
            <a:r>
              <a:rPr lang="en-US" sz="2800" dirty="0"/>
              <a:t>Index</a:t>
            </a:r>
          </a:p>
          <a:p>
            <a:pPr marL="108585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charset="0"/>
              <a:buChar char="n"/>
              <a:tabLst>
                <a:tab pos="973138" algn="l"/>
              </a:tabLst>
            </a:pPr>
            <a:r>
              <a:rPr lang="en-US" dirty="0"/>
              <a:t>Hash					</a:t>
            </a:r>
            <a:r>
              <a:rPr lang="en-US" sz="2800" dirty="0">
                <a:solidFill>
                  <a:schemeClr val="hlink"/>
                </a:solidFill>
              </a:rPr>
              <a:t>Cost: O(1) + …</a:t>
            </a:r>
          </a:p>
          <a:p>
            <a:pPr marL="1085850" lvl="2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charset="0"/>
              <a:buChar char="n"/>
              <a:tabLst>
                <a:tab pos="973138" algn="l"/>
              </a:tabLst>
            </a:pPr>
            <a:r>
              <a:rPr lang="en-US" dirty="0" err="1"/>
              <a:t>B+Tree</a:t>
            </a:r>
            <a:r>
              <a:rPr lang="en-US" dirty="0"/>
              <a:t>: Clustered/</a:t>
            </a:r>
            <a:r>
              <a:rPr lang="en-US" dirty="0" err="1"/>
              <a:t>Unclustered</a:t>
            </a:r>
            <a:r>
              <a:rPr lang="en-US" dirty="0"/>
              <a:t>	</a:t>
            </a:r>
            <a:r>
              <a:rPr lang="en-US" sz="2800" dirty="0">
                <a:solidFill>
                  <a:schemeClr val="hlink"/>
                </a:solidFill>
              </a:rPr>
              <a:t>Cost: O(</a:t>
            </a:r>
            <a:r>
              <a:rPr lang="en-US" sz="2800" dirty="0" err="1">
                <a:solidFill>
                  <a:schemeClr val="hlink"/>
                </a:solidFill>
              </a:rPr>
              <a:t>log</a:t>
            </a:r>
            <a:r>
              <a:rPr lang="en-US" sz="2800" baseline="-25000" dirty="0" err="1">
                <a:solidFill>
                  <a:schemeClr val="hlink"/>
                </a:solidFill>
              </a:rPr>
              <a:t>F</a:t>
            </a:r>
            <a:r>
              <a:rPr lang="en-US" sz="2800" dirty="0" err="1">
                <a:solidFill>
                  <a:schemeClr val="hlink"/>
                </a:solidFill>
              </a:rPr>
              <a:t>N</a:t>
            </a:r>
            <a:r>
              <a:rPr lang="en-US" sz="2800" dirty="0">
                <a:solidFill>
                  <a:schemeClr val="hlink"/>
                </a:solidFill>
              </a:rPr>
              <a:t>) +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Search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on &lt;age&gt;: search key is a single-attribute age</a:t>
            </a:r>
          </a:p>
          <a:p>
            <a:r>
              <a:rPr lang="en-US" dirty="0" smtClean="0"/>
              <a:t>Index on &lt;name, age&gt;: search key is </a:t>
            </a:r>
            <a:r>
              <a:rPr lang="en-US" i="1" dirty="0" smtClean="0">
                <a:solidFill>
                  <a:srgbClr val="FF0000"/>
                </a:solidFill>
              </a:rPr>
              <a:t>composite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(name, age) pair.</a:t>
            </a:r>
          </a:p>
          <a:p>
            <a:pPr lvl="1"/>
            <a:r>
              <a:rPr lang="en-US" dirty="0" smtClean="0"/>
              <a:t>For B+-tree, name is the primary comparison attribute and age matters only when names are equal</a:t>
            </a:r>
          </a:p>
          <a:p>
            <a:pPr lvl="1"/>
            <a:r>
              <a:rPr lang="en-US" dirty="0" smtClean="0"/>
              <a:t>For hash-index, h((name, age)) used – both name and age are needed to hash.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2004:Templates:Presentations:Designs:Beach</Template>
  <TotalTime>21226</TotalTime>
  <Words>1610</Words>
  <Application>Microsoft Macintosh PowerPoint</Application>
  <PresentationFormat>On-screen Show (4:3)</PresentationFormat>
  <Paragraphs>545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Book Antiqua</vt:lpstr>
      <vt:lpstr>Monotype Sorts</vt:lpstr>
      <vt:lpstr>ＭＳ Ｐゴシック</vt:lpstr>
      <vt:lpstr>Tahoma</vt:lpstr>
      <vt:lpstr>Wingdings</vt:lpstr>
      <vt:lpstr>华文细黑</vt:lpstr>
      <vt:lpstr>Arial</vt:lpstr>
      <vt:lpstr>Blends</vt:lpstr>
      <vt:lpstr>Equation</vt:lpstr>
      <vt:lpstr>Evaluation of Relational Operations</vt:lpstr>
      <vt:lpstr>Query Execution Life-Cycle</vt:lpstr>
      <vt:lpstr>Operator Evaluation</vt:lpstr>
      <vt:lpstr>Query Evaluation Plan</vt:lpstr>
      <vt:lpstr>Query Execution Life-Cycle</vt:lpstr>
      <vt:lpstr>Query Optimization</vt:lpstr>
      <vt:lpstr>Selection (on one table)</vt:lpstr>
      <vt:lpstr>Selection</vt:lpstr>
      <vt:lpstr>Composite Search keys</vt:lpstr>
      <vt:lpstr>Indexes with Composite Search Keys </vt:lpstr>
      <vt:lpstr>Index Matching</vt:lpstr>
      <vt:lpstr>Exercise: Index Matching</vt:lpstr>
      <vt:lpstr>Index Selectivity</vt:lpstr>
      <vt:lpstr>Index Matching</vt:lpstr>
      <vt:lpstr>Quiz: Selection</vt:lpstr>
      <vt:lpstr>When to use a B+tree index</vt:lpstr>
      <vt:lpstr>System Catalogs</vt:lpstr>
      <vt:lpstr>Example catalog: Attribute Catalog</vt:lpstr>
      <vt:lpstr>Basic Join Strategies</vt:lpstr>
      <vt:lpstr>Join Operator</vt:lpstr>
      <vt:lpstr>Join Operator</vt:lpstr>
      <vt:lpstr>Simple Nested Loops Join</vt:lpstr>
      <vt:lpstr>Page-Oriented Nested Loops</vt:lpstr>
      <vt:lpstr>Block Nested Loops</vt:lpstr>
      <vt:lpstr> PNL vs BNL</vt:lpstr>
      <vt:lpstr>Announcements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H. V. Jagadish</dc:creator>
  <cp:lastModifiedBy>Atul Prakash</cp:lastModifiedBy>
  <cp:revision>594</cp:revision>
  <cp:lastPrinted>2013-04-01T14:39:02Z</cp:lastPrinted>
  <dcterms:created xsi:type="dcterms:W3CDTF">2000-01-04T20:40:43Z</dcterms:created>
  <dcterms:modified xsi:type="dcterms:W3CDTF">2015-11-23T17:54:10Z</dcterms:modified>
</cp:coreProperties>
</file>