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81" r:id="rId2"/>
    <p:sldId id="366" r:id="rId3"/>
    <p:sldId id="367" r:id="rId4"/>
    <p:sldId id="370" r:id="rId5"/>
    <p:sldId id="372" r:id="rId6"/>
    <p:sldId id="327" r:id="rId7"/>
    <p:sldId id="328" r:id="rId8"/>
    <p:sldId id="329" r:id="rId9"/>
    <p:sldId id="331" r:id="rId10"/>
    <p:sldId id="365" r:id="rId11"/>
    <p:sldId id="363" r:id="rId12"/>
    <p:sldId id="332" r:id="rId13"/>
    <p:sldId id="333" r:id="rId14"/>
    <p:sldId id="373" r:id="rId15"/>
    <p:sldId id="374" r:id="rId16"/>
    <p:sldId id="375" r:id="rId17"/>
    <p:sldId id="334" r:id="rId18"/>
    <p:sldId id="335" r:id="rId19"/>
    <p:sldId id="369" r:id="rId20"/>
    <p:sldId id="364" r:id="rId21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AE8E2"/>
    <a:srgbClr val="F5D2C7"/>
    <a:srgbClr val="F2DDCA"/>
    <a:srgbClr val="BFFDED"/>
    <a:srgbClr val="003300"/>
    <a:srgbClr val="D3EEFD"/>
    <a:srgbClr val="D6F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2"/>
    <p:restoredTop sz="89281" autoAdjust="0"/>
  </p:normalViewPr>
  <p:slideViewPr>
    <p:cSldViewPr>
      <p:cViewPr varScale="1">
        <p:scale>
          <a:sx n="116" d="100"/>
          <a:sy n="116" d="100"/>
        </p:scale>
        <p:origin x="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4" Type="http://schemas.openxmlformats.org/officeDocument/2006/relationships/slide" Target="slides/slide18.xml"/><Relationship Id="rId5" Type="http://schemas.openxmlformats.org/officeDocument/2006/relationships/slide" Target="slides/slide19.xml"/><Relationship Id="rId1" Type="http://schemas.openxmlformats.org/officeDocument/2006/relationships/slide" Target="slides/slide8.xml"/><Relationship Id="rId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F0CD241C-AFD1-8146-881A-2E9E9E38D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2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E7D303A-5D56-5C42-9B10-E0F20D5D3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4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A72B88-D600-5446-BA72-85C0FBFE1B31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F255A0-6A05-E64F-ABC0-24B6BABD5AEC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16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F255A0-6A05-E64F-ABC0-24B6BABD5AEC}" type="slidenum">
              <a:rPr lang="en-US" sz="1300"/>
              <a:pPr eaLnBrk="1" hangingPunct="1"/>
              <a:t>14</a:t>
            </a:fld>
            <a:endParaRPr lang="en-US" sz="130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16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ended up here on</a:t>
            </a:r>
            <a:r>
              <a:rPr lang="en-US" baseline="0" dirty="0" smtClean="0"/>
              <a:t> </a:t>
            </a:r>
            <a:r>
              <a:rPr lang="en-US" baseline="0" smtClean="0"/>
              <a:t>11/23/15 lecture.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D303A-5D56-5C42-9B10-E0F20D5D383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783C93A-3E28-FC41-95C9-163127DEFE89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16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3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157E6A-24F7-F048-BFB9-2FE2AF3D728D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4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157E6A-24F7-F048-BFB9-2FE2AF3D728D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F10963-837F-B340-AC53-CA6570CF29CB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9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5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17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2F10963-837F-B340-AC53-CA6570CF29CB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9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4A8E185-E7E5-7D49-8B5F-A9B97756FB49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80853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102C97-A25D-6F46-BF49-796EF5CC44D6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Use all </a:t>
            </a:r>
            <a:r>
              <a:rPr lang="en-US" dirty="0" err="1"/>
              <a:t>sqrt</a:t>
            </a:r>
            <a:r>
              <a:rPr lang="en-US" dirty="0"/>
              <a:t> (|R|) and </a:t>
            </a:r>
            <a:r>
              <a:rPr lang="en-US" dirty="0" err="1"/>
              <a:t>sqrt</a:t>
            </a:r>
            <a:r>
              <a:rPr lang="en-US" dirty="0"/>
              <a:t> (|S|) buffer pages during the sort, and 3 pages (2 input, 1 output) during the merge phase</a:t>
            </a:r>
          </a:p>
          <a:p>
            <a:endParaRPr lang="en-US" dirty="0"/>
          </a:p>
          <a:p>
            <a:r>
              <a:rPr lang="en-US" dirty="0"/>
              <a:t>Worst case happens when all tuples in R and S have the same value for join attribute (unlikely)</a:t>
            </a:r>
          </a:p>
        </p:txBody>
      </p:sp>
    </p:spTree>
    <p:extLst>
      <p:ext uri="{BB962C8B-B14F-4D97-AF65-F5344CB8AC3E}">
        <p14:creationId xmlns:p14="http://schemas.microsoft.com/office/powerpoint/2010/main" val="208590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07E723E-AED8-1F47-BCFC-6A024B1E67CC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Note: S is the outer relation</a:t>
            </a:r>
          </a:p>
        </p:txBody>
      </p:sp>
    </p:spTree>
    <p:extLst>
      <p:ext uri="{BB962C8B-B14F-4D97-AF65-F5344CB8AC3E}">
        <p14:creationId xmlns:p14="http://schemas.microsoft.com/office/powerpoint/2010/main" val="185845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16F60F-4D7E-EA4A-B18B-889CC9C80F2B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Note: S is the outer relation</a:t>
            </a:r>
          </a:p>
        </p:txBody>
      </p:sp>
    </p:spTree>
    <p:extLst>
      <p:ext uri="{BB962C8B-B14F-4D97-AF65-F5344CB8AC3E}">
        <p14:creationId xmlns:p14="http://schemas.microsoft.com/office/powerpoint/2010/main" val="197740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350F02-A1C7-1D4C-97D2-1ABC84B1F080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/>
          <a:p>
            <a:pPr algn="r" defTabSz="965200" eaLnBrk="0" hangingPunct="0"/>
            <a:r>
              <a:rPr lang="en-US" sz="1100" i="1">
                <a:latin typeface="Times New Roman" charset="0"/>
              </a:rPr>
              <a:t>14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 w="12700" cap="flat">
            <a:solidFill>
              <a:schemeClr val="tx1"/>
            </a:solidFill>
          </a:ln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0" tIns="46917" rIns="95510" bIns="4691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081088"/>
            <a:ext cx="90090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7833-8582-C04A-B2D6-29E32CF69D4F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1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A89A5-3BF0-2E47-977F-99E76164A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39D21-AABB-C246-B440-DA6558F60E59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3227-3E49-DD41-9C35-09D6B4F16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E3185-6AA2-0940-82CC-B5260956157B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3B62-5E79-8041-A8FF-DC9F7432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3820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6310-8F34-2A4C-800C-D0E509888929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1CD77-6A84-A74A-8E7B-A6680749B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B4F17-F7A1-194F-8157-FE1AA4923457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7B1FB-FD78-174F-87C4-70251DC9E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4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172CC-84F7-C44C-97EC-66924A52E7F1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A5462-DDF7-9E4B-9C86-67B1065A2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6B15-C9E9-A540-977C-0E2E89CCD13A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F2D05-9A3C-274F-A87C-873B3278A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D9B41-2189-DC4E-B06C-CB22C7D39F11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34A1D-BA48-E34B-9B12-EF935A0A8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F3D9B-93DF-8F40-80A4-D1A5C028A1E4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DF676-ED99-5B45-95E1-AE7CEA571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039F2-4D63-FF48-A270-318603E5A2FD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EBA3-6225-4843-872C-F192AA5FD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B16D2-6D3A-7942-970D-C63951C12867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89A25-8329-3343-9671-4DB916F6D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5FA8-0DF8-C448-B4CB-EBC9458B90D2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7E5E3-5BBB-144E-81E7-324442BB4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4407-8A72-E54B-AC84-79172F1ED8BC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C6888-A2C2-7948-B907-B5A0FD70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B73F8-0B9A-4A47-88F8-EC01EF0355A5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884D8-E4DC-0643-880E-C92CEF68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2587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2587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10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810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080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08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9413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1524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F4285EF9-F94D-8441-A57C-1CBC7A134370}" type="datetime1">
              <a:rPr lang="en-US"/>
              <a:pPr>
                <a:defRPr/>
              </a:pPr>
              <a:t>11/23/15</a:t>
            </a:fld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EECS 484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68210F-964F-674B-8C83-763FEA4D5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7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C05DA5C-929B-5E4B-83E0-26379B5240A2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18434" name="Rectangle 18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18435" name="Rectangle 1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DD535D2-CA5F-DE4E-B521-18A2899068C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011238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000" dirty="0" smtClean="0">
                <a:latin typeface="Tahoma" charset="0"/>
              </a:rPr>
              <a:t>Advanced Join Strategies</a:t>
            </a:r>
            <a:endParaRPr lang="en-US" sz="4000" dirty="0">
              <a:latin typeface="Tahoma" charset="0"/>
            </a:endParaRPr>
          </a:p>
        </p:txBody>
      </p:sp>
      <p:sp>
        <p:nvSpPr>
          <p:cNvPr id="18439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en-US">
                <a:latin typeface="Tahoma" charset="0"/>
              </a:rPr>
              <a:t>Chapter 12 and 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6600" y="3708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CYU: </a:t>
            </a:r>
            <a:r>
              <a:rPr lang="en-US" dirty="0">
                <a:latin typeface="Tahoma" charset="0"/>
              </a:rPr>
              <a:t>SM, Page NL, Block NL</a:t>
            </a:r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4419600" y="4495800"/>
            <a:ext cx="4572000" cy="198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Block NL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Scan outer: 64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Join: </a:t>
            </a:r>
            <a:r>
              <a:rPr lang="en-US" dirty="0">
                <a:ea typeface="华文细黑" charset="0"/>
                <a:cs typeface="华文细黑" charset="0"/>
              </a:rPr>
              <a:t>⌈64/6⌉</a:t>
            </a:r>
            <a:r>
              <a:rPr lang="en-US" dirty="0"/>
              <a:t>* 128 = 1408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TOTAL: 1472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457200" y="1066800"/>
            <a:ext cx="6781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|R| = 128 	|S| = 64	B = </a:t>
            </a:r>
            <a:r>
              <a:rPr lang="en-US" sz="2800" dirty="0" smtClean="0"/>
              <a:t>8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Find the cost of  R     </a:t>
            </a:r>
            <a:r>
              <a:rPr lang="en-US" sz="2800" dirty="0" smtClean="0"/>
              <a:t>S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Sort-Merge (</a:t>
            </a:r>
            <a:r>
              <a:rPr lang="en-US" sz="2800" u="sng" dirty="0"/>
              <a:t>use </a:t>
            </a:r>
            <a:r>
              <a:rPr lang="en-US" u="sng" dirty="0"/>
              <a:t>all the </a:t>
            </a:r>
            <a:r>
              <a:rPr lang="en-US" u="sng" dirty="0" smtClean="0"/>
              <a:t>buffers for sort</a:t>
            </a:r>
            <a:r>
              <a:rPr lang="en-US" dirty="0" smtClean="0"/>
              <a:t>)</a:t>
            </a:r>
            <a:endParaRPr lang="en-US" dirty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Sort S: </a:t>
            </a:r>
            <a:r>
              <a:rPr lang="en-US" dirty="0" smtClean="0"/>
              <a:t>2</a:t>
            </a:r>
            <a:r>
              <a:rPr lang="en-US" dirty="0"/>
              <a:t>*64*(1+⌈log</a:t>
            </a:r>
            <a:r>
              <a:rPr lang="en-US" baseline="-25000" dirty="0"/>
              <a:t>7</a:t>
            </a:r>
            <a:r>
              <a:rPr lang="en-US" dirty="0"/>
              <a:t>⌈ </a:t>
            </a:r>
            <a:r>
              <a:rPr lang="en-US" dirty="0" smtClean="0"/>
              <a:t>64/</a:t>
            </a:r>
            <a:r>
              <a:rPr lang="en-US" dirty="0"/>
              <a:t>8 ⌉⌉)= 384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Sort R: </a:t>
            </a:r>
            <a:r>
              <a:rPr lang="en-US" dirty="0" smtClean="0"/>
              <a:t>2*128*(</a:t>
            </a:r>
            <a:r>
              <a:rPr lang="en-US" dirty="0"/>
              <a:t>1+⌈log</a:t>
            </a:r>
            <a:r>
              <a:rPr lang="en-US" baseline="-25000" dirty="0" smtClean="0"/>
              <a:t>7</a:t>
            </a:r>
            <a:r>
              <a:rPr lang="en-US" dirty="0" smtClean="0"/>
              <a:t>⌈ 128/8 ⌉</a:t>
            </a:r>
            <a:r>
              <a:rPr lang="en-US" dirty="0"/>
              <a:t>⌉</a:t>
            </a:r>
            <a:r>
              <a:rPr lang="en-US" dirty="0" smtClean="0"/>
              <a:t>)= </a:t>
            </a:r>
            <a:r>
              <a:rPr lang="en-US" dirty="0"/>
              <a:t>768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Merge (input): 64+128 = 192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TOTAL: 1344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Page </a:t>
            </a:r>
            <a:r>
              <a:rPr lang="en-US" sz="2800" dirty="0" smtClean="0"/>
              <a:t>NL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dirty="0"/>
              <a:t>S</a:t>
            </a:r>
            <a:r>
              <a:rPr lang="en-US" dirty="0" smtClean="0"/>
              <a:t>can outer: 64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dirty="0" smtClean="0"/>
              <a:t>Join: 64 * 128 = 8192</a:t>
            </a: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dirty="0" smtClean="0"/>
              <a:t>TOTAL: 8256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62800" y="1524000"/>
            <a:ext cx="1757512" cy="830997"/>
          </a:xfrm>
          <a:prstGeom prst="rect">
            <a:avLst/>
          </a:prstGeom>
          <a:solidFill>
            <a:srgbClr val="D3EEFD"/>
          </a:solidFill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</a:t>
            </a:r>
            <a:r>
              <a:rPr lang="en-US" baseline="-25000" dirty="0" smtClean="0"/>
              <a:t>7 </a:t>
            </a:r>
            <a:r>
              <a:rPr lang="en-US" dirty="0" smtClean="0"/>
              <a:t>8=1.07</a:t>
            </a:r>
          </a:p>
          <a:p>
            <a:r>
              <a:rPr lang="en-US" dirty="0"/>
              <a:t>l</a:t>
            </a:r>
            <a:r>
              <a:rPr lang="en-US" dirty="0" smtClean="0"/>
              <a:t>og</a:t>
            </a:r>
            <a:r>
              <a:rPr lang="en-US" baseline="-25000" dirty="0" smtClean="0"/>
              <a:t>7 </a:t>
            </a:r>
            <a:r>
              <a:rPr lang="en-US" dirty="0" smtClean="0"/>
              <a:t>8</a:t>
            </a:r>
            <a:r>
              <a:rPr lang="en-US" dirty="0"/>
              <a:t>=</a:t>
            </a:r>
            <a:r>
              <a:rPr lang="en-US" dirty="0" smtClean="0"/>
              <a:t>1.42 </a:t>
            </a:r>
            <a:endParaRPr lang="en-US" dirty="0"/>
          </a:p>
        </p:txBody>
      </p:sp>
      <p:sp>
        <p:nvSpPr>
          <p:cNvPr id="12" name="AutoShape 49"/>
          <p:cNvSpPr>
            <a:spLocks noChangeArrowheads="1"/>
          </p:cNvSpPr>
          <p:nvPr/>
        </p:nvSpPr>
        <p:spPr bwMode="auto">
          <a:xfrm rot="5400000" flipV="1">
            <a:off x="3924300" y="1714500"/>
            <a:ext cx="228600" cy="304800"/>
          </a:xfrm>
          <a:prstGeom prst="flowChartCollat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D524AC-6795-8246-97AA-4C04309A8710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AFFB9A-8BE8-DC44-9256-7DC79D69B2EB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Grace Hash Join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Step 1: (Build) Hash both relations, R and S, on the join attribute, producing </a:t>
            </a:r>
            <a:r>
              <a:rPr lang="en-US" i="1" dirty="0">
                <a:solidFill>
                  <a:schemeClr val="accent2"/>
                </a:solidFill>
                <a:latin typeface="Tahoma" charset="0"/>
              </a:rPr>
              <a:t>k</a:t>
            </a:r>
            <a:r>
              <a:rPr lang="en-US" dirty="0">
                <a:latin typeface="Tahoma" charset="0"/>
              </a:rPr>
              <a:t> disk-based partitions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Guarantees that R tuples can only join with S tuples in the same partition</a:t>
            </a:r>
          </a:p>
          <a:p>
            <a:pPr eaLnBrk="1" hangingPunct="1"/>
            <a:r>
              <a:rPr lang="en-US" dirty="0">
                <a:latin typeface="Tahoma" charset="0"/>
              </a:rPr>
              <a:t>Step 2: (Probe) Read in complete partition of (smaller relation) R, and scan S partition for </a:t>
            </a:r>
            <a:r>
              <a:rPr lang="en-US" dirty="0" smtClean="0">
                <a:latin typeface="Tahoma" charset="0"/>
              </a:rPr>
              <a:t>matches</a:t>
            </a:r>
            <a:r>
              <a:rPr lang="ar-IQ" dirty="0" smtClean="0">
                <a:latin typeface="Tahoma" charset="0"/>
              </a:rPr>
              <a:t>. </a:t>
            </a:r>
            <a:r>
              <a:rPr lang="en-US" dirty="0" smtClean="0">
                <a:latin typeface="Tahoma" charset="0"/>
              </a:rPr>
              <a:t>Use a different hash function h2</a:t>
            </a:r>
            <a:endParaRPr lang="en-US" dirty="0">
              <a:latin typeface="Tahoma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DED58C-8616-8348-B738-3765C4E51C32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624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5BB6E1D-51AD-D445-BDCD-28E271AA3CD3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66800"/>
            <a:ext cx="3505200" cy="449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  <a:latin typeface="Tahoma" charset="0"/>
              </a:rPr>
              <a:t>k = B-1 (# of buckets)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h1 ≠ h2</a:t>
            </a:r>
          </a:p>
          <a:p>
            <a:pPr eaLnBrk="1" hangingPunct="1"/>
            <a:endParaRPr lang="en-US" sz="2800" b="1" dirty="0">
              <a:solidFill>
                <a:schemeClr val="hlink"/>
              </a:solidFill>
              <a:latin typeface="Tahoma" charset="0"/>
            </a:endParaRPr>
          </a:p>
          <a:p>
            <a:pPr eaLnBrk="1" hangingPunct="1"/>
            <a:endParaRPr lang="en-US" sz="2800" b="1" dirty="0">
              <a:latin typeface="Tahoma" charset="0"/>
            </a:endParaRPr>
          </a:p>
        </p:txBody>
      </p:sp>
      <p:sp>
        <p:nvSpPr>
          <p:cNvPr id="1115140" name="Line 4"/>
          <p:cNvSpPr>
            <a:spLocks noChangeShapeType="1"/>
          </p:cNvSpPr>
          <p:nvPr/>
        </p:nvSpPr>
        <p:spPr bwMode="auto">
          <a:xfrm>
            <a:off x="3744913" y="2971800"/>
            <a:ext cx="5080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57600" y="2992438"/>
            <a:ext cx="5478463" cy="3027362"/>
            <a:chOff x="2161" y="2239"/>
            <a:chExt cx="3451" cy="1907"/>
          </a:xfrm>
        </p:grpSpPr>
        <p:sp>
          <p:nvSpPr>
            <p:cNvPr id="62527" name="Rectangle 6"/>
            <p:cNvSpPr>
              <a:spLocks noChangeArrowheads="1"/>
            </p:cNvSpPr>
            <p:nvPr/>
          </p:nvSpPr>
          <p:spPr bwMode="auto">
            <a:xfrm>
              <a:off x="2169" y="2239"/>
              <a:ext cx="72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Partitions</a:t>
              </a:r>
            </a:p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of R &amp; S</a:t>
              </a:r>
            </a:p>
          </p:txBody>
        </p:sp>
        <p:sp>
          <p:nvSpPr>
            <p:cNvPr id="62528" name="Rectangle 7"/>
            <p:cNvSpPr>
              <a:spLocks noChangeArrowheads="1"/>
            </p:cNvSpPr>
            <p:nvPr/>
          </p:nvSpPr>
          <p:spPr bwMode="auto">
            <a:xfrm>
              <a:off x="3255" y="3604"/>
              <a:ext cx="70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Input buffer</a:t>
              </a:r>
            </a:p>
            <a:p>
              <a:pPr algn="ctr"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for Si</a:t>
              </a:r>
            </a:p>
          </p:txBody>
        </p:sp>
        <p:sp>
          <p:nvSpPr>
            <p:cNvPr id="62529" name="Rectangle 8"/>
            <p:cNvSpPr>
              <a:spLocks noChangeArrowheads="1"/>
            </p:cNvSpPr>
            <p:nvPr/>
          </p:nvSpPr>
          <p:spPr bwMode="auto">
            <a:xfrm>
              <a:off x="3289" y="2522"/>
              <a:ext cx="1412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000000"/>
                  </a:solidFill>
                  <a:latin typeface="Times New Roman" charset="0"/>
                </a:rPr>
                <a:t>Hash table for partition</a:t>
              </a:r>
            </a:p>
            <a:p>
              <a:pPr algn="ctr" eaLnBrk="0" hangingPunct="0"/>
              <a:r>
                <a:rPr lang="en-US" sz="1600" b="1" dirty="0" err="1">
                  <a:solidFill>
                    <a:srgbClr val="000000"/>
                  </a:solidFill>
                  <a:latin typeface="Times New Roman" charset="0"/>
                </a:rPr>
                <a:t>Ri</a:t>
              </a:r>
              <a:r>
                <a:rPr lang="en-US" sz="16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Times New Roman" charset="0"/>
                </a:rPr>
                <a:t>(&lt; </a:t>
              </a:r>
              <a:r>
                <a:rPr lang="en-US" sz="1600" b="1" dirty="0">
                  <a:solidFill>
                    <a:srgbClr val="000000"/>
                  </a:solidFill>
                  <a:latin typeface="Times New Roman" charset="0"/>
                </a:rPr>
                <a:t>B-1 pages)</a:t>
              </a:r>
            </a:p>
          </p:txBody>
        </p:sp>
        <p:sp>
          <p:nvSpPr>
            <p:cNvPr id="62530" name="Freeform 9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1" name="Freeform 10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2" name="Freeform 11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3" name="Freeform 12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4" name="Freeform 13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5" name="Freeform 14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6" name="Freeform 15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5"/>
                <a:gd name="T17" fmla="*/ 145 w 14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7" name="Freeform 16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8" name="Freeform 17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9" name="Freeform 18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0" name="Freeform 19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1" name="Freeform 20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2" name="Freeform 21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3" name="Freeform 22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4" name="Freeform 23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5" name="Freeform 24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6" name="Freeform 25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2"/>
                <a:gd name="T16" fmla="*/ 0 h 231"/>
                <a:gd name="T17" fmla="*/ 1102 w 1102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7" name="Freeform 26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8" name="Freeform 27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6"/>
                <a:gd name="T16" fmla="*/ 0 h 1393"/>
                <a:gd name="T17" fmla="*/ 1526 w 1526"/>
                <a:gd name="T18" fmla="*/ 1393 h 1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49" name="Group 28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62573" name="Freeform 29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4" name="Freeform 30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5" name="Freeform 31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7"/>
                  <a:gd name="T17" fmla="*/ 24 w 24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6" name="Freeform 32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7" name="Freeform 33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6"/>
                  <a:gd name="T17" fmla="*/ 144 w 144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8" name="Freeform 34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50" name="Rectangle 35"/>
            <p:cNvSpPr>
              <a:spLocks noChangeArrowheads="1"/>
            </p:cNvSpPr>
            <p:nvPr/>
          </p:nvSpPr>
          <p:spPr bwMode="auto">
            <a:xfrm>
              <a:off x="3195" y="3882"/>
              <a:ext cx="15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B main memory buffers</a:t>
              </a:r>
            </a:p>
          </p:txBody>
        </p:sp>
        <p:sp>
          <p:nvSpPr>
            <p:cNvPr id="62551" name="Rectangle 36"/>
            <p:cNvSpPr>
              <a:spLocks noChangeArrowheads="1"/>
            </p:cNvSpPr>
            <p:nvPr/>
          </p:nvSpPr>
          <p:spPr bwMode="auto">
            <a:xfrm>
              <a:off x="2319" y="3917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Disk</a:t>
              </a:r>
            </a:p>
          </p:txBody>
        </p:sp>
        <p:sp>
          <p:nvSpPr>
            <p:cNvPr id="62552" name="Rectangle 37"/>
            <p:cNvSpPr>
              <a:spLocks noChangeArrowheads="1"/>
            </p:cNvSpPr>
            <p:nvPr/>
          </p:nvSpPr>
          <p:spPr bwMode="auto">
            <a:xfrm>
              <a:off x="4127" y="3546"/>
              <a:ext cx="49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Output </a:t>
              </a:r>
            </a:p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 buffer</a:t>
              </a:r>
            </a:p>
          </p:txBody>
        </p:sp>
        <p:sp>
          <p:nvSpPr>
            <p:cNvPr id="62553" name="Rectangle 38"/>
            <p:cNvSpPr>
              <a:spLocks noChangeArrowheads="1"/>
            </p:cNvSpPr>
            <p:nvPr/>
          </p:nvSpPr>
          <p:spPr bwMode="auto">
            <a:xfrm>
              <a:off x="4998" y="3882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Disk</a:t>
              </a:r>
            </a:p>
          </p:txBody>
        </p:sp>
        <p:sp>
          <p:nvSpPr>
            <p:cNvPr id="62554" name="Rectangle 39"/>
            <p:cNvSpPr>
              <a:spLocks noChangeArrowheads="1"/>
            </p:cNvSpPr>
            <p:nvPr/>
          </p:nvSpPr>
          <p:spPr bwMode="auto">
            <a:xfrm>
              <a:off x="4806" y="2352"/>
              <a:ext cx="8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Join Result</a:t>
              </a:r>
            </a:p>
          </p:txBody>
        </p:sp>
        <p:sp>
          <p:nvSpPr>
            <p:cNvPr id="62555" name="Rectangle 40"/>
            <p:cNvSpPr>
              <a:spLocks noChangeArrowheads="1"/>
            </p:cNvSpPr>
            <p:nvPr/>
          </p:nvSpPr>
          <p:spPr bwMode="auto">
            <a:xfrm>
              <a:off x="2833" y="2706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hash</a:t>
              </a:r>
            </a:p>
          </p:txBody>
        </p:sp>
        <p:sp>
          <p:nvSpPr>
            <p:cNvPr id="62556" name="Rectangle 41"/>
            <p:cNvSpPr>
              <a:spLocks noChangeArrowheads="1"/>
            </p:cNvSpPr>
            <p:nvPr/>
          </p:nvSpPr>
          <p:spPr bwMode="auto">
            <a:xfrm>
              <a:off x="2862" y="2838"/>
              <a:ext cx="22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000000"/>
                  </a:solidFill>
                  <a:latin typeface="Times New Roman" charset="0"/>
                </a:rPr>
                <a:t>fn</a:t>
              </a:r>
            </a:p>
          </p:txBody>
        </p:sp>
        <p:sp>
          <p:nvSpPr>
            <p:cNvPr id="62557" name="Rectangle 42"/>
            <p:cNvSpPr>
              <a:spLocks noChangeArrowheads="1"/>
            </p:cNvSpPr>
            <p:nvPr/>
          </p:nvSpPr>
          <p:spPr bwMode="auto">
            <a:xfrm>
              <a:off x="2867" y="2968"/>
              <a:ext cx="2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3365FB"/>
                  </a:solidFill>
                  <a:latin typeface="Times New Roman" charset="0"/>
                </a:rPr>
                <a:t>h2</a:t>
              </a:r>
            </a:p>
          </p:txBody>
        </p:sp>
        <p:sp>
          <p:nvSpPr>
            <p:cNvPr id="62558" name="Rectangle 43"/>
            <p:cNvSpPr>
              <a:spLocks noChangeArrowheads="1"/>
            </p:cNvSpPr>
            <p:nvPr/>
          </p:nvSpPr>
          <p:spPr bwMode="auto">
            <a:xfrm>
              <a:off x="3747" y="3264"/>
              <a:ext cx="24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3365FB"/>
                  </a:solidFill>
                  <a:latin typeface="Times New Roman" charset="0"/>
                </a:rPr>
                <a:t>h2</a:t>
              </a:r>
            </a:p>
          </p:txBody>
        </p:sp>
        <p:grpSp>
          <p:nvGrpSpPr>
            <p:cNvPr id="62559" name="Group 44"/>
            <p:cNvGrpSpPr>
              <a:grpSpLocks/>
            </p:cNvGrpSpPr>
            <p:nvPr/>
          </p:nvGrpSpPr>
          <p:grpSpPr bwMode="auto">
            <a:xfrm>
              <a:off x="2161" y="2644"/>
              <a:ext cx="671" cy="1273"/>
              <a:chOff x="2161" y="2644"/>
              <a:chExt cx="671" cy="1273"/>
            </a:xfrm>
          </p:grpSpPr>
          <p:sp>
            <p:nvSpPr>
              <p:cNvPr id="62569" name="Oval 45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0" name="Line 46"/>
              <p:cNvSpPr>
                <a:spLocks noChangeShapeType="1"/>
              </p:cNvSpPr>
              <p:nvPr/>
            </p:nvSpPr>
            <p:spPr bwMode="auto">
              <a:xfrm>
                <a:off x="2161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1" name="Line 47"/>
              <p:cNvSpPr>
                <a:spLocks noChangeShapeType="1"/>
              </p:cNvSpPr>
              <p:nvPr/>
            </p:nvSpPr>
            <p:spPr bwMode="auto">
              <a:xfrm>
                <a:off x="283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2" name="Arc 48"/>
              <p:cNvSpPr>
                <a:spLocks/>
              </p:cNvSpPr>
              <p:nvPr/>
            </p:nvSpPr>
            <p:spPr bwMode="auto">
              <a:xfrm>
                <a:off x="2162" y="3843"/>
                <a:ext cx="663" cy="74"/>
              </a:xfrm>
              <a:custGeom>
                <a:avLst/>
                <a:gdLst>
                  <a:gd name="T0" fmla="*/ 0 w 43200"/>
                  <a:gd name="T1" fmla="*/ 0 h 22202"/>
                  <a:gd name="T2" fmla="*/ 0 w 43200"/>
                  <a:gd name="T3" fmla="*/ 0 h 22202"/>
                  <a:gd name="T4" fmla="*/ 0 w 43200"/>
                  <a:gd name="T5" fmla="*/ 0 h 2220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02"/>
                  <a:gd name="T11" fmla="*/ 43200 w 43200"/>
                  <a:gd name="T12" fmla="*/ 22202 h 222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lnTo>
                      <a:pt x="4319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560" name="Group 49"/>
            <p:cNvGrpSpPr>
              <a:grpSpLocks/>
            </p:cNvGrpSpPr>
            <p:nvPr/>
          </p:nvGrpSpPr>
          <p:grpSpPr bwMode="auto">
            <a:xfrm>
              <a:off x="4944" y="2692"/>
              <a:ext cx="528" cy="1179"/>
              <a:chOff x="4944" y="2692"/>
              <a:chExt cx="528" cy="1179"/>
            </a:xfrm>
          </p:grpSpPr>
          <p:sp>
            <p:nvSpPr>
              <p:cNvPr id="62565" name="Oval 50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6" name="Line 51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7" name="Line 52"/>
              <p:cNvSpPr>
                <a:spLocks noChangeShapeType="1"/>
              </p:cNvSpPr>
              <p:nvPr/>
            </p:nvSpPr>
            <p:spPr bwMode="auto">
              <a:xfrm>
                <a:off x="5472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8" name="Arc 53"/>
              <p:cNvSpPr>
                <a:spLocks/>
              </p:cNvSpPr>
              <p:nvPr/>
            </p:nvSpPr>
            <p:spPr bwMode="auto">
              <a:xfrm>
                <a:off x="4947" y="3800"/>
                <a:ext cx="520" cy="71"/>
              </a:xfrm>
              <a:custGeom>
                <a:avLst/>
                <a:gdLst>
                  <a:gd name="T0" fmla="*/ 0 w 43200"/>
                  <a:gd name="T1" fmla="*/ 0 h 22887"/>
                  <a:gd name="T2" fmla="*/ 0 w 43200"/>
                  <a:gd name="T3" fmla="*/ 0 h 22887"/>
                  <a:gd name="T4" fmla="*/ 0 w 43200"/>
                  <a:gd name="T5" fmla="*/ 0 h 2288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887"/>
                  <a:gd name="T11" fmla="*/ 43200 w 43200"/>
                  <a:gd name="T12" fmla="*/ 22887 h 228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887" fill="none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</a:path>
                  <a:path w="43200" h="22887" stroke="0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  <a:lnTo>
                      <a:pt x="21600" y="1287"/>
                    </a:lnTo>
                    <a:lnTo>
                      <a:pt x="43178" y="31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61" name="Line 54"/>
            <p:cNvSpPr>
              <a:spLocks noChangeShapeType="1"/>
            </p:cNvSpPr>
            <p:nvPr/>
          </p:nvSpPr>
          <p:spPr bwMode="auto">
            <a:xfrm>
              <a:off x="2836" y="3168"/>
              <a:ext cx="56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2" name="Line 55"/>
            <p:cNvSpPr>
              <a:spLocks noChangeShapeType="1"/>
            </p:cNvSpPr>
            <p:nvPr/>
          </p:nvSpPr>
          <p:spPr bwMode="auto">
            <a:xfrm>
              <a:off x="2836" y="3504"/>
              <a:ext cx="6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3" name="Freeform 56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89"/>
                <a:gd name="T17" fmla="*/ 193 w 193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4" name="Line 57"/>
            <p:cNvSpPr>
              <a:spLocks noChangeShapeType="1"/>
            </p:cNvSpPr>
            <p:nvPr/>
          </p:nvSpPr>
          <p:spPr bwMode="auto">
            <a:xfrm>
              <a:off x="4420" y="3504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72" name="Group 58"/>
          <p:cNvGrpSpPr>
            <a:grpSpLocks/>
          </p:cNvGrpSpPr>
          <p:nvPr/>
        </p:nvGrpSpPr>
        <p:grpSpPr bwMode="auto">
          <a:xfrm>
            <a:off x="3659188" y="0"/>
            <a:ext cx="5470525" cy="2968625"/>
            <a:chOff x="2162" y="203"/>
            <a:chExt cx="3446" cy="1870"/>
          </a:xfrm>
        </p:grpSpPr>
        <p:sp>
          <p:nvSpPr>
            <p:cNvPr id="62474" name="Rectangle 59"/>
            <p:cNvSpPr>
              <a:spLocks noChangeArrowheads="1"/>
            </p:cNvSpPr>
            <p:nvPr/>
          </p:nvSpPr>
          <p:spPr bwMode="auto">
            <a:xfrm>
              <a:off x="2934" y="1830"/>
              <a:ext cx="158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B main memory buffers</a:t>
              </a:r>
            </a:p>
          </p:txBody>
        </p:sp>
        <p:sp>
          <p:nvSpPr>
            <p:cNvPr id="62475" name="Rectangle 60"/>
            <p:cNvSpPr>
              <a:spLocks noChangeArrowheads="1"/>
            </p:cNvSpPr>
            <p:nvPr/>
          </p:nvSpPr>
          <p:spPr bwMode="auto">
            <a:xfrm>
              <a:off x="4908" y="1844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Disk</a:t>
              </a:r>
            </a:p>
          </p:txBody>
        </p:sp>
        <p:sp>
          <p:nvSpPr>
            <p:cNvPr id="62476" name="Rectangle 61"/>
            <p:cNvSpPr>
              <a:spLocks noChangeArrowheads="1"/>
            </p:cNvSpPr>
            <p:nvPr/>
          </p:nvSpPr>
          <p:spPr bwMode="auto">
            <a:xfrm>
              <a:off x="2315" y="1844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Disk</a:t>
              </a:r>
            </a:p>
          </p:txBody>
        </p:sp>
        <p:sp>
          <p:nvSpPr>
            <p:cNvPr id="62477" name="Rectangle 62"/>
            <p:cNvSpPr>
              <a:spLocks noChangeArrowheads="1"/>
            </p:cNvSpPr>
            <p:nvPr/>
          </p:nvSpPr>
          <p:spPr bwMode="auto">
            <a:xfrm>
              <a:off x="2162" y="203"/>
              <a:ext cx="670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Original </a:t>
              </a:r>
            </a:p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Relation</a:t>
              </a:r>
            </a:p>
          </p:txBody>
        </p:sp>
        <p:sp>
          <p:nvSpPr>
            <p:cNvPr id="62478" name="Rectangle 63"/>
            <p:cNvSpPr>
              <a:spLocks noChangeArrowheads="1"/>
            </p:cNvSpPr>
            <p:nvPr/>
          </p:nvSpPr>
          <p:spPr bwMode="auto">
            <a:xfrm>
              <a:off x="3914" y="395"/>
              <a:ext cx="58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OUTPUT</a:t>
              </a:r>
            </a:p>
          </p:txBody>
        </p:sp>
        <p:sp>
          <p:nvSpPr>
            <p:cNvPr id="62479" name="Freeform 64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Freeform 66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Freeform 67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483" name="Group 68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62524" name="Freeform 69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5" name="Freeform 70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6" name="Freeform 71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84" name="Freeform 72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Freeform 73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6" name="Freeform 74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7" name="Freeform 75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Freeform 76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9" name="Freeform 77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Rectangle 78"/>
            <p:cNvSpPr>
              <a:spLocks noChangeArrowheads="1"/>
            </p:cNvSpPr>
            <p:nvPr/>
          </p:nvSpPr>
          <p:spPr bwMode="auto">
            <a:xfrm>
              <a:off x="4148" y="907"/>
              <a:ext cx="17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62491" name="Freeform 79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Freeform 80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3" name="Rectangle 81"/>
            <p:cNvSpPr>
              <a:spLocks noChangeArrowheads="1"/>
            </p:cNvSpPr>
            <p:nvPr/>
          </p:nvSpPr>
          <p:spPr bwMode="auto">
            <a:xfrm>
              <a:off x="2905" y="951"/>
              <a:ext cx="46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INPUT</a:t>
              </a:r>
            </a:p>
          </p:txBody>
        </p:sp>
        <p:sp useBgFill="1">
          <p:nvSpPr>
            <p:cNvPr id="62494" name="Rectangle 82"/>
            <p:cNvSpPr>
              <a:spLocks noChangeArrowheads="1"/>
            </p:cNvSpPr>
            <p:nvPr/>
          </p:nvSpPr>
          <p:spPr bwMode="auto">
            <a:xfrm>
              <a:off x="4148" y="562"/>
              <a:ext cx="170" cy="19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62495" name="Rectangle 83"/>
            <p:cNvSpPr>
              <a:spLocks noChangeArrowheads="1"/>
            </p:cNvSpPr>
            <p:nvPr/>
          </p:nvSpPr>
          <p:spPr bwMode="auto">
            <a:xfrm>
              <a:off x="3273" y="1106"/>
              <a:ext cx="512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hash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function</a:t>
              </a:r>
            </a:p>
            <a:p>
              <a:pPr algn="ctr" eaLnBrk="0" hangingPunct="0"/>
              <a:r>
                <a:rPr lang="en-US" sz="2000" b="1">
                  <a:solidFill>
                    <a:schemeClr val="accent2"/>
                  </a:solidFill>
                  <a:latin typeface="Times New Roman" charset="0"/>
                </a:rPr>
                <a:t>h1</a:t>
              </a:r>
            </a:p>
          </p:txBody>
        </p:sp>
        <p:sp>
          <p:nvSpPr>
            <p:cNvPr id="62496" name="Rectangle 84"/>
            <p:cNvSpPr>
              <a:spLocks noChangeArrowheads="1"/>
            </p:cNvSpPr>
            <p:nvPr/>
          </p:nvSpPr>
          <p:spPr bwMode="auto">
            <a:xfrm>
              <a:off x="4088" y="1402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Times New Roman" charset="0"/>
                </a:rPr>
                <a:t>B-1</a:t>
              </a:r>
            </a:p>
          </p:txBody>
        </p:sp>
        <p:sp>
          <p:nvSpPr>
            <p:cNvPr id="62497" name="Rectangle 85"/>
            <p:cNvSpPr>
              <a:spLocks noChangeArrowheads="1"/>
            </p:cNvSpPr>
            <p:nvPr/>
          </p:nvSpPr>
          <p:spPr bwMode="auto">
            <a:xfrm>
              <a:off x="4695" y="388"/>
              <a:ext cx="72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Partitions</a:t>
              </a:r>
            </a:p>
          </p:txBody>
        </p:sp>
        <p:sp>
          <p:nvSpPr>
            <p:cNvPr id="62498" name="Rectangle 86"/>
            <p:cNvSpPr>
              <a:spLocks noChangeArrowheads="1"/>
            </p:cNvSpPr>
            <p:nvPr/>
          </p:nvSpPr>
          <p:spPr bwMode="auto">
            <a:xfrm>
              <a:off x="5422" y="773"/>
              <a:ext cx="1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62499" name="Rectangle 87"/>
            <p:cNvSpPr>
              <a:spLocks noChangeArrowheads="1"/>
            </p:cNvSpPr>
            <p:nvPr/>
          </p:nvSpPr>
          <p:spPr bwMode="auto">
            <a:xfrm>
              <a:off x="5416" y="1040"/>
              <a:ext cx="1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62500" name="Rectangle 88"/>
            <p:cNvSpPr>
              <a:spLocks noChangeArrowheads="1"/>
            </p:cNvSpPr>
            <p:nvPr/>
          </p:nvSpPr>
          <p:spPr bwMode="auto">
            <a:xfrm>
              <a:off x="5396" y="1539"/>
              <a:ext cx="1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  <a:latin typeface="Times New Roman" charset="0"/>
                </a:rPr>
                <a:t>k</a:t>
              </a:r>
            </a:p>
          </p:txBody>
        </p:sp>
        <p:grpSp>
          <p:nvGrpSpPr>
            <p:cNvPr id="62501" name="Group 89"/>
            <p:cNvGrpSpPr>
              <a:grpSpLocks/>
            </p:cNvGrpSpPr>
            <p:nvPr/>
          </p:nvGrpSpPr>
          <p:grpSpPr bwMode="auto">
            <a:xfrm>
              <a:off x="2209" y="628"/>
              <a:ext cx="575" cy="1227"/>
              <a:chOff x="2209" y="628"/>
              <a:chExt cx="575" cy="1227"/>
            </a:xfrm>
          </p:grpSpPr>
          <p:sp>
            <p:nvSpPr>
              <p:cNvPr id="62520" name="Oval 90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1" name="Line 91"/>
              <p:cNvSpPr>
                <a:spLocks noChangeShapeType="1"/>
              </p:cNvSpPr>
              <p:nvPr/>
            </p:nvSpPr>
            <p:spPr bwMode="auto">
              <a:xfrm>
                <a:off x="2209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2" name="Line 92"/>
              <p:cNvSpPr>
                <a:spLocks noChangeShapeType="1"/>
              </p:cNvSpPr>
              <p:nvPr/>
            </p:nvSpPr>
            <p:spPr bwMode="auto">
              <a:xfrm>
                <a:off x="2784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3" name="Arc 93"/>
              <p:cNvSpPr>
                <a:spLocks/>
              </p:cNvSpPr>
              <p:nvPr/>
            </p:nvSpPr>
            <p:spPr bwMode="auto">
              <a:xfrm>
                <a:off x="2211" y="1781"/>
                <a:ext cx="567" cy="74"/>
              </a:xfrm>
              <a:custGeom>
                <a:avLst/>
                <a:gdLst>
                  <a:gd name="T0" fmla="*/ 0 w 43200"/>
                  <a:gd name="T1" fmla="*/ 0 h 22830"/>
                  <a:gd name="T2" fmla="*/ 0 w 43200"/>
                  <a:gd name="T3" fmla="*/ 0 h 22830"/>
                  <a:gd name="T4" fmla="*/ 0 w 43200"/>
                  <a:gd name="T5" fmla="*/ 0 h 2283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830"/>
                  <a:gd name="T11" fmla="*/ 43200 w 43200"/>
                  <a:gd name="T12" fmla="*/ 22830 h 228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830" fill="none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</a:path>
                  <a:path w="43200" h="22830" stroke="0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  <a:lnTo>
                      <a:pt x="21600" y="1230"/>
                    </a:lnTo>
                    <a:lnTo>
                      <a:pt x="43179" y="3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2" name="Rectangle 94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3" name="Rectangle 95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4" name="Rectangle 96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5" name="Rectangle 97"/>
            <p:cNvSpPr>
              <a:spLocks noChangeArrowheads="1"/>
            </p:cNvSpPr>
            <p:nvPr/>
          </p:nvSpPr>
          <p:spPr bwMode="auto">
            <a:xfrm>
              <a:off x="2290" y="1178"/>
              <a:ext cx="43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Book Antiqua" charset="0"/>
                </a:rPr>
                <a:t>. . .</a:t>
              </a:r>
            </a:p>
          </p:txBody>
        </p:sp>
        <p:grpSp>
          <p:nvGrpSpPr>
            <p:cNvPr id="62506" name="Group 98"/>
            <p:cNvGrpSpPr>
              <a:grpSpLocks/>
            </p:cNvGrpSpPr>
            <p:nvPr/>
          </p:nvGrpSpPr>
          <p:grpSpPr bwMode="auto">
            <a:xfrm>
              <a:off x="4753" y="628"/>
              <a:ext cx="671" cy="1240"/>
              <a:chOff x="4753" y="628"/>
              <a:chExt cx="671" cy="1240"/>
            </a:xfrm>
          </p:grpSpPr>
          <p:sp>
            <p:nvSpPr>
              <p:cNvPr id="62516" name="Oval 99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7" name="Line 100"/>
              <p:cNvSpPr>
                <a:spLocks noChangeShapeType="1"/>
              </p:cNvSpPr>
              <p:nvPr/>
            </p:nvSpPr>
            <p:spPr bwMode="auto">
              <a:xfrm>
                <a:off x="4753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8" name="Line 101"/>
              <p:cNvSpPr>
                <a:spLocks noChangeShapeType="1"/>
              </p:cNvSpPr>
              <p:nvPr/>
            </p:nvSpPr>
            <p:spPr bwMode="auto">
              <a:xfrm>
                <a:off x="5424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9" name="Arc 102"/>
              <p:cNvSpPr>
                <a:spLocks/>
              </p:cNvSpPr>
              <p:nvPr/>
            </p:nvSpPr>
            <p:spPr bwMode="auto">
              <a:xfrm>
                <a:off x="4755" y="1796"/>
                <a:ext cx="663" cy="72"/>
              </a:xfrm>
              <a:custGeom>
                <a:avLst/>
                <a:gdLst>
                  <a:gd name="T0" fmla="*/ 0 w 43200"/>
                  <a:gd name="T1" fmla="*/ 0 h 22220"/>
                  <a:gd name="T2" fmla="*/ 0 w 43200"/>
                  <a:gd name="T3" fmla="*/ 0 h 22220"/>
                  <a:gd name="T4" fmla="*/ 0 w 43200"/>
                  <a:gd name="T5" fmla="*/ 0 h 2222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20"/>
                  <a:gd name="T11" fmla="*/ 43200 w 43200"/>
                  <a:gd name="T12" fmla="*/ 22220 h 222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20" fill="none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</a:path>
                  <a:path w="43200" h="22220" stroke="0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  <a:lnTo>
                      <a:pt x="21600" y="620"/>
                    </a:lnTo>
                    <a:lnTo>
                      <a:pt x="43191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07" name="Line 103"/>
            <p:cNvSpPr>
              <a:spLocks noChangeShapeType="1"/>
            </p:cNvSpPr>
            <p:nvPr/>
          </p:nvSpPr>
          <p:spPr bwMode="auto">
            <a:xfrm>
              <a:off x="2788" y="1296"/>
              <a:ext cx="2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04"/>
            <p:cNvSpPr>
              <a:spLocks noChangeShapeType="1"/>
            </p:cNvSpPr>
            <p:nvPr/>
          </p:nvSpPr>
          <p:spPr bwMode="auto">
            <a:xfrm flipV="1">
              <a:off x="3796" y="908"/>
              <a:ext cx="328" cy="3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Line 105"/>
            <p:cNvSpPr>
              <a:spLocks noChangeShapeType="1"/>
            </p:cNvSpPr>
            <p:nvPr/>
          </p:nvSpPr>
          <p:spPr bwMode="auto">
            <a:xfrm flipV="1">
              <a:off x="3796" y="1196"/>
              <a:ext cx="32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0" name="Line 106"/>
            <p:cNvSpPr>
              <a:spLocks noChangeShapeType="1"/>
            </p:cNvSpPr>
            <p:nvPr/>
          </p:nvSpPr>
          <p:spPr bwMode="auto">
            <a:xfrm>
              <a:off x="3796" y="1300"/>
              <a:ext cx="328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1" name="Line 107"/>
            <p:cNvSpPr>
              <a:spLocks noChangeShapeType="1"/>
            </p:cNvSpPr>
            <p:nvPr/>
          </p:nvSpPr>
          <p:spPr bwMode="auto">
            <a:xfrm>
              <a:off x="4420" y="864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2" name="Line 108"/>
            <p:cNvSpPr>
              <a:spLocks noChangeShapeType="1"/>
            </p:cNvSpPr>
            <p:nvPr/>
          </p:nvSpPr>
          <p:spPr bwMode="auto">
            <a:xfrm>
              <a:off x="4420" y="1152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3" name="Line 109"/>
            <p:cNvSpPr>
              <a:spLocks noChangeShapeType="1"/>
            </p:cNvSpPr>
            <p:nvPr/>
          </p:nvSpPr>
          <p:spPr bwMode="auto">
            <a:xfrm>
              <a:off x="4420" y="1680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4" name="Freeform 110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5" name="Freeform 111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F6BF69"/>
            </a:solidFill>
            <a:ln w="12700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73" name="Rectangle 112"/>
          <p:cNvSpPr>
            <a:spLocks noChangeArrowheads="1"/>
          </p:cNvSpPr>
          <p:nvPr/>
        </p:nvSpPr>
        <p:spPr bwMode="auto">
          <a:xfrm>
            <a:off x="0" y="4038600"/>
            <a:ext cx="3276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9" grpId="0" uiExpand="1" build="p" autoUpdateAnimBg="0"/>
      <p:bldP spid="11151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6FB3A53-D8DF-9A43-B2CE-14C7C86F2BB6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DE9162-B514-C343-8012-F5374C2BEE5B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6200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Cost Analysis: </a:t>
            </a:r>
            <a:r>
              <a:rPr lang="en-US" sz="4000" dirty="0" smtClean="0">
                <a:latin typeface="Tahoma" charset="0"/>
              </a:rPr>
              <a:t>Grace Hash </a:t>
            </a:r>
            <a:r>
              <a:rPr lang="en-US" sz="4000" dirty="0">
                <a:latin typeface="Tahoma" charset="0"/>
              </a:rPr>
              <a:t>Join</a:t>
            </a:r>
            <a:endParaRPr lang="en-US" dirty="0">
              <a:latin typeface="Tahoma" charset="0"/>
            </a:endParaRPr>
          </a:p>
        </p:txBody>
      </p:sp>
      <p:sp>
        <p:nvSpPr>
          <p:cNvPr id="1117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876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latin typeface="Tahoma" charset="0"/>
              </a:rPr>
              <a:t>Partition phase, </a:t>
            </a:r>
            <a:r>
              <a:rPr lang="en-US" sz="2800" dirty="0" err="1">
                <a:latin typeface="Tahoma" charset="0"/>
              </a:rPr>
              <a:t>read+write</a:t>
            </a:r>
            <a:r>
              <a:rPr lang="en-US" sz="2800" dirty="0">
                <a:latin typeface="Tahoma" charset="0"/>
              </a:rPr>
              <a:t> both relations; </a:t>
            </a:r>
            <a:r>
              <a:rPr lang="en-US" sz="2800" dirty="0">
                <a:solidFill>
                  <a:schemeClr val="accent2"/>
                </a:solidFill>
                <a:latin typeface="Tahoma" charset="0"/>
              </a:rPr>
              <a:t>2(|R|+|S</a:t>
            </a:r>
            <a:r>
              <a:rPr lang="en-US" sz="2800" dirty="0" smtClean="0">
                <a:solidFill>
                  <a:schemeClr val="accent2"/>
                </a:solidFill>
                <a:latin typeface="Tahoma" charset="0"/>
              </a:rPr>
              <a:t>|)</a:t>
            </a:r>
            <a:r>
              <a:rPr lang="en-US" sz="2800" dirty="0" smtClean="0">
                <a:latin typeface="Tahoma" charset="0"/>
              </a:rPr>
              <a:t>, assuming one partition round is enough.</a:t>
            </a:r>
            <a:endParaRPr lang="en-US" sz="2800" i="1" dirty="0">
              <a:solidFill>
                <a:schemeClr val="hlink"/>
              </a:solidFill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In probe phase, </a:t>
            </a:r>
            <a:endParaRPr lang="en-US" sz="2800" dirty="0" smtClean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read each partition of relation R once:</a:t>
            </a:r>
          </a:p>
          <a:p>
            <a:pPr lvl="2" eaLnBrk="1" hangingPunct="1"/>
            <a:r>
              <a:rPr lang="en-US" sz="2000" dirty="0" smtClean="0">
                <a:latin typeface="Tahoma" charset="0"/>
              </a:rPr>
              <a:t>For </a:t>
            </a:r>
            <a:r>
              <a:rPr lang="en-US" sz="2000" dirty="0" smtClean="0">
                <a:latin typeface="Tahoma" charset="0"/>
              </a:rPr>
              <a:t>that, </a:t>
            </a:r>
            <a:r>
              <a:rPr lang="en-US" sz="2000" dirty="0" smtClean="0">
                <a:latin typeface="Tahoma" charset="0"/>
              </a:rPr>
              <a:t>read the corresponding partition of S once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Total cost for all partitions: </a:t>
            </a:r>
            <a:r>
              <a:rPr lang="en-US" dirty="0">
                <a:solidFill>
                  <a:schemeClr val="accent2"/>
                </a:solidFill>
                <a:latin typeface="Tahoma" charset="0"/>
              </a:rPr>
              <a:t>|R|+|S| </a:t>
            </a:r>
            <a:r>
              <a:rPr lang="en-US" dirty="0">
                <a:latin typeface="Tahoma" charset="0"/>
              </a:rPr>
              <a:t>I/</a:t>
            </a:r>
            <a:r>
              <a:rPr lang="en-US" dirty="0" err="1">
                <a:latin typeface="Tahoma" charset="0"/>
              </a:rPr>
              <a:t>Os</a:t>
            </a:r>
            <a:r>
              <a:rPr lang="en-US" dirty="0">
                <a:latin typeface="Tahoma" charset="0"/>
              </a:rPr>
              <a:t>.</a:t>
            </a:r>
          </a:p>
          <a:p>
            <a:pPr lvl="1" eaLnBrk="1" hangingPunct="1"/>
            <a:r>
              <a:rPr lang="en-US" sz="2400" i="1" dirty="0">
                <a:solidFill>
                  <a:schemeClr val="hlink"/>
                </a:solidFill>
                <a:latin typeface="Tahoma" charset="0"/>
              </a:rPr>
              <a:t>Assumes each R partition fits in memory in probe phase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This is </a:t>
            </a:r>
            <a:r>
              <a:rPr lang="en-US" sz="2800" i="1" dirty="0">
                <a:solidFill>
                  <a:schemeClr val="hlink"/>
                </a:solidFill>
                <a:latin typeface="Tahoma" charset="0"/>
              </a:rPr>
              <a:t>Grace hash </a:t>
            </a:r>
            <a:r>
              <a:rPr lang="en-US" sz="2800" i="1" dirty="0" smtClean="0">
                <a:solidFill>
                  <a:schemeClr val="hlink"/>
                </a:solidFill>
                <a:latin typeface="Tahoma" charset="0"/>
              </a:rPr>
              <a:t>join. 3(|R| + |S|) I/</a:t>
            </a:r>
            <a:r>
              <a:rPr lang="en-US" sz="2800" i="1" dirty="0" err="1" smtClean="0">
                <a:solidFill>
                  <a:schemeClr val="hlink"/>
                </a:solidFill>
                <a:latin typeface="Tahoma" charset="0"/>
              </a:rPr>
              <a:t>Os</a:t>
            </a:r>
            <a:r>
              <a:rPr lang="en-US" sz="2800" i="1" dirty="0" smtClean="0">
                <a:solidFill>
                  <a:schemeClr val="hlink"/>
                </a:solidFill>
                <a:latin typeface="Tahoma" charset="0"/>
              </a:rPr>
              <a:t>.</a:t>
            </a:r>
            <a:r>
              <a:rPr lang="en-US" sz="2800" dirty="0" smtClean="0">
                <a:latin typeface="Tahoma" charset="0"/>
              </a:rPr>
              <a:t> 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The purpose of h2: </a:t>
            </a:r>
            <a:r>
              <a:rPr lang="en-US" sz="2800" i="1" u="sng" dirty="0" smtClean="0">
                <a:latin typeface="Tahoma" charset="0"/>
              </a:rPr>
              <a:t>reducing CPU </a:t>
            </a:r>
            <a:r>
              <a:rPr lang="en-US" sz="2800" i="1" u="sng" dirty="0" smtClean="0">
                <a:latin typeface="Tahoma" charset="0"/>
              </a:rPr>
              <a:t>costs</a:t>
            </a:r>
            <a:endParaRPr lang="en-US" sz="2800" i="1" u="sng" dirty="0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6FB3A53-D8DF-9A43-B2CE-14C7C86F2BB6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DE9162-B514-C343-8012-F5374C2BEE5B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6200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Cost Analysis: </a:t>
            </a:r>
            <a:r>
              <a:rPr lang="en-US" sz="4000" dirty="0" smtClean="0">
                <a:latin typeface="Tahoma" charset="0"/>
              </a:rPr>
              <a:t>Grace Hash </a:t>
            </a:r>
            <a:r>
              <a:rPr lang="en-US" sz="4000" dirty="0">
                <a:latin typeface="Tahoma" charset="0"/>
              </a:rPr>
              <a:t>Join</a:t>
            </a:r>
            <a:endParaRPr lang="en-US" dirty="0">
              <a:latin typeface="Tahoma" charset="0"/>
            </a:endParaRPr>
          </a:p>
        </p:txBody>
      </p:sp>
      <p:sp>
        <p:nvSpPr>
          <p:cNvPr id="1117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876800"/>
          </a:xfrm>
          <a:noFill/>
        </p:spPr>
        <p:txBody>
          <a:bodyPr lIns="90488" tIns="44450" rIns="90488" bIns="44450"/>
          <a:lstStyle/>
          <a:p>
            <a:pPr eaLnBrk="1" hangingPunct="1"/>
            <a:endParaRPr lang="en-US" sz="2800" dirty="0" smtClean="0">
              <a:latin typeface="Tahoma" charset="0"/>
            </a:endParaRPr>
          </a:p>
          <a:p>
            <a:pPr eaLnBrk="1" hangingPunct="1"/>
            <a:r>
              <a:rPr lang="en-US" sz="2800" dirty="0" smtClean="0">
                <a:latin typeface="Tahoma" charset="0"/>
              </a:rPr>
              <a:t>Grace Hash Join can sometimes require additional partitioning rounds (use additional hash functions on both R and S). The goal is to make all the partitions of the smaller of R or S fit entirely in B-2 buffers.</a:t>
            </a:r>
          </a:p>
          <a:p>
            <a:pPr eaLnBrk="1" hangingPunct="1"/>
            <a:endParaRPr lang="en-US" sz="2800" i="1" u="sng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9540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Sort-Merge in 3(|R|+|S|)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2192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Sort-merge can be optimized to </a:t>
            </a:r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3(|R|+|S|) </a:t>
            </a:r>
            <a:r>
              <a:rPr lang="en-US" sz="2400" dirty="0" smtClean="0">
                <a:latin typeface="Tahoma" charset="0"/>
              </a:rPr>
              <a:t>I/</a:t>
            </a:r>
            <a:r>
              <a:rPr lang="en-US" sz="2400" dirty="0" err="1" smtClean="0">
                <a:latin typeface="Tahoma" charset="0"/>
              </a:rPr>
              <a:t>Os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When larger relation |S| ≤ B</a:t>
            </a:r>
            <a:endParaRPr lang="en-US" sz="2000" baseline="30000" dirty="0" smtClean="0">
              <a:latin typeface="Tahoma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In other words, sufficient memory to do internal sort.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56B15-C9E9-A540-977C-0E2E89CCD13A}" type="datetime1">
              <a:rPr lang="en-US" smtClean="0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F2D05-9A3C-274F-A87C-873B3278A4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19100" y="2743200"/>
            <a:ext cx="8382000" cy="26066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sz="2400" b="1" kern="0" dirty="0" smtClean="0">
                <a:latin typeface="Tahoma" charset="0"/>
              </a:rPr>
              <a:t>Rationale: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kern="0" dirty="0" smtClean="0">
                <a:latin typeface="Tahoma" charset="0"/>
              </a:rPr>
              <a:t>Since R fits in memory, 2*|R| to sort R.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kern="0" dirty="0" smtClean="0">
                <a:latin typeface="Tahoma" charset="0"/>
              </a:rPr>
              <a:t>Since S fits in memory, 2*|S| to sort S.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kern="0" dirty="0" smtClean="0">
                <a:latin typeface="Tahoma" charset="0"/>
              </a:rPr>
              <a:t>Once both are sorted, assuming no backups are required, merge would take an additional |R| + |S| read cost.</a:t>
            </a:r>
          </a:p>
          <a:p>
            <a:pPr lvl="2" eaLnBrk="1" hangingPunct="1">
              <a:lnSpc>
                <a:spcPct val="110000"/>
              </a:lnSpc>
            </a:pPr>
            <a:endParaRPr lang="en-US" kern="0" dirty="0">
              <a:latin typeface="Tahoma" charset="0"/>
            </a:endParaRPr>
          </a:p>
          <a:p>
            <a:pPr marL="914400" lvl="2" indent="0" eaLnBrk="1" hangingPunct="1">
              <a:lnSpc>
                <a:spcPct val="110000"/>
              </a:lnSpc>
              <a:buNone/>
            </a:pPr>
            <a:endParaRPr lang="en-US" kern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Sort-Merge in 3(|R|+|S|)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12192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Sort-merge can be optimized to </a:t>
            </a:r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3(|R|+|S|) </a:t>
            </a:r>
            <a:r>
              <a:rPr lang="en-US" sz="2400" dirty="0" smtClean="0">
                <a:latin typeface="Tahoma" charset="0"/>
              </a:rPr>
              <a:t>I/</a:t>
            </a:r>
            <a:r>
              <a:rPr lang="en-US" sz="2400" dirty="0" err="1" smtClean="0">
                <a:latin typeface="Tahoma" charset="0"/>
              </a:rPr>
              <a:t>Os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When larger relation |S| ≤ B</a:t>
            </a:r>
            <a:r>
              <a:rPr lang="en-US" sz="2000" baseline="30000" dirty="0" smtClean="0">
                <a:latin typeface="Tahoma" charset="0"/>
              </a:rPr>
              <a:t>2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In other words, sufficient memory for only square root of the # of pages in the larger relation.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56B15-C9E9-A540-977C-0E2E89CCD13A}" type="datetime1">
              <a:rPr lang="en-US" smtClean="0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F2D05-9A3C-274F-A87C-873B3278A44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19100" y="2743200"/>
            <a:ext cx="8382000" cy="26066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sz="2400" b="1" kern="0" dirty="0" smtClean="0">
                <a:latin typeface="Tahoma" charset="0"/>
              </a:rPr>
              <a:t>Rationale: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kern="0" dirty="0" smtClean="0">
                <a:latin typeface="Tahoma" charset="0"/>
              </a:rPr>
              <a:t>Let</a:t>
            </a:r>
            <a:r>
              <a:rPr lang="uk-UA" kern="0" dirty="0" smtClean="0">
                <a:latin typeface="Tahoma" charset="0"/>
              </a:rPr>
              <a:t>’</a:t>
            </a:r>
            <a:r>
              <a:rPr lang="en-US" kern="0" dirty="0" smtClean="0">
                <a:latin typeface="Tahoma" charset="0"/>
              </a:rPr>
              <a:t>s say |R| is 400, |S| is 10,000, B is 100 pages.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kern="0" dirty="0" smtClean="0">
                <a:latin typeface="Tahoma" charset="0"/>
              </a:rPr>
              <a:t>Produce runs of 196 pages long (2*M). Let’s call it 200 page long runs (</a:t>
            </a:r>
            <a:r>
              <a:rPr lang="en-US" kern="0" dirty="0" err="1" smtClean="0">
                <a:latin typeface="Tahoma" charset="0"/>
              </a:rPr>
              <a:t>approx</a:t>
            </a:r>
            <a:r>
              <a:rPr lang="en-US" kern="0" dirty="0" smtClean="0">
                <a:latin typeface="Tahoma" charset="0"/>
              </a:rPr>
              <a:t>).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kern="0" dirty="0" smtClean="0">
                <a:latin typeface="Tahoma" charset="0"/>
              </a:rPr>
              <a:t>We end up with 2 runs of R, and 50 runs of S.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kern="0" dirty="0" smtClean="0">
                <a:latin typeface="Tahoma" charset="0"/>
              </a:rPr>
              <a:t>Read in one page from each run into memory (52 pages total needed), merge and on-the-fly apply join condition, producing the output (one output page needed). </a:t>
            </a:r>
            <a:endParaRPr lang="en-US" kern="0" dirty="0">
              <a:latin typeface="Tahoma" charset="0"/>
            </a:endParaRPr>
          </a:p>
          <a:p>
            <a:pPr marL="914400" lvl="2" indent="0" eaLnBrk="1" hangingPunct="1">
              <a:lnSpc>
                <a:spcPct val="110000"/>
              </a:lnSpc>
              <a:buNone/>
            </a:pPr>
            <a:endParaRPr lang="en-US" kern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Join Algorithms</a:t>
            </a:r>
          </a:p>
        </p:txBody>
      </p:sp>
      <p:sp>
        <p:nvSpPr>
          <p:cNvPr id="1119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20000" cy="5638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Tahoma" charset="0"/>
              </a:rPr>
              <a:t>Hash-Join vs. Sort-Merge Cost: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Hash </a:t>
            </a:r>
            <a:r>
              <a:rPr lang="en-US" sz="2400" dirty="0">
                <a:latin typeface="Tahoma" charset="0"/>
              </a:rPr>
              <a:t>join costs 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3(|R|+|S|) </a:t>
            </a:r>
            <a:r>
              <a:rPr lang="en-US" sz="2400" dirty="0">
                <a:latin typeface="Tahoma" charset="0"/>
              </a:rPr>
              <a:t>I/</a:t>
            </a:r>
            <a:r>
              <a:rPr lang="en-US" sz="2400" dirty="0" err="1" smtClean="0">
                <a:latin typeface="Tahoma" charset="0"/>
              </a:rPr>
              <a:t>Os</a:t>
            </a:r>
            <a:endParaRPr lang="en-US" sz="2400" dirty="0">
              <a:latin typeface="Tahoma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sz="2000" dirty="0" smtClean="0">
                <a:latin typeface="Tahoma" charset="0"/>
              </a:rPr>
              <a:t>if each partition of the smaller </a:t>
            </a:r>
            <a:r>
              <a:rPr lang="en-US" sz="2000" dirty="0" err="1" smtClean="0">
                <a:latin typeface="Tahoma" charset="0"/>
              </a:rPr>
              <a:t>relatoin</a:t>
            </a:r>
            <a:r>
              <a:rPr lang="en-US" sz="2000" dirty="0" smtClean="0">
                <a:latin typeface="Tahoma" charset="0"/>
              </a:rPr>
              <a:t> fits in memory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Sort-merge can be optimized to </a:t>
            </a:r>
            <a:r>
              <a:rPr lang="en-US" sz="2400" dirty="0" smtClean="0">
                <a:solidFill>
                  <a:schemeClr val="accent2"/>
                </a:solidFill>
                <a:latin typeface="Tahoma" charset="0"/>
              </a:rPr>
              <a:t>3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(|R|+|S|) </a:t>
            </a:r>
            <a:r>
              <a:rPr lang="en-US" sz="2400" dirty="0">
                <a:latin typeface="Tahoma" charset="0"/>
              </a:rPr>
              <a:t>I/</a:t>
            </a:r>
            <a:r>
              <a:rPr lang="en-US" sz="2400" dirty="0" err="1" smtClean="0">
                <a:latin typeface="Tahoma" charset="0"/>
              </a:rPr>
              <a:t>Os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dirty="0">
                <a:latin typeface="Tahoma" charset="0"/>
              </a:rPr>
              <a:t>When larger relation |S| ≤ </a:t>
            </a:r>
            <a:r>
              <a:rPr lang="en-US" sz="2000" dirty="0" smtClean="0">
                <a:latin typeface="Tahoma" charset="0"/>
              </a:rPr>
              <a:t>B</a:t>
            </a:r>
            <a:r>
              <a:rPr lang="en-US" sz="2000" baseline="30000" dirty="0" smtClean="0">
                <a:latin typeface="Tahoma" charset="0"/>
              </a:rPr>
              <a:t>2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(details omitted)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Memory requirements (rough):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Sort-merge: </a:t>
            </a:r>
            <a:r>
              <a:rPr lang="en-US" dirty="0">
                <a:latin typeface="Tahoma" charset="0"/>
              </a:rPr>
              <a:t>Larger relation |S| ≤ B</a:t>
            </a:r>
            <a:r>
              <a:rPr lang="en-US" baseline="30000" dirty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Hash join: </a:t>
            </a:r>
            <a:r>
              <a:rPr lang="en-US" dirty="0">
                <a:latin typeface="Tahoma" charset="0"/>
              </a:rPr>
              <a:t>Smaller relation |R| ≤  B</a:t>
            </a:r>
            <a:r>
              <a:rPr lang="en-US" baseline="30000" dirty="0">
                <a:latin typeface="Tahoma" charset="0"/>
              </a:rPr>
              <a:t>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Hash Join superior if relation sizes differ greatly.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Hash Join is highly parallelizable.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Hash join </a:t>
            </a:r>
            <a:r>
              <a:rPr lang="en-US" sz="2400" dirty="0" smtClean="0">
                <a:latin typeface="Tahoma" charset="0"/>
              </a:rPr>
              <a:t>poor if </a:t>
            </a:r>
            <a:r>
              <a:rPr lang="en-US" sz="2400" dirty="0" smtClean="0">
                <a:latin typeface="Tahoma" charset="0"/>
              </a:rPr>
              <a:t>partitioning is skewed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Sort-Merge </a:t>
            </a:r>
            <a:r>
              <a:rPr lang="en-US" sz="2400" dirty="0" smtClean="0">
                <a:latin typeface="Tahoma" charset="0"/>
              </a:rPr>
              <a:t>better if relations already sorted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>
                <a:latin typeface="Tahoma" charset="0"/>
              </a:rPr>
              <a:t>General Join Conditions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sz="2800" dirty="0">
                <a:latin typeface="Tahoma" charset="0"/>
              </a:rPr>
              <a:t>Equalities over several attributes</a:t>
            </a:r>
            <a:br>
              <a:rPr lang="en-US" sz="2800" dirty="0">
                <a:latin typeface="Tahoma" charset="0"/>
              </a:rPr>
            </a:br>
            <a:r>
              <a:rPr lang="en-US" sz="2800" dirty="0">
                <a:latin typeface="Tahoma" charset="0"/>
              </a:rPr>
              <a:t>e.g., </a:t>
            </a:r>
            <a:r>
              <a:rPr lang="en-US" sz="2800" i="1" dirty="0" err="1">
                <a:solidFill>
                  <a:schemeClr val="accent2"/>
                </a:solidFill>
                <a:latin typeface="Tahoma" charset="0"/>
              </a:rPr>
              <a:t>R.sid</a:t>
            </a:r>
            <a:r>
              <a:rPr lang="en-US" sz="2800" i="1" dirty="0">
                <a:solidFill>
                  <a:schemeClr val="accent2"/>
                </a:solidFill>
                <a:latin typeface="Tahoma" charset="0"/>
              </a:rPr>
              <a:t>=</a:t>
            </a:r>
            <a:r>
              <a:rPr lang="en-US" sz="2800" i="1" dirty="0" err="1">
                <a:solidFill>
                  <a:schemeClr val="accent2"/>
                </a:solidFill>
                <a:latin typeface="Tahoma" charset="0"/>
              </a:rPr>
              <a:t>S.sid</a:t>
            </a:r>
            <a:r>
              <a:rPr lang="en-US" sz="2800" i="1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AND</a:t>
            </a:r>
            <a:r>
              <a:rPr lang="en-US" sz="2800" dirty="0">
                <a:solidFill>
                  <a:schemeClr val="accent2"/>
                </a:solidFill>
                <a:latin typeface="Tahoma" charset="0"/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  <a:latin typeface="Tahoma" charset="0"/>
              </a:rPr>
              <a:t>R.rname</a:t>
            </a:r>
            <a:r>
              <a:rPr lang="en-US" sz="2800" i="1" dirty="0">
                <a:solidFill>
                  <a:schemeClr val="accent2"/>
                </a:solidFill>
                <a:latin typeface="Tahoma" charset="0"/>
              </a:rPr>
              <a:t>=</a:t>
            </a:r>
            <a:r>
              <a:rPr lang="en-US" sz="2800" i="1" dirty="0" err="1">
                <a:solidFill>
                  <a:schemeClr val="accent2"/>
                </a:solidFill>
                <a:latin typeface="Tahoma" charset="0"/>
              </a:rPr>
              <a:t>S.sname</a:t>
            </a:r>
            <a:r>
              <a:rPr lang="en-US" sz="28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Block Nested Loop</a:t>
            </a:r>
          </a:p>
          <a:p>
            <a:pPr lvl="2" eaLnBrk="1" hangingPunct="1"/>
            <a:r>
              <a:rPr lang="en-US" sz="2000" dirty="0" smtClean="0">
                <a:latin typeface="Tahoma" charset="0"/>
              </a:rPr>
              <a:t>That will always work.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Index Nested Loop:</a:t>
            </a:r>
            <a:endParaRPr lang="en-US" sz="2000" dirty="0" smtClean="0">
              <a:latin typeface="Tahoma" charset="0"/>
            </a:endParaRPr>
          </a:p>
          <a:p>
            <a:pPr lvl="2" eaLnBrk="1" hangingPunct="1"/>
            <a:r>
              <a:rPr lang="en-US" sz="1600" dirty="0" smtClean="0">
                <a:latin typeface="Tahoma" charset="0"/>
              </a:rPr>
              <a:t>Index </a:t>
            </a:r>
            <a:r>
              <a:rPr lang="en-US" sz="1600" dirty="0">
                <a:latin typeface="Tahoma" charset="0"/>
              </a:rPr>
              <a:t>on</a:t>
            </a:r>
            <a:r>
              <a:rPr lang="en-US" sz="1600" dirty="0">
                <a:solidFill>
                  <a:schemeClr val="accent2"/>
                </a:solidFill>
                <a:latin typeface="Tahoma" charset="0"/>
              </a:rPr>
              <a:t> &lt;</a:t>
            </a:r>
            <a:r>
              <a:rPr lang="en-US" sz="1600" i="1" dirty="0" err="1">
                <a:solidFill>
                  <a:schemeClr val="accent2"/>
                </a:solidFill>
                <a:latin typeface="Tahoma" charset="0"/>
              </a:rPr>
              <a:t>sid</a:t>
            </a:r>
            <a:r>
              <a:rPr lang="en-US" sz="1600" i="1" dirty="0">
                <a:solidFill>
                  <a:schemeClr val="accent2"/>
                </a:solidFill>
                <a:latin typeface="Tahoma" charset="0"/>
              </a:rPr>
              <a:t>, </a:t>
            </a:r>
            <a:r>
              <a:rPr lang="en-US" sz="1600" i="1" dirty="0" err="1">
                <a:solidFill>
                  <a:schemeClr val="accent2"/>
                </a:solidFill>
                <a:latin typeface="Tahoma" charset="0"/>
              </a:rPr>
              <a:t>sname</a:t>
            </a:r>
            <a:r>
              <a:rPr lang="en-US" sz="1600" dirty="0" smtClean="0">
                <a:solidFill>
                  <a:schemeClr val="accent2"/>
                </a:solidFill>
                <a:latin typeface="Tahoma" charset="0"/>
              </a:rPr>
              <a:t>&gt;</a:t>
            </a:r>
            <a:r>
              <a:rPr lang="en-US" sz="1600" dirty="0">
                <a:latin typeface="Tahoma" charset="0"/>
              </a:rPr>
              <a:t> </a:t>
            </a:r>
            <a:r>
              <a:rPr lang="en-US" sz="1600" dirty="0" smtClean="0">
                <a:latin typeface="Tahoma" charset="0"/>
              </a:rPr>
              <a:t>or </a:t>
            </a:r>
            <a:r>
              <a:rPr lang="en-US" sz="1600" i="1" dirty="0" err="1" smtClean="0">
                <a:solidFill>
                  <a:schemeClr val="accent2"/>
                </a:solidFill>
                <a:latin typeface="Tahoma" charset="0"/>
              </a:rPr>
              <a:t>sid</a:t>
            </a:r>
            <a:r>
              <a:rPr lang="en-US" sz="1600" dirty="0" smtClean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or </a:t>
            </a:r>
            <a:r>
              <a:rPr lang="en-US" sz="1600" i="1" dirty="0" err="1">
                <a:solidFill>
                  <a:schemeClr val="accent2"/>
                </a:solidFill>
                <a:latin typeface="Tahoma" charset="0"/>
              </a:rPr>
              <a:t>sname</a:t>
            </a:r>
            <a:r>
              <a:rPr lang="en-US" sz="1600" dirty="0">
                <a:latin typeface="Tahoma" charset="0"/>
              </a:rPr>
              <a:t>.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Sort-merge join: </a:t>
            </a:r>
            <a:endParaRPr lang="en-US" sz="2400" dirty="0" smtClean="0">
              <a:latin typeface="Tahoma" charset="0"/>
            </a:endParaRPr>
          </a:p>
          <a:p>
            <a:pPr lvl="2" eaLnBrk="1" hangingPunct="1"/>
            <a:r>
              <a:rPr lang="en-US" sz="2000" dirty="0" smtClean="0">
                <a:latin typeface="Tahoma" charset="0"/>
              </a:rPr>
              <a:t>sort  the Reserves table </a:t>
            </a:r>
            <a:r>
              <a:rPr lang="en-US" sz="2000" dirty="0" smtClean="0">
                <a:latin typeface="Tahoma" charset="0"/>
              </a:rPr>
              <a:t>on &lt;</a:t>
            </a:r>
            <a:r>
              <a:rPr lang="en-US" sz="2000" dirty="0" err="1" smtClean="0">
                <a:latin typeface="Tahoma" charset="0"/>
              </a:rPr>
              <a:t>sid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 err="1" smtClean="0">
                <a:latin typeface="Tahoma" charset="0"/>
              </a:rPr>
              <a:t>rname</a:t>
            </a:r>
            <a:r>
              <a:rPr lang="en-US" sz="2000" dirty="0" smtClean="0">
                <a:latin typeface="Tahoma" charset="0"/>
              </a:rPr>
              <a:t>&gt;; </a:t>
            </a:r>
            <a:r>
              <a:rPr lang="en-US" sz="2000" dirty="0" smtClean="0">
                <a:latin typeface="Tahoma" charset="0"/>
              </a:rPr>
              <a:t>and </a:t>
            </a:r>
            <a:endParaRPr lang="en-US" sz="2000" dirty="0" smtClean="0">
              <a:latin typeface="Tahoma" charset="0"/>
            </a:endParaRPr>
          </a:p>
          <a:p>
            <a:pPr lvl="2" eaLnBrk="1" hangingPunct="1"/>
            <a:r>
              <a:rPr lang="en-US" sz="2000" dirty="0" smtClean="0">
                <a:latin typeface="Tahoma" charset="0"/>
              </a:rPr>
              <a:t>the Sailors table </a:t>
            </a:r>
            <a:r>
              <a:rPr lang="en-US" sz="2000" dirty="0" smtClean="0">
                <a:latin typeface="Tahoma" charset="0"/>
              </a:rPr>
              <a:t>on &lt;</a:t>
            </a:r>
            <a:r>
              <a:rPr lang="en-US" sz="2000" dirty="0" err="1" smtClean="0">
                <a:latin typeface="Tahoma" charset="0"/>
              </a:rPr>
              <a:t>sid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 err="1" smtClean="0">
                <a:latin typeface="Tahoma" charset="0"/>
              </a:rPr>
              <a:t>sname</a:t>
            </a:r>
            <a:r>
              <a:rPr lang="en-US" sz="2000" dirty="0" smtClean="0">
                <a:latin typeface="Tahoma" charset="0"/>
              </a:rPr>
              <a:t>&gt;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Hash join: </a:t>
            </a:r>
            <a:endParaRPr lang="en-US" sz="2400" dirty="0" smtClean="0">
              <a:latin typeface="Tahoma" charset="0"/>
            </a:endParaRPr>
          </a:p>
          <a:p>
            <a:pPr lvl="2" eaLnBrk="1" hangingPunct="1"/>
            <a:r>
              <a:rPr lang="en-US" sz="2000" dirty="0" smtClean="0">
                <a:latin typeface="Tahoma" charset="0"/>
              </a:rPr>
              <a:t>hash the Reserves table on </a:t>
            </a:r>
            <a:r>
              <a:rPr lang="en-US" sz="2000" dirty="0" smtClean="0">
                <a:latin typeface="Tahoma" charset="0"/>
              </a:rPr>
              <a:t>&lt;</a:t>
            </a:r>
            <a:r>
              <a:rPr lang="en-US" sz="2000" dirty="0" err="1" smtClean="0">
                <a:latin typeface="Tahoma" charset="0"/>
              </a:rPr>
              <a:t>sid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 err="1" smtClean="0">
                <a:latin typeface="Tahoma" charset="0"/>
              </a:rPr>
              <a:t>rname</a:t>
            </a:r>
            <a:r>
              <a:rPr lang="en-US" sz="2000" dirty="0" smtClean="0">
                <a:latin typeface="Tahoma" charset="0"/>
              </a:rPr>
              <a:t>&gt;; and </a:t>
            </a:r>
          </a:p>
          <a:p>
            <a:pPr lvl="2" eaLnBrk="1" hangingPunct="1"/>
            <a:r>
              <a:rPr lang="en-US" sz="2000" dirty="0" smtClean="0">
                <a:latin typeface="Tahoma" charset="0"/>
              </a:rPr>
              <a:t>the Sailors table on </a:t>
            </a:r>
            <a:r>
              <a:rPr lang="en-US" sz="2000" dirty="0" smtClean="0">
                <a:latin typeface="Tahoma" charset="0"/>
              </a:rPr>
              <a:t>&lt;</a:t>
            </a:r>
            <a:r>
              <a:rPr lang="en-US" sz="2000" dirty="0" err="1" smtClean="0">
                <a:latin typeface="Tahoma" charset="0"/>
              </a:rPr>
              <a:t>sid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 err="1" smtClean="0">
                <a:latin typeface="Tahoma" charset="0"/>
              </a:rPr>
              <a:t>sname</a:t>
            </a:r>
            <a:r>
              <a:rPr lang="en-US" sz="2000" dirty="0" smtClean="0">
                <a:latin typeface="Tahoma" charset="0"/>
              </a:rPr>
              <a:t>&gt;</a:t>
            </a:r>
          </a:p>
        </p:txBody>
      </p:sp>
      <p:sp>
        <p:nvSpPr>
          <p:cNvPr id="6860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09FC71-77A9-B440-9F35-8B9EE5AE1AAC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2D55E3-3C49-A540-96C5-CEDF9774C5B3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8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 smtClean="0">
                <a:latin typeface="Tahoma" charset="0"/>
              </a:rPr>
              <a:t>Inequality conditions</a:t>
            </a:r>
            <a:endParaRPr lang="en-US" dirty="0">
              <a:latin typeface="Tahoma" charset="0"/>
            </a:endParaRPr>
          </a:p>
        </p:txBody>
      </p:sp>
      <p:sp>
        <p:nvSpPr>
          <p:cNvPr id="11212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Inequality conditions (e.g., </a:t>
            </a:r>
            <a:r>
              <a:rPr lang="en-US" i="1" dirty="0" err="1">
                <a:solidFill>
                  <a:schemeClr val="accent2"/>
                </a:solidFill>
                <a:latin typeface="Tahoma" charset="0"/>
              </a:rPr>
              <a:t>R.rname</a:t>
            </a:r>
            <a:r>
              <a:rPr lang="en-US" i="1" dirty="0">
                <a:solidFill>
                  <a:schemeClr val="accent2"/>
                </a:solidFill>
                <a:latin typeface="Tahoma" charset="0"/>
              </a:rPr>
              <a:t> &lt; </a:t>
            </a:r>
            <a:r>
              <a:rPr lang="en-US" i="1" dirty="0" err="1">
                <a:solidFill>
                  <a:schemeClr val="accent2"/>
                </a:solidFill>
                <a:latin typeface="Tahoma" charset="0"/>
              </a:rPr>
              <a:t>S.sname</a:t>
            </a:r>
            <a:r>
              <a:rPr lang="en-US" dirty="0">
                <a:latin typeface="Tahoma" charset="0"/>
              </a:rPr>
              <a:t>):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Block Nested Loop: That should still work.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Sort-Merge and </a:t>
            </a:r>
            <a:r>
              <a:rPr lang="en-US" sz="2400" dirty="0">
                <a:latin typeface="Tahoma" charset="0"/>
              </a:rPr>
              <a:t>Hash </a:t>
            </a:r>
            <a:r>
              <a:rPr lang="en-US" sz="2400" dirty="0" smtClean="0">
                <a:latin typeface="Tahoma" charset="0"/>
              </a:rPr>
              <a:t>Join not applicable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Index nested-loop, </a:t>
            </a:r>
            <a:r>
              <a:rPr lang="en-US" sz="2000" dirty="0">
                <a:latin typeface="Tahoma" charset="0"/>
              </a:rPr>
              <a:t>need B+ tree index</a:t>
            </a:r>
            <a:r>
              <a:rPr lang="en-US" sz="2000" dirty="0" smtClean="0">
                <a:latin typeface="Tahoma" charset="0"/>
              </a:rPr>
              <a:t>. </a:t>
            </a:r>
          </a:p>
          <a:p>
            <a:pPr lvl="3" eaLnBrk="1" hangingPunct="1"/>
            <a:r>
              <a:rPr lang="en-US" sz="1600" dirty="0" smtClean="0">
                <a:latin typeface="Tahoma" charset="0"/>
              </a:rPr>
              <a:t>Hash index will not help.</a:t>
            </a:r>
            <a:endParaRPr lang="en-US" sz="1600" dirty="0">
              <a:latin typeface="Tahoma" charset="0"/>
            </a:endParaRPr>
          </a:p>
          <a:p>
            <a:pPr marL="457200" lvl="1" indent="0" eaLnBrk="1" hangingPunct="1">
              <a:buNone/>
            </a:pPr>
            <a:endParaRPr lang="en-US" sz="2400" dirty="0" smtClean="0">
              <a:latin typeface="Tahoma" charset="0"/>
            </a:endParaRPr>
          </a:p>
        </p:txBody>
      </p:sp>
      <p:sp>
        <p:nvSpPr>
          <p:cNvPr id="6860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09FC71-77A9-B440-9F35-8B9EE5AE1AAC}" type="datetime1">
              <a:rPr lang="en-US" sz="1200"/>
              <a:pPr eaLnBrk="1" hangingPunct="1"/>
              <a:t>11/23/15</a:t>
            </a:fld>
            <a:endParaRPr lang="en-US" sz="1200" dirty="0"/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32D55E3-3C49-A540-96C5-CEDF9774C5B3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305403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Life-Cycle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56B15-C9E9-A540-977C-0E2E89CCD13A}" type="datetime1">
              <a:rPr lang="en-US" smtClean="0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F2D05-9A3C-274F-A87C-873B3278A4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 descr="Screen Shot 2014-10-29 at 12.13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295400"/>
            <a:ext cx="8559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8726B8-7199-0B48-98C2-A359B5AA240D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0CDF13-5AAE-AF44-A53C-BAC9E950E999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Announcements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Optional Exercises:</a:t>
            </a:r>
          </a:p>
          <a:p>
            <a:pPr lvl="1" eaLnBrk="1" hangingPunct="1"/>
            <a:r>
              <a:rPr lang="en-US">
                <a:latin typeface="Tahoma" charset="0"/>
              </a:rPr>
              <a:t>12.1 (1-4), 12.3, 12.5</a:t>
            </a:r>
          </a:p>
          <a:p>
            <a:pPr lvl="1" eaLnBrk="1" hangingPunct="1"/>
            <a:r>
              <a:rPr lang="en-US">
                <a:latin typeface="Tahoma" charset="0"/>
              </a:rPr>
              <a:t>13.1, 13.3</a:t>
            </a:r>
          </a:p>
          <a:p>
            <a:pPr lvl="1" eaLnBrk="1" hangingPunct="1"/>
            <a:r>
              <a:rPr lang="en-US">
                <a:latin typeface="Tahoma" charset="0"/>
              </a:rPr>
              <a:t>14.1 (2, 3, 4, 6, 7, 8, 9, 10), 14</a:t>
            </a:r>
          </a:p>
          <a:p>
            <a:pPr eaLnBrk="1" hangingPunct="1">
              <a:buFontTx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strategies seen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nested loops</a:t>
            </a:r>
          </a:p>
          <a:p>
            <a:r>
              <a:rPr lang="en-US" dirty="0" smtClean="0"/>
              <a:t>Page nested loops</a:t>
            </a:r>
          </a:p>
          <a:p>
            <a:r>
              <a:rPr lang="en-US" dirty="0" smtClean="0"/>
              <a:t>Block nested loops</a:t>
            </a:r>
          </a:p>
          <a:p>
            <a:endParaRPr lang="en-US" dirty="0"/>
          </a:p>
          <a:p>
            <a:r>
              <a:rPr lang="en-US" dirty="0" smtClean="0"/>
              <a:t>Today:</a:t>
            </a:r>
          </a:p>
          <a:p>
            <a:pPr lvl="1"/>
            <a:r>
              <a:rPr lang="en-US" dirty="0" smtClean="0"/>
              <a:t>Take advantage of hashing</a:t>
            </a:r>
          </a:p>
          <a:p>
            <a:pPr lvl="1"/>
            <a:r>
              <a:rPr lang="en-US" dirty="0" smtClean="0"/>
              <a:t>Take advantage of sorting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56B15-C9E9-A540-977C-0E2E89CCD13A}" type="datetime1">
              <a:rPr lang="en-US" smtClean="0"/>
              <a:pPr>
                <a:defRPr/>
              </a:pPr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EECS 484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F2D05-9A3C-274F-A87C-873B3278A4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latin typeface="Tahoma" charset="0"/>
              </a:rPr>
              <a:t>Block Nested Loops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304800" y="2057400"/>
            <a:ext cx="8628063" cy="4114800"/>
            <a:chOff x="1138" y="816"/>
            <a:chExt cx="3862" cy="1515"/>
          </a:xfrm>
        </p:grpSpPr>
        <p:grpSp>
          <p:nvGrpSpPr>
            <p:cNvPr id="49159" name="Group 4"/>
            <p:cNvGrpSpPr>
              <a:grpSpLocks/>
            </p:cNvGrpSpPr>
            <p:nvPr/>
          </p:nvGrpSpPr>
          <p:grpSpPr bwMode="auto">
            <a:xfrm>
              <a:off x="1152" y="1043"/>
              <a:ext cx="528" cy="1273"/>
              <a:chOff x="1152" y="2644"/>
              <a:chExt cx="528" cy="1273"/>
            </a:xfrm>
          </p:grpSpPr>
          <p:sp>
            <p:nvSpPr>
              <p:cNvPr id="49191" name="Oval 5"/>
              <p:cNvSpPr>
                <a:spLocks noChangeArrowheads="1"/>
              </p:cNvSpPr>
              <p:nvPr/>
            </p:nvSpPr>
            <p:spPr bwMode="auto">
              <a:xfrm>
                <a:off x="1156" y="2644"/>
                <a:ext cx="520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2" name="Line 6"/>
              <p:cNvSpPr>
                <a:spLocks noChangeShapeType="1"/>
              </p:cNvSpPr>
              <p:nvPr/>
            </p:nvSpPr>
            <p:spPr bwMode="auto">
              <a:xfrm>
                <a:off x="115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Line 7"/>
              <p:cNvSpPr>
                <a:spLocks noChangeShapeType="1"/>
              </p:cNvSpPr>
              <p:nvPr/>
            </p:nvSpPr>
            <p:spPr bwMode="auto">
              <a:xfrm>
                <a:off x="1680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Arc 8"/>
              <p:cNvSpPr>
                <a:spLocks/>
              </p:cNvSpPr>
              <p:nvPr/>
            </p:nvSpPr>
            <p:spPr bwMode="auto">
              <a:xfrm>
                <a:off x="1154" y="3843"/>
                <a:ext cx="520" cy="74"/>
              </a:xfrm>
              <a:custGeom>
                <a:avLst/>
                <a:gdLst>
                  <a:gd name="T0" fmla="*/ 0 w 43200"/>
                  <a:gd name="T1" fmla="*/ 0 h 22202"/>
                  <a:gd name="T2" fmla="*/ 0 w 43200"/>
                  <a:gd name="T3" fmla="*/ 0 h 22202"/>
                  <a:gd name="T4" fmla="*/ 0 w 43200"/>
                  <a:gd name="T5" fmla="*/ 0 h 2220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02"/>
                  <a:gd name="T11" fmla="*/ 43200 w 43200"/>
                  <a:gd name="T12" fmla="*/ 22202 h 222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lnTo>
                      <a:pt x="4319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60" name="Rectangle 9"/>
            <p:cNvSpPr>
              <a:spLocks noChangeArrowheads="1"/>
            </p:cNvSpPr>
            <p:nvPr/>
          </p:nvSpPr>
          <p:spPr bwMode="auto">
            <a:xfrm>
              <a:off x="1828" y="947"/>
              <a:ext cx="2152" cy="13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Rectangle 10"/>
            <p:cNvSpPr>
              <a:spLocks noChangeArrowheads="1"/>
            </p:cNvSpPr>
            <p:nvPr/>
          </p:nvSpPr>
          <p:spPr bwMode="auto">
            <a:xfrm>
              <a:off x="1300" y="1235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Rectangle 11"/>
            <p:cNvSpPr>
              <a:spLocks noChangeArrowheads="1"/>
            </p:cNvSpPr>
            <p:nvPr/>
          </p:nvSpPr>
          <p:spPr bwMode="auto">
            <a:xfrm>
              <a:off x="1300" y="1523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Rectangle 12"/>
            <p:cNvSpPr>
              <a:spLocks noChangeArrowheads="1"/>
            </p:cNvSpPr>
            <p:nvPr/>
          </p:nvSpPr>
          <p:spPr bwMode="auto">
            <a:xfrm>
              <a:off x="1300" y="2003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Rectangle 13"/>
            <p:cNvSpPr>
              <a:spLocks noChangeArrowheads="1"/>
            </p:cNvSpPr>
            <p:nvPr/>
          </p:nvSpPr>
          <p:spPr bwMode="auto">
            <a:xfrm>
              <a:off x="1186" y="1641"/>
              <a:ext cx="4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4400" b="1">
                  <a:solidFill>
                    <a:schemeClr val="tx2"/>
                  </a:solidFill>
                  <a:latin typeface="Arial" charset="0"/>
                </a:rPr>
                <a:t>. . .</a:t>
              </a:r>
            </a:p>
          </p:txBody>
        </p:sp>
        <p:sp>
          <p:nvSpPr>
            <p:cNvPr id="49165" name="Rectangle 14"/>
            <p:cNvSpPr>
              <a:spLocks noChangeArrowheads="1"/>
            </p:cNvSpPr>
            <p:nvPr/>
          </p:nvSpPr>
          <p:spPr bwMode="auto">
            <a:xfrm>
              <a:off x="2212" y="1283"/>
              <a:ext cx="1384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Rectangle 15"/>
            <p:cNvSpPr>
              <a:spLocks noChangeArrowheads="1"/>
            </p:cNvSpPr>
            <p:nvPr/>
          </p:nvSpPr>
          <p:spPr bwMode="auto">
            <a:xfrm>
              <a:off x="2260" y="1331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Rectangle 16"/>
            <p:cNvSpPr>
              <a:spLocks noChangeArrowheads="1"/>
            </p:cNvSpPr>
            <p:nvPr/>
          </p:nvSpPr>
          <p:spPr bwMode="auto">
            <a:xfrm>
              <a:off x="2548" y="1331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Rectangle 17"/>
            <p:cNvSpPr>
              <a:spLocks noChangeArrowheads="1"/>
            </p:cNvSpPr>
            <p:nvPr/>
          </p:nvSpPr>
          <p:spPr bwMode="auto">
            <a:xfrm>
              <a:off x="2818" y="1209"/>
              <a:ext cx="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4400" b="1">
                  <a:solidFill>
                    <a:schemeClr val="tx2"/>
                  </a:solidFill>
                  <a:latin typeface="Arial" charset="0"/>
                </a:rPr>
                <a:t>. . .</a:t>
              </a:r>
            </a:p>
          </p:txBody>
        </p:sp>
        <p:sp>
          <p:nvSpPr>
            <p:cNvPr id="49169" name="Rectangle 18"/>
            <p:cNvSpPr>
              <a:spLocks noChangeArrowheads="1"/>
            </p:cNvSpPr>
            <p:nvPr/>
          </p:nvSpPr>
          <p:spPr bwMode="auto">
            <a:xfrm>
              <a:off x="3268" y="1331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Rectangle 19"/>
            <p:cNvSpPr>
              <a:spLocks noChangeArrowheads="1"/>
            </p:cNvSpPr>
            <p:nvPr/>
          </p:nvSpPr>
          <p:spPr bwMode="auto">
            <a:xfrm>
              <a:off x="2212" y="1907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Rectangle 20"/>
            <p:cNvSpPr>
              <a:spLocks noChangeArrowheads="1"/>
            </p:cNvSpPr>
            <p:nvPr/>
          </p:nvSpPr>
          <p:spPr bwMode="auto">
            <a:xfrm>
              <a:off x="3412" y="1907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21"/>
            <p:cNvSpPr>
              <a:spLocks noChangeShapeType="1"/>
            </p:cNvSpPr>
            <p:nvPr/>
          </p:nvSpPr>
          <p:spPr bwMode="auto">
            <a:xfrm>
              <a:off x="1684" y="1423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22"/>
            <p:cNvSpPr>
              <a:spLocks noChangeShapeType="1"/>
            </p:cNvSpPr>
            <p:nvPr/>
          </p:nvSpPr>
          <p:spPr bwMode="auto">
            <a:xfrm>
              <a:off x="1684" y="1999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23"/>
            <p:cNvSpPr>
              <a:spLocks noChangeShapeType="1"/>
            </p:cNvSpPr>
            <p:nvPr/>
          </p:nvSpPr>
          <p:spPr bwMode="auto">
            <a:xfrm>
              <a:off x="3604" y="1999"/>
              <a:ext cx="61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Rectangle 24"/>
            <p:cNvSpPr>
              <a:spLocks noChangeArrowheads="1"/>
            </p:cNvSpPr>
            <p:nvPr/>
          </p:nvSpPr>
          <p:spPr bwMode="auto">
            <a:xfrm>
              <a:off x="1138" y="816"/>
              <a:ext cx="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>
                  <a:solidFill>
                    <a:schemeClr val="tx2"/>
                  </a:solidFill>
                  <a:latin typeface="Arial" charset="0"/>
                </a:rPr>
                <a:t>R &amp; S</a:t>
              </a:r>
            </a:p>
          </p:txBody>
        </p:sp>
        <p:sp>
          <p:nvSpPr>
            <p:cNvPr id="49176" name="Rectangle 25"/>
            <p:cNvSpPr>
              <a:spLocks noChangeArrowheads="1"/>
            </p:cNvSpPr>
            <p:nvPr/>
          </p:nvSpPr>
          <p:spPr bwMode="auto">
            <a:xfrm>
              <a:off x="2412" y="939"/>
              <a:ext cx="1161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endParaRPr lang="en-US" b="1" dirty="0" smtClean="0">
                <a:solidFill>
                  <a:schemeClr val="tx2"/>
                </a:solidFill>
                <a:latin typeface="Arial" charset="0"/>
              </a:endParaRPr>
            </a:p>
            <a:p>
              <a:pPr algn="ctr" eaLnBrk="0" hangingPunct="0"/>
              <a:r>
                <a:rPr lang="en-US" b="1" dirty="0" smtClean="0">
                  <a:solidFill>
                    <a:schemeClr val="tx2"/>
                  </a:solidFill>
                  <a:latin typeface="Arial" charset="0"/>
                </a:rPr>
                <a:t>(</a:t>
              </a:r>
              <a:r>
                <a:rPr lang="en-US" b="1" dirty="0">
                  <a:solidFill>
                    <a:schemeClr val="tx2"/>
                  </a:solidFill>
                  <a:latin typeface="Arial" charset="0"/>
                </a:rPr>
                <a:t>B-2 pages total)</a:t>
              </a:r>
            </a:p>
          </p:txBody>
        </p:sp>
        <p:sp>
          <p:nvSpPr>
            <p:cNvPr id="49177" name="Rectangle 26"/>
            <p:cNvSpPr>
              <a:spLocks noChangeArrowheads="1"/>
            </p:cNvSpPr>
            <p:nvPr/>
          </p:nvSpPr>
          <p:spPr bwMode="auto">
            <a:xfrm>
              <a:off x="1907" y="2092"/>
              <a:ext cx="118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tx2"/>
                  </a:solidFill>
                  <a:latin typeface="Arial" charset="0"/>
                </a:rPr>
                <a:t>Input buffer for S</a:t>
              </a:r>
            </a:p>
          </p:txBody>
        </p:sp>
        <p:sp>
          <p:nvSpPr>
            <p:cNvPr id="49178" name="Rectangle 27"/>
            <p:cNvSpPr>
              <a:spLocks noChangeArrowheads="1"/>
            </p:cNvSpPr>
            <p:nvPr/>
          </p:nvSpPr>
          <p:spPr bwMode="auto">
            <a:xfrm>
              <a:off x="3108" y="2091"/>
              <a:ext cx="95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tx2"/>
                  </a:solidFill>
                  <a:latin typeface="Arial" charset="0"/>
                </a:rPr>
                <a:t>Output buffer</a:t>
              </a:r>
            </a:p>
          </p:txBody>
        </p:sp>
        <p:sp>
          <p:nvSpPr>
            <p:cNvPr id="49179" name="Freeform 28"/>
            <p:cNvSpPr>
              <a:spLocks/>
            </p:cNvSpPr>
            <p:nvPr/>
          </p:nvSpPr>
          <p:spPr bwMode="auto">
            <a:xfrm>
              <a:off x="2256" y="1567"/>
              <a:ext cx="193" cy="337"/>
            </a:xfrm>
            <a:custGeom>
              <a:avLst/>
              <a:gdLst>
                <a:gd name="T0" fmla="*/ 48 w 193"/>
                <a:gd name="T1" fmla="*/ 336 h 337"/>
                <a:gd name="T2" fmla="*/ 144 w 193"/>
                <a:gd name="T3" fmla="*/ 144 h 337"/>
                <a:gd name="T4" fmla="*/ 0 w 193"/>
                <a:gd name="T5" fmla="*/ 192 h 337"/>
                <a:gd name="T6" fmla="*/ 2 w 193"/>
                <a:gd name="T7" fmla="*/ 166 h 337"/>
                <a:gd name="T8" fmla="*/ 192 w 193"/>
                <a:gd name="T9" fmla="*/ 0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37"/>
                <a:gd name="T17" fmla="*/ 193 w 193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37">
                  <a:moveTo>
                    <a:pt x="48" y="336"/>
                  </a:moveTo>
                  <a:lnTo>
                    <a:pt x="144" y="144"/>
                  </a:lnTo>
                  <a:lnTo>
                    <a:pt x="0" y="192"/>
                  </a:lnTo>
                  <a:lnTo>
                    <a:pt x="2" y="166"/>
                  </a:lnTo>
                  <a:lnTo>
                    <a:pt x="192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80" name="Group 29"/>
            <p:cNvGrpSpPr>
              <a:grpSpLocks/>
            </p:cNvGrpSpPr>
            <p:nvPr/>
          </p:nvGrpSpPr>
          <p:grpSpPr bwMode="auto">
            <a:xfrm>
              <a:off x="4224" y="1043"/>
              <a:ext cx="528" cy="1273"/>
              <a:chOff x="4224" y="2644"/>
              <a:chExt cx="528" cy="1273"/>
            </a:xfrm>
          </p:grpSpPr>
          <p:grpSp>
            <p:nvGrpSpPr>
              <p:cNvPr id="49182" name="Group 30"/>
              <p:cNvGrpSpPr>
                <a:grpSpLocks/>
              </p:cNvGrpSpPr>
              <p:nvPr/>
            </p:nvGrpSpPr>
            <p:grpSpPr bwMode="auto">
              <a:xfrm>
                <a:off x="4224" y="2644"/>
                <a:ext cx="528" cy="1273"/>
                <a:chOff x="4224" y="2644"/>
                <a:chExt cx="528" cy="1273"/>
              </a:xfrm>
            </p:grpSpPr>
            <p:sp>
              <p:nvSpPr>
                <p:cNvPr id="49187" name="Oval 31"/>
                <p:cNvSpPr>
                  <a:spLocks noChangeArrowheads="1"/>
                </p:cNvSpPr>
                <p:nvPr/>
              </p:nvSpPr>
              <p:spPr bwMode="auto">
                <a:xfrm>
                  <a:off x="4228" y="2644"/>
                  <a:ext cx="520" cy="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88" name="Line 32"/>
                <p:cNvSpPr>
                  <a:spLocks noChangeShapeType="1"/>
                </p:cNvSpPr>
                <p:nvPr/>
              </p:nvSpPr>
              <p:spPr bwMode="auto">
                <a:xfrm>
                  <a:off x="4224" y="2692"/>
                  <a:ext cx="0" cy="11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89" name="Line 33"/>
                <p:cNvSpPr>
                  <a:spLocks noChangeShapeType="1"/>
                </p:cNvSpPr>
                <p:nvPr/>
              </p:nvSpPr>
              <p:spPr bwMode="auto">
                <a:xfrm>
                  <a:off x="4752" y="2692"/>
                  <a:ext cx="0" cy="11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0" name="Arc 34"/>
                <p:cNvSpPr>
                  <a:spLocks/>
                </p:cNvSpPr>
                <p:nvPr/>
              </p:nvSpPr>
              <p:spPr bwMode="auto">
                <a:xfrm>
                  <a:off x="4227" y="3843"/>
                  <a:ext cx="520" cy="74"/>
                </a:xfrm>
                <a:custGeom>
                  <a:avLst/>
                  <a:gdLst>
                    <a:gd name="T0" fmla="*/ 0 w 43200"/>
                    <a:gd name="T1" fmla="*/ 0 h 22202"/>
                    <a:gd name="T2" fmla="*/ 0 w 43200"/>
                    <a:gd name="T3" fmla="*/ 0 h 22202"/>
                    <a:gd name="T4" fmla="*/ 0 w 43200"/>
                    <a:gd name="T5" fmla="*/ 0 h 22202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202"/>
                    <a:gd name="T11" fmla="*/ 43200 w 43200"/>
                    <a:gd name="T12" fmla="*/ 22202 h 222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202" fill="none" extrusionOk="0">
                      <a:moveTo>
                        <a:pt x="43191" y="0"/>
                      </a:moveTo>
                      <a:cubicBezTo>
                        <a:pt x="43197" y="200"/>
                        <a:pt x="43200" y="401"/>
                        <a:pt x="43200" y="602"/>
                      </a:cubicBezTo>
                      <a:cubicBezTo>
                        <a:pt x="43200" y="12531"/>
                        <a:pt x="33529" y="22202"/>
                        <a:pt x="21600" y="22202"/>
                      </a:cubicBezTo>
                      <a:cubicBezTo>
                        <a:pt x="9670" y="22202"/>
                        <a:pt x="0" y="12531"/>
                        <a:pt x="0" y="602"/>
                      </a:cubicBezTo>
                    </a:path>
                    <a:path w="43200" h="22202" stroke="0" extrusionOk="0">
                      <a:moveTo>
                        <a:pt x="43191" y="0"/>
                      </a:moveTo>
                      <a:cubicBezTo>
                        <a:pt x="43197" y="200"/>
                        <a:pt x="43200" y="401"/>
                        <a:pt x="43200" y="602"/>
                      </a:cubicBezTo>
                      <a:cubicBezTo>
                        <a:pt x="43200" y="12531"/>
                        <a:pt x="33529" y="22202"/>
                        <a:pt x="21600" y="22202"/>
                      </a:cubicBezTo>
                      <a:cubicBezTo>
                        <a:pt x="9670" y="22202"/>
                        <a:pt x="0" y="12531"/>
                        <a:pt x="0" y="602"/>
                      </a:cubicBezTo>
                      <a:lnTo>
                        <a:pt x="21600" y="602"/>
                      </a:lnTo>
                      <a:lnTo>
                        <a:pt x="4319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183" name="Rectangle 35"/>
              <p:cNvSpPr>
                <a:spLocks noChangeArrowheads="1"/>
              </p:cNvSpPr>
              <p:nvPr/>
            </p:nvSpPr>
            <p:spPr bwMode="auto">
              <a:xfrm>
                <a:off x="4420" y="2836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4" name="Rectangle 36"/>
              <p:cNvSpPr>
                <a:spLocks noChangeArrowheads="1"/>
              </p:cNvSpPr>
              <p:nvPr/>
            </p:nvSpPr>
            <p:spPr bwMode="auto">
              <a:xfrm>
                <a:off x="4420" y="3124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5" name="Rectangle 37"/>
              <p:cNvSpPr>
                <a:spLocks noChangeArrowheads="1"/>
              </p:cNvSpPr>
              <p:nvPr/>
            </p:nvSpPr>
            <p:spPr bwMode="auto">
              <a:xfrm>
                <a:off x="4420" y="3604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6" name="Rectangle 38"/>
              <p:cNvSpPr>
                <a:spLocks noChangeArrowheads="1"/>
              </p:cNvSpPr>
              <p:nvPr/>
            </p:nvSpPr>
            <p:spPr bwMode="auto">
              <a:xfrm>
                <a:off x="4306" y="3242"/>
                <a:ext cx="428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4400" b="1">
                    <a:solidFill>
                      <a:schemeClr val="tx2"/>
                    </a:solidFill>
                    <a:latin typeface="Arial" charset="0"/>
                  </a:rPr>
                  <a:t>. . .</a:t>
                </a:r>
              </a:p>
            </p:txBody>
          </p:sp>
        </p:grpSp>
        <p:sp>
          <p:nvSpPr>
            <p:cNvPr id="49181" name="Rectangle 39"/>
            <p:cNvSpPr>
              <a:spLocks noChangeArrowheads="1"/>
            </p:cNvSpPr>
            <p:nvPr/>
          </p:nvSpPr>
          <p:spPr bwMode="auto">
            <a:xfrm>
              <a:off x="4019" y="816"/>
              <a:ext cx="9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>
                  <a:solidFill>
                    <a:schemeClr val="tx2"/>
                  </a:solidFill>
                  <a:latin typeface="Arial" charset="0"/>
                </a:rPr>
                <a:t>Join Result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990600" y="10668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Can we exploit available memory?</a:t>
            </a:r>
          </a:p>
          <a:p>
            <a:pPr eaLnBrk="1" hangingPunct="1"/>
            <a:r>
              <a:rPr lang="en-US" sz="2800" dirty="0"/>
              <a:t>Suppose we have B buffer pages available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2424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A9A5B8-259E-9F44-8883-1F9DDFCE9DA8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EECS 484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88CB646-8A68-0A44-BE51-7179F06C20B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Block Nested Loops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05800" cy="46482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Can we exploit available memory?</a:t>
            </a:r>
          </a:p>
          <a:p>
            <a:pPr eaLnBrk="1" hangingPunct="1"/>
            <a:r>
              <a:rPr lang="en-US" sz="2800">
                <a:latin typeface="Tahoma" charset="0"/>
              </a:rPr>
              <a:t>Suppose we have B buffer pages available.</a:t>
            </a:r>
          </a:p>
          <a:p>
            <a:pPr eaLnBrk="1" hangingPunct="1"/>
            <a:r>
              <a:rPr lang="en-US" sz="2800">
                <a:latin typeface="Tahoma" charset="0"/>
              </a:rPr>
              <a:t>Use B-2 pages to hold a block of </a:t>
            </a:r>
            <a:r>
              <a:rPr lang="en-US" sz="2800" b="1">
                <a:solidFill>
                  <a:schemeClr val="accent2"/>
                </a:solidFill>
                <a:latin typeface="Tahoma" charset="0"/>
              </a:rPr>
              <a:t>outer</a:t>
            </a:r>
            <a:r>
              <a:rPr lang="en-US" sz="2800">
                <a:latin typeface="Tahoma" charset="0"/>
              </a:rPr>
              <a:t> R.</a:t>
            </a: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auto">
          <a:xfrm>
            <a:off x="990600" y="2962275"/>
            <a:ext cx="8002192" cy="15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hlink"/>
                </a:solidFill>
                <a:latin typeface="Arial" charset="0"/>
              </a:rPr>
              <a:t>foreach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block of B-2 pages of R do </a:t>
            </a:r>
          </a:p>
          <a:p>
            <a:pPr eaLnBrk="0" hangingPunct="0"/>
            <a:r>
              <a:rPr lang="en-US" dirty="0">
                <a:solidFill>
                  <a:schemeClr val="hlink"/>
                </a:solidFill>
                <a:latin typeface="Arial" charset="0"/>
              </a:rPr>
              <a:t>     </a:t>
            </a:r>
            <a:r>
              <a:rPr lang="en-US" dirty="0" err="1">
                <a:solidFill>
                  <a:schemeClr val="hlink"/>
                </a:solidFill>
                <a:latin typeface="Arial" charset="0"/>
              </a:rPr>
              <a:t>foreach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page of S do </a:t>
            </a:r>
          </a:p>
          <a:p>
            <a:pPr eaLnBrk="0" hangingPunct="0"/>
            <a:r>
              <a:rPr lang="en-US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for all matching in-memory tuples r in R and s in S:</a:t>
            </a: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Arial" charset="0"/>
              </a:rPr>
              <a:t>	    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add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&lt;r, s&gt; to result</a:t>
            </a:r>
          </a:p>
        </p:txBody>
      </p:sp>
      <p:sp>
        <p:nvSpPr>
          <p:cNvPr id="1172487" name="Rectangle 7"/>
          <p:cNvSpPr>
            <a:spLocks noChangeArrowheads="1"/>
          </p:cNvSpPr>
          <p:nvPr/>
        </p:nvSpPr>
        <p:spPr bwMode="auto">
          <a:xfrm>
            <a:off x="457199" y="5257800"/>
            <a:ext cx="220866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 smtClean="0"/>
              <a:t>I/O Cost</a:t>
            </a:r>
            <a:r>
              <a:rPr lang="en-US" sz="2800" dirty="0"/>
              <a:t>: </a:t>
            </a:r>
          </a:p>
        </p:txBody>
      </p:sp>
      <p:graphicFrame>
        <p:nvGraphicFramePr>
          <p:cNvPr id="1172489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8694398"/>
              </p:ext>
            </p:extLst>
          </p:nvPr>
        </p:nvGraphicFramePr>
        <p:xfrm>
          <a:off x="2665868" y="5046345"/>
          <a:ext cx="24384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1079032" imgH="431613" progId="Equation.3">
                  <p:embed/>
                </p:oleObj>
              </mc:Choice>
              <mc:Fallback>
                <p:oleObj name="Equation" r:id="rId4" imgW="10790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68" y="5046345"/>
                        <a:ext cx="24384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91" name="Rectangle 11"/>
          <p:cNvSpPr>
            <a:spLocks noChangeArrowheads="1"/>
          </p:cNvSpPr>
          <p:nvPr/>
        </p:nvSpPr>
        <p:spPr bwMode="auto">
          <a:xfrm>
            <a:off x="5410200" y="4180490"/>
            <a:ext cx="3057247" cy="830997"/>
          </a:xfrm>
          <a:prstGeom prst="rect">
            <a:avLst/>
          </a:prstGeom>
          <a:solidFill>
            <a:srgbClr val="BFFDE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Can we speed up the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CPU cost?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3" grpId="0" build="p"/>
      <p:bldP spid="1172484" grpId="0"/>
      <p:bldP spid="1172487" grpId="0"/>
      <p:bldP spid="11724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dirty="0">
                <a:latin typeface="Tahoma" charset="0"/>
              </a:rPr>
              <a:t>Block Nested </a:t>
            </a:r>
            <a:r>
              <a:rPr lang="en-US" dirty="0" smtClean="0">
                <a:latin typeface="Tahoma" charset="0"/>
              </a:rPr>
              <a:t>Loops – CPU cost</a:t>
            </a:r>
            <a:endParaRPr lang="en-US" dirty="0">
              <a:latin typeface="Tahoma" charset="0"/>
            </a:endParaRP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304800" y="2057400"/>
            <a:ext cx="8628063" cy="4114800"/>
            <a:chOff x="1138" y="816"/>
            <a:chExt cx="3862" cy="1515"/>
          </a:xfrm>
        </p:grpSpPr>
        <p:grpSp>
          <p:nvGrpSpPr>
            <p:cNvPr id="49159" name="Group 4"/>
            <p:cNvGrpSpPr>
              <a:grpSpLocks/>
            </p:cNvGrpSpPr>
            <p:nvPr/>
          </p:nvGrpSpPr>
          <p:grpSpPr bwMode="auto">
            <a:xfrm>
              <a:off x="1152" y="1043"/>
              <a:ext cx="528" cy="1273"/>
              <a:chOff x="1152" y="2644"/>
              <a:chExt cx="528" cy="1273"/>
            </a:xfrm>
          </p:grpSpPr>
          <p:sp>
            <p:nvSpPr>
              <p:cNvPr id="49191" name="Oval 5"/>
              <p:cNvSpPr>
                <a:spLocks noChangeArrowheads="1"/>
              </p:cNvSpPr>
              <p:nvPr/>
            </p:nvSpPr>
            <p:spPr bwMode="auto">
              <a:xfrm>
                <a:off x="1156" y="2644"/>
                <a:ext cx="520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2" name="Line 6"/>
              <p:cNvSpPr>
                <a:spLocks noChangeShapeType="1"/>
              </p:cNvSpPr>
              <p:nvPr/>
            </p:nvSpPr>
            <p:spPr bwMode="auto">
              <a:xfrm>
                <a:off x="115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3" name="Line 7"/>
              <p:cNvSpPr>
                <a:spLocks noChangeShapeType="1"/>
              </p:cNvSpPr>
              <p:nvPr/>
            </p:nvSpPr>
            <p:spPr bwMode="auto">
              <a:xfrm>
                <a:off x="1680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94" name="Arc 8"/>
              <p:cNvSpPr>
                <a:spLocks/>
              </p:cNvSpPr>
              <p:nvPr/>
            </p:nvSpPr>
            <p:spPr bwMode="auto">
              <a:xfrm>
                <a:off x="1154" y="3843"/>
                <a:ext cx="520" cy="74"/>
              </a:xfrm>
              <a:custGeom>
                <a:avLst/>
                <a:gdLst>
                  <a:gd name="T0" fmla="*/ 0 w 43200"/>
                  <a:gd name="T1" fmla="*/ 0 h 22202"/>
                  <a:gd name="T2" fmla="*/ 0 w 43200"/>
                  <a:gd name="T3" fmla="*/ 0 h 22202"/>
                  <a:gd name="T4" fmla="*/ 0 w 43200"/>
                  <a:gd name="T5" fmla="*/ 0 h 2220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02"/>
                  <a:gd name="T11" fmla="*/ 43200 w 43200"/>
                  <a:gd name="T12" fmla="*/ 22202 h 222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lnTo>
                      <a:pt x="4319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60" name="Rectangle 9"/>
            <p:cNvSpPr>
              <a:spLocks noChangeArrowheads="1"/>
            </p:cNvSpPr>
            <p:nvPr/>
          </p:nvSpPr>
          <p:spPr bwMode="auto">
            <a:xfrm>
              <a:off x="1828" y="947"/>
              <a:ext cx="2152" cy="13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Rectangle 10"/>
            <p:cNvSpPr>
              <a:spLocks noChangeArrowheads="1"/>
            </p:cNvSpPr>
            <p:nvPr/>
          </p:nvSpPr>
          <p:spPr bwMode="auto">
            <a:xfrm>
              <a:off x="1300" y="1235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Rectangle 11"/>
            <p:cNvSpPr>
              <a:spLocks noChangeArrowheads="1"/>
            </p:cNvSpPr>
            <p:nvPr/>
          </p:nvSpPr>
          <p:spPr bwMode="auto">
            <a:xfrm>
              <a:off x="1300" y="1523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Rectangle 12"/>
            <p:cNvSpPr>
              <a:spLocks noChangeArrowheads="1"/>
            </p:cNvSpPr>
            <p:nvPr/>
          </p:nvSpPr>
          <p:spPr bwMode="auto">
            <a:xfrm>
              <a:off x="1300" y="2003"/>
              <a:ext cx="184" cy="18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chemeClr val="bg1"/>
              </a:bgClr>
            </a:patt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Rectangle 13"/>
            <p:cNvSpPr>
              <a:spLocks noChangeArrowheads="1"/>
            </p:cNvSpPr>
            <p:nvPr/>
          </p:nvSpPr>
          <p:spPr bwMode="auto">
            <a:xfrm>
              <a:off x="1186" y="1641"/>
              <a:ext cx="4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4400" b="1">
                  <a:solidFill>
                    <a:schemeClr val="tx2"/>
                  </a:solidFill>
                  <a:latin typeface="Arial" charset="0"/>
                </a:rPr>
                <a:t>. . .</a:t>
              </a:r>
            </a:p>
          </p:txBody>
        </p:sp>
        <p:sp>
          <p:nvSpPr>
            <p:cNvPr id="49165" name="Rectangle 14"/>
            <p:cNvSpPr>
              <a:spLocks noChangeArrowheads="1"/>
            </p:cNvSpPr>
            <p:nvPr/>
          </p:nvSpPr>
          <p:spPr bwMode="auto">
            <a:xfrm>
              <a:off x="2212" y="1283"/>
              <a:ext cx="1384" cy="32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Rectangle 15"/>
            <p:cNvSpPr>
              <a:spLocks noChangeArrowheads="1"/>
            </p:cNvSpPr>
            <p:nvPr/>
          </p:nvSpPr>
          <p:spPr bwMode="auto">
            <a:xfrm>
              <a:off x="2260" y="1331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Rectangle 16"/>
            <p:cNvSpPr>
              <a:spLocks noChangeArrowheads="1"/>
            </p:cNvSpPr>
            <p:nvPr/>
          </p:nvSpPr>
          <p:spPr bwMode="auto">
            <a:xfrm>
              <a:off x="2548" y="1331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Rectangle 17"/>
            <p:cNvSpPr>
              <a:spLocks noChangeArrowheads="1"/>
            </p:cNvSpPr>
            <p:nvPr/>
          </p:nvSpPr>
          <p:spPr bwMode="auto">
            <a:xfrm>
              <a:off x="2818" y="1209"/>
              <a:ext cx="4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4400" b="1">
                  <a:solidFill>
                    <a:schemeClr val="tx2"/>
                  </a:solidFill>
                  <a:latin typeface="Arial" charset="0"/>
                </a:rPr>
                <a:t>. . .</a:t>
              </a:r>
            </a:p>
          </p:txBody>
        </p:sp>
        <p:sp>
          <p:nvSpPr>
            <p:cNvPr id="49169" name="Rectangle 18"/>
            <p:cNvSpPr>
              <a:spLocks noChangeArrowheads="1"/>
            </p:cNvSpPr>
            <p:nvPr/>
          </p:nvSpPr>
          <p:spPr bwMode="auto">
            <a:xfrm>
              <a:off x="3268" y="1331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Rectangle 19"/>
            <p:cNvSpPr>
              <a:spLocks noChangeArrowheads="1"/>
            </p:cNvSpPr>
            <p:nvPr/>
          </p:nvSpPr>
          <p:spPr bwMode="auto">
            <a:xfrm>
              <a:off x="2212" y="1907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Rectangle 20"/>
            <p:cNvSpPr>
              <a:spLocks noChangeArrowheads="1"/>
            </p:cNvSpPr>
            <p:nvPr/>
          </p:nvSpPr>
          <p:spPr bwMode="auto">
            <a:xfrm>
              <a:off x="3412" y="1907"/>
              <a:ext cx="184" cy="184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21"/>
            <p:cNvSpPr>
              <a:spLocks noChangeShapeType="1"/>
            </p:cNvSpPr>
            <p:nvPr/>
          </p:nvSpPr>
          <p:spPr bwMode="auto">
            <a:xfrm>
              <a:off x="1684" y="1423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22"/>
            <p:cNvSpPr>
              <a:spLocks noChangeShapeType="1"/>
            </p:cNvSpPr>
            <p:nvPr/>
          </p:nvSpPr>
          <p:spPr bwMode="auto">
            <a:xfrm>
              <a:off x="1684" y="1999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23"/>
            <p:cNvSpPr>
              <a:spLocks noChangeShapeType="1"/>
            </p:cNvSpPr>
            <p:nvPr/>
          </p:nvSpPr>
          <p:spPr bwMode="auto">
            <a:xfrm>
              <a:off x="3604" y="1999"/>
              <a:ext cx="61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Rectangle 24"/>
            <p:cNvSpPr>
              <a:spLocks noChangeArrowheads="1"/>
            </p:cNvSpPr>
            <p:nvPr/>
          </p:nvSpPr>
          <p:spPr bwMode="auto">
            <a:xfrm>
              <a:off x="1138" y="816"/>
              <a:ext cx="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>
                  <a:solidFill>
                    <a:schemeClr val="tx2"/>
                  </a:solidFill>
                  <a:latin typeface="Arial" charset="0"/>
                </a:rPr>
                <a:t>R &amp; S</a:t>
              </a:r>
            </a:p>
          </p:txBody>
        </p:sp>
        <p:sp>
          <p:nvSpPr>
            <p:cNvPr id="49176" name="Rectangle 25"/>
            <p:cNvSpPr>
              <a:spLocks noChangeArrowheads="1"/>
            </p:cNvSpPr>
            <p:nvPr/>
          </p:nvSpPr>
          <p:spPr bwMode="auto">
            <a:xfrm>
              <a:off x="1965" y="939"/>
              <a:ext cx="2057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Hash table for </a:t>
              </a:r>
              <a:r>
                <a:rPr lang="en-US" b="1" dirty="0" smtClean="0">
                  <a:solidFill>
                    <a:srgbClr val="FF0000"/>
                  </a:solidFill>
                  <a:latin typeface="Arial" charset="0"/>
                </a:rPr>
                <a:t>each block </a:t>
              </a:r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of R</a:t>
              </a:r>
            </a:p>
            <a:p>
              <a:pPr algn="ctr" eaLnBrk="0" hangingPunct="0"/>
              <a:r>
                <a:rPr lang="en-US" b="1" dirty="0">
                  <a:solidFill>
                    <a:schemeClr val="tx2"/>
                  </a:solidFill>
                  <a:latin typeface="Arial" charset="0"/>
                </a:rPr>
                <a:t>(B-2 pages total)</a:t>
              </a:r>
            </a:p>
          </p:txBody>
        </p:sp>
        <p:sp>
          <p:nvSpPr>
            <p:cNvPr id="49177" name="Rectangle 26"/>
            <p:cNvSpPr>
              <a:spLocks noChangeArrowheads="1"/>
            </p:cNvSpPr>
            <p:nvPr/>
          </p:nvSpPr>
          <p:spPr bwMode="auto">
            <a:xfrm>
              <a:off x="1907" y="2092"/>
              <a:ext cx="118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tx2"/>
                  </a:solidFill>
                  <a:latin typeface="Arial" charset="0"/>
                </a:rPr>
                <a:t>Input buffer for S</a:t>
              </a:r>
            </a:p>
          </p:txBody>
        </p:sp>
        <p:sp>
          <p:nvSpPr>
            <p:cNvPr id="49178" name="Rectangle 27"/>
            <p:cNvSpPr>
              <a:spLocks noChangeArrowheads="1"/>
            </p:cNvSpPr>
            <p:nvPr/>
          </p:nvSpPr>
          <p:spPr bwMode="auto">
            <a:xfrm>
              <a:off x="3108" y="2091"/>
              <a:ext cx="95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tx2"/>
                  </a:solidFill>
                  <a:latin typeface="Arial" charset="0"/>
                </a:rPr>
                <a:t>Output buffer</a:t>
              </a:r>
            </a:p>
          </p:txBody>
        </p:sp>
        <p:sp>
          <p:nvSpPr>
            <p:cNvPr id="49179" name="Freeform 28"/>
            <p:cNvSpPr>
              <a:spLocks/>
            </p:cNvSpPr>
            <p:nvPr/>
          </p:nvSpPr>
          <p:spPr bwMode="auto">
            <a:xfrm>
              <a:off x="2256" y="1567"/>
              <a:ext cx="193" cy="337"/>
            </a:xfrm>
            <a:custGeom>
              <a:avLst/>
              <a:gdLst>
                <a:gd name="T0" fmla="*/ 48 w 193"/>
                <a:gd name="T1" fmla="*/ 336 h 337"/>
                <a:gd name="T2" fmla="*/ 144 w 193"/>
                <a:gd name="T3" fmla="*/ 144 h 337"/>
                <a:gd name="T4" fmla="*/ 0 w 193"/>
                <a:gd name="T5" fmla="*/ 192 h 337"/>
                <a:gd name="T6" fmla="*/ 2 w 193"/>
                <a:gd name="T7" fmla="*/ 166 h 337"/>
                <a:gd name="T8" fmla="*/ 192 w 193"/>
                <a:gd name="T9" fmla="*/ 0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337"/>
                <a:gd name="T17" fmla="*/ 193 w 193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337">
                  <a:moveTo>
                    <a:pt x="48" y="336"/>
                  </a:moveTo>
                  <a:lnTo>
                    <a:pt x="144" y="144"/>
                  </a:lnTo>
                  <a:lnTo>
                    <a:pt x="0" y="192"/>
                  </a:lnTo>
                  <a:lnTo>
                    <a:pt x="2" y="166"/>
                  </a:lnTo>
                  <a:lnTo>
                    <a:pt x="192" y="0"/>
                  </a:lnTo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80" name="Group 29"/>
            <p:cNvGrpSpPr>
              <a:grpSpLocks/>
            </p:cNvGrpSpPr>
            <p:nvPr/>
          </p:nvGrpSpPr>
          <p:grpSpPr bwMode="auto">
            <a:xfrm>
              <a:off x="4224" y="1043"/>
              <a:ext cx="528" cy="1273"/>
              <a:chOff x="4224" y="2644"/>
              <a:chExt cx="528" cy="1273"/>
            </a:xfrm>
          </p:grpSpPr>
          <p:grpSp>
            <p:nvGrpSpPr>
              <p:cNvPr id="49182" name="Group 30"/>
              <p:cNvGrpSpPr>
                <a:grpSpLocks/>
              </p:cNvGrpSpPr>
              <p:nvPr/>
            </p:nvGrpSpPr>
            <p:grpSpPr bwMode="auto">
              <a:xfrm>
                <a:off x="4224" y="2644"/>
                <a:ext cx="528" cy="1273"/>
                <a:chOff x="4224" y="2644"/>
                <a:chExt cx="528" cy="1273"/>
              </a:xfrm>
            </p:grpSpPr>
            <p:sp>
              <p:nvSpPr>
                <p:cNvPr id="49187" name="Oval 31"/>
                <p:cNvSpPr>
                  <a:spLocks noChangeArrowheads="1"/>
                </p:cNvSpPr>
                <p:nvPr/>
              </p:nvSpPr>
              <p:spPr bwMode="auto">
                <a:xfrm>
                  <a:off x="4228" y="2644"/>
                  <a:ext cx="520" cy="88"/>
                </a:xfrm>
                <a:prstGeom prst="ellips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188" name="Line 32"/>
                <p:cNvSpPr>
                  <a:spLocks noChangeShapeType="1"/>
                </p:cNvSpPr>
                <p:nvPr/>
              </p:nvSpPr>
              <p:spPr bwMode="auto">
                <a:xfrm>
                  <a:off x="4224" y="2692"/>
                  <a:ext cx="0" cy="11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89" name="Line 33"/>
                <p:cNvSpPr>
                  <a:spLocks noChangeShapeType="1"/>
                </p:cNvSpPr>
                <p:nvPr/>
              </p:nvSpPr>
              <p:spPr bwMode="auto">
                <a:xfrm>
                  <a:off x="4752" y="2692"/>
                  <a:ext cx="0" cy="11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90" name="Arc 34"/>
                <p:cNvSpPr>
                  <a:spLocks/>
                </p:cNvSpPr>
                <p:nvPr/>
              </p:nvSpPr>
              <p:spPr bwMode="auto">
                <a:xfrm>
                  <a:off x="4227" y="3843"/>
                  <a:ext cx="520" cy="74"/>
                </a:xfrm>
                <a:custGeom>
                  <a:avLst/>
                  <a:gdLst>
                    <a:gd name="T0" fmla="*/ 0 w 43200"/>
                    <a:gd name="T1" fmla="*/ 0 h 22202"/>
                    <a:gd name="T2" fmla="*/ 0 w 43200"/>
                    <a:gd name="T3" fmla="*/ 0 h 22202"/>
                    <a:gd name="T4" fmla="*/ 0 w 43200"/>
                    <a:gd name="T5" fmla="*/ 0 h 22202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202"/>
                    <a:gd name="T11" fmla="*/ 43200 w 43200"/>
                    <a:gd name="T12" fmla="*/ 22202 h 2220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202" fill="none" extrusionOk="0">
                      <a:moveTo>
                        <a:pt x="43191" y="0"/>
                      </a:moveTo>
                      <a:cubicBezTo>
                        <a:pt x="43197" y="200"/>
                        <a:pt x="43200" y="401"/>
                        <a:pt x="43200" y="602"/>
                      </a:cubicBezTo>
                      <a:cubicBezTo>
                        <a:pt x="43200" y="12531"/>
                        <a:pt x="33529" y="22202"/>
                        <a:pt x="21600" y="22202"/>
                      </a:cubicBezTo>
                      <a:cubicBezTo>
                        <a:pt x="9670" y="22202"/>
                        <a:pt x="0" y="12531"/>
                        <a:pt x="0" y="602"/>
                      </a:cubicBezTo>
                    </a:path>
                    <a:path w="43200" h="22202" stroke="0" extrusionOk="0">
                      <a:moveTo>
                        <a:pt x="43191" y="0"/>
                      </a:moveTo>
                      <a:cubicBezTo>
                        <a:pt x="43197" y="200"/>
                        <a:pt x="43200" y="401"/>
                        <a:pt x="43200" y="602"/>
                      </a:cubicBezTo>
                      <a:cubicBezTo>
                        <a:pt x="43200" y="12531"/>
                        <a:pt x="33529" y="22202"/>
                        <a:pt x="21600" y="22202"/>
                      </a:cubicBezTo>
                      <a:cubicBezTo>
                        <a:pt x="9670" y="22202"/>
                        <a:pt x="0" y="12531"/>
                        <a:pt x="0" y="602"/>
                      </a:cubicBezTo>
                      <a:lnTo>
                        <a:pt x="21600" y="602"/>
                      </a:lnTo>
                      <a:lnTo>
                        <a:pt x="43191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183" name="Rectangle 35"/>
              <p:cNvSpPr>
                <a:spLocks noChangeArrowheads="1"/>
              </p:cNvSpPr>
              <p:nvPr/>
            </p:nvSpPr>
            <p:spPr bwMode="auto">
              <a:xfrm>
                <a:off x="4420" y="2836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4" name="Rectangle 36"/>
              <p:cNvSpPr>
                <a:spLocks noChangeArrowheads="1"/>
              </p:cNvSpPr>
              <p:nvPr/>
            </p:nvSpPr>
            <p:spPr bwMode="auto">
              <a:xfrm>
                <a:off x="4420" y="3124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5" name="Rectangle 37"/>
              <p:cNvSpPr>
                <a:spLocks noChangeArrowheads="1"/>
              </p:cNvSpPr>
              <p:nvPr/>
            </p:nvSpPr>
            <p:spPr bwMode="auto">
              <a:xfrm>
                <a:off x="4420" y="3604"/>
                <a:ext cx="184" cy="18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chemeClr val="bg1"/>
                </a:bgClr>
              </a:patt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6" name="Rectangle 38"/>
              <p:cNvSpPr>
                <a:spLocks noChangeArrowheads="1"/>
              </p:cNvSpPr>
              <p:nvPr/>
            </p:nvSpPr>
            <p:spPr bwMode="auto">
              <a:xfrm>
                <a:off x="4306" y="3242"/>
                <a:ext cx="428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4400" b="1">
                    <a:solidFill>
                      <a:schemeClr val="tx2"/>
                    </a:solidFill>
                    <a:latin typeface="Arial" charset="0"/>
                  </a:rPr>
                  <a:t>. . .</a:t>
                </a:r>
              </a:p>
            </p:txBody>
          </p:sp>
        </p:grpSp>
        <p:sp>
          <p:nvSpPr>
            <p:cNvPr id="49181" name="Rectangle 39"/>
            <p:cNvSpPr>
              <a:spLocks noChangeArrowheads="1"/>
            </p:cNvSpPr>
            <p:nvPr/>
          </p:nvSpPr>
          <p:spPr bwMode="auto">
            <a:xfrm>
              <a:off x="4019" y="816"/>
              <a:ext cx="9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>
                  <a:solidFill>
                    <a:schemeClr val="tx2"/>
                  </a:solidFill>
                  <a:latin typeface="Arial" charset="0"/>
                </a:rPr>
                <a:t>Join Result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990600" y="1066800"/>
            <a:ext cx="8001000" cy="954107"/>
          </a:xfrm>
          <a:prstGeom prst="rect">
            <a:avLst/>
          </a:prstGeom>
          <a:solidFill>
            <a:srgbClr val="FAE8E2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/>
              <a:t>Use an in-memory hash table for R to speed up equality searches on common attributes with S.</a:t>
            </a:r>
            <a:endParaRPr lang="en-US" sz="28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1B4C689-CBA1-6B4C-86FF-C5D31B8ECFF0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EECS 484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845FE4-A203-3946-8A80-B996D1766E6E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6675"/>
            <a:ext cx="53340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sz="4000" dirty="0">
                <a:latin typeface="Tahoma" charset="0"/>
              </a:rPr>
              <a:t>Index Nested </a:t>
            </a:r>
            <a:r>
              <a:rPr lang="en-US" sz="4000" dirty="0" smtClean="0">
                <a:latin typeface="Tahoma" charset="0"/>
              </a:rPr>
              <a:t>Loops </a:t>
            </a:r>
            <a:endParaRPr lang="en-US" sz="4000" dirty="0">
              <a:latin typeface="Tahoma" charset="0"/>
            </a:endParaRP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915400" cy="38862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/>
            <a:r>
              <a:rPr lang="en-US" sz="2800" dirty="0" smtClean="0">
                <a:latin typeface="Tahoma" charset="0"/>
              </a:rPr>
              <a:t>Let’s say there is an index available on S.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Use </a:t>
            </a:r>
            <a:r>
              <a:rPr lang="en-US" sz="2800" dirty="0">
                <a:latin typeface="Tahoma" charset="0"/>
              </a:rPr>
              <a:t>index on join attribute of the inner </a:t>
            </a:r>
            <a:r>
              <a:rPr lang="en-US" sz="2800" dirty="0" smtClean="0">
                <a:latin typeface="Tahoma" charset="0"/>
              </a:rPr>
              <a:t>relation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solidFill>
                  <a:schemeClr val="accent2"/>
                </a:solidFill>
                <a:latin typeface="Tahoma" charset="0"/>
              </a:rPr>
              <a:t>Cost:  |R| + ( ||R|| * cost of finding matching S tuples) 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800" dirty="0" smtClean="0">
                <a:latin typeface="Tahoma" charset="0"/>
              </a:rPr>
              <a:t>Cost of finding matching S tuples per R tuple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Index cost: </a:t>
            </a:r>
            <a:r>
              <a:rPr lang="en-US" sz="2400" dirty="0" smtClean="0">
                <a:latin typeface="Tahoma" charset="0"/>
              </a:rPr>
              <a:t>typically, 1-2 I/</a:t>
            </a:r>
            <a:r>
              <a:rPr lang="en-US" sz="2400" dirty="0" err="1" smtClean="0">
                <a:latin typeface="Tahoma" charset="0"/>
              </a:rPr>
              <a:t>Os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for hash index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Index cost: </a:t>
            </a:r>
            <a:r>
              <a:rPr lang="en-US" sz="2400" dirty="0" smtClean="0">
                <a:latin typeface="Tahoma" charset="0"/>
              </a:rPr>
              <a:t>typically, 2-4 I/</a:t>
            </a:r>
            <a:r>
              <a:rPr lang="en-US" sz="2400" dirty="0" err="1" smtClean="0">
                <a:latin typeface="Tahoma" charset="0"/>
              </a:rPr>
              <a:t>Os</a:t>
            </a:r>
            <a:r>
              <a:rPr lang="en-US" sz="2400" dirty="0" smtClean="0">
                <a:latin typeface="Tahoma" charset="0"/>
              </a:rPr>
              <a:t> for </a:t>
            </a:r>
            <a:r>
              <a:rPr lang="en-US" sz="2400" dirty="0">
                <a:latin typeface="Tahoma" charset="0"/>
              </a:rPr>
              <a:t>B+ </a:t>
            </a:r>
            <a:r>
              <a:rPr lang="en-US" sz="2400" dirty="0" smtClean="0">
                <a:latin typeface="Tahoma" charset="0"/>
              </a:rPr>
              <a:t>tree.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Record retrieval cost </a:t>
            </a:r>
            <a:endParaRPr lang="en-US" dirty="0">
              <a:latin typeface="Tahoma" charset="0"/>
            </a:endParaRPr>
          </a:p>
          <a:p>
            <a:pPr lvl="2" eaLnBrk="1" hangingPunct="1"/>
            <a:r>
              <a:rPr lang="en-US" dirty="0" smtClean="0">
                <a:latin typeface="Tahoma" charset="0"/>
              </a:rPr>
              <a:t>Clustered </a:t>
            </a:r>
            <a:r>
              <a:rPr lang="en-US" dirty="0">
                <a:latin typeface="Tahoma" charset="0"/>
              </a:rPr>
              <a:t>index: </a:t>
            </a:r>
            <a:r>
              <a:rPr lang="en-US" dirty="0" smtClean="0">
                <a:latin typeface="Tahoma" charset="0"/>
              </a:rPr>
              <a:t>one </a:t>
            </a:r>
            <a:r>
              <a:rPr lang="en-US" dirty="0">
                <a:latin typeface="Tahoma" charset="0"/>
              </a:rPr>
              <a:t>I/O (typical</a:t>
            </a:r>
            <a:r>
              <a:rPr lang="en-US" dirty="0" smtClean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 </a:t>
            </a:r>
            <a:r>
              <a:rPr lang="en-US" i="1" dirty="0" smtClean="0">
                <a:latin typeface="Tahoma" charset="0"/>
              </a:rPr>
              <a:t>for all S tuples per R tuple</a:t>
            </a:r>
          </a:p>
          <a:p>
            <a:pPr lvl="2" eaLnBrk="1" hangingPunct="1"/>
            <a:r>
              <a:rPr lang="en-US" dirty="0" err="1" smtClean="0">
                <a:latin typeface="Tahoma" charset="0"/>
              </a:rPr>
              <a:t>Unclustered</a:t>
            </a:r>
            <a:r>
              <a:rPr lang="en-US" dirty="0" smtClean="0">
                <a:latin typeface="Tahoma" charset="0"/>
              </a:rPr>
              <a:t> Index: Up to one I</a:t>
            </a:r>
            <a:r>
              <a:rPr lang="en-US" dirty="0">
                <a:latin typeface="Tahoma" charset="0"/>
              </a:rPr>
              <a:t>/O </a:t>
            </a:r>
            <a:r>
              <a:rPr lang="en-US" i="1" dirty="0">
                <a:latin typeface="Tahoma" charset="0"/>
              </a:rPr>
              <a:t>per matching S tuple</a:t>
            </a:r>
            <a:r>
              <a:rPr lang="en-US" dirty="0">
                <a:latin typeface="Tahoma" charset="0"/>
              </a:rPr>
              <a:t>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1144588" y="927100"/>
            <a:ext cx="7178954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hlink"/>
                </a:solidFill>
                <a:latin typeface="Arial" charset="0"/>
              </a:rPr>
              <a:t>foreach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hlink"/>
                </a:solidFill>
                <a:latin typeface="Arial" charset="0"/>
              </a:rPr>
              <a:t>     Probe Index on </a:t>
            </a:r>
            <a:r>
              <a:rPr lang="en-US" dirty="0" err="1">
                <a:solidFill>
                  <a:schemeClr val="hlink"/>
                </a:solidFill>
                <a:latin typeface="Arial" charset="0"/>
              </a:rPr>
              <a:t>S.sid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eaLnBrk="0" hangingPunct="0"/>
            <a:r>
              <a:rPr lang="en-US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US" dirty="0" err="1">
                <a:solidFill>
                  <a:schemeClr val="hlink"/>
                </a:solidFill>
                <a:latin typeface="Arial" charset="0"/>
              </a:rPr>
              <a:t>foreach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matching tuple </a:t>
            </a:r>
            <a:r>
              <a:rPr lang="en-US" dirty="0" smtClean="0">
                <a:solidFill>
                  <a:schemeClr val="hlink"/>
                </a:solidFill>
                <a:latin typeface="Arial" charset="0"/>
              </a:rPr>
              <a:t>s, add 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&lt;r, s&gt; to result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Sort-Merge Join</a:t>
            </a:r>
            <a:endParaRPr lang="en-US" dirty="0">
              <a:latin typeface="Tahoma" charset="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7391400" cy="16002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latin typeface="Tahoma" charset="0"/>
              </a:rPr>
              <a:t>Sort R on the join attribute (if necessary)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latin typeface="Tahoma" charset="0"/>
              </a:rPr>
              <a:t>Sort S on the join attribute (if necessary)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dirty="0">
                <a:latin typeface="Tahoma" charset="0"/>
              </a:rPr>
              <a:t>Merge</a:t>
            </a:r>
          </a:p>
        </p:txBody>
      </p:sp>
      <p:grpSp>
        <p:nvGrpSpPr>
          <p:cNvPr id="53255" name="Group 4"/>
          <p:cNvGrpSpPr>
            <a:grpSpLocks/>
          </p:cNvGrpSpPr>
          <p:nvPr/>
        </p:nvGrpSpPr>
        <p:grpSpPr bwMode="auto">
          <a:xfrm>
            <a:off x="6124575" y="1981200"/>
            <a:ext cx="1344613" cy="2070100"/>
            <a:chOff x="2718" y="1536"/>
            <a:chExt cx="847" cy="1304"/>
          </a:xfrm>
        </p:grpSpPr>
        <p:sp>
          <p:nvSpPr>
            <p:cNvPr id="53274" name="Text Box 5"/>
            <p:cNvSpPr txBox="1">
              <a:spLocks noChangeArrowheads="1"/>
            </p:cNvSpPr>
            <p:nvPr/>
          </p:nvSpPr>
          <p:spPr bwMode="auto">
            <a:xfrm>
              <a:off x="2718" y="1536"/>
              <a:ext cx="8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Sorted R</a:t>
              </a:r>
            </a:p>
          </p:txBody>
        </p:sp>
        <p:grpSp>
          <p:nvGrpSpPr>
            <p:cNvPr id="53275" name="Group 6"/>
            <p:cNvGrpSpPr>
              <a:grpSpLocks noChangeAspect="1"/>
            </p:cNvGrpSpPr>
            <p:nvPr/>
          </p:nvGrpSpPr>
          <p:grpSpPr bwMode="auto">
            <a:xfrm>
              <a:off x="2766" y="1832"/>
              <a:ext cx="720" cy="1008"/>
              <a:chOff x="462" y="2359"/>
              <a:chExt cx="480" cy="672"/>
            </a:xfrm>
          </p:grpSpPr>
          <p:sp>
            <p:nvSpPr>
              <p:cNvPr id="53276" name="Rectangle 7"/>
              <p:cNvSpPr>
                <a:spLocks noChangeAspect="1" noChangeArrowheads="1"/>
              </p:cNvSpPr>
              <p:nvPr/>
            </p:nvSpPr>
            <p:spPr bwMode="auto">
              <a:xfrm>
                <a:off x="462" y="2359"/>
                <a:ext cx="480" cy="96"/>
              </a:xfrm>
              <a:prstGeom prst="rect">
                <a:avLst/>
              </a:prstGeom>
              <a:solidFill>
                <a:srgbClr val="D3EEFD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77" name="Rectangle 8"/>
              <p:cNvSpPr>
                <a:spLocks noChangeAspect="1" noChangeArrowheads="1"/>
              </p:cNvSpPr>
              <p:nvPr/>
            </p:nvSpPr>
            <p:spPr bwMode="auto">
              <a:xfrm>
                <a:off x="462" y="2455"/>
                <a:ext cx="480" cy="96"/>
              </a:xfrm>
              <a:prstGeom prst="rect">
                <a:avLst/>
              </a:prstGeom>
              <a:solidFill>
                <a:srgbClr val="D6FBC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78" name="Rectangle 9"/>
              <p:cNvSpPr>
                <a:spLocks noChangeAspect="1" noChangeArrowheads="1"/>
              </p:cNvSpPr>
              <p:nvPr/>
            </p:nvSpPr>
            <p:spPr bwMode="auto">
              <a:xfrm>
                <a:off x="462" y="2551"/>
                <a:ext cx="480" cy="96"/>
              </a:xfrm>
              <a:prstGeom prst="rect">
                <a:avLst/>
              </a:prstGeom>
              <a:solidFill>
                <a:srgbClr val="F5D2C7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79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462" y="2647"/>
                <a:ext cx="480" cy="96"/>
              </a:xfrm>
              <a:prstGeom prst="rect">
                <a:avLst/>
              </a:prstGeom>
              <a:solidFill>
                <a:srgbClr val="F5D2C7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80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462" y="2743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81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462" y="2839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82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62" y="2935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3256" name="Group 14"/>
          <p:cNvGrpSpPr>
            <a:grpSpLocks/>
          </p:cNvGrpSpPr>
          <p:nvPr/>
        </p:nvGrpSpPr>
        <p:grpSpPr bwMode="auto">
          <a:xfrm>
            <a:off x="7715250" y="1993900"/>
            <a:ext cx="1325563" cy="3417888"/>
            <a:chOff x="4398" y="1536"/>
            <a:chExt cx="835" cy="2153"/>
          </a:xfrm>
        </p:grpSpPr>
        <p:sp>
          <p:nvSpPr>
            <p:cNvPr id="53259" name="Text Box 15"/>
            <p:cNvSpPr txBox="1">
              <a:spLocks noChangeArrowheads="1"/>
            </p:cNvSpPr>
            <p:nvPr/>
          </p:nvSpPr>
          <p:spPr bwMode="auto">
            <a:xfrm>
              <a:off x="4398" y="1536"/>
              <a:ext cx="8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Sorted S</a:t>
              </a:r>
            </a:p>
          </p:txBody>
        </p:sp>
        <p:grpSp>
          <p:nvGrpSpPr>
            <p:cNvPr id="53260" name="Group 16"/>
            <p:cNvGrpSpPr>
              <a:grpSpLocks noChangeAspect="1"/>
            </p:cNvGrpSpPr>
            <p:nvPr/>
          </p:nvGrpSpPr>
          <p:grpSpPr bwMode="auto">
            <a:xfrm>
              <a:off x="4446" y="1821"/>
              <a:ext cx="720" cy="1868"/>
              <a:chOff x="1614" y="2348"/>
              <a:chExt cx="480" cy="1245"/>
            </a:xfrm>
          </p:grpSpPr>
          <p:sp>
            <p:nvSpPr>
              <p:cNvPr id="53261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614" y="2348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62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1614" y="2444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63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614" y="2540"/>
                <a:ext cx="480" cy="96"/>
              </a:xfrm>
              <a:prstGeom prst="rect">
                <a:avLst/>
              </a:prstGeom>
              <a:solidFill>
                <a:srgbClr val="D3EEFD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64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614" y="2636"/>
                <a:ext cx="480" cy="96"/>
              </a:xfrm>
              <a:prstGeom prst="rect">
                <a:avLst/>
              </a:prstGeom>
              <a:solidFill>
                <a:srgbClr val="D3EEFD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65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614" y="2732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66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614" y="2828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67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1614" y="2924"/>
                <a:ext cx="480" cy="96"/>
              </a:xfrm>
              <a:prstGeom prst="rect">
                <a:avLst/>
              </a:prstGeom>
              <a:solidFill>
                <a:srgbClr val="F5D2C7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68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1614" y="3020"/>
                <a:ext cx="480" cy="96"/>
              </a:xfrm>
              <a:prstGeom prst="rect">
                <a:avLst/>
              </a:prstGeom>
              <a:solidFill>
                <a:srgbClr val="F5D2C7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69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1614" y="3116"/>
                <a:ext cx="480" cy="96"/>
              </a:xfrm>
              <a:prstGeom prst="rect">
                <a:avLst/>
              </a:prstGeom>
              <a:solidFill>
                <a:srgbClr val="F5D2C7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70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1614" y="3212"/>
                <a:ext cx="480" cy="96"/>
              </a:xfrm>
              <a:prstGeom prst="rect">
                <a:avLst/>
              </a:prstGeom>
              <a:solidFill>
                <a:srgbClr val="F5D2C7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71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1614" y="3305"/>
                <a:ext cx="480" cy="96"/>
              </a:xfrm>
              <a:prstGeom prst="rect">
                <a:avLst/>
              </a:prstGeom>
              <a:solidFill>
                <a:srgbClr val="F5D2C7"/>
              </a:solidFill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72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1614" y="3401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273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1614" y="3497"/>
                <a:ext cx="480" cy="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110047" name="Rectangle 31"/>
          <p:cNvSpPr>
            <a:spLocks noChangeArrowheads="1"/>
          </p:cNvSpPr>
          <p:nvPr/>
        </p:nvSpPr>
        <p:spPr bwMode="auto">
          <a:xfrm>
            <a:off x="152400" y="4267200"/>
            <a:ext cx="792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 smtClean="0">
                <a:solidFill>
                  <a:schemeClr val="accent2"/>
                </a:solidFill>
              </a:rPr>
              <a:t>Sort: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 smtClean="0">
                <a:solidFill>
                  <a:schemeClr val="accent2"/>
                </a:solidFill>
              </a:rPr>
              <a:t>Merge Cost</a:t>
            </a:r>
            <a:r>
              <a:rPr lang="en-US" sz="2800" dirty="0">
                <a:solidFill>
                  <a:schemeClr val="accent2"/>
                </a:solidFill>
              </a:rPr>
              <a:t>: 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chemeClr val="accent2"/>
                </a:solidFill>
              </a:rPr>
              <a:t>|R|+|S|)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 smtClean="0">
                <a:solidFill>
                  <a:schemeClr val="accent2"/>
                </a:solidFill>
              </a:rPr>
              <a:t>Merge Worst Case: </a:t>
            </a:r>
            <a:r>
              <a:rPr lang="en-US" sz="2800" b="1" dirty="0">
                <a:solidFill>
                  <a:schemeClr val="hlink"/>
                </a:solidFill>
              </a:rPr>
              <a:t>(|R|*|S|)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dirty="0"/>
              <a:t>When?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dirty="0"/>
              <a:t>Backups needed if #duplicates in S exceeds buffer size</a:t>
            </a:r>
          </a:p>
        </p:txBody>
      </p:sp>
      <p:graphicFrame>
        <p:nvGraphicFramePr>
          <p:cNvPr id="3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72783"/>
              </p:ext>
            </p:extLst>
          </p:nvPr>
        </p:nvGraphicFramePr>
        <p:xfrm>
          <a:off x="1524000" y="4328766"/>
          <a:ext cx="5994401" cy="4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3390900" imgH="266700" progId="Equation.3">
                  <p:embed/>
                </p:oleObj>
              </mc:Choice>
              <mc:Fallback>
                <p:oleObj name="Equation" r:id="rId4" imgW="33909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28766"/>
                        <a:ext cx="5994401" cy="47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6521" y="3058783"/>
            <a:ext cx="599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formula for Sort can vary, depending</a:t>
            </a:r>
          </a:p>
          <a:p>
            <a:r>
              <a:rPr lang="en-US" dirty="0" smtClean="0"/>
              <a:t>on sorting method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5D6CF4-C414-D145-A80C-F8149340CDE9}" type="datetime1">
              <a:rPr lang="en-US" sz="1200"/>
              <a:pPr eaLnBrk="1" hangingPunct="1"/>
              <a:t>11/23/15</a:t>
            </a:fld>
            <a:endParaRPr lang="en-US" sz="1200"/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EECS 484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69247F-69E8-4342-B890-EDE52DD977FE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CYU: </a:t>
            </a:r>
            <a:r>
              <a:rPr lang="en-US" sz="4000" dirty="0" smtClean="0">
                <a:latin typeface="Tahoma" charset="0"/>
              </a:rPr>
              <a:t>SM, Page NL, Block NL</a:t>
            </a:r>
            <a:endParaRPr lang="en-US" dirty="0">
              <a:latin typeface="Tahoma" charset="0"/>
            </a:endParaRPr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6400800" cy="51054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|R| = 128 	|S| = 64	B = </a:t>
            </a:r>
            <a:r>
              <a:rPr lang="en-US" sz="2800" dirty="0" smtClean="0">
                <a:latin typeface="Tahoma" charset="0"/>
              </a:rPr>
              <a:t>8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Find the cost of  R     S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Sort-</a:t>
            </a:r>
            <a:r>
              <a:rPr lang="en-US" sz="2800" dirty="0" smtClean="0">
                <a:latin typeface="Tahoma" charset="0"/>
              </a:rPr>
              <a:t>Merge (</a:t>
            </a:r>
            <a:r>
              <a:rPr lang="en-US" sz="2400" dirty="0" smtClean="0"/>
              <a:t>use two-way merge sort)</a:t>
            </a:r>
            <a:endParaRPr lang="en-US" sz="2400" dirty="0" smtClean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Sort R: 2 * 128 (log</a:t>
            </a:r>
            <a:r>
              <a:rPr lang="en-US" sz="2400" baseline="-25000" dirty="0" smtClean="0">
                <a:latin typeface="Tahoma" charset="0"/>
              </a:rPr>
              <a:t>2</a:t>
            </a:r>
            <a:r>
              <a:rPr lang="en-US" sz="2400" dirty="0" smtClean="0">
                <a:latin typeface="Tahoma" charset="0"/>
              </a:rPr>
              <a:t>128 + 1) = 2048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Sort </a:t>
            </a:r>
            <a:r>
              <a:rPr lang="en-US" sz="2400" dirty="0">
                <a:latin typeface="Tahoma" charset="0"/>
              </a:rPr>
              <a:t>S: 2 * 64 (log</a:t>
            </a:r>
            <a:r>
              <a:rPr lang="en-US" sz="2400" baseline="-250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</a:rPr>
              <a:t>64 + 1) = 896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Merge: 128 + 64 = 192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TOTAL: 3136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Page NL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Scan outer: 64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Join: 64 * 128 = 8192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TOTAL: 8256</a:t>
            </a:r>
          </a:p>
        </p:txBody>
      </p:sp>
      <p:sp>
        <p:nvSpPr>
          <p:cNvPr id="1113092" name="Rectangle 4"/>
          <p:cNvSpPr>
            <a:spLocks noChangeArrowheads="1"/>
          </p:cNvSpPr>
          <p:nvPr/>
        </p:nvSpPr>
        <p:spPr bwMode="auto">
          <a:xfrm>
            <a:off x="4343400" y="4343400"/>
            <a:ext cx="4572000" cy="198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0000"/>
              <a:buFont typeface="Wingdings" charset="0"/>
              <a:buChar char="n"/>
            </a:pPr>
            <a:r>
              <a:rPr lang="en-US" sz="2800" dirty="0"/>
              <a:t>Block NL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Scan outer: 64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Join: </a:t>
            </a:r>
            <a:r>
              <a:rPr lang="en-US" dirty="0">
                <a:ea typeface="华文细黑" charset="0"/>
                <a:cs typeface="华文细黑" charset="0"/>
              </a:rPr>
              <a:t>⌈64/6⌉</a:t>
            </a:r>
            <a:r>
              <a:rPr lang="en-US" dirty="0"/>
              <a:t>* 128 = 1408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dirty="0"/>
              <a:t>TOTAL: 1472</a:t>
            </a:r>
          </a:p>
        </p:txBody>
      </p:sp>
      <p:sp>
        <p:nvSpPr>
          <p:cNvPr id="1113093" name="Text Box 5"/>
          <p:cNvSpPr txBox="1">
            <a:spLocks noChangeArrowheads="1"/>
          </p:cNvSpPr>
          <p:nvPr/>
        </p:nvSpPr>
        <p:spPr bwMode="auto">
          <a:xfrm>
            <a:off x="6400800" y="3352800"/>
            <a:ext cx="2438400" cy="822325"/>
          </a:xfrm>
          <a:prstGeom prst="rect">
            <a:avLst/>
          </a:prstGeom>
          <a:solidFill>
            <a:srgbClr val="D3EEF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</a:rPr>
              <a:t>In NL, which rel. is the outer?</a:t>
            </a:r>
          </a:p>
        </p:txBody>
      </p:sp>
      <p:sp>
        <p:nvSpPr>
          <p:cNvPr id="11" name="AutoShape 49"/>
          <p:cNvSpPr>
            <a:spLocks noChangeArrowheads="1"/>
          </p:cNvSpPr>
          <p:nvPr/>
        </p:nvSpPr>
        <p:spPr bwMode="auto">
          <a:xfrm rot="5400000" flipV="1">
            <a:off x="3924300" y="1714500"/>
            <a:ext cx="228600" cy="304800"/>
          </a:xfrm>
          <a:prstGeom prst="flowChartCollat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3" grpId="0" animBg="1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FF"/>
      </a:dk2>
      <a:lt2>
        <a:srgbClr val="1C1C1C"/>
      </a:lt2>
      <a:accent1>
        <a:srgbClr val="003300"/>
      </a:accent1>
      <a:accent2>
        <a:srgbClr val="7B00A6"/>
      </a:accent2>
      <a:accent3>
        <a:srgbClr val="FFFFFF"/>
      </a:accent3>
      <a:accent4>
        <a:srgbClr val="000000"/>
      </a:accent4>
      <a:accent5>
        <a:srgbClr val="AAADAA"/>
      </a:accent5>
      <a:accent6>
        <a:srgbClr val="6F0096"/>
      </a:accent6>
      <a:hlink>
        <a:srgbClr val="CC3300"/>
      </a:hlink>
      <a:folHlink>
        <a:srgbClr val="FF9933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noFill/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2004:Templates:Presentations:Designs:Beach</Template>
  <TotalTime>22863</TotalTime>
  <Words>1299</Words>
  <Application>Microsoft Macintosh PowerPoint</Application>
  <PresentationFormat>On-screen Show (4:3)</PresentationFormat>
  <Paragraphs>283</Paragraphs>
  <Slides>20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Book Antiqua</vt:lpstr>
      <vt:lpstr>ＭＳ Ｐゴシック</vt:lpstr>
      <vt:lpstr>Tahoma</vt:lpstr>
      <vt:lpstr>Times New Roman</vt:lpstr>
      <vt:lpstr>Wingdings</vt:lpstr>
      <vt:lpstr>华文细黑</vt:lpstr>
      <vt:lpstr>Arial</vt:lpstr>
      <vt:lpstr>Blends</vt:lpstr>
      <vt:lpstr>Equation</vt:lpstr>
      <vt:lpstr>Advanced Join Strategies</vt:lpstr>
      <vt:lpstr>Query Execution Life-Cycle</vt:lpstr>
      <vt:lpstr>Join strategies seen so far</vt:lpstr>
      <vt:lpstr>Block Nested Loops</vt:lpstr>
      <vt:lpstr>Block Nested Loops</vt:lpstr>
      <vt:lpstr>Block Nested Loops – CPU cost</vt:lpstr>
      <vt:lpstr>Index Nested Loops </vt:lpstr>
      <vt:lpstr>Sort-Merge Join</vt:lpstr>
      <vt:lpstr>CYU: SM, Page NL, Block NL</vt:lpstr>
      <vt:lpstr>CYU: SM, Page NL, Block NL</vt:lpstr>
      <vt:lpstr>Grace Hash Join</vt:lpstr>
      <vt:lpstr>PowerPoint Presentation</vt:lpstr>
      <vt:lpstr>Cost Analysis: Grace Hash Join</vt:lpstr>
      <vt:lpstr>Cost Analysis: Grace Hash Join</vt:lpstr>
      <vt:lpstr>Sort-Merge in 3(|R|+|S|) I/Os</vt:lpstr>
      <vt:lpstr>Sort-Merge in 3(|R|+|S|) I/Os</vt:lpstr>
      <vt:lpstr>Join Algorithms</vt:lpstr>
      <vt:lpstr>General Join Conditions</vt:lpstr>
      <vt:lpstr>Inequality conditions</vt:lpstr>
      <vt:lpstr>Announcements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484:Database Management Systems</dc:title>
  <dc:creator>H. V. Jagadish</dc:creator>
  <cp:lastModifiedBy>Atul Prakash</cp:lastModifiedBy>
  <cp:revision>639</cp:revision>
  <cp:lastPrinted>2013-04-01T14:39:02Z</cp:lastPrinted>
  <dcterms:created xsi:type="dcterms:W3CDTF">2000-01-04T20:40:43Z</dcterms:created>
  <dcterms:modified xsi:type="dcterms:W3CDTF">2015-11-23T17:53:56Z</dcterms:modified>
</cp:coreProperties>
</file>