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3"/>
  </p:notesMasterIdLst>
  <p:handoutMasterIdLst>
    <p:handoutMasterId r:id="rId14"/>
  </p:handoutMasterIdLst>
  <p:sldIdLst>
    <p:sldId id="281" r:id="rId2"/>
    <p:sldId id="366" r:id="rId3"/>
    <p:sldId id="318" r:id="rId4"/>
    <p:sldId id="320" r:id="rId5"/>
    <p:sldId id="321" r:id="rId6"/>
    <p:sldId id="367" r:id="rId7"/>
    <p:sldId id="337" r:id="rId8"/>
    <p:sldId id="338" r:id="rId9"/>
    <p:sldId id="339" r:id="rId10"/>
    <p:sldId id="340" r:id="rId11"/>
    <p:sldId id="364" r:id="rId12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AE8E2"/>
    <a:srgbClr val="F5D2C7"/>
    <a:srgbClr val="F2DDCA"/>
    <a:srgbClr val="BFFDED"/>
    <a:srgbClr val="003300"/>
    <a:srgbClr val="D3EEFD"/>
    <a:srgbClr val="D6F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/>
    <p:restoredTop sz="94604"/>
  </p:normalViewPr>
  <p:slideViewPr>
    <p:cSldViewPr>
      <p:cViewPr varScale="1">
        <p:scale>
          <a:sx n="109" d="100"/>
          <a:sy n="109" d="100"/>
        </p:scale>
        <p:origin x="10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F0CD241C-AFD1-8146-881A-2E9E9E38D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2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E7D303A-5D56-5C42-9B10-E0F20D5D3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4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A72B88-D600-5446-BA72-85C0FBFE1B31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07" tIns="0" rIns="20107" bIns="0" anchor="b"/>
          <a:lstStyle/>
          <a:p>
            <a:pPr algn="r" defTabSz="965200" eaLnBrk="0" hangingPunct="0"/>
            <a:r>
              <a:rPr lang="en-US" sz="1100" i="1">
                <a:latin typeface="Times New Roman" charset="0"/>
              </a:rPr>
              <a:t>1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0" tIns="46917" rIns="95510" bIns="4691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E422F7-8AD6-3E49-8D15-05E5D67A0967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Projection is really easy if we aren</a:t>
            </a:r>
            <a:r>
              <a:rPr lang="ja-JP" altLang="en-US"/>
              <a:t>’</a:t>
            </a:r>
            <a:r>
              <a:rPr lang="en-US" altLang="ja-JP"/>
              <a:t>t eliminating duplicates!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62E0121-2024-9241-9183-E14975650EF2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07" tIns="0" rIns="20107" bIns="0" anchor="b"/>
          <a:lstStyle/>
          <a:p>
            <a:pPr algn="r" defTabSz="965200" eaLnBrk="0" hangingPunct="0"/>
            <a:r>
              <a:rPr lang="en-US" sz="1100" i="1">
                <a:latin typeface="Times New Roman" charset="0"/>
              </a:rPr>
              <a:t>14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0" tIns="46917" rIns="95510" bIns="46917"/>
          <a:lstStyle/>
          <a:p>
            <a:r>
              <a:rPr lang="en-US"/>
              <a:t>When is this a bad strategy?  When a single partition is larger than the # of available of buffers.</a:t>
            </a:r>
          </a:p>
          <a:p>
            <a:r>
              <a:rPr lang="en-US"/>
              <a:t>In that case, recursively apply hash-based projection technique to any partition that overflows</a:t>
            </a:r>
          </a:p>
        </p:txBody>
      </p:sp>
    </p:spTree>
    <p:extLst>
      <p:ext uri="{BB962C8B-B14F-4D97-AF65-F5344CB8AC3E}">
        <p14:creationId xmlns:p14="http://schemas.microsoft.com/office/powerpoint/2010/main" val="36415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D064C9B-CB34-8E49-A5AA-35A4845B6AE8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07" tIns="0" rIns="20107" bIns="0" anchor="b"/>
          <a:lstStyle/>
          <a:p>
            <a:pPr algn="r" defTabSz="965200" eaLnBrk="0" hangingPunct="0"/>
            <a:r>
              <a:rPr lang="en-US" sz="1100" i="1">
                <a:latin typeface="Times New Roman" charset="0"/>
              </a:rPr>
              <a:t>18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0" tIns="46917" rIns="95510" bIns="4691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7A0F6E-3FD4-FE45-B345-B8BFB2D264E9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07" tIns="0" rIns="20107" bIns="0" anchor="b"/>
          <a:lstStyle/>
          <a:p>
            <a:pPr algn="r" defTabSz="965200" eaLnBrk="0" hangingPunct="0"/>
            <a:r>
              <a:rPr lang="en-US" sz="1100" i="1">
                <a:latin typeface="Times New Roman" charset="0"/>
              </a:rPr>
              <a:t>19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0" tIns="46917" rIns="95510" bIns="4691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39EA8E-ECDA-2148-A073-C7C4FEE015E2}" type="slidenum">
              <a:rPr lang="en-US" sz="1300"/>
              <a:pPr eaLnBrk="1" hangingPunct="1"/>
              <a:t>8</a:t>
            </a:fld>
            <a:endParaRPr lang="en-US" sz="13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1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7B54393-8B9C-BA4C-B542-578F653AE79F}" type="slidenum">
              <a:rPr lang="en-US" sz="1300"/>
              <a:pPr eaLnBrk="1" hangingPunct="1"/>
              <a:t>9</a:t>
            </a:fld>
            <a:endParaRPr lang="en-US" sz="13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2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075CB02-5F1F-CD40-984E-90672BE35B91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2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8738" y="10810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762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14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47833-8582-C04A-B2D6-29E32CF69D4F}" type="datetime1">
              <a:rPr lang="en-US"/>
              <a:pPr>
                <a:defRPr/>
              </a:pPr>
              <a:t>12/4/16</a:t>
            </a:fld>
            <a:endParaRPr lang="en-US"/>
          </a:p>
        </p:txBody>
      </p:sp>
      <p:sp>
        <p:nvSpPr>
          <p:cNvPr id="1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1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A89A5-3BF0-2E47-977F-99E76164A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39D21-AABB-C246-B440-DA6558F60E59}" type="datetime1">
              <a:rPr lang="en-US"/>
              <a:pPr>
                <a:defRPr/>
              </a:pPr>
              <a:t>12/4/16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3227-3E49-DD41-9C35-09D6B4F16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5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152400"/>
            <a:ext cx="21336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52400"/>
            <a:ext cx="6248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E3185-6AA2-0940-82CC-B5260956157B}" type="datetime1">
              <a:rPr lang="en-US"/>
              <a:pPr>
                <a:defRPr/>
              </a:pPr>
              <a:t>12/4/16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53B62-5E79-8041-A8FF-DC9F7432B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3820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86310-8F34-2A4C-800C-D0E509888929}" type="datetime1">
              <a:rPr lang="en-US"/>
              <a:pPr>
                <a:defRPr/>
              </a:pPr>
              <a:t>12/4/16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1CD77-6A84-A74A-8E7B-A6680749B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80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B4F17-F7A1-194F-8157-FE1AA4923457}" type="datetime1">
              <a:rPr lang="en-US"/>
              <a:pPr>
                <a:defRPr/>
              </a:pPr>
              <a:t>12/4/16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7B1FB-FD78-174F-87C4-70251DC9E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4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172CC-84F7-C44C-97EC-66924A52E7F1}" type="datetime1">
              <a:rPr lang="en-US"/>
              <a:pPr>
                <a:defRPr/>
              </a:pPr>
              <a:t>12/4/16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A5462-DDF7-9E4B-9C86-67B1065A2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3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56B15-C9E9-A540-977C-0E2E89CCD13A}" type="datetime1">
              <a:rPr lang="en-US"/>
              <a:pPr>
                <a:defRPr/>
              </a:pPr>
              <a:t>12/4/16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F2D05-9A3C-274F-A87C-873B3278A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D9B41-2189-DC4E-B06C-CB22C7D39F11}" type="datetime1">
              <a:rPr lang="en-US"/>
              <a:pPr>
                <a:defRPr/>
              </a:pPr>
              <a:t>12/4/16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34A1D-BA48-E34B-9B12-EF935A0A8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6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F3D9B-93DF-8F40-80A4-D1A5C028A1E4}" type="datetime1">
              <a:rPr lang="en-US"/>
              <a:pPr>
                <a:defRPr/>
              </a:pPr>
              <a:t>12/4/16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DF676-ED99-5B45-95E1-AE7CEA571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6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039F2-4D63-FF48-A270-318603E5A2FD}" type="datetime1">
              <a:rPr lang="en-US"/>
              <a:pPr>
                <a:defRPr/>
              </a:pPr>
              <a:t>12/4/16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4EBA3-6225-4843-872C-F192AA5FD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B16D2-6D3A-7942-970D-C63951C12867}" type="datetime1">
              <a:rPr lang="en-US"/>
              <a:pPr>
                <a:defRPr/>
              </a:pPr>
              <a:t>12/4/16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89A25-8329-3343-9671-4DB916F6D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B5FA8-0DF8-C448-B4CB-EBC9458B90D2}" type="datetime1">
              <a:rPr lang="en-US"/>
              <a:pPr>
                <a:defRPr/>
              </a:pPr>
              <a:t>12/4/16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7E5E3-5BBB-144E-81E7-324442BB4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B4407-8A72-E54B-AC84-79172F1ED8BC}" type="datetime1">
              <a:rPr lang="en-US"/>
              <a:pPr>
                <a:defRPr/>
              </a:pPr>
              <a:t>12/4/16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C6888-A2C2-7948-B907-B5A0FD70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B73F8-0B9A-4A47-88F8-EC01EF0355A5}" type="datetime1">
              <a:rPr lang="en-US"/>
              <a:pPr>
                <a:defRPr/>
              </a:pPr>
              <a:t>12/4/16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884D8-E4DC-0643-880E-C92CEF68C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4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2587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810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508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-1524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F4285EF9-F94D-8441-A57C-1CBC7A134370}" type="datetime1">
              <a:rPr lang="en-US"/>
              <a:pPr>
                <a:defRPr/>
              </a:pPr>
              <a:t>12/4/16</a:t>
            </a:fld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68210F-964F-674B-8C83-763FEA4D5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7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C05DA5C-929B-5E4B-83E0-26379B5240A2}" type="datetime1">
              <a:rPr lang="en-US" sz="1200"/>
              <a:pPr eaLnBrk="1" hangingPunct="1"/>
              <a:t>12/4/16</a:t>
            </a:fld>
            <a:endParaRPr lang="en-US" sz="1200"/>
          </a:p>
        </p:txBody>
      </p:sp>
      <p:sp>
        <p:nvSpPr>
          <p:cNvPr id="18434" name="Rectangle 18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EECS 484</a:t>
            </a:r>
          </a:p>
        </p:txBody>
      </p:sp>
      <p:sp>
        <p:nvSpPr>
          <p:cNvPr id="18435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DD535D2-CA5F-DE4E-B521-18A2899068CC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000" dirty="0" smtClean="0">
                <a:latin typeface="Tahoma" charset="0"/>
              </a:rPr>
              <a:t>Projections</a:t>
            </a:r>
            <a:endParaRPr lang="en-US" sz="4000" dirty="0">
              <a:latin typeface="Tahoma" charset="0"/>
            </a:endParaRPr>
          </a:p>
        </p:txBody>
      </p:sp>
      <p:sp>
        <p:nvSpPr>
          <p:cNvPr id="18439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en-US" dirty="0">
                <a:latin typeface="Tahoma" charset="0"/>
              </a:rPr>
              <a:t>Chapter 12 and 14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667E8C-4490-9C46-960F-92744A78084A}" type="datetime1">
              <a:rPr lang="en-US" sz="1200"/>
              <a:pPr eaLnBrk="1" hangingPunct="1"/>
              <a:t>12/4/16</a:t>
            </a:fld>
            <a:endParaRPr lang="en-US" sz="1200"/>
          </a:p>
        </p:txBody>
      </p:sp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1B05F7-2E03-0943-BDE1-C6C041F61674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Using an Index for Aggregation</a:t>
            </a:r>
            <a:endParaRPr lang="en-US" dirty="0">
              <a:latin typeface="Tahoma" charset="0"/>
            </a:endParaRP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Usually, index is not useful for aggregation operators. 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But sometimes it is: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When the search key contains all the relevant attributes: index-only scan may be feasible, rather than fetching all the data records.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</a:rPr>
              <a:t>If the GROUP BY attribute list is a prefix of the search key, we can </a:t>
            </a:r>
            <a:r>
              <a:rPr lang="en-US" dirty="0" smtClean="0">
                <a:latin typeface="Tahoma" charset="0"/>
              </a:rPr>
              <a:t>retrieve </a:t>
            </a:r>
            <a:r>
              <a:rPr lang="en-US" dirty="0" smtClean="0">
                <a:latin typeface="Tahoma" charset="0"/>
              </a:rPr>
              <a:t>data records in the order required for the grouping operation and thereby avoid the sorting step.</a:t>
            </a:r>
            <a:endParaRPr lang="en-US" dirty="0">
              <a:latin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F8726B8-7199-0B48-98C2-A359B5AA240D}" type="datetime1">
              <a:rPr lang="en-US" sz="1200"/>
              <a:pPr eaLnBrk="1" hangingPunct="1"/>
              <a:t>12/4/16</a:t>
            </a:fld>
            <a:endParaRPr lang="en-US" sz="1200"/>
          </a:p>
        </p:txBody>
      </p:sp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0CDF13-5AAE-AF44-A53C-BAC9E950E999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Announcements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Optional Exercises:</a:t>
            </a:r>
          </a:p>
          <a:p>
            <a:pPr lvl="1" eaLnBrk="1" hangingPunct="1"/>
            <a:r>
              <a:rPr lang="en-US">
                <a:latin typeface="Tahoma" charset="0"/>
              </a:rPr>
              <a:t>12.1 (1-4), 12.3, 12.5</a:t>
            </a:r>
          </a:p>
          <a:p>
            <a:pPr lvl="1" eaLnBrk="1" hangingPunct="1"/>
            <a:r>
              <a:rPr lang="en-US">
                <a:latin typeface="Tahoma" charset="0"/>
              </a:rPr>
              <a:t>13.1, 13.3</a:t>
            </a:r>
          </a:p>
          <a:p>
            <a:pPr lvl="1" eaLnBrk="1" hangingPunct="1"/>
            <a:r>
              <a:rPr lang="en-US">
                <a:latin typeface="Tahoma" charset="0"/>
              </a:rPr>
              <a:t>14.1 (2, 3, 4, 6, 7, 8, 9, 10), 14</a:t>
            </a:r>
          </a:p>
          <a:p>
            <a:pPr eaLnBrk="1" hangingPunct="1">
              <a:buFontTx/>
              <a:buNone/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 Life-Cycle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E56B15-C9E9-A540-977C-0E2E89CCD13A}" type="datetime1">
              <a:rPr lang="en-US" smtClean="0"/>
              <a:pPr>
                <a:defRPr/>
              </a:pPr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F2D05-9A3C-274F-A87C-873B3278A4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 descr="Screen Shot 2014-10-29 at 12.13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95400"/>
            <a:ext cx="8559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Projection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458200" cy="57912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Select </a:t>
            </a:r>
            <a:r>
              <a:rPr lang="en-US" sz="2800" dirty="0" err="1" smtClean="0">
                <a:latin typeface="Tahoma" charset="0"/>
              </a:rPr>
              <a:t>R.a</a:t>
            </a:r>
            <a:r>
              <a:rPr lang="en-US" sz="2800" dirty="0">
                <a:latin typeface="Tahoma" charset="0"/>
              </a:rPr>
              <a:t>, </a:t>
            </a:r>
            <a:r>
              <a:rPr lang="en-US" sz="2800" dirty="0" err="1">
                <a:latin typeface="Tahoma" charset="0"/>
              </a:rPr>
              <a:t>R.d</a:t>
            </a:r>
            <a:endParaRPr lang="en-US" sz="28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Straightforward implementation!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charset="0"/>
              </a:rPr>
              <a:t>Select </a:t>
            </a:r>
            <a:r>
              <a:rPr lang="en-US" sz="2800" dirty="0">
                <a:latin typeface="Tahoma" charset="0"/>
              </a:rPr>
              <a:t>DISTINCT </a:t>
            </a:r>
            <a:r>
              <a:rPr lang="en-US" sz="2800" dirty="0" err="1">
                <a:latin typeface="Tahoma" charset="0"/>
              </a:rPr>
              <a:t>R.a</a:t>
            </a:r>
            <a:r>
              <a:rPr lang="en-US" sz="2800" dirty="0">
                <a:latin typeface="Tahoma" charset="0"/>
              </a:rPr>
              <a:t>, </a:t>
            </a:r>
            <a:r>
              <a:rPr lang="en-US" sz="2800" dirty="0" err="1">
                <a:latin typeface="Tahoma" charset="0"/>
              </a:rPr>
              <a:t>R.d</a:t>
            </a:r>
            <a:endParaRPr lang="en-US" sz="28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Remove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Eliminate duplicates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Algorithms</a:t>
            </a:r>
            <a:r>
              <a:rPr lang="en-US" sz="2800" dirty="0" smtClean="0">
                <a:latin typeface="Tahoma" charset="0"/>
              </a:rPr>
              <a:t> for Projection DISTINCT:</a:t>
            </a:r>
            <a:endParaRPr lang="en-US" sz="28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Sorting: </a:t>
            </a:r>
            <a:r>
              <a:rPr lang="en-US" dirty="0">
                <a:latin typeface="Tahoma" charset="0"/>
              </a:rPr>
              <a:t>Sort on </a:t>
            </a:r>
            <a:r>
              <a:rPr lang="en-US" u="sng" dirty="0">
                <a:latin typeface="Tahoma" charset="0"/>
              </a:rPr>
              <a:t>all</a:t>
            </a:r>
            <a:r>
              <a:rPr lang="en-US" dirty="0">
                <a:latin typeface="Tahoma" charset="0"/>
              </a:rPr>
              <a:t> the projected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Tahoma" charset="0"/>
              </a:rPr>
              <a:t>Pass 0: eliminate unwanted fields. Tuples in the sorted-runs may be smaller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Tahoma" charset="0"/>
              </a:rPr>
              <a:t>Eliminate duplicates in the merge pass &amp; </a:t>
            </a:r>
            <a:r>
              <a:rPr lang="en-US" dirty="0" smtClean="0">
                <a:solidFill>
                  <a:schemeClr val="accent2"/>
                </a:solidFill>
                <a:latin typeface="Tahoma" charset="0"/>
              </a:rPr>
              <a:t>sort</a:t>
            </a:r>
            <a:endParaRPr lang="en-US" dirty="0">
              <a:solidFill>
                <a:schemeClr val="accent2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 Hashing: Two phases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Tahoma" charset="0"/>
              </a:rPr>
              <a:t>Partitioning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Tahoma" charset="0"/>
              </a:rPr>
              <a:t>Duplicate elimination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97DB135-7DF4-9446-A600-6C56AB0578EB}" type="datetime1">
              <a:rPr lang="en-US" sz="1200"/>
              <a:pPr eaLnBrk="1" hangingPunct="1"/>
              <a:t>12/4/16</a:t>
            </a:fld>
            <a:endParaRPr lang="en-US" sz="1200"/>
          </a:p>
        </p:txBody>
      </p:sp>
      <p:sp>
        <p:nvSpPr>
          <p:cNvPr id="3686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0023036-410E-8541-9255-19A23CEE11C1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latin typeface="Tahoma" charset="0"/>
              </a:rPr>
              <a:t>Hashing</a:t>
            </a:r>
          </a:p>
        </p:txBody>
      </p:sp>
      <p:sp>
        <p:nvSpPr>
          <p:cNvPr id="1062919" name="Line 7"/>
          <p:cNvSpPr>
            <a:spLocks noChangeShapeType="1"/>
          </p:cNvSpPr>
          <p:nvPr/>
        </p:nvSpPr>
        <p:spPr bwMode="auto">
          <a:xfrm>
            <a:off x="3517900" y="3048000"/>
            <a:ext cx="5080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1" name="Rectangle 9"/>
          <p:cNvSpPr>
            <a:spLocks noChangeArrowheads="1"/>
          </p:cNvSpPr>
          <p:nvPr/>
        </p:nvSpPr>
        <p:spPr bwMode="auto">
          <a:xfrm>
            <a:off x="3443288" y="3429000"/>
            <a:ext cx="1146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Partitions</a:t>
            </a:r>
          </a:p>
        </p:txBody>
      </p:sp>
      <p:sp>
        <p:nvSpPr>
          <p:cNvPr id="1062922" name="Rectangle 10"/>
          <p:cNvSpPr>
            <a:spLocks noChangeArrowheads="1"/>
          </p:cNvSpPr>
          <p:nvPr/>
        </p:nvSpPr>
        <p:spPr bwMode="auto">
          <a:xfrm>
            <a:off x="5121275" y="5340350"/>
            <a:ext cx="121761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50000"/>
              </a:lnSpc>
            </a:pPr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Input buffer</a:t>
            </a:r>
          </a:p>
          <a:p>
            <a:pPr algn="ctr"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for partition i</a:t>
            </a:r>
          </a:p>
        </p:txBody>
      </p:sp>
      <p:sp>
        <p:nvSpPr>
          <p:cNvPr id="1062923" name="Rectangle 11"/>
          <p:cNvSpPr>
            <a:spLocks noChangeArrowheads="1"/>
          </p:cNvSpPr>
          <p:nvPr/>
        </p:nvSpPr>
        <p:spPr bwMode="auto">
          <a:xfrm>
            <a:off x="5603875" y="3622675"/>
            <a:ext cx="1473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Hash table for </a:t>
            </a:r>
            <a:br>
              <a:rPr lang="en-US" sz="1600" b="1">
                <a:solidFill>
                  <a:srgbClr val="000000"/>
                </a:solidFill>
                <a:latin typeface="Times New Roman" charset="0"/>
              </a:rPr>
            </a:b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partition i</a:t>
            </a:r>
          </a:p>
        </p:txBody>
      </p:sp>
      <p:sp>
        <p:nvSpPr>
          <p:cNvPr id="1062924" name="Freeform 12"/>
          <p:cNvSpPr>
            <a:spLocks/>
          </p:cNvSpPr>
          <p:nvPr/>
        </p:nvSpPr>
        <p:spPr bwMode="auto">
          <a:xfrm>
            <a:off x="5576888" y="5038725"/>
            <a:ext cx="230187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2925" name="Freeform 13"/>
          <p:cNvSpPr>
            <a:spLocks/>
          </p:cNvSpPr>
          <p:nvPr/>
        </p:nvSpPr>
        <p:spPr bwMode="auto">
          <a:xfrm>
            <a:off x="3749675" y="5124450"/>
            <a:ext cx="39688" cy="57150"/>
          </a:xfrm>
          <a:custGeom>
            <a:avLst/>
            <a:gdLst>
              <a:gd name="T0" fmla="*/ 2147483647 w 25"/>
              <a:gd name="T1" fmla="*/ 2147483647 h 36"/>
              <a:gd name="T2" fmla="*/ 2147483647 w 25"/>
              <a:gd name="T3" fmla="*/ 0 h 36"/>
              <a:gd name="T4" fmla="*/ 0 w 25"/>
              <a:gd name="T5" fmla="*/ 2147483647 h 36"/>
              <a:gd name="T6" fmla="*/ 2147483647 w 25"/>
              <a:gd name="T7" fmla="*/ 2147483647 h 36"/>
              <a:gd name="T8" fmla="*/ 2147483647 w 25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36"/>
              <a:gd name="T17" fmla="*/ 25 w 25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36">
                <a:moveTo>
                  <a:pt x="24" y="18"/>
                </a:moveTo>
                <a:lnTo>
                  <a:pt x="12" y="0"/>
                </a:lnTo>
                <a:lnTo>
                  <a:pt x="0" y="18"/>
                </a:lnTo>
                <a:lnTo>
                  <a:pt x="12" y="35"/>
                </a:lnTo>
                <a:lnTo>
                  <a:pt x="24" y="1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6" name="Freeform 14"/>
          <p:cNvSpPr>
            <a:spLocks/>
          </p:cNvSpPr>
          <p:nvPr/>
        </p:nvSpPr>
        <p:spPr bwMode="auto">
          <a:xfrm>
            <a:off x="3881438" y="5124450"/>
            <a:ext cx="39687" cy="57150"/>
          </a:xfrm>
          <a:custGeom>
            <a:avLst/>
            <a:gdLst>
              <a:gd name="T0" fmla="*/ 2147483647 w 25"/>
              <a:gd name="T1" fmla="*/ 2147483647 h 36"/>
              <a:gd name="T2" fmla="*/ 2147483647 w 25"/>
              <a:gd name="T3" fmla="*/ 0 h 36"/>
              <a:gd name="T4" fmla="*/ 0 w 25"/>
              <a:gd name="T5" fmla="*/ 2147483647 h 36"/>
              <a:gd name="T6" fmla="*/ 2147483647 w 25"/>
              <a:gd name="T7" fmla="*/ 2147483647 h 36"/>
              <a:gd name="T8" fmla="*/ 2147483647 w 25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36"/>
              <a:gd name="T17" fmla="*/ 25 w 25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36">
                <a:moveTo>
                  <a:pt x="24" y="18"/>
                </a:moveTo>
                <a:lnTo>
                  <a:pt x="12" y="0"/>
                </a:lnTo>
                <a:lnTo>
                  <a:pt x="0" y="18"/>
                </a:lnTo>
                <a:lnTo>
                  <a:pt x="12" y="35"/>
                </a:lnTo>
                <a:lnTo>
                  <a:pt x="24" y="1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7" name="Freeform 15"/>
          <p:cNvSpPr>
            <a:spLocks/>
          </p:cNvSpPr>
          <p:nvPr/>
        </p:nvSpPr>
        <p:spPr bwMode="auto">
          <a:xfrm>
            <a:off x="4024313" y="5124450"/>
            <a:ext cx="39687" cy="57150"/>
          </a:xfrm>
          <a:custGeom>
            <a:avLst/>
            <a:gdLst>
              <a:gd name="T0" fmla="*/ 2147483647 w 25"/>
              <a:gd name="T1" fmla="*/ 2147483647 h 36"/>
              <a:gd name="T2" fmla="*/ 2147483647 w 25"/>
              <a:gd name="T3" fmla="*/ 0 h 36"/>
              <a:gd name="T4" fmla="*/ 0 w 25"/>
              <a:gd name="T5" fmla="*/ 2147483647 h 36"/>
              <a:gd name="T6" fmla="*/ 2147483647 w 25"/>
              <a:gd name="T7" fmla="*/ 2147483647 h 36"/>
              <a:gd name="T8" fmla="*/ 2147483647 w 25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36"/>
              <a:gd name="T17" fmla="*/ 25 w 25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36">
                <a:moveTo>
                  <a:pt x="24" y="18"/>
                </a:moveTo>
                <a:lnTo>
                  <a:pt x="12" y="0"/>
                </a:lnTo>
                <a:lnTo>
                  <a:pt x="0" y="18"/>
                </a:lnTo>
                <a:lnTo>
                  <a:pt x="12" y="35"/>
                </a:lnTo>
                <a:lnTo>
                  <a:pt x="24" y="1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8" name="Freeform 16"/>
          <p:cNvSpPr>
            <a:spLocks/>
          </p:cNvSpPr>
          <p:nvPr/>
        </p:nvSpPr>
        <p:spPr bwMode="auto">
          <a:xfrm>
            <a:off x="3521075" y="4321175"/>
            <a:ext cx="230188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2929" name="Freeform 17"/>
          <p:cNvSpPr>
            <a:spLocks/>
          </p:cNvSpPr>
          <p:nvPr/>
        </p:nvSpPr>
        <p:spPr bwMode="auto">
          <a:xfrm>
            <a:off x="3787775" y="4321175"/>
            <a:ext cx="228600" cy="247650"/>
          </a:xfrm>
          <a:custGeom>
            <a:avLst/>
            <a:gdLst>
              <a:gd name="T0" fmla="*/ 0 w 144"/>
              <a:gd name="T1" fmla="*/ 2147483647 h 156"/>
              <a:gd name="T2" fmla="*/ 0 w 144"/>
              <a:gd name="T3" fmla="*/ 0 h 156"/>
              <a:gd name="T4" fmla="*/ 2147483647 w 144"/>
              <a:gd name="T5" fmla="*/ 0 h 156"/>
              <a:gd name="T6" fmla="*/ 2147483647 w 144"/>
              <a:gd name="T7" fmla="*/ 2147483647 h 156"/>
              <a:gd name="T8" fmla="*/ 0 w 144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56"/>
              <a:gd name="T17" fmla="*/ 144 w 144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56">
                <a:moveTo>
                  <a:pt x="0" y="155"/>
                </a:moveTo>
                <a:lnTo>
                  <a:pt x="0" y="0"/>
                </a:lnTo>
                <a:lnTo>
                  <a:pt x="143" y="0"/>
                </a:lnTo>
                <a:lnTo>
                  <a:pt x="143" y="155"/>
                </a:lnTo>
                <a:lnTo>
                  <a:pt x="0" y="155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2930" name="Freeform 18"/>
          <p:cNvSpPr>
            <a:spLocks/>
          </p:cNvSpPr>
          <p:nvPr/>
        </p:nvSpPr>
        <p:spPr bwMode="auto">
          <a:xfrm>
            <a:off x="3521075" y="4681538"/>
            <a:ext cx="230188" cy="246062"/>
          </a:xfrm>
          <a:custGeom>
            <a:avLst/>
            <a:gdLst>
              <a:gd name="T0" fmla="*/ 0 w 145"/>
              <a:gd name="T1" fmla="*/ 2147483647 h 155"/>
              <a:gd name="T2" fmla="*/ 0 w 145"/>
              <a:gd name="T3" fmla="*/ 0 h 155"/>
              <a:gd name="T4" fmla="*/ 2147483647 w 145"/>
              <a:gd name="T5" fmla="*/ 0 h 155"/>
              <a:gd name="T6" fmla="*/ 2147483647 w 145"/>
              <a:gd name="T7" fmla="*/ 2147483647 h 155"/>
              <a:gd name="T8" fmla="*/ 0 w 145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5"/>
              <a:gd name="T17" fmla="*/ 145 w 145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5">
                <a:moveTo>
                  <a:pt x="0" y="154"/>
                </a:moveTo>
                <a:lnTo>
                  <a:pt x="0" y="0"/>
                </a:lnTo>
                <a:lnTo>
                  <a:pt x="144" y="0"/>
                </a:lnTo>
                <a:lnTo>
                  <a:pt x="144" y="154"/>
                </a:lnTo>
                <a:lnTo>
                  <a:pt x="0" y="154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2931" name="Freeform 19"/>
          <p:cNvSpPr>
            <a:spLocks/>
          </p:cNvSpPr>
          <p:nvPr/>
        </p:nvSpPr>
        <p:spPr bwMode="auto">
          <a:xfrm>
            <a:off x="3797300" y="4681538"/>
            <a:ext cx="228600" cy="246062"/>
          </a:xfrm>
          <a:custGeom>
            <a:avLst/>
            <a:gdLst>
              <a:gd name="T0" fmla="*/ 0 w 144"/>
              <a:gd name="T1" fmla="*/ 2147483647 h 155"/>
              <a:gd name="T2" fmla="*/ 0 w 144"/>
              <a:gd name="T3" fmla="*/ 0 h 155"/>
              <a:gd name="T4" fmla="*/ 2147483647 w 144"/>
              <a:gd name="T5" fmla="*/ 0 h 155"/>
              <a:gd name="T6" fmla="*/ 2147483647 w 144"/>
              <a:gd name="T7" fmla="*/ 2147483647 h 155"/>
              <a:gd name="T8" fmla="*/ 0 w 144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55"/>
              <a:gd name="T17" fmla="*/ 144 w 144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55">
                <a:moveTo>
                  <a:pt x="0" y="154"/>
                </a:moveTo>
                <a:lnTo>
                  <a:pt x="0" y="0"/>
                </a:lnTo>
                <a:lnTo>
                  <a:pt x="143" y="0"/>
                </a:lnTo>
                <a:lnTo>
                  <a:pt x="143" y="154"/>
                </a:lnTo>
                <a:lnTo>
                  <a:pt x="0" y="154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2934" name="Freeform 22"/>
          <p:cNvSpPr>
            <a:spLocks/>
          </p:cNvSpPr>
          <p:nvPr/>
        </p:nvSpPr>
        <p:spPr bwMode="auto">
          <a:xfrm>
            <a:off x="5464175" y="4311650"/>
            <a:ext cx="228600" cy="247650"/>
          </a:xfrm>
          <a:custGeom>
            <a:avLst/>
            <a:gdLst>
              <a:gd name="T0" fmla="*/ 0 w 144"/>
              <a:gd name="T1" fmla="*/ 2147483647 h 156"/>
              <a:gd name="T2" fmla="*/ 0 w 144"/>
              <a:gd name="T3" fmla="*/ 0 h 156"/>
              <a:gd name="T4" fmla="*/ 2147483647 w 144"/>
              <a:gd name="T5" fmla="*/ 0 h 156"/>
              <a:gd name="T6" fmla="*/ 2147483647 w 144"/>
              <a:gd name="T7" fmla="*/ 2147483647 h 156"/>
              <a:gd name="T8" fmla="*/ 0 w 144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56"/>
              <a:gd name="T17" fmla="*/ 144 w 144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56">
                <a:moveTo>
                  <a:pt x="0" y="155"/>
                </a:moveTo>
                <a:lnTo>
                  <a:pt x="0" y="0"/>
                </a:lnTo>
                <a:lnTo>
                  <a:pt x="143" y="0"/>
                </a:lnTo>
                <a:lnTo>
                  <a:pt x="143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2935" name="Freeform 23"/>
          <p:cNvSpPr>
            <a:spLocks/>
          </p:cNvSpPr>
          <p:nvPr/>
        </p:nvSpPr>
        <p:spPr bwMode="auto">
          <a:xfrm>
            <a:off x="5784850" y="4321175"/>
            <a:ext cx="230188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2936" name="Freeform 24"/>
          <p:cNvSpPr>
            <a:spLocks/>
          </p:cNvSpPr>
          <p:nvPr/>
        </p:nvSpPr>
        <p:spPr bwMode="auto">
          <a:xfrm>
            <a:off x="6837363" y="4321175"/>
            <a:ext cx="228600" cy="247650"/>
          </a:xfrm>
          <a:custGeom>
            <a:avLst/>
            <a:gdLst>
              <a:gd name="T0" fmla="*/ 0 w 144"/>
              <a:gd name="T1" fmla="*/ 2147483647 h 156"/>
              <a:gd name="T2" fmla="*/ 0 w 144"/>
              <a:gd name="T3" fmla="*/ 0 h 156"/>
              <a:gd name="T4" fmla="*/ 2147483647 w 144"/>
              <a:gd name="T5" fmla="*/ 0 h 156"/>
              <a:gd name="T6" fmla="*/ 2147483647 w 144"/>
              <a:gd name="T7" fmla="*/ 2147483647 h 156"/>
              <a:gd name="T8" fmla="*/ 0 w 144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56"/>
              <a:gd name="T17" fmla="*/ 144 w 144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56">
                <a:moveTo>
                  <a:pt x="0" y="155"/>
                </a:moveTo>
                <a:lnTo>
                  <a:pt x="0" y="0"/>
                </a:lnTo>
                <a:lnTo>
                  <a:pt x="143" y="0"/>
                </a:lnTo>
                <a:lnTo>
                  <a:pt x="143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2937" name="Freeform 25"/>
          <p:cNvSpPr>
            <a:spLocks/>
          </p:cNvSpPr>
          <p:nvPr/>
        </p:nvSpPr>
        <p:spPr bwMode="auto">
          <a:xfrm>
            <a:off x="6288088" y="4425950"/>
            <a:ext cx="39687" cy="57150"/>
          </a:xfrm>
          <a:custGeom>
            <a:avLst/>
            <a:gdLst>
              <a:gd name="T0" fmla="*/ 2147483647 w 25"/>
              <a:gd name="T1" fmla="*/ 2147483647 h 36"/>
              <a:gd name="T2" fmla="*/ 2147483647 w 25"/>
              <a:gd name="T3" fmla="*/ 0 h 36"/>
              <a:gd name="T4" fmla="*/ 0 w 25"/>
              <a:gd name="T5" fmla="*/ 2147483647 h 36"/>
              <a:gd name="T6" fmla="*/ 2147483647 w 25"/>
              <a:gd name="T7" fmla="*/ 2147483647 h 36"/>
              <a:gd name="T8" fmla="*/ 2147483647 w 25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36"/>
              <a:gd name="T17" fmla="*/ 25 w 25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36">
                <a:moveTo>
                  <a:pt x="24" y="18"/>
                </a:moveTo>
                <a:lnTo>
                  <a:pt x="11" y="0"/>
                </a:lnTo>
                <a:lnTo>
                  <a:pt x="0" y="18"/>
                </a:lnTo>
                <a:lnTo>
                  <a:pt x="11" y="35"/>
                </a:lnTo>
                <a:lnTo>
                  <a:pt x="24" y="18"/>
                </a:lnTo>
              </a:path>
            </a:pathLst>
          </a:custGeom>
          <a:solidFill>
            <a:srgbClr val="C0FEF9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2938" name="Freeform 26"/>
          <p:cNvSpPr>
            <a:spLocks/>
          </p:cNvSpPr>
          <p:nvPr/>
        </p:nvSpPr>
        <p:spPr bwMode="auto">
          <a:xfrm>
            <a:off x="6421438" y="4425950"/>
            <a:ext cx="38100" cy="57150"/>
          </a:xfrm>
          <a:custGeom>
            <a:avLst/>
            <a:gdLst>
              <a:gd name="T0" fmla="*/ 2147483647 w 24"/>
              <a:gd name="T1" fmla="*/ 2147483647 h 36"/>
              <a:gd name="T2" fmla="*/ 2147483647 w 24"/>
              <a:gd name="T3" fmla="*/ 0 h 36"/>
              <a:gd name="T4" fmla="*/ 0 w 24"/>
              <a:gd name="T5" fmla="*/ 2147483647 h 36"/>
              <a:gd name="T6" fmla="*/ 2147483647 w 24"/>
              <a:gd name="T7" fmla="*/ 2147483647 h 36"/>
              <a:gd name="T8" fmla="*/ 2147483647 w 24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36"/>
              <a:gd name="T17" fmla="*/ 24 w 24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36">
                <a:moveTo>
                  <a:pt x="23" y="18"/>
                </a:moveTo>
                <a:lnTo>
                  <a:pt x="11" y="0"/>
                </a:lnTo>
                <a:lnTo>
                  <a:pt x="0" y="18"/>
                </a:lnTo>
                <a:lnTo>
                  <a:pt x="11" y="35"/>
                </a:lnTo>
                <a:lnTo>
                  <a:pt x="23" y="18"/>
                </a:lnTo>
              </a:path>
            </a:pathLst>
          </a:custGeom>
          <a:solidFill>
            <a:srgbClr val="C0FEF9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2939" name="Freeform 27"/>
          <p:cNvSpPr>
            <a:spLocks/>
          </p:cNvSpPr>
          <p:nvPr/>
        </p:nvSpPr>
        <p:spPr bwMode="auto">
          <a:xfrm>
            <a:off x="6562725" y="4425950"/>
            <a:ext cx="39688" cy="57150"/>
          </a:xfrm>
          <a:custGeom>
            <a:avLst/>
            <a:gdLst>
              <a:gd name="T0" fmla="*/ 2147483647 w 25"/>
              <a:gd name="T1" fmla="*/ 2147483647 h 36"/>
              <a:gd name="T2" fmla="*/ 2147483647 w 25"/>
              <a:gd name="T3" fmla="*/ 0 h 36"/>
              <a:gd name="T4" fmla="*/ 0 w 25"/>
              <a:gd name="T5" fmla="*/ 2147483647 h 36"/>
              <a:gd name="T6" fmla="*/ 2147483647 w 25"/>
              <a:gd name="T7" fmla="*/ 2147483647 h 36"/>
              <a:gd name="T8" fmla="*/ 2147483647 w 25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36"/>
              <a:gd name="T17" fmla="*/ 25 w 25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36">
                <a:moveTo>
                  <a:pt x="24" y="18"/>
                </a:moveTo>
                <a:lnTo>
                  <a:pt x="11" y="0"/>
                </a:lnTo>
                <a:lnTo>
                  <a:pt x="0" y="18"/>
                </a:lnTo>
                <a:lnTo>
                  <a:pt x="11" y="35"/>
                </a:lnTo>
                <a:lnTo>
                  <a:pt x="24" y="18"/>
                </a:lnTo>
              </a:path>
            </a:pathLst>
          </a:custGeom>
          <a:solidFill>
            <a:srgbClr val="C0FEF9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2940" name="Freeform 28"/>
          <p:cNvSpPr>
            <a:spLocks/>
          </p:cNvSpPr>
          <p:nvPr/>
        </p:nvSpPr>
        <p:spPr bwMode="auto">
          <a:xfrm>
            <a:off x="5410200" y="4267200"/>
            <a:ext cx="1749425" cy="366713"/>
          </a:xfrm>
          <a:custGeom>
            <a:avLst/>
            <a:gdLst>
              <a:gd name="T0" fmla="*/ 0 w 1102"/>
              <a:gd name="T1" fmla="*/ 2147483647 h 231"/>
              <a:gd name="T2" fmla="*/ 0 w 1102"/>
              <a:gd name="T3" fmla="*/ 0 h 231"/>
              <a:gd name="T4" fmla="*/ 2147483647 w 1102"/>
              <a:gd name="T5" fmla="*/ 0 h 231"/>
              <a:gd name="T6" fmla="*/ 2147483647 w 1102"/>
              <a:gd name="T7" fmla="*/ 2147483647 h 231"/>
              <a:gd name="T8" fmla="*/ 0 w 1102"/>
              <a:gd name="T9" fmla="*/ 2147483647 h 2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2"/>
              <a:gd name="T16" fmla="*/ 0 h 231"/>
              <a:gd name="T17" fmla="*/ 1102 w 1102"/>
              <a:gd name="T18" fmla="*/ 231 h 2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2" h="231">
                <a:moveTo>
                  <a:pt x="0" y="230"/>
                </a:moveTo>
                <a:lnTo>
                  <a:pt x="0" y="0"/>
                </a:lnTo>
                <a:lnTo>
                  <a:pt x="1101" y="0"/>
                </a:lnTo>
                <a:lnTo>
                  <a:pt x="1101" y="230"/>
                </a:lnTo>
                <a:lnTo>
                  <a:pt x="0" y="23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41" name="Freeform 29"/>
          <p:cNvSpPr>
            <a:spLocks/>
          </p:cNvSpPr>
          <p:nvPr/>
        </p:nvSpPr>
        <p:spPr bwMode="auto">
          <a:xfrm>
            <a:off x="6770688" y="5038725"/>
            <a:ext cx="230187" cy="247650"/>
          </a:xfrm>
          <a:custGeom>
            <a:avLst/>
            <a:gdLst>
              <a:gd name="T0" fmla="*/ 0 w 145"/>
              <a:gd name="T1" fmla="*/ 2147483647 h 156"/>
              <a:gd name="T2" fmla="*/ 0 w 145"/>
              <a:gd name="T3" fmla="*/ 0 h 156"/>
              <a:gd name="T4" fmla="*/ 2147483647 w 145"/>
              <a:gd name="T5" fmla="*/ 0 h 156"/>
              <a:gd name="T6" fmla="*/ 2147483647 w 145"/>
              <a:gd name="T7" fmla="*/ 2147483647 h 156"/>
              <a:gd name="T8" fmla="*/ 0 w 145"/>
              <a:gd name="T9" fmla="*/ 2147483647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6"/>
              <a:gd name="T17" fmla="*/ 145 w 145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chemeClr val="accent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2942" name="Freeform 30"/>
          <p:cNvSpPr>
            <a:spLocks/>
          </p:cNvSpPr>
          <p:nvPr/>
        </p:nvSpPr>
        <p:spPr bwMode="auto">
          <a:xfrm>
            <a:off x="5122863" y="3581400"/>
            <a:ext cx="2422525" cy="2211388"/>
          </a:xfrm>
          <a:custGeom>
            <a:avLst/>
            <a:gdLst>
              <a:gd name="T0" fmla="*/ 0 w 1526"/>
              <a:gd name="T1" fmla="*/ 2147483647 h 1393"/>
              <a:gd name="T2" fmla="*/ 0 w 1526"/>
              <a:gd name="T3" fmla="*/ 0 h 1393"/>
              <a:gd name="T4" fmla="*/ 2147483647 w 1526"/>
              <a:gd name="T5" fmla="*/ 0 h 1393"/>
              <a:gd name="T6" fmla="*/ 2147483647 w 1526"/>
              <a:gd name="T7" fmla="*/ 2147483647 h 1393"/>
              <a:gd name="T8" fmla="*/ 0 w 1526"/>
              <a:gd name="T9" fmla="*/ 2147483647 h 13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6"/>
              <a:gd name="T16" fmla="*/ 0 h 1393"/>
              <a:gd name="T17" fmla="*/ 1526 w 1526"/>
              <a:gd name="T18" fmla="*/ 1393 h 13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6" h="1393">
                <a:moveTo>
                  <a:pt x="0" y="1392"/>
                </a:moveTo>
                <a:lnTo>
                  <a:pt x="0" y="0"/>
                </a:lnTo>
                <a:lnTo>
                  <a:pt x="1525" y="0"/>
                </a:lnTo>
                <a:lnTo>
                  <a:pt x="1525" y="1392"/>
                </a:lnTo>
                <a:lnTo>
                  <a:pt x="0" y="13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8088313" y="4171950"/>
            <a:ext cx="312737" cy="1368425"/>
            <a:chOff x="5095" y="2868"/>
            <a:chExt cx="197" cy="862"/>
          </a:xfrm>
        </p:grpSpPr>
        <p:sp>
          <p:nvSpPr>
            <p:cNvPr id="36975" name="Freeform 32"/>
            <p:cNvSpPr>
              <a:spLocks/>
            </p:cNvSpPr>
            <p:nvPr/>
          </p:nvSpPr>
          <p:spPr bwMode="auto">
            <a:xfrm>
              <a:off x="5095" y="3396"/>
              <a:ext cx="25" cy="37"/>
            </a:xfrm>
            <a:custGeom>
              <a:avLst/>
              <a:gdLst>
                <a:gd name="T0" fmla="*/ 24 w 25"/>
                <a:gd name="T1" fmla="*/ 18 h 37"/>
                <a:gd name="T2" fmla="*/ 12 w 25"/>
                <a:gd name="T3" fmla="*/ 0 h 37"/>
                <a:gd name="T4" fmla="*/ 0 w 25"/>
                <a:gd name="T5" fmla="*/ 18 h 37"/>
                <a:gd name="T6" fmla="*/ 12 w 25"/>
                <a:gd name="T7" fmla="*/ 36 h 37"/>
                <a:gd name="T8" fmla="*/ 24 w 25"/>
                <a:gd name="T9" fmla="*/ 1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7"/>
                <a:gd name="T17" fmla="*/ 25 w 2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7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6"/>
                  </a:lnTo>
                  <a:lnTo>
                    <a:pt x="24" y="18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Freeform 33"/>
            <p:cNvSpPr>
              <a:spLocks/>
            </p:cNvSpPr>
            <p:nvPr/>
          </p:nvSpPr>
          <p:spPr bwMode="auto">
            <a:xfrm>
              <a:off x="5178" y="3396"/>
              <a:ext cx="25" cy="37"/>
            </a:xfrm>
            <a:custGeom>
              <a:avLst/>
              <a:gdLst>
                <a:gd name="T0" fmla="*/ 24 w 25"/>
                <a:gd name="T1" fmla="*/ 18 h 37"/>
                <a:gd name="T2" fmla="*/ 12 w 25"/>
                <a:gd name="T3" fmla="*/ 0 h 37"/>
                <a:gd name="T4" fmla="*/ 0 w 25"/>
                <a:gd name="T5" fmla="*/ 18 h 37"/>
                <a:gd name="T6" fmla="*/ 12 w 25"/>
                <a:gd name="T7" fmla="*/ 36 h 37"/>
                <a:gd name="T8" fmla="*/ 24 w 25"/>
                <a:gd name="T9" fmla="*/ 1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7"/>
                <a:gd name="T17" fmla="*/ 25 w 2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7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6"/>
                  </a:lnTo>
                  <a:lnTo>
                    <a:pt x="24" y="18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Freeform 34"/>
            <p:cNvSpPr>
              <a:spLocks/>
            </p:cNvSpPr>
            <p:nvPr/>
          </p:nvSpPr>
          <p:spPr bwMode="auto">
            <a:xfrm>
              <a:off x="5268" y="3396"/>
              <a:ext cx="24" cy="37"/>
            </a:xfrm>
            <a:custGeom>
              <a:avLst/>
              <a:gdLst>
                <a:gd name="T0" fmla="*/ 23 w 24"/>
                <a:gd name="T1" fmla="*/ 18 h 37"/>
                <a:gd name="T2" fmla="*/ 12 w 24"/>
                <a:gd name="T3" fmla="*/ 0 h 37"/>
                <a:gd name="T4" fmla="*/ 0 w 24"/>
                <a:gd name="T5" fmla="*/ 18 h 37"/>
                <a:gd name="T6" fmla="*/ 12 w 24"/>
                <a:gd name="T7" fmla="*/ 36 h 37"/>
                <a:gd name="T8" fmla="*/ 23 w 24"/>
                <a:gd name="T9" fmla="*/ 1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37"/>
                <a:gd name="T17" fmla="*/ 24 w 2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37">
                  <a:moveTo>
                    <a:pt x="23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6"/>
                  </a:lnTo>
                  <a:lnTo>
                    <a:pt x="23" y="18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8" name="Freeform 35"/>
            <p:cNvSpPr>
              <a:spLocks/>
            </p:cNvSpPr>
            <p:nvPr/>
          </p:nvSpPr>
          <p:spPr bwMode="auto">
            <a:xfrm>
              <a:off x="5131" y="2868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5"/>
                <a:gd name="T17" fmla="*/ 144 w 144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9" name="Freeform 36"/>
            <p:cNvSpPr>
              <a:spLocks/>
            </p:cNvSpPr>
            <p:nvPr/>
          </p:nvSpPr>
          <p:spPr bwMode="auto">
            <a:xfrm>
              <a:off x="5131" y="3093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0" name="Freeform 37"/>
            <p:cNvSpPr>
              <a:spLocks/>
            </p:cNvSpPr>
            <p:nvPr/>
          </p:nvSpPr>
          <p:spPr bwMode="auto">
            <a:xfrm>
              <a:off x="5131" y="3575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5"/>
                <a:gd name="T17" fmla="*/ 144 w 144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2950" name="Rectangle 38"/>
          <p:cNvSpPr>
            <a:spLocks noChangeArrowheads="1"/>
          </p:cNvSpPr>
          <p:nvPr/>
        </p:nvSpPr>
        <p:spPr bwMode="auto">
          <a:xfrm>
            <a:off x="5072063" y="5781675"/>
            <a:ext cx="2511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B main memory buffers</a:t>
            </a:r>
          </a:p>
        </p:txBody>
      </p:sp>
      <p:sp>
        <p:nvSpPr>
          <p:cNvPr id="1062951" name="Rectangle 39"/>
          <p:cNvSpPr>
            <a:spLocks noChangeArrowheads="1"/>
          </p:cNvSpPr>
          <p:nvPr/>
        </p:nvSpPr>
        <p:spPr bwMode="auto">
          <a:xfrm>
            <a:off x="3681413" y="5837238"/>
            <a:ext cx="6254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Disk</a:t>
            </a:r>
          </a:p>
        </p:txBody>
      </p:sp>
      <p:sp>
        <p:nvSpPr>
          <p:cNvPr id="1062952" name="Rectangle 40"/>
          <p:cNvSpPr>
            <a:spLocks noChangeArrowheads="1"/>
          </p:cNvSpPr>
          <p:nvPr/>
        </p:nvSpPr>
        <p:spPr bwMode="auto">
          <a:xfrm>
            <a:off x="6551613" y="5248275"/>
            <a:ext cx="779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Output </a:t>
            </a:r>
          </a:p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 buffer</a:t>
            </a:r>
          </a:p>
        </p:txBody>
      </p:sp>
      <p:sp>
        <p:nvSpPr>
          <p:cNvPr id="1062953" name="Rectangle 41"/>
          <p:cNvSpPr>
            <a:spLocks noChangeArrowheads="1"/>
          </p:cNvSpPr>
          <p:nvPr/>
        </p:nvSpPr>
        <p:spPr bwMode="auto">
          <a:xfrm>
            <a:off x="7934325" y="5781675"/>
            <a:ext cx="625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Disk</a:t>
            </a:r>
          </a:p>
        </p:txBody>
      </p:sp>
      <p:sp>
        <p:nvSpPr>
          <p:cNvPr id="1062954" name="Rectangle 42"/>
          <p:cNvSpPr>
            <a:spLocks noChangeArrowheads="1"/>
          </p:cNvSpPr>
          <p:nvPr/>
        </p:nvSpPr>
        <p:spPr bwMode="auto">
          <a:xfrm>
            <a:off x="7883525" y="3352800"/>
            <a:ext cx="803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Result</a:t>
            </a:r>
          </a:p>
        </p:txBody>
      </p:sp>
      <p:sp>
        <p:nvSpPr>
          <p:cNvPr id="1062955" name="Rectangle 43"/>
          <p:cNvSpPr>
            <a:spLocks noChangeArrowheads="1"/>
          </p:cNvSpPr>
          <p:nvPr/>
        </p:nvSpPr>
        <p:spPr bwMode="auto">
          <a:xfrm>
            <a:off x="4497388" y="3914775"/>
            <a:ext cx="587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hash</a:t>
            </a:r>
          </a:p>
        </p:txBody>
      </p:sp>
      <p:sp>
        <p:nvSpPr>
          <p:cNvPr id="1062956" name="Rectangle 44"/>
          <p:cNvSpPr>
            <a:spLocks noChangeArrowheads="1"/>
          </p:cNvSpPr>
          <p:nvPr/>
        </p:nvSpPr>
        <p:spPr bwMode="auto">
          <a:xfrm>
            <a:off x="4543425" y="4124325"/>
            <a:ext cx="36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fn</a:t>
            </a:r>
          </a:p>
        </p:txBody>
      </p:sp>
      <p:sp>
        <p:nvSpPr>
          <p:cNvPr id="1062957" name="Rectangle 45"/>
          <p:cNvSpPr>
            <a:spLocks noChangeArrowheads="1"/>
          </p:cNvSpPr>
          <p:nvPr/>
        </p:nvSpPr>
        <p:spPr bwMode="auto">
          <a:xfrm>
            <a:off x="4551363" y="4330700"/>
            <a:ext cx="422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solidFill>
                  <a:srgbClr val="3365FB"/>
                </a:solidFill>
                <a:latin typeface="Times New Roman" charset="0"/>
              </a:rPr>
              <a:t>h2</a:t>
            </a:r>
          </a:p>
        </p:txBody>
      </p:sp>
      <p:sp>
        <p:nvSpPr>
          <p:cNvPr id="1062958" name="Rectangle 46"/>
          <p:cNvSpPr>
            <a:spLocks noChangeArrowheads="1"/>
          </p:cNvSpPr>
          <p:nvPr/>
        </p:nvSpPr>
        <p:spPr bwMode="auto">
          <a:xfrm>
            <a:off x="5948363" y="4800600"/>
            <a:ext cx="3952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3365FB"/>
                </a:solidFill>
                <a:latin typeface="Times New Roman" charset="0"/>
              </a:rPr>
              <a:t>h2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3430588" y="3816350"/>
            <a:ext cx="1065212" cy="2020888"/>
            <a:chOff x="2161" y="2644"/>
            <a:chExt cx="671" cy="1273"/>
          </a:xfrm>
        </p:grpSpPr>
        <p:sp>
          <p:nvSpPr>
            <p:cNvPr id="36971" name="Oval 48"/>
            <p:cNvSpPr>
              <a:spLocks noChangeArrowheads="1"/>
            </p:cNvSpPr>
            <p:nvPr/>
          </p:nvSpPr>
          <p:spPr bwMode="auto">
            <a:xfrm>
              <a:off x="2165" y="2644"/>
              <a:ext cx="663" cy="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2" name="Line 49"/>
            <p:cNvSpPr>
              <a:spLocks noChangeShapeType="1"/>
            </p:cNvSpPr>
            <p:nvPr/>
          </p:nvSpPr>
          <p:spPr bwMode="auto">
            <a:xfrm>
              <a:off x="2161" y="2692"/>
              <a:ext cx="0" cy="1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Line 50"/>
            <p:cNvSpPr>
              <a:spLocks noChangeShapeType="1"/>
            </p:cNvSpPr>
            <p:nvPr/>
          </p:nvSpPr>
          <p:spPr bwMode="auto">
            <a:xfrm>
              <a:off x="2832" y="2692"/>
              <a:ext cx="0" cy="1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Arc 51"/>
            <p:cNvSpPr>
              <a:spLocks/>
            </p:cNvSpPr>
            <p:nvPr/>
          </p:nvSpPr>
          <p:spPr bwMode="auto">
            <a:xfrm>
              <a:off x="2162" y="3843"/>
              <a:ext cx="663" cy="74"/>
            </a:xfrm>
            <a:custGeom>
              <a:avLst/>
              <a:gdLst>
                <a:gd name="T0" fmla="*/ 0 w 43200"/>
                <a:gd name="T1" fmla="*/ 0 h 22202"/>
                <a:gd name="T2" fmla="*/ 0 w 43200"/>
                <a:gd name="T3" fmla="*/ 0 h 22202"/>
                <a:gd name="T4" fmla="*/ 0 w 43200"/>
                <a:gd name="T5" fmla="*/ 0 h 2220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202"/>
                <a:gd name="T11" fmla="*/ 43200 w 43200"/>
                <a:gd name="T12" fmla="*/ 22202 h 22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202" fill="none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</a:path>
                <a:path w="43200" h="22202" stroke="0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  <a:lnTo>
                    <a:pt x="21600" y="602"/>
                  </a:lnTo>
                  <a:lnTo>
                    <a:pt x="43191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7848600" y="3892550"/>
            <a:ext cx="838200" cy="1871663"/>
            <a:chOff x="4944" y="2692"/>
            <a:chExt cx="528" cy="1179"/>
          </a:xfrm>
        </p:grpSpPr>
        <p:sp>
          <p:nvSpPr>
            <p:cNvPr id="36967" name="Oval 53"/>
            <p:cNvSpPr>
              <a:spLocks noChangeArrowheads="1"/>
            </p:cNvSpPr>
            <p:nvPr/>
          </p:nvSpPr>
          <p:spPr bwMode="auto">
            <a:xfrm>
              <a:off x="4948" y="2692"/>
              <a:ext cx="520" cy="81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8" name="Line 54"/>
            <p:cNvSpPr>
              <a:spLocks noChangeShapeType="1"/>
            </p:cNvSpPr>
            <p:nvPr/>
          </p:nvSpPr>
          <p:spPr bwMode="auto">
            <a:xfrm>
              <a:off x="4944" y="2736"/>
              <a:ext cx="0" cy="105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9" name="Line 55"/>
            <p:cNvSpPr>
              <a:spLocks noChangeShapeType="1"/>
            </p:cNvSpPr>
            <p:nvPr/>
          </p:nvSpPr>
          <p:spPr bwMode="auto">
            <a:xfrm>
              <a:off x="5472" y="2736"/>
              <a:ext cx="0" cy="105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0" name="Arc 56"/>
            <p:cNvSpPr>
              <a:spLocks/>
            </p:cNvSpPr>
            <p:nvPr/>
          </p:nvSpPr>
          <p:spPr bwMode="auto">
            <a:xfrm>
              <a:off x="4947" y="3800"/>
              <a:ext cx="520" cy="71"/>
            </a:xfrm>
            <a:custGeom>
              <a:avLst/>
              <a:gdLst>
                <a:gd name="T0" fmla="*/ 0 w 43200"/>
                <a:gd name="T1" fmla="*/ 0 h 22887"/>
                <a:gd name="T2" fmla="*/ 0 w 43200"/>
                <a:gd name="T3" fmla="*/ 0 h 22887"/>
                <a:gd name="T4" fmla="*/ 0 w 43200"/>
                <a:gd name="T5" fmla="*/ 0 h 2288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887"/>
                <a:gd name="T11" fmla="*/ 43200 w 43200"/>
                <a:gd name="T12" fmla="*/ 22887 h 228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887" fill="none" extrusionOk="0">
                  <a:moveTo>
                    <a:pt x="43178" y="316"/>
                  </a:moveTo>
                  <a:cubicBezTo>
                    <a:pt x="43192" y="640"/>
                    <a:pt x="43200" y="963"/>
                    <a:pt x="43200" y="1287"/>
                  </a:cubicBezTo>
                  <a:cubicBezTo>
                    <a:pt x="43200" y="13216"/>
                    <a:pt x="33529" y="22887"/>
                    <a:pt x="21600" y="22887"/>
                  </a:cubicBezTo>
                  <a:cubicBezTo>
                    <a:pt x="9670" y="22887"/>
                    <a:pt x="0" y="13216"/>
                    <a:pt x="0" y="1287"/>
                  </a:cubicBezTo>
                  <a:cubicBezTo>
                    <a:pt x="-1" y="857"/>
                    <a:pt x="12" y="428"/>
                    <a:pt x="38" y="0"/>
                  </a:cubicBezTo>
                </a:path>
                <a:path w="43200" h="22887" stroke="0" extrusionOk="0">
                  <a:moveTo>
                    <a:pt x="43178" y="316"/>
                  </a:moveTo>
                  <a:cubicBezTo>
                    <a:pt x="43192" y="640"/>
                    <a:pt x="43200" y="963"/>
                    <a:pt x="43200" y="1287"/>
                  </a:cubicBezTo>
                  <a:cubicBezTo>
                    <a:pt x="43200" y="13216"/>
                    <a:pt x="33529" y="22887"/>
                    <a:pt x="21600" y="22887"/>
                  </a:cubicBezTo>
                  <a:cubicBezTo>
                    <a:pt x="9670" y="22887"/>
                    <a:pt x="0" y="13216"/>
                    <a:pt x="0" y="1287"/>
                  </a:cubicBezTo>
                  <a:cubicBezTo>
                    <a:pt x="-1" y="857"/>
                    <a:pt x="12" y="428"/>
                    <a:pt x="38" y="0"/>
                  </a:cubicBezTo>
                  <a:lnTo>
                    <a:pt x="21600" y="1287"/>
                  </a:lnTo>
                  <a:lnTo>
                    <a:pt x="43178" y="31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2969" name="Line 57"/>
          <p:cNvSpPr>
            <a:spLocks noChangeShapeType="1"/>
          </p:cNvSpPr>
          <p:nvPr/>
        </p:nvSpPr>
        <p:spPr bwMode="auto">
          <a:xfrm>
            <a:off x="4502150" y="4648200"/>
            <a:ext cx="9017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70" name="Line 58"/>
          <p:cNvSpPr>
            <a:spLocks noChangeShapeType="1"/>
          </p:cNvSpPr>
          <p:nvPr/>
        </p:nvSpPr>
        <p:spPr bwMode="auto">
          <a:xfrm>
            <a:off x="4502150" y="5181600"/>
            <a:ext cx="10541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71" name="Freeform 59"/>
          <p:cNvSpPr>
            <a:spLocks/>
          </p:cNvSpPr>
          <p:nvPr/>
        </p:nvSpPr>
        <p:spPr bwMode="auto">
          <a:xfrm>
            <a:off x="5715000" y="4648200"/>
            <a:ext cx="306388" cy="458788"/>
          </a:xfrm>
          <a:custGeom>
            <a:avLst/>
            <a:gdLst>
              <a:gd name="T0" fmla="*/ 0 w 193"/>
              <a:gd name="T1" fmla="*/ 2147483647 h 289"/>
              <a:gd name="T2" fmla="*/ 2147483647 w 193"/>
              <a:gd name="T3" fmla="*/ 2147483647 h 289"/>
              <a:gd name="T4" fmla="*/ 2147483647 w 193"/>
              <a:gd name="T5" fmla="*/ 2147483647 h 289"/>
              <a:gd name="T6" fmla="*/ 0 w 193"/>
              <a:gd name="T7" fmla="*/ 2147483647 h 289"/>
              <a:gd name="T8" fmla="*/ 2147483647 w 193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"/>
              <a:gd name="T16" fmla="*/ 0 h 289"/>
              <a:gd name="T17" fmla="*/ 193 w 193"/>
              <a:gd name="T18" fmla="*/ 289 h 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" h="289">
                <a:moveTo>
                  <a:pt x="0" y="288"/>
                </a:moveTo>
                <a:lnTo>
                  <a:pt x="192" y="173"/>
                </a:lnTo>
                <a:lnTo>
                  <a:pt x="188" y="145"/>
                </a:lnTo>
                <a:lnTo>
                  <a:pt x="0" y="115"/>
                </a:lnTo>
                <a:lnTo>
                  <a:pt x="192" y="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72" name="Line 60"/>
          <p:cNvSpPr>
            <a:spLocks noChangeShapeType="1"/>
          </p:cNvSpPr>
          <p:nvPr/>
        </p:nvSpPr>
        <p:spPr bwMode="auto">
          <a:xfrm>
            <a:off x="7016750" y="5181600"/>
            <a:ext cx="825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907" name="Group 61"/>
          <p:cNvGrpSpPr>
            <a:grpSpLocks/>
          </p:cNvGrpSpPr>
          <p:nvPr/>
        </p:nvGrpSpPr>
        <p:grpSpPr bwMode="auto">
          <a:xfrm>
            <a:off x="3486150" y="0"/>
            <a:ext cx="5657850" cy="2968625"/>
            <a:chOff x="2162" y="203"/>
            <a:chExt cx="3564" cy="1870"/>
          </a:xfrm>
        </p:grpSpPr>
        <p:sp>
          <p:nvSpPr>
            <p:cNvPr id="36914" name="Rectangle 62"/>
            <p:cNvSpPr>
              <a:spLocks noChangeArrowheads="1"/>
            </p:cNvSpPr>
            <p:nvPr/>
          </p:nvSpPr>
          <p:spPr bwMode="auto">
            <a:xfrm>
              <a:off x="2934" y="1830"/>
              <a:ext cx="158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B main memory buffers</a:t>
              </a:r>
            </a:p>
          </p:txBody>
        </p:sp>
        <p:sp>
          <p:nvSpPr>
            <p:cNvPr id="36915" name="Rectangle 63"/>
            <p:cNvSpPr>
              <a:spLocks noChangeArrowheads="1"/>
            </p:cNvSpPr>
            <p:nvPr/>
          </p:nvSpPr>
          <p:spPr bwMode="auto">
            <a:xfrm>
              <a:off x="4908" y="1844"/>
              <a:ext cx="3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Disk</a:t>
              </a:r>
            </a:p>
          </p:txBody>
        </p:sp>
        <p:sp>
          <p:nvSpPr>
            <p:cNvPr id="36916" name="Rectangle 64"/>
            <p:cNvSpPr>
              <a:spLocks noChangeArrowheads="1"/>
            </p:cNvSpPr>
            <p:nvPr/>
          </p:nvSpPr>
          <p:spPr bwMode="auto">
            <a:xfrm>
              <a:off x="2315" y="1844"/>
              <a:ext cx="3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Disk</a:t>
              </a:r>
            </a:p>
          </p:txBody>
        </p:sp>
        <p:sp>
          <p:nvSpPr>
            <p:cNvPr id="36917" name="Rectangle 65"/>
            <p:cNvSpPr>
              <a:spLocks noChangeArrowheads="1"/>
            </p:cNvSpPr>
            <p:nvPr/>
          </p:nvSpPr>
          <p:spPr bwMode="auto">
            <a:xfrm>
              <a:off x="2162" y="203"/>
              <a:ext cx="670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Original </a:t>
              </a:r>
            </a:p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Relation</a:t>
              </a:r>
            </a:p>
          </p:txBody>
        </p:sp>
        <p:sp>
          <p:nvSpPr>
            <p:cNvPr id="36918" name="Rectangle 66"/>
            <p:cNvSpPr>
              <a:spLocks noChangeArrowheads="1"/>
            </p:cNvSpPr>
            <p:nvPr/>
          </p:nvSpPr>
          <p:spPr bwMode="auto">
            <a:xfrm>
              <a:off x="3914" y="395"/>
              <a:ext cx="58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OUTPUT</a:t>
              </a:r>
            </a:p>
          </p:txBody>
        </p:sp>
        <p:sp>
          <p:nvSpPr>
            <p:cNvPr id="36919" name="Freeform 67"/>
            <p:cNvSpPr>
              <a:spLocks/>
            </p:cNvSpPr>
            <p:nvPr/>
          </p:nvSpPr>
          <p:spPr bwMode="auto">
            <a:xfrm>
              <a:off x="504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Freeform 68"/>
            <p:cNvSpPr>
              <a:spLocks/>
            </p:cNvSpPr>
            <p:nvPr/>
          </p:nvSpPr>
          <p:spPr bwMode="auto">
            <a:xfrm>
              <a:off x="5138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Freeform 69"/>
            <p:cNvSpPr>
              <a:spLocks/>
            </p:cNvSpPr>
            <p:nvPr/>
          </p:nvSpPr>
          <p:spPr bwMode="auto">
            <a:xfrm>
              <a:off x="2832" y="384"/>
              <a:ext cx="1683" cy="1442"/>
            </a:xfrm>
            <a:custGeom>
              <a:avLst/>
              <a:gdLst>
                <a:gd name="T0" fmla="*/ 0 w 1683"/>
                <a:gd name="T1" fmla="*/ 1441 h 1442"/>
                <a:gd name="T2" fmla="*/ 0 w 1683"/>
                <a:gd name="T3" fmla="*/ 0 h 1442"/>
                <a:gd name="T4" fmla="*/ 1682 w 1683"/>
                <a:gd name="T5" fmla="*/ 0 h 1442"/>
                <a:gd name="T6" fmla="*/ 1682 w 1683"/>
                <a:gd name="T7" fmla="*/ 1441 h 1442"/>
                <a:gd name="T8" fmla="*/ 0 w 1683"/>
                <a:gd name="T9" fmla="*/ 1441 h 1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3"/>
                <a:gd name="T16" fmla="*/ 0 h 1442"/>
                <a:gd name="T17" fmla="*/ 1683 w 1683"/>
                <a:gd name="T18" fmla="*/ 1442 h 1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Freeform 70"/>
            <p:cNvSpPr>
              <a:spLocks/>
            </p:cNvSpPr>
            <p:nvPr/>
          </p:nvSpPr>
          <p:spPr bwMode="auto">
            <a:xfrm>
              <a:off x="3054" y="1215"/>
              <a:ext cx="211" cy="170"/>
            </a:xfrm>
            <a:custGeom>
              <a:avLst/>
              <a:gdLst>
                <a:gd name="T0" fmla="*/ 0 w 211"/>
                <a:gd name="T1" fmla="*/ 169 h 170"/>
                <a:gd name="T2" fmla="*/ 0 w 211"/>
                <a:gd name="T3" fmla="*/ 0 h 170"/>
                <a:gd name="T4" fmla="*/ 210 w 211"/>
                <a:gd name="T5" fmla="*/ 0 h 170"/>
                <a:gd name="T6" fmla="*/ 210 w 211"/>
                <a:gd name="T7" fmla="*/ 169 h 170"/>
                <a:gd name="T8" fmla="*/ 0 w 211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"/>
                <a:gd name="T16" fmla="*/ 0 h 170"/>
                <a:gd name="T17" fmla="*/ 211 w 211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23" name="Group 71"/>
            <p:cNvGrpSpPr>
              <a:grpSpLocks/>
            </p:cNvGrpSpPr>
            <p:nvPr/>
          </p:nvGrpSpPr>
          <p:grpSpPr bwMode="auto">
            <a:xfrm>
              <a:off x="4158" y="1336"/>
              <a:ext cx="211" cy="57"/>
              <a:chOff x="4158" y="1336"/>
              <a:chExt cx="211" cy="57"/>
            </a:xfrm>
          </p:grpSpPr>
          <p:sp>
            <p:nvSpPr>
              <p:cNvPr id="36964" name="Freeform 72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5" name="Freeform 73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6" name="Freeform 74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>
                  <a:gd name="T0" fmla="*/ 21 w 22"/>
                  <a:gd name="T1" fmla="*/ 27 h 57"/>
                  <a:gd name="T2" fmla="*/ 11 w 22"/>
                  <a:gd name="T3" fmla="*/ 0 h 57"/>
                  <a:gd name="T4" fmla="*/ 0 w 22"/>
                  <a:gd name="T5" fmla="*/ 27 h 57"/>
                  <a:gd name="T6" fmla="*/ 11 w 22"/>
                  <a:gd name="T7" fmla="*/ 56 h 57"/>
                  <a:gd name="T8" fmla="*/ 21 w 22"/>
                  <a:gd name="T9" fmla="*/ 2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57"/>
                  <a:gd name="T17" fmla="*/ 22 w 22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24" name="Freeform 75"/>
            <p:cNvSpPr>
              <a:spLocks/>
            </p:cNvSpPr>
            <p:nvPr/>
          </p:nvSpPr>
          <p:spPr bwMode="auto">
            <a:xfrm>
              <a:off x="4793" y="79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Freeform 76"/>
            <p:cNvSpPr>
              <a:spLocks/>
            </p:cNvSpPr>
            <p:nvPr/>
          </p:nvSpPr>
          <p:spPr bwMode="auto">
            <a:xfrm>
              <a:off x="4976" y="791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Freeform 77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Freeform 78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Freeform 79"/>
            <p:cNvSpPr>
              <a:spLocks/>
            </p:cNvSpPr>
            <p:nvPr/>
          </p:nvSpPr>
          <p:spPr bwMode="auto">
            <a:xfrm>
              <a:off x="495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3 w 27"/>
                <a:gd name="T3" fmla="*/ 0 h 40"/>
                <a:gd name="T4" fmla="*/ 0 w 27"/>
                <a:gd name="T5" fmla="*/ 20 h 40"/>
                <a:gd name="T6" fmla="*/ 13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Freeform 80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0" name="Rectangle 81"/>
            <p:cNvSpPr>
              <a:spLocks noChangeArrowheads="1"/>
            </p:cNvSpPr>
            <p:nvPr/>
          </p:nvSpPr>
          <p:spPr bwMode="auto">
            <a:xfrm>
              <a:off x="4148" y="907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36931" name="Freeform 82"/>
            <p:cNvSpPr>
              <a:spLocks/>
            </p:cNvSpPr>
            <p:nvPr/>
          </p:nvSpPr>
          <p:spPr bwMode="auto">
            <a:xfrm>
              <a:off x="4793" y="161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Freeform 83"/>
            <p:cNvSpPr>
              <a:spLocks/>
            </p:cNvSpPr>
            <p:nvPr/>
          </p:nvSpPr>
          <p:spPr bwMode="auto">
            <a:xfrm>
              <a:off x="4128" y="1584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Rectangle 84"/>
            <p:cNvSpPr>
              <a:spLocks noChangeArrowheads="1"/>
            </p:cNvSpPr>
            <p:nvPr/>
          </p:nvSpPr>
          <p:spPr bwMode="auto">
            <a:xfrm>
              <a:off x="2905" y="951"/>
              <a:ext cx="46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INPUT</a:t>
              </a:r>
            </a:p>
          </p:txBody>
        </p:sp>
        <p:sp useBgFill="1">
          <p:nvSpPr>
            <p:cNvPr id="36934" name="Rectangle 85"/>
            <p:cNvSpPr>
              <a:spLocks noChangeArrowheads="1"/>
            </p:cNvSpPr>
            <p:nvPr/>
          </p:nvSpPr>
          <p:spPr bwMode="auto">
            <a:xfrm>
              <a:off x="4148" y="562"/>
              <a:ext cx="170" cy="19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36935" name="Rectangle 86"/>
            <p:cNvSpPr>
              <a:spLocks noChangeArrowheads="1"/>
            </p:cNvSpPr>
            <p:nvPr/>
          </p:nvSpPr>
          <p:spPr bwMode="auto">
            <a:xfrm>
              <a:off x="3273" y="1106"/>
              <a:ext cx="512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hash</a:t>
              </a:r>
            </a:p>
            <a:p>
              <a:pPr algn="ctr" eaLnBrk="0" hangingPunct="0">
                <a:lnSpc>
                  <a:spcPct val="50000"/>
                </a:lnSpc>
              </a:pPr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function</a:t>
              </a:r>
            </a:p>
            <a:p>
              <a:pPr algn="ctr" eaLnBrk="0" hangingPunct="0"/>
              <a:r>
                <a:rPr lang="en-US" sz="2000" b="1">
                  <a:solidFill>
                    <a:schemeClr val="accent2"/>
                  </a:solidFill>
                  <a:latin typeface="Times New Roman" charset="0"/>
                </a:rPr>
                <a:t>h1</a:t>
              </a:r>
            </a:p>
          </p:txBody>
        </p:sp>
        <p:sp>
          <p:nvSpPr>
            <p:cNvPr id="36936" name="Rectangle 87"/>
            <p:cNvSpPr>
              <a:spLocks noChangeArrowheads="1"/>
            </p:cNvSpPr>
            <p:nvPr/>
          </p:nvSpPr>
          <p:spPr bwMode="auto">
            <a:xfrm>
              <a:off x="4088" y="1402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B-1</a:t>
              </a:r>
            </a:p>
          </p:txBody>
        </p:sp>
        <p:sp>
          <p:nvSpPr>
            <p:cNvPr id="36937" name="Rectangle 88"/>
            <p:cNvSpPr>
              <a:spLocks noChangeArrowheads="1"/>
            </p:cNvSpPr>
            <p:nvPr/>
          </p:nvSpPr>
          <p:spPr bwMode="auto">
            <a:xfrm>
              <a:off x="4695" y="388"/>
              <a:ext cx="72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Partitions</a:t>
              </a:r>
            </a:p>
          </p:txBody>
        </p:sp>
        <p:sp>
          <p:nvSpPr>
            <p:cNvPr id="36938" name="Rectangle 89"/>
            <p:cNvSpPr>
              <a:spLocks noChangeArrowheads="1"/>
            </p:cNvSpPr>
            <p:nvPr/>
          </p:nvSpPr>
          <p:spPr bwMode="auto">
            <a:xfrm>
              <a:off x="5422" y="773"/>
              <a:ext cx="18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36939" name="Rectangle 90"/>
            <p:cNvSpPr>
              <a:spLocks noChangeArrowheads="1"/>
            </p:cNvSpPr>
            <p:nvPr/>
          </p:nvSpPr>
          <p:spPr bwMode="auto">
            <a:xfrm>
              <a:off x="5416" y="1040"/>
              <a:ext cx="18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36940" name="Rectangle 91"/>
            <p:cNvSpPr>
              <a:spLocks noChangeArrowheads="1"/>
            </p:cNvSpPr>
            <p:nvPr/>
          </p:nvSpPr>
          <p:spPr bwMode="auto">
            <a:xfrm>
              <a:off x="5396" y="1539"/>
              <a:ext cx="33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B-1</a:t>
              </a:r>
            </a:p>
          </p:txBody>
        </p:sp>
        <p:grpSp>
          <p:nvGrpSpPr>
            <p:cNvPr id="36941" name="Group 92"/>
            <p:cNvGrpSpPr>
              <a:grpSpLocks/>
            </p:cNvGrpSpPr>
            <p:nvPr/>
          </p:nvGrpSpPr>
          <p:grpSpPr bwMode="auto">
            <a:xfrm>
              <a:off x="2209" y="628"/>
              <a:ext cx="575" cy="1227"/>
              <a:chOff x="2209" y="628"/>
              <a:chExt cx="575" cy="1227"/>
            </a:xfrm>
          </p:grpSpPr>
          <p:sp>
            <p:nvSpPr>
              <p:cNvPr id="36960" name="Oval 93"/>
              <p:cNvSpPr>
                <a:spLocks noChangeArrowheads="1"/>
              </p:cNvSpPr>
              <p:nvPr/>
            </p:nvSpPr>
            <p:spPr bwMode="auto">
              <a:xfrm>
                <a:off x="2213" y="628"/>
                <a:ext cx="567" cy="8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1" name="Line 94"/>
              <p:cNvSpPr>
                <a:spLocks noChangeShapeType="1"/>
              </p:cNvSpPr>
              <p:nvPr/>
            </p:nvSpPr>
            <p:spPr bwMode="auto">
              <a:xfrm>
                <a:off x="2209" y="674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2" name="Line 95"/>
              <p:cNvSpPr>
                <a:spLocks noChangeShapeType="1"/>
              </p:cNvSpPr>
              <p:nvPr/>
            </p:nvSpPr>
            <p:spPr bwMode="auto">
              <a:xfrm>
                <a:off x="2784" y="674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3" name="Arc 96"/>
              <p:cNvSpPr>
                <a:spLocks/>
              </p:cNvSpPr>
              <p:nvPr/>
            </p:nvSpPr>
            <p:spPr bwMode="auto">
              <a:xfrm>
                <a:off x="2211" y="1781"/>
                <a:ext cx="567" cy="74"/>
              </a:xfrm>
              <a:custGeom>
                <a:avLst/>
                <a:gdLst>
                  <a:gd name="T0" fmla="*/ 0 w 43200"/>
                  <a:gd name="T1" fmla="*/ 0 h 22830"/>
                  <a:gd name="T2" fmla="*/ 0 w 43200"/>
                  <a:gd name="T3" fmla="*/ 0 h 22830"/>
                  <a:gd name="T4" fmla="*/ 0 w 43200"/>
                  <a:gd name="T5" fmla="*/ 0 h 2283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830"/>
                  <a:gd name="T11" fmla="*/ 43200 w 43200"/>
                  <a:gd name="T12" fmla="*/ 22830 h 228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830" fill="none" extrusionOk="0">
                    <a:moveTo>
                      <a:pt x="43179" y="300"/>
                    </a:moveTo>
                    <a:cubicBezTo>
                      <a:pt x="43193" y="609"/>
                      <a:pt x="43200" y="919"/>
                      <a:pt x="43200" y="1230"/>
                    </a:cubicBezTo>
                    <a:cubicBezTo>
                      <a:pt x="43200" y="13159"/>
                      <a:pt x="33529" y="22830"/>
                      <a:pt x="21600" y="22830"/>
                    </a:cubicBezTo>
                    <a:cubicBezTo>
                      <a:pt x="9670" y="22830"/>
                      <a:pt x="0" y="13159"/>
                      <a:pt x="0" y="1230"/>
                    </a:cubicBezTo>
                    <a:cubicBezTo>
                      <a:pt x="-1" y="819"/>
                      <a:pt x="11" y="409"/>
                      <a:pt x="35" y="0"/>
                    </a:cubicBezTo>
                  </a:path>
                  <a:path w="43200" h="22830" stroke="0" extrusionOk="0">
                    <a:moveTo>
                      <a:pt x="43179" y="300"/>
                    </a:moveTo>
                    <a:cubicBezTo>
                      <a:pt x="43193" y="609"/>
                      <a:pt x="43200" y="919"/>
                      <a:pt x="43200" y="1230"/>
                    </a:cubicBezTo>
                    <a:cubicBezTo>
                      <a:pt x="43200" y="13159"/>
                      <a:pt x="33529" y="22830"/>
                      <a:pt x="21600" y="22830"/>
                    </a:cubicBezTo>
                    <a:cubicBezTo>
                      <a:pt x="9670" y="22830"/>
                      <a:pt x="0" y="13159"/>
                      <a:pt x="0" y="1230"/>
                    </a:cubicBezTo>
                    <a:cubicBezTo>
                      <a:pt x="-1" y="819"/>
                      <a:pt x="11" y="409"/>
                      <a:pt x="35" y="0"/>
                    </a:cubicBezTo>
                    <a:lnTo>
                      <a:pt x="21600" y="1230"/>
                    </a:lnTo>
                    <a:lnTo>
                      <a:pt x="43179" y="3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42" name="Rectangle 97"/>
            <p:cNvSpPr>
              <a:spLocks noChangeArrowheads="1"/>
            </p:cNvSpPr>
            <p:nvPr/>
          </p:nvSpPr>
          <p:spPr bwMode="auto">
            <a:xfrm>
              <a:off x="2404" y="772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3" name="Rectangle 98"/>
            <p:cNvSpPr>
              <a:spLocks noChangeArrowheads="1"/>
            </p:cNvSpPr>
            <p:nvPr/>
          </p:nvSpPr>
          <p:spPr bwMode="auto">
            <a:xfrm>
              <a:off x="2404" y="106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4" name="Rectangle 99"/>
            <p:cNvSpPr>
              <a:spLocks noChangeArrowheads="1"/>
            </p:cNvSpPr>
            <p:nvPr/>
          </p:nvSpPr>
          <p:spPr bwMode="auto">
            <a:xfrm>
              <a:off x="2404" y="154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5" name="Rectangle 100"/>
            <p:cNvSpPr>
              <a:spLocks noChangeArrowheads="1"/>
            </p:cNvSpPr>
            <p:nvPr/>
          </p:nvSpPr>
          <p:spPr bwMode="auto">
            <a:xfrm>
              <a:off x="2290" y="1178"/>
              <a:ext cx="434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 b="1">
                  <a:solidFill>
                    <a:schemeClr val="tx2"/>
                  </a:solidFill>
                  <a:latin typeface="Book Antiqua" charset="0"/>
                </a:rPr>
                <a:t>. . .</a:t>
              </a:r>
            </a:p>
          </p:txBody>
        </p:sp>
        <p:grpSp>
          <p:nvGrpSpPr>
            <p:cNvPr id="36946" name="Group 101"/>
            <p:cNvGrpSpPr>
              <a:grpSpLocks/>
            </p:cNvGrpSpPr>
            <p:nvPr/>
          </p:nvGrpSpPr>
          <p:grpSpPr bwMode="auto">
            <a:xfrm>
              <a:off x="4753" y="628"/>
              <a:ext cx="671" cy="1240"/>
              <a:chOff x="4753" y="628"/>
              <a:chExt cx="671" cy="1240"/>
            </a:xfrm>
          </p:grpSpPr>
          <p:sp>
            <p:nvSpPr>
              <p:cNvPr id="36956" name="Oval 102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57" name="Line 103"/>
              <p:cNvSpPr>
                <a:spLocks noChangeShapeType="1"/>
              </p:cNvSpPr>
              <p:nvPr/>
            </p:nvSpPr>
            <p:spPr bwMode="auto">
              <a:xfrm>
                <a:off x="4753" y="675"/>
                <a:ext cx="0" cy="11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8" name="Line 104"/>
              <p:cNvSpPr>
                <a:spLocks noChangeShapeType="1"/>
              </p:cNvSpPr>
              <p:nvPr/>
            </p:nvSpPr>
            <p:spPr bwMode="auto">
              <a:xfrm>
                <a:off x="5424" y="675"/>
                <a:ext cx="0" cy="11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9" name="Arc 105"/>
              <p:cNvSpPr>
                <a:spLocks/>
              </p:cNvSpPr>
              <p:nvPr/>
            </p:nvSpPr>
            <p:spPr bwMode="auto">
              <a:xfrm>
                <a:off x="4755" y="1796"/>
                <a:ext cx="663" cy="72"/>
              </a:xfrm>
              <a:custGeom>
                <a:avLst/>
                <a:gdLst>
                  <a:gd name="T0" fmla="*/ 0 w 43200"/>
                  <a:gd name="T1" fmla="*/ 0 h 22220"/>
                  <a:gd name="T2" fmla="*/ 0 w 43200"/>
                  <a:gd name="T3" fmla="*/ 0 h 22220"/>
                  <a:gd name="T4" fmla="*/ 0 w 43200"/>
                  <a:gd name="T5" fmla="*/ 0 h 2222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220"/>
                  <a:gd name="T11" fmla="*/ 43200 w 43200"/>
                  <a:gd name="T12" fmla="*/ 22220 h 222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220" fill="none" extrusionOk="0">
                    <a:moveTo>
                      <a:pt x="43191" y="-1"/>
                    </a:moveTo>
                    <a:cubicBezTo>
                      <a:pt x="43197" y="206"/>
                      <a:pt x="43200" y="413"/>
                      <a:pt x="43200" y="620"/>
                    </a:cubicBezTo>
                    <a:cubicBezTo>
                      <a:pt x="43200" y="12549"/>
                      <a:pt x="33529" y="22220"/>
                      <a:pt x="21600" y="22220"/>
                    </a:cubicBezTo>
                    <a:cubicBezTo>
                      <a:pt x="9670" y="22220"/>
                      <a:pt x="0" y="12549"/>
                      <a:pt x="0" y="620"/>
                    </a:cubicBezTo>
                  </a:path>
                  <a:path w="43200" h="22220" stroke="0" extrusionOk="0">
                    <a:moveTo>
                      <a:pt x="43191" y="-1"/>
                    </a:moveTo>
                    <a:cubicBezTo>
                      <a:pt x="43197" y="206"/>
                      <a:pt x="43200" y="413"/>
                      <a:pt x="43200" y="620"/>
                    </a:cubicBezTo>
                    <a:cubicBezTo>
                      <a:pt x="43200" y="12549"/>
                      <a:pt x="33529" y="22220"/>
                      <a:pt x="21600" y="22220"/>
                    </a:cubicBezTo>
                    <a:cubicBezTo>
                      <a:pt x="9670" y="22220"/>
                      <a:pt x="0" y="12549"/>
                      <a:pt x="0" y="620"/>
                    </a:cubicBezTo>
                    <a:lnTo>
                      <a:pt x="21600" y="620"/>
                    </a:lnTo>
                    <a:lnTo>
                      <a:pt x="43191" y="-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47" name="Line 106"/>
            <p:cNvSpPr>
              <a:spLocks noChangeShapeType="1"/>
            </p:cNvSpPr>
            <p:nvPr/>
          </p:nvSpPr>
          <p:spPr bwMode="auto">
            <a:xfrm>
              <a:off x="2788" y="1296"/>
              <a:ext cx="2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8" name="Line 107"/>
            <p:cNvSpPr>
              <a:spLocks noChangeShapeType="1"/>
            </p:cNvSpPr>
            <p:nvPr/>
          </p:nvSpPr>
          <p:spPr bwMode="auto">
            <a:xfrm flipV="1">
              <a:off x="3796" y="908"/>
              <a:ext cx="328" cy="3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9" name="Line 108"/>
            <p:cNvSpPr>
              <a:spLocks noChangeShapeType="1"/>
            </p:cNvSpPr>
            <p:nvPr/>
          </p:nvSpPr>
          <p:spPr bwMode="auto">
            <a:xfrm flipV="1">
              <a:off x="3796" y="1196"/>
              <a:ext cx="32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0" name="Line 109"/>
            <p:cNvSpPr>
              <a:spLocks noChangeShapeType="1"/>
            </p:cNvSpPr>
            <p:nvPr/>
          </p:nvSpPr>
          <p:spPr bwMode="auto">
            <a:xfrm>
              <a:off x="3796" y="1300"/>
              <a:ext cx="328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1" name="Line 110"/>
            <p:cNvSpPr>
              <a:spLocks noChangeShapeType="1"/>
            </p:cNvSpPr>
            <p:nvPr/>
          </p:nvSpPr>
          <p:spPr bwMode="auto">
            <a:xfrm>
              <a:off x="4420" y="864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2" name="Line 111"/>
            <p:cNvSpPr>
              <a:spLocks noChangeShapeType="1"/>
            </p:cNvSpPr>
            <p:nvPr/>
          </p:nvSpPr>
          <p:spPr bwMode="auto">
            <a:xfrm>
              <a:off x="4420" y="1152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3" name="Line 112"/>
            <p:cNvSpPr>
              <a:spLocks noChangeShapeType="1"/>
            </p:cNvSpPr>
            <p:nvPr/>
          </p:nvSpPr>
          <p:spPr bwMode="auto">
            <a:xfrm>
              <a:off x="4420" y="1680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4" name="Freeform 113"/>
            <p:cNvSpPr>
              <a:spLocks/>
            </p:cNvSpPr>
            <p:nvPr/>
          </p:nvSpPr>
          <p:spPr bwMode="auto">
            <a:xfrm>
              <a:off x="4128" y="1056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5" name="Freeform 114"/>
            <p:cNvSpPr>
              <a:spLocks/>
            </p:cNvSpPr>
            <p:nvPr/>
          </p:nvSpPr>
          <p:spPr bwMode="auto">
            <a:xfrm>
              <a:off x="4128" y="720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08" name="Rectangle 115"/>
          <p:cNvSpPr>
            <a:spLocks noChangeArrowheads="1"/>
          </p:cNvSpPr>
          <p:nvPr/>
        </p:nvSpPr>
        <p:spPr bwMode="auto">
          <a:xfrm>
            <a:off x="0" y="4038600"/>
            <a:ext cx="3276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3029" name="Text Box 117"/>
          <p:cNvSpPr txBox="1">
            <a:spLocks noChangeArrowheads="1"/>
          </p:cNvSpPr>
          <p:nvPr/>
        </p:nvSpPr>
        <p:spPr bwMode="auto">
          <a:xfrm>
            <a:off x="152400" y="1397853"/>
            <a:ext cx="3315331" cy="1200329"/>
          </a:xfrm>
          <a:prstGeom prst="rect">
            <a:avLst/>
          </a:prstGeom>
          <a:solidFill>
            <a:srgbClr val="D6FBC1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Hash on projected</a:t>
            </a:r>
          </a:p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Attributes to </a:t>
            </a:r>
          </a:p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Eliminate duplicates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63032" name="Freeform 120"/>
          <p:cNvSpPr>
            <a:spLocks/>
          </p:cNvSpPr>
          <p:nvPr/>
        </p:nvSpPr>
        <p:spPr bwMode="auto">
          <a:xfrm>
            <a:off x="3533775" y="5334000"/>
            <a:ext cx="230188" cy="246063"/>
          </a:xfrm>
          <a:custGeom>
            <a:avLst/>
            <a:gdLst>
              <a:gd name="T0" fmla="*/ 0 w 145"/>
              <a:gd name="T1" fmla="*/ 2147483647 h 155"/>
              <a:gd name="T2" fmla="*/ 0 w 145"/>
              <a:gd name="T3" fmla="*/ 0 h 155"/>
              <a:gd name="T4" fmla="*/ 2147483647 w 145"/>
              <a:gd name="T5" fmla="*/ 0 h 155"/>
              <a:gd name="T6" fmla="*/ 2147483647 w 145"/>
              <a:gd name="T7" fmla="*/ 2147483647 h 155"/>
              <a:gd name="T8" fmla="*/ 0 w 145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155"/>
              <a:gd name="T17" fmla="*/ 145 w 145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155">
                <a:moveTo>
                  <a:pt x="0" y="154"/>
                </a:moveTo>
                <a:lnTo>
                  <a:pt x="0" y="0"/>
                </a:lnTo>
                <a:lnTo>
                  <a:pt x="144" y="0"/>
                </a:lnTo>
                <a:lnTo>
                  <a:pt x="144" y="154"/>
                </a:lnTo>
                <a:lnTo>
                  <a:pt x="0" y="154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3033" name="Freeform 121"/>
          <p:cNvSpPr>
            <a:spLocks/>
          </p:cNvSpPr>
          <p:nvPr/>
        </p:nvSpPr>
        <p:spPr bwMode="auto">
          <a:xfrm>
            <a:off x="3810000" y="5334000"/>
            <a:ext cx="228600" cy="246063"/>
          </a:xfrm>
          <a:custGeom>
            <a:avLst/>
            <a:gdLst>
              <a:gd name="T0" fmla="*/ 0 w 144"/>
              <a:gd name="T1" fmla="*/ 2147483647 h 155"/>
              <a:gd name="T2" fmla="*/ 0 w 144"/>
              <a:gd name="T3" fmla="*/ 0 h 155"/>
              <a:gd name="T4" fmla="*/ 2147483647 w 144"/>
              <a:gd name="T5" fmla="*/ 0 h 155"/>
              <a:gd name="T6" fmla="*/ 2147483647 w 144"/>
              <a:gd name="T7" fmla="*/ 2147483647 h 155"/>
              <a:gd name="T8" fmla="*/ 0 w 144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55"/>
              <a:gd name="T17" fmla="*/ 144 w 144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55">
                <a:moveTo>
                  <a:pt x="0" y="154"/>
                </a:moveTo>
                <a:lnTo>
                  <a:pt x="0" y="0"/>
                </a:lnTo>
                <a:lnTo>
                  <a:pt x="143" y="0"/>
                </a:lnTo>
                <a:lnTo>
                  <a:pt x="143" y="154"/>
                </a:lnTo>
                <a:lnTo>
                  <a:pt x="0" y="154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3034" name="Text Box 122"/>
          <p:cNvSpPr txBox="1">
            <a:spLocks noChangeArrowheads="1"/>
          </p:cNvSpPr>
          <p:nvPr/>
        </p:nvSpPr>
        <p:spPr bwMode="auto">
          <a:xfrm>
            <a:off x="228600" y="4038600"/>
            <a:ext cx="2590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Recursively apply hash-based projection technique to handle partition overflow problem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6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9" grpId="0" animBg="1"/>
      <p:bldP spid="1062921" grpId="0"/>
      <p:bldP spid="1062922" grpId="0"/>
      <p:bldP spid="1062923" grpId="0"/>
      <p:bldP spid="1062924" grpId="0" animBg="1"/>
      <p:bldP spid="1062925" grpId="0" animBg="1"/>
      <p:bldP spid="1062926" grpId="0" animBg="1"/>
      <p:bldP spid="1062927" grpId="0" animBg="1"/>
      <p:bldP spid="1062928" grpId="0" animBg="1"/>
      <p:bldP spid="1062929" grpId="0" animBg="1"/>
      <p:bldP spid="1062930" grpId="0" animBg="1"/>
      <p:bldP spid="1062931" grpId="0" animBg="1"/>
      <p:bldP spid="1062934" grpId="0" animBg="1"/>
      <p:bldP spid="1062935" grpId="0" animBg="1"/>
      <p:bldP spid="1062936" grpId="0" animBg="1"/>
      <p:bldP spid="1062937" grpId="0" animBg="1"/>
      <p:bldP spid="1062938" grpId="0" animBg="1"/>
      <p:bldP spid="1062939" grpId="0" animBg="1"/>
      <p:bldP spid="1062940" grpId="0" animBg="1"/>
      <p:bldP spid="1062941" grpId="0" animBg="1"/>
      <p:bldP spid="1062942" grpId="0" animBg="1"/>
      <p:bldP spid="1062950" grpId="0"/>
      <p:bldP spid="1062951" grpId="0"/>
      <p:bldP spid="1062952" grpId="0"/>
      <p:bldP spid="1062953" grpId="0"/>
      <p:bldP spid="1062954" grpId="0"/>
      <p:bldP spid="1062955" grpId="0"/>
      <p:bldP spid="1062956" grpId="0"/>
      <p:bldP spid="1062957" grpId="0"/>
      <p:bldP spid="1062958" grpId="0"/>
      <p:bldP spid="1062969" grpId="0" animBg="1"/>
      <p:bldP spid="1062970" grpId="0" animBg="1"/>
      <p:bldP spid="1062971" grpId="0" animBg="1"/>
      <p:bldP spid="1062972" grpId="0" animBg="1"/>
      <p:bldP spid="1063029" grpId="0" animBg="1" autoUpdateAnimBg="0"/>
      <p:bldP spid="1063032" grpId="0" animBg="1"/>
      <p:bldP spid="1063033" grpId="0" animBg="1"/>
      <p:bldP spid="10630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Projection</a:t>
            </a:r>
            <a:endParaRPr lang="en-US" dirty="0"/>
          </a:p>
        </p:txBody>
      </p:sp>
      <p:sp>
        <p:nvSpPr>
          <p:cNvPr id="1064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Sort-based approach for SELECT DISTINCT</a:t>
            </a:r>
          </a:p>
          <a:p>
            <a:pPr lvl="1"/>
            <a:r>
              <a:rPr lang="en-US" dirty="0" smtClean="0"/>
              <a:t>better handling of skew</a:t>
            </a:r>
          </a:p>
          <a:p>
            <a:pPr lvl="1"/>
            <a:r>
              <a:rPr lang="en-US" dirty="0" smtClean="0"/>
              <a:t>result is sorted</a:t>
            </a:r>
          </a:p>
          <a:p>
            <a:pPr lvl="1"/>
            <a:r>
              <a:rPr lang="en-US" dirty="0" smtClean="0"/>
              <a:t>Thus, more commonly used than hash-based approach</a:t>
            </a:r>
            <a:endParaRPr lang="en-US" dirty="0"/>
          </a:p>
        </p:txBody>
      </p:sp>
      <p:sp>
        <p:nvSpPr>
          <p:cNvPr id="3891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8617252-8B6A-0647-8451-8465B521A431}" type="datetime1">
              <a:rPr lang="en-US" smtClean="0"/>
              <a:pPr/>
              <a:t>12/4/16</a:t>
            </a:fld>
            <a:endParaRPr lang="en-US"/>
          </a:p>
        </p:txBody>
      </p:sp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mtClean="0"/>
              <a:t>EECS 484</a:t>
            </a:r>
            <a:endParaRPr lang="en-US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F5ABA85-BE4D-3348-813D-D29DD855AAB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6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Index-only 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Index-only scan can be much more efficient if </a:t>
            </a:r>
          </a:p>
          <a:p>
            <a:pPr lvl="1"/>
            <a:r>
              <a:rPr lang="en-US" dirty="0" smtClean="0"/>
              <a:t>Projection attributes subset of index attributes</a:t>
            </a:r>
          </a:p>
          <a:p>
            <a:r>
              <a:rPr lang="en-US" dirty="0" smtClean="0"/>
              <a:t>Apply projection techniques to data entries (much smaller!)</a:t>
            </a:r>
          </a:p>
          <a:p>
            <a:r>
              <a:rPr lang="en-US" dirty="0" smtClean="0"/>
              <a:t>For handling SELECT DISTINCT, an additional optimization possible if the ordered (i.e., tree) index contains all projection attributes as prefix of search key:</a:t>
            </a:r>
          </a:p>
          <a:p>
            <a:pPr lvl="1"/>
            <a:r>
              <a:rPr lang="en-US" dirty="0" smtClean="0"/>
              <a:t>Retrieve index data entries in order (no sorting necessary)</a:t>
            </a:r>
          </a:p>
          <a:p>
            <a:pPr lvl="1"/>
            <a:r>
              <a:rPr lang="en-US" dirty="0" smtClean="0"/>
              <a:t>Discard unwanted fields</a:t>
            </a:r>
          </a:p>
          <a:p>
            <a:pPr lvl="1"/>
            <a:r>
              <a:rPr lang="en-US" dirty="0" smtClean="0"/>
              <a:t>Compare adjacent entries to eliminate duplicates (if required)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6B15-C9E9-A540-977C-0E2E89CCD13A}" type="datetime1">
              <a:rPr lang="en-US" smtClean="0"/>
              <a:pPr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2D05-9A3C-274F-A87C-873B3278A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1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Set Operations</a:t>
            </a:r>
          </a:p>
        </p:txBody>
      </p:sp>
      <p:sp>
        <p:nvSpPr>
          <p:cNvPr id="11243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257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70000"/>
              </a:lnSpc>
            </a:pPr>
            <a:r>
              <a:rPr lang="en-US" sz="4000" b="1" dirty="0">
                <a:solidFill>
                  <a:schemeClr val="hlink"/>
                </a:solidFill>
                <a:latin typeface="Tahoma" charset="0"/>
              </a:rPr>
              <a:t>∩</a:t>
            </a:r>
            <a:r>
              <a:rPr lang="en-US" sz="2800" dirty="0">
                <a:latin typeface="Tahoma" charset="0"/>
              </a:rPr>
              <a:t> and </a:t>
            </a:r>
            <a:r>
              <a:rPr lang="en-US" sz="2800" b="1" dirty="0">
                <a:solidFill>
                  <a:schemeClr val="hlink"/>
                </a:solidFill>
                <a:latin typeface="Tahoma" charset="0"/>
              </a:rPr>
              <a:t>Ⅹ</a:t>
            </a:r>
            <a:r>
              <a:rPr lang="en-US" sz="2800" dirty="0">
                <a:latin typeface="Tahoma" charset="0"/>
              </a:rPr>
              <a:t> special cases of </a:t>
            </a:r>
            <a:r>
              <a:rPr lang="en-US" sz="2800" dirty="0" smtClean="0">
                <a:latin typeface="Tahoma" charset="0"/>
              </a:rPr>
              <a:t>join</a:t>
            </a:r>
          </a:p>
          <a:p>
            <a:pPr eaLnBrk="1" hangingPunct="1">
              <a:lnSpc>
                <a:spcPct val="70000"/>
              </a:lnSpc>
            </a:pPr>
            <a:r>
              <a:rPr lang="en-US" sz="4000" b="1" dirty="0" smtClean="0">
                <a:solidFill>
                  <a:schemeClr val="hlink"/>
                </a:solidFill>
                <a:latin typeface="Tahoma" charset="0"/>
              </a:rPr>
              <a:t>∪</a:t>
            </a:r>
            <a:r>
              <a:rPr lang="en-US" sz="2800" dirty="0" smtClean="0">
                <a:latin typeface="Tahoma" charset="0"/>
              </a:rPr>
              <a:t> </a:t>
            </a:r>
            <a:r>
              <a:rPr lang="en-US" sz="2800" dirty="0">
                <a:latin typeface="Tahoma" charset="0"/>
              </a:rPr>
              <a:t>and </a:t>
            </a:r>
            <a:r>
              <a:rPr lang="en-US" sz="4000" b="1" dirty="0">
                <a:solidFill>
                  <a:schemeClr val="hlink"/>
                </a:solidFill>
                <a:latin typeface="Tahoma" charset="0"/>
              </a:rPr>
              <a:t>−</a:t>
            </a:r>
            <a:r>
              <a:rPr lang="en-US" sz="2800" dirty="0">
                <a:latin typeface="Tahoma" charset="0"/>
              </a:rPr>
              <a:t> similar; we</a:t>
            </a:r>
            <a:r>
              <a:rPr lang="ja-JP" altLang="en-US" sz="2800" dirty="0">
                <a:latin typeface="Tahoma" charset="0"/>
              </a:rPr>
              <a:t>’</a:t>
            </a:r>
            <a:r>
              <a:rPr lang="en-US" altLang="ja-JP" sz="2800" dirty="0" err="1">
                <a:latin typeface="Tahoma" charset="0"/>
              </a:rPr>
              <a:t>ll</a:t>
            </a:r>
            <a:r>
              <a:rPr lang="en-US" altLang="ja-JP" sz="2800" dirty="0">
                <a:latin typeface="Tahoma" charset="0"/>
              </a:rPr>
              <a:t> do </a:t>
            </a:r>
            <a:r>
              <a:rPr lang="en-US" altLang="ja-JP" sz="4000" b="1" dirty="0" smtClean="0">
                <a:solidFill>
                  <a:schemeClr val="hlink"/>
                </a:solidFill>
                <a:latin typeface="Tahoma" charset="0"/>
              </a:rPr>
              <a:t>∪</a:t>
            </a:r>
            <a:endParaRPr lang="en-US" altLang="ja-JP" sz="2800" dirty="0">
              <a:latin typeface="Tahoma" charset="0"/>
            </a:endParaRPr>
          </a:p>
          <a:p>
            <a:pPr lvl="1" eaLnBrk="1" hangingPunct="1"/>
            <a:r>
              <a:rPr lang="en-US" sz="2400" dirty="0" smtClean="0">
                <a:latin typeface="Tahoma" charset="0"/>
              </a:rPr>
              <a:t>Both require duplicate elimination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Duplicate elimination algorithms for </a:t>
            </a:r>
            <a:r>
              <a:rPr lang="en-US" altLang="ja-JP" b="1" dirty="0">
                <a:solidFill>
                  <a:schemeClr val="hlink"/>
                </a:solidFill>
                <a:latin typeface="Tahoma" charset="0"/>
              </a:rPr>
              <a:t>∪</a:t>
            </a:r>
            <a:r>
              <a:rPr lang="en-US" dirty="0" smtClean="0">
                <a:latin typeface="Tahoma" charset="0"/>
              </a:rPr>
              <a:t>:</a:t>
            </a:r>
            <a:endParaRPr lang="en-US" dirty="0">
              <a:latin typeface="Tahoma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latin typeface="Tahoma" charset="0"/>
              </a:rPr>
              <a:t>Sorting: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Sort both relations (on all attributes).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Merge sorted </a:t>
            </a:r>
            <a:r>
              <a:rPr lang="en-US" sz="2400" dirty="0">
                <a:latin typeface="Tahoma" charset="0"/>
              </a:rPr>
              <a:t>relations eliminating duplicates.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>
                <a:latin typeface="Tahoma" charset="0"/>
              </a:rPr>
              <a:t>Hashing</a:t>
            </a:r>
            <a:r>
              <a:rPr lang="en-US" sz="2800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Partition R and S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Build hash table for </a:t>
            </a:r>
            <a:r>
              <a:rPr lang="en-US" sz="2400" dirty="0" err="1">
                <a:latin typeface="Tahoma" charset="0"/>
              </a:rPr>
              <a:t>R</a:t>
            </a:r>
            <a:r>
              <a:rPr lang="en-US" sz="2400" baseline="-25000" dirty="0" err="1">
                <a:latin typeface="Tahoma" charset="0"/>
              </a:rPr>
              <a:t>i</a:t>
            </a:r>
            <a:r>
              <a:rPr lang="en-US" sz="2400" dirty="0">
                <a:latin typeface="Tahoma" charset="0"/>
              </a:rPr>
              <a:t>. 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Probe with tuples in S</a:t>
            </a:r>
            <a:r>
              <a:rPr lang="en-US" sz="2400" baseline="-25000" dirty="0">
                <a:latin typeface="Tahoma" charset="0"/>
              </a:rPr>
              <a:t>i</a:t>
            </a:r>
            <a:r>
              <a:rPr lang="en-US" sz="2400" dirty="0">
                <a:latin typeface="Tahoma" charset="0"/>
              </a:rPr>
              <a:t>, add to table if not a duplicate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6553CF-80D4-2646-B532-A2B22A7C9DA9}" type="datetime1">
              <a:rPr lang="en-US" sz="1200"/>
              <a:pPr eaLnBrk="1" hangingPunct="1"/>
              <a:t>12/4/16</a:t>
            </a:fld>
            <a:endParaRPr lang="en-US" sz="1200"/>
          </a:p>
        </p:txBody>
      </p:sp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ADB83B-4F96-E54A-ADB4-932DC60FC5CB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52400" y="1143000"/>
            <a:ext cx="8839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3200" dirty="0" smtClean="0"/>
              <a:t>Sorting Approach</a:t>
            </a:r>
            <a:endParaRPr lang="en-US" sz="3200" dirty="0"/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sz="2800" dirty="0"/>
              <a:t>Sort on </a:t>
            </a:r>
            <a:r>
              <a:rPr lang="en-US" sz="2800" dirty="0" smtClean="0"/>
              <a:t>GROUP  BY attributes </a:t>
            </a:r>
            <a:r>
              <a:rPr lang="en-US" sz="2800" dirty="0"/>
              <a:t>(if any)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sz="2800" dirty="0"/>
              <a:t>Scan sorted tuples, computing running aggregate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dirty="0" smtClean="0"/>
              <a:t>Min, Max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dirty="0" smtClean="0"/>
              <a:t>Count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dirty="0" smtClean="0"/>
              <a:t>Sum</a:t>
            </a:r>
            <a:endParaRPr lang="en-US" dirty="0"/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dirty="0" smtClean="0"/>
              <a:t>Average: compute from sum and count</a:t>
            </a:r>
            <a:endParaRPr lang="en-US" dirty="0"/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sz="2800" dirty="0"/>
              <a:t>During scan, when the group by attribute changes (e.g., 2, 2, 2, </a:t>
            </a:r>
            <a:r>
              <a:rPr lang="en-US" sz="2800" b="1" dirty="0"/>
              <a:t>3</a:t>
            </a:r>
            <a:r>
              <a:rPr lang="en-US" sz="2800" dirty="0"/>
              <a:t>), output aggregate result</a:t>
            </a: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2286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Aggregates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45DAFE-E8D7-B048-B02D-99AF66AD19A5}" type="datetime1">
              <a:rPr lang="en-US" sz="1200"/>
              <a:pPr eaLnBrk="1" hangingPunct="1"/>
              <a:t>12/4/16</a:t>
            </a:fld>
            <a:endParaRPr lang="en-US" sz="1200"/>
          </a:p>
        </p:txBody>
      </p:sp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14091A6-22AC-DA4B-BC38-F9F4E9FA4B33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Aggregates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464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Hashing Approach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Hash on </a:t>
            </a:r>
            <a:r>
              <a:rPr lang="en-US" dirty="0" smtClean="0">
                <a:latin typeface="Tahoma" charset="0"/>
              </a:rPr>
              <a:t>GROUP BY attributes </a:t>
            </a:r>
            <a:r>
              <a:rPr lang="en-US" dirty="0">
                <a:latin typeface="Tahoma" charset="0"/>
              </a:rPr>
              <a:t>(if any)</a:t>
            </a:r>
          </a:p>
          <a:p>
            <a:pPr lvl="2" eaLnBrk="1" hangingPunct="1"/>
            <a:r>
              <a:rPr lang="en-US" dirty="0">
                <a:latin typeface="Tahoma" charset="0"/>
              </a:rPr>
              <a:t>Hash entry: </a:t>
            </a:r>
            <a:r>
              <a:rPr lang="en-US" dirty="0" smtClean="0">
                <a:latin typeface="Tahoma" charset="0"/>
              </a:rPr>
              <a:t>grouped </a:t>
            </a:r>
            <a:r>
              <a:rPr lang="en-US" dirty="0">
                <a:latin typeface="Tahoma" charset="0"/>
              </a:rPr>
              <a:t>attributes + running aggregate</a:t>
            </a:r>
          </a:p>
          <a:p>
            <a:pPr lvl="1" eaLnBrk="1" hangingPunct="1"/>
            <a:r>
              <a:rPr lang="en-US" dirty="0">
                <a:latin typeface="Tahoma" charset="0"/>
              </a:rPr>
              <a:t>Scan tuples, probe hash table, update hash entry</a:t>
            </a:r>
          </a:p>
          <a:p>
            <a:pPr lvl="1" eaLnBrk="1" hangingPunct="1"/>
            <a:r>
              <a:rPr lang="en-US" dirty="0">
                <a:latin typeface="Tahoma" charset="0"/>
              </a:rPr>
              <a:t>Scan hash table, and output each hash entry</a:t>
            </a:r>
          </a:p>
          <a:p>
            <a:pPr eaLnBrk="1" hangingPunct="1"/>
            <a:r>
              <a:rPr lang="en-US" dirty="0">
                <a:latin typeface="Tahoma" charset="0"/>
              </a:rPr>
              <a:t>Cost: Scan relation!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2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27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FF"/>
      </a:dk2>
      <a:lt2>
        <a:srgbClr val="1C1C1C"/>
      </a:lt2>
      <a:accent1>
        <a:srgbClr val="003300"/>
      </a:accent1>
      <a:accent2>
        <a:srgbClr val="7B00A6"/>
      </a:accent2>
      <a:accent3>
        <a:srgbClr val="FFFFFF"/>
      </a:accent3>
      <a:accent4>
        <a:srgbClr val="000000"/>
      </a:accent4>
      <a:accent5>
        <a:srgbClr val="AAADAA"/>
      </a:accent5>
      <a:accent6>
        <a:srgbClr val="6F0096"/>
      </a:accent6>
      <a:hlink>
        <a:srgbClr val="CC3300"/>
      </a:hlink>
      <a:folHlink>
        <a:srgbClr val="FF9933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noFill/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noFill/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2004:Templates:Presentations:Designs:Beach</Template>
  <TotalTime>21357</TotalTime>
  <Words>605</Words>
  <Application>Microsoft Macintosh PowerPoint</Application>
  <PresentationFormat>On-screen Show (4:3)</PresentationFormat>
  <Paragraphs>146</Paragraphs>
  <Slides>11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Book Antiqua</vt:lpstr>
      <vt:lpstr>ＭＳ Ｐゴシック</vt:lpstr>
      <vt:lpstr>Tahoma</vt:lpstr>
      <vt:lpstr>Times New Roman</vt:lpstr>
      <vt:lpstr>Arial</vt:lpstr>
      <vt:lpstr>Blends</vt:lpstr>
      <vt:lpstr>Projections</vt:lpstr>
      <vt:lpstr>Query Execution Life-Cycle</vt:lpstr>
      <vt:lpstr>Projection</vt:lpstr>
      <vt:lpstr>Hashing</vt:lpstr>
      <vt:lpstr>Projection</vt:lpstr>
      <vt:lpstr>Index-only Scans</vt:lpstr>
      <vt:lpstr>Set Operations</vt:lpstr>
      <vt:lpstr>Aggregates</vt:lpstr>
      <vt:lpstr>Aggregates</vt:lpstr>
      <vt:lpstr>Using an Index for Aggregation</vt:lpstr>
      <vt:lpstr>Announcements</vt:lpstr>
    </vt:vector>
  </TitlesOfParts>
  <Company>University of Michigan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484:Database Management Systems</dc:title>
  <dc:creator>H. V. Jagadish</dc:creator>
  <cp:lastModifiedBy>atul prakash</cp:lastModifiedBy>
  <cp:revision>599</cp:revision>
  <cp:lastPrinted>2013-04-01T14:39:02Z</cp:lastPrinted>
  <dcterms:created xsi:type="dcterms:W3CDTF">2000-01-04T20:40:43Z</dcterms:created>
  <dcterms:modified xsi:type="dcterms:W3CDTF">2016-12-05T02:01:10Z</dcterms:modified>
</cp:coreProperties>
</file>