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1"/>
  </p:notesMasterIdLst>
  <p:handoutMasterIdLst>
    <p:handoutMasterId r:id="rId42"/>
  </p:handoutMasterIdLst>
  <p:sldIdLst>
    <p:sldId id="332" r:id="rId2"/>
    <p:sldId id="385" r:id="rId3"/>
    <p:sldId id="398" r:id="rId4"/>
    <p:sldId id="399" r:id="rId5"/>
    <p:sldId id="390" r:id="rId6"/>
    <p:sldId id="386" r:id="rId7"/>
    <p:sldId id="388" r:id="rId8"/>
    <p:sldId id="381" r:id="rId9"/>
    <p:sldId id="382" r:id="rId10"/>
    <p:sldId id="403" r:id="rId11"/>
    <p:sldId id="402" r:id="rId12"/>
    <p:sldId id="404" r:id="rId13"/>
    <p:sldId id="406" r:id="rId14"/>
    <p:sldId id="407" r:id="rId15"/>
    <p:sldId id="405" r:id="rId16"/>
    <p:sldId id="408" r:id="rId17"/>
    <p:sldId id="391" r:id="rId18"/>
    <p:sldId id="380" r:id="rId19"/>
    <p:sldId id="400" r:id="rId20"/>
    <p:sldId id="401" r:id="rId21"/>
    <p:sldId id="375" r:id="rId22"/>
    <p:sldId id="373" r:id="rId23"/>
    <p:sldId id="410" r:id="rId24"/>
    <p:sldId id="379" r:id="rId25"/>
    <p:sldId id="363" r:id="rId26"/>
    <p:sldId id="365" r:id="rId27"/>
    <p:sldId id="366" r:id="rId28"/>
    <p:sldId id="367" r:id="rId29"/>
    <p:sldId id="409" r:id="rId30"/>
    <p:sldId id="392" r:id="rId31"/>
    <p:sldId id="383" r:id="rId32"/>
    <p:sldId id="393" r:id="rId33"/>
    <p:sldId id="394" r:id="rId34"/>
    <p:sldId id="395" r:id="rId35"/>
    <p:sldId id="396" r:id="rId36"/>
    <p:sldId id="368" r:id="rId37"/>
    <p:sldId id="357" r:id="rId38"/>
    <p:sldId id="371" r:id="rId39"/>
    <p:sldId id="397" r:id="rId40"/>
  </p:sldIdLst>
  <p:sldSz cx="9144000" cy="6858000" type="screen4x3"/>
  <p:notesSz cx="7302500" cy="9588500"/>
  <p:defaultTextStyle>
    <a:defPPr>
      <a:defRPr lang="en-US"/>
    </a:defPPr>
    <a:lvl1pPr algn="l" rtl="0" fontAlgn="base">
      <a:spcBef>
        <a:spcPct val="0"/>
      </a:spcBef>
      <a:spcAft>
        <a:spcPct val="0"/>
      </a:spcAft>
      <a:defRPr sz="2000" kern="1200">
        <a:solidFill>
          <a:schemeClr val="tx1"/>
        </a:solidFill>
        <a:latin typeface="Tahoma" charset="0"/>
        <a:ea typeface="ＭＳ Ｐゴシック" charset="0"/>
        <a:cs typeface="ＭＳ Ｐゴシック" charset="0"/>
      </a:defRPr>
    </a:lvl1pPr>
    <a:lvl2pPr marL="457200" algn="l" rtl="0" fontAlgn="base">
      <a:spcBef>
        <a:spcPct val="0"/>
      </a:spcBef>
      <a:spcAft>
        <a:spcPct val="0"/>
      </a:spcAft>
      <a:defRPr sz="2000" kern="1200">
        <a:solidFill>
          <a:schemeClr val="tx1"/>
        </a:solidFill>
        <a:latin typeface="Tahoma" charset="0"/>
        <a:ea typeface="ＭＳ Ｐゴシック" charset="0"/>
        <a:cs typeface="ＭＳ Ｐゴシック" charset="0"/>
      </a:defRPr>
    </a:lvl2pPr>
    <a:lvl3pPr marL="914400" algn="l" rtl="0" fontAlgn="base">
      <a:spcBef>
        <a:spcPct val="0"/>
      </a:spcBef>
      <a:spcAft>
        <a:spcPct val="0"/>
      </a:spcAft>
      <a:defRPr sz="2000" kern="1200">
        <a:solidFill>
          <a:schemeClr val="tx1"/>
        </a:solidFill>
        <a:latin typeface="Tahoma" charset="0"/>
        <a:ea typeface="ＭＳ Ｐゴシック" charset="0"/>
        <a:cs typeface="ＭＳ Ｐゴシック" charset="0"/>
      </a:defRPr>
    </a:lvl3pPr>
    <a:lvl4pPr marL="1371600" algn="l" rtl="0" fontAlgn="base">
      <a:spcBef>
        <a:spcPct val="0"/>
      </a:spcBef>
      <a:spcAft>
        <a:spcPct val="0"/>
      </a:spcAft>
      <a:defRPr sz="2000" kern="1200">
        <a:solidFill>
          <a:schemeClr val="tx1"/>
        </a:solidFill>
        <a:latin typeface="Tahoma" charset="0"/>
        <a:ea typeface="ＭＳ Ｐゴシック" charset="0"/>
        <a:cs typeface="ＭＳ Ｐゴシック" charset="0"/>
      </a:defRPr>
    </a:lvl4pPr>
    <a:lvl5pPr marL="1828800" algn="l" rtl="0" fontAlgn="base">
      <a:spcBef>
        <a:spcPct val="0"/>
      </a:spcBef>
      <a:spcAft>
        <a:spcPct val="0"/>
      </a:spcAft>
      <a:defRPr sz="20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0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0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0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000" kern="1200">
        <a:solidFill>
          <a:schemeClr val="tx1"/>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clrMru>
    <a:srgbClr val="FFCC66"/>
    <a:srgbClr val="008000"/>
    <a:srgbClr val="33CC33"/>
    <a:srgbClr val="C9FFC9"/>
    <a:srgbClr val="CCECFF"/>
    <a:srgbClr val="FFE5E6"/>
    <a:srgbClr val="FFDDDE"/>
    <a:srgbClr val="E9F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p:restoredTop sz="93669"/>
  </p:normalViewPr>
  <p:slideViewPr>
    <p:cSldViewPr>
      <p:cViewPr varScale="1">
        <p:scale>
          <a:sx n="108" d="100"/>
          <a:sy n="108" d="100"/>
        </p:scale>
        <p:origin x="1112" y="19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4" Type="http://schemas.openxmlformats.org/officeDocument/2006/relationships/slide" Target="slides/slide12.xml"/><Relationship Id="rId5" Type="http://schemas.openxmlformats.org/officeDocument/2006/relationships/slide" Target="slides/slide13.xml"/><Relationship Id="rId6" Type="http://schemas.openxmlformats.org/officeDocument/2006/relationships/slide" Target="slides/slide14.xml"/><Relationship Id="rId7" Type="http://schemas.openxmlformats.org/officeDocument/2006/relationships/slide" Target="slides/slide15.xml"/><Relationship Id="rId1" Type="http://schemas.openxmlformats.org/officeDocument/2006/relationships/slide" Target="slides/slide9.xml"/><Relationship Id="rId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defTabSz="965200">
              <a:defRPr sz="1300">
                <a:latin typeface="Tahoma" pitchFamily="34" charset="0"/>
                <a:ea typeface="+mn-ea"/>
                <a:cs typeface="+mn-cs"/>
              </a:defRPr>
            </a:lvl1pPr>
          </a:lstStyle>
          <a:p>
            <a:pPr>
              <a:defRPr/>
            </a:pPr>
            <a:endParaRPr lang="en-US"/>
          </a:p>
        </p:txBody>
      </p:sp>
      <p:sp>
        <p:nvSpPr>
          <p:cNvPr id="190467"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r" defTabSz="965200">
              <a:defRPr sz="1300">
                <a:latin typeface="Tahoma" pitchFamily="34" charset="0"/>
                <a:ea typeface="+mn-ea"/>
                <a:cs typeface="+mn-cs"/>
              </a:defRPr>
            </a:lvl1pPr>
          </a:lstStyle>
          <a:p>
            <a:pPr>
              <a:defRPr/>
            </a:pPr>
            <a:endParaRPr lang="en-US"/>
          </a:p>
        </p:txBody>
      </p:sp>
      <p:sp>
        <p:nvSpPr>
          <p:cNvPr id="190468"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defTabSz="965200">
              <a:defRPr sz="1300">
                <a:latin typeface="Tahoma" pitchFamily="34" charset="0"/>
                <a:ea typeface="+mn-ea"/>
                <a:cs typeface="+mn-cs"/>
              </a:defRPr>
            </a:lvl1pPr>
          </a:lstStyle>
          <a:p>
            <a:pPr>
              <a:defRPr/>
            </a:pPr>
            <a:endParaRPr lang="en-US"/>
          </a:p>
        </p:txBody>
      </p:sp>
      <p:sp>
        <p:nvSpPr>
          <p:cNvPr id="190469"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r" defTabSz="965200">
              <a:defRPr sz="1300">
                <a:cs typeface="+mn-cs"/>
              </a:defRPr>
            </a:lvl1pPr>
          </a:lstStyle>
          <a:p>
            <a:pPr>
              <a:defRPr/>
            </a:pPr>
            <a:fld id="{05AAFEDF-A56E-BA41-B2AB-1271BD7A028D}" type="slidenum">
              <a:rPr lang="en-US"/>
              <a:pPr>
                <a:defRPr/>
              </a:pPr>
              <a:t>‹#›</a:t>
            </a:fld>
            <a:endParaRPr lang="en-US"/>
          </a:p>
        </p:txBody>
      </p:sp>
    </p:spTree>
    <p:extLst>
      <p:ext uri="{BB962C8B-B14F-4D97-AF65-F5344CB8AC3E}">
        <p14:creationId xmlns:p14="http://schemas.microsoft.com/office/powerpoint/2010/main" val="2158805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defTabSz="965200">
              <a:defRPr sz="1300">
                <a:latin typeface="Tahoma" pitchFamily="34" charset="0"/>
                <a:ea typeface="+mn-ea"/>
                <a:cs typeface="+mn-cs"/>
              </a:defRPr>
            </a:lvl1pPr>
          </a:lstStyle>
          <a:p>
            <a:pPr>
              <a:defRPr/>
            </a:pPr>
            <a:endParaRPr lang="en-US"/>
          </a:p>
        </p:txBody>
      </p:sp>
      <p:sp>
        <p:nvSpPr>
          <p:cNvPr id="97283"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r" defTabSz="965200">
              <a:defRPr sz="1300">
                <a:latin typeface="Tahoma" pitchFamily="34" charset="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7285" name="Rectangle 5"/>
          <p:cNvSpPr>
            <a:spLocks noGrp="1" noChangeArrowheads="1"/>
          </p:cNvSpPr>
          <p:nvPr>
            <p:ph type="body" sz="quarter" idx="3"/>
          </p:nvPr>
        </p:nvSpPr>
        <p:spPr bwMode="auto">
          <a:xfrm>
            <a:off x="973138" y="4554538"/>
            <a:ext cx="5356225" cy="43148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7286"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defTabSz="965200">
              <a:defRPr sz="1300">
                <a:latin typeface="Tahoma" pitchFamily="34" charset="0"/>
                <a:ea typeface="+mn-ea"/>
                <a:cs typeface="+mn-cs"/>
              </a:defRPr>
            </a:lvl1pPr>
          </a:lstStyle>
          <a:p>
            <a:pPr>
              <a:defRPr/>
            </a:pPr>
            <a:endParaRPr lang="en-US"/>
          </a:p>
        </p:txBody>
      </p:sp>
      <p:sp>
        <p:nvSpPr>
          <p:cNvPr id="97287"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r" defTabSz="965200">
              <a:defRPr sz="1300">
                <a:cs typeface="+mn-cs"/>
              </a:defRPr>
            </a:lvl1pPr>
          </a:lstStyle>
          <a:p>
            <a:pPr>
              <a:defRPr/>
            </a:pPr>
            <a:fld id="{86D9E82B-66DB-E348-89DD-3E41D1B7D711}" type="slidenum">
              <a:rPr lang="en-US"/>
              <a:pPr>
                <a:defRPr/>
              </a:pPr>
              <a:t>‹#›</a:t>
            </a:fld>
            <a:endParaRPr lang="en-US"/>
          </a:p>
        </p:txBody>
      </p:sp>
    </p:spTree>
    <p:extLst>
      <p:ext uri="{BB962C8B-B14F-4D97-AF65-F5344CB8AC3E}">
        <p14:creationId xmlns:p14="http://schemas.microsoft.com/office/powerpoint/2010/main" val="24202470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C19064EE-39F6-3442-961B-21CDAAF7A6AB}" type="slidenum">
              <a:rPr lang="en-US" sz="1300"/>
              <a:pPr eaLnBrk="1" hangingPunct="1"/>
              <a:t>1</a:t>
            </a:fld>
            <a:endParaRPr lang="en-US" sz="1300"/>
          </a:p>
        </p:txBody>
      </p:sp>
      <p:sp>
        <p:nvSpPr>
          <p:cNvPr id="17410" name="Rectangle 2"/>
          <p:cNvSpPr>
            <a:spLocks noChangeArrowheads="1"/>
          </p:cNvSpPr>
          <p:nvPr/>
        </p:nvSpPr>
        <p:spPr bwMode="auto">
          <a:xfrm>
            <a:off x="4138613" y="0"/>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17411" name="Rectangle 3"/>
          <p:cNvSpPr>
            <a:spLocks noChangeArrowheads="1"/>
          </p:cNvSpPr>
          <p:nvPr/>
        </p:nvSpPr>
        <p:spPr bwMode="auto">
          <a:xfrm>
            <a:off x="4138613" y="9109075"/>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0107" tIns="0" rIns="20107" bIns="0" anchor="b"/>
          <a:lstStyle/>
          <a:p>
            <a:pPr algn="r" defTabSz="965200" eaLnBrk="0" hangingPunct="0"/>
            <a:r>
              <a:rPr lang="en-US" sz="1100" i="1">
                <a:latin typeface="Times New Roman" charset="0"/>
              </a:rPr>
              <a:t>1</a:t>
            </a:r>
          </a:p>
        </p:txBody>
      </p:sp>
      <p:sp>
        <p:nvSpPr>
          <p:cNvPr id="17412" name="Rectangle 4"/>
          <p:cNvSpPr>
            <a:spLocks noChangeArrowheads="1"/>
          </p:cNvSpPr>
          <p:nvPr/>
        </p:nvSpPr>
        <p:spPr bwMode="auto">
          <a:xfrm>
            <a:off x="0" y="9109075"/>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17413" name="Rectangle 5"/>
          <p:cNvSpPr>
            <a:spLocks noChangeArrowheads="1"/>
          </p:cNvSpPr>
          <p:nvPr/>
        </p:nvSpPr>
        <p:spPr bwMode="auto">
          <a:xfrm>
            <a:off x="0" y="0"/>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17414" name="Rectangle 6"/>
          <p:cNvSpPr>
            <a:spLocks noGrp="1" noRot="1" noChangeAspect="1" noChangeArrowheads="1" noTextEdit="1"/>
          </p:cNvSpPr>
          <p:nvPr>
            <p:ph type="sldImg"/>
          </p:nvPr>
        </p:nvSpPr>
        <p:spPr>
          <a:xfrm>
            <a:off x="1263650" y="725488"/>
            <a:ext cx="4776788" cy="3582987"/>
          </a:xfrm>
          <a:ln w="12700" cap="flat">
            <a:solidFill>
              <a:schemeClr val="tx1"/>
            </a:solidFill>
          </a:ln>
        </p:spPr>
      </p:sp>
      <p:sp>
        <p:nvSpPr>
          <p:cNvPr id="17415" name="Rectangle 7"/>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5510" tIns="46917" rIns="95510" bIns="46917"/>
          <a:lstStyle/>
          <a:p>
            <a:endParaRPr lang="en-US"/>
          </a:p>
        </p:txBody>
      </p:sp>
    </p:spTree>
    <p:extLst>
      <p:ext uri="{BB962C8B-B14F-4D97-AF65-F5344CB8AC3E}">
        <p14:creationId xmlns:p14="http://schemas.microsoft.com/office/powerpoint/2010/main" val="100010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D271C3DF-199C-4D44-91CB-7628F87130DC}" type="slidenum">
              <a:rPr lang="en-US" sz="1300"/>
              <a:pPr eaLnBrk="1" hangingPunct="1"/>
              <a:t>11</a:t>
            </a:fld>
            <a:endParaRPr lang="en-US" sz="13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26988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062C760C-2DB3-B847-821A-1F6941E12744}" type="slidenum">
              <a:rPr lang="en-US" sz="1300"/>
              <a:pPr eaLnBrk="1" hangingPunct="1"/>
              <a:t>12</a:t>
            </a:fld>
            <a:endParaRPr lang="en-US" sz="13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861136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D30F621E-4615-1E4C-A0AC-74E8148F6AE7}" type="slidenum">
              <a:rPr lang="en-US" sz="1300"/>
              <a:pPr eaLnBrk="1" hangingPunct="1"/>
              <a:t>13</a:t>
            </a:fld>
            <a:endParaRPr lang="en-US" sz="13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013769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2D448448-6B52-0543-9A35-21E58411A0A3}" type="slidenum">
              <a:rPr lang="en-US" sz="1300"/>
              <a:pPr eaLnBrk="1" hangingPunct="1"/>
              <a:t>14</a:t>
            </a:fld>
            <a:endParaRPr lang="en-US" sz="13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083138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AFD958DD-586A-8F40-A218-6DFE9F01AE39}" type="slidenum">
              <a:rPr lang="en-US" sz="1300"/>
              <a:pPr eaLnBrk="1" hangingPunct="1"/>
              <a:t>15</a:t>
            </a:fld>
            <a:endParaRPr lang="en-US" sz="13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87793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B54F779F-75AB-0F43-81C3-F66CA8B923AF}" type="slidenum">
              <a:rPr lang="en-US" sz="1300"/>
              <a:pPr eaLnBrk="1" hangingPunct="1"/>
              <a:t>17</a:t>
            </a:fld>
            <a:endParaRPr lang="en-US" sz="13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15786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6EF0618F-7FEC-364F-9637-ACC7AEB2B840}" type="slidenum">
              <a:rPr lang="en-US" sz="1300"/>
              <a:pPr eaLnBrk="1" hangingPunct="1"/>
              <a:t>18</a:t>
            </a:fld>
            <a:endParaRPr lang="en-US" sz="1300"/>
          </a:p>
        </p:txBody>
      </p:sp>
      <p:sp>
        <p:nvSpPr>
          <p:cNvPr id="49154" name="Rectangle 2"/>
          <p:cNvSpPr>
            <a:spLocks noChangeArrowheads="1"/>
          </p:cNvSpPr>
          <p:nvPr/>
        </p:nvSpPr>
        <p:spPr bwMode="auto">
          <a:xfrm>
            <a:off x="4138613" y="0"/>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9155" name="Rectangle 3"/>
          <p:cNvSpPr>
            <a:spLocks noChangeArrowheads="1"/>
          </p:cNvSpPr>
          <p:nvPr/>
        </p:nvSpPr>
        <p:spPr bwMode="auto">
          <a:xfrm>
            <a:off x="4138613" y="9109075"/>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0107" tIns="0" rIns="20107" bIns="0" anchor="b"/>
          <a:lstStyle/>
          <a:p>
            <a:pPr algn="r" defTabSz="965200" eaLnBrk="0" hangingPunct="0"/>
            <a:r>
              <a:rPr lang="en-US" sz="1100" i="1">
                <a:latin typeface="Times New Roman" charset="0"/>
              </a:rPr>
              <a:t>2</a:t>
            </a:r>
          </a:p>
        </p:txBody>
      </p:sp>
      <p:sp>
        <p:nvSpPr>
          <p:cNvPr id="49156" name="Rectangle 4"/>
          <p:cNvSpPr>
            <a:spLocks noChangeArrowheads="1"/>
          </p:cNvSpPr>
          <p:nvPr/>
        </p:nvSpPr>
        <p:spPr bwMode="auto">
          <a:xfrm>
            <a:off x="0" y="9109075"/>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9157" name="Rectangle 5"/>
          <p:cNvSpPr>
            <a:spLocks noChangeArrowheads="1"/>
          </p:cNvSpPr>
          <p:nvPr/>
        </p:nvSpPr>
        <p:spPr bwMode="auto">
          <a:xfrm>
            <a:off x="0" y="0"/>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9158" name="Rectangle 6"/>
          <p:cNvSpPr>
            <a:spLocks noGrp="1" noRot="1" noChangeAspect="1" noChangeArrowheads="1" noTextEdit="1"/>
          </p:cNvSpPr>
          <p:nvPr>
            <p:ph type="sldImg"/>
          </p:nvPr>
        </p:nvSpPr>
        <p:spPr>
          <a:xfrm>
            <a:off x="1263650" y="725488"/>
            <a:ext cx="4776788" cy="3582987"/>
          </a:xfrm>
          <a:ln w="12700" cap="flat">
            <a:solidFill>
              <a:schemeClr val="tx1"/>
            </a:solidFill>
          </a:ln>
        </p:spPr>
      </p:sp>
      <p:sp>
        <p:nvSpPr>
          <p:cNvPr id="49159" name="Rectangle 7"/>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5510" tIns="46917" rIns="95510" bIns="46917"/>
          <a:lstStyle/>
          <a:p>
            <a:endParaRPr lang="en-US"/>
          </a:p>
        </p:txBody>
      </p:sp>
    </p:spTree>
    <p:extLst>
      <p:ext uri="{BB962C8B-B14F-4D97-AF65-F5344CB8AC3E}">
        <p14:creationId xmlns:p14="http://schemas.microsoft.com/office/powerpoint/2010/main" val="1768838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txBox="1">
            <a:spLocks noGrp="1" noChangeArrowheads="1"/>
          </p:cNvSpPr>
          <p:nvPr/>
        </p:nvSpPr>
        <p:spPr bwMode="auto">
          <a:xfrm>
            <a:off x="4138613" y="9109075"/>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6515" tIns="48257" rIns="96515" bIns="48257" anchor="b"/>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fld id="{7B83A7C0-49E3-4347-B0DE-D406B9300298}" type="slidenum">
              <a:rPr lang="en-US" sz="1300"/>
              <a:pPr algn="r" eaLnBrk="1" hangingPunct="1"/>
              <a:t>19</a:t>
            </a:fld>
            <a:endParaRPr lang="en-US" sz="1300"/>
          </a:p>
        </p:txBody>
      </p:sp>
      <p:sp>
        <p:nvSpPr>
          <p:cNvPr id="51202" name="Rectangle 2"/>
          <p:cNvSpPr>
            <a:spLocks noChangeArrowheads="1"/>
          </p:cNvSpPr>
          <p:nvPr/>
        </p:nvSpPr>
        <p:spPr bwMode="auto">
          <a:xfrm>
            <a:off x="4138613" y="0"/>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sz="2400"/>
          </a:p>
        </p:txBody>
      </p:sp>
      <p:sp>
        <p:nvSpPr>
          <p:cNvPr id="51203" name="Rectangle 3"/>
          <p:cNvSpPr>
            <a:spLocks noChangeArrowheads="1"/>
          </p:cNvSpPr>
          <p:nvPr/>
        </p:nvSpPr>
        <p:spPr bwMode="auto">
          <a:xfrm>
            <a:off x="4138613" y="9109075"/>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0107" tIns="0" rIns="20107" bIns="0" anchor="b"/>
          <a:lstStyle/>
          <a:p>
            <a:pPr algn="r" defTabSz="965200" eaLnBrk="0" hangingPunct="0"/>
            <a:r>
              <a:rPr lang="en-US" sz="1100" i="1">
                <a:latin typeface="Times New Roman" charset="0"/>
              </a:rPr>
              <a:t>18</a:t>
            </a:r>
          </a:p>
        </p:txBody>
      </p:sp>
      <p:sp>
        <p:nvSpPr>
          <p:cNvPr id="51204" name="Rectangle 4"/>
          <p:cNvSpPr>
            <a:spLocks noChangeArrowheads="1"/>
          </p:cNvSpPr>
          <p:nvPr/>
        </p:nvSpPr>
        <p:spPr bwMode="auto">
          <a:xfrm>
            <a:off x="0" y="9109075"/>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sz="2400"/>
          </a:p>
        </p:txBody>
      </p:sp>
      <p:sp>
        <p:nvSpPr>
          <p:cNvPr id="51205" name="Rectangle 5"/>
          <p:cNvSpPr>
            <a:spLocks noChangeArrowheads="1"/>
          </p:cNvSpPr>
          <p:nvPr/>
        </p:nvSpPr>
        <p:spPr bwMode="auto">
          <a:xfrm>
            <a:off x="0" y="0"/>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sz="2400"/>
          </a:p>
        </p:txBody>
      </p:sp>
      <p:sp>
        <p:nvSpPr>
          <p:cNvPr id="51206" name="Rectangle 6"/>
          <p:cNvSpPr>
            <a:spLocks noGrp="1" noRot="1" noChangeAspect="1" noChangeArrowheads="1" noTextEdit="1"/>
          </p:cNvSpPr>
          <p:nvPr>
            <p:ph type="sldImg"/>
          </p:nvPr>
        </p:nvSpPr>
        <p:spPr>
          <a:xfrm>
            <a:off x="1263650" y="725488"/>
            <a:ext cx="4776788" cy="3582987"/>
          </a:xfrm>
          <a:ln w="12700" cap="flat">
            <a:solidFill>
              <a:schemeClr val="tx1"/>
            </a:solidFill>
          </a:ln>
        </p:spPr>
      </p:sp>
      <p:sp>
        <p:nvSpPr>
          <p:cNvPr id="51207" name="Rectangle 7"/>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510" tIns="46917" rIns="95510" bIns="46917"/>
          <a:lstStyle/>
          <a:p>
            <a:endParaRPr lang="en-US"/>
          </a:p>
        </p:txBody>
      </p:sp>
    </p:spTree>
    <p:extLst>
      <p:ext uri="{BB962C8B-B14F-4D97-AF65-F5344CB8AC3E}">
        <p14:creationId xmlns:p14="http://schemas.microsoft.com/office/powerpoint/2010/main" val="1256493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4138613" y="9109075"/>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6515" tIns="48257" rIns="96515" bIns="48257" anchor="b"/>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fld id="{8BB1DEA1-08CA-B24B-B458-882C811FC07D}" type="slidenum">
              <a:rPr lang="en-US" sz="1300"/>
              <a:pPr algn="r" eaLnBrk="1" hangingPunct="1"/>
              <a:t>20</a:t>
            </a:fld>
            <a:endParaRPr lang="en-US" sz="1300"/>
          </a:p>
        </p:txBody>
      </p:sp>
      <p:sp>
        <p:nvSpPr>
          <p:cNvPr id="53250" name="Rectangle 2"/>
          <p:cNvSpPr>
            <a:spLocks noChangeArrowheads="1"/>
          </p:cNvSpPr>
          <p:nvPr/>
        </p:nvSpPr>
        <p:spPr bwMode="auto">
          <a:xfrm>
            <a:off x="4138613" y="0"/>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sz="2400"/>
          </a:p>
        </p:txBody>
      </p:sp>
      <p:sp>
        <p:nvSpPr>
          <p:cNvPr id="53251" name="Rectangle 3"/>
          <p:cNvSpPr>
            <a:spLocks noChangeArrowheads="1"/>
          </p:cNvSpPr>
          <p:nvPr/>
        </p:nvSpPr>
        <p:spPr bwMode="auto">
          <a:xfrm>
            <a:off x="4138613" y="9109075"/>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0107" tIns="0" rIns="20107" bIns="0" anchor="b"/>
          <a:lstStyle/>
          <a:p>
            <a:pPr algn="r" defTabSz="965200" eaLnBrk="0" hangingPunct="0"/>
            <a:r>
              <a:rPr lang="en-US" sz="1100" i="1">
                <a:latin typeface="Times New Roman" charset="0"/>
              </a:rPr>
              <a:t>19</a:t>
            </a:r>
          </a:p>
        </p:txBody>
      </p:sp>
      <p:sp>
        <p:nvSpPr>
          <p:cNvPr id="53252" name="Rectangle 4"/>
          <p:cNvSpPr>
            <a:spLocks noChangeArrowheads="1"/>
          </p:cNvSpPr>
          <p:nvPr/>
        </p:nvSpPr>
        <p:spPr bwMode="auto">
          <a:xfrm>
            <a:off x="0" y="9109075"/>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sz="2400"/>
          </a:p>
        </p:txBody>
      </p:sp>
      <p:sp>
        <p:nvSpPr>
          <p:cNvPr id="53253" name="Rectangle 5"/>
          <p:cNvSpPr>
            <a:spLocks noChangeArrowheads="1"/>
          </p:cNvSpPr>
          <p:nvPr/>
        </p:nvSpPr>
        <p:spPr bwMode="auto">
          <a:xfrm>
            <a:off x="0" y="0"/>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sz="2400"/>
          </a:p>
        </p:txBody>
      </p:sp>
      <p:sp>
        <p:nvSpPr>
          <p:cNvPr id="53254" name="Rectangle 6"/>
          <p:cNvSpPr>
            <a:spLocks noGrp="1" noRot="1" noChangeAspect="1" noChangeArrowheads="1" noTextEdit="1"/>
          </p:cNvSpPr>
          <p:nvPr>
            <p:ph type="sldImg"/>
          </p:nvPr>
        </p:nvSpPr>
        <p:spPr>
          <a:xfrm>
            <a:off x="1263650" y="725488"/>
            <a:ext cx="4776788" cy="3582987"/>
          </a:xfrm>
          <a:ln w="12700" cap="flat">
            <a:solidFill>
              <a:schemeClr val="tx1"/>
            </a:solidFill>
          </a:ln>
        </p:spPr>
      </p:sp>
      <p:sp>
        <p:nvSpPr>
          <p:cNvPr id="53255" name="Rectangle 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510" tIns="46917" rIns="95510" bIns="46917"/>
          <a:lstStyle/>
          <a:p>
            <a:r>
              <a:rPr lang="en-US"/>
              <a:t>ORACLE</a:t>
            </a:r>
          </a:p>
          <a:p>
            <a:r>
              <a:rPr lang="en-US"/>
              <a:t>dict 	 The names of all tables and views which the current user has access to query or modify.</a:t>
            </a:r>
          </a:p>
          <a:p>
            <a:r>
              <a:rPr lang="en-US"/>
              <a:t>user_catalog 	A subset of dict containing only the relations which the user owns. It also includes the type of the relation (TABLE or VIEW).</a:t>
            </a:r>
          </a:p>
          <a:p>
            <a:r>
              <a:rPr lang="en-US"/>
              <a:t>user_tables 	The tables owned by the current user. Every time you create a table a row containing information about it will be added to this relation.</a:t>
            </a:r>
          </a:p>
          <a:p>
            <a:r>
              <a:rPr lang="en-US"/>
              <a:t>user_views 	The views owned by the current user. Every time you create a view a row containing information about it will be added to this relation.</a:t>
            </a:r>
          </a:p>
          <a:p>
            <a:r>
              <a:rPr lang="en-US"/>
              <a:t>user_tab_columns 	All columns in any table or view created by the current user. View column information appears in this relation, even though views aren</a:t>
            </a:r>
            <a:r>
              <a:rPr lang="ja-JP" altLang="en-US"/>
              <a:t>’</a:t>
            </a:r>
            <a:r>
              <a:rPr lang="en-US" altLang="ja-JP"/>
              <a:t>t tables.</a:t>
            </a:r>
          </a:p>
          <a:p>
            <a:r>
              <a:rPr lang="en-US"/>
              <a:t>user_ts_quotas 	The disk space quotas which apply to your user account. The database administrator has likely restricted the amount of disk space your account may use at any one time (similar to the disk space restrictions on RCS).</a:t>
            </a:r>
          </a:p>
          <a:p>
            <a:r>
              <a:rPr lang="en-US"/>
              <a:t>dual 	A constant table which always has one tuple and one column. It is frequently used as a testing table, to test expressions</a:t>
            </a:r>
          </a:p>
        </p:txBody>
      </p:sp>
    </p:spTree>
    <p:extLst>
      <p:ext uri="{BB962C8B-B14F-4D97-AF65-F5344CB8AC3E}">
        <p14:creationId xmlns:p14="http://schemas.microsoft.com/office/powerpoint/2010/main" val="1683318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5E12A40F-B993-414C-88A0-7C96ED3EB609}" type="slidenum">
              <a:rPr lang="en-US" sz="1300"/>
              <a:pPr eaLnBrk="1" hangingPunct="1"/>
              <a:t>21</a:t>
            </a:fld>
            <a:endParaRPr lang="en-US" sz="1300"/>
          </a:p>
        </p:txBody>
      </p:sp>
      <p:sp>
        <p:nvSpPr>
          <p:cNvPr id="55298" name="Rectangle 2"/>
          <p:cNvSpPr>
            <a:spLocks noChangeArrowheads="1"/>
          </p:cNvSpPr>
          <p:nvPr/>
        </p:nvSpPr>
        <p:spPr bwMode="auto">
          <a:xfrm>
            <a:off x="4138613" y="0"/>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55299" name="Rectangle 3"/>
          <p:cNvSpPr>
            <a:spLocks noChangeArrowheads="1"/>
          </p:cNvSpPr>
          <p:nvPr/>
        </p:nvSpPr>
        <p:spPr bwMode="auto">
          <a:xfrm>
            <a:off x="4138613" y="9109075"/>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0107" tIns="0" rIns="20107" bIns="0" anchor="b"/>
          <a:lstStyle/>
          <a:p>
            <a:pPr algn="r" defTabSz="965200" eaLnBrk="0" hangingPunct="0"/>
            <a:r>
              <a:rPr lang="en-US" sz="1100" i="1">
                <a:latin typeface="Times New Roman" charset="0"/>
              </a:rPr>
              <a:t>8</a:t>
            </a:r>
          </a:p>
        </p:txBody>
      </p:sp>
      <p:sp>
        <p:nvSpPr>
          <p:cNvPr id="55300" name="Rectangle 4"/>
          <p:cNvSpPr>
            <a:spLocks noChangeArrowheads="1"/>
          </p:cNvSpPr>
          <p:nvPr/>
        </p:nvSpPr>
        <p:spPr bwMode="auto">
          <a:xfrm>
            <a:off x="0" y="9109075"/>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55301" name="Rectangle 5"/>
          <p:cNvSpPr>
            <a:spLocks noChangeArrowheads="1"/>
          </p:cNvSpPr>
          <p:nvPr/>
        </p:nvSpPr>
        <p:spPr bwMode="auto">
          <a:xfrm>
            <a:off x="0" y="0"/>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55302" name="Rectangle 6"/>
          <p:cNvSpPr>
            <a:spLocks noGrp="1" noRot="1" noChangeAspect="1" noChangeArrowheads="1" noTextEdit="1"/>
          </p:cNvSpPr>
          <p:nvPr>
            <p:ph type="sldImg"/>
          </p:nvPr>
        </p:nvSpPr>
        <p:spPr>
          <a:xfrm>
            <a:off x="1263650" y="725488"/>
            <a:ext cx="4776788" cy="3582987"/>
          </a:xfrm>
          <a:ln w="12700" cap="flat">
            <a:solidFill>
              <a:schemeClr val="tx1"/>
            </a:solidFill>
          </a:ln>
        </p:spPr>
      </p:sp>
      <p:sp>
        <p:nvSpPr>
          <p:cNvPr id="55303" name="Rectangle 7"/>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5510" tIns="46917" rIns="95510" bIns="46917"/>
          <a:lstStyle/>
          <a:p>
            <a:endParaRPr lang="en-US"/>
          </a:p>
        </p:txBody>
      </p:sp>
    </p:spTree>
    <p:extLst>
      <p:ext uri="{BB962C8B-B14F-4D97-AF65-F5344CB8AC3E}">
        <p14:creationId xmlns:p14="http://schemas.microsoft.com/office/powerpoint/2010/main" val="581388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83647F65-5799-574E-9894-C7C2A8440204}" type="slidenum">
              <a:rPr lang="en-US" sz="1300"/>
              <a:pPr eaLnBrk="1" hangingPunct="1"/>
              <a:t>2</a:t>
            </a:fld>
            <a:endParaRPr lang="en-US" sz="130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Block is a Select-From-(Where-GroupBy-Having) statement</a:t>
            </a:r>
          </a:p>
          <a:p>
            <a:endParaRPr lang="en-US"/>
          </a:p>
          <a:p>
            <a:r>
              <a:rPr lang="en-US"/>
              <a:t>Optimize nested queries (separate blocks) separately</a:t>
            </a:r>
          </a:p>
        </p:txBody>
      </p:sp>
    </p:spTree>
    <p:extLst>
      <p:ext uri="{BB962C8B-B14F-4D97-AF65-F5344CB8AC3E}">
        <p14:creationId xmlns:p14="http://schemas.microsoft.com/office/powerpoint/2010/main" val="1547169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9E58D0CB-0B27-7447-B455-7090A96A9BFC}" type="slidenum">
              <a:rPr lang="en-US" sz="1300"/>
              <a:pPr eaLnBrk="1" hangingPunct="1"/>
              <a:t>22</a:t>
            </a:fld>
            <a:endParaRPr lang="en-US" sz="13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1572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D06D5F32-2B0A-564D-A2A9-D62CBE0987F4}" type="slidenum">
              <a:rPr lang="en-US" sz="1300"/>
              <a:pPr eaLnBrk="1" hangingPunct="1"/>
              <a:t>23</a:t>
            </a:fld>
            <a:endParaRPr lang="en-US" sz="1300"/>
          </a:p>
        </p:txBody>
      </p:sp>
      <p:sp>
        <p:nvSpPr>
          <p:cNvPr id="63490" name="Rectangle 2"/>
          <p:cNvSpPr>
            <a:spLocks noChangeArrowheads="1"/>
          </p:cNvSpPr>
          <p:nvPr/>
        </p:nvSpPr>
        <p:spPr bwMode="auto">
          <a:xfrm>
            <a:off x="4138613" y="0"/>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3491" name="Rectangle 3"/>
          <p:cNvSpPr>
            <a:spLocks noChangeArrowheads="1"/>
          </p:cNvSpPr>
          <p:nvPr/>
        </p:nvSpPr>
        <p:spPr bwMode="auto">
          <a:xfrm>
            <a:off x="4138613" y="9109075"/>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0107" tIns="0" rIns="20107" bIns="0" anchor="b"/>
          <a:lstStyle/>
          <a:p>
            <a:pPr algn="r" defTabSz="965200" eaLnBrk="0" hangingPunct="0"/>
            <a:r>
              <a:rPr lang="en-US" sz="1100" i="1">
                <a:latin typeface="Times New Roman" charset="0"/>
              </a:rPr>
              <a:t>14</a:t>
            </a:r>
          </a:p>
        </p:txBody>
      </p:sp>
      <p:sp>
        <p:nvSpPr>
          <p:cNvPr id="63492" name="Rectangle 4"/>
          <p:cNvSpPr>
            <a:spLocks noChangeArrowheads="1"/>
          </p:cNvSpPr>
          <p:nvPr/>
        </p:nvSpPr>
        <p:spPr bwMode="auto">
          <a:xfrm>
            <a:off x="0" y="9109075"/>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3493" name="Rectangle 5"/>
          <p:cNvSpPr>
            <a:spLocks noChangeArrowheads="1"/>
          </p:cNvSpPr>
          <p:nvPr/>
        </p:nvSpPr>
        <p:spPr bwMode="auto">
          <a:xfrm>
            <a:off x="0" y="0"/>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3494" name="Rectangle 6"/>
          <p:cNvSpPr>
            <a:spLocks noGrp="1" noRot="1" noChangeAspect="1" noChangeArrowheads="1" noTextEdit="1"/>
          </p:cNvSpPr>
          <p:nvPr>
            <p:ph type="sldImg"/>
          </p:nvPr>
        </p:nvSpPr>
        <p:spPr>
          <a:xfrm>
            <a:off x="1263650" y="725488"/>
            <a:ext cx="4776788" cy="3582987"/>
          </a:xfrm>
          <a:ln w="12700" cap="flat">
            <a:solidFill>
              <a:schemeClr val="tx1"/>
            </a:solidFill>
          </a:ln>
        </p:spPr>
      </p:sp>
      <p:sp>
        <p:nvSpPr>
          <p:cNvPr id="63495" name="Rectangle 7"/>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5510" tIns="46917" rIns="95510" bIns="46917"/>
          <a:lstStyle/>
          <a:p>
            <a:endParaRPr lang="en-US"/>
          </a:p>
        </p:txBody>
      </p:sp>
    </p:spTree>
    <p:extLst>
      <p:ext uri="{BB962C8B-B14F-4D97-AF65-F5344CB8AC3E}">
        <p14:creationId xmlns:p14="http://schemas.microsoft.com/office/powerpoint/2010/main" val="441334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91BE2C2C-2CAD-D949-A502-80C6E59D5839}" type="slidenum">
              <a:rPr lang="en-US" sz="1300"/>
              <a:pPr eaLnBrk="1" hangingPunct="1"/>
              <a:t>24</a:t>
            </a:fld>
            <a:endParaRPr lang="en-US" sz="1300"/>
          </a:p>
        </p:txBody>
      </p:sp>
      <p:sp>
        <p:nvSpPr>
          <p:cNvPr id="59394" name="Rectangle 2"/>
          <p:cNvSpPr>
            <a:spLocks noChangeArrowheads="1"/>
          </p:cNvSpPr>
          <p:nvPr/>
        </p:nvSpPr>
        <p:spPr bwMode="auto">
          <a:xfrm>
            <a:off x="4138613" y="0"/>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59395" name="Rectangle 3"/>
          <p:cNvSpPr>
            <a:spLocks noChangeArrowheads="1"/>
          </p:cNvSpPr>
          <p:nvPr/>
        </p:nvSpPr>
        <p:spPr bwMode="auto">
          <a:xfrm>
            <a:off x="4138613" y="9109075"/>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0107" tIns="0" rIns="20107" bIns="0" anchor="b"/>
          <a:lstStyle/>
          <a:p>
            <a:pPr algn="r" defTabSz="965200" eaLnBrk="0" hangingPunct="0"/>
            <a:r>
              <a:rPr lang="en-US" sz="1100" i="1">
                <a:latin typeface="Times New Roman" charset="0"/>
              </a:rPr>
              <a:t>9</a:t>
            </a:r>
          </a:p>
        </p:txBody>
      </p:sp>
      <p:sp>
        <p:nvSpPr>
          <p:cNvPr id="59396" name="Rectangle 4"/>
          <p:cNvSpPr>
            <a:spLocks noChangeArrowheads="1"/>
          </p:cNvSpPr>
          <p:nvPr/>
        </p:nvSpPr>
        <p:spPr bwMode="auto">
          <a:xfrm>
            <a:off x="0" y="9109075"/>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59397" name="Rectangle 5"/>
          <p:cNvSpPr>
            <a:spLocks noChangeArrowheads="1"/>
          </p:cNvSpPr>
          <p:nvPr/>
        </p:nvSpPr>
        <p:spPr bwMode="auto">
          <a:xfrm>
            <a:off x="0" y="0"/>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59398" name="Rectangle 6"/>
          <p:cNvSpPr>
            <a:spLocks noGrp="1" noRot="1" noChangeAspect="1" noChangeArrowheads="1" noTextEdit="1"/>
          </p:cNvSpPr>
          <p:nvPr>
            <p:ph type="sldImg"/>
          </p:nvPr>
        </p:nvSpPr>
        <p:spPr>
          <a:xfrm>
            <a:off x="1263650" y="725488"/>
            <a:ext cx="4776788" cy="3582987"/>
          </a:xfrm>
          <a:ln w="12700" cap="flat">
            <a:solidFill>
              <a:schemeClr val="tx1"/>
            </a:solidFill>
          </a:ln>
        </p:spPr>
      </p:sp>
      <p:sp>
        <p:nvSpPr>
          <p:cNvPr id="59399" name="Rectangle 7"/>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5510" tIns="46917" rIns="95510" bIns="46917"/>
          <a:lstStyle/>
          <a:p>
            <a:endParaRPr lang="en-US"/>
          </a:p>
        </p:txBody>
      </p:sp>
    </p:spTree>
    <p:extLst>
      <p:ext uri="{BB962C8B-B14F-4D97-AF65-F5344CB8AC3E}">
        <p14:creationId xmlns:p14="http://schemas.microsoft.com/office/powerpoint/2010/main" val="587521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54B0FD5D-A34F-EF49-B9D1-48B6ABF3A2B0}" type="slidenum">
              <a:rPr lang="en-US" sz="1300"/>
              <a:pPr eaLnBrk="1" hangingPunct="1"/>
              <a:t>25</a:t>
            </a:fld>
            <a:endParaRPr lang="en-US" sz="1300"/>
          </a:p>
        </p:txBody>
      </p:sp>
      <p:sp>
        <p:nvSpPr>
          <p:cNvPr id="61442" name="Rectangle 2"/>
          <p:cNvSpPr>
            <a:spLocks noChangeArrowheads="1"/>
          </p:cNvSpPr>
          <p:nvPr/>
        </p:nvSpPr>
        <p:spPr bwMode="auto">
          <a:xfrm>
            <a:off x="4138613" y="0"/>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1443" name="Rectangle 3"/>
          <p:cNvSpPr>
            <a:spLocks noChangeArrowheads="1"/>
          </p:cNvSpPr>
          <p:nvPr/>
        </p:nvSpPr>
        <p:spPr bwMode="auto">
          <a:xfrm>
            <a:off x="4138613" y="9109075"/>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0107" tIns="0" rIns="20107" bIns="0" anchor="b"/>
          <a:lstStyle/>
          <a:p>
            <a:pPr algn="r" defTabSz="965200" eaLnBrk="0" hangingPunct="0"/>
            <a:r>
              <a:rPr lang="en-US" sz="1100" i="1">
                <a:latin typeface="Times New Roman" charset="0"/>
              </a:rPr>
              <a:t>12</a:t>
            </a:r>
          </a:p>
        </p:txBody>
      </p:sp>
      <p:sp>
        <p:nvSpPr>
          <p:cNvPr id="61444" name="Rectangle 4"/>
          <p:cNvSpPr>
            <a:spLocks noChangeArrowheads="1"/>
          </p:cNvSpPr>
          <p:nvPr/>
        </p:nvSpPr>
        <p:spPr bwMode="auto">
          <a:xfrm>
            <a:off x="0" y="9109075"/>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1445" name="Rectangle 5"/>
          <p:cNvSpPr>
            <a:spLocks noChangeArrowheads="1"/>
          </p:cNvSpPr>
          <p:nvPr/>
        </p:nvSpPr>
        <p:spPr bwMode="auto">
          <a:xfrm>
            <a:off x="0" y="0"/>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1446" name="Rectangle 6"/>
          <p:cNvSpPr>
            <a:spLocks noGrp="1" noRot="1" noChangeAspect="1" noChangeArrowheads="1" noTextEdit="1"/>
          </p:cNvSpPr>
          <p:nvPr>
            <p:ph type="sldImg"/>
          </p:nvPr>
        </p:nvSpPr>
        <p:spPr>
          <a:xfrm>
            <a:off x="1263650" y="725488"/>
            <a:ext cx="4776788" cy="3582987"/>
          </a:xfrm>
          <a:ln w="12700" cap="flat">
            <a:solidFill>
              <a:schemeClr val="tx1"/>
            </a:solidFill>
          </a:ln>
        </p:spPr>
      </p:sp>
      <p:sp>
        <p:nvSpPr>
          <p:cNvPr id="61447" name="Rectangle 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5510" tIns="46917" rIns="95510" bIns="46917"/>
          <a:lstStyle/>
          <a:p>
            <a:r>
              <a:rPr lang="en-US" sz="1000"/>
              <a:t>Index I on primary key </a:t>
            </a:r>
            <a:r>
              <a:rPr lang="en-US" sz="1000">
                <a:solidFill>
                  <a:schemeClr val="hlink"/>
                </a:solidFill>
              </a:rPr>
              <a:t>matches</a:t>
            </a:r>
            <a:r>
              <a:rPr lang="en-US" sz="1000"/>
              <a:t> selection:</a:t>
            </a:r>
          </a:p>
          <a:p>
            <a:pPr lvl="1">
              <a:buSzPct val="75000"/>
            </a:pPr>
            <a:r>
              <a:rPr lang="en-US" sz="1000"/>
              <a:t>Cost is </a:t>
            </a:r>
            <a:r>
              <a:rPr lang="en-US" sz="1000">
                <a:solidFill>
                  <a:schemeClr val="accent2"/>
                </a:solidFill>
              </a:rPr>
              <a:t>Height(I)+1 for a B+ tree</a:t>
            </a:r>
            <a:r>
              <a:rPr lang="en-US" sz="1000"/>
              <a:t>, about </a:t>
            </a:r>
            <a:r>
              <a:rPr lang="en-US" sz="1000">
                <a:solidFill>
                  <a:schemeClr val="accent2"/>
                </a:solidFill>
              </a:rPr>
              <a:t>1.2 for hash </a:t>
            </a:r>
            <a:r>
              <a:rPr lang="en-US" sz="1000"/>
              <a:t>index.</a:t>
            </a:r>
          </a:p>
          <a:p>
            <a:r>
              <a:rPr lang="en-US" sz="1000"/>
              <a:t>Clustered index I matching one or more selects:</a:t>
            </a:r>
          </a:p>
          <a:p>
            <a:pPr lvl="1">
              <a:buSzPct val="75000"/>
            </a:pPr>
            <a:r>
              <a:rPr lang="en-US" sz="1000">
                <a:solidFill>
                  <a:schemeClr val="accent2"/>
                </a:solidFill>
              </a:rPr>
              <a:t>(NPages(I)+NPages(R)) * product of RF</a:t>
            </a:r>
            <a:r>
              <a:rPr lang="ja-JP" altLang="en-US" sz="1000">
                <a:solidFill>
                  <a:schemeClr val="accent2"/>
                </a:solidFill>
              </a:rPr>
              <a:t>’</a:t>
            </a:r>
            <a:r>
              <a:rPr lang="en-US" altLang="ja-JP" sz="1000">
                <a:solidFill>
                  <a:schemeClr val="accent2"/>
                </a:solidFill>
              </a:rPr>
              <a:t>s of matching selects</a:t>
            </a:r>
            <a:r>
              <a:rPr lang="en-US" altLang="ja-JP" sz="1000"/>
              <a:t>.</a:t>
            </a:r>
          </a:p>
          <a:p>
            <a:r>
              <a:rPr lang="en-US" sz="1000"/>
              <a:t>Non-clustered index I matching one or more selects:</a:t>
            </a:r>
          </a:p>
          <a:p>
            <a:pPr lvl="1">
              <a:buSzPct val="75000"/>
            </a:pPr>
            <a:r>
              <a:rPr lang="en-US" sz="1000">
                <a:solidFill>
                  <a:schemeClr val="accent2"/>
                </a:solidFill>
              </a:rPr>
              <a:t>(NPages(I)+NTuples(R)) * product of RF</a:t>
            </a:r>
            <a:r>
              <a:rPr lang="ja-JP" altLang="en-US" sz="1000">
                <a:solidFill>
                  <a:schemeClr val="accent2"/>
                </a:solidFill>
              </a:rPr>
              <a:t>’</a:t>
            </a:r>
            <a:r>
              <a:rPr lang="en-US" altLang="ja-JP" sz="1000">
                <a:solidFill>
                  <a:schemeClr val="accent2"/>
                </a:solidFill>
              </a:rPr>
              <a:t>s of matching selects</a:t>
            </a:r>
            <a:r>
              <a:rPr lang="en-US" altLang="ja-JP" sz="1000"/>
              <a:t>.</a:t>
            </a:r>
          </a:p>
          <a:p>
            <a:r>
              <a:rPr lang="en-US" sz="1000"/>
              <a:t>Sequential scan of file:</a:t>
            </a:r>
          </a:p>
          <a:p>
            <a:pPr lvl="1">
              <a:buSzPct val="75000"/>
            </a:pPr>
            <a:r>
              <a:rPr lang="en-US" sz="1000">
                <a:solidFill>
                  <a:schemeClr val="accent2"/>
                </a:solidFill>
              </a:rPr>
              <a:t>NPages(R)</a:t>
            </a:r>
            <a:r>
              <a:rPr lang="en-US" sz="1000"/>
              <a:t>.</a:t>
            </a:r>
          </a:p>
          <a:p>
            <a:endParaRPr lang="en-US"/>
          </a:p>
        </p:txBody>
      </p:sp>
    </p:spTree>
    <p:extLst>
      <p:ext uri="{BB962C8B-B14F-4D97-AF65-F5344CB8AC3E}">
        <p14:creationId xmlns:p14="http://schemas.microsoft.com/office/powerpoint/2010/main" val="346192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D06D5F32-2B0A-564D-A2A9-D62CBE0987F4}" type="slidenum">
              <a:rPr lang="en-US" sz="1300"/>
              <a:pPr eaLnBrk="1" hangingPunct="1"/>
              <a:t>26</a:t>
            </a:fld>
            <a:endParaRPr lang="en-US" sz="1300"/>
          </a:p>
        </p:txBody>
      </p:sp>
      <p:sp>
        <p:nvSpPr>
          <p:cNvPr id="63490" name="Rectangle 2"/>
          <p:cNvSpPr>
            <a:spLocks noChangeArrowheads="1"/>
          </p:cNvSpPr>
          <p:nvPr/>
        </p:nvSpPr>
        <p:spPr bwMode="auto">
          <a:xfrm>
            <a:off x="4138613" y="0"/>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3491" name="Rectangle 3"/>
          <p:cNvSpPr>
            <a:spLocks noChangeArrowheads="1"/>
          </p:cNvSpPr>
          <p:nvPr/>
        </p:nvSpPr>
        <p:spPr bwMode="auto">
          <a:xfrm>
            <a:off x="4138613" y="9109075"/>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0107" tIns="0" rIns="20107" bIns="0" anchor="b"/>
          <a:lstStyle/>
          <a:p>
            <a:pPr algn="r" defTabSz="965200" eaLnBrk="0" hangingPunct="0"/>
            <a:r>
              <a:rPr lang="en-US" sz="1100" i="1">
                <a:latin typeface="Times New Roman" charset="0"/>
              </a:rPr>
              <a:t>14</a:t>
            </a:r>
          </a:p>
        </p:txBody>
      </p:sp>
      <p:sp>
        <p:nvSpPr>
          <p:cNvPr id="63492" name="Rectangle 4"/>
          <p:cNvSpPr>
            <a:spLocks noChangeArrowheads="1"/>
          </p:cNvSpPr>
          <p:nvPr/>
        </p:nvSpPr>
        <p:spPr bwMode="auto">
          <a:xfrm>
            <a:off x="0" y="9109075"/>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3493" name="Rectangle 5"/>
          <p:cNvSpPr>
            <a:spLocks noChangeArrowheads="1"/>
          </p:cNvSpPr>
          <p:nvPr/>
        </p:nvSpPr>
        <p:spPr bwMode="auto">
          <a:xfrm>
            <a:off x="0" y="0"/>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3494" name="Rectangle 6"/>
          <p:cNvSpPr>
            <a:spLocks noGrp="1" noRot="1" noChangeAspect="1" noChangeArrowheads="1" noTextEdit="1"/>
          </p:cNvSpPr>
          <p:nvPr>
            <p:ph type="sldImg"/>
          </p:nvPr>
        </p:nvSpPr>
        <p:spPr>
          <a:xfrm>
            <a:off x="1263650" y="725488"/>
            <a:ext cx="4776788" cy="3582987"/>
          </a:xfrm>
          <a:ln w="12700" cap="flat">
            <a:solidFill>
              <a:schemeClr val="tx1"/>
            </a:solidFill>
          </a:ln>
        </p:spPr>
      </p:sp>
      <p:sp>
        <p:nvSpPr>
          <p:cNvPr id="63495" name="Rectangle 7"/>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5510" tIns="46917" rIns="95510" bIns="46917"/>
          <a:lstStyle/>
          <a:p>
            <a:endParaRPr lang="en-US"/>
          </a:p>
        </p:txBody>
      </p:sp>
    </p:spTree>
    <p:extLst>
      <p:ext uri="{BB962C8B-B14F-4D97-AF65-F5344CB8AC3E}">
        <p14:creationId xmlns:p14="http://schemas.microsoft.com/office/powerpoint/2010/main" val="930702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523FCD7A-85CF-9E4F-9032-D2F01D350275}" type="slidenum">
              <a:rPr lang="en-US" sz="1300"/>
              <a:pPr eaLnBrk="1" hangingPunct="1"/>
              <a:t>27</a:t>
            </a:fld>
            <a:endParaRPr lang="en-US" sz="1300"/>
          </a:p>
        </p:txBody>
      </p:sp>
      <p:sp>
        <p:nvSpPr>
          <p:cNvPr id="65538" name="Rectangle 2"/>
          <p:cNvSpPr>
            <a:spLocks noChangeArrowheads="1"/>
          </p:cNvSpPr>
          <p:nvPr/>
        </p:nvSpPr>
        <p:spPr bwMode="auto">
          <a:xfrm>
            <a:off x="4138613" y="0"/>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5539" name="Rectangle 3"/>
          <p:cNvSpPr>
            <a:spLocks noChangeArrowheads="1"/>
          </p:cNvSpPr>
          <p:nvPr/>
        </p:nvSpPr>
        <p:spPr bwMode="auto">
          <a:xfrm>
            <a:off x="4138613" y="9109075"/>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0107" tIns="0" rIns="20107" bIns="0" anchor="b"/>
          <a:lstStyle/>
          <a:p>
            <a:pPr algn="r" defTabSz="965200" eaLnBrk="0" hangingPunct="0"/>
            <a:r>
              <a:rPr lang="en-US" sz="1100" i="1">
                <a:latin typeface="Times New Roman" charset="0"/>
              </a:rPr>
              <a:t>15</a:t>
            </a:r>
          </a:p>
        </p:txBody>
      </p:sp>
      <p:sp>
        <p:nvSpPr>
          <p:cNvPr id="65540" name="Rectangle 4"/>
          <p:cNvSpPr>
            <a:spLocks noChangeArrowheads="1"/>
          </p:cNvSpPr>
          <p:nvPr/>
        </p:nvSpPr>
        <p:spPr bwMode="auto">
          <a:xfrm>
            <a:off x="0" y="9109075"/>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5541" name="Rectangle 5"/>
          <p:cNvSpPr>
            <a:spLocks noChangeArrowheads="1"/>
          </p:cNvSpPr>
          <p:nvPr/>
        </p:nvSpPr>
        <p:spPr bwMode="auto">
          <a:xfrm>
            <a:off x="0" y="0"/>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5542" name="Rectangle 6"/>
          <p:cNvSpPr>
            <a:spLocks noGrp="1" noRot="1" noChangeAspect="1" noChangeArrowheads="1" noTextEdit="1"/>
          </p:cNvSpPr>
          <p:nvPr>
            <p:ph type="sldImg"/>
          </p:nvPr>
        </p:nvSpPr>
        <p:spPr>
          <a:xfrm>
            <a:off x="1263650" y="725488"/>
            <a:ext cx="4776788" cy="3582987"/>
          </a:xfrm>
          <a:ln w="12700" cap="flat">
            <a:solidFill>
              <a:schemeClr val="tx1"/>
            </a:solidFill>
          </a:ln>
        </p:spPr>
      </p:sp>
      <p:sp>
        <p:nvSpPr>
          <p:cNvPr id="65543" name="Rectangle 7"/>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5510" tIns="46917" rIns="95510" bIns="46917"/>
          <a:lstStyle/>
          <a:p>
            <a:endParaRPr lang="en-US"/>
          </a:p>
        </p:txBody>
      </p:sp>
    </p:spTree>
    <p:extLst>
      <p:ext uri="{BB962C8B-B14F-4D97-AF65-F5344CB8AC3E}">
        <p14:creationId xmlns:p14="http://schemas.microsoft.com/office/powerpoint/2010/main" val="408193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628305B6-BB47-3F43-8CF1-51147D45E11D}" type="slidenum">
              <a:rPr lang="en-US" sz="1300"/>
              <a:pPr eaLnBrk="1" hangingPunct="1"/>
              <a:t>28</a:t>
            </a:fld>
            <a:endParaRPr lang="en-US" sz="1300"/>
          </a:p>
        </p:txBody>
      </p:sp>
      <p:sp>
        <p:nvSpPr>
          <p:cNvPr id="67586" name="Rectangle 2"/>
          <p:cNvSpPr>
            <a:spLocks noChangeArrowheads="1"/>
          </p:cNvSpPr>
          <p:nvPr/>
        </p:nvSpPr>
        <p:spPr bwMode="auto">
          <a:xfrm>
            <a:off x="4138613" y="0"/>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7587" name="Rectangle 3"/>
          <p:cNvSpPr>
            <a:spLocks noChangeArrowheads="1"/>
          </p:cNvSpPr>
          <p:nvPr/>
        </p:nvSpPr>
        <p:spPr bwMode="auto">
          <a:xfrm>
            <a:off x="4138613" y="9109075"/>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0107" tIns="0" rIns="20107" bIns="0" anchor="b"/>
          <a:lstStyle/>
          <a:p>
            <a:pPr algn="r" defTabSz="965200" eaLnBrk="0" hangingPunct="0"/>
            <a:r>
              <a:rPr lang="en-US" sz="1100" i="1">
                <a:latin typeface="Times New Roman" charset="0"/>
              </a:rPr>
              <a:t>16</a:t>
            </a:r>
          </a:p>
        </p:txBody>
      </p:sp>
      <p:sp>
        <p:nvSpPr>
          <p:cNvPr id="67588" name="Rectangle 4"/>
          <p:cNvSpPr>
            <a:spLocks noChangeArrowheads="1"/>
          </p:cNvSpPr>
          <p:nvPr/>
        </p:nvSpPr>
        <p:spPr bwMode="auto">
          <a:xfrm>
            <a:off x="0" y="9109075"/>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7589" name="Rectangle 5"/>
          <p:cNvSpPr>
            <a:spLocks noChangeArrowheads="1"/>
          </p:cNvSpPr>
          <p:nvPr/>
        </p:nvSpPr>
        <p:spPr bwMode="auto">
          <a:xfrm>
            <a:off x="0" y="0"/>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7590" name="Rectangle 6"/>
          <p:cNvSpPr>
            <a:spLocks noGrp="1" noRot="1" noChangeAspect="1" noChangeArrowheads="1" noTextEdit="1"/>
          </p:cNvSpPr>
          <p:nvPr>
            <p:ph type="sldImg"/>
          </p:nvPr>
        </p:nvSpPr>
        <p:spPr>
          <a:xfrm>
            <a:off x="1263650" y="725488"/>
            <a:ext cx="4776788" cy="3582987"/>
          </a:xfrm>
          <a:ln w="12700" cap="flat">
            <a:solidFill>
              <a:schemeClr val="tx1"/>
            </a:solidFill>
          </a:ln>
        </p:spPr>
      </p:sp>
      <p:sp>
        <p:nvSpPr>
          <p:cNvPr id="67591" name="Rectangle 7"/>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5510" tIns="46917" rIns="95510" bIns="46917"/>
          <a:lstStyle/>
          <a:p>
            <a:endParaRPr lang="en-US"/>
          </a:p>
        </p:txBody>
      </p:sp>
    </p:spTree>
    <p:extLst>
      <p:ext uri="{BB962C8B-B14F-4D97-AF65-F5344CB8AC3E}">
        <p14:creationId xmlns:p14="http://schemas.microsoft.com/office/powerpoint/2010/main" val="1437654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15194B42-7511-0246-8D50-ADA81919041F}" type="slidenum">
              <a:rPr lang="en-US" sz="1300"/>
              <a:pPr eaLnBrk="1" hangingPunct="1"/>
              <a:t>29</a:t>
            </a:fld>
            <a:endParaRPr lang="en-US" sz="1300"/>
          </a:p>
        </p:txBody>
      </p:sp>
      <p:sp>
        <p:nvSpPr>
          <p:cNvPr id="69634" name="Rectangle 2"/>
          <p:cNvSpPr>
            <a:spLocks noChangeArrowheads="1"/>
          </p:cNvSpPr>
          <p:nvPr/>
        </p:nvSpPr>
        <p:spPr bwMode="auto">
          <a:xfrm>
            <a:off x="4138613" y="0"/>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9635" name="Rectangle 3"/>
          <p:cNvSpPr>
            <a:spLocks noChangeArrowheads="1"/>
          </p:cNvSpPr>
          <p:nvPr/>
        </p:nvSpPr>
        <p:spPr bwMode="auto">
          <a:xfrm>
            <a:off x="4138613" y="9109075"/>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0107" tIns="0" rIns="20107" bIns="0" anchor="b"/>
          <a:lstStyle/>
          <a:p>
            <a:pPr algn="r" defTabSz="965200" eaLnBrk="0" hangingPunct="0"/>
            <a:r>
              <a:rPr lang="en-US" sz="1100" i="1">
                <a:latin typeface="Times New Roman" charset="0"/>
              </a:rPr>
              <a:t>16</a:t>
            </a:r>
          </a:p>
        </p:txBody>
      </p:sp>
      <p:sp>
        <p:nvSpPr>
          <p:cNvPr id="69636" name="Rectangle 4"/>
          <p:cNvSpPr>
            <a:spLocks noChangeArrowheads="1"/>
          </p:cNvSpPr>
          <p:nvPr/>
        </p:nvSpPr>
        <p:spPr bwMode="auto">
          <a:xfrm>
            <a:off x="0" y="9109075"/>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9637" name="Rectangle 5"/>
          <p:cNvSpPr>
            <a:spLocks noChangeArrowheads="1"/>
          </p:cNvSpPr>
          <p:nvPr/>
        </p:nvSpPr>
        <p:spPr bwMode="auto">
          <a:xfrm>
            <a:off x="0" y="0"/>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9638" name="Rectangle 6"/>
          <p:cNvSpPr>
            <a:spLocks noGrp="1" noRot="1" noChangeAspect="1" noChangeArrowheads="1" noTextEdit="1"/>
          </p:cNvSpPr>
          <p:nvPr>
            <p:ph type="sldImg"/>
          </p:nvPr>
        </p:nvSpPr>
        <p:spPr>
          <a:xfrm>
            <a:off x="1263650" y="725488"/>
            <a:ext cx="4776788" cy="3582987"/>
          </a:xfrm>
          <a:ln w="12700" cap="flat">
            <a:solidFill>
              <a:schemeClr val="tx1"/>
            </a:solidFill>
          </a:ln>
        </p:spPr>
      </p:sp>
      <p:sp>
        <p:nvSpPr>
          <p:cNvPr id="69639" name="Rectangle 7"/>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5510" tIns="46917" rIns="95510" bIns="46917"/>
          <a:lstStyle/>
          <a:p>
            <a:endParaRPr lang="en-US"/>
          </a:p>
        </p:txBody>
      </p:sp>
    </p:spTree>
    <p:extLst>
      <p:ext uri="{BB962C8B-B14F-4D97-AF65-F5344CB8AC3E}">
        <p14:creationId xmlns:p14="http://schemas.microsoft.com/office/powerpoint/2010/main" val="13250725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ADA0E8F8-1A25-3246-8012-48E8D7B7403C}" type="slidenum">
              <a:rPr lang="en-US" sz="1300"/>
              <a:pPr eaLnBrk="1" hangingPunct="1"/>
              <a:t>30</a:t>
            </a:fld>
            <a:endParaRPr lang="en-US" sz="130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877765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ECCCCE24-D287-6845-92E8-0C07986CFE5C}" type="slidenum">
              <a:rPr lang="en-US" sz="1300"/>
              <a:pPr eaLnBrk="1" hangingPunct="1"/>
              <a:t>31</a:t>
            </a:fld>
            <a:endParaRPr lang="en-US" sz="130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088709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nvSpPr>
        <p:spPr bwMode="auto">
          <a:xfrm>
            <a:off x="4138613" y="9109075"/>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6515" tIns="48257" rIns="96515" bIns="48257" anchor="b"/>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fld id="{2FC84460-BD65-C94B-B5DE-D38312F110F4}" type="slidenum">
              <a:rPr lang="en-US" sz="1300"/>
              <a:pPr algn="r" eaLnBrk="1" hangingPunct="1"/>
              <a:t>3</a:t>
            </a:fld>
            <a:endParaRPr lang="en-US" sz="130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We will consider how to implement: selection, projection, join, set-difference, union, aggregation and group by</a:t>
            </a:r>
          </a:p>
          <a:p>
            <a:r>
              <a:rPr lang="en-US"/>
              <a:t>Since each op returns a relation, ops can be </a:t>
            </a:r>
            <a:r>
              <a:rPr lang="en-US" i="1">
                <a:solidFill>
                  <a:schemeClr val="accent2"/>
                </a:solidFill>
              </a:rPr>
              <a:t>composed</a:t>
            </a:r>
            <a:r>
              <a:rPr lang="en-US"/>
              <a:t>!  After we cover the operations, we will discuss how to </a:t>
            </a:r>
            <a:r>
              <a:rPr lang="en-US" i="1"/>
              <a:t>optimize </a:t>
            </a:r>
            <a:r>
              <a:rPr lang="en-US"/>
              <a:t>queries formed by composing them.</a:t>
            </a:r>
          </a:p>
          <a:p>
            <a:r>
              <a:rPr lang="en-US"/>
              <a:t>Consider an SQL query and walk through each step</a:t>
            </a:r>
          </a:p>
          <a:p>
            <a:r>
              <a:rPr lang="en-US"/>
              <a:t>Catalogs are consulted in parsing, optimizing and dispatching query plan.</a:t>
            </a:r>
          </a:p>
        </p:txBody>
      </p:sp>
    </p:spTree>
    <p:extLst>
      <p:ext uri="{BB962C8B-B14F-4D97-AF65-F5344CB8AC3E}">
        <p14:creationId xmlns:p14="http://schemas.microsoft.com/office/powerpoint/2010/main" val="1540023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2F80B65E-7915-F440-9A4B-652404D2F075}" type="slidenum">
              <a:rPr lang="en-US" sz="1300"/>
              <a:pPr eaLnBrk="1" hangingPunct="1"/>
              <a:t>32</a:t>
            </a:fld>
            <a:endParaRPr lang="en-US" sz="130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540468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B95BCCEA-E1A1-EC42-A432-8F3EA5EF631D}" type="slidenum">
              <a:rPr lang="en-US" sz="1300"/>
              <a:pPr eaLnBrk="1" hangingPunct="1"/>
              <a:t>33</a:t>
            </a:fld>
            <a:endParaRPr lang="en-US" sz="130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939584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F82105F8-D16B-8B4E-8326-266F4B9E64B0}" type="slidenum">
              <a:rPr lang="en-US" sz="1300"/>
              <a:pPr eaLnBrk="1" hangingPunct="1"/>
              <a:t>34</a:t>
            </a:fld>
            <a:endParaRPr lang="en-US" sz="130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950397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105D9651-0A9D-2E47-BA7F-82712F6D541E}" type="slidenum">
              <a:rPr lang="en-US" sz="1300"/>
              <a:pPr eaLnBrk="1" hangingPunct="1"/>
              <a:t>35</a:t>
            </a:fld>
            <a:endParaRPr lang="en-US" sz="130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1321928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09D335EE-6D22-B842-95F9-ABB3FD7D1FD1}" type="slidenum">
              <a:rPr lang="en-US" sz="1300"/>
              <a:pPr eaLnBrk="1" hangingPunct="1"/>
              <a:t>36</a:t>
            </a:fld>
            <a:endParaRPr lang="en-US" sz="1300"/>
          </a:p>
        </p:txBody>
      </p:sp>
      <p:sp>
        <p:nvSpPr>
          <p:cNvPr id="83970" name="Rectangle 2"/>
          <p:cNvSpPr>
            <a:spLocks noChangeArrowheads="1"/>
          </p:cNvSpPr>
          <p:nvPr/>
        </p:nvSpPr>
        <p:spPr bwMode="auto">
          <a:xfrm>
            <a:off x="4138613" y="0"/>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83971" name="Rectangle 3"/>
          <p:cNvSpPr>
            <a:spLocks noChangeArrowheads="1"/>
          </p:cNvSpPr>
          <p:nvPr/>
        </p:nvSpPr>
        <p:spPr bwMode="auto">
          <a:xfrm>
            <a:off x="4138613" y="9109075"/>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0107" tIns="0" rIns="20107" bIns="0" anchor="b"/>
          <a:lstStyle/>
          <a:p>
            <a:pPr algn="r" defTabSz="965200" eaLnBrk="0" hangingPunct="0"/>
            <a:r>
              <a:rPr lang="en-US" sz="1100" i="1">
                <a:latin typeface="Times New Roman" charset="0"/>
              </a:rPr>
              <a:t>16</a:t>
            </a:r>
          </a:p>
        </p:txBody>
      </p:sp>
      <p:sp>
        <p:nvSpPr>
          <p:cNvPr id="83972" name="Rectangle 4"/>
          <p:cNvSpPr>
            <a:spLocks noChangeArrowheads="1"/>
          </p:cNvSpPr>
          <p:nvPr/>
        </p:nvSpPr>
        <p:spPr bwMode="auto">
          <a:xfrm>
            <a:off x="0" y="9109075"/>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83973" name="Rectangle 5"/>
          <p:cNvSpPr>
            <a:spLocks noChangeArrowheads="1"/>
          </p:cNvSpPr>
          <p:nvPr/>
        </p:nvSpPr>
        <p:spPr bwMode="auto">
          <a:xfrm>
            <a:off x="0" y="0"/>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83974" name="Rectangle 6"/>
          <p:cNvSpPr>
            <a:spLocks noGrp="1" noRot="1" noChangeAspect="1" noChangeArrowheads="1" noTextEdit="1"/>
          </p:cNvSpPr>
          <p:nvPr>
            <p:ph type="sldImg"/>
          </p:nvPr>
        </p:nvSpPr>
        <p:spPr>
          <a:xfrm>
            <a:off x="1263650" y="725488"/>
            <a:ext cx="4776788" cy="3582987"/>
          </a:xfrm>
          <a:ln w="12700" cap="flat">
            <a:solidFill>
              <a:schemeClr val="tx1"/>
            </a:solidFill>
          </a:ln>
        </p:spPr>
      </p:sp>
      <p:sp>
        <p:nvSpPr>
          <p:cNvPr id="83975" name="Rectangle 7"/>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5510" tIns="46917" rIns="95510" bIns="46917"/>
          <a:lstStyle/>
          <a:p>
            <a:endParaRPr lang="en-US"/>
          </a:p>
        </p:txBody>
      </p:sp>
    </p:spTree>
    <p:extLst>
      <p:ext uri="{BB962C8B-B14F-4D97-AF65-F5344CB8AC3E}">
        <p14:creationId xmlns:p14="http://schemas.microsoft.com/office/powerpoint/2010/main" val="20605545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357E8C33-7C56-9149-8249-56F8C60B815F}" type="slidenum">
              <a:rPr lang="en-US" sz="1300"/>
              <a:pPr eaLnBrk="1" hangingPunct="1"/>
              <a:t>37</a:t>
            </a:fld>
            <a:endParaRPr lang="en-US" sz="1300"/>
          </a:p>
        </p:txBody>
      </p:sp>
      <p:sp>
        <p:nvSpPr>
          <p:cNvPr id="86018" name="Rectangle 2"/>
          <p:cNvSpPr>
            <a:spLocks noChangeArrowheads="1"/>
          </p:cNvSpPr>
          <p:nvPr/>
        </p:nvSpPr>
        <p:spPr bwMode="auto">
          <a:xfrm>
            <a:off x="4138613" y="0"/>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86019" name="Rectangle 3"/>
          <p:cNvSpPr>
            <a:spLocks noChangeArrowheads="1"/>
          </p:cNvSpPr>
          <p:nvPr/>
        </p:nvSpPr>
        <p:spPr bwMode="auto">
          <a:xfrm>
            <a:off x="4138613" y="9109075"/>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0107" tIns="0" rIns="20107" bIns="0" anchor="b"/>
          <a:lstStyle/>
          <a:p>
            <a:pPr algn="r" defTabSz="965200" eaLnBrk="0" hangingPunct="0"/>
            <a:r>
              <a:rPr lang="en-US" sz="1100" i="1">
                <a:latin typeface="Times New Roman" charset="0"/>
              </a:rPr>
              <a:t>7</a:t>
            </a:r>
          </a:p>
        </p:txBody>
      </p:sp>
      <p:sp>
        <p:nvSpPr>
          <p:cNvPr id="86020" name="Rectangle 4"/>
          <p:cNvSpPr>
            <a:spLocks noChangeArrowheads="1"/>
          </p:cNvSpPr>
          <p:nvPr/>
        </p:nvSpPr>
        <p:spPr bwMode="auto">
          <a:xfrm>
            <a:off x="0" y="9109075"/>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86021" name="Rectangle 5"/>
          <p:cNvSpPr>
            <a:spLocks noChangeArrowheads="1"/>
          </p:cNvSpPr>
          <p:nvPr/>
        </p:nvSpPr>
        <p:spPr bwMode="auto">
          <a:xfrm>
            <a:off x="0" y="0"/>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86022" name="Rectangle 6"/>
          <p:cNvSpPr>
            <a:spLocks noGrp="1" noRot="1" noChangeAspect="1" noChangeArrowheads="1" noTextEdit="1"/>
          </p:cNvSpPr>
          <p:nvPr>
            <p:ph type="sldImg"/>
          </p:nvPr>
        </p:nvSpPr>
        <p:spPr>
          <a:xfrm>
            <a:off x="1263650" y="725488"/>
            <a:ext cx="4776788" cy="3582987"/>
          </a:xfrm>
          <a:ln w="12700" cap="flat">
            <a:solidFill>
              <a:schemeClr val="tx1"/>
            </a:solidFill>
          </a:ln>
        </p:spPr>
      </p:sp>
      <p:sp>
        <p:nvSpPr>
          <p:cNvPr id="86023" name="Rectangle 7"/>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5510" tIns="46917" rIns="95510" bIns="46917"/>
          <a:lstStyle/>
          <a:p>
            <a:endParaRPr lang="en-US"/>
          </a:p>
        </p:txBody>
      </p:sp>
    </p:spTree>
    <p:extLst>
      <p:ext uri="{BB962C8B-B14F-4D97-AF65-F5344CB8AC3E}">
        <p14:creationId xmlns:p14="http://schemas.microsoft.com/office/powerpoint/2010/main" val="14183916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6E589D14-EB9F-7548-A6D9-B6D19796625E}" type="slidenum">
              <a:rPr lang="en-US" sz="1300"/>
              <a:pPr eaLnBrk="1" hangingPunct="1"/>
              <a:t>38</a:t>
            </a:fld>
            <a:endParaRPr lang="en-US" sz="1300"/>
          </a:p>
        </p:txBody>
      </p:sp>
      <p:sp>
        <p:nvSpPr>
          <p:cNvPr id="88066" name="Rectangle 2"/>
          <p:cNvSpPr>
            <a:spLocks noChangeArrowheads="1"/>
          </p:cNvSpPr>
          <p:nvPr/>
        </p:nvSpPr>
        <p:spPr bwMode="auto">
          <a:xfrm>
            <a:off x="4138613" y="0"/>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88067" name="Rectangle 3"/>
          <p:cNvSpPr>
            <a:spLocks noChangeArrowheads="1"/>
          </p:cNvSpPr>
          <p:nvPr/>
        </p:nvSpPr>
        <p:spPr bwMode="auto">
          <a:xfrm>
            <a:off x="4138613" y="9109075"/>
            <a:ext cx="316388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0107" tIns="0" rIns="20107" bIns="0" anchor="b"/>
          <a:lstStyle/>
          <a:p>
            <a:pPr algn="r" defTabSz="965200" eaLnBrk="0" hangingPunct="0"/>
            <a:r>
              <a:rPr lang="en-US" sz="1100" i="1">
                <a:latin typeface="Times New Roman" charset="0"/>
              </a:rPr>
              <a:t>19</a:t>
            </a:r>
          </a:p>
        </p:txBody>
      </p:sp>
      <p:sp>
        <p:nvSpPr>
          <p:cNvPr id="88068" name="Rectangle 4"/>
          <p:cNvSpPr>
            <a:spLocks noChangeArrowheads="1"/>
          </p:cNvSpPr>
          <p:nvPr/>
        </p:nvSpPr>
        <p:spPr bwMode="auto">
          <a:xfrm>
            <a:off x="0" y="9109075"/>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88069" name="Rectangle 5"/>
          <p:cNvSpPr>
            <a:spLocks noChangeArrowheads="1"/>
          </p:cNvSpPr>
          <p:nvPr/>
        </p:nvSpPr>
        <p:spPr bwMode="auto">
          <a:xfrm>
            <a:off x="0" y="0"/>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88070" name="Rectangle 6"/>
          <p:cNvSpPr>
            <a:spLocks noGrp="1" noRot="1" noChangeAspect="1" noChangeArrowheads="1" noTextEdit="1"/>
          </p:cNvSpPr>
          <p:nvPr>
            <p:ph type="sldImg"/>
          </p:nvPr>
        </p:nvSpPr>
        <p:spPr>
          <a:xfrm>
            <a:off x="1263650" y="725488"/>
            <a:ext cx="4776788" cy="3582987"/>
          </a:xfrm>
          <a:ln w="12700" cap="flat">
            <a:solidFill>
              <a:schemeClr val="tx1"/>
            </a:solidFill>
          </a:ln>
        </p:spPr>
      </p:sp>
      <p:sp>
        <p:nvSpPr>
          <p:cNvPr id="88071" name="Rectangle 7"/>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5510" tIns="46917" rIns="95510" bIns="46917"/>
          <a:lstStyle/>
          <a:p>
            <a:endParaRPr lang="en-US"/>
          </a:p>
        </p:txBody>
      </p:sp>
    </p:spTree>
    <p:extLst>
      <p:ext uri="{BB962C8B-B14F-4D97-AF65-F5344CB8AC3E}">
        <p14:creationId xmlns:p14="http://schemas.microsoft.com/office/powerpoint/2010/main" val="18401815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C58070D4-571E-FF48-9D7A-CC5D1E3113BB}" type="slidenum">
              <a:rPr lang="en-US" sz="1300"/>
              <a:pPr eaLnBrk="1" hangingPunct="1"/>
              <a:t>39</a:t>
            </a:fld>
            <a:endParaRPr lang="en-US" sz="130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019041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978B122D-29C0-A940-A4A5-1AB55578BC5F}" type="slidenum">
              <a:rPr lang="en-US" sz="1300"/>
              <a:pPr eaLnBrk="1" hangingPunct="1"/>
              <a:t>5</a:t>
            </a:fld>
            <a:endParaRPr lang="en-US" sz="13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707479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B02F87BA-4BA9-AB46-8E9E-11B531279499}" type="slidenum">
              <a:rPr lang="en-US" sz="1300"/>
              <a:pPr eaLnBrk="1" hangingPunct="1"/>
              <a:t>6</a:t>
            </a:fld>
            <a:endParaRPr lang="en-US" sz="13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784267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BF86E4B1-5956-1248-B35E-66C0247557CF}" type="slidenum">
              <a:rPr lang="en-US" sz="1300"/>
              <a:pPr eaLnBrk="1" hangingPunct="1"/>
              <a:t>7</a:t>
            </a:fld>
            <a:endParaRPr lang="en-US" sz="13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074344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743A3022-9390-F54A-8C33-799485C5A017}" type="slidenum">
              <a:rPr lang="en-US" sz="1300"/>
              <a:pPr eaLnBrk="1" hangingPunct="1"/>
              <a:t>8</a:t>
            </a:fld>
            <a:endParaRPr lang="en-US" sz="1300"/>
          </a:p>
        </p:txBody>
      </p:sp>
      <p:sp>
        <p:nvSpPr>
          <p:cNvPr id="30722" name="Rectangle 2"/>
          <p:cNvSpPr>
            <a:spLocks noGrp="1" noRot="1" noChangeAspect="1" noChangeArrowheads="1" noTextEdit="1"/>
          </p:cNvSpPr>
          <p:nvPr>
            <p:ph type="sldImg"/>
          </p:nvPr>
        </p:nvSpPr>
        <p:spPr>
          <a:solidFill>
            <a:srgbClr val="FFFFFF"/>
          </a:solidFill>
          <a:ln/>
        </p:spPr>
      </p:sp>
      <p:sp>
        <p:nvSpPr>
          <p:cNvPr id="30723" name="Rectangle 3"/>
          <p:cNvSpPr>
            <a:spLocks noGrp="1" noChangeArrowheads="1"/>
          </p:cNvSpPr>
          <p:nvPr>
            <p:ph type="body" idx="1"/>
          </p:nvPr>
        </p:nvSpPr>
        <p:spPr>
          <a:solidFill>
            <a:srgbClr val="FFFFFF"/>
          </a:solidFill>
          <a:ln>
            <a:solidFill>
              <a:srgbClr val="000000"/>
            </a:solidFill>
          </a:ln>
        </p:spPr>
        <p:txBody>
          <a:bodyPr/>
          <a:lstStyle/>
          <a:p>
            <a:r>
              <a:rPr lang="en-US"/>
              <a:t>In this example, we treat it as projecting did and salary after the selection, since those two attributes are the only ones needed for subsequent GROUP BY and HAVING and the final projection.</a:t>
            </a:r>
          </a:p>
        </p:txBody>
      </p:sp>
    </p:spTree>
    <p:extLst>
      <p:ext uri="{BB962C8B-B14F-4D97-AF65-F5344CB8AC3E}">
        <p14:creationId xmlns:p14="http://schemas.microsoft.com/office/powerpoint/2010/main" val="1254570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6D77A5AE-3E52-DE4A-B6E1-255D647EED82}" type="slidenum">
              <a:rPr lang="en-US" sz="1300"/>
              <a:pPr eaLnBrk="1" hangingPunct="1"/>
              <a:t>9</a:t>
            </a:fld>
            <a:endParaRPr lang="en-US" sz="13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50874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34F19095-5DEA-664D-B227-471B5F32CA76}" type="slidenum">
              <a:rPr lang="en-US" sz="1300"/>
              <a:pPr eaLnBrk="1" hangingPunct="1"/>
              <a:t>10</a:t>
            </a:fld>
            <a:endParaRPr lang="en-US" sz="13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533734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58738" y="1081088"/>
            <a:ext cx="9009062" cy="1052512"/>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65548" name="Rectangle 12"/>
          <p:cNvSpPr>
            <a:spLocks noGrp="1" noChangeArrowheads="1"/>
          </p:cNvSpPr>
          <p:nvPr>
            <p:ph type="ctrTitle"/>
          </p:nvPr>
        </p:nvSpPr>
        <p:spPr>
          <a:xfrm>
            <a:off x="914400" y="762000"/>
            <a:ext cx="7772400" cy="1143000"/>
          </a:xfrm>
        </p:spPr>
        <p:txBody>
          <a:bodyPr/>
          <a:lstStyle>
            <a:lvl1pPr>
              <a:defRPr/>
            </a:lvl1pPr>
          </a:lstStyle>
          <a:p>
            <a:r>
              <a:rPr lang="en-US"/>
              <a:t>Click to edit Master title style</a:t>
            </a:r>
          </a:p>
        </p:txBody>
      </p:sp>
      <p:sp>
        <p:nvSpPr>
          <p:cNvPr id="65549" name="Rectangle 13"/>
          <p:cNvSpPr>
            <a:spLocks noGrp="1" noChangeArrowheads="1"/>
          </p:cNvSpPr>
          <p:nvPr>
            <p:ph type="subTitle" idx="1"/>
          </p:nvPr>
        </p:nvSpPr>
        <p:spPr>
          <a:xfrm>
            <a:off x="1066800" y="25146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7"/>
          <p:cNvSpPr>
            <a:spLocks noGrp="1" noChangeArrowheads="1"/>
          </p:cNvSpPr>
          <p:nvPr>
            <p:ph type="dt" sz="half" idx="10"/>
          </p:nvPr>
        </p:nvSpPr>
        <p:spPr/>
        <p:txBody>
          <a:bodyPr/>
          <a:lstStyle>
            <a:lvl1pPr>
              <a:defRPr/>
            </a:lvl1pPr>
          </a:lstStyle>
          <a:p>
            <a:pPr>
              <a:defRPr/>
            </a:pPr>
            <a:fld id="{05335936-791D-994F-B8CD-DCE0C7FA9E53}" type="datetime1">
              <a:rPr lang="en-US"/>
              <a:pPr>
                <a:defRPr/>
              </a:pPr>
              <a:t>12/4/16</a:t>
            </a:fld>
            <a:endParaRPr lang="en-US"/>
          </a:p>
        </p:txBody>
      </p:sp>
      <p:sp>
        <p:nvSpPr>
          <p:cNvPr id="15" name="Rectangle 18"/>
          <p:cNvSpPr>
            <a:spLocks noGrp="1" noChangeArrowheads="1"/>
          </p:cNvSpPr>
          <p:nvPr>
            <p:ph type="ftr" sz="quarter" idx="11"/>
          </p:nvPr>
        </p:nvSpPr>
        <p:spPr/>
        <p:txBody>
          <a:bodyPr/>
          <a:lstStyle>
            <a:lvl1pPr>
              <a:defRPr/>
            </a:lvl1pPr>
          </a:lstStyle>
          <a:p>
            <a:pPr>
              <a:defRPr/>
            </a:pPr>
            <a:r>
              <a:rPr lang="en-US"/>
              <a:t>EECS 484: Database Management Systems</a:t>
            </a:r>
          </a:p>
        </p:txBody>
      </p:sp>
      <p:sp>
        <p:nvSpPr>
          <p:cNvPr id="16" name="Rectangle 19"/>
          <p:cNvSpPr>
            <a:spLocks noGrp="1" noChangeArrowheads="1"/>
          </p:cNvSpPr>
          <p:nvPr>
            <p:ph type="sldNum" sz="quarter" idx="12"/>
          </p:nvPr>
        </p:nvSpPr>
        <p:spPr/>
        <p:txBody>
          <a:bodyPr/>
          <a:lstStyle>
            <a:lvl1pPr>
              <a:defRPr/>
            </a:lvl1pPr>
          </a:lstStyle>
          <a:p>
            <a:pPr>
              <a:defRPr/>
            </a:pPr>
            <a:fld id="{7CDEFAD4-FAC6-3B4A-9ED9-51F15D75E50B}" type="slidenum">
              <a:rPr lang="en-US"/>
              <a:pPr>
                <a:defRPr/>
              </a:pPr>
              <a:t>‹#›</a:t>
            </a:fld>
            <a:endParaRPr lang="en-US"/>
          </a:p>
        </p:txBody>
      </p:sp>
    </p:spTree>
    <p:extLst>
      <p:ext uri="{BB962C8B-B14F-4D97-AF65-F5344CB8AC3E}">
        <p14:creationId xmlns:p14="http://schemas.microsoft.com/office/powerpoint/2010/main" val="3483331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299256D0-54DE-4747-BAD6-873616EDF6E4}" type="datetime1">
              <a:rPr lang="en-US"/>
              <a:pPr>
                <a:defRPr/>
              </a:pPr>
              <a:t>12/4/16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EECS 484: Database Management Systems</a:t>
            </a:r>
          </a:p>
        </p:txBody>
      </p:sp>
      <p:sp>
        <p:nvSpPr>
          <p:cNvPr id="6" name="Rectangle 13"/>
          <p:cNvSpPr>
            <a:spLocks noGrp="1" noChangeArrowheads="1"/>
          </p:cNvSpPr>
          <p:nvPr>
            <p:ph type="sldNum" sz="quarter" idx="12"/>
          </p:nvPr>
        </p:nvSpPr>
        <p:spPr>
          <a:ln/>
        </p:spPr>
        <p:txBody>
          <a:bodyPr/>
          <a:lstStyle>
            <a:lvl1pPr>
              <a:defRPr/>
            </a:lvl1pPr>
          </a:lstStyle>
          <a:p>
            <a:pPr>
              <a:defRPr/>
            </a:pPr>
            <a:fld id="{08996299-F2FB-3A4C-9870-A0D592B95D1B}" type="slidenum">
              <a:rPr lang="en-US"/>
              <a:pPr>
                <a:defRPr/>
              </a:pPr>
              <a:t>‹#›</a:t>
            </a:fld>
            <a:endParaRPr lang="en-US"/>
          </a:p>
        </p:txBody>
      </p:sp>
    </p:spTree>
    <p:extLst>
      <p:ext uri="{BB962C8B-B14F-4D97-AF65-F5344CB8AC3E}">
        <p14:creationId xmlns:p14="http://schemas.microsoft.com/office/powerpoint/2010/main" val="1808351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1336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2484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B8CA1406-8701-6043-BEA5-C8B9DB34D349}" type="datetime1">
              <a:rPr lang="en-US"/>
              <a:pPr>
                <a:defRPr/>
              </a:pPr>
              <a:t>12/4/16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EECS 484: Database Management Systems</a:t>
            </a:r>
          </a:p>
        </p:txBody>
      </p:sp>
      <p:sp>
        <p:nvSpPr>
          <p:cNvPr id="6" name="Rectangle 13"/>
          <p:cNvSpPr>
            <a:spLocks noGrp="1" noChangeArrowheads="1"/>
          </p:cNvSpPr>
          <p:nvPr>
            <p:ph type="sldNum" sz="quarter" idx="12"/>
          </p:nvPr>
        </p:nvSpPr>
        <p:spPr>
          <a:ln/>
        </p:spPr>
        <p:txBody>
          <a:bodyPr/>
          <a:lstStyle>
            <a:lvl1pPr>
              <a:defRPr/>
            </a:lvl1pPr>
          </a:lstStyle>
          <a:p>
            <a:pPr>
              <a:defRPr/>
            </a:pPr>
            <a:fld id="{5B1FE4C8-3A86-6C4D-9650-3DE5825E58E7}" type="slidenum">
              <a:rPr lang="en-US"/>
              <a:pPr>
                <a:defRPr/>
              </a:pPr>
              <a:t>‹#›</a:t>
            </a:fld>
            <a:endParaRPr lang="en-US"/>
          </a:p>
        </p:txBody>
      </p:sp>
    </p:spTree>
    <p:extLst>
      <p:ext uri="{BB962C8B-B14F-4D97-AF65-F5344CB8AC3E}">
        <p14:creationId xmlns:p14="http://schemas.microsoft.com/office/powerpoint/2010/main" val="324620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077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1148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724400" y="1143000"/>
            <a:ext cx="4114800" cy="4648200"/>
          </a:xfrm>
        </p:spPr>
        <p:txBody>
          <a:bodyPr/>
          <a:lstStyle/>
          <a:p>
            <a:pPr lvl="0"/>
            <a:endParaRPr lang="en-US" noProof="0" smtClean="0"/>
          </a:p>
        </p:txBody>
      </p:sp>
      <p:sp>
        <p:nvSpPr>
          <p:cNvPr id="5" name="Rectangle 11"/>
          <p:cNvSpPr>
            <a:spLocks noGrp="1" noChangeArrowheads="1"/>
          </p:cNvSpPr>
          <p:nvPr>
            <p:ph type="dt" sz="half" idx="10"/>
          </p:nvPr>
        </p:nvSpPr>
        <p:spPr>
          <a:ln/>
        </p:spPr>
        <p:txBody>
          <a:bodyPr/>
          <a:lstStyle>
            <a:lvl1pPr>
              <a:defRPr/>
            </a:lvl1pPr>
          </a:lstStyle>
          <a:p>
            <a:pPr>
              <a:defRPr/>
            </a:pPr>
            <a:fld id="{4E7B2A29-3890-1148-ACAF-7AEBDCECC77C}" type="datetime1">
              <a:rPr lang="en-US"/>
              <a:pPr>
                <a:defRPr/>
              </a:pPr>
              <a:t>12/4/16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EECS 484: Database Management Systems</a:t>
            </a:r>
          </a:p>
        </p:txBody>
      </p:sp>
      <p:sp>
        <p:nvSpPr>
          <p:cNvPr id="7" name="Rectangle 13"/>
          <p:cNvSpPr>
            <a:spLocks noGrp="1" noChangeArrowheads="1"/>
          </p:cNvSpPr>
          <p:nvPr>
            <p:ph type="sldNum" sz="quarter" idx="12"/>
          </p:nvPr>
        </p:nvSpPr>
        <p:spPr>
          <a:ln/>
        </p:spPr>
        <p:txBody>
          <a:bodyPr/>
          <a:lstStyle>
            <a:lvl1pPr>
              <a:defRPr/>
            </a:lvl1pPr>
          </a:lstStyle>
          <a:p>
            <a:pPr>
              <a:defRPr/>
            </a:pPr>
            <a:fld id="{216BB5FA-C056-3448-9E54-3A6864372DF4}" type="slidenum">
              <a:rPr lang="en-US"/>
              <a:pPr>
                <a:defRPr/>
              </a:pPr>
              <a:t>‹#›</a:t>
            </a:fld>
            <a:endParaRPr lang="en-US"/>
          </a:p>
        </p:txBody>
      </p:sp>
    </p:spTree>
    <p:extLst>
      <p:ext uri="{BB962C8B-B14F-4D97-AF65-F5344CB8AC3E}">
        <p14:creationId xmlns:p14="http://schemas.microsoft.com/office/powerpoint/2010/main" val="3143663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5D47262A-EEA9-E541-A04C-2C4F2D72EDD1}" type="datetime1">
              <a:rPr lang="en-US"/>
              <a:pPr>
                <a:defRPr/>
              </a:pPr>
              <a:t>12/4/16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EECS 484: Database Management Systems</a:t>
            </a:r>
          </a:p>
        </p:txBody>
      </p:sp>
      <p:sp>
        <p:nvSpPr>
          <p:cNvPr id="6" name="Rectangle 13"/>
          <p:cNvSpPr>
            <a:spLocks noGrp="1" noChangeArrowheads="1"/>
          </p:cNvSpPr>
          <p:nvPr>
            <p:ph type="sldNum" sz="quarter" idx="12"/>
          </p:nvPr>
        </p:nvSpPr>
        <p:spPr>
          <a:ln/>
        </p:spPr>
        <p:txBody>
          <a:bodyPr/>
          <a:lstStyle>
            <a:lvl1pPr>
              <a:defRPr/>
            </a:lvl1pPr>
          </a:lstStyle>
          <a:p>
            <a:pPr>
              <a:defRPr/>
            </a:pPr>
            <a:fld id="{43C6CAD8-2600-C64B-97E6-A3C6C3D53674}" type="slidenum">
              <a:rPr lang="en-US"/>
              <a:pPr>
                <a:defRPr/>
              </a:pPr>
              <a:t>‹#›</a:t>
            </a:fld>
            <a:endParaRPr lang="en-US"/>
          </a:p>
        </p:txBody>
      </p:sp>
    </p:spTree>
    <p:extLst>
      <p:ext uri="{BB962C8B-B14F-4D97-AF65-F5344CB8AC3E}">
        <p14:creationId xmlns:p14="http://schemas.microsoft.com/office/powerpoint/2010/main" val="130196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EE1545EE-E177-0D4E-9A84-EBCE47ECBDEB}" type="datetime1">
              <a:rPr lang="en-US"/>
              <a:pPr>
                <a:defRPr/>
              </a:pPr>
              <a:t>12/4/16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EECS 484: Database Management Systems</a:t>
            </a:r>
          </a:p>
        </p:txBody>
      </p:sp>
      <p:sp>
        <p:nvSpPr>
          <p:cNvPr id="6" name="Rectangle 13"/>
          <p:cNvSpPr>
            <a:spLocks noGrp="1" noChangeArrowheads="1"/>
          </p:cNvSpPr>
          <p:nvPr>
            <p:ph type="sldNum" sz="quarter" idx="12"/>
          </p:nvPr>
        </p:nvSpPr>
        <p:spPr>
          <a:ln/>
        </p:spPr>
        <p:txBody>
          <a:bodyPr/>
          <a:lstStyle>
            <a:lvl1pPr>
              <a:defRPr/>
            </a:lvl1pPr>
          </a:lstStyle>
          <a:p>
            <a:pPr>
              <a:defRPr/>
            </a:pPr>
            <a:fld id="{D078050F-5DED-B049-8013-FDE3532FBB66}" type="slidenum">
              <a:rPr lang="en-US"/>
              <a:pPr>
                <a:defRPr/>
              </a:pPr>
              <a:t>‹#›</a:t>
            </a:fld>
            <a:endParaRPr lang="en-US"/>
          </a:p>
        </p:txBody>
      </p:sp>
    </p:spTree>
    <p:extLst>
      <p:ext uri="{BB962C8B-B14F-4D97-AF65-F5344CB8AC3E}">
        <p14:creationId xmlns:p14="http://schemas.microsoft.com/office/powerpoint/2010/main" val="3383235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1430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63B87052-29F1-D24A-829D-7E1D3368318B}" type="datetime1">
              <a:rPr lang="en-US"/>
              <a:pPr>
                <a:defRPr/>
              </a:pPr>
              <a:t>12/4/16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EECS 484: Database Management Systems</a:t>
            </a:r>
          </a:p>
        </p:txBody>
      </p:sp>
      <p:sp>
        <p:nvSpPr>
          <p:cNvPr id="7" name="Rectangle 13"/>
          <p:cNvSpPr>
            <a:spLocks noGrp="1" noChangeArrowheads="1"/>
          </p:cNvSpPr>
          <p:nvPr>
            <p:ph type="sldNum" sz="quarter" idx="12"/>
          </p:nvPr>
        </p:nvSpPr>
        <p:spPr>
          <a:ln/>
        </p:spPr>
        <p:txBody>
          <a:bodyPr/>
          <a:lstStyle>
            <a:lvl1pPr>
              <a:defRPr/>
            </a:lvl1pPr>
          </a:lstStyle>
          <a:p>
            <a:pPr>
              <a:defRPr/>
            </a:pPr>
            <a:fld id="{2A3B591D-7384-E94F-9A81-CC1F1A28A421}" type="slidenum">
              <a:rPr lang="en-US"/>
              <a:pPr>
                <a:defRPr/>
              </a:pPr>
              <a:t>‹#›</a:t>
            </a:fld>
            <a:endParaRPr lang="en-US"/>
          </a:p>
        </p:txBody>
      </p:sp>
    </p:spTree>
    <p:extLst>
      <p:ext uri="{BB962C8B-B14F-4D97-AF65-F5344CB8AC3E}">
        <p14:creationId xmlns:p14="http://schemas.microsoft.com/office/powerpoint/2010/main" val="391881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fld id="{7F3A5C58-27DB-A446-985E-8D9649CADA21}" type="datetime1">
              <a:rPr lang="en-US"/>
              <a:pPr>
                <a:defRPr/>
              </a:pPr>
              <a:t>12/4/16</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EECS 484: Database Management Systems</a:t>
            </a:r>
          </a:p>
        </p:txBody>
      </p:sp>
      <p:sp>
        <p:nvSpPr>
          <p:cNvPr id="9" name="Rectangle 13"/>
          <p:cNvSpPr>
            <a:spLocks noGrp="1" noChangeArrowheads="1"/>
          </p:cNvSpPr>
          <p:nvPr>
            <p:ph type="sldNum" sz="quarter" idx="12"/>
          </p:nvPr>
        </p:nvSpPr>
        <p:spPr>
          <a:ln/>
        </p:spPr>
        <p:txBody>
          <a:bodyPr/>
          <a:lstStyle>
            <a:lvl1pPr>
              <a:defRPr/>
            </a:lvl1pPr>
          </a:lstStyle>
          <a:p>
            <a:pPr>
              <a:defRPr/>
            </a:pPr>
            <a:fld id="{5537EFCB-0097-4648-871B-C45F443AE7E9}" type="slidenum">
              <a:rPr lang="en-US"/>
              <a:pPr>
                <a:defRPr/>
              </a:pPr>
              <a:t>‹#›</a:t>
            </a:fld>
            <a:endParaRPr lang="en-US"/>
          </a:p>
        </p:txBody>
      </p:sp>
    </p:spTree>
    <p:extLst>
      <p:ext uri="{BB962C8B-B14F-4D97-AF65-F5344CB8AC3E}">
        <p14:creationId xmlns:p14="http://schemas.microsoft.com/office/powerpoint/2010/main" val="221416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fld id="{7A85922F-0C5D-114B-B692-4ECFAF47713B}" type="datetime1">
              <a:rPr lang="en-US"/>
              <a:pPr>
                <a:defRPr/>
              </a:pPr>
              <a:t>12/4/16</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EECS 484: Database Management Systems</a:t>
            </a:r>
          </a:p>
        </p:txBody>
      </p:sp>
      <p:sp>
        <p:nvSpPr>
          <p:cNvPr id="5" name="Rectangle 13"/>
          <p:cNvSpPr>
            <a:spLocks noGrp="1" noChangeArrowheads="1"/>
          </p:cNvSpPr>
          <p:nvPr>
            <p:ph type="sldNum" sz="quarter" idx="12"/>
          </p:nvPr>
        </p:nvSpPr>
        <p:spPr>
          <a:ln/>
        </p:spPr>
        <p:txBody>
          <a:bodyPr/>
          <a:lstStyle>
            <a:lvl1pPr>
              <a:defRPr/>
            </a:lvl1pPr>
          </a:lstStyle>
          <a:p>
            <a:pPr>
              <a:defRPr/>
            </a:pPr>
            <a:fld id="{1C571DB0-DD79-9944-8AC2-A7814293236A}" type="slidenum">
              <a:rPr lang="en-US"/>
              <a:pPr>
                <a:defRPr/>
              </a:pPr>
              <a:t>‹#›</a:t>
            </a:fld>
            <a:endParaRPr lang="en-US"/>
          </a:p>
        </p:txBody>
      </p:sp>
    </p:spTree>
    <p:extLst>
      <p:ext uri="{BB962C8B-B14F-4D97-AF65-F5344CB8AC3E}">
        <p14:creationId xmlns:p14="http://schemas.microsoft.com/office/powerpoint/2010/main" val="3481215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EA3F44E7-908B-4644-B7BF-98C1753E3097}" type="datetime1">
              <a:rPr lang="en-US"/>
              <a:pPr>
                <a:defRPr/>
              </a:pPr>
              <a:t>12/4/16</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EECS 484: Database Management Systems</a:t>
            </a:r>
          </a:p>
        </p:txBody>
      </p:sp>
      <p:sp>
        <p:nvSpPr>
          <p:cNvPr id="4" name="Rectangle 13"/>
          <p:cNvSpPr>
            <a:spLocks noGrp="1" noChangeArrowheads="1"/>
          </p:cNvSpPr>
          <p:nvPr>
            <p:ph type="sldNum" sz="quarter" idx="12"/>
          </p:nvPr>
        </p:nvSpPr>
        <p:spPr>
          <a:ln/>
        </p:spPr>
        <p:txBody>
          <a:bodyPr/>
          <a:lstStyle>
            <a:lvl1pPr>
              <a:defRPr/>
            </a:lvl1pPr>
          </a:lstStyle>
          <a:p>
            <a:pPr>
              <a:defRPr/>
            </a:pPr>
            <a:fld id="{ACB3C647-690B-9C4C-9FA4-58BE8ABBF8B8}" type="slidenum">
              <a:rPr lang="en-US"/>
              <a:pPr>
                <a:defRPr/>
              </a:pPr>
              <a:t>‹#›</a:t>
            </a:fld>
            <a:endParaRPr lang="en-US"/>
          </a:p>
        </p:txBody>
      </p:sp>
    </p:spTree>
    <p:extLst>
      <p:ext uri="{BB962C8B-B14F-4D97-AF65-F5344CB8AC3E}">
        <p14:creationId xmlns:p14="http://schemas.microsoft.com/office/powerpoint/2010/main" val="53985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94E1507E-0A1A-854B-9C38-D7B1039A69F3}" type="datetime1">
              <a:rPr lang="en-US"/>
              <a:pPr>
                <a:defRPr/>
              </a:pPr>
              <a:t>12/4/16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EECS 484: Database Management Systems</a:t>
            </a:r>
          </a:p>
        </p:txBody>
      </p:sp>
      <p:sp>
        <p:nvSpPr>
          <p:cNvPr id="7" name="Rectangle 13"/>
          <p:cNvSpPr>
            <a:spLocks noGrp="1" noChangeArrowheads="1"/>
          </p:cNvSpPr>
          <p:nvPr>
            <p:ph type="sldNum" sz="quarter" idx="12"/>
          </p:nvPr>
        </p:nvSpPr>
        <p:spPr>
          <a:ln/>
        </p:spPr>
        <p:txBody>
          <a:bodyPr/>
          <a:lstStyle>
            <a:lvl1pPr>
              <a:defRPr/>
            </a:lvl1pPr>
          </a:lstStyle>
          <a:p>
            <a:pPr>
              <a:defRPr/>
            </a:pPr>
            <a:fld id="{F23AFA9C-AA0A-F14B-9004-4E903A7ACE84}" type="slidenum">
              <a:rPr lang="en-US"/>
              <a:pPr>
                <a:defRPr/>
              </a:pPr>
              <a:t>‹#›</a:t>
            </a:fld>
            <a:endParaRPr lang="en-US"/>
          </a:p>
        </p:txBody>
      </p:sp>
    </p:spTree>
    <p:extLst>
      <p:ext uri="{BB962C8B-B14F-4D97-AF65-F5344CB8AC3E}">
        <p14:creationId xmlns:p14="http://schemas.microsoft.com/office/powerpoint/2010/main" val="2843322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DE3DACFB-E7DA-8C45-A877-E98A7AB1A037}" type="datetime1">
              <a:rPr lang="en-US"/>
              <a:pPr>
                <a:defRPr/>
              </a:pPr>
              <a:t>12/4/16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EECS 484: Database Management Systems</a:t>
            </a:r>
          </a:p>
        </p:txBody>
      </p:sp>
      <p:sp>
        <p:nvSpPr>
          <p:cNvPr id="7" name="Rectangle 13"/>
          <p:cNvSpPr>
            <a:spLocks noGrp="1" noChangeArrowheads="1"/>
          </p:cNvSpPr>
          <p:nvPr>
            <p:ph type="sldNum" sz="quarter" idx="12"/>
          </p:nvPr>
        </p:nvSpPr>
        <p:spPr>
          <a:ln/>
        </p:spPr>
        <p:txBody>
          <a:bodyPr/>
          <a:lstStyle>
            <a:lvl1pPr>
              <a:defRPr/>
            </a:lvl1pPr>
          </a:lstStyle>
          <a:p>
            <a:pPr>
              <a:defRPr/>
            </a:pPr>
            <a:fld id="{0FDA03D8-0622-2F43-8B46-CEC0DCA0DDC6}" type="slidenum">
              <a:rPr lang="en-US"/>
              <a:pPr>
                <a:defRPr/>
              </a:pPr>
              <a:t>‹#›</a:t>
            </a:fld>
            <a:endParaRPr lang="en-US"/>
          </a:p>
        </p:txBody>
      </p:sp>
    </p:spTree>
    <p:extLst>
      <p:ext uri="{BB962C8B-B14F-4D97-AF65-F5344CB8AC3E}">
        <p14:creationId xmlns:p14="http://schemas.microsoft.com/office/powerpoint/2010/main" val="29773709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258763"/>
            <a:ext cx="438150" cy="474662"/>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sz="2400"/>
          </a:p>
        </p:txBody>
      </p:sp>
      <p:sp>
        <p:nvSpPr>
          <p:cNvPr id="1027" name="Rectangle 3"/>
          <p:cNvSpPr>
            <a:spLocks noChangeArrowheads="1"/>
          </p:cNvSpPr>
          <p:nvPr/>
        </p:nvSpPr>
        <p:spPr bwMode="ltGray">
          <a:xfrm>
            <a:off x="800100" y="258763"/>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sz="2400"/>
          </a:p>
        </p:txBody>
      </p:sp>
      <p:sp>
        <p:nvSpPr>
          <p:cNvPr id="1028" name="Rectangle 4"/>
          <p:cNvSpPr>
            <a:spLocks noChangeArrowheads="1"/>
          </p:cNvSpPr>
          <p:nvPr/>
        </p:nvSpPr>
        <p:spPr bwMode="ltGray">
          <a:xfrm>
            <a:off x="541338" y="681038"/>
            <a:ext cx="422275" cy="474662"/>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sz="2400"/>
          </a:p>
        </p:txBody>
      </p:sp>
      <p:sp>
        <p:nvSpPr>
          <p:cNvPr id="1029" name="Rectangle 5"/>
          <p:cNvSpPr>
            <a:spLocks noChangeArrowheads="1"/>
          </p:cNvSpPr>
          <p:nvPr/>
        </p:nvSpPr>
        <p:spPr bwMode="ltGray">
          <a:xfrm>
            <a:off x="911225" y="681038"/>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sz="2400"/>
          </a:p>
        </p:txBody>
      </p:sp>
      <p:sp>
        <p:nvSpPr>
          <p:cNvPr id="1030" name="Rectangle 6"/>
          <p:cNvSpPr>
            <a:spLocks noChangeArrowheads="1"/>
          </p:cNvSpPr>
          <p:nvPr/>
        </p:nvSpPr>
        <p:spPr bwMode="ltGray">
          <a:xfrm>
            <a:off x="127000" y="608013"/>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sz="2400"/>
          </a:p>
        </p:txBody>
      </p:sp>
      <p:sp>
        <p:nvSpPr>
          <p:cNvPr id="1031" name="Rectangle 7"/>
          <p:cNvSpPr>
            <a:spLocks noChangeArrowheads="1"/>
          </p:cNvSpPr>
          <p:nvPr/>
        </p:nvSpPr>
        <p:spPr bwMode="gray">
          <a:xfrm>
            <a:off x="762000" y="150813"/>
            <a:ext cx="31750" cy="10525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sz="2400"/>
          </a:p>
        </p:txBody>
      </p:sp>
      <p:sp>
        <p:nvSpPr>
          <p:cNvPr id="1032" name="Rectangle 8"/>
          <p:cNvSpPr>
            <a:spLocks noChangeArrowheads="1"/>
          </p:cNvSpPr>
          <p:nvPr/>
        </p:nvSpPr>
        <p:spPr bwMode="gray">
          <a:xfrm>
            <a:off x="442913" y="941388"/>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sz="2400"/>
          </a:p>
        </p:txBody>
      </p:sp>
      <p:sp>
        <p:nvSpPr>
          <p:cNvPr id="1033" name="Rectangle 9"/>
          <p:cNvSpPr>
            <a:spLocks noGrp="1" noChangeArrowheads="1"/>
          </p:cNvSpPr>
          <p:nvPr>
            <p:ph type="title"/>
          </p:nvPr>
        </p:nvSpPr>
        <p:spPr bwMode="auto">
          <a:xfrm>
            <a:off x="914400" y="-152400"/>
            <a:ext cx="8077200" cy="11430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457200" y="1143000"/>
            <a:ext cx="8382000" cy="46482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23" name="Rectangle 11"/>
          <p:cNvSpPr>
            <a:spLocks noGrp="1" noChangeArrowheads="1"/>
          </p:cNvSpPr>
          <p:nvPr>
            <p:ph type="dt" sz="half" idx="2"/>
          </p:nvPr>
        </p:nvSpPr>
        <p:spPr bwMode="auto">
          <a:xfrm>
            <a:off x="76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fld id="{6990C2A9-6A13-F84D-B6EC-775FC796EE01}" type="datetime1">
              <a:rPr lang="en-US"/>
              <a:pPr>
                <a:defRPr/>
              </a:pPr>
              <a:t>12/4/16</a:t>
            </a:fld>
            <a:endParaRPr lang="en-US"/>
          </a:p>
        </p:txBody>
      </p:sp>
      <p:sp>
        <p:nvSpPr>
          <p:cNvPr id="64524" name="Rectangle 12"/>
          <p:cNvSpPr>
            <a:spLocks noGrp="1" noChangeArrowheads="1"/>
          </p:cNvSpPr>
          <p:nvPr>
            <p:ph type="ftr" sz="quarter" idx="3"/>
          </p:nvPr>
        </p:nvSpPr>
        <p:spPr bwMode="auto">
          <a:xfrm>
            <a:off x="2133600" y="6324600"/>
            <a:ext cx="4953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Tahoma" pitchFamily="34" charset="0"/>
                <a:ea typeface="+mn-ea"/>
                <a:cs typeface="+mn-cs"/>
              </a:defRPr>
            </a:lvl1pPr>
          </a:lstStyle>
          <a:p>
            <a:pPr>
              <a:defRPr/>
            </a:pPr>
            <a:r>
              <a:rPr lang="en-US"/>
              <a:t>EECS 484: Database Management Systems</a:t>
            </a:r>
          </a:p>
        </p:txBody>
      </p:sp>
      <p:sp>
        <p:nvSpPr>
          <p:cNvPr id="64525" name="Rectangle 13"/>
          <p:cNvSpPr>
            <a:spLocks noGrp="1" noChangeArrowheads="1"/>
          </p:cNvSpPr>
          <p:nvPr>
            <p:ph type="sldNum" sz="quarter" idx="4"/>
          </p:nvPr>
        </p:nvSpPr>
        <p:spPr bwMode="auto">
          <a:xfrm>
            <a:off x="72390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E83D67FB-B08E-2746-96D1-508A523C2E7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8"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hdr="0"/>
  <p:txStyles>
    <p:titleStyle>
      <a:lvl1pPr algn="l"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tx2"/>
        </a:buClr>
        <a:buSzPct val="60000"/>
        <a:buFont typeface="Wingdings" charset="0"/>
        <a:buChar char="n"/>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accent2"/>
        </a:buClr>
        <a:buSzPct val="50000"/>
        <a:buFont typeface="Wingdings" charset="0"/>
        <a:buChar char="n"/>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hlink"/>
        </a:buClr>
        <a:buSzPct val="5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7"/>
          <p:cNvSpPr>
            <a:spLocks noGrp="1" noChangeArrowheads="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5268930C-31C6-D943-905D-724C025CCCDD}" type="datetime1">
              <a:rPr lang="en-US" sz="1200"/>
              <a:pPr eaLnBrk="1" hangingPunct="1"/>
              <a:t>12/4/16</a:t>
            </a:fld>
            <a:endParaRPr lang="en-US" sz="1200"/>
          </a:p>
        </p:txBody>
      </p:sp>
      <p:sp>
        <p:nvSpPr>
          <p:cNvPr id="16386" name="Rectangle 18"/>
          <p:cNvSpPr>
            <a:spLocks noGrp="1" noChangeArrowheads="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16387" name="Rectangle 19"/>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00EB08FE-FC37-DD43-B422-BDCD46723A23}" type="slidenum">
              <a:rPr lang="en-US" sz="1200"/>
              <a:pPr eaLnBrk="1" hangingPunct="1"/>
              <a:t>1</a:t>
            </a:fld>
            <a:endParaRPr lang="en-US" sz="1200"/>
          </a:p>
        </p:txBody>
      </p:sp>
      <p:sp>
        <p:nvSpPr>
          <p:cNvPr id="1638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1638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16390" name="Rectangle 4"/>
          <p:cNvSpPr>
            <a:spLocks noGrp="1" noChangeArrowheads="1"/>
          </p:cNvSpPr>
          <p:nvPr>
            <p:ph type="ctrTitle"/>
          </p:nvPr>
        </p:nvSpPr>
        <p:spPr>
          <a:xfrm>
            <a:off x="762000" y="914400"/>
            <a:ext cx="7772400" cy="1143000"/>
          </a:xfrm>
          <a:noFill/>
        </p:spPr>
        <p:txBody>
          <a:bodyPr lIns="90488" tIns="44450" rIns="90488" bIns="44450" anchor="ctr"/>
          <a:lstStyle/>
          <a:p>
            <a:pPr algn="ctr" eaLnBrk="1" hangingPunct="1"/>
            <a:r>
              <a:rPr lang="en-US" sz="4000">
                <a:latin typeface="Tahoma" charset="0"/>
              </a:rPr>
              <a:t>Query Optimization</a:t>
            </a:r>
          </a:p>
        </p:txBody>
      </p:sp>
      <p:sp>
        <p:nvSpPr>
          <p:cNvPr id="16391" name="Rectangle 5"/>
          <p:cNvSpPr>
            <a:spLocks noGrp="1" noChangeArrowheads="1"/>
          </p:cNvSpPr>
          <p:nvPr>
            <p:ph type="subTitle" idx="1"/>
          </p:nvPr>
        </p:nvSpPr>
        <p:spPr>
          <a:noFill/>
        </p:spPr>
        <p:txBody>
          <a:bodyPr lIns="90488" tIns="44450" rIns="90488" bIns="44450"/>
          <a:lstStyle/>
          <a:p>
            <a:pPr marL="342900" indent="-342900" eaLnBrk="1" hangingPunct="1">
              <a:buFont typeface="Wingdings" charset="0"/>
              <a:buNone/>
            </a:pPr>
            <a:r>
              <a:rPr lang="en-US">
                <a:latin typeface="Tahoma" charset="0"/>
              </a:rPr>
              <a:t>Chapter 15</a:t>
            </a:r>
          </a:p>
        </p:txBody>
      </p:sp>
      <p:sp>
        <p:nvSpPr>
          <p:cNvPr id="16392" name="Rectangle 6"/>
          <p:cNvSpPr>
            <a:spLocks noChangeArrowheads="1"/>
          </p:cNvSpPr>
          <p:nvPr/>
        </p:nvSpPr>
        <p:spPr bwMode="auto">
          <a:xfrm>
            <a:off x="-3608388" y="566738"/>
            <a:ext cx="184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p>
            <a:endParaRPr lang="en-US"/>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272AD780-C6FB-8E4C-A523-411B04F0F4E3}" type="datetime1">
              <a:rPr lang="en-US" sz="1200"/>
              <a:pPr eaLnBrk="1" hangingPunct="1"/>
              <a:t>12/4/16</a:t>
            </a:fld>
            <a:endParaRPr lang="en-US" sz="1200"/>
          </a:p>
        </p:txBody>
      </p:sp>
      <p:sp>
        <p:nvSpPr>
          <p:cNvPr id="3379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4A3A7EAC-CE62-464F-8DE6-E52DC3559475}" type="slidenum">
              <a:rPr lang="en-US" sz="1200"/>
              <a:pPr eaLnBrk="1" hangingPunct="1"/>
              <a:t>10</a:t>
            </a:fld>
            <a:endParaRPr lang="en-US" sz="1200"/>
          </a:p>
        </p:txBody>
      </p:sp>
      <p:sp>
        <p:nvSpPr>
          <p:cNvPr id="33796" name="Rectangle 2"/>
          <p:cNvSpPr>
            <a:spLocks noGrp="1" noChangeArrowheads="1"/>
          </p:cNvSpPr>
          <p:nvPr>
            <p:ph type="title"/>
          </p:nvPr>
        </p:nvSpPr>
        <p:spPr/>
        <p:txBody>
          <a:bodyPr/>
          <a:lstStyle/>
          <a:p>
            <a:pPr eaLnBrk="1" hangingPunct="1"/>
            <a:r>
              <a:rPr lang="en-US">
                <a:latin typeface="Tahoma" charset="0"/>
              </a:rPr>
              <a:t>RA Equivalence – Projections</a:t>
            </a:r>
          </a:p>
        </p:txBody>
      </p:sp>
      <p:sp>
        <p:nvSpPr>
          <p:cNvPr id="1179651" name="Rectangle 3"/>
          <p:cNvSpPr>
            <a:spLocks noGrp="1" noChangeArrowheads="1"/>
          </p:cNvSpPr>
          <p:nvPr>
            <p:ph type="body" idx="1"/>
          </p:nvPr>
        </p:nvSpPr>
        <p:spPr>
          <a:xfrm>
            <a:off x="304800" y="990600"/>
            <a:ext cx="8839200" cy="2895600"/>
          </a:xfrm>
        </p:spPr>
        <p:txBody>
          <a:bodyPr/>
          <a:lstStyle/>
          <a:p>
            <a:pPr eaLnBrk="1" hangingPunct="1">
              <a:lnSpc>
                <a:spcPct val="110000"/>
              </a:lnSpc>
              <a:defRPr/>
            </a:pPr>
            <a:endParaRPr lang="en-US" sz="2800" dirty="0" smtClean="0">
              <a:latin typeface="Tahoma" charset="0"/>
            </a:endParaRPr>
          </a:p>
          <a:p>
            <a:pPr eaLnBrk="1" hangingPunct="1">
              <a:lnSpc>
                <a:spcPct val="110000"/>
              </a:lnSpc>
              <a:defRPr/>
            </a:pPr>
            <a:r>
              <a:rPr lang="en-US" sz="2800" dirty="0" smtClean="0">
                <a:latin typeface="Tahoma" charset="0"/>
              </a:rPr>
              <a:t>∏</a:t>
            </a:r>
            <a:r>
              <a:rPr lang="en-US" sz="2800" baseline="-25000" dirty="0">
                <a:latin typeface="Tahoma" charset="0"/>
              </a:rPr>
              <a:t>a1</a:t>
            </a:r>
            <a:r>
              <a:rPr lang="en-US" sz="2800" dirty="0">
                <a:latin typeface="Tahoma" charset="0"/>
              </a:rPr>
              <a:t>(</a:t>
            </a:r>
            <a:r>
              <a:rPr lang="en-US" sz="2800" dirty="0">
                <a:latin typeface="Tahoma" charset="0"/>
                <a:sym typeface="Symbol" charset="0"/>
              </a:rPr>
              <a:t>R)</a:t>
            </a:r>
            <a:r>
              <a:rPr lang="en-US" sz="2800" dirty="0">
                <a:latin typeface="Tahoma" charset="0"/>
              </a:rPr>
              <a:t> ≡ ∏</a:t>
            </a:r>
            <a:r>
              <a:rPr lang="en-US" sz="2800" baseline="-25000" dirty="0">
                <a:latin typeface="Tahoma" charset="0"/>
              </a:rPr>
              <a:t>a1</a:t>
            </a:r>
            <a:r>
              <a:rPr lang="en-US" sz="2800" dirty="0">
                <a:latin typeface="Tahoma" charset="0"/>
              </a:rPr>
              <a:t>(∏</a:t>
            </a:r>
            <a:r>
              <a:rPr lang="en-US" sz="2800" baseline="-25000" dirty="0">
                <a:latin typeface="Tahoma" charset="0"/>
              </a:rPr>
              <a:t>a2</a:t>
            </a:r>
            <a:r>
              <a:rPr lang="en-US" sz="2800" dirty="0">
                <a:latin typeface="Tahoma" charset="0"/>
              </a:rPr>
              <a:t>(…∏</a:t>
            </a:r>
            <a:r>
              <a:rPr lang="en-US" sz="2800" baseline="-25000" dirty="0" err="1">
                <a:latin typeface="Tahoma" charset="0"/>
              </a:rPr>
              <a:t>ak</a:t>
            </a:r>
            <a:r>
              <a:rPr lang="en-US" sz="2800" dirty="0">
                <a:latin typeface="Tahoma" charset="0"/>
              </a:rPr>
              <a:t> (</a:t>
            </a:r>
            <a:r>
              <a:rPr lang="en-US" sz="2800" dirty="0">
                <a:latin typeface="Tahoma" charset="0"/>
                <a:sym typeface="Symbol" charset="0"/>
              </a:rPr>
              <a:t>R)…)), </a:t>
            </a:r>
            <a:r>
              <a:rPr lang="en-US" sz="2800" dirty="0" err="1">
                <a:latin typeface="Tahoma" charset="0"/>
                <a:sym typeface="Symbol" charset="0"/>
              </a:rPr>
              <a:t>a</a:t>
            </a:r>
            <a:r>
              <a:rPr lang="en-US" sz="2800" baseline="-25000" dirty="0" err="1">
                <a:latin typeface="Tahoma" charset="0"/>
                <a:sym typeface="Symbol" charset="0"/>
              </a:rPr>
              <a:t>i</a:t>
            </a:r>
            <a:r>
              <a:rPr lang="en-US" sz="2800" dirty="0">
                <a:latin typeface="Tahoma" charset="0"/>
                <a:sym typeface="Symbol" charset="0"/>
              </a:rPr>
              <a:t> </a:t>
            </a:r>
            <a:r>
              <a:rPr lang="en-US" sz="2800" dirty="0">
                <a:solidFill>
                  <a:schemeClr val="accent2"/>
                </a:solidFill>
                <a:latin typeface="Tahoma" charset="0"/>
                <a:sym typeface="Symbol" charset="0"/>
              </a:rPr>
              <a:t></a:t>
            </a:r>
            <a:r>
              <a:rPr lang="en-US" sz="2800" dirty="0">
                <a:latin typeface="Tahoma" charset="0"/>
                <a:sym typeface="Symbol" charset="0"/>
              </a:rPr>
              <a:t> a</a:t>
            </a:r>
            <a:r>
              <a:rPr lang="en-US" sz="2800" baseline="-25000" dirty="0">
                <a:latin typeface="Tahoma" charset="0"/>
                <a:sym typeface="Symbol" charset="0"/>
              </a:rPr>
              <a:t>i+1</a:t>
            </a:r>
            <a:r>
              <a:rPr lang="en-US" sz="2400" dirty="0">
                <a:solidFill>
                  <a:schemeClr val="accent2"/>
                </a:solidFill>
                <a:latin typeface="Tahoma" charset="0"/>
                <a:sym typeface="Symbol" charset="0"/>
              </a:rPr>
              <a:t>(cascading </a:t>
            </a:r>
            <a:r>
              <a:rPr lang="en-US" sz="2800" dirty="0">
                <a:solidFill>
                  <a:schemeClr val="accent2"/>
                </a:solidFill>
                <a:latin typeface="Tahoma" charset="0"/>
              </a:rPr>
              <a:t>∏</a:t>
            </a:r>
            <a:r>
              <a:rPr lang="en-US" sz="2400" dirty="0" smtClean="0">
                <a:solidFill>
                  <a:schemeClr val="accent2"/>
                </a:solidFill>
                <a:latin typeface="Tahoma" charset="0"/>
                <a:sym typeface="Symbol" charset="0"/>
              </a:rPr>
              <a:t>)</a:t>
            </a:r>
          </a:p>
          <a:p>
            <a:pPr eaLnBrk="1" hangingPunct="1">
              <a:lnSpc>
                <a:spcPct val="110000"/>
              </a:lnSpc>
              <a:defRPr/>
            </a:pPr>
            <a:endParaRPr lang="en-US" sz="2400" dirty="0">
              <a:solidFill>
                <a:schemeClr val="accent2"/>
              </a:solidFill>
              <a:latin typeface="Tahoma" charset="0"/>
              <a:sym typeface="Symbol" charset="0"/>
            </a:endParaRPr>
          </a:p>
          <a:p>
            <a:pPr eaLnBrk="1" hangingPunct="1">
              <a:lnSpc>
                <a:spcPct val="110000"/>
              </a:lnSpc>
              <a:defRPr/>
            </a:pPr>
            <a:r>
              <a:rPr lang="en-US" sz="2400" dirty="0" smtClean="0">
                <a:solidFill>
                  <a:schemeClr val="accent2"/>
                </a:solidFill>
                <a:latin typeface="Tahoma" charset="0"/>
                <a:sym typeface="Symbol" charset="0"/>
              </a:rPr>
              <a:t>In the above, each </a:t>
            </a:r>
            <a:r>
              <a:rPr lang="en-US" sz="2400" dirty="0" err="1" smtClean="0">
                <a:solidFill>
                  <a:schemeClr val="accent2"/>
                </a:solidFill>
                <a:latin typeface="Tahoma" charset="0"/>
                <a:sym typeface="Symbol" charset="0"/>
              </a:rPr>
              <a:t>ai</a:t>
            </a:r>
            <a:r>
              <a:rPr lang="en-US" sz="2400" dirty="0" smtClean="0">
                <a:solidFill>
                  <a:schemeClr val="accent2"/>
                </a:solidFill>
                <a:latin typeface="Tahoma" charset="0"/>
                <a:sym typeface="Symbol" charset="0"/>
              </a:rPr>
              <a:t> is a set of columns.</a:t>
            </a:r>
          </a:p>
          <a:p>
            <a:pPr eaLnBrk="1" hangingPunct="1">
              <a:lnSpc>
                <a:spcPct val="110000"/>
              </a:lnSpc>
              <a:defRPr/>
            </a:pPr>
            <a:r>
              <a:rPr lang="en-US" sz="2400" dirty="0" smtClean="0">
                <a:solidFill>
                  <a:schemeClr val="accent2"/>
                </a:solidFill>
                <a:latin typeface="Tahoma" charset="0"/>
                <a:sym typeface="Symbol" charset="0"/>
              </a:rPr>
              <a:t>For example: Let’s say R has columns c1, c2, c3, c4.</a:t>
            </a:r>
          </a:p>
          <a:p>
            <a:pPr eaLnBrk="1" hangingPunct="1">
              <a:lnSpc>
                <a:spcPct val="110000"/>
              </a:lnSpc>
              <a:defRPr/>
            </a:pPr>
            <a:r>
              <a:rPr lang="en-US" sz="2400" dirty="0" smtClean="0">
                <a:latin typeface="Tahoma" charset="0"/>
              </a:rPr>
              <a:t>∏</a:t>
            </a:r>
            <a:r>
              <a:rPr lang="en-US" sz="2400" baseline="-25000" dirty="0" smtClean="0">
                <a:latin typeface="Tahoma" charset="0"/>
              </a:rPr>
              <a:t>c1,c3</a:t>
            </a:r>
            <a:r>
              <a:rPr lang="en-US" sz="2400" dirty="0" smtClean="0">
                <a:latin typeface="Tahoma" charset="0"/>
              </a:rPr>
              <a:t>(</a:t>
            </a:r>
            <a:r>
              <a:rPr lang="en-US" sz="2400" dirty="0" smtClean="0">
                <a:latin typeface="Tahoma" charset="0"/>
                <a:sym typeface="Symbol" charset="0"/>
              </a:rPr>
              <a:t>R)</a:t>
            </a:r>
            <a:r>
              <a:rPr lang="en-US" sz="2400" dirty="0" smtClean="0">
                <a:latin typeface="Tahoma" charset="0"/>
              </a:rPr>
              <a:t> ≡ (∏</a:t>
            </a:r>
            <a:r>
              <a:rPr lang="en-US" sz="2400" baseline="-25000" dirty="0" smtClean="0">
                <a:latin typeface="Tahoma" charset="0"/>
              </a:rPr>
              <a:t>c1,c3</a:t>
            </a:r>
            <a:r>
              <a:rPr lang="en-US" sz="2400" dirty="0" smtClean="0">
                <a:latin typeface="Tahoma" charset="0"/>
              </a:rPr>
              <a:t>(∏</a:t>
            </a:r>
            <a:r>
              <a:rPr lang="en-US" sz="2400" baseline="-25000" dirty="0" smtClean="0">
                <a:latin typeface="Tahoma" charset="0"/>
              </a:rPr>
              <a:t>c1,c2,c3</a:t>
            </a:r>
            <a:r>
              <a:rPr lang="en-US" sz="2400" dirty="0" smtClean="0">
                <a:latin typeface="Tahoma" charset="0"/>
              </a:rPr>
              <a:t>(</a:t>
            </a:r>
            <a:r>
              <a:rPr lang="en-US" sz="2400" dirty="0" smtClean="0">
                <a:latin typeface="Tahoma" charset="0"/>
                <a:sym typeface="Symbol" charset="0"/>
              </a:rPr>
              <a:t>R))</a:t>
            </a:r>
          </a:p>
          <a:p>
            <a:pPr marL="0" indent="0" eaLnBrk="1" hangingPunct="1">
              <a:lnSpc>
                <a:spcPct val="110000"/>
              </a:lnSpc>
              <a:buFont typeface="Wingdings" charset="0"/>
              <a:buNone/>
              <a:defRPr/>
            </a:pPr>
            <a:endParaRPr lang="en-US" sz="2400" dirty="0">
              <a:solidFill>
                <a:schemeClr val="accent2"/>
              </a:solidFill>
              <a:latin typeface="Tahoma" charset="0"/>
              <a:sym typeface="Symbol" charset="0"/>
            </a:endParaRPr>
          </a:p>
          <a:p>
            <a:pPr marL="0" indent="0" eaLnBrk="1" hangingPunct="1">
              <a:lnSpc>
                <a:spcPct val="110000"/>
              </a:lnSpc>
              <a:buFont typeface="Wingdings" charset="0"/>
              <a:buNone/>
              <a:defRPr/>
            </a:pPr>
            <a:r>
              <a:rPr lang="en-US" sz="2400" dirty="0" smtClean="0">
                <a:solidFill>
                  <a:schemeClr val="accent2"/>
                </a:solidFill>
                <a:latin typeface="Tahoma" charset="0"/>
                <a:sym typeface="Symbol" charset="0"/>
              </a:rPr>
              <a:t>Basically, we are eliminating one column at a time. </a:t>
            </a:r>
          </a:p>
          <a:p>
            <a:pPr marL="0" indent="0" eaLnBrk="1" hangingPunct="1">
              <a:lnSpc>
                <a:spcPct val="110000"/>
              </a:lnSpc>
              <a:buFont typeface="Wingdings" charset="0"/>
              <a:buNone/>
              <a:defRPr/>
            </a:pPr>
            <a:endParaRPr lang="en-US" sz="2400" dirty="0">
              <a:solidFill>
                <a:schemeClr val="accent2"/>
              </a:solidFill>
              <a:latin typeface="Tahoma" charset="0"/>
              <a:sym typeface="Symbol" charset="0"/>
            </a:endParaRPr>
          </a:p>
          <a:p>
            <a:pPr marL="0" indent="0" eaLnBrk="1" hangingPunct="1">
              <a:lnSpc>
                <a:spcPct val="110000"/>
              </a:lnSpc>
              <a:buFont typeface="Wingdings" charset="0"/>
              <a:buNone/>
              <a:defRPr/>
            </a:pPr>
            <a:r>
              <a:rPr lang="en-US" sz="2400" dirty="0" smtClean="0">
                <a:solidFill>
                  <a:schemeClr val="accent2"/>
                </a:solidFill>
                <a:latin typeface="Tahoma" charset="0"/>
                <a:sym typeface="Symbol" charset="0"/>
              </a:rPr>
              <a:t>The above is useful when optimizing expressions that involve both projections and joins.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9651">
                                            <p:txEl>
                                              <p:pRg st="1" end="1"/>
                                            </p:txEl>
                                          </p:spTgt>
                                        </p:tgtEl>
                                        <p:attrNameLst>
                                          <p:attrName>style.visibility</p:attrName>
                                        </p:attrNameLst>
                                      </p:cBhvr>
                                      <p:to>
                                        <p:strVal val="visible"/>
                                      </p:to>
                                    </p:set>
                                    <p:animEffect transition="in" filter="dissolve">
                                      <p:cBhvr>
                                        <p:cTn id="7" dur="500"/>
                                        <p:tgtEl>
                                          <p:spTgt spid="11796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79651">
                                            <p:txEl>
                                              <p:pRg st="3" end="3"/>
                                            </p:txEl>
                                          </p:spTgt>
                                        </p:tgtEl>
                                        <p:attrNameLst>
                                          <p:attrName>style.visibility</p:attrName>
                                        </p:attrNameLst>
                                      </p:cBhvr>
                                      <p:to>
                                        <p:strVal val="visible"/>
                                      </p:to>
                                    </p:set>
                                    <p:animEffect transition="in" filter="dissolve">
                                      <p:cBhvr>
                                        <p:cTn id="12" dur="500"/>
                                        <p:tgtEl>
                                          <p:spTgt spid="117965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79651">
                                            <p:txEl>
                                              <p:pRg st="4" end="4"/>
                                            </p:txEl>
                                          </p:spTgt>
                                        </p:tgtEl>
                                        <p:attrNameLst>
                                          <p:attrName>style.visibility</p:attrName>
                                        </p:attrNameLst>
                                      </p:cBhvr>
                                      <p:to>
                                        <p:strVal val="visible"/>
                                      </p:to>
                                    </p:set>
                                    <p:animEffect transition="in" filter="dissolve">
                                      <p:cBhvr>
                                        <p:cTn id="17" dur="500"/>
                                        <p:tgtEl>
                                          <p:spTgt spid="117965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79651">
                                            <p:txEl>
                                              <p:pRg st="5" end="5"/>
                                            </p:txEl>
                                          </p:spTgt>
                                        </p:tgtEl>
                                        <p:attrNameLst>
                                          <p:attrName>style.visibility</p:attrName>
                                        </p:attrNameLst>
                                      </p:cBhvr>
                                      <p:to>
                                        <p:strVal val="visible"/>
                                      </p:to>
                                    </p:set>
                                    <p:animEffect transition="in" filter="dissolve">
                                      <p:cBhvr>
                                        <p:cTn id="22" dur="500"/>
                                        <p:tgtEl>
                                          <p:spTgt spid="117965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79651">
                                            <p:txEl>
                                              <p:pRg st="7" end="7"/>
                                            </p:txEl>
                                          </p:spTgt>
                                        </p:tgtEl>
                                        <p:attrNameLst>
                                          <p:attrName>style.visibility</p:attrName>
                                        </p:attrNameLst>
                                      </p:cBhvr>
                                      <p:to>
                                        <p:strVal val="visible"/>
                                      </p:to>
                                    </p:set>
                                    <p:animEffect transition="in" filter="dissolve">
                                      <p:cBhvr>
                                        <p:cTn id="27" dur="500"/>
                                        <p:tgtEl>
                                          <p:spTgt spid="1179651">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79651">
                                            <p:txEl>
                                              <p:pRg st="9" end="9"/>
                                            </p:txEl>
                                          </p:spTgt>
                                        </p:tgtEl>
                                        <p:attrNameLst>
                                          <p:attrName>style.visibility</p:attrName>
                                        </p:attrNameLst>
                                      </p:cBhvr>
                                      <p:to>
                                        <p:strVal val="visible"/>
                                      </p:to>
                                    </p:set>
                                    <p:animEffect transition="in" filter="dissolve">
                                      <p:cBhvr>
                                        <p:cTn id="32" dur="500"/>
                                        <p:tgtEl>
                                          <p:spTgt spid="11796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88AE726F-9263-5A4A-8465-29F1936E5CC8}" type="datetime1">
              <a:rPr lang="en-US" sz="1200"/>
              <a:pPr eaLnBrk="1" hangingPunct="1"/>
              <a:t>12/4/16</a:t>
            </a:fld>
            <a:endParaRPr lang="en-US" sz="1200"/>
          </a:p>
        </p:txBody>
      </p:sp>
      <p:sp>
        <p:nvSpPr>
          <p:cNvPr id="3584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47EA1C91-42FF-094B-BC66-1BF0CF184755}" type="slidenum">
              <a:rPr lang="en-US" sz="1200"/>
              <a:pPr eaLnBrk="1" hangingPunct="1"/>
              <a:t>11</a:t>
            </a:fld>
            <a:endParaRPr lang="en-US" sz="1200"/>
          </a:p>
        </p:txBody>
      </p:sp>
      <p:sp>
        <p:nvSpPr>
          <p:cNvPr id="31748" name="Rectangle 2"/>
          <p:cNvSpPr>
            <a:spLocks noGrp="1" noChangeArrowheads="1"/>
          </p:cNvSpPr>
          <p:nvPr>
            <p:ph type="title"/>
          </p:nvPr>
        </p:nvSpPr>
        <p:spPr>
          <a:xfrm>
            <a:off x="914400" y="175187"/>
            <a:ext cx="8077200" cy="739213"/>
          </a:xfrm>
        </p:spPr>
        <p:txBody>
          <a:bodyPr>
            <a:normAutofit fontScale="90000"/>
          </a:bodyPr>
          <a:lstStyle/>
          <a:p>
            <a:pPr eaLnBrk="1" hangingPunct="1">
              <a:defRPr/>
            </a:pPr>
            <a:r>
              <a:rPr lang="en-US" sz="4000" dirty="0">
                <a:latin typeface="Tahoma" charset="0"/>
              </a:rPr>
              <a:t>RA </a:t>
            </a:r>
            <a:r>
              <a:rPr lang="en-US" sz="4000" dirty="0" smtClean="0">
                <a:latin typeface="Tahoma" charset="0"/>
              </a:rPr>
              <a:t>Equivalence: cross-products &amp; joins</a:t>
            </a:r>
            <a:endParaRPr lang="en-US" dirty="0">
              <a:latin typeface="Tahoma" charset="0"/>
            </a:endParaRPr>
          </a:p>
        </p:txBody>
      </p:sp>
      <p:sp>
        <p:nvSpPr>
          <p:cNvPr id="1179651" name="Rectangle 3"/>
          <p:cNvSpPr>
            <a:spLocks noGrp="1" noChangeArrowheads="1"/>
          </p:cNvSpPr>
          <p:nvPr>
            <p:ph type="body" idx="1"/>
          </p:nvPr>
        </p:nvSpPr>
        <p:spPr>
          <a:xfrm>
            <a:off x="292100" y="1447800"/>
            <a:ext cx="8839200" cy="4953000"/>
          </a:xfrm>
        </p:spPr>
        <p:txBody>
          <a:bodyPr/>
          <a:lstStyle/>
          <a:p>
            <a:pPr marL="0" indent="0" eaLnBrk="1" hangingPunct="1">
              <a:lnSpc>
                <a:spcPct val="110000"/>
              </a:lnSpc>
              <a:buFont typeface="Wingdings" charset="0"/>
              <a:buNone/>
              <a:defRPr/>
            </a:pPr>
            <a:r>
              <a:rPr lang="en-US" sz="2800" dirty="0" smtClean="0">
                <a:latin typeface="Tahoma" charset="0"/>
              </a:rPr>
              <a:t>R </a:t>
            </a:r>
            <a:r>
              <a:rPr lang="en-US" sz="2800" dirty="0">
                <a:latin typeface="Tahoma" charset="0"/>
              </a:rPr>
              <a:t>⋈ S ≡ S ⋈ R </a:t>
            </a:r>
            <a:r>
              <a:rPr lang="en-US" sz="2400" dirty="0" smtClean="0">
                <a:solidFill>
                  <a:schemeClr val="accent2"/>
                </a:solidFill>
                <a:latin typeface="Tahoma" charset="0"/>
              </a:rPr>
              <a:t>(</a:t>
            </a:r>
            <a:r>
              <a:rPr lang="en-US" sz="2400" dirty="0" err="1" smtClean="0">
                <a:solidFill>
                  <a:schemeClr val="accent2"/>
                </a:solidFill>
                <a:latin typeface="Tahoma" charset="0"/>
              </a:rPr>
              <a:t>commutativity</a:t>
            </a:r>
            <a:r>
              <a:rPr lang="en-US" sz="2400" dirty="0" smtClean="0">
                <a:solidFill>
                  <a:schemeClr val="accent2"/>
                </a:solidFill>
                <a:latin typeface="Tahoma" charset="0"/>
              </a:rPr>
              <a:t>)</a:t>
            </a:r>
            <a:endParaRPr lang="en-US" sz="2400" dirty="0">
              <a:solidFill>
                <a:schemeClr val="accent2"/>
              </a:solidFill>
              <a:latin typeface="Tahoma" charset="0"/>
            </a:endParaRPr>
          </a:p>
          <a:p>
            <a:pPr marL="0" indent="0" eaLnBrk="1" hangingPunct="1">
              <a:lnSpc>
                <a:spcPct val="110000"/>
              </a:lnSpc>
              <a:buFont typeface="Wingdings" charset="0"/>
              <a:buNone/>
              <a:defRPr/>
            </a:pPr>
            <a:r>
              <a:rPr lang="en-US" sz="2800" dirty="0">
                <a:latin typeface="Tahoma" charset="0"/>
              </a:rPr>
              <a:t>R ⋈ (S ⋈ T) ≡ (R ⋈ S) ⋈ T </a:t>
            </a:r>
            <a:r>
              <a:rPr lang="en-US" sz="2400" dirty="0">
                <a:solidFill>
                  <a:schemeClr val="accent2"/>
                </a:solidFill>
                <a:latin typeface="Tahoma" charset="0"/>
              </a:rPr>
              <a:t>(associativity</a:t>
            </a:r>
            <a:r>
              <a:rPr lang="en-US" sz="2000" dirty="0" smtClean="0">
                <a:solidFill>
                  <a:schemeClr val="accent2"/>
                </a:solidFill>
                <a:latin typeface="Tahoma" charset="0"/>
              </a:rPr>
              <a:t>)</a:t>
            </a:r>
          </a:p>
          <a:p>
            <a:pPr marL="0" indent="0" eaLnBrk="1" hangingPunct="1">
              <a:lnSpc>
                <a:spcPct val="110000"/>
              </a:lnSpc>
              <a:buNone/>
              <a:defRPr/>
            </a:pPr>
            <a:r>
              <a:rPr lang="en-US" sz="2000" dirty="0">
                <a:solidFill>
                  <a:schemeClr val="accent2"/>
                </a:solidFill>
                <a:latin typeface="Tahoma" charset="0"/>
              </a:rPr>
              <a:t>Note: Join without any common attributes is same as cross-product</a:t>
            </a:r>
          </a:p>
          <a:p>
            <a:pPr marL="0" indent="0" eaLnBrk="1" hangingPunct="1">
              <a:lnSpc>
                <a:spcPct val="110000"/>
              </a:lnSpc>
              <a:buFont typeface="Wingdings" charset="0"/>
              <a:buNone/>
              <a:defRPr/>
            </a:pPr>
            <a:endParaRPr lang="en-US" sz="2000" dirty="0" smtClean="0">
              <a:latin typeface="Tahoma" charset="0"/>
            </a:endParaRPr>
          </a:p>
          <a:p>
            <a:pPr marL="0" indent="0" eaLnBrk="1" hangingPunct="1">
              <a:lnSpc>
                <a:spcPct val="110000"/>
              </a:lnSpc>
              <a:buFont typeface="Wingdings" charset="0"/>
              <a:buNone/>
              <a:defRPr/>
            </a:pPr>
            <a:r>
              <a:rPr lang="en-US" sz="2000" dirty="0" smtClean="0">
                <a:latin typeface="Tahoma" charset="0"/>
              </a:rPr>
              <a:t>R x S ≡ S x R </a:t>
            </a:r>
            <a:r>
              <a:rPr lang="en-US" sz="1800" dirty="0" smtClean="0">
                <a:solidFill>
                  <a:schemeClr val="accent2"/>
                </a:solidFill>
                <a:latin typeface="Tahoma" charset="0"/>
              </a:rPr>
              <a:t>(</a:t>
            </a:r>
            <a:r>
              <a:rPr lang="en-US" sz="1800" dirty="0" err="1" smtClean="0">
                <a:solidFill>
                  <a:schemeClr val="accent2"/>
                </a:solidFill>
                <a:latin typeface="Tahoma" charset="0"/>
              </a:rPr>
              <a:t>commutativity</a:t>
            </a:r>
            <a:r>
              <a:rPr lang="en-US" sz="1800" dirty="0" smtClean="0">
                <a:solidFill>
                  <a:schemeClr val="accent2"/>
                </a:solidFill>
                <a:latin typeface="Tahoma" charset="0"/>
              </a:rPr>
              <a:t>)</a:t>
            </a:r>
          </a:p>
          <a:p>
            <a:pPr marL="0" indent="0" eaLnBrk="1" hangingPunct="1">
              <a:lnSpc>
                <a:spcPct val="110000"/>
              </a:lnSpc>
              <a:buFont typeface="Wingdings" charset="0"/>
              <a:buNone/>
              <a:defRPr/>
            </a:pPr>
            <a:r>
              <a:rPr lang="en-US" sz="2000" dirty="0" smtClean="0">
                <a:latin typeface="Tahoma" charset="0"/>
              </a:rPr>
              <a:t>R x (S x T) ≡ (R x S) x T </a:t>
            </a:r>
            <a:r>
              <a:rPr lang="en-US" sz="1800" dirty="0" smtClean="0">
                <a:solidFill>
                  <a:schemeClr val="accent2"/>
                </a:solidFill>
                <a:latin typeface="Tahoma" charset="0"/>
              </a:rPr>
              <a:t>(associativity</a:t>
            </a:r>
            <a:r>
              <a:rPr lang="en-US" sz="1600" dirty="0" smtClean="0">
                <a:solidFill>
                  <a:schemeClr val="accent2"/>
                </a:solidFill>
                <a:latin typeface="Tahoma" charset="0"/>
              </a:rPr>
              <a:t>)</a:t>
            </a:r>
          </a:p>
          <a:p>
            <a:pPr marL="0" indent="0" eaLnBrk="1" hangingPunct="1">
              <a:lnSpc>
                <a:spcPct val="110000"/>
              </a:lnSpc>
              <a:buFont typeface="Wingdings" charset="0"/>
              <a:buNone/>
              <a:defRPr/>
            </a:pPr>
            <a:endParaRPr lang="en-US" sz="2000" dirty="0">
              <a:solidFill>
                <a:schemeClr val="accent2"/>
              </a:solidFill>
              <a:latin typeface="Tahoma" charset="0"/>
            </a:endParaRPr>
          </a:p>
          <a:p>
            <a:pPr eaLnBrk="1" hangingPunct="1">
              <a:lnSpc>
                <a:spcPct val="110000"/>
              </a:lnSpc>
              <a:defRPr/>
            </a:pPr>
            <a:r>
              <a:rPr lang="en-US" sz="2000" dirty="0" smtClean="0">
                <a:solidFill>
                  <a:schemeClr val="accent2"/>
                </a:solidFill>
                <a:latin typeface="Tahoma" charset="0"/>
              </a:rPr>
              <a:t>Thus, joins and cross products can be performed in any order</a:t>
            </a:r>
          </a:p>
          <a:p>
            <a:pPr eaLnBrk="1" hangingPunct="1">
              <a:lnSpc>
                <a:spcPct val="110000"/>
              </a:lnSpc>
              <a:defRPr/>
            </a:pPr>
            <a:r>
              <a:rPr lang="en-US" sz="2000" dirty="0" smtClean="0">
                <a:solidFill>
                  <a:schemeClr val="accent2"/>
                </a:solidFill>
                <a:latin typeface="Tahoma" charset="0"/>
              </a:rPr>
              <a:t>Same columns will result. Column order not important semantically.</a:t>
            </a:r>
          </a:p>
          <a:p>
            <a:pPr marL="0" indent="0" eaLnBrk="1" hangingPunct="1">
              <a:lnSpc>
                <a:spcPct val="110000"/>
              </a:lnSpc>
              <a:buFont typeface="Wingdings" charset="0"/>
              <a:buNone/>
              <a:defRPr/>
            </a:pPr>
            <a:r>
              <a:rPr lang="en-US" sz="2000" dirty="0" smtClean="0">
                <a:solidFill>
                  <a:schemeClr val="accent2"/>
                </a:solidFill>
                <a:latin typeface="Tahoma" charset="0"/>
              </a:rPr>
              <a:t>(SQL can reorder the columns at final presentation time to the user, if column order is relevant for UI purposes.)</a:t>
            </a:r>
            <a:endParaRPr lang="en-US" sz="2000" dirty="0">
              <a:solidFill>
                <a:schemeClr val="accent2"/>
              </a:solidFill>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9651">
                                            <p:txEl>
                                              <p:pRg st="0" end="0"/>
                                            </p:txEl>
                                          </p:spTgt>
                                        </p:tgtEl>
                                        <p:attrNameLst>
                                          <p:attrName>style.visibility</p:attrName>
                                        </p:attrNameLst>
                                      </p:cBhvr>
                                      <p:to>
                                        <p:strVal val="visible"/>
                                      </p:to>
                                    </p:set>
                                    <p:animEffect transition="in" filter="dissolve">
                                      <p:cBhvr>
                                        <p:cTn id="7" dur="500"/>
                                        <p:tgtEl>
                                          <p:spTgt spid="1179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79651">
                                            <p:txEl>
                                              <p:pRg st="1" end="1"/>
                                            </p:txEl>
                                          </p:spTgt>
                                        </p:tgtEl>
                                        <p:attrNameLst>
                                          <p:attrName>style.visibility</p:attrName>
                                        </p:attrNameLst>
                                      </p:cBhvr>
                                      <p:to>
                                        <p:strVal val="visible"/>
                                      </p:to>
                                    </p:set>
                                    <p:animEffect transition="in" filter="dissolve">
                                      <p:cBhvr>
                                        <p:cTn id="12" dur="500"/>
                                        <p:tgtEl>
                                          <p:spTgt spid="1179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79651">
                                            <p:txEl>
                                              <p:pRg st="2" end="2"/>
                                            </p:txEl>
                                          </p:spTgt>
                                        </p:tgtEl>
                                        <p:attrNameLst>
                                          <p:attrName>style.visibility</p:attrName>
                                        </p:attrNameLst>
                                      </p:cBhvr>
                                      <p:to>
                                        <p:strVal val="visible"/>
                                      </p:to>
                                    </p:set>
                                    <p:animEffect transition="in" filter="dissolve">
                                      <p:cBhvr>
                                        <p:cTn id="17" dur="500"/>
                                        <p:tgtEl>
                                          <p:spTgt spid="1179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79651">
                                            <p:txEl>
                                              <p:pRg st="4" end="4"/>
                                            </p:txEl>
                                          </p:spTgt>
                                        </p:tgtEl>
                                        <p:attrNameLst>
                                          <p:attrName>style.visibility</p:attrName>
                                        </p:attrNameLst>
                                      </p:cBhvr>
                                      <p:to>
                                        <p:strVal val="visible"/>
                                      </p:to>
                                    </p:set>
                                    <p:animEffect transition="in" filter="dissolve">
                                      <p:cBhvr>
                                        <p:cTn id="22" dur="500"/>
                                        <p:tgtEl>
                                          <p:spTgt spid="117965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79651">
                                            <p:txEl>
                                              <p:pRg st="5" end="5"/>
                                            </p:txEl>
                                          </p:spTgt>
                                        </p:tgtEl>
                                        <p:attrNameLst>
                                          <p:attrName>style.visibility</p:attrName>
                                        </p:attrNameLst>
                                      </p:cBhvr>
                                      <p:to>
                                        <p:strVal val="visible"/>
                                      </p:to>
                                    </p:set>
                                    <p:animEffect transition="in" filter="dissolve">
                                      <p:cBhvr>
                                        <p:cTn id="27" dur="500"/>
                                        <p:tgtEl>
                                          <p:spTgt spid="117965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79651">
                                            <p:txEl>
                                              <p:pRg st="7" end="7"/>
                                            </p:txEl>
                                          </p:spTgt>
                                        </p:tgtEl>
                                        <p:attrNameLst>
                                          <p:attrName>style.visibility</p:attrName>
                                        </p:attrNameLst>
                                      </p:cBhvr>
                                      <p:to>
                                        <p:strVal val="visible"/>
                                      </p:to>
                                    </p:set>
                                    <p:animEffect transition="in" filter="dissolve">
                                      <p:cBhvr>
                                        <p:cTn id="32" dur="500"/>
                                        <p:tgtEl>
                                          <p:spTgt spid="1179651">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79651">
                                            <p:txEl>
                                              <p:pRg st="8" end="8"/>
                                            </p:txEl>
                                          </p:spTgt>
                                        </p:tgtEl>
                                        <p:attrNameLst>
                                          <p:attrName>style.visibility</p:attrName>
                                        </p:attrNameLst>
                                      </p:cBhvr>
                                      <p:to>
                                        <p:strVal val="visible"/>
                                      </p:to>
                                    </p:set>
                                    <p:animEffect transition="in" filter="dissolve">
                                      <p:cBhvr>
                                        <p:cTn id="37" dur="500"/>
                                        <p:tgtEl>
                                          <p:spTgt spid="1179651">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79651">
                                            <p:txEl>
                                              <p:pRg st="9" end="9"/>
                                            </p:txEl>
                                          </p:spTgt>
                                        </p:tgtEl>
                                        <p:attrNameLst>
                                          <p:attrName>style.visibility</p:attrName>
                                        </p:attrNameLst>
                                      </p:cBhvr>
                                      <p:to>
                                        <p:strVal val="visible"/>
                                      </p:to>
                                    </p:set>
                                    <p:animEffect transition="in" filter="dissolve">
                                      <p:cBhvr>
                                        <p:cTn id="42" dur="500"/>
                                        <p:tgtEl>
                                          <p:spTgt spid="11796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en-US">
                <a:latin typeface="Tahoma" charset="0"/>
              </a:rPr>
              <a:t>RA Equivalence – Multiple Ops</a:t>
            </a:r>
          </a:p>
        </p:txBody>
      </p:sp>
      <p:sp>
        <p:nvSpPr>
          <p:cNvPr id="31754" name="Rectangle 10"/>
          <p:cNvSpPr>
            <a:spLocks noChangeArrowheads="1"/>
          </p:cNvSpPr>
          <p:nvPr/>
        </p:nvSpPr>
        <p:spPr bwMode="auto">
          <a:xfrm>
            <a:off x="381000" y="2590800"/>
            <a:ext cx="8610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10000"/>
              </a:lnSpc>
              <a:spcBef>
                <a:spcPct val="20000"/>
              </a:spcBef>
              <a:buClr>
                <a:schemeClr val="tx2"/>
              </a:buClr>
              <a:buSzPct val="60000"/>
              <a:buFont typeface="Wingdings" charset="0"/>
              <a:buChar char="n"/>
              <a:defRPr/>
            </a:pPr>
            <a:r>
              <a:rPr lang="en-US" sz="2800" dirty="0">
                <a:sym typeface="Symbol" charset="0"/>
              </a:rPr>
              <a:t></a:t>
            </a:r>
            <a:r>
              <a:rPr lang="en-US" sz="2800" baseline="-25000" dirty="0">
                <a:sym typeface="Symbol" charset="0"/>
              </a:rPr>
              <a:t>P</a:t>
            </a:r>
            <a:r>
              <a:rPr lang="en-US" sz="2800" dirty="0">
                <a:sym typeface="Symbol" charset="0"/>
              </a:rPr>
              <a:t> (R X S) </a:t>
            </a:r>
            <a:r>
              <a:rPr lang="en-US" sz="2800" dirty="0"/>
              <a:t>≡ (R </a:t>
            </a:r>
            <a:r>
              <a:rPr lang="en-US" sz="2800" dirty="0" smtClean="0"/>
              <a:t>⋈</a:t>
            </a:r>
            <a:r>
              <a:rPr lang="en-US" sz="2800" baseline="-25000" dirty="0" smtClean="0"/>
              <a:t>P</a:t>
            </a:r>
            <a:r>
              <a:rPr lang="en-US" sz="2800" dirty="0" smtClean="0"/>
              <a:t> </a:t>
            </a:r>
            <a:r>
              <a:rPr lang="en-US" sz="2800" dirty="0"/>
              <a:t>S</a:t>
            </a:r>
            <a:r>
              <a:rPr lang="en-US" sz="2800" dirty="0" smtClean="0"/>
              <a:t>)</a:t>
            </a:r>
            <a:endParaRPr lang="en-US" sz="2400" dirty="0">
              <a:solidFill>
                <a:schemeClr val="accent2"/>
              </a:solidFill>
            </a:endParaRPr>
          </a:p>
          <a:p>
            <a:pPr>
              <a:lnSpc>
                <a:spcPct val="110000"/>
              </a:lnSpc>
              <a:spcBef>
                <a:spcPct val="20000"/>
              </a:spcBef>
              <a:buClr>
                <a:schemeClr val="tx2"/>
              </a:buClr>
              <a:buSzPct val="60000"/>
              <a:defRPr/>
            </a:pPr>
            <a:endParaRPr lang="en-US" sz="2400" dirty="0">
              <a:solidFill>
                <a:schemeClr val="accent2"/>
              </a:solidFill>
            </a:endParaRPr>
          </a:p>
        </p:txBody>
      </p:sp>
      <p:sp>
        <p:nvSpPr>
          <p:cNvPr id="37894" name="Rectangle 10"/>
          <p:cNvSpPr>
            <a:spLocks noChangeArrowheads="1"/>
          </p:cNvSpPr>
          <p:nvPr/>
        </p:nvSpPr>
        <p:spPr bwMode="auto">
          <a:xfrm>
            <a:off x="304800" y="1447800"/>
            <a:ext cx="8610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10000"/>
              </a:lnSpc>
              <a:spcBef>
                <a:spcPct val="20000"/>
              </a:spcBef>
              <a:buClr>
                <a:schemeClr val="tx2"/>
              </a:buClr>
              <a:buSzPct val="60000"/>
              <a:buFont typeface="Wingdings" charset="0"/>
              <a:buChar char="n"/>
            </a:pPr>
            <a:r>
              <a:rPr lang="en-US" sz="2800">
                <a:latin typeface="Lucida Grande" charset="0"/>
                <a:cs typeface="Lucida Grande" charset="0"/>
                <a:sym typeface="Symbol" charset="0"/>
              </a:rPr>
              <a:t>Π</a:t>
            </a:r>
            <a:r>
              <a:rPr lang="en-US" sz="2800" baseline="-25000">
                <a:latin typeface="Lucida Grande" charset="0"/>
                <a:cs typeface="Lucida Grande" charset="0"/>
                <a:sym typeface="Symbol" charset="0"/>
              </a:rPr>
              <a:t>A</a:t>
            </a:r>
            <a:r>
              <a:rPr lang="en-US" sz="2800">
                <a:latin typeface="Lucida Grande" charset="0"/>
                <a:cs typeface="Lucida Grande" charset="0"/>
                <a:sym typeface="Symbol" charset="0"/>
              </a:rPr>
              <a:t>(</a:t>
            </a:r>
            <a:r>
              <a:rPr lang="en-US" sz="2800">
                <a:sym typeface="Symbol" charset="0"/>
              </a:rPr>
              <a:t></a:t>
            </a:r>
            <a:r>
              <a:rPr lang="en-US" sz="2800" baseline="-25000">
                <a:sym typeface="Symbol" charset="0"/>
              </a:rPr>
              <a:t>c</a:t>
            </a:r>
            <a:r>
              <a:rPr lang="en-US" sz="2800">
                <a:sym typeface="Symbol" charset="0"/>
              </a:rPr>
              <a:t> (R)) </a:t>
            </a:r>
            <a:r>
              <a:rPr lang="en-US" sz="2800"/>
              <a:t>≡ </a:t>
            </a:r>
            <a:r>
              <a:rPr lang="en-US" sz="2800">
                <a:sym typeface="Symbol" charset="0"/>
              </a:rPr>
              <a:t></a:t>
            </a:r>
            <a:r>
              <a:rPr lang="en-US" sz="2800" baseline="-25000">
                <a:sym typeface="Symbol" charset="0"/>
              </a:rPr>
              <a:t>c</a:t>
            </a:r>
            <a:r>
              <a:rPr lang="en-US" sz="2800">
                <a:sym typeface="Symbol" charset="0"/>
              </a:rPr>
              <a:t> </a:t>
            </a:r>
            <a:r>
              <a:rPr lang="en-US" sz="2800">
                <a:latin typeface="Lucida Grande" charset="0"/>
                <a:cs typeface="Lucida Grande" charset="0"/>
                <a:sym typeface="Symbol" charset="0"/>
              </a:rPr>
              <a:t>(Π</a:t>
            </a:r>
            <a:r>
              <a:rPr lang="en-US" sz="2800" baseline="-25000">
                <a:latin typeface="Lucida Grande" charset="0"/>
                <a:cs typeface="Lucida Grande" charset="0"/>
                <a:sym typeface="Symbol" charset="0"/>
              </a:rPr>
              <a:t>A</a:t>
            </a:r>
            <a:r>
              <a:rPr lang="en-US" sz="2800">
                <a:sym typeface="Symbol" charset="0"/>
              </a:rPr>
              <a:t>(R)) </a:t>
            </a:r>
            <a:r>
              <a:rPr lang="en-US" sz="2400">
                <a:solidFill>
                  <a:schemeClr val="accent2"/>
                </a:solidFill>
              </a:rPr>
              <a:t>(if selection only involves attributes in the set A)</a:t>
            </a:r>
          </a:p>
        </p:txBody>
      </p:sp>
      <p:sp>
        <p:nvSpPr>
          <p:cNvPr id="37895" name="Rectangle 6"/>
          <p:cNvSpPr>
            <a:spLocks noChangeArrowheads="1"/>
          </p:cNvSpPr>
          <p:nvPr/>
        </p:nvSpPr>
        <p:spPr bwMode="auto">
          <a:xfrm>
            <a:off x="381000" y="3276600"/>
            <a:ext cx="86106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10000"/>
              </a:lnSpc>
              <a:spcBef>
                <a:spcPct val="20000"/>
              </a:spcBef>
              <a:buClr>
                <a:schemeClr val="tx2"/>
              </a:buClr>
              <a:buSzPct val="60000"/>
              <a:buFont typeface="Wingdings" charset="0"/>
              <a:buChar char="n"/>
            </a:pPr>
            <a:r>
              <a:rPr lang="en-US" sz="2800" dirty="0">
                <a:sym typeface="Symbol" charset="0"/>
              </a:rPr>
              <a:t></a:t>
            </a:r>
            <a:r>
              <a:rPr lang="en-US" sz="2800" baseline="-25000" dirty="0">
                <a:sym typeface="Symbol" charset="0"/>
              </a:rPr>
              <a:t>P</a:t>
            </a:r>
            <a:r>
              <a:rPr lang="en-US" sz="2800" dirty="0">
                <a:sym typeface="Symbol" charset="0"/>
              </a:rPr>
              <a:t> (R X S) </a:t>
            </a:r>
            <a:r>
              <a:rPr lang="en-US" sz="2800" dirty="0"/>
              <a:t>≡ </a:t>
            </a:r>
            <a:r>
              <a:rPr lang="en-US" sz="2800" dirty="0">
                <a:sym typeface="Symbol" charset="0"/>
              </a:rPr>
              <a:t></a:t>
            </a:r>
            <a:r>
              <a:rPr lang="en-US" sz="2800" baseline="-25000" dirty="0">
                <a:sym typeface="Symbol" charset="0"/>
              </a:rPr>
              <a:t>P</a:t>
            </a:r>
            <a:r>
              <a:rPr lang="en-US" sz="2800" dirty="0">
                <a:sym typeface="Symbol" charset="0"/>
              </a:rPr>
              <a:t> </a:t>
            </a:r>
            <a:r>
              <a:rPr lang="en-US" sz="2800" dirty="0"/>
              <a:t>(R) X S </a:t>
            </a:r>
            <a:r>
              <a:rPr lang="en-US" sz="2800" dirty="0">
                <a:solidFill>
                  <a:schemeClr val="accent2"/>
                </a:solidFill>
              </a:rPr>
              <a:t>(if p is only on R)</a:t>
            </a:r>
            <a:r>
              <a:rPr lang="en-US" sz="2800" dirty="0"/>
              <a:t> </a:t>
            </a:r>
            <a:endParaRPr lang="en-US" sz="2400" dirty="0">
              <a:solidFill>
                <a:schemeClr val="accent2"/>
              </a:solidFill>
              <a:latin typeface="Times" charset="0"/>
            </a:endParaRPr>
          </a:p>
        </p:txBody>
      </p:sp>
      <p:sp>
        <p:nvSpPr>
          <p:cNvPr id="37896" name="Rectangle 6"/>
          <p:cNvSpPr>
            <a:spLocks noChangeArrowheads="1"/>
          </p:cNvSpPr>
          <p:nvPr/>
        </p:nvSpPr>
        <p:spPr bwMode="auto">
          <a:xfrm>
            <a:off x="533400" y="4114800"/>
            <a:ext cx="86106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10000"/>
              </a:lnSpc>
              <a:spcBef>
                <a:spcPct val="20000"/>
              </a:spcBef>
              <a:buClr>
                <a:schemeClr val="tx2"/>
              </a:buClr>
              <a:buSzPct val="60000"/>
              <a:buFont typeface="Wingdings" charset="0"/>
              <a:buChar char="n"/>
            </a:pPr>
            <a:r>
              <a:rPr lang="en-US" sz="2800">
                <a:sym typeface="Symbol" charset="0"/>
              </a:rPr>
              <a:t></a:t>
            </a:r>
            <a:r>
              <a:rPr lang="en-US" sz="2800" baseline="-25000">
                <a:sym typeface="Symbol" charset="0"/>
              </a:rPr>
              <a:t>P</a:t>
            </a:r>
            <a:r>
              <a:rPr lang="en-US" sz="2800">
                <a:sym typeface="Symbol" charset="0"/>
              </a:rPr>
              <a:t> (R </a:t>
            </a:r>
            <a:r>
              <a:rPr lang="en-US" sz="2800"/>
              <a:t>⋈ </a:t>
            </a:r>
            <a:r>
              <a:rPr lang="en-US" sz="2800">
                <a:sym typeface="Symbol" charset="0"/>
              </a:rPr>
              <a:t>S) </a:t>
            </a:r>
            <a:r>
              <a:rPr lang="en-US" sz="2800"/>
              <a:t>≡ </a:t>
            </a:r>
            <a:r>
              <a:rPr lang="en-US" sz="2800">
                <a:sym typeface="Symbol" charset="0"/>
              </a:rPr>
              <a:t></a:t>
            </a:r>
            <a:r>
              <a:rPr lang="en-US" sz="2800" baseline="-25000">
                <a:sym typeface="Symbol" charset="0"/>
              </a:rPr>
              <a:t>p</a:t>
            </a:r>
            <a:r>
              <a:rPr lang="en-US" sz="2800">
                <a:sym typeface="Symbol" charset="0"/>
              </a:rPr>
              <a:t>(</a:t>
            </a:r>
            <a:r>
              <a:rPr lang="en-US" sz="2800"/>
              <a:t>R) ⋈ S </a:t>
            </a:r>
            <a:r>
              <a:rPr lang="en-US" sz="2800">
                <a:solidFill>
                  <a:schemeClr val="accent2"/>
                </a:solidFill>
              </a:rPr>
              <a:t>(if p is only on R)</a:t>
            </a:r>
            <a:r>
              <a:rPr lang="en-US" sz="2800"/>
              <a:t> </a:t>
            </a:r>
            <a:endParaRPr lang="en-US" sz="2400">
              <a:solidFill>
                <a:schemeClr val="accent2"/>
              </a:solidFill>
              <a:latin typeface="Times" charset="0"/>
            </a:endParaRPr>
          </a:p>
        </p:txBody>
      </p:sp>
      <p:sp>
        <p:nvSpPr>
          <p:cNvPr id="6" name="TextBox 5"/>
          <p:cNvSpPr txBox="1"/>
          <p:nvPr/>
        </p:nvSpPr>
        <p:spPr>
          <a:xfrm>
            <a:off x="838200" y="4876800"/>
            <a:ext cx="4868863" cy="1323975"/>
          </a:xfrm>
          <a:prstGeom prst="rect">
            <a:avLst/>
          </a:prstGeom>
          <a:noFill/>
        </p:spPr>
        <p:txBody>
          <a:bodyPr wrap="none">
            <a:spAutoFit/>
          </a:bodyPr>
          <a:lstStyle/>
          <a:p>
            <a:pPr>
              <a:defRPr/>
            </a:pPr>
            <a:r>
              <a:rPr lang="en-US" dirty="0"/>
              <a:t>Key ideas: When possible, consider doing</a:t>
            </a:r>
          </a:p>
          <a:p>
            <a:pPr marL="342900" indent="-342900">
              <a:buFont typeface="Arial"/>
              <a:buChar char="•"/>
              <a:defRPr/>
            </a:pPr>
            <a:r>
              <a:rPr lang="en-US" dirty="0"/>
              <a:t>Joins rather than cross-products. </a:t>
            </a:r>
          </a:p>
          <a:p>
            <a:pPr marL="342900" indent="-342900">
              <a:buFont typeface="Arial"/>
              <a:buChar char="•"/>
              <a:defRPr/>
            </a:pPr>
            <a:r>
              <a:rPr lang="en-US" dirty="0"/>
              <a:t>Selections before joins. </a:t>
            </a:r>
          </a:p>
          <a:p>
            <a:pPr marL="342900" indent="-342900">
              <a:buFont typeface="Arial"/>
              <a:buChar char="•"/>
              <a:defRPr/>
            </a:pPr>
            <a:r>
              <a:rPr lang="en-US" dirty="0"/>
              <a:t>Projections before selections.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F31ADD63-C2C6-794A-816E-5730EF4B07CE}" type="datetime1">
              <a:rPr lang="en-US" sz="1200"/>
              <a:pPr eaLnBrk="1" hangingPunct="1"/>
              <a:t>12/4/16</a:t>
            </a:fld>
            <a:endParaRPr lang="en-US" sz="1200"/>
          </a:p>
        </p:txBody>
      </p:sp>
      <p:sp>
        <p:nvSpPr>
          <p:cNvPr id="3993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20E5D031-9A0E-3647-93B9-E570341B18A3}" type="slidenum">
              <a:rPr lang="en-US" sz="1200"/>
              <a:pPr eaLnBrk="1" hangingPunct="1"/>
              <a:t>13</a:t>
            </a:fld>
            <a:endParaRPr lang="en-US" sz="1200"/>
          </a:p>
        </p:txBody>
      </p:sp>
      <p:sp>
        <p:nvSpPr>
          <p:cNvPr id="39940" name="Rectangle 2"/>
          <p:cNvSpPr>
            <a:spLocks noGrp="1" noChangeArrowheads="1"/>
          </p:cNvSpPr>
          <p:nvPr>
            <p:ph type="title"/>
          </p:nvPr>
        </p:nvSpPr>
        <p:spPr/>
        <p:txBody>
          <a:bodyPr/>
          <a:lstStyle/>
          <a:p>
            <a:pPr eaLnBrk="1" hangingPunct="1"/>
            <a:r>
              <a:rPr lang="en-US">
                <a:latin typeface="Tahoma" charset="0"/>
              </a:rPr>
              <a:t>RA Equivalence – Multiple Ops</a:t>
            </a:r>
          </a:p>
        </p:txBody>
      </p:sp>
      <p:sp>
        <p:nvSpPr>
          <p:cNvPr id="39941" name="Rectangle 10"/>
          <p:cNvSpPr>
            <a:spLocks noChangeArrowheads="1"/>
          </p:cNvSpPr>
          <p:nvPr/>
        </p:nvSpPr>
        <p:spPr bwMode="auto">
          <a:xfrm>
            <a:off x="304800" y="1447800"/>
            <a:ext cx="8610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10000"/>
              </a:lnSpc>
              <a:spcBef>
                <a:spcPct val="20000"/>
              </a:spcBef>
              <a:buClr>
                <a:schemeClr val="tx2"/>
              </a:buClr>
              <a:buSzPct val="60000"/>
              <a:buFont typeface="Wingdings" charset="0"/>
              <a:buChar char="n"/>
            </a:pPr>
            <a:r>
              <a:rPr lang="en-US" sz="2800" dirty="0">
                <a:sym typeface="Symbol" charset="0"/>
              </a:rPr>
              <a:t></a:t>
            </a:r>
            <a:r>
              <a:rPr lang="en-US" sz="2800" baseline="-25000" dirty="0">
                <a:sym typeface="Symbol" charset="0"/>
              </a:rPr>
              <a:t>P</a:t>
            </a:r>
            <a:r>
              <a:rPr lang="en-US" sz="2800" dirty="0">
                <a:sym typeface="Symbol" charset="0"/>
              </a:rPr>
              <a:t> (R X S) </a:t>
            </a:r>
            <a:r>
              <a:rPr lang="en-US" sz="2800" dirty="0"/>
              <a:t>≡ </a:t>
            </a:r>
            <a:r>
              <a:rPr lang="en-US" sz="2800" dirty="0">
                <a:sym typeface="Symbol" charset="0"/>
              </a:rPr>
              <a:t></a:t>
            </a:r>
            <a:r>
              <a:rPr lang="en-US" sz="2800" baseline="-25000" dirty="0">
                <a:sym typeface="Symbol" charset="0"/>
              </a:rPr>
              <a:t>P4</a:t>
            </a:r>
            <a:r>
              <a:rPr lang="en-US" sz="2800" dirty="0">
                <a:sym typeface="Symbol" charset="0"/>
              </a:rPr>
              <a:t> </a:t>
            </a:r>
            <a:r>
              <a:rPr lang="en-US" sz="2800" dirty="0"/>
              <a:t>(</a:t>
            </a:r>
            <a:r>
              <a:rPr lang="en-US" sz="2800" dirty="0">
                <a:sym typeface="Symbol" charset="0"/>
              </a:rPr>
              <a:t></a:t>
            </a:r>
            <a:r>
              <a:rPr lang="en-US" sz="2800" baseline="-25000" dirty="0">
                <a:sym typeface="Symbol" charset="0"/>
              </a:rPr>
              <a:t>P1</a:t>
            </a:r>
            <a:r>
              <a:rPr lang="en-US" sz="2800" dirty="0"/>
              <a:t>(R) </a:t>
            </a:r>
            <a:r>
              <a:rPr lang="en-US" sz="2800" dirty="0" smtClean="0"/>
              <a:t> ⋈</a:t>
            </a:r>
            <a:r>
              <a:rPr lang="en-US" sz="2800" baseline="-25000" dirty="0" smtClean="0"/>
              <a:t>p3</a:t>
            </a:r>
            <a:r>
              <a:rPr lang="en-US" sz="2800" dirty="0" smtClean="0"/>
              <a:t>  </a:t>
            </a:r>
            <a:r>
              <a:rPr lang="en-US" sz="2800" dirty="0" smtClean="0">
                <a:sym typeface="Symbol" charset="0"/>
              </a:rPr>
              <a:t></a:t>
            </a:r>
            <a:r>
              <a:rPr lang="en-US" sz="2800" baseline="-25000" dirty="0">
                <a:sym typeface="Symbol" charset="0"/>
              </a:rPr>
              <a:t>P2</a:t>
            </a:r>
            <a:r>
              <a:rPr lang="en-US" sz="2800" dirty="0"/>
              <a:t>(S))</a:t>
            </a:r>
            <a:endParaRPr lang="en-US" sz="2400" dirty="0">
              <a:solidFill>
                <a:schemeClr val="accent2"/>
              </a:solidFill>
              <a:latin typeface="Times" charset="0"/>
            </a:endParaRPr>
          </a:p>
        </p:txBody>
      </p:sp>
      <p:sp>
        <p:nvSpPr>
          <p:cNvPr id="39942" name="TextBox 1"/>
          <p:cNvSpPr txBox="1">
            <a:spLocks noChangeArrowheads="1"/>
          </p:cNvSpPr>
          <p:nvPr/>
        </p:nvSpPr>
        <p:spPr bwMode="auto">
          <a:xfrm>
            <a:off x="609600" y="3429000"/>
            <a:ext cx="6092825"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P1: conditions only on R</a:t>
            </a:r>
          </a:p>
          <a:p>
            <a:pPr eaLnBrk="1" hangingPunct="1"/>
            <a:r>
              <a:rPr lang="en-US"/>
              <a:t>P2: conditions only on S</a:t>
            </a:r>
          </a:p>
          <a:p>
            <a:pPr eaLnBrk="1" hangingPunct="1"/>
            <a:r>
              <a:rPr lang="en-US"/>
              <a:t>P3: join conditions with equality on R and S</a:t>
            </a:r>
          </a:p>
          <a:p>
            <a:pPr eaLnBrk="1" hangingPunct="1"/>
            <a:r>
              <a:rPr lang="en-US"/>
              <a:t>P4: other conditions involving both R and S columns</a:t>
            </a:r>
          </a:p>
        </p:txBody>
      </p:sp>
      <p:sp>
        <p:nvSpPr>
          <p:cNvPr id="39944" name="TextBox 3"/>
          <p:cNvSpPr txBox="1">
            <a:spLocks noChangeArrowheads="1"/>
          </p:cNvSpPr>
          <p:nvPr/>
        </p:nvSpPr>
        <p:spPr bwMode="auto">
          <a:xfrm>
            <a:off x="381000" y="2667000"/>
            <a:ext cx="7748588"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Idea: </a:t>
            </a:r>
          </a:p>
          <a:p>
            <a:pPr eaLnBrk="1" hangingPunct="1"/>
            <a:r>
              <a:rPr lang="en-US"/>
              <a:t>Replace P by a cascade of conditions p1, p2, p3, and p4 such that:</a:t>
            </a:r>
          </a:p>
        </p:txBody>
      </p:sp>
      <p:sp>
        <p:nvSpPr>
          <p:cNvPr id="5" name="Rectangle 4"/>
          <p:cNvSpPr/>
          <p:nvPr/>
        </p:nvSpPr>
        <p:spPr>
          <a:xfrm>
            <a:off x="381000" y="2133600"/>
            <a:ext cx="7575550" cy="492125"/>
          </a:xfrm>
          <a:prstGeom prst="rect">
            <a:avLst/>
          </a:prstGeom>
        </p:spPr>
        <p:txBody>
          <a:bodyPr>
            <a:spAutoFit/>
          </a:bodyPr>
          <a:lstStyle/>
          <a:p>
            <a:pPr marL="342900" indent="-342900">
              <a:lnSpc>
                <a:spcPct val="110000"/>
              </a:lnSpc>
              <a:spcBef>
                <a:spcPct val="20000"/>
              </a:spcBef>
              <a:buClr>
                <a:srgbClr val="0000FF"/>
              </a:buClr>
              <a:buSzPct val="60000"/>
              <a:buFont typeface="Wingdings" charset="0"/>
              <a:buChar char="n"/>
              <a:defRPr/>
            </a:pPr>
            <a:r>
              <a:rPr lang="en-US" sz="2400" dirty="0">
                <a:solidFill>
                  <a:srgbClr val="7B00A6"/>
                </a:solidFill>
                <a:latin typeface="+mn-lt"/>
              </a:rPr>
              <a:t>Note: P=p1 </a:t>
            </a:r>
            <a:r>
              <a:rPr lang="en-US" sz="2400" dirty="0">
                <a:solidFill>
                  <a:srgbClr val="7B00A6"/>
                </a:solidFill>
                <a:latin typeface="+mn-lt"/>
                <a:sym typeface="Symbol" charset="0"/>
              </a:rPr>
              <a:t></a:t>
            </a:r>
            <a:r>
              <a:rPr lang="en-US" sz="2400" dirty="0">
                <a:solidFill>
                  <a:srgbClr val="000000"/>
                </a:solidFill>
                <a:latin typeface="+mn-lt"/>
              </a:rPr>
              <a:t> </a:t>
            </a:r>
            <a:r>
              <a:rPr lang="en-US" sz="2400" dirty="0">
                <a:solidFill>
                  <a:srgbClr val="7B00A6"/>
                </a:solidFill>
                <a:latin typeface="+mn-lt"/>
              </a:rPr>
              <a:t>p2</a:t>
            </a:r>
            <a:r>
              <a:rPr lang="en-US" sz="2400" dirty="0">
                <a:solidFill>
                  <a:srgbClr val="7B00A6"/>
                </a:solidFill>
                <a:latin typeface="+mn-lt"/>
                <a:sym typeface="Symbol" charset="0"/>
              </a:rPr>
              <a:t> </a:t>
            </a:r>
            <a:r>
              <a:rPr lang="en-US" sz="2400" dirty="0">
                <a:solidFill>
                  <a:srgbClr val="000000"/>
                </a:solidFill>
                <a:latin typeface="+mn-lt"/>
                <a:sym typeface="Symbol" charset="0"/>
              </a:rPr>
              <a:t> </a:t>
            </a:r>
            <a:r>
              <a:rPr lang="en-US" sz="2400" dirty="0">
                <a:solidFill>
                  <a:srgbClr val="7B00A6"/>
                </a:solidFill>
                <a:latin typeface="+mn-lt"/>
              </a:rPr>
              <a:t>p3 </a:t>
            </a:r>
            <a:r>
              <a:rPr lang="en-US" sz="2400" dirty="0">
                <a:solidFill>
                  <a:srgbClr val="7B00A6"/>
                </a:solidFill>
                <a:latin typeface="+mn-lt"/>
                <a:sym typeface="Symbol" charset="0"/>
              </a:rPr>
              <a:t> p4</a:t>
            </a:r>
            <a:endParaRPr lang="en-US" sz="2400" dirty="0">
              <a:solidFill>
                <a:srgbClr val="7B00A6"/>
              </a:solidFill>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B2E5A462-EC06-5E46-8DB9-480B341826FC}" type="datetime1">
              <a:rPr lang="en-US" sz="1200"/>
              <a:pPr eaLnBrk="1" hangingPunct="1"/>
              <a:t>12/4/16</a:t>
            </a:fld>
            <a:endParaRPr lang="en-US" sz="1200"/>
          </a:p>
        </p:txBody>
      </p:sp>
      <p:sp>
        <p:nvSpPr>
          <p:cNvPr id="4198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1C652871-4FBA-3647-8EB3-40E74877E373}" type="slidenum">
              <a:rPr lang="en-US" sz="1200"/>
              <a:pPr eaLnBrk="1" hangingPunct="1"/>
              <a:t>14</a:t>
            </a:fld>
            <a:endParaRPr lang="en-US" sz="1200"/>
          </a:p>
        </p:txBody>
      </p:sp>
      <p:sp>
        <p:nvSpPr>
          <p:cNvPr id="41988" name="Rectangle 2"/>
          <p:cNvSpPr>
            <a:spLocks noGrp="1" noChangeArrowheads="1"/>
          </p:cNvSpPr>
          <p:nvPr>
            <p:ph type="title"/>
          </p:nvPr>
        </p:nvSpPr>
        <p:spPr/>
        <p:txBody>
          <a:bodyPr/>
          <a:lstStyle/>
          <a:p>
            <a:pPr eaLnBrk="1" hangingPunct="1"/>
            <a:r>
              <a:rPr lang="en-US">
                <a:latin typeface="Tahoma" charset="0"/>
              </a:rPr>
              <a:t>RA Equivalence – Multiple Ops</a:t>
            </a:r>
          </a:p>
        </p:txBody>
      </p:sp>
      <p:sp>
        <p:nvSpPr>
          <p:cNvPr id="41989" name="Rectangle 10"/>
          <p:cNvSpPr>
            <a:spLocks noChangeArrowheads="1"/>
          </p:cNvSpPr>
          <p:nvPr/>
        </p:nvSpPr>
        <p:spPr bwMode="auto">
          <a:xfrm>
            <a:off x="457200" y="1524000"/>
            <a:ext cx="8610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10000"/>
              </a:lnSpc>
              <a:spcBef>
                <a:spcPct val="20000"/>
              </a:spcBef>
              <a:buClr>
                <a:schemeClr val="tx2"/>
              </a:buClr>
              <a:buSzPct val="60000"/>
              <a:buFont typeface="Wingdings" charset="0"/>
              <a:buChar char="n"/>
            </a:pPr>
            <a:r>
              <a:rPr lang="en-US" sz="2800">
                <a:latin typeface="Lucida Grande" charset="0"/>
                <a:cs typeface="Lucida Grande" charset="0"/>
                <a:sym typeface="Symbol" charset="0"/>
              </a:rPr>
              <a:t>Π</a:t>
            </a:r>
            <a:r>
              <a:rPr lang="en-US" sz="2800" baseline="-25000">
                <a:sym typeface="Symbol" charset="0"/>
              </a:rPr>
              <a:t>P</a:t>
            </a:r>
            <a:r>
              <a:rPr lang="en-US" sz="2800">
                <a:sym typeface="Symbol" charset="0"/>
              </a:rPr>
              <a:t> (R X S) </a:t>
            </a:r>
            <a:r>
              <a:rPr lang="en-US" sz="2800"/>
              <a:t>≡ </a:t>
            </a:r>
            <a:r>
              <a:rPr lang="en-US" sz="2800">
                <a:latin typeface="Lucida Grande" charset="0"/>
                <a:cs typeface="Lucida Grande" charset="0"/>
                <a:sym typeface="Symbol" charset="0"/>
              </a:rPr>
              <a:t>Π</a:t>
            </a:r>
            <a:r>
              <a:rPr lang="en-US" sz="2800" baseline="-25000">
                <a:sym typeface="Symbol" charset="0"/>
              </a:rPr>
              <a:t>P1</a:t>
            </a:r>
            <a:r>
              <a:rPr lang="en-US" sz="2800"/>
              <a:t>(R) X </a:t>
            </a:r>
            <a:r>
              <a:rPr lang="en-US" sz="2800">
                <a:latin typeface="Lucida Grande" charset="0"/>
                <a:cs typeface="Lucida Grande" charset="0"/>
                <a:sym typeface="Symbol" charset="0"/>
              </a:rPr>
              <a:t>Π</a:t>
            </a:r>
            <a:r>
              <a:rPr lang="en-US" sz="2800" baseline="-25000">
                <a:sym typeface="Symbol" charset="0"/>
              </a:rPr>
              <a:t>P2</a:t>
            </a:r>
            <a:r>
              <a:rPr lang="en-US" sz="2800"/>
              <a:t>(S)</a:t>
            </a:r>
            <a:endParaRPr lang="en-US" sz="2400">
              <a:solidFill>
                <a:schemeClr val="accent2"/>
              </a:solidFill>
              <a:latin typeface="Times" charset="0"/>
            </a:endParaRPr>
          </a:p>
        </p:txBody>
      </p:sp>
      <p:sp>
        <p:nvSpPr>
          <p:cNvPr id="5" name="Rectangle 4"/>
          <p:cNvSpPr/>
          <p:nvPr/>
        </p:nvSpPr>
        <p:spPr>
          <a:xfrm>
            <a:off x="457200" y="2286000"/>
            <a:ext cx="7575550" cy="898525"/>
          </a:xfrm>
          <a:prstGeom prst="rect">
            <a:avLst/>
          </a:prstGeom>
        </p:spPr>
        <p:txBody>
          <a:bodyPr>
            <a:spAutoFit/>
          </a:bodyPr>
          <a:lstStyle/>
          <a:p>
            <a:pPr>
              <a:lnSpc>
                <a:spcPct val="110000"/>
              </a:lnSpc>
              <a:spcBef>
                <a:spcPct val="20000"/>
              </a:spcBef>
              <a:buClr>
                <a:srgbClr val="0000FF"/>
              </a:buClr>
              <a:buSzPct val="60000"/>
              <a:defRPr/>
            </a:pPr>
            <a:r>
              <a:rPr lang="en-US" sz="2400" dirty="0">
                <a:solidFill>
                  <a:srgbClr val="7B00A6"/>
                </a:solidFill>
                <a:latin typeface="+mn-lt"/>
              </a:rPr>
              <a:t>Columns p in the cross-product consist of columns p1 from R and columns p2 from S.</a:t>
            </a:r>
          </a:p>
        </p:txBody>
      </p:sp>
      <p:sp>
        <p:nvSpPr>
          <p:cNvPr id="41991" name="Rectangle 10"/>
          <p:cNvSpPr>
            <a:spLocks noChangeArrowheads="1"/>
          </p:cNvSpPr>
          <p:nvPr/>
        </p:nvSpPr>
        <p:spPr bwMode="auto">
          <a:xfrm>
            <a:off x="533400" y="3733800"/>
            <a:ext cx="8610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10000"/>
              </a:lnSpc>
              <a:spcBef>
                <a:spcPct val="20000"/>
              </a:spcBef>
              <a:buClr>
                <a:schemeClr val="tx2"/>
              </a:buClr>
              <a:buSzPct val="60000"/>
              <a:buFont typeface="Wingdings" charset="0"/>
              <a:buChar char="n"/>
            </a:pPr>
            <a:r>
              <a:rPr lang="en-US" sz="2800">
                <a:latin typeface="Lucida Grande" charset="0"/>
                <a:cs typeface="Lucida Grande" charset="0"/>
                <a:sym typeface="Symbol" charset="0"/>
              </a:rPr>
              <a:t>Π</a:t>
            </a:r>
            <a:r>
              <a:rPr lang="en-US" sz="2800" baseline="-25000">
                <a:sym typeface="Symbol" charset="0"/>
              </a:rPr>
              <a:t>P</a:t>
            </a:r>
            <a:r>
              <a:rPr lang="en-US" sz="2800">
                <a:sym typeface="Symbol" charset="0"/>
              </a:rPr>
              <a:t> (R </a:t>
            </a:r>
            <a:r>
              <a:rPr lang="en-US" sz="2800"/>
              <a:t>⋈ </a:t>
            </a:r>
            <a:r>
              <a:rPr lang="en-US" sz="2800">
                <a:sym typeface="Symbol" charset="0"/>
              </a:rPr>
              <a:t>S) </a:t>
            </a:r>
            <a:r>
              <a:rPr lang="en-US" sz="2800"/>
              <a:t>≡ </a:t>
            </a:r>
            <a:r>
              <a:rPr lang="en-US" sz="2800">
                <a:latin typeface="Lucida Grande" charset="0"/>
                <a:cs typeface="Lucida Grande" charset="0"/>
                <a:sym typeface="Symbol" charset="0"/>
              </a:rPr>
              <a:t>Π</a:t>
            </a:r>
            <a:r>
              <a:rPr lang="en-US" sz="2800" baseline="-25000">
                <a:sym typeface="Symbol" charset="0"/>
              </a:rPr>
              <a:t>P1</a:t>
            </a:r>
            <a:r>
              <a:rPr lang="en-US" sz="2800"/>
              <a:t>(R) ⋈ </a:t>
            </a:r>
            <a:r>
              <a:rPr lang="en-US" sz="2800">
                <a:latin typeface="Lucida Grande" charset="0"/>
                <a:cs typeface="Lucida Grande" charset="0"/>
                <a:sym typeface="Symbol" charset="0"/>
              </a:rPr>
              <a:t>Π</a:t>
            </a:r>
            <a:r>
              <a:rPr lang="en-US" sz="2800" baseline="-25000">
                <a:sym typeface="Symbol" charset="0"/>
              </a:rPr>
              <a:t>P2</a:t>
            </a:r>
            <a:r>
              <a:rPr lang="en-US" sz="2800"/>
              <a:t>(S)</a:t>
            </a:r>
            <a:endParaRPr lang="en-US" sz="2400">
              <a:solidFill>
                <a:schemeClr val="accent2"/>
              </a:solidFill>
              <a:latin typeface="Times" charset="0"/>
            </a:endParaRPr>
          </a:p>
        </p:txBody>
      </p:sp>
      <p:sp>
        <p:nvSpPr>
          <p:cNvPr id="12" name="Rectangle 11"/>
          <p:cNvSpPr/>
          <p:nvPr/>
        </p:nvSpPr>
        <p:spPr>
          <a:xfrm>
            <a:off x="609600" y="4327707"/>
            <a:ext cx="7575550" cy="898707"/>
          </a:xfrm>
          <a:prstGeom prst="rect">
            <a:avLst/>
          </a:prstGeom>
        </p:spPr>
        <p:txBody>
          <a:bodyPr>
            <a:spAutoFit/>
          </a:bodyPr>
          <a:lstStyle/>
          <a:p>
            <a:pPr>
              <a:lnSpc>
                <a:spcPct val="110000"/>
              </a:lnSpc>
              <a:spcBef>
                <a:spcPct val="20000"/>
              </a:spcBef>
              <a:buClr>
                <a:srgbClr val="0000FF"/>
              </a:buClr>
              <a:buSzPct val="60000"/>
              <a:defRPr/>
            </a:pPr>
            <a:r>
              <a:rPr lang="en-US" sz="2400" dirty="0" smtClean="0">
                <a:solidFill>
                  <a:srgbClr val="7B00A6"/>
                </a:solidFill>
                <a:latin typeface="+mn-lt"/>
              </a:rPr>
              <a:t>Note</a:t>
            </a:r>
            <a:r>
              <a:rPr lang="en-US" sz="2400" dirty="0">
                <a:solidFill>
                  <a:srgbClr val="7B00A6"/>
                </a:solidFill>
                <a:latin typeface="+mn-lt"/>
              </a:rPr>
              <a:t>: The above is only possible if all the join attributes appear in </a:t>
            </a:r>
            <a:r>
              <a:rPr lang="en-US" sz="2400" dirty="0" smtClean="0">
                <a:solidFill>
                  <a:srgbClr val="7B00A6"/>
                </a:solidFill>
                <a:latin typeface="+mn-lt"/>
              </a:rPr>
              <a:t>both </a:t>
            </a:r>
            <a:r>
              <a:rPr lang="en-US" sz="2400" dirty="0">
                <a:solidFill>
                  <a:srgbClr val="7B00A6"/>
                </a:solidFill>
                <a:latin typeface="+mn-lt"/>
              </a:rPr>
              <a:t>p1 and p2.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60DDA206-BE21-4B41-8ADB-35584AF04855}" type="datetime1">
              <a:rPr lang="en-US" sz="1200"/>
              <a:pPr eaLnBrk="1" hangingPunct="1"/>
              <a:t>12/4/16</a:t>
            </a:fld>
            <a:endParaRPr lang="en-US" sz="1200"/>
          </a:p>
        </p:txBody>
      </p:sp>
      <p:sp>
        <p:nvSpPr>
          <p:cNvPr id="4403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3C96BC7E-18DD-D24F-94A9-5D19E3B591C6}" type="slidenum">
              <a:rPr lang="en-US" sz="1200"/>
              <a:pPr eaLnBrk="1" hangingPunct="1"/>
              <a:t>15</a:t>
            </a:fld>
            <a:endParaRPr lang="en-US" sz="1200"/>
          </a:p>
        </p:txBody>
      </p:sp>
      <p:sp>
        <p:nvSpPr>
          <p:cNvPr id="44036" name="Rectangle 2"/>
          <p:cNvSpPr>
            <a:spLocks noGrp="1" noChangeArrowheads="1"/>
          </p:cNvSpPr>
          <p:nvPr>
            <p:ph type="title"/>
          </p:nvPr>
        </p:nvSpPr>
        <p:spPr/>
        <p:txBody>
          <a:bodyPr/>
          <a:lstStyle/>
          <a:p>
            <a:pPr eaLnBrk="1" hangingPunct="1"/>
            <a:r>
              <a:rPr lang="en-US">
                <a:latin typeface="Tahoma" charset="0"/>
              </a:rPr>
              <a:t>RA Equivalence – More rules</a:t>
            </a:r>
          </a:p>
        </p:txBody>
      </p:sp>
      <p:sp>
        <p:nvSpPr>
          <p:cNvPr id="1179655" name="Rectangle 7"/>
          <p:cNvSpPr>
            <a:spLocks noChangeArrowheads="1"/>
          </p:cNvSpPr>
          <p:nvPr/>
        </p:nvSpPr>
        <p:spPr bwMode="auto">
          <a:xfrm>
            <a:off x="304800" y="1600200"/>
            <a:ext cx="86106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10000"/>
              </a:lnSpc>
              <a:spcBef>
                <a:spcPct val="20000"/>
              </a:spcBef>
              <a:buClr>
                <a:schemeClr val="tx2"/>
              </a:buClr>
              <a:buSzPct val="60000"/>
              <a:buFont typeface="Wingdings" charset="0"/>
              <a:buChar char="n"/>
            </a:pPr>
            <a:r>
              <a:rPr lang="en-US" sz="2800"/>
              <a:t>∏</a:t>
            </a:r>
            <a:r>
              <a:rPr lang="en-US" sz="2800" baseline="-25000"/>
              <a:t>A1,A2,…An</a:t>
            </a:r>
            <a:r>
              <a:rPr lang="en-US" sz="2800"/>
              <a:t>(</a:t>
            </a:r>
            <a:r>
              <a:rPr lang="en-US" sz="2800">
                <a:sym typeface="Symbol" charset="0"/>
              </a:rPr>
              <a:t></a:t>
            </a:r>
            <a:r>
              <a:rPr lang="en-US" sz="2800" baseline="-25000">
                <a:sym typeface="Symbol" charset="0"/>
              </a:rPr>
              <a:t>P</a:t>
            </a:r>
            <a:r>
              <a:rPr lang="en-US" sz="2800">
                <a:sym typeface="Symbol" charset="0"/>
              </a:rPr>
              <a:t> (R)</a:t>
            </a:r>
            <a:r>
              <a:rPr lang="en-US" sz="2800"/>
              <a:t>) ≡ ∏</a:t>
            </a:r>
            <a:r>
              <a:rPr lang="en-US" sz="2800" baseline="-25000"/>
              <a:t>A1,A2,…An</a:t>
            </a:r>
            <a:r>
              <a:rPr lang="en-US" sz="2800"/>
              <a:t>(</a:t>
            </a:r>
            <a:r>
              <a:rPr lang="en-US" sz="2800">
                <a:sym typeface="Symbol" charset="0"/>
              </a:rPr>
              <a:t></a:t>
            </a:r>
            <a:r>
              <a:rPr lang="en-US" sz="2800" baseline="-25000">
                <a:sym typeface="Symbol" charset="0"/>
              </a:rPr>
              <a:t>P</a:t>
            </a:r>
            <a:r>
              <a:rPr lang="en-US" sz="2800">
                <a:sym typeface="Symbol" charset="0"/>
              </a:rPr>
              <a:t> (</a:t>
            </a:r>
            <a:r>
              <a:rPr lang="en-US" sz="2800"/>
              <a:t>∏</a:t>
            </a:r>
            <a:r>
              <a:rPr lang="en-US" sz="2800" baseline="-25000"/>
              <a:t>A1,…An, B1,… BM</a:t>
            </a:r>
            <a:r>
              <a:rPr lang="en-US" sz="2800">
                <a:sym typeface="Symbol" charset="0"/>
              </a:rPr>
              <a:t>R)</a:t>
            </a:r>
            <a:r>
              <a:rPr lang="en-US" sz="2800"/>
              <a:t>)</a:t>
            </a:r>
          </a:p>
          <a:p>
            <a:pPr marL="742950" lvl="1" indent="-285750">
              <a:lnSpc>
                <a:spcPct val="110000"/>
              </a:lnSpc>
              <a:spcBef>
                <a:spcPct val="20000"/>
              </a:spcBef>
              <a:buClr>
                <a:schemeClr val="hlink"/>
              </a:buClr>
              <a:buSzPct val="55000"/>
              <a:buFont typeface="Wingdings" charset="0"/>
              <a:buNone/>
            </a:pPr>
            <a:r>
              <a:rPr lang="en-US" sz="2400">
                <a:solidFill>
                  <a:schemeClr val="accent2"/>
                </a:solidFill>
              </a:rPr>
              <a:t>B1 … BM attributes in P</a:t>
            </a:r>
          </a:p>
          <a:p>
            <a:pPr marL="742950" lvl="1" indent="-285750">
              <a:lnSpc>
                <a:spcPct val="110000"/>
              </a:lnSpc>
              <a:spcBef>
                <a:spcPct val="20000"/>
              </a:spcBef>
              <a:buClr>
                <a:schemeClr val="hlink"/>
              </a:buClr>
              <a:buSzPct val="55000"/>
              <a:buFont typeface="Wingdings" charset="0"/>
              <a:buNone/>
            </a:pPr>
            <a:r>
              <a:rPr lang="en-US" sz="2400">
                <a:solidFill>
                  <a:schemeClr val="accent2"/>
                </a:solidFill>
              </a:rPr>
              <a:t> </a:t>
            </a:r>
          </a:p>
          <a:p>
            <a:pPr marL="742950" lvl="1" indent="-285750">
              <a:lnSpc>
                <a:spcPct val="110000"/>
              </a:lnSpc>
              <a:spcBef>
                <a:spcPct val="20000"/>
              </a:spcBef>
              <a:buClr>
                <a:schemeClr val="hlink"/>
              </a:buClr>
              <a:buSzPct val="55000"/>
              <a:buFont typeface="Wingdings" charset="0"/>
              <a:buNone/>
            </a:pPr>
            <a:endParaRPr lang="en-US" sz="2400">
              <a:solidFill>
                <a:schemeClr val="accent2"/>
              </a:solidFill>
            </a:endParaRPr>
          </a:p>
        </p:txBody>
      </p:sp>
      <p:sp>
        <p:nvSpPr>
          <p:cNvPr id="15" name="Rectangle 7"/>
          <p:cNvSpPr>
            <a:spLocks noChangeArrowheads="1"/>
          </p:cNvSpPr>
          <p:nvPr/>
        </p:nvSpPr>
        <p:spPr bwMode="auto">
          <a:xfrm>
            <a:off x="304800" y="2971800"/>
            <a:ext cx="86106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10000"/>
              </a:lnSpc>
              <a:spcBef>
                <a:spcPct val="20000"/>
              </a:spcBef>
              <a:buClr>
                <a:schemeClr val="tx2"/>
              </a:buClr>
              <a:buSzPct val="60000"/>
              <a:buFont typeface="Wingdings" charset="0"/>
              <a:buChar char="n"/>
            </a:pPr>
            <a:r>
              <a:rPr lang="en-US" sz="2800"/>
              <a:t>∏</a:t>
            </a:r>
            <a:r>
              <a:rPr lang="en-US" sz="2800" baseline="-25000"/>
              <a:t>A</a:t>
            </a:r>
            <a:r>
              <a:rPr lang="en-US" sz="2800"/>
              <a:t>(</a:t>
            </a:r>
            <a:r>
              <a:rPr lang="en-US" sz="2800">
                <a:sym typeface="Symbol" charset="0"/>
              </a:rPr>
              <a:t>R </a:t>
            </a:r>
            <a:r>
              <a:rPr lang="en-US" sz="2800"/>
              <a:t>⋈</a:t>
            </a:r>
            <a:r>
              <a:rPr lang="en-US" sz="2800" baseline="-25000"/>
              <a:t>c</a:t>
            </a:r>
            <a:r>
              <a:rPr lang="en-US" sz="2800"/>
              <a:t> S</a:t>
            </a:r>
            <a:r>
              <a:rPr lang="en-US" sz="2800">
                <a:sym typeface="Symbol" charset="0"/>
              </a:rPr>
              <a:t>)</a:t>
            </a:r>
            <a:r>
              <a:rPr lang="en-US" sz="2800"/>
              <a:t>) ≡ ∏</a:t>
            </a:r>
            <a:r>
              <a:rPr lang="en-US" sz="2800" baseline="-25000"/>
              <a:t>A</a:t>
            </a:r>
            <a:r>
              <a:rPr lang="en-US" sz="2800"/>
              <a:t>(</a:t>
            </a:r>
            <a:r>
              <a:rPr lang="en-US" sz="2800">
                <a:sym typeface="Symbol" charset="0"/>
              </a:rPr>
              <a:t>(</a:t>
            </a:r>
            <a:r>
              <a:rPr lang="en-US" sz="2800"/>
              <a:t>∏</a:t>
            </a:r>
            <a:r>
              <a:rPr lang="en-US" sz="2800" baseline="-25000"/>
              <a:t>A1</a:t>
            </a:r>
            <a:r>
              <a:rPr lang="en-US" sz="2800"/>
              <a:t>(</a:t>
            </a:r>
            <a:r>
              <a:rPr lang="en-US" sz="2800">
                <a:sym typeface="Symbol" charset="0"/>
              </a:rPr>
              <a:t>R) </a:t>
            </a:r>
            <a:r>
              <a:rPr lang="en-US" sz="2800"/>
              <a:t>⋈</a:t>
            </a:r>
            <a:r>
              <a:rPr lang="en-US" sz="2800" baseline="-25000"/>
              <a:t>c</a:t>
            </a:r>
            <a:r>
              <a:rPr lang="en-US" sz="2800"/>
              <a:t> ∏</a:t>
            </a:r>
            <a:r>
              <a:rPr lang="en-US" sz="2800" baseline="-25000"/>
              <a:t>A2</a:t>
            </a:r>
            <a:r>
              <a:rPr lang="en-US" sz="2800">
                <a:sym typeface="Symbol" charset="0"/>
              </a:rPr>
              <a:t>(S) )</a:t>
            </a:r>
            <a:r>
              <a:rPr lang="en-US" sz="2800"/>
              <a:t>)</a:t>
            </a:r>
          </a:p>
          <a:p>
            <a:pPr marL="742950" lvl="1" indent="-285750">
              <a:lnSpc>
                <a:spcPct val="110000"/>
              </a:lnSpc>
              <a:spcBef>
                <a:spcPct val="20000"/>
              </a:spcBef>
              <a:buClr>
                <a:schemeClr val="hlink"/>
              </a:buClr>
              <a:buSzPct val="55000"/>
              <a:buFont typeface="Wingdings" charset="0"/>
              <a:buNone/>
            </a:pPr>
            <a:r>
              <a:rPr lang="en-US" sz="2400">
                <a:solidFill>
                  <a:schemeClr val="accent2"/>
                </a:solidFill>
              </a:rPr>
              <a:t> </a:t>
            </a:r>
          </a:p>
          <a:p>
            <a:pPr marL="742950" lvl="1" indent="-285750">
              <a:lnSpc>
                <a:spcPct val="110000"/>
              </a:lnSpc>
              <a:spcBef>
                <a:spcPct val="20000"/>
              </a:spcBef>
              <a:buClr>
                <a:schemeClr val="hlink"/>
              </a:buClr>
              <a:buSzPct val="55000"/>
              <a:buFont typeface="Wingdings" charset="0"/>
              <a:buNone/>
            </a:pPr>
            <a:r>
              <a:rPr lang="en-US" sz="2400">
                <a:solidFill>
                  <a:schemeClr val="accent2"/>
                </a:solidFill>
              </a:rPr>
              <a:t>A1 is the set of attributes of R in either A or in c.</a:t>
            </a:r>
          </a:p>
          <a:p>
            <a:pPr marL="742950" lvl="1" indent="-285750">
              <a:lnSpc>
                <a:spcPct val="110000"/>
              </a:lnSpc>
              <a:spcBef>
                <a:spcPct val="20000"/>
              </a:spcBef>
              <a:buClr>
                <a:schemeClr val="hlink"/>
              </a:buClr>
              <a:buSzPct val="55000"/>
              <a:buFont typeface="Wingdings" charset="0"/>
              <a:buNone/>
            </a:pPr>
            <a:r>
              <a:rPr lang="en-US" sz="2400">
                <a:solidFill>
                  <a:schemeClr val="accent2"/>
                </a:solidFill>
              </a:rPr>
              <a:t>A2 is the set of attributes of S in either A or in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9655">
                                            <p:txEl>
                                              <p:pRg st="0" end="0"/>
                                            </p:txEl>
                                          </p:spTgt>
                                        </p:tgtEl>
                                        <p:attrNameLst>
                                          <p:attrName>style.visibility</p:attrName>
                                        </p:attrNameLst>
                                      </p:cBhvr>
                                      <p:to>
                                        <p:strVal val="visible"/>
                                      </p:to>
                                    </p:set>
                                    <p:animEffect transition="in" filter="dissolve">
                                      <p:cBhvr>
                                        <p:cTn id="7" dur="500"/>
                                        <p:tgtEl>
                                          <p:spTgt spid="117965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79655">
                                            <p:txEl>
                                              <p:pRg st="1" end="1"/>
                                            </p:txEl>
                                          </p:spTgt>
                                        </p:tgtEl>
                                        <p:attrNameLst>
                                          <p:attrName>style.visibility</p:attrName>
                                        </p:attrNameLst>
                                      </p:cBhvr>
                                      <p:to>
                                        <p:strVal val="visible"/>
                                      </p:to>
                                    </p:set>
                                    <p:animEffect transition="in" filter="dissolve">
                                      <p:cBhvr>
                                        <p:cTn id="10" dur="500"/>
                                        <p:tgtEl>
                                          <p:spTgt spid="117965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79655">
                                            <p:txEl>
                                              <p:pRg st="2" end="2"/>
                                            </p:txEl>
                                          </p:spTgt>
                                        </p:tgtEl>
                                        <p:attrNameLst>
                                          <p:attrName>style.visibility</p:attrName>
                                        </p:attrNameLst>
                                      </p:cBhvr>
                                      <p:to>
                                        <p:strVal val="visible"/>
                                      </p:to>
                                    </p:set>
                                    <p:animEffect transition="in" filter="dissolve">
                                      <p:cBhvr>
                                        <p:cTn id="13" dur="500"/>
                                        <p:tgtEl>
                                          <p:spTgt spid="117965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
                                            <p:txEl>
                                              <p:pRg st="0" end="0"/>
                                            </p:txEl>
                                          </p:spTgt>
                                        </p:tgtEl>
                                        <p:attrNameLst>
                                          <p:attrName>style.visibility</p:attrName>
                                        </p:attrNameLst>
                                      </p:cBhvr>
                                      <p:to>
                                        <p:strVal val="visible"/>
                                      </p:to>
                                    </p:set>
                                    <p:animEffect transition="in" filter="dissolve">
                                      <p:cBhvr>
                                        <p:cTn id="18" dur="500"/>
                                        <p:tgtEl>
                                          <p:spTgt spid="15">
                                            <p:txEl>
                                              <p:pRg st="0" end="0"/>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animEffect transition="in" filter="dissolve">
                                      <p:cBhvr>
                                        <p:cTn id="21" dur="500"/>
                                        <p:tgtEl>
                                          <p:spTgt spid="15">
                                            <p:txEl>
                                              <p:pRg st="1" end="1"/>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5">
                                            <p:txEl>
                                              <p:pRg st="2" end="2"/>
                                            </p:txEl>
                                          </p:spTgt>
                                        </p:tgtEl>
                                        <p:attrNameLst>
                                          <p:attrName>style.visibility</p:attrName>
                                        </p:attrNameLst>
                                      </p:cBhvr>
                                      <p:to>
                                        <p:strVal val="visible"/>
                                      </p:to>
                                    </p:set>
                                    <p:animEffect transition="in" filter="dissolve">
                                      <p:cBhvr>
                                        <p:cTn id="24" dur="500"/>
                                        <p:tgtEl>
                                          <p:spTgt spid="15">
                                            <p:txEl>
                                              <p:pRg st="2" end="2"/>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animEffect transition="in" filter="dissolve">
                                      <p:cBhvr>
                                        <p:cTn id="27"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5" grpId="0" build="p" autoUpdateAnimBg="0"/>
      <p:bldP spid="1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r>
              <a:rPr lang="en-US">
                <a:latin typeface="Tahoma" charset="0"/>
              </a:rPr>
              <a:t>RA Equivalence	</a:t>
            </a:r>
          </a:p>
        </p:txBody>
      </p:sp>
      <p:sp>
        <p:nvSpPr>
          <p:cNvPr id="92162" name="Content Placeholder 2"/>
          <p:cNvSpPr>
            <a:spLocks noGrp="1"/>
          </p:cNvSpPr>
          <p:nvPr>
            <p:ph idx="1"/>
          </p:nvPr>
        </p:nvSpPr>
        <p:spPr/>
        <p:txBody>
          <a:bodyPr/>
          <a:lstStyle/>
          <a:p>
            <a:r>
              <a:rPr lang="en-US">
                <a:latin typeface="Tahoma" charset="0"/>
              </a:rPr>
              <a:t>Additional equivalences possible when union, intersection, set difference, etc. are considered.</a:t>
            </a:r>
          </a:p>
          <a:p>
            <a:r>
              <a:rPr lang="en-US">
                <a:latin typeface="Tahoma" charset="0"/>
              </a:rPr>
              <a:t>We do not discuss those further.</a:t>
            </a:r>
          </a:p>
        </p:txBody>
      </p:sp>
      <p:sp>
        <p:nvSpPr>
          <p:cNvPr id="4" name="Date Placeholder 3"/>
          <p:cNvSpPr>
            <a:spLocks noGrp="1"/>
          </p:cNvSpPr>
          <p:nvPr>
            <p:ph type="dt" sz="quarter" idx="10"/>
          </p:nvPr>
        </p:nvSpPr>
        <p:spPr/>
        <p:txBody>
          <a:bodyPr/>
          <a:lstStyle/>
          <a:p>
            <a:pPr>
              <a:defRPr/>
            </a:pPr>
            <a:fld id="{4CAEF29F-888B-E245-99DA-BE120FF9AC02}" type="datetime1">
              <a:rPr lang="en-US" smtClean="0"/>
              <a:pPr>
                <a:defRPr/>
              </a:pPr>
              <a:t>12/4/16</a:t>
            </a:fld>
            <a:endParaRPr lang="en-US"/>
          </a:p>
        </p:txBody>
      </p:sp>
      <p:sp>
        <p:nvSpPr>
          <p:cNvPr id="5" name="Footer Placeholder 4"/>
          <p:cNvSpPr>
            <a:spLocks noGrp="1"/>
          </p:cNvSpPr>
          <p:nvPr>
            <p:ph type="ftr" sz="quarter" idx="11"/>
          </p:nvPr>
        </p:nvSpPr>
        <p:spPr/>
        <p:txBody>
          <a:bodyPr/>
          <a:lstStyle/>
          <a:p>
            <a:pPr>
              <a:defRPr/>
            </a:pPr>
            <a:r>
              <a:rPr lang="en-US" smtClean="0"/>
              <a:t>EECS 484: Database Management Systems</a:t>
            </a:r>
            <a:endParaRPr lang="en-US"/>
          </a:p>
        </p:txBody>
      </p:sp>
      <p:sp>
        <p:nvSpPr>
          <p:cNvPr id="6" name="Slide Number Placeholder 5"/>
          <p:cNvSpPr>
            <a:spLocks noGrp="1"/>
          </p:cNvSpPr>
          <p:nvPr>
            <p:ph type="sldNum" sz="quarter" idx="12"/>
          </p:nvPr>
        </p:nvSpPr>
        <p:spPr/>
        <p:txBody>
          <a:bodyPr/>
          <a:lstStyle/>
          <a:p>
            <a:pPr>
              <a:defRPr/>
            </a:pPr>
            <a:fld id="{D8FBDD05-5C4A-6D46-9E88-1E86273FD189}"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83AF5156-2FE2-1545-98DB-697092BC8B26}" type="datetime1">
              <a:rPr lang="en-US" sz="1200"/>
              <a:pPr eaLnBrk="1" hangingPunct="1"/>
              <a:t>12/4/16</a:t>
            </a:fld>
            <a:endParaRPr lang="en-US" sz="1200"/>
          </a:p>
        </p:txBody>
      </p:sp>
      <p:sp>
        <p:nvSpPr>
          <p:cNvPr id="4608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3D1003EA-4604-504A-AFAE-D8E9AD7F5C07}" type="slidenum">
              <a:rPr lang="en-US" sz="1200"/>
              <a:pPr eaLnBrk="1" hangingPunct="1"/>
              <a:t>17</a:t>
            </a:fld>
            <a:endParaRPr lang="en-US" sz="1200"/>
          </a:p>
        </p:txBody>
      </p:sp>
      <p:sp>
        <p:nvSpPr>
          <p:cNvPr id="46084" name="Rectangle 2"/>
          <p:cNvSpPr>
            <a:spLocks noGrp="1" noChangeArrowheads="1"/>
          </p:cNvSpPr>
          <p:nvPr>
            <p:ph type="title"/>
          </p:nvPr>
        </p:nvSpPr>
        <p:spPr/>
        <p:txBody>
          <a:bodyPr/>
          <a:lstStyle/>
          <a:p>
            <a:pPr eaLnBrk="1" hangingPunct="1"/>
            <a:r>
              <a:rPr lang="en-US" sz="4000">
                <a:latin typeface="Tahoma" charset="0"/>
              </a:rPr>
              <a:t>Query Optimization – Main Issues</a:t>
            </a:r>
          </a:p>
        </p:txBody>
      </p:sp>
      <p:sp>
        <p:nvSpPr>
          <p:cNvPr id="1203203" name="Rectangle 3"/>
          <p:cNvSpPr>
            <a:spLocks noGrp="1" noChangeArrowheads="1"/>
          </p:cNvSpPr>
          <p:nvPr>
            <p:ph type="body" idx="1"/>
          </p:nvPr>
        </p:nvSpPr>
        <p:spPr/>
        <p:txBody>
          <a:bodyPr/>
          <a:lstStyle/>
          <a:p>
            <a:pPr eaLnBrk="1" hangingPunct="1">
              <a:lnSpc>
                <a:spcPct val="90000"/>
              </a:lnSpc>
            </a:pPr>
            <a:r>
              <a:rPr lang="en-US">
                <a:latin typeface="Tahoma" charset="0"/>
              </a:rPr>
              <a:t>Which (equivalent) plans do we consider?</a:t>
            </a:r>
          </a:p>
          <a:p>
            <a:pPr eaLnBrk="1" hangingPunct="1">
              <a:lnSpc>
                <a:spcPct val="90000"/>
              </a:lnSpc>
            </a:pPr>
            <a:r>
              <a:rPr lang="en-US">
                <a:latin typeface="Tahoma" charset="0"/>
              </a:rPr>
              <a:t>How do we estimate the cost of a plan?</a:t>
            </a:r>
          </a:p>
          <a:p>
            <a:pPr eaLnBrk="1" hangingPunct="1">
              <a:lnSpc>
                <a:spcPct val="110000"/>
              </a:lnSpc>
            </a:pPr>
            <a:r>
              <a:rPr lang="en-US">
                <a:solidFill>
                  <a:schemeClr val="accent2"/>
                </a:solidFill>
                <a:latin typeface="Tahoma" charset="0"/>
              </a:rPr>
              <a:t>Ideally: </a:t>
            </a:r>
            <a:r>
              <a:rPr lang="en-US">
                <a:latin typeface="Tahoma" charset="0"/>
              </a:rPr>
              <a:t>Want to find best plan</a:t>
            </a:r>
          </a:p>
          <a:p>
            <a:pPr eaLnBrk="1" hangingPunct="1">
              <a:lnSpc>
                <a:spcPct val="110000"/>
              </a:lnSpc>
            </a:pPr>
            <a:r>
              <a:rPr lang="en-US">
                <a:solidFill>
                  <a:schemeClr val="accent2"/>
                </a:solidFill>
                <a:latin typeface="Tahoma" charset="0"/>
              </a:rPr>
              <a:t>Practically: </a:t>
            </a:r>
            <a:r>
              <a:rPr lang="en-US">
                <a:latin typeface="Tahoma" charset="0"/>
              </a:rPr>
              <a:t>Avoid worst plans! Look at a subset of all plans</a:t>
            </a:r>
          </a:p>
          <a:p>
            <a:pPr eaLnBrk="1" hangingPunct="1">
              <a:lnSpc>
                <a:spcPct val="110000"/>
              </a:lnSpc>
            </a:pPr>
            <a:r>
              <a:rPr lang="en-US">
                <a:latin typeface="Tahoma" charset="0"/>
              </a:rPr>
              <a:t>Typical optimizations</a:t>
            </a:r>
          </a:p>
          <a:p>
            <a:pPr lvl="1" eaLnBrk="1" hangingPunct="1">
              <a:lnSpc>
                <a:spcPct val="110000"/>
              </a:lnSpc>
            </a:pPr>
            <a:r>
              <a:rPr lang="en-US">
                <a:latin typeface="Tahoma" charset="0"/>
              </a:rPr>
              <a:t>Re-ordering joins</a:t>
            </a:r>
          </a:p>
          <a:p>
            <a:pPr lvl="1" eaLnBrk="1" hangingPunct="1">
              <a:lnSpc>
                <a:spcPct val="110000"/>
              </a:lnSpc>
            </a:pPr>
            <a:r>
              <a:rPr lang="ja-JP" altLang="en-US">
                <a:latin typeface="Tahoma" charset="0"/>
              </a:rPr>
              <a:t>“</a:t>
            </a:r>
            <a:r>
              <a:rPr lang="en-US" altLang="ja-JP">
                <a:latin typeface="Tahoma" charset="0"/>
              </a:rPr>
              <a:t>Pushing</a:t>
            </a:r>
            <a:r>
              <a:rPr lang="ja-JP" altLang="en-US">
                <a:latin typeface="Tahoma" charset="0"/>
              </a:rPr>
              <a:t>”</a:t>
            </a:r>
            <a:r>
              <a:rPr lang="en-US" altLang="ja-JP">
                <a:latin typeface="Tahoma" charset="0"/>
              </a:rPr>
              <a:t> selections and projections</a:t>
            </a:r>
            <a:endParaRPr lang="en-US">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3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3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32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32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0320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320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03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320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251541D0-51FD-CC47-BFE6-0BC260E2BB39}" type="datetime1">
              <a:rPr lang="en-US" sz="1200"/>
              <a:pPr eaLnBrk="1" hangingPunct="1"/>
              <a:t>12/4/16</a:t>
            </a:fld>
            <a:endParaRPr lang="en-US" sz="1200"/>
          </a:p>
        </p:txBody>
      </p:sp>
      <p:sp>
        <p:nvSpPr>
          <p:cNvPr id="4813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AB5044E7-8F25-484A-A610-8399D3A74D03}" type="slidenum">
              <a:rPr lang="en-US" sz="1200"/>
              <a:pPr eaLnBrk="1" hangingPunct="1"/>
              <a:t>18</a:t>
            </a:fld>
            <a:endParaRPr lang="en-US" sz="1200"/>
          </a:p>
        </p:txBody>
      </p:sp>
      <p:sp>
        <p:nvSpPr>
          <p:cNvPr id="4813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813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8134" name="Rectangle 4"/>
          <p:cNvSpPr>
            <a:spLocks noGrp="1" noChangeArrowheads="1"/>
          </p:cNvSpPr>
          <p:nvPr>
            <p:ph type="title"/>
          </p:nvPr>
        </p:nvSpPr>
        <p:spPr>
          <a:xfrm>
            <a:off x="914400" y="0"/>
            <a:ext cx="8077200" cy="1143000"/>
          </a:xfrm>
          <a:noFill/>
        </p:spPr>
        <p:txBody>
          <a:bodyPr lIns="90488" tIns="44450" rIns="90488" bIns="44450" anchor="ctr"/>
          <a:lstStyle/>
          <a:p>
            <a:pPr eaLnBrk="1" hangingPunct="1"/>
            <a:r>
              <a:rPr lang="en-US">
                <a:latin typeface="Tahoma" charset="0"/>
              </a:rPr>
              <a:t>Cost Based Optimization</a:t>
            </a:r>
          </a:p>
        </p:txBody>
      </p:sp>
      <p:sp>
        <p:nvSpPr>
          <p:cNvPr id="48135" name="Rectangle 5"/>
          <p:cNvSpPr>
            <a:spLocks noGrp="1" noChangeArrowheads="1"/>
          </p:cNvSpPr>
          <p:nvPr>
            <p:ph type="body" idx="1"/>
          </p:nvPr>
        </p:nvSpPr>
        <p:spPr>
          <a:xfrm>
            <a:off x="76200" y="1143000"/>
            <a:ext cx="8991600" cy="4572000"/>
          </a:xfrm>
          <a:noFill/>
        </p:spPr>
        <p:txBody>
          <a:bodyPr lIns="90488" tIns="44450" rIns="90488" bIns="44450"/>
          <a:lstStyle/>
          <a:p>
            <a:pPr eaLnBrk="1" hangingPunct="1">
              <a:lnSpc>
                <a:spcPct val="110000"/>
              </a:lnSpc>
              <a:buSzPct val="75000"/>
            </a:pPr>
            <a:r>
              <a:rPr lang="en-US" sz="2800">
                <a:latin typeface="Tahoma" charset="0"/>
              </a:rPr>
              <a:t>Most widely used currently; works well for &lt; 10 joins</a:t>
            </a:r>
          </a:p>
          <a:p>
            <a:pPr eaLnBrk="1" hangingPunct="1">
              <a:lnSpc>
                <a:spcPct val="110000"/>
              </a:lnSpc>
              <a:buSzPct val="75000"/>
            </a:pPr>
            <a:r>
              <a:rPr lang="en-US" sz="2800">
                <a:solidFill>
                  <a:schemeClr val="accent2"/>
                </a:solidFill>
                <a:latin typeface="Tahoma" charset="0"/>
              </a:rPr>
              <a:t>Cost estimation: </a:t>
            </a:r>
            <a:r>
              <a:rPr lang="en-US" sz="2800">
                <a:latin typeface="Tahoma" charset="0"/>
              </a:rPr>
              <a:t>Approximate at at best</a:t>
            </a:r>
          </a:p>
          <a:p>
            <a:pPr lvl="1" eaLnBrk="1" hangingPunct="1">
              <a:lnSpc>
                <a:spcPct val="110000"/>
              </a:lnSpc>
              <a:buSzPct val="75000"/>
            </a:pPr>
            <a:r>
              <a:rPr lang="en-US" sz="2400">
                <a:latin typeface="Tahoma" charset="0"/>
              </a:rPr>
              <a:t>Catalog statistics</a:t>
            </a:r>
          </a:p>
          <a:p>
            <a:pPr lvl="2" eaLnBrk="1" hangingPunct="1">
              <a:lnSpc>
                <a:spcPct val="110000"/>
              </a:lnSpc>
              <a:buSzPct val="75000"/>
            </a:pPr>
            <a:r>
              <a:rPr lang="en-US" sz="2000">
                <a:latin typeface="Tahoma" charset="0"/>
              </a:rPr>
              <a:t>cost of operation</a:t>
            </a:r>
          </a:p>
          <a:p>
            <a:pPr lvl="2" eaLnBrk="1" hangingPunct="1">
              <a:lnSpc>
                <a:spcPct val="110000"/>
              </a:lnSpc>
              <a:buSzPct val="75000"/>
            </a:pPr>
            <a:r>
              <a:rPr lang="en-US" sz="2000">
                <a:latin typeface="Tahoma" charset="0"/>
              </a:rPr>
              <a:t>result size</a:t>
            </a:r>
          </a:p>
          <a:p>
            <a:pPr lvl="1" eaLnBrk="1" hangingPunct="1">
              <a:lnSpc>
                <a:spcPct val="110000"/>
              </a:lnSpc>
              <a:buSzPct val="75000"/>
            </a:pPr>
            <a:r>
              <a:rPr lang="en-US" sz="2400">
                <a:latin typeface="Tahoma" charset="0"/>
              </a:rPr>
              <a:t>Combination of CPU and I/O costs</a:t>
            </a:r>
          </a:p>
          <a:p>
            <a:pPr eaLnBrk="1" hangingPunct="1">
              <a:lnSpc>
                <a:spcPct val="110000"/>
              </a:lnSpc>
              <a:buSzPct val="75000"/>
            </a:pPr>
            <a:r>
              <a:rPr lang="en-US" sz="2800">
                <a:solidFill>
                  <a:schemeClr val="accent2"/>
                </a:solidFill>
                <a:latin typeface="Tahoma" charset="0"/>
              </a:rPr>
              <a:t>Plan Space:</a:t>
            </a:r>
            <a:endParaRPr lang="en-US" sz="2800">
              <a:latin typeface="Tahoma" charset="0"/>
            </a:endParaRPr>
          </a:p>
          <a:p>
            <a:pPr lvl="1" eaLnBrk="1" hangingPunct="1">
              <a:lnSpc>
                <a:spcPct val="110000"/>
              </a:lnSpc>
              <a:buSzPct val="75000"/>
            </a:pPr>
            <a:r>
              <a:rPr lang="en-US" sz="2400">
                <a:latin typeface="Tahoma" charset="0"/>
              </a:rPr>
              <a:t>Only </a:t>
            </a:r>
            <a:r>
              <a:rPr lang="en-US" sz="2400" i="1">
                <a:solidFill>
                  <a:schemeClr val="accent2"/>
                </a:solidFill>
                <a:latin typeface="Tahoma" charset="0"/>
              </a:rPr>
              <a:t>left-deep plans</a:t>
            </a:r>
            <a:endParaRPr lang="en-US" sz="2400">
              <a:latin typeface="Tahoma" charset="0"/>
            </a:endParaRPr>
          </a:p>
          <a:p>
            <a:pPr lvl="1" eaLnBrk="1" hangingPunct="1">
              <a:lnSpc>
                <a:spcPct val="110000"/>
              </a:lnSpc>
              <a:buSzPct val="75000"/>
            </a:pPr>
            <a:r>
              <a:rPr lang="en-US" sz="2400">
                <a:latin typeface="Tahoma" charset="0"/>
              </a:rPr>
              <a:t>Avoid Cartesian products</a:t>
            </a:r>
          </a:p>
        </p:txBody>
      </p:sp>
    </p:spTree>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Date Placeholder 3"/>
          <p:cNvSpPr txBox="1">
            <a:spLocks noGrp="1"/>
          </p:cNvSpPr>
          <p:nvPr/>
        </p:nvSpPr>
        <p:spPr bwMode="auto">
          <a:xfrm>
            <a:off x="76200" y="63246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AA33B04A-5F8B-5947-8268-42B43BEF6F2D}" type="datetime1">
              <a:rPr lang="en-US" sz="1200"/>
              <a:pPr eaLnBrk="1" hangingPunct="1"/>
              <a:t>12/4/16</a:t>
            </a:fld>
            <a:endParaRPr lang="en-US" sz="1200"/>
          </a:p>
        </p:txBody>
      </p:sp>
      <p:sp>
        <p:nvSpPr>
          <p:cNvPr id="50178" name="Footer Placeholder 4"/>
          <p:cNvSpPr txBox="1">
            <a:spLocks noGrp="1"/>
          </p:cNvSpPr>
          <p:nvPr/>
        </p:nvSpPr>
        <p:spPr bwMode="auto">
          <a:xfrm>
            <a:off x="2133600" y="6324600"/>
            <a:ext cx="4953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ctr" eaLnBrk="1" hangingPunct="1"/>
            <a:r>
              <a:rPr lang="en-US" sz="1200"/>
              <a:t>EECS 484</a:t>
            </a:r>
          </a:p>
        </p:txBody>
      </p:sp>
      <p:sp>
        <p:nvSpPr>
          <p:cNvPr id="50179" name="Slide Number Placeholder 5"/>
          <p:cNvSpPr txBox="1">
            <a:spLocks noGrp="1"/>
          </p:cNvSpPr>
          <p:nvPr/>
        </p:nvSpPr>
        <p:spPr bwMode="auto">
          <a:xfrm>
            <a:off x="7239000" y="63246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fld id="{0FB933FE-E1C8-424C-BF05-11AC0C0160E5}" type="slidenum">
              <a:rPr lang="en-US" sz="1200"/>
              <a:pPr algn="r" eaLnBrk="1" hangingPunct="1"/>
              <a:t>19</a:t>
            </a:fld>
            <a:endParaRPr lang="en-US" sz="1200"/>
          </a:p>
        </p:txBody>
      </p:sp>
      <p:sp>
        <p:nvSpPr>
          <p:cNvPr id="5018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sz="2400"/>
          </a:p>
        </p:txBody>
      </p:sp>
      <p:sp>
        <p:nvSpPr>
          <p:cNvPr id="5018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sz="2400"/>
          </a:p>
        </p:txBody>
      </p:sp>
      <p:sp>
        <p:nvSpPr>
          <p:cNvPr id="50182" name="Rectangle 4"/>
          <p:cNvSpPr>
            <a:spLocks noGrp="1" noChangeArrowheads="1"/>
          </p:cNvSpPr>
          <p:nvPr>
            <p:ph type="title"/>
          </p:nvPr>
        </p:nvSpPr>
        <p:spPr>
          <a:noFill/>
        </p:spPr>
        <p:txBody>
          <a:bodyPr lIns="90488" tIns="44450" rIns="90488" bIns="44450" anchor="ctr"/>
          <a:lstStyle/>
          <a:p>
            <a:pPr eaLnBrk="1" hangingPunct="1"/>
            <a:r>
              <a:rPr lang="en-US">
                <a:latin typeface="Tahoma" charset="0"/>
              </a:rPr>
              <a:t>System Catalogs</a:t>
            </a:r>
          </a:p>
        </p:txBody>
      </p:sp>
      <p:sp>
        <p:nvSpPr>
          <p:cNvPr id="1134597" name="Rectangle 5"/>
          <p:cNvSpPr>
            <a:spLocks noGrp="1" noChangeArrowheads="1"/>
          </p:cNvSpPr>
          <p:nvPr>
            <p:ph idx="1"/>
          </p:nvPr>
        </p:nvSpPr>
        <p:spPr/>
        <p:txBody>
          <a:bodyPr lIns="90488" tIns="44450" rIns="90488" bIns="44450"/>
          <a:lstStyle/>
          <a:p>
            <a:pPr eaLnBrk="1" hangingPunct="1">
              <a:lnSpc>
                <a:spcPct val="90000"/>
              </a:lnSpc>
            </a:pPr>
            <a:r>
              <a:rPr lang="en-US" sz="2800">
                <a:latin typeface="Tahoma" charset="0"/>
              </a:rPr>
              <a:t>For each relation:</a:t>
            </a:r>
          </a:p>
          <a:p>
            <a:pPr lvl="1" eaLnBrk="1" hangingPunct="1">
              <a:lnSpc>
                <a:spcPct val="90000"/>
              </a:lnSpc>
            </a:pPr>
            <a:r>
              <a:rPr lang="en-US" sz="2400">
                <a:latin typeface="Tahoma" charset="0"/>
              </a:rPr>
              <a:t>name, file name, file structure (e.g., Heap file)</a:t>
            </a:r>
          </a:p>
          <a:p>
            <a:pPr lvl="1" eaLnBrk="1" hangingPunct="1">
              <a:lnSpc>
                <a:spcPct val="90000"/>
              </a:lnSpc>
            </a:pPr>
            <a:r>
              <a:rPr lang="en-US" sz="2400">
                <a:latin typeface="Tahoma" charset="0"/>
              </a:rPr>
              <a:t>attribute name and type, for each attribute</a:t>
            </a:r>
          </a:p>
          <a:p>
            <a:pPr lvl="1" eaLnBrk="1" hangingPunct="1">
              <a:lnSpc>
                <a:spcPct val="90000"/>
              </a:lnSpc>
            </a:pPr>
            <a:r>
              <a:rPr lang="en-US" sz="2400">
                <a:latin typeface="Tahoma" charset="0"/>
              </a:rPr>
              <a:t>index name, for each index</a:t>
            </a:r>
          </a:p>
          <a:p>
            <a:pPr lvl="1" eaLnBrk="1" hangingPunct="1">
              <a:lnSpc>
                <a:spcPct val="90000"/>
              </a:lnSpc>
            </a:pPr>
            <a:r>
              <a:rPr lang="en-US" sz="2400">
                <a:latin typeface="Tahoma" charset="0"/>
              </a:rPr>
              <a:t>integrity constraints</a:t>
            </a:r>
          </a:p>
          <a:p>
            <a:pPr eaLnBrk="1" hangingPunct="1">
              <a:lnSpc>
                <a:spcPct val="90000"/>
              </a:lnSpc>
            </a:pPr>
            <a:r>
              <a:rPr lang="en-US" sz="2800">
                <a:latin typeface="Tahoma" charset="0"/>
              </a:rPr>
              <a:t>For each index:</a:t>
            </a:r>
          </a:p>
          <a:p>
            <a:pPr lvl="1" eaLnBrk="1" hangingPunct="1">
              <a:lnSpc>
                <a:spcPct val="90000"/>
              </a:lnSpc>
            </a:pPr>
            <a:r>
              <a:rPr lang="en-US" sz="2400">
                <a:latin typeface="Tahoma" charset="0"/>
              </a:rPr>
              <a:t>structure (e.g., B+ tree) and search key fields</a:t>
            </a:r>
          </a:p>
          <a:p>
            <a:pPr eaLnBrk="1" hangingPunct="1">
              <a:lnSpc>
                <a:spcPct val="90000"/>
              </a:lnSpc>
            </a:pPr>
            <a:r>
              <a:rPr lang="en-US" sz="2800">
                <a:latin typeface="Tahoma" charset="0"/>
              </a:rPr>
              <a:t>For each view:</a:t>
            </a:r>
          </a:p>
          <a:p>
            <a:pPr lvl="1" eaLnBrk="1" hangingPunct="1">
              <a:lnSpc>
                <a:spcPct val="90000"/>
              </a:lnSpc>
            </a:pPr>
            <a:r>
              <a:rPr lang="en-US" sz="2400">
                <a:latin typeface="Tahoma" charset="0"/>
              </a:rPr>
              <a:t>view name and definition</a:t>
            </a:r>
          </a:p>
          <a:p>
            <a:pPr eaLnBrk="1" hangingPunct="1">
              <a:lnSpc>
                <a:spcPct val="90000"/>
              </a:lnSpc>
            </a:pPr>
            <a:r>
              <a:rPr lang="en-US" sz="2800">
                <a:latin typeface="Tahoma" charset="0"/>
              </a:rPr>
              <a:t>Plus statistics, authorization, buffer pool size, etc.</a:t>
            </a:r>
          </a:p>
        </p:txBody>
      </p:sp>
      <p:sp>
        <p:nvSpPr>
          <p:cNvPr id="1134598" name="Rectangle 6"/>
          <p:cNvSpPr>
            <a:spLocks noChangeArrowheads="1"/>
          </p:cNvSpPr>
          <p:nvPr/>
        </p:nvSpPr>
        <p:spPr bwMode="auto">
          <a:xfrm>
            <a:off x="914400" y="5562600"/>
            <a:ext cx="7107238" cy="515938"/>
          </a:xfrm>
          <a:prstGeom prst="rect">
            <a:avLst/>
          </a:prstGeom>
          <a:solidFill>
            <a:srgbClr val="FAF1A0"/>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spcBef>
                <a:spcPct val="20000"/>
              </a:spcBef>
              <a:buClr>
                <a:schemeClr val="tx1"/>
              </a:buClr>
              <a:buSzPct val="75000"/>
              <a:buFont typeface="Monotype Sorts" charset="0"/>
              <a:buNone/>
            </a:pPr>
            <a:r>
              <a:rPr lang="en-US" sz="2800">
                <a:solidFill>
                  <a:schemeClr val="tx2"/>
                </a:solidFill>
              </a:rPr>
              <a:t>Catalogs are themselves stored as relations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459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459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459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459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459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459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34597">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3459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34597">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34597">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34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597" grpId="0" build="p"/>
      <p:bldP spid="113459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8D626158-A250-184F-BA46-97BD89D8D63F}" type="datetime1">
              <a:rPr lang="en-US" sz="1200"/>
              <a:pPr eaLnBrk="1" hangingPunct="1"/>
              <a:t>12/4/16</a:t>
            </a:fld>
            <a:endParaRPr lang="en-US" sz="1200"/>
          </a:p>
        </p:txBody>
      </p:sp>
      <p:sp>
        <p:nvSpPr>
          <p:cNvPr id="1843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8BA56EA5-1402-0540-A821-6ABA9D97BF61}" type="slidenum">
              <a:rPr lang="en-US" sz="1200"/>
              <a:pPr eaLnBrk="1" hangingPunct="1"/>
              <a:t>2</a:t>
            </a:fld>
            <a:endParaRPr lang="en-US" sz="1200"/>
          </a:p>
        </p:txBody>
      </p:sp>
      <p:sp>
        <p:nvSpPr>
          <p:cNvPr id="18436" name="Rectangle 2"/>
          <p:cNvSpPr>
            <a:spLocks noGrp="1" noChangeArrowheads="1"/>
          </p:cNvSpPr>
          <p:nvPr>
            <p:ph type="title"/>
          </p:nvPr>
        </p:nvSpPr>
        <p:spPr/>
        <p:txBody>
          <a:bodyPr/>
          <a:lstStyle/>
          <a:p>
            <a:pPr eaLnBrk="1" hangingPunct="1"/>
            <a:r>
              <a:rPr lang="en-US">
                <a:latin typeface="Tahoma" charset="0"/>
              </a:rPr>
              <a:t>Query Optimization</a:t>
            </a:r>
          </a:p>
        </p:txBody>
      </p:sp>
      <p:sp>
        <p:nvSpPr>
          <p:cNvPr id="1195011" name="Rectangle 3"/>
          <p:cNvSpPr>
            <a:spLocks noGrp="1" noChangeArrowheads="1"/>
          </p:cNvSpPr>
          <p:nvPr>
            <p:ph type="body" idx="1"/>
          </p:nvPr>
        </p:nvSpPr>
        <p:spPr/>
        <p:txBody>
          <a:bodyPr/>
          <a:lstStyle/>
          <a:p>
            <a:pPr eaLnBrk="1" hangingPunct="1"/>
            <a:r>
              <a:rPr lang="en-US">
                <a:latin typeface="Tahoma" charset="0"/>
              </a:rPr>
              <a:t>Given a SQL query, how do we evaluate it efficiently?</a:t>
            </a:r>
          </a:p>
          <a:p>
            <a:pPr eaLnBrk="1" hangingPunct="1"/>
            <a:r>
              <a:rPr lang="en-US" i="1">
                <a:solidFill>
                  <a:schemeClr val="tx2"/>
                </a:solidFill>
                <a:latin typeface="Tahoma" charset="0"/>
              </a:rPr>
              <a:t>Query Optimizer</a:t>
            </a:r>
            <a:r>
              <a:rPr lang="en-US">
                <a:latin typeface="Tahoma" charset="0"/>
              </a:rPr>
              <a:t> – Important component of a DBMS</a:t>
            </a:r>
          </a:p>
          <a:p>
            <a:pPr lvl="1" eaLnBrk="1" hangingPunct="1"/>
            <a:r>
              <a:rPr lang="en-US">
                <a:latin typeface="Tahoma" charset="0"/>
              </a:rPr>
              <a:t>Convert SQL query </a:t>
            </a:r>
            <a:r>
              <a:rPr lang="en-US" i="1">
                <a:solidFill>
                  <a:schemeClr val="accent2"/>
                </a:solidFill>
                <a:latin typeface="Tahoma" charset="0"/>
              </a:rPr>
              <a:t>blocks</a:t>
            </a:r>
            <a:r>
              <a:rPr lang="en-US">
                <a:latin typeface="Tahoma" charset="0"/>
              </a:rPr>
              <a:t> to extended relational algebra expressions</a:t>
            </a:r>
          </a:p>
          <a:p>
            <a:pPr lvl="1" eaLnBrk="1" hangingPunct="1"/>
            <a:r>
              <a:rPr lang="en-US">
                <a:latin typeface="Tahoma" charset="0"/>
              </a:rPr>
              <a:t>Enumerate alternative evaluation plans</a:t>
            </a:r>
          </a:p>
          <a:p>
            <a:pPr lvl="1" eaLnBrk="1" hangingPunct="1"/>
            <a:r>
              <a:rPr lang="en-US">
                <a:latin typeface="Tahoma" charset="0"/>
              </a:rPr>
              <a:t>Choose a plan based on estimated cost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5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5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5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5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5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501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Date Placeholder 3"/>
          <p:cNvSpPr txBox="1">
            <a:spLocks noGrp="1"/>
          </p:cNvSpPr>
          <p:nvPr/>
        </p:nvSpPr>
        <p:spPr bwMode="auto">
          <a:xfrm>
            <a:off x="76200" y="63246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03CE099E-457E-4446-8181-E06FA1A2DADF}" type="datetime1">
              <a:rPr lang="en-US" sz="1200"/>
              <a:pPr eaLnBrk="1" hangingPunct="1"/>
              <a:t>12/4/16</a:t>
            </a:fld>
            <a:endParaRPr lang="en-US" sz="1200"/>
          </a:p>
        </p:txBody>
      </p:sp>
      <p:sp>
        <p:nvSpPr>
          <p:cNvPr id="52226" name="Footer Placeholder 4"/>
          <p:cNvSpPr txBox="1">
            <a:spLocks noGrp="1"/>
          </p:cNvSpPr>
          <p:nvPr/>
        </p:nvSpPr>
        <p:spPr bwMode="auto">
          <a:xfrm>
            <a:off x="2133600" y="6324600"/>
            <a:ext cx="4953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ctr" eaLnBrk="1" hangingPunct="1"/>
            <a:r>
              <a:rPr lang="en-US" sz="1200"/>
              <a:t>EECS 484</a:t>
            </a:r>
          </a:p>
        </p:txBody>
      </p:sp>
      <p:sp>
        <p:nvSpPr>
          <p:cNvPr id="52227" name="Slide Number Placeholder 5"/>
          <p:cNvSpPr txBox="1">
            <a:spLocks noGrp="1"/>
          </p:cNvSpPr>
          <p:nvPr/>
        </p:nvSpPr>
        <p:spPr bwMode="auto">
          <a:xfrm>
            <a:off x="7239000" y="63246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fld id="{756800A2-07EC-D64A-B157-5A2271AA1660}" type="slidenum">
              <a:rPr lang="en-US" sz="1200"/>
              <a:pPr algn="r" eaLnBrk="1" hangingPunct="1"/>
              <a:t>20</a:t>
            </a:fld>
            <a:endParaRPr lang="en-US" sz="1200"/>
          </a:p>
        </p:txBody>
      </p:sp>
      <p:sp>
        <p:nvSpPr>
          <p:cNvPr id="52228" name="Rectangle 2"/>
          <p:cNvSpPr>
            <a:spLocks noGrp="1" noChangeArrowheads="1"/>
          </p:cNvSpPr>
          <p:nvPr>
            <p:ph type="title" idx="4294967295"/>
          </p:nvPr>
        </p:nvSpPr>
        <p:spPr>
          <a:xfrm>
            <a:off x="914400" y="76200"/>
            <a:ext cx="8153400" cy="1104900"/>
          </a:xfrm>
          <a:noFill/>
        </p:spPr>
        <p:txBody>
          <a:bodyPr lIns="90488" tIns="44450" rIns="90488" bIns="44450" anchor="ctr"/>
          <a:lstStyle/>
          <a:p>
            <a:pPr eaLnBrk="1" hangingPunct="1"/>
            <a:r>
              <a:rPr lang="en-US" sz="4000" dirty="0">
                <a:latin typeface="Tahoma" charset="0"/>
              </a:rPr>
              <a:t>Example </a:t>
            </a:r>
            <a:r>
              <a:rPr lang="en-US" sz="4000" dirty="0" err="1" smtClean="0">
                <a:latin typeface="Tahoma" charset="0"/>
              </a:rPr>
              <a:t>Attribute_Cat</a:t>
            </a:r>
            <a:r>
              <a:rPr lang="en-US" sz="4000" dirty="0" smtClean="0">
                <a:latin typeface="Tahoma" charset="0"/>
              </a:rPr>
              <a:t> </a:t>
            </a:r>
            <a:r>
              <a:rPr lang="en-US" sz="4000" dirty="0">
                <a:latin typeface="Tahoma" charset="0"/>
              </a:rPr>
              <a:t>Catalog</a:t>
            </a:r>
          </a:p>
        </p:txBody>
      </p:sp>
      <p:grpSp>
        <p:nvGrpSpPr>
          <p:cNvPr id="52229" name="Group 3"/>
          <p:cNvGrpSpPr>
            <a:grpSpLocks/>
          </p:cNvGrpSpPr>
          <p:nvPr/>
        </p:nvGrpSpPr>
        <p:grpSpPr bwMode="auto">
          <a:xfrm>
            <a:off x="1184275" y="1143000"/>
            <a:ext cx="6207125" cy="5180013"/>
            <a:chOff x="760" y="864"/>
            <a:chExt cx="3910" cy="2945"/>
          </a:xfrm>
        </p:grpSpPr>
        <p:grpSp>
          <p:nvGrpSpPr>
            <p:cNvPr id="52231" name="Group 4"/>
            <p:cNvGrpSpPr>
              <a:grpSpLocks/>
            </p:cNvGrpSpPr>
            <p:nvPr/>
          </p:nvGrpSpPr>
          <p:grpSpPr bwMode="auto">
            <a:xfrm>
              <a:off x="767" y="864"/>
              <a:ext cx="3903" cy="2007"/>
              <a:chOff x="767" y="864"/>
              <a:chExt cx="3903" cy="2007"/>
            </a:xfrm>
          </p:grpSpPr>
          <p:sp>
            <p:nvSpPr>
              <p:cNvPr id="52339" name="Rectangle 5"/>
              <p:cNvSpPr>
                <a:spLocks noChangeArrowheads="1"/>
              </p:cNvSpPr>
              <p:nvPr/>
            </p:nvSpPr>
            <p:spPr bwMode="auto">
              <a:xfrm>
                <a:off x="808" y="869"/>
                <a:ext cx="951" cy="224"/>
              </a:xfrm>
              <a:prstGeom prst="rect">
                <a:avLst/>
              </a:prstGeom>
              <a:solidFill>
                <a:srgbClr val="ECE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40" name="Rectangle 6"/>
              <p:cNvSpPr>
                <a:spLocks noChangeArrowheads="1"/>
              </p:cNvSpPr>
              <p:nvPr/>
            </p:nvSpPr>
            <p:spPr bwMode="auto">
              <a:xfrm>
                <a:off x="808" y="869"/>
                <a:ext cx="757"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00000"/>
                    </a:solidFill>
                  </a:rPr>
                  <a:t>attrName</a:t>
                </a:r>
                <a:endParaRPr lang="en-US" sz="2400"/>
              </a:p>
            </p:txBody>
          </p:sp>
          <p:sp>
            <p:nvSpPr>
              <p:cNvPr id="52341" name="Rectangle 7"/>
              <p:cNvSpPr>
                <a:spLocks noChangeArrowheads="1"/>
              </p:cNvSpPr>
              <p:nvPr/>
            </p:nvSpPr>
            <p:spPr bwMode="auto">
              <a:xfrm>
                <a:off x="1647" y="869"/>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00000"/>
                    </a:solidFill>
                  </a:rPr>
                  <a:t> </a:t>
                </a:r>
                <a:endParaRPr lang="en-US" sz="2400"/>
              </a:p>
            </p:txBody>
          </p:sp>
          <p:sp>
            <p:nvSpPr>
              <p:cNvPr id="52342" name="Rectangle 8"/>
              <p:cNvSpPr>
                <a:spLocks noChangeArrowheads="1"/>
              </p:cNvSpPr>
              <p:nvPr/>
            </p:nvSpPr>
            <p:spPr bwMode="auto">
              <a:xfrm>
                <a:off x="777" y="869"/>
                <a:ext cx="31" cy="224"/>
              </a:xfrm>
              <a:prstGeom prst="rect">
                <a:avLst/>
              </a:prstGeom>
              <a:solidFill>
                <a:srgbClr val="ECE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43" name="Rectangle 9"/>
              <p:cNvSpPr>
                <a:spLocks noChangeArrowheads="1"/>
              </p:cNvSpPr>
              <p:nvPr/>
            </p:nvSpPr>
            <p:spPr bwMode="auto">
              <a:xfrm>
                <a:off x="1759" y="869"/>
                <a:ext cx="34" cy="224"/>
              </a:xfrm>
              <a:prstGeom prst="rect">
                <a:avLst/>
              </a:prstGeom>
              <a:solidFill>
                <a:srgbClr val="ECE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44" name="Rectangle 10"/>
              <p:cNvSpPr>
                <a:spLocks noChangeArrowheads="1"/>
              </p:cNvSpPr>
              <p:nvPr/>
            </p:nvSpPr>
            <p:spPr bwMode="auto">
              <a:xfrm>
                <a:off x="1831" y="869"/>
                <a:ext cx="1257" cy="224"/>
              </a:xfrm>
              <a:prstGeom prst="rect">
                <a:avLst/>
              </a:prstGeom>
              <a:solidFill>
                <a:srgbClr val="ECE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45" name="Rectangle 11"/>
              <p:cNvSpPr>
                <a:spLocks noChangeArrowheads="1"/>
              </p:cNvSpPr>
              <p:nvPr/>
            </p:nvSpPr>
            <p:spPr bwMode="auto">
              <a:xfrm>
                <a:off x="1831" y="869"/>
                <a:ext cx="676"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relName</a:t>
                </a:r>
                <a:endParaRPr lang="en-US" sz="2400"/>
              </a:p>
            </p:txBody>
          </p:sp>
          <p:sp>
            <p:nvSpPr>
              <p:cNvPr id="52346" name="Rectangle 12"/>
              <p:cNvSpPr>
                <a:spLocks noChangeArrowheads="1"/>
              </p:cNvSpPr>
              <p:nvPr/>
            </p:nvSpPr>
            <p:spPr bwMode="auto">
              <a:xfrm>
                <a:off x="2599" y="869"/>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347" name="Rectangle 13"/>
              <p:cNvSpPr>
                <a:spLocks noChangeArrowheads="1"/>
              </p:cNvSpPr>
              <p:nvPr/>
            </p:nvSpPr>
            <p:spPr bwMode="auto">
              <a:xfrm>
                <a:off x="1797" y="869"/>
                <a:ext cx="34" cy="224"/>
              </a:xfrm>
              <a:prstGeom prst="rect">
                <a:avLst/>
              </a:prstGeom>
              <a:solidFill>
                <a:srgbClr val="ECE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48" name="Rectangle 14"/>
              <p:cNvSpPr>
                <a:spLocks noChangeArrowheads="1"/>
              </p:cNvSpPr>
              <p:nvPr/>
            </p:nvSpPr>
            <p:spPr bwMode="auto">
              <a:xfrm>
                <a:off x="3088" y="869"/>
                <a:ext cx="34" cy="224"/>
              </a:xfrm>
              <a:prstGeom prst="rect">
                <a:avLst/>
              </a:prstGeom>
              <a:solidFill>
                <a:srgbClr val="ECE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49" name="Rectangle 15"/>
              <p:cNvSpPr>
                <a:spLocks noChangeArrowheads="1"/>
              </p:cNvSpPr>
              <p:nvPr/>
            </p:nvSpPr>
            <p:spPr bwMode="auto">
              <a:xfrm>
                <a:off x="3160" y="869"/>
                <a:ext cx="689" cy="224"/>
              </a:xfrm>
              <a:prstGeom prst="rect">
                <a:avLst/>
              </a:prstGeom>
              <a:solidFill>
                <a:srgbClr val="ECE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50" name="Rectangle 16"/>
              <p:cNvSpPr>
                <a:spLocks noChangeArrowheads="1"/>
              </p:cNvSpPr>
              <p:nvPr/>
            </p:nvSpPr>
            <p:spPr bwMode="auto">
              <a:xfrm>
                <a:off x="3160" y="869"/>
                <a:ext cx="352"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type</a:t>
                </a:r>
                <a:endParaRPr lang="en-US" sz="2400"/>
              </a:p>
            </p:txBody>
          </p:sp>
          <p:sp>
            <p:nvSpPr>
              <p:cNvPr id="52351" name="Rectangle 17"/>
              <p:cNvSpPr>
                <a:spLocks noChangeArrowheads="1"/>
              </p:cNvSpPr>
              <p:nvPr/>
            </p:nvSpPr>
            <p:spPr bwMode="auto">
              <a:xfrm>
                <a:off x="3527" y="869"/>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352" name="Rectangle 18"/>
              <p:cNvSpPr>
                <a:spLocks noChangeArrowheads="1"/>
              </p:cNvSpPr>
              <p:nvPr/>
            </p:nvSpPr>
            <p:spPr bwMode="auto">
              <a:xfrm>
                <a:off x="3127" y="869"/>
                <a:ext cx="33" cy="224"/>
              </a:xfrm>
              <a:prstGeom prst="rect">
                <a:avLst/>
              </a:prstGeom>
              <a:solidFill>
                <a:srgbClr val="ECE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53" name="Rectangle 19"/>
              <p:cNvSpPr>
                <a:spLocks noChangeArrowheads="1"/>
              </p:cNvSpPr>
              <p:nvPr/>
            </p:nvSpPr>
            <p:spPr bwMode="auto">
              <a:xfrm>
                <a:off x="3849" y="869"/>
                <a:ext cx="34" cy="224"/>
              </a:xfrm>
              <a:prstGeom prst="rect">
                <a:avLst/>
              </a:prstGeom>
              <a:solidFill>
                <a:srgbClr val="ECE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54" name="Rectangle 20"/>
              <p:cNvSpPr>
                <a:spLocks noChangeArrowheads="1"/>
              </p:cNvSpPr>
              <p:nvPr/>
            </p:nvSpPr>
            <p:spPr bwMode="auto">
              <a:xfrm>
                <a:off x="3921" y="869"/>
                <a:ext cx="675" cy="224"/>
              </a:xfrm>
              <a:prstGeom prst="rect">
                <a:avLst/>
              </a:prstGeom>
              <a:solidFill>
                <a:srgbClr val="ECE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55" name="Rectangle 21"/>
              <p:cNvSpPr>
                <a:spLocks noChangeArrowheads="1"/>
              </p:cNvSpPr>
              <p:nvPr/>
            </p:nvSpPr>
            <p:spPr bwMode="auto">
              <a:xfrm>
                <a:off x="3940" y="869"/>
                <a:ext cx="632"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position</a:t>
                </a:r>
                <a:endParaRPr lang="en-US" sz="2400"/>
              </a:p>
            </p:txBody>
          </p:sp>
          <p:sp>
            <p:nvSpPr>
              <p:cNvPr id="52356" name="Rectangle 22"/>
              <p:cNvSpPr>
                <a:spLocks noChangeArrowheads="1"/>
              </p:cNvSpPr>
              <p:nvPr/>
            </p:nvSpPr>
            <p:spPr bwMode="auto">
              <a:xfrm>
                <a:off x="4612" y="869"/>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357" name="Rectangle 23"/>
              <p:cNvSpPr>
                <a:spLocks noChangeArrowheads="1"/>
              </p:cNvSpPr>
              <p:nvPr/>
            </p:nvSpPr>
            <p:spPr bwMode="auto">
              <a:xfrm>
                <a:off x="3888" y="869"/>
                <a:ext cx="33" cy="224"/>
              </a:xfrm>
              <a:prstGeom prst="rect">
                <a:avLst/>
              </a:prstGeom>
              <a:solidFill>
                <a:srgbClr val="ECE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58" name="Rectangle 24"/>
              <p:cNvSpPr>
                <a:spLocks noChangeArrowheads="1"/>
              </p:cNvSpPr>
              <p:nvPr/>
            </p:nvSpPr>
            <p:spPr bwMode="auto">
              <a:xfrm>
                <a:off x="4596" y="869"/>
                <a:ext cx="31" cy="224"/>
              </a:xfrm>
              <a:prstGeom prst="rect">
                <a:avLst/>
              </a:prstGeom>
              <a:solidFill>
                <a:srgbClr val="ECE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59" name="Rectangle 25"/>
              <p:cNvSpPr>
                <a:spLocks noChangeArrowheads="1"/>
              </p:cNvSpPr>
              <p:nvPr/>
            </p:nvSpPr>
            <p:spPr bwMode="auto">
              <a:xfrm>
                <a:off x="767" y="864"/>
                <a:ext cx="1026"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60" name="Line 26"/>
              <p:cNvSpPr>
                <a:spLocks noChangeShapeType="1"/>
              </p:cNvSpPr>
              <p:nvPr/>
            </p:nvSpPr>
            <p:spPr bwMode="auto">
              <a:xfrm>
                <a:off x="767" y="864"/>
                <a:ext cx="1026"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61" name="Rectangle 27"/>
              <p:cNvSpPr>
                <a:spLocks noChangeArrowheads="1"/>
              </p:cNvSpPr>
              <p:nvPr/>
            </p:nvSpPr>
            <p:spPr bwMode="auto">
              <a:xfrm>
                <a:off x="1793" y="864"/>
                <a:ext cx="4"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62" name="Line 28"/>
              <p:cNvSpPr>
                <a:spLocks noChangeShapeType="1"/>
              </p:cNvSpPr>
              <p:nvPr/>
            </p:nvSpPr>
            <p:spPr bwMode="auto">
              <a:xfrm>
                <a:off x="1793" y="864"/>
                <a:ext cx="4"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63" name="Line 29"/>
              <p:cNvSpPr>
                <a:spLocks noChangeShapeType="1"/>
              </p:cNvSpPr>
              <p:nvPr/>
            </p:nvSpPr>
            <p:spPr bwMode="auto">
              <a:xfrm>
                <a:off x="1793" y="864"/>
                <a:ext cx="1" cy="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64" name="Rectangle 30"/>
              <p:cNvSpPr>
                <a:spLocks noChangeArrowheads="1"/>
              </p:cNvSpPr>
              <p:nvPr/>
            </p:nvSpPr>
            <p:spPr bwMode="auto">
              <a:xfrm>
                <a:off x="1797" y="864"/>
                <a:ext cx="1325"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65" name="Line 31"/>
              <p:cNvSpPr>
                <a:spLocks noChangeShapeType="1"/>
              </p:cNvSpPr>
              <p:nvPr/>
            </p:nvSpPr>
            <p:spPr bwMode="auto">
              <a:xfrm>
                <a:off x="1797" y="864"/>
                <a:ext cx="1325"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66" name="Rectangle 32"/>
              <p:cNvSpPr>
                <a:spLocks noChangeArrowheads="1"/>
              </p:cNvSpPr>
              <p:nvPr/>
            </p:nvSpPr>
            <p:spPr bwMode="auto">
              <a:xfrm>
                <a:off x="3122" y="864"/>
                <a:ext cx="5"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67" name="Line 33"/>
              <p:cNvSpPr>
                <a:spLocks noChangeShapeType="1"/>
              </p:cNvSpPr>
              <p:nvPr/>
            </p:nvSpPr>
            <p:spPr bwMode="auto">
              <a:xfrm>
                <a:off x="3122" y="864"/>
                <a:ext cx="5"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68" name="Line 34"/>
              <p:cNvSpPr>
                <a:spLocks noChangeShapeType="1"/>
              </p:cNvSpPr>
              <p:nvPr/>
            </p:nvSpPr>
            <p:spPr bwMode="auto">
              <a:xfrm>
                <a:off x="3122" y="864"/>
                <a:ext cx="1" cy="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69" name="Rectangle 35"/>
              <p:cNvSpPr>
                <a:spLocks noChangeArrowheads="1"/>
              </p:cNvSpPr>
              <p:nvPr/>
            </p:nvSpPr>
            <p:spPr bwMode="auto">
              <a:xfrm>
                <a:off x="3127" y="864"/>
                <a:ext cx="756"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70" name="Line 36"/>
              <p:cNvSpPr>
                <a:spLocks noChangeShapeType="1"/>
              </p:cNvSpPr>
              <p:nvPr/>
            </p:nvSpPr>
            <p:spPr bwMode="auto">
              <a:xfrm>
                <a:off x="3127" y="864"/>
                <a:ext cx="756"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71" name="Rectangle 37"/>
              <p:cNvSpPr>
                <a:spLocks noChangeArrowheads="1"/>
              </p:cNvSpPr>
              <p:nvPr/>
            </p:nvSpPr>
            <p:spPr bwMode="auto">
              <a:xfrm>
                <a:off x="3883" y="864"/>
                <a:ext cx="5"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72" name="Line 38"/>
              <p:cNvSpPr>
                <a:spLocks noChangeShapeType="1"/>
              </p:cNvSpPr>
              <p:nvPr/>
            </p:nvSpPr>
            <p:spPr bwMode="auto">
              <a:xfrm>
                <a:off x="3883" y="864"/>
                <a:ext cx="5"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73" name="Line 39"/>
              <p:cNvSpPr>
                <a:spLocks noChangeShapeType="1"/>
              </p:cNvSpPr>
              <p:nvPr/>
            </p:nvSpPr>
            <p:spPr bwMode="auto">
              <a:xfrm>
                <a:off x="3883" y="864"/>
                <a:ext cx="1" cy="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74" name="Rectangle 40"/>
              <p:cNvSpPr>
                <a:spLocks noChangeArrowheads="1"/>
              </p:cNvSpPr>
              <p:nvPr/>
            </p:nvSpPr>
            <p:spPr bwMode="auto">
              <a:xfrm>
                <a:off x="3888" y="864"/>
                <a:ext cx="739"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75" name="Line 41"/>
              <p:cNvSpPr>
                <a:spLocks noChangeShapeType="1"/>
              </p:cNvSpPr>
              <p:nvPr/>
            </p:nvSpPr>
            <p:spPr bwMode="auto">
              <a:xfrm>
                <a:off x="3888" y="864"/>
                <a:ext cx="739"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76" name="Rectangle 42"/>
              <p:cNvSpPr>
                <a:spLocks noChangeArrowheads="1"/>
              </p:cNvSpPr>
              <p:nvPr/>
            </p:nvSpPr>
            <p:spPr bwMode="auto">
              <a:xfrm>
                <a:off x="4627" y="864"/>
                <a:ext cx="9"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77" name="Line 43"/>
              <p:cNvSpPr>
                <a:spLocks noChangeShapeType="1"/>
              </p:cNvSpPr>
              <p:nvPr/>
            </p:nvSpPr>
            <p:spPr bwMode="auto">
              <a:xfrm>
                <a:off x="4627" y="864"/>
                <a:ext cx="9"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78" name="Rectangle 44"/>
              <p:cNvSpPr>
                <a:spLocks noChangeArrowheads="1"/>
              </p:cNvSpPr>
              <p:nvPr/>
            </p:nvSpPr>
            <p:spPr bwMode="auto">
              <a:xfrm>
                <a:off x="767" y="869"/>
                <a:ext cx="10" cy="2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79" name="Line 45"/>
              <p:cNvSpPr>
                <a:spLocks noChangeShapeType="1"/>
              </p:cNvSpPr>
              <p:nvPr/>
            </p:nvSpPr>
            <p:spPr bwMode="auto">
              <a:xfrm>
                <a:off x="767" y="869"/>
                <a:ext cx="1" cy="224"/>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80" name="Rectangle 46"/>
              <p:cNvSpPr>
                <a:spLocks noChangeArrowheads="1"/>
              </p:cNvSpPr>
              <p:nvPr/>
            </p:nvSpPr>
            <p:spPr bwMode="auto">
              <a:xfrm>
                <a:off x="1793" y="869"/>
                <a:ext cx="4" cy="2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81" name="Line 47"/>
              <p:cNvSpPr>
                <a:spLocks noChangeShapeType="1"/>
              </p:cNvSpPr>
              <p:nvPr/>
            </p:nvSpPr>
            <p:spPr bwMode="auto">
              <a:xfrm>
                <a:off x="1793" y="869"/>
                <a:ext cx="1" cy="224"/>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82" name="Rectangle 48"/>
              <p:cNvSpPr>
                <a:spLocks noChangeArrowheads="1"/>
              </p:cNvSpPr>
              <p:nvPr/>
            </p:nvSpPr>
            <p:spPr bwMode="auto">
              <a:xfrm>
                <a:off x="3122" y="869"/>
                <a:ext cx="5" cy="2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83" name="Line 49"/>
              <p:cNvSpPr>
                <a:spLocks noChangeShapeType="1"/>
              </p:cNvSpPr>
              <p:nvPr/>
            </p:nvSpPr>
            <p:spPr bwMode="auto">
              <a:xfrm>
                <a:off x="3122" y="869"/>
                <a:ext cx="1" cy="224"/>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84" name="Rectangle 50"/>
              <p:cNvSpPr>
                <a:spLocks noChangeArrowheads="1"/>
              </p:cNvSpPr>
              <p:nvPr/>
            </p:nvSpPr>
            <p:spPr bwMode="auto">
              <a:xfrm>
                <a:off x="3883" y="869"/>
                <a:ext cx="5" cy="2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85" name="Line 51"/>
              <p:cNvSpPr>
                <a:spLocks noChangeShapeType="1"/>
              </p:cNvSpPr>
              <p:nvPr/>
            </p:nvSpPr>
            <p:spPr bwMode="auto">
              <a:xfrm>
                <a:off x="3883" y="869"/>
                <a:ext cx="1" cy="224"/>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86" name="Rectangle 52"/>
              <p:cNvSpPr>
                <a:spLocks noChangeArrowheads="1"/>
              </p:cNvSpPr>
              <p:nvPr/>
            </p:nvSpPr>
            <p:spPr bwMode="auto">
              <a:xfrm>
                <a:off x="4627" y="869"/>
                <a:ext cx="9" cy="2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87" name="Line 53"/>
              <p:cNvSpPr>
                <a:spLocks noChangeShapeType="1"/>
              </p:cNvSpPr>
              <p:nvPr/>
            </p:nvSpPr>
            <p:spPr bwMode="auto">
              <a:xfrm>
                <a:off x="4627" y="869"/>
                <a:ext cx="1" cy="224"/>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88" name="Rectangle 54"/>
              <p:cNvSpPr>
                <a:spLocks noChangeArrowheads="1"/>
              </p:cNvSpPr>
              <p:nvPr/>
            </p:nvSpPr>
            <p:spPr bwMode="auto">
              <a:xfrm>
                <a:off x="808" y="1098"/>
                <a:ext cx="765" cy="2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dirty="0" err="1" smtClean="0">
                    <a:solidFill>
                      <a:srgbClr val="010000"/>
                    </a:solidFill>
                  </a:rPr>
                  <a:t>attrName</a:t>
                </a:r>
                <a:endParaRPr lang="en-US" sz="2400" dirty="0"/>
              </a:p>
            </p:txBody>
          </p:sp>
          <p:sp>
            <p:nvSpPr>
              <p:cNvPr id="52389" name="Rectangle 55"/>
              <p:cNvSpPr>
                <a:spLocks noChangeArrowheads="1"/>
              </p:cNvSpPr>
              <p:nvPr/>
            </p:nvSpPr>
            <p:spPr bwMode="auto">
              <a:xfrm>
                <a:off x="1647" y="1098"/>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390" name="Rectangle 56"/>
              <p:cNvSpPr>
                <a:spLocks noChangeArrowheads="1"/>
              </p:cNvSpPr>
              <p:nvPr/>
            </p:nvSpPr>
            <p:spPr bwMode="auto">
              <a:xfrm>
                <a:off x="1831" y="1098"/>
                <a:ext cx="1074"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Attribute_Cat</a:t>
                </a:r>
                <a:endParaRPr lang="en-US" sz="2400"/>
              </a:p>
            </p:txBody>
          </p:sp>
          <p:sp>
            <p:nvSpPr>
              <p:cNvPr id="52391" name="Rectangle 57"/>
              <p:cNvSpPr>
                <a:spLocks noChangeArrowheads="1"/>
              </p:cNvSpPr>
              <p:nvPr/>
            </p:nvSpPr>
            <p:spPr bwMode="auto">
              <a:xfrm>
                <a:off x="2972" y="1098"/>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392" name="Rectangle 58"/>
              <p:cNvSpPr>
                <a:spLocks noChangeArrowheads="1"/>
              </p:cNvSpPr>
              <p:nvPr/>
            </p:nvSpPr>
            <p:spPr bwMode="auto">
              <a:xfrm>
                <a:off x="3160" y="1098"/>
                <a:ext cx="456"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string</a:t>
                </a:r>
                <a:endParaRPr lang="en-US" sz="2400"/>
              </a:p>
            </p:txBody>
          </p:sp>
          <p:sp>
            <p:nvSpPr>
              <p:cNvPr id="52393" name="Rectangle 59"/>
              <p:cNvSpPr>
                <a:spLocks noChangeArrowheads="1"/>
              </p:cNvSpPr>
              <p:nvPr/>
            </p:nvSpPr>
            <p:spPr bwMode="auto">
              <a:xfrm>
                <a:off x="3641" y="1098"/>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394" name="Rectangle 60"/>
              <p:cNvSpPr>
                <a:spLocks noChangeArrowheads="1"/>
              </p:cNvSpPr>
              <p:nvPr/>
            </p:nvSpPr>
            <p:spPr bwMode="auto">
              <a:xfrm>
                <a:off x="4209" y="1098"/>
                <a:ext cx="100"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1</a:t>
                </a:r>
                <a:endParaRPr lang="en-US" sz="2400"/>
              </a:p>
            </p:txBody>
          </p:sp>
          <p:sp>
            <p:nvSpPr>
              <p:cNvPr id="52395" name="Rectangle 61"/>
              <p:cNvSpPr>
                <a:spLocks noChangeArrowheads="1"/>
              </p:cNvSpPr>
              <p:nvPr/>
            </p:nvSpPr>
            <p:spPr bwMode="auto">
              <a:xfrm>
                <a:off x="4303" y="1098"/>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396" name="Rectangle 62"/>
              <p:cNvSpPr>
                <a:spLocks noChangeArrowheads="1"/>
              </p:cNvSpPr>
              <p:nvPr/>
            </p:nvSpPr>
            <p:spPr bwMode="auto">
              <a:xfrm>
                <a:off x="767" y="1093"/>
                <a:ext cx="10"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97" name="Line 63"/>
              <p:cNvSpPr>
                <a:spLocks noChangeShapeType="1"/>
              </p:cNvSpPr>
              <p:nvPr/>
            </p:nvSpPr>
            <p:spPr bwMode="auto">
              <a:xfrm>
                <a:off x="767" y="1093"/>
                <a:ext cx="10"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98" name="Rectangle 64"/>
              <p:cNvSpPr>
                <a:spLocks noChangeArrowheads="1"/>
              </p:cNvSpPr>
              <p:nvPr/>
            </p:nvSpPr>
            <p:spPr bwMode="auto">
              <a:xfrm>
                <a:off x="777" y="1093"/>
                <a:ext cx="1016"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99" name="Line 65"/>
              <p:cNvSpPr>
                <a:spLocks noChangeShapeType="1"/>
              </p:cNvSpPr>
              <p:nvPr/>
            </p:nvSpPr>
            <p:spPr bwMode="auto">
              <a:xfrm>
                <a:off x="777" y="1093"/>
                <a:ext cx="1016"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00" name="Rectangle 66"/>
              <p:cNvSpPr>
                <a:spLocks noChangeArrowheads="1"/>
              </p:cNvSpPr>
              <p:nvPr/>
            </p:nvSpPr>
            <p:spPr bwMode="auto">
              <a:xfrm>
                <a:off x="1793" y="1093"/>
                <a:ext cx="4"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01" name="Line 67"/>
              <p:cNvSpPr>
                <a:spLocks noChangeShapeType="1"/>
              </p:cNvSpPr>
              <p:nvPr/>
            </p:nvSpPr>
            <p:spPr bwMode="auto">
              <a:xfrm>
                <a:off x="1793" y="1093"/>
                <a:ext cx="4"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02" name="Line 68"/>
              <p:cNvSpPr>
                <a:spLocks noChangeShapeType="1"/>
              </p:cNvSpPr>
              <p:nvPr/>
            </p:nvSpPr>
            <p:spPr bwMode="auto">
              <a:xfrm>
                <a:off x="1793" y="1093"/>
                <a:ext cx="1" cy="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03" name="Rectangle 69"/>
              <p:cNvSpPr>
                <a:spLocks noChangeArrowheads="1"/>
              </p:cNvSpPr>
              <p:nvPr/>
            </p:nvSpPr>
            <p:spPr bwMode="auto">
              <a:xfrm>
                <a:off x="1797" y="1093"/>
                <a:ext cx="1325"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04" name="Line 70"/>
              <p:cNvSpPr>
                <a:spLocks noChangeShapeType="1"/>
              </p:cNvSpPr>
              <p:nvPr/>
            </p:nvSpPr>
            <p:spPr bwMode="auto">
              <a:xfrm>
                <a:off x="1797" y="1093"/>
                <a:ext cx="1325"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05" name="Rectangle 71"/>
              <p:cNvSpPr>
                <a:spLocks noChangeArrowheads="1"/>
              </p:cNvSpPr>
              <p:nvPr/>
            </p:nvSpPr>
            <p:spPr bwMode="auto">
              <a:xfrm>
                <a:off x="3122" y="1093"/>
                <a:ext cx="5"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06" name="Line 72"/>
              <p:cNvSpPr>
                <a:spLocks noChangeShapeType="1"/>
              </p:cNvSpPr>
              <p:nvPr/>
            </p:nvSpPr>
            <p:spPr bwMode="auto">
              <a:xfrm>
                <a:off x="3122" y="1093"/>
                <a:ext cx="5"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07" name="Line 73"/>
              <p:cNvSpPr>
                <a:spLocks noChangeShapeType="1"/>
              </p:cNvSpPr>
              <p:nvPr/>
            </p:nvSpPr>
            <p:spPr bwMode="auto">
              <a:xfrm>
                <a:off x="3122" y="1093"/>
                <a:ext cx="1" cy="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08" name="Rectangle 74"/>
              <p:cNvSpPr>
                <a:spLocks noChangeArrowheads="1"/>
              </p:cNvSpPr>
              <p:nvPr/>
            </p:nvSpPr>
            <p:spPr bwMode="auto">
              <a:xfrm>
                <a:off x="3127" y="1093"/>
                <a:ext cx="756"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09" name="Line 75"/>
              <p:cNvSpPr>
                <a:spLocks noChangeShapeType="1"/>
              </p:cNvSpPr>
              <p:nvPr/>
            </p:nvSpPr>
            <p:spPr bwMode="auto">
              <a:xfrm>
                <a:off x="3127" y="1093"/>
                <a:ext cx="756"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10" name="Rectangle 76"/>
              <p:cNvSpPr>
                <a:spLocks noChangeArrowheads="1"/>
              </p:cNvSpPr>
              <p:nvPr/>
            </p:nvSpPr>
            <p:spPr bwMode="auto">
              <a:xfrm>
                <a:off x="3883" y="1093"/>
                <a:ext cx="5"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11" name="Line 77"/>
              <p:cNvSpPr>
                <a:spLocks noChangeShapeType="1"/>
              </p:cNvSpPr>
              <p:nvPr/>
            </p:nvSpPr>
            <p:spPr bwMode="auto">
              <a:xfrm>
                <a:off x="3883" y="1093"/>
                <a:ext cx="5"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12" name="Line 78"/>
              <p:cNvSpPr>
                <a:spLocks noChangeShapeType="1"/>
              </p:cNvSpPr>
              <p:nvPr/>
            </p:nvSpPr>
            <p:spPr bwMode="auto">
              <a:xfrm>
                <a:off x="3883" y="1093"/>
                <a:ext cx="1" cy="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13" name="Rectangle 79"/>
              <p:cNvSpPr>
                <a:spLocks noChangeArrowheads="1"/>
              </p:cNvSpPr>
              <p:nvPr/>
            </p:nvSpPr>
            <p:spPr bwMode="auto">
              <a:xfrm>
                <a:off x="3888" y="1093"/>
                <a:ext cx="739"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14" name="Line 80"/>
              <p:cNvSpPr>
                <a:spLocks noChangeShapeType="1"/>
              </p:cNvSpPr>
              <p:nvPr/>
            </p:nvSpPr>
            <p:spPr bwMode="auto">
              <a:xfrm>
                <a:off x="3888" y="1093"/>
                <a:ext cx="739"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15" name="Rectangle 81"/>
              <p:cNvSpPr>
                <a:spLocks noChangeArrowheads="1"/>
              </p:cNvSpPr>
              <p:nvPr/>
            </p:nvSpPr>
            <p:spPr bwMode="auto">
              <a:xfrm>
                <a:off x="4627" y="1093"/>
                <a:ext cx="9"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16" name="Line 82"/>
              <p:cNvSpPr>
                <a:spLocks noChangeShapeType="1"/>
              </p:cNvSpPr>
              <p:nvPr/>
            </p:nvSpPr>
            <p:spPr bwMode="auto">
              <a:xfrm>
                <a:off x="4627" y="1093"/>
                <a:ext cx="9"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17" name="Rectangle 83"/>
              <p:cNvSpPr>
                <a:spLocks noChangeArrowheads="1"/>
              </p:cNvSpPr>
              <p:nvPr/>
            </p:nvSpPr>
            <p:spPr bwMode="auto">
              <a:xfrm>
                <a:off x="767" y="1098"/>
                <a:ext cx="10"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18" name="Line 84"/>
              <p:cNvSpPr>
                <a:spLocks noChangeShapeType="1"/>
              </p:cNvSpPr>
              <p:nvPr/>
            </p:nvSpPr>
            <p:spPr bwMode="auto">
              <a:xfrm>
                <a:off x="767" y="1098"/>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19" name="Rectangle 85"/>
              <p:cNvSpPr>
                <a:spLocks noChangeArrowheads="1"/>
              </p:cNvSpPr>
              <p:nvPr/>
            </p:nvSpPr>
            <p:spPr bwMode="auto">
              <a:xfrm>
                <a:off x="1793" y="1098"/>
                <a:ext cx="4"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20" name="Line 86"/>
              <p:cNvSpPr>
                <a:spLocks noChangeShapeType="1"/>
              </p:cNvSpPr>
              <p:nvPr/>
            </p:nvSpPr>
            <p:spPr bwMode="auto">
              <a:xfrm>
                <a:off x="1793" y="1098"/>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21" name="Rectangle 87"/>
              <p:cNvSpPr>
                <a:spLocks noChangeArrowheads="1"/>
              </p:cNvSpPr>
              <p:nvPr/>
            </p:nvSpPr>
            <p:spPr bwMode="auto">
              <a:xfrm>
                <a:off x="3122" y="1098"/>
                <a:ext cx="5"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22" name="Line 88"/>
              <p:cNvSpPr>
                <a:spLocks noChangeShapeType="1"/>
              </p:cNvSpPr>
              <p:nvPr/>
            </p:nvSpPr>
            <p:spPr bwMode="auto">
              <a:xfrm>
                <a:off x="3122" y="1098"/>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23" name="Rectangle 89"/>
              <p:cNvSpPr>
                <a:spLocks noChangeArrowheads="1"/>
              </p:cNvSpPr>
              <p:nvPr/>
            </p:nvSpPr>
            <p:spPr bwMode="auto">
              <a:xfrm>
                <a:off x="3883" y="1098"/>
                <a:ext cx="5"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24" name="Line 90"/>
              <p:cNvSpPr>
                <a:spLocks noChangeShapeType="1"/>
              </p:cNvSpPr>
              <p:nvPr/>
            </p:nvSpPr>
            <p:spPr bwMode="auto">
              <a:xfrm>
                <a:off x="3883" y="1098"/>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25" name="Rectangle 91"/>
              <p:cNvSpPr>
                <a:spLocks noChangeArrowheads="1"/>
              </p:cNvSpPr>
              <p:nvPr/>
            </p:nvSpPr>
            <p:spPr bwMode="auto">
              <a:xfrm>
                <a:off x="4627" y="1098"/>
                <a:ext cx="9"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26" name="Line 92"/>
              <p:cNvSpPr>
                <a:spLocks noChangeShapeType="1"/>
              </p:cNvSpPr>
              <p:nvPr/>
            </p:nvSpPr>
            <p:spPr bwMode="auto">
              <a:xfrm>
                <a:off x="4627" y="1098"/>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27" name="Rectangle 93"/>
              <p:cNvSpPr>
                <a:spLocks noChangeArrowheads="1"/>
              </p:cNvSpPr>
              <p:nvPr/>
            </p:nvSpPr>
            <p:spPr bwMode="auto">
              <a:xfrm>
                <a:off x="808" y="1323"/>
                <a:ext cx="683" cy="2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dirty="0" err="1" smtClean="0">
                    <a:solidFill>
                      <a:srgbClr val="010000"/>
                    </a:solidFill>
                  </a:rPr>
                  <a:t>relName</a:t>
                </a:r>
                <a:endParaRPr lang="en-US" sz="2400" dirty="0"/>
              </a:p>
            </p:txBody>
          </p:sp>
          <p:sp>
            <p:nvSpPr>
              <p:cNvPr id="52428" name="Rectangle 94"/>
              <p:cNvSpPr>
                <a:spLocks noChangeArrowheads="1"/>
              </p:cNvSpPr>
              <p:nvPr/>
            </p:nvSpPr>
            <p:spPr bwMode="auto">
              <a:xfrm>
                <a:off x="1576" y="1323"/>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429" name="Rectangle 95"/>
              <p:cNvSpPr>
                <a:spLocks noChangeArrowheads="1"/>
              </p:cNvSpPr>
              <p:nvPr/>
            </p:nvSpPr>
            <p:spPr bwMode="auto">
              <a:xfrm>
                <a:off x="1831" y="1323"/>
                <a:ext cx="1074"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Attribute_Cat</a:t>
                </a:r>
                <a:endParaRPr lang="en-US" sz="2400"/>
              </a:p>
            </p:txBody>
          </p:sp>
          <p:sp>
            <p:nvSpPr>
              <p:cNvPr id="52430" name="Rectangle 96"/>
              <p:cNvSpPr>
                <a:spLocks noChangeArrowheads="1"/>
              </p:cNvSpPr>
              <p:nvPr/>
            </p:nvSpPr>
            <p:spPr bwMode="auto">
              <a:xfrm>
                <a:off x="2972" y="1323"/>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431" name="Rectangle 97"/>
              <p:cNvSpPr>
                <a:spLocks noChangeArrowheads="1"/>
              </p:cNvSpPr>
              <p:nvPr/>
            </p:nvSpPr>
            <p:spPr bwMode="auto">
              <a:xfrm>
                <a:off x="3160" y="1323"/>
                <a:ext cx="456"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string</a:t>
                </a:r>
                <a:endParaRPr lang="en-US" sz="2400"/>
              </a:p>
            </p:txBody>
          </p:sp>
          <p:sp>
            <p:nvSpPr>
              <p:cNvPr id="52432" name="Rectangle 98"/>
              <p:cNvSpPr>
                <a:spLocks noChangeArrowheads="1"/>
              </p:cNvSpPr>
              <p:nvPr/>
            </p:nvSpPr>
            <p:spPr bwMode="auto">
              <a:xfrm>
                <a:off x="3641" y="1323"/>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433" name="Rectangle 99"/>
              <p:cNvSpPr>
                <a:spLocks noChangeArrowheads="1"/>
              </p:cNvSpPr>
              <p:nvPr/>
            </p:nvSpPr>
            <p:spPr bwMode="auto">
              <a:xfrm>
                <a:off x="4209" y="1323"/>
                <a:ext cx="100"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2</a:t>
                </a:r>
                <a:endParaRPr lang="en-US" sz="2400"/>
              </a:p>
            </p:txBody>
          </p:sp>
          <p:sp>
            <p:nvSpPr>
              <p:cNvPr id="52434" name="Rectangle 100"/>
              <p:cNvSpPr>
                <a:spLocks noChangeArrowheads="1"/>
              </p:cNvSpPr>
              <p:nvPr/>
            </p:nvSpPr>
            <p:spPr bwMode="auto">
              <a:xfrm>
                <a:off x="4303" y="1323"/>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435" name="Rectangle 101"/>
              <p:cNvSpPr>
                <a:spLocks noChangeArrowheads="1"/>
              </p:cNvSpPr>
              <p:nvPr/>
            </p:nvSpPr>
            <p:spPr bwMode="auto">
              <a:xfrm>
                <a:off x="767" y="1323"/>
                <a:ext cx="10"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36" name="Line 102"/>
              <p:cNvSpPr>
                <a:spLocks noChangeShapeType="1"/>
              </p:cNvSpPr>
              <p:nvPr/>
            </p:nvSpPr>
            <p:spPr bwMode="auto">
              <a:xfrm>
                <a:off x="767" y="1323"/>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37" name="Rectangle 103"/>
              <p:cNvSpPr>
                <a:spLocks noChangeArrowheads="1"/>
              </p:cNvSpPr>
              <p:nvPr/>
            </p:nvSpPr>
            <p:spPr bwMode="auto">
              <a:xfrm>
                <a:off x="1793" y="1323"/>
                <a:ext cx="4"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38" name="Line 104"/>
              <p:cNvSpPr>
                <a:spLocks noChangeShapeType="1"/>
              </p:cNvSpPr>
              <p:nvPr/>
            </p:nvSpPr>
            <p:spPr bwMode="auto">
              <a:xfrm>
                <a:off x="1793" y="1323"/>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39" name="Rectangle 105"/>
              <p:cNvSpPr>
                <a:spLocks noChangeArrowheads="1"/>
              </p:cNvSpPr>
              <p:nvPr/>
            </p:nvSpPr>
            <p:spPr bwMode="auto">
              <a:xfrm>
                <a:off x="3122" y="1323"/>
                <a:ext cx="5"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40" name="Line 106"/>
              <p:cNvSpPr>
                <a:spLocks noChangeShapeType="1"/>
              </p:cNvSpPr>
              <p:nvPr/>
            </p:nvSpPr>
            <p:spPr bwMode="auto">
              <a:xfrm>
                <a:off x="3122" y="1323"/>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41" name="Rectangle 107"/>
              <p:cNvSpPr>
                <a:spLocks noChangeArrowheads="1"/>
              </p:cNvSpPr>
              <p:nvPr/>
            </p:nvSpPr>
            <p:spPr bwMode="auto">
              <a:xfrm>
                <a:off x="3883" y="1323"/>
                <a:ext cx="5"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42" name="Line 108"/>
              <p:cNvSpPr>
                <a:spLocks noChangeShapeType="1"/>
              </p:cNvSpPr>
              <p:nvPr/>
            </p:nvSpPr>
            <p:spPr bwMode="auto">
              <a:xfrm>
                <a:off x="3883" y="1323"/>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43" name="Rectangle 109"/>
              <p:cNvSpPr>
                <a:spLocks noChangeArrowheads="1"/>
              </p:cNvSpPr>
              <p:nvPr/>
            </p:nvSpPr>
            <p:spPr bwMode="auto">
              <a:xfrm>
                <a:off x="4627" y="1323"/>
                <a:ext cx="9"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44" name="Line 110"/>
              <p:cNvSpPr>
                <a:spLocks noChangeShapeType="1"/>
              </p:cNvSpPr>
              <p:nvPr/>
            </p:nvSpPr>
            <p:spPr bwMode="auto">
              <a:xfrm>
                <a:off x="4627" y="1323"/>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45" name="Rectangle 111"/>
              <p:cNvSpPr>
                <a:spLocks noChangeArrowheads="1"/>
              </p:cNvSpPr>
              <p:nvPr/>
            </p:nvSpPr>
            <p:spPr bwMode="auto">
              <a:xfrm>
                <a:off x="808" y="1548"/>
                <a:ext cx="352"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type</a:t>
                </a:r>
                <a:endParaRPr lang="en-US" sz="2400"/>
              </a:p>
            </p:txBody>
          </p:sp>
          <p:sp>
            <p:nvSpPr>
              <p:cNvPr id="52446" name="Rectangle 112"/>
              <p:cNvSpPr>
                <a:spLocks noChangeArrowheads="1"/>
              </p:cNvSpPr>
              <p:nvPr/>
            </p:nvSpPr>
            <p:spPr bwMode="auto">
              <a:xfrm>
                <a:off x="1174" y="1548"/>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447" name="Rectangle 113"/>
              <p:cNvSpPr>
                <a:spLocks noChangeArrowheads="1"/>
              </p:cNvSpPr>
              <p:nvPr/>
            </p:nvSpPr>
            <p:spPr bwMode="auto">
              <a:xfrm>
                <a:off x="1831" y="1548"/>
                <a:ext cx="1074"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Attribute_Cat</a:t>
                </a:r>
                <a:endParaRPr lang="en-US" sz="2400"/>
              </a:p>
            </p:txBody>
          </p:sp>
          <p:sp>
            <p:nvSpPr>
              <p:cNvPr id="52448" name="Rectangle 114"/>
              <p:cNvSpPr>
                <a:spLocks noChangeArrowheads="1"/>
              </p:cNvSpPr>
              <p:nvPr/>
            </p:nvSpPr>
            <p:spPr bwMode="auto">
              <a:xfrm>
                <a:off x="2972" y="1548"/>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449" name="Rectangle 115"/>
              <p:cNvSpPr>
                <a:spLocks noChangeArrowheads="1"/>
              </p:cNvSpPr>
              <p:nvPr/>
            </p:nvSpPr>
            <p:spPr bwMode="auto">
              <a:xfrm>
                <a:off x="3160" y="1548"/>
                <a:ext cx="456"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string</a:t>
                </a:r>
                <a:endParaRPr lang="en-US" sz="2400"/>
              </a:p>
            </p:txBody>
          </p:sp>
          <p:sp>
            <p:nvSpPr>
              <p:cNvPr id="52450" name="Rectangle 116"/>
              <p:cNvSpPr>
                <a:spLocks noChangeArrowheads="1"/>
              </p:cNvSpPr>
              <p:nvPr/>
            </p:nvSpPr>
            <p:spPr bwMode="auto">
              <a:xfrm>
                <a:off x="3641" y="1548"/>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451" name="Rectangle 117"/>
              <p:cNvSpPr>
                <a:spLocks noChangeArrowheads="1"/>
              </p:cNvSpPr>
              <p:nvPr/>
            </p:nvSpPr>
            <p:spPr bwMode="auto">
              <a:xfrm>
                <a:off x="4209" y="1548"/>
                <a:ext cx="100"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3</a:t>
                </a:r>
                <a:endParaRPr lang="en-US" sz="2400"/>
              </a:p>
            </p:txBody>
          </p:sp>
          <p:sp>
            <p:nvSpPr>
              <p:cNvPr id="52452" name="Rectangle 118"/>
              <p:cNvSpPr>
                <a:spLocks noChangeArrowheads="1"/>
              </p:cNvSpPr>
              <p:nvPr/>
            </p:nvSpPr>
            <p:spPr bwMode="auto">
              <a:xfrm>
                <a:off x="4303" y="1548"/>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453" name="Rectangle 119"/>
              <p:cNvSpPr>
                <a:spLocks noChangeArrowheads="1"/>
              </p:cNvSpPr>
              <p:nvPr/>
            </p:nvSpPr>
            <p:spPr bwMode="auto">
              <a:xfrm>
                <a:off x="767" y="1548"/>
                <a:ext cx="10" cy="2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54" name="Line 120"/>
              <p:cNvSpPr>
                <a:spLocks noChangeShapeType="1"/>
              </p:cNvSpPr>
              <p:nvPr/>
            </p:nvSpPr>
            <p:spPr bwMode="auto">
              <a:xfrm>
                <a:off x="767" y="1548"/>
                <a:ext cx="1" cy="224"/>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55" name="Rectangle 121"/>
              <p:cNvSpPr>
                <a:spLocks noChangeArrowheads="1"/>
              </p:cNvSpPr>
              <p:nvPr/>
            </p:nvSpPr>
            <p:spPr bwMode="auto">
              <a:xfrm>
                <a:off x="1793" y="1548"/>
                <a:ext cx="4" cy="2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56" name="Line 122"/>
              <p:cNvSpPr>
                <a:spLocks noChangeShapeType="1"/>
              </p:cNvSpPr>
              <p:nvPr/>
            </p:nvSpPr>
            <p:spPr bwMode="auto">
              <a:xfrm>
                <a:off x="1793" y="1548"/>
                <a:ext cx="1" cy="224"/>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57" name="Rectangle 123"/>
              <p:cNvSpPr>
                <a:spLocks noChangeArrowheads="1"/>
              </p:cNvSpPr>
              <p:nvPr/>
            </p:nvSpPr>
            <p:spPr bwMode="auto">
              <a:xfrm>
                <a:off x="3122" y="1548"/>
                <a:ext cx="5" cy="2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58" name="Line 124"/>
              <p:cNvSpPr>
                <a:spLocks noChangeShapeType="1"/>
              </p:cNvSpPr>
              <p:nvPr/>
            </p:nvSpPr>
            <p:spPr bwMode="auto">
              <a:xfrm>
                <a:off x="3122" y="1548"/>
                <a:ext cx="1" cy="224"/>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59" name="Rectangle 125"/>
              <p:cNvSpPr>
                <a:spLocks noChangeArrowheads="1"/>
              </p:cNvSpPr>
              <p:nvPr/>
            </p:nvSpPr>
            <p:spPr bwMode="auto">
              <a:xfrm>
                <a:off x="3883" y="1548"/>
                <a:ext cx="5" cy="2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60" name="Line 126"/>
              <p:cNvSpPr>
                <a:spLocks noChangeShapeType="1"/>
              </p:cNvSpPr>
              <p:nvPr/>
            </p:nvSpPr>
            <p:spPr bwMode="auto">
              <a:xfrm>
                <a:off x="3883" y="1548"/>
                <a:ext cx="1" cy="224"/>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61" name="Rectangle 127"/>
              <p:cNvSpPr>
                <a:spLocks noChangeArrowheads="1"/>
              </p:cNvSpPr>
              <p:nvPr/>
            </p:nvSpPr>
            <p:spPr bwMode="auto">
              <a:xfrm>
                <a:off x="4627" y="1548"/>
                <a:ext cx="9" cy="2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62" name="Line 128"/>
              <p:cNvSpPr>
                <a:spLocks noChangeShapeType="1"/>
              </p:cNvSpPr>
              <p:nvPr/>
            </p:nvSpPr>
            <p:spPr bwMode="auto">
              <a:xfrm>
                <a:off x="4627" y="1548"/>
                <a:ext cx="1" cy="224"/>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63" name="Rectangle 129"/>
              <p:cNvSpPr>
                <a:spLocks noChangeArrowheads="1"/>
              </p:cNvSpPr>
              <p:nvPr/>
            </p:nvSpPr>
            <p:spPr bwMode="auto">
              <a:xfrm>
                <a:off x="808" y="1772"/>
                <a:ext cx="632"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position</a:t>
                </a:r>
                <a:endParaRPr lang="en-US" sz="2400"/>
              </a:p>
            </p:txBody>
          </p:sp>
          <p:sp>
            <p:nvSpPr>
              <p:cNvPr id="52464" name="Rectangle 130"/>
              <p:cNvSpPr>
                <a:spLocks noChangeArrowheads="1"/>
              </p:cNvSpPr>
              <p:nvPr/>
            </p:nvSpPr>
            <p:spPr bwMode="auto">
              <a:xfrm>
                <a:off x="1481" y="1772"/>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465" name="Rectangle 131"/>
              <p:cNvSpPr>
                <a:spLocks noChangeArrowheads="1"/>
              </p:cNvSpPr>
              <p:nvPr/>
            </p:nvSpPr>
            <p:spPr bwMode="auto">
              <a:xfrm>
                <a:off x="1831" y="1772"/>
                <a:ext cx="1074"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Attribute_Cat</a:t>
                </a:r>
                <a:endParaRPr lang="en-US" sz="2400"/>
              </a:p>
            </p:txBody>
          </p:sp>
          <p:sp>
            <p:nvSpPr>
              <p:cNvPr id="52466" name="Rectangle 132"/>
              <p:cNvSpPr>
                <a:spLocks noChangeArrowheads="1"/>
              </p:cNvSpPr>
              <p:nvPr/>
            </p:nvSpPr>
            <p:spPr bwMode="auto">
              <a:xfrm>
                <a:off x="2972" y="1772"/>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467" name="Rectangle 133"/>
              <p:cNvSpPr>
                <a:spLocks noChangeArrowheads="1"/>
              </p:cNvSpPr>
              <p:nvPr/>
            </p:nvSpPr>
            <p:spPr bwMode="auto">
              <a:xfrm>
                <a:off x="3160" y="1772"/>
                <a:ext cx="56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integer</a:t>
                </a:r>
                <a:endParaRPr lang="en-US" sz="2400"/>
              </a:p>
            </p:txBody>
          </p:sp>
          <p:sp>
            <p:nvSpPr>
              <p:cNvPr id="52468" name="Rectangle 134"/>
              <p:cNvSpPr>
                <a:spLocks noChangeArrowheads="1"/>
              </p:cNvSpPr>
              <p:nvPr/>
            </p:nvSpPr>
            <p:spPr bwMode="auto">
              <a:xfrm>
                <a:off x="3741" y="1772"/>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469" name="Rectangle 135"/>
              <p:cNvSpPr>
                <a:spLocks noChangeArrowheads="1"/>
              </p:cNvSpPr>
              <p:nvPr/>
            </p:nvSpPr>
            <p:spPr bwMode="auto">
              <a:xfrm>
                <a:off x="4209" y="1772"/>
                <a:ext cx="100"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4</a:t>
                </a:r>
                <a:endParaRPr lang="en-US" sz="2400"/>
              </a:p>
            </p:txBody>
          </p:sp>
          <p:sp>
            <p:nvSpPr>
              <p:cNvPr id="52470" name="Rectangle 136"/>
              <p:cNvSpPr>
                <a:spLocks noChangeArrowheads="1"/>
              </p:cNvSpPr>
              <p:nvPr/>
            </p:nvSpPr>
            <p:spPr bwMode="auto">
              <a:xfrm>
                <a:off x="4303" y="1772"/>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471" name="Rectangle 137"/>
              <p:cNvSpPr>
                <a:spLocks noChangeArrowheads="1"/>
              </p:cNvSpPr>
              <p:nvPr/>
            </p:nvSpPr>
            <p:spPr bwMode="auto">
              <a:xfrm>
                <a:off x="767" y="1772"/>
                <a:ext cx="10"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72" name="Line 138"/>
              <p:cNvSpPr>
                <a:spLocks noChangeShapeType="1"/>
              </p:cNvSpPr>
              <p:nvPr/>
            </p:nvSpPr>
            <p:spPr bwMode="auto">
              <a:xfrm>
                <a:off x="767" y="1772"/>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73" name="Rectangle 139"/>
              <p:cNvSpPr>
                <a:spLocks noChangeArrowheads="1"/>
              </p:cNvSpPr>
              <p:nvPr/>
            </p:nvSpPr>
            <p:spPr bwMode="auto">
              <a:xfrm>
                <a:off x="1793" y="1772"/>
                <a:ext cx="4"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74" name="Line 140"/>
              <p:cNvSpPr>
                <a:spLocks noChangeShapeType="1"/>
              </p:cNvSpPr>
              <p:nvPr/>
            </p:nvSpPr>
            <p:spPr bwMode="auto">
              <a:xfrm>
                <a:off x="1793" y="1772"/>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75" name="Rectangle 141"/>
              <p:cNvSpPr>
                <a:spLocks noChangeArrowheads="1"/>
              </p:cNvSpPr>
              <p:nvPr/>
            </p:nvSpPr>
            <p:spPr bwMode="auto">
              <a:xfrm>
                <a:off x="3122" y="1772"/>
                <a:ext cx="5"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76" name="Line 142"/>
              <p:cNvSpPr>
                <a:spLocks noChangeShapeType="1"/>
              </p:cNvSpPr>
              <p:nvPr/>
            </p:nvSpPr>
            <p:spPr bwMode="auto">
              <a:xfrm>
                <a:off x="3122" y="1772"/>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77" name="Rectangle 143"/>
              <p:cNvSpPr>
                <a:spLocks noChangeArrowheads="1"/>
              </p:cNvSpPr>
              <p:nvPr/>
            </p:nvSpPr>
            <p:spPr bwMode="auto">
              <a:xfrm>
                <a:off x="3883" y="1772"/>
                <a:ext cx="5"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78" name="Line 144"/>
              <p:cNvSpPr>
                <a:spLocks noChangeShapeType="1"/>
              </p:cNvSpPr>
              <p:nvPr/>
            </p:nvSpPr>
            <p:spPr bwMode="auto">
              <a:xfrm>
                <a:off x="3883" y="1772"/>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79" name="Rectangle 145"/>
              <p:cNvSpPr>
                <a:spLocks noChangeArrowheads="1"/>
              </p:cNvSpPr>
              <p:nvPr/>
            </p:nvSpPr>
            <p:spPr bwMode="auto">
              <a:xfrm>
                <a:off x="4627" y="1772"/>
                <a:ext cx="9"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80" name="Line 146"/>
              <p:cNvSpPr>
                <a:spLocks noChangeShapeType="1"/>
              </p:cNvSpPr>
              <p:nvPr/>
            </p:nvSpPr>
            <p:spPr bwMode="auto">
              <a:xfrm>
                <a:off x="4627" y="1772"/>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81" name="Rectangle 147"/>
              <p:cNvSpPr>
                <a:spLocks noChangeArrowheads="1"/>
              </p:cNvSpPr>
              <p:nvPr/>
            </p:nvSpPr>
            <p:spPr bwMode="auto">
              <a:xfrm>
                <a:off x="808" y="1997"/>
                <a:ext cx="226"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sid</a:t>
                </a:r>
                <a:endParaRPr lang="en-US" sz="2400"/>
              </a:p>
            </p:txBody>
          </p:sp>
          <p:sp>
            <p:nvSpPr>
              <p:cNvPr id="52482" name="Rectangle 148"/>
              <p:cNvSpPr>
                <a:spLocks noChangeArrowheads="1"/>
              </p:cNvSpPr>
              <p:nvPr/>
            </p:nvSpPr>
            <p:spPr bwMode="auto">
              <a:xfrm>
                <a:off x="1055" y="1997"/>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483" name="Rectangle 149"/>
              <p:cNvSpPr>
                <a:spLocks noChangeArrowheads="1"/>
              </p:cNvSpPr>
              <p:nvPr/>
            </p:nvSpPr>
            <p:spPr bwMode="auto">
              <a:xfrm>
                <a:off x="1831" y="1998"/>
                <a:ext cx="711"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Students</a:t>
                </a:r>
                <a:endParaRPr lang="en-US" sz="2400"/>
              </a:p>
            </p:txBody>
          </p:sp>
          <p:sp>
            <p:nvSpPr>
              <p:cNvPr id="52484" name="Rectangle 150"/>
              <p:cNvSpPr>
                <a:spLocks noChangeArrowheads="1"/>
              </p:cNvSpPr>
              <p:nvPr/>
            </p:nvSpPr>
            <p:spPr bwMode="auto">
              <a:xfrm>
                <a:off x="2554" y="1997"/>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485" name="Rectangle 151"/>
              <p:cNvSpPr>
                <a:spLocks noChangeArrowheads="1"/>
              </p:cNvSpPr>
              <p:nvPr/>
            </p:nvSpPr>
            <p:spPr bwMode="auto">
              <a:xfrm>
                <a:off x="3160" y="1998"/>
                <a:ext cx="514"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string </a:t>
                </a:r>
                <a:endParaRPr lang="en-US" sz="2400"/>
              </a:p>
            </p:txBody>
          </p:sp>
          <p:sp>
            <p:nvSpPr>
              <p:cNvPr id="52486" name="Rectangle 152"/>
              <p:cNvSpPr>
                <a:spLocks noChangeArrowheads="1"/>
              </p:cNvSpPr>
              <p:nvPr/>
            </p:nvSpPr>
            <p:spPr bwMode="auto">
              <a:xfrm>
                <a:off x="3688" y="1997"/>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487" name="Rectangle 153"/>
              <p:cNvSpPr>
                <a:spLocks noChangeArrowheads="1"/>
              </p:cNvSpPr>
              <p:nvPr/>
            </p:nvSpPr>
            <p:spPr bwMode="auto">
              <a:xfrm>
                <a:off x="4209" y="1997"/>
                <a:ext cx="100"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1</a:t>
                </a:r>
                <a:endParaRPr lang="en-US" sz="2400"/>
              </a:p>
            </p:txBody>
          </p:sp>
          <p:sp>
            <p:nvSpPr>
              <p:cNvPr id="52488" name="Rectangle 154"/>
              <p:cNvSpPr>
                <a:spLocks noChangeArrowheads="1"/>
              </p:cNvSpPr>
              <p:nvPr/>
            </p:nvSpPr>
            <p:spPr bwMode="auto">
              <a:xfrm>
                <a:off x="4303" y="1997"/>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489" name="Rectangle 155"/>
              <p:cNvSpPr>
                <a:spLocks noChangeArrowheads="1"/>
              </p:cNvSpPr>
              <p:nvPr/>
            </p:nvSpPr>
            <p:spPr bwMode="auto">
              <a:xfrm>
                <a:off x="767" y="1997"/>
                <a:ext cx="10"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90" name="Line 156"/>
              <p:cNvSpPr>
                <a:spLocks noChangeShapeType="1"/>
              </p:cNvSpPr>
              <p:nvPr/>
            </p:nvSpPr>
            <p:spPr bwMode="auto">
              <a:xfrm>
                <a:off x="767" y="1997"/>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91" name="Rectangle 157"/>
              <p:cNvSpPr>
                <a:spLocks noChangeArrowheads="1"/>
              </p:cNvSpPr>
              <p:nvPr/>
            </p:nvSpPr>
            <p:spPr bwMode="auto">
              <a:xfrm>
                <a:off x="1793" y="1997"/>
                <a:ext cx="4"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92" name="Line 158"/>
              <p:cNvSpPr>
                <a:spLocks noChangeShapeType="1"/>
              </p:cNvSpPr>
              <p:nvPr/>
            </p:nvSpPr>
            <p:spPr bwMode="auto">
              <a:xfrm>
                <a:off x="1793" y="1997"/>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93" name="Rectangle 159"/>
              <p:cNvSpPr>
                <a:spLocks noChangeArrowheads="1"/>
              </p:cNvSpPr>
              <p:nvPr/>
            </p:nvSpPr>
            <p:spPr bwMode="auto">
              <a:xfrm>
                <a:off x="3122" y="1997"/>
                <a:ext cx="5"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94" name="Line 160"/>
              <p:cNvSpPr>
                <a:spLocks noChangeShapeType="1"/>
              </p:cNvSpPr>
              <p:nvPr/>
            </p:nvSpPr>
            <p:spPr bwMode="auto">
              <a:xfrm>
                <a:off x="3122" y="1997"/>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95" name="Rectangle 161"/>
              <p:cNvSpPr>
                <a:spLocks noChangeArrowheads="1"/>
              </p:cNvSpPr>
              <p:nvPr/>
            </p:nvSpPr>
            <p:spPr bwMode="auto">
              <a:xfrm>
                <a:off x="3883" y="1997"/>
                <a:ext cx="5"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96" name="Line 162"/>
              <p:cNvSpPr>
                <a:spLocks noChangeShapeType="1"/>
              </p:cNvSpPr>
              <p:nvPr/>
            </p:nvSpPr>
            <p:spPr bwMode="auto">
              <a:xfrm>
                <a:off x="3883" y="1997"/>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97" name="Rectangle 163"/>
              <p:cNvSpPr>
                <a:spLocks noChangeArrowheads="1"/>
              </p:cNvSpPr>
              <p:nvPr/>
            </p:nvSpPr>
            <p:spPr bwMode="auto">
              <a:xfrm>
                <a:off x="4627" y="1997"/>
                <a:ext cx="9"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498" name="Line 164"/>
              <p:cNvSpPr>
                <a:spLocks noChangeShapeType="1"/>
              </p:cNvSpPr>
              <p:nvPr/>
            </p:nvSpPr>
            <p:spPr bwMode="auto">
              <a:xfrm>
                <a:off x="4627" y="1997"/>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99" name="Rectangle 165"/>
              <p:cNvSpPr>
                <a:spLocks noChangeArrowheads="1"/>
              </p:cNvSpPr>
              <p:nvPr/>
            </p:nvSpPr>
            <p:spPr bwMode="auto">
              <a:xfrm>
                <a:off x="808" y="2222"/>
                <a:ext cx="451"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name</a:t>
                </a:r>
                <a:endParaRPr lang="en-US" sz="2400"/>
              </a:p>
            </p:txBody>
          </p:sp>
          <p:sp>
            <p:nvSpPr>
              <p:cNvPr id="52500" name="Rectangle 166"/>
              <p:cNvSpPr>
                <a:spLocks noChangeArrowheads="1"/>
              </p:cNvSpPr>
              <p:nvPr/>
            </p:nvSpPr>
            <p:spPr bwMode="auto">
              <a:xfrm>
                <a:off x="1265" y="2222"/>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501" name="Rectangle 167"/>
              <p:cNvSpPr>
                <a:spLocks noChangeArrowheads="1"/>
              </p:cNvSpPr>
              <p:nvPr/>
            </p:nvSpPr>
            <p:spPr bwMode="auto">
              <a:xfrm>
                <a:off x="1831" y="2222"/>
                <a:ext cx="711"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Students</a:t>
                </a:r>
                <a:endParaRPr lang="en-US" sz="2400"/>
              </a:p>
            </p:txBody>
          </p:sp>
          <p:sp>
            <p:nvSpPr>
              <p:cNvPr id="52502" name="Rectangle 168"/>
              <p:cNvSpPr>
                <a:spLocks noChangeArrowheads="1"/>
              </p:cNvSpPr>
              <p:nvPr/>
            </p:nvSpPr>
            <p:spPr bwMode="auto">
              <a:xfrm>
                <a:off x="2554" y="2222"/>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503" name="Rectangle 169"/>
              <p:cNvSpPr>
                <a:spLocks noChangeArrowheads="1"/>
              </p:cNvSpPr>
              <p:nvPr/>
            </p:nvSpPr>
            <p:spPr bwMode="auto">
              <a:xfrm>
                <a:off x="3160" y="2222"/>
                <a:ext cx="456"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string</a:t>
                </a:r>
                <a:endParaRPr lang="en-US" sz="2400"/>
              </a:p>
            </p:txBody>
          </p:sp>
          <p:sp>
            <p:nvSpPr>
              <p:cNvPr id="52504" name="Rectangle 170"/>
              <p:cNvSpPr>
                <a:spLocks noChangeArrowheads="1"/>
              </p:cNvSpPr>
              <p:nvPr/>
            </p:nvSpPr>
            <p:spPr bwMode="auto">
              <a:xfrm>
                <a:off x="3641" y="2222"/>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505" name="Rectangle 171"/>
              <p:cNvSpPr>
                <a:spLocks noChangeArrowheads="1"/>
              </p:cNvSpPr>
              <p:nvPr/>
            </p:nvSpPr>
            <p:spPr bwMode="auto">
              <a:xfrm>
                <a:off x="4209" y="2222"/>
                <a:ext cx="100"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2</a:t>
                </a:r>
                <a:endParaRPr lang="en-US" sz="2400"/>
              </a:p>
            </p:txBody>
          </p:sp>
          <p:sp>
            <p:nvSpPr>
              <p:cNvPr id="52506" name="Rectangle 172"/>
              <p:cNvSpPr>
                <a:spLocks noChangeArrowheads="1"/>
              </p:cNvSpPr>
              <p:nvPr/>
            </p:nvSpPr>
            <p:spPr bwMode="auto">
              <a:xfrm>
                <a:off x="4303" y="2222"/>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507" name="Rectangle 173"/>
              <p:cNvSpPr>
                <a:spLocks noChangeArrowheads="1"/>
              </p:cNvSpPr>
              <p:nvPr/>
            </p:nvSpPr>
            <p:spPr bwMode="auto">
              <a:xfrm>
                <a:off x="767" y="2222"/>
                <a:ext cx="10"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508" name="Line 174"/>
              <p:cNvSpPr>
                <a:spLocks noChangeShapeType="1"/>
              </p:cNvSpPr>
              <p:nvPr/>
            </p:nvSpPr>
            <p:spPr bwMode="auto">
              <a:xfrm>
                <a:off x="767" y="2222"/>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509" name="Rectangle 175"/>
              <p:cNvSpPr>
                <a:spLocks noChangeArrowheads="1"/>
              </p:cNvSpPr>
              <p:nvPr/>
            </p:nvSpPr>
            <p:spPr bwMode="auto">
              <a:xfrm>
                <a:off x="1793" y="2222"/>
                <a:ext cx="4"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510" name="Line 176"/>
              <p:cNvSpPr>
                <a:spLocks noChangeShapeType="1"/>
              </p:cNvSpPr>
              <p:nvPr/>
            </p:nvSpPr>
            <p:spPr bwMode="auto">
              <a:xfrm>
                <a:off x="1793" y="2222"/>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511" name="Rectangle 177"/>
              <p:cNvSpPr>
                <a:spLocks noChangeArrowheads="1"/>
              </p:cNvSpPr>
              <p:nvPr/>
            </p:nvSpPr>
            <p:spPr bwMode="auto">
              <a:xfrm>
                <a:off x="3122" y="2222"/>
                <a:ext cx="5"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512" name="Line 178"/>
              <p:cNvSpPr>
                <a:spLocks noChangeShapeType="1"/>
              </p:cNvSpPr>
              <p:nvPr/>
            </p:nvSpPr>
            <p:spPr bwMode="auto">
              <a:xfrm>
                <a:off x="3122" y="2222"/>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513" name="Rectangle 179"/>
              <p:cNvSpPr>
                <a:spLocks noChangeArrowheads="1"/>
              </p:cNvSpPr>
              <p:nvPr/>
            </p:nvSpPr>
            <p:spPr bwMode="auto">
              <a:xfrm>
                <a:off x="3883" y="2222"/>
                <a:ext cx="5"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514" name="Line 180"/>
              <p:cNvSpPr>
                <a:spLocks noChangeShapeType="1"/>
              </p:cNvSpPr>
              <p:nvPr/>
            </p:nvSpPr>
            <p:spPr bwMode="auto">
              <a:xfrm>
                <a:off x="3883" y="2222"/>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515" name="Rectangle 181"/>
              <p:cNvSpPr>
                <a:spLocks noChangeArrowheads="1"/>
              </p:cNvSpPr>
              <p:nvPr/>
            </p:nvSpPr>
            <p:spPr bwMode="auto">
              <a:xfrm>
                <a:off x="4627" y="2222"/>
                <a:ext cx="9"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516" name="Line 182"/>
              <p:cNvSpPr>
                <a:spLocks noChangeShapeType="1"/>
              </p:cNvSpPr>
              <p:nvPr/>
            </p:nvSpPr>
            <p:spPr bwMode="auto">
              <a:xfrm>
                <a:off x="4627" y="2222"/>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517" name="Rectangle 183"/>
              <p:cNvSpPr>
                <a:spLocks noChangeArrowheads="1"/>
              </p:cNvSpPr>
              <p:nvPr/>
            </p:nvSpPr>
            <p:spPr bwMode="auto">
              <a:xfrm>
                <a:off x="808" y="2447"/>
                <a:ext cx="38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login</a:t>
                </a:r>
                <a:endParaRPr lang="en-US" sz="2400"/>
              </a:p>
            </p:txBody>
          </p:sp>
          <p:sp>
            <p:nvSpPr>
              <p:cNvPr id="52518" name="Rectangle 184"/>
              <p:cNvSpPr>
                <a:spLocks noChangeArrowheads="1"/>
              </p:cNvSpPr>
              <p:nvPr/>
            </p:nvSpPr>
            <p:spPr bwMode="auto">
              <a:xfrm>
                <a:off x="1231" y="2447"/>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519" name="Rectangle 185"/>
              <p:cNvSpPr>
                <a:spLocks noChangeArrowheads="1"/>
              </p:cNvSpPr>
              <p:nvPr/>
            </p:nvSpPr>
            <p:spPr bwMode="auto">
              <a:xfrm>
                <a:off x="1831" y="2447"/>
                <a:ext cx="711"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Students</a:t>
                </a:r>
                <a:endParaRPr lang="en-US" sz="2400"/>
              </a:p>
            </p:txBody>
          </p:sp>
          <p:sp>
            <p:nvSpPr>
              <p:cNvPr id="52520" name="Rectangle 186"/>
              <p:cNvSpPr>
                <a:spLocks noChangeArrowheads="1"/>
              </p:cNvSpPr>
              <p:nvPr/>
            </p:nvSpPr>
            <p:spPr bwMode="auto">
              <a:xfrm>
                <a:off x="2554" y="2447"/>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521" name="Rectangle 187"/>
              <p:cNvSpPr>
                <a:spLocks noChangeArrowheads="1"/>
              </p:cNvSpPr>
              <p:nvPr/>
            </p:nvSpPr>
            <p:spPr bwMode="auto">
              <a:xfrm>
                <a:off x="3160" y="2447"/>
                <a:ext cx="456"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string</a:t>
                </a:r>
                <a:endParaRPr lang="en-US" sz="2400"/>
              </a:p>
            </p:txBody>
          </p:sp>
          <p:sp>
            <p:nvSpPr>
              <p:cNvPr id="52522" name="Rectangle 188"/>
              <p:cNvSpPr>
                <a:spLocks noChangeArrowheads="1"/>
              </p:cNvSpPr>
              <p:nvPr/>
            </p:nvSpPr>
            <p:spPr bwMode="auto">
              <a:xfrm>
                <a:off x="3641" y="2447"/>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523" name="Rectangle 189"/>
              <p:cNvSpPr>
                <a:spLocks noChangeArrowheads="1"/>
              </p:cNvSpPr>
              <p:nvPr/>
            </p:nvSpPr>
            <p:spPr bwMode="auto">
              <a:xfrm>
                <a:off x="4209" y="2447"/>
                <a:ext cx="100"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3</a:t>
                </a:r>
                <a:endParaRPr lang="en-US" sz="2400"/>
              </a:p>
            </p:txBody>
          </p:sp>
          <p:sp>
            <p:nvSpPr>
              <p:cNvPr id="52524" name="Rectangle 190"/>
              <p:cNvSpPr>
                <a:spLocks noChangeArrowheads="1"/>
              </p:cNvSpPr>
              <p:nvPr/>
            </p:nvSpPr>
            <p:spPr bwMode="auto">
              <a:xfrm>
                <a:off x="4303" y="2447"/>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525" name="Rectangle 191"/>
              <p:cNvSpPr>
                <a:spLocks noChangeArrowheads="1"/>
              </p:cNvSpPr>
              <p:nvPr/>
            </p:nvSpPr>
            <p:spPr bwMode="auto">
              <a:xfrm>
                <a:off x="767" y="2447"/>
                <a:ext cx="10"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526" name="Line 192"/>
              <p:cNvSpPr>
                <a:spLocks noChangeShapeType="1"/>
              </p:cNvSpPr>
              <p:nvPr/>
            </p:nvSpPr>
            <p:spPr bwMode="auto">
              <a:xfrm>
                <a:off x="767" y="2447"/>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527" name="Rectangle 193"/>
              <p:cNvSpPr>
                <a:spLocks noChangeArrowheads="1"/>
              </p:cNvSpPr>
              <p:nvPr/>
            </p:nvSpPr>
            <p:spPr bwMode="auto">
              <a:xfrm>
                <a:off x="1793" y="2447"/>
                <a:ext cx="4"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528" name="Line 194"/>
              <p:cNvSpPr>
                <a:spLocks noChangeShapeType="1"/>
              </p:cNvSpPr>
              <p:nvPr/>
            </p:nvSpPr>
            <p:spPr bwMode="auto">
              <a:xfrm>
                <a:off x="1793" y="2447"/>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529" name="Rectangle 195"/>
              <p:cNvSpPr>
                <a:spLocks noChangeArrowheads="1"/>
              </p:cNvSpPr>
              <p:nvPr/>
            </p:nvSpPr>
            <p:spPr bwMode="auto">
              <a:xfrm>
                <a:off x="3122" y="2447"/>
                <a:ext cx="5"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530" name="Line 196"/>
              <p:cNvSpPr>
                <a:spLocks noChangeShapeType="1"/>
              </p:cNvSpPr>
              <p:nvPr/>
            </p:nvSpPr>
            <p:spPr bwMode="auto">
              <a:xfrm>
                <a:off x="3122" y="2447"/>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531" name="Rectangle 197"/>
              <p:cNvSpPr>
                <a:spLocks noChangeArrowheads="1"/>
              </p:cNvSpPr>
              <p:nvPr/>
            </p:nvSpPr>
            <p:spPr bwMode="auto">
              <a:xfrm>
                <a:off x="3883" y="2447"/>
                <a:ext cx="5"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532" name="Line 198"/>
              <p:cNvSpPr>
                <a:spLocks noChangeShapeType="1"/>
              </p:cNvSpPr>
              <p:nvPr/>
            </p:nvSpPr>
            <p:spPr bwMode="auto">
              <a:xfrm>
                <a:off x="3883" y="2447"/>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533" name="Rectangle 199"/>
              <p:cNvSpPr>
                <a:spLocks noChangeArrowheads="1"/>
              </p:cNvSpPr>
              <p:nvPr/>
            </p:nvSpPr>
            <p:spPr bwMode="auto">
              <a:xfrm>
                <a:off x="4627" y="2447"/>
                <a:ext cx="9"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534" name="Line 200"/>
              <p:cNvSpPr>
                <a:spLocks noChangeShapeType="1"/>
              </p:cNvSpPr>
              <p:nvPr/>
            </p:nvSpPr>
            <p:spPr bwMode="auto">
              <a:xfrm>
                <a:off x="4627" y="2447"/>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535" name="Rectangle 201"/>
              <p:cNvSpPr>
                <a:spLocks noChangeArrowheads="1"/>
              </p:cNvSpPr>
              <p:nvPr/>
            </p:nvSpPr>
            <p:spPr bwMode="auto">
              <a:xfrm>
                <a:off x="808" y="2672"/>
                <a:ext cx="295"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age</a:t>
                </a:r>
                <a:endParaRPr lang="en-US" sz="2400"/>
              </a:p>
            </p:txBody>
          </p:sp>
          <p:sp>
            <p:nvSpPr>
              <p:cNvPr id="52536" name="Rectangle 202"/>
              <p:cNvSpPr>
                <a:spLocks noChangeArrowheads="1"/>
              </p:cNvSpPr>
              <p:nvPr/>
            </p:nvSpPr>
            <p:spPr bwMode="auto">
              <a:xfrm>
                <a:off x="1095" y="2672"/>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537" name="Rectangle 203"/>
              <p:cNvSpPr>
                <a:spLocks noChangeArrowheads="1"/>
              </p:cNvSpPr>
              <p:nvPr/>
            </p:nvSpPr>
            <p:spPr bwMode="auto">
              <a:xfrm>
                <a:off x="1831" y="2672"/>
                <a:ext cx="714"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2300">
                    <a:solidFill>
                      <a:srgbClr val="010000"/>
                    </a:solidFill>
                  </a:rPr>
                  <a:t>Students</a:t>
                </a:r>
                <a:endParaRPr lang="en-US" sz="2400"/>
              </a:p>
            </p:txBody>
          </p:sp>
          <p:sp>
            <p:nvSpPr>
              <p:cNvPr id="52538" name="Rectangle 204"/>
              <p:cNvSpPr>
                <a:spLocks noChangeArrowheads="1"/>
              </p:cNvSpPr>
              <p:nvPr/>
            </p:nvSpPr>
            <p:spPr bwMode="auto">
              <a:xfrm>
                <a:off x="2554" y="2672"/>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grpSp>
        <p:sp>
          <p:nvSpPr>
            <p:cNvPr id="52232" name="Rectangle 205"/>
            <p:cNvSpPr>
              <a:spLocks noChangeArrowheads="1"/>
            </p:cNvSpPr>
            <p:nvPr/>
          </p:nvSpPr>
          <p:spPr bwMode="auto">
            <a:xfrm>
              <a:off x="3160" y="2672"/>
              <a:ext cx="502"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intege</a:t>
              </a:r>
              <a:endParaRPr lang="en-US" sz="2400"/>
            </a:p>
          </p:txBody>
        </p:sp>
        <p:sp>
          <p:nvSpPr>
            <p:cNvPr id="52233" name="Rectangle 206"/>
            <p:cNvSpPr>
              <a:spLocks noChangeArrowheads="1"/>
            </p:cNvSpPr>
            <p:nvPr/>
          </p:nvSpPr>
          <p:spPr bwMode="auto">
            <a:xfrm>
              <a:off x="3668" y="2672"/>
              <a:ext cx="66"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r</a:t>
              </a:r>
              <a:endParaRPr lang="en-US" sz="2400"/>
            </a:p>
          </p:txBody>
        </p:sp>
        <p:sp>
          <p:nvSpPr>
            <p:cNvPr id="52234" name="Rectangle 207"/>
            <p:cNvSpPr>
              <a:spLocks noChangeArrowheads="1"/>
            </p:cNvSpPr>
            <p:nvPr/>
          </p:nvSpPr>
          <p:spPr bwMode="auto">
            <a:xfrm>
              <a:off x="3741" y="2672"/>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235" name="Rectangle 208"/>
            <p:cNvSpPr>
              <a:spLocks noChangeArrowheads="1"/>
            </p:cNvSpPr>
            <p:nvPr/>
          </p:nvSpPr>
          <p:spPr bwMode="auto">
            <a:xfrm>
              <a:off x="4209" y="2672"/>
              <a:ext cx="100"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4</a:t>
              </a:r>
              <a:endParaRPr lang="en-US" sz="2400"/>
            </a:p>
          </p:txBody>
        </p:sp>
        <p:sp>
          <p:nvSpPr>
            <p:cNvPr id="52236" name="Rectangle 209"/>
            <p:cNvSpPr>
              <a:spLocks noChangeArrowheads="1"/>
            </p:cNvSpPr>
            <p:nvPr/>
          </p:nvSpPr>
          <p:spPr bwMode="auto">
            <a:xfrm>
              <a:off x="4303" y="2672"/>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237" name="Rectangle 210"/>
            <p:cNvSpPr>
              <a:spLocks noChangeArrowheads="1"/>
            </p:cNvSpPr>
            <p:nvPr/>
          </p:nvSpPr>
          <p:spPr bwMode="auto">
            <a:xfrm>
              <a:off x="767" y="2672"/>
              <a:ext cx="10" cy="2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238" name="Line 211"/>
            <p:cNvSpPr>
              <a:spLocks noChangeShapeType="1"/>
            </p:cNvSpPr>
            <p:nvPr/>
          </p:nvSpPr>
          <p:spPr bwMode="auto">
            <a:xfrm>
              <a:off x="767" y="2672"/>
              <a:ext cx="1" cy="224"/>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39" name="Rectangle 212"/>
            <p:cNvSpPr>
              <a:spLocks noChangeArrowheads="1"/>
            </p:cNvSpPr>
            <p:nvPr/>
          </p:nvSpPr>
          <p:spPr bwMode="auto">
            <a:xfrm>
              <a:off x="1793" y="2672"/>
              <a:ext cx="4" cy="2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240" name="Line 213"/>
            <p:cNvSpPr>
              <a:spLocks noChangeShapeType="1"/>
            </p:cNvSpPr>
            <p:nvPr/>
          </p:nvSpPr>
          <p:spPr bwMode="auto">
            <a:xfrm>
              <a:off x="1793" y="2672"/>
              <a:ext cx="1" cy="224"/>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41" name="Rectangle 214"/>
            <p:cNvSpPr>
              <a:spLocks noChangeArrowheads="1"/>
            </p:cNvSpPr>
            <p:nvPr/>
          </p:nvSpPr>
          <p:spPr bwMode="auto">
            <a:xfrm>
              <a:off x="3122" y="2672"/>
              <a:ext cx="5" cy="2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242" name="Line 215"/>
            <p:cNvSpPr>
              <a:spLocks noChangeShapeType="1"/>
            </p:cNvSpPr>
            <p:nvPr/>
          </p:nvSpPr>
          <p:spPr bwMode="auto">
            <a:xfrm>
              <a:off x="3122" y="2672"/>
              <a:ext cx="1" cy="224"/>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43" name="Rectangle 216"/>
            <p:cNvSpPr>
              <a:spLocks noChangeArrowheads="1"/>
            </p:cNvSpPr>
            <p:nvPr/>
          </p:nvSpPr>
          <p:spPr bwMode="auto">
            <a:xfrm>
              <a:off x="3883" y="2672"/>
              <a:ext cx="5" cy="2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244" name="Line 217"/>
            <p:cNvSpPr>
              <a:spLocks noChangeShapeType="1"/>
            </p:cNvSpPr>
            <p:nvPr/>
          </p:nvSpPr>
          <p:spPr bwMode="auto">
            <a:xfrm>
              <a:off x="3883" y="2672"/>
              <a:ext cx="1" cy="224"/>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45" name="Rectangle 218"/>
            <p:cNvSpPr>
              <a:spLocks noChangeArrowheads="1"/>
            </p:cNvSpPr>
            <p:nvPr/>
          </p:nvSpPr>
          <p:spPr bwMode="auto">
            <a:xfrm>
              <a:off x="4627" y="2672"/>
              <a:ext cx="9" cy="2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246" name="Line 219"/>
            <p:cNvSpPr>
              <a:spLocks noChangeShapeType="1"/>
            </p:cNvSpPr>
            <p:nvPr/>
          </p:nvSpPr>
          <p:spPr bwMode="auto">
            <a:xfrm>
              <a:off x="4627" y="2672"/>
              <a:ext cx="1" cy="224"/>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47" name="Rectangle 220"/>
            <p:cNvSpPr>
              <a:spLocks noChangeArrowheads="1"/>
            </p:cNvSpPr>
            <p:nvPr/>
          </p:nvSpPr>
          <p:spPr bwMode="auto">
            <a:xfrm>
              <a:off x="808" y="2896"/>
              <a:ext cx="300"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gpa</a:t>
              </a:r>
              <a:endParaRPr lang="en-US" sz="2400"/>
            </a:p>
          </p:txBody>
        </p:sp>
        <p:sp>
          <p:nvSpPr>
            <p:cNvPr id="52248" name="Rectangle 221"/>
            <p:cNvSpPr>
              <a:spLocks noChangeArrowheads="1"/>
            </p:cNvSpPr>
            <p:nvPr/>
          </p:nvSpPr>
          <p:spPr bwMode="auto">
            <a:xfrm>
              <a:off x="1118" y="2896"/>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249" name="Rectangle 222"/>
            <p:cNvSpPr>
              <a:spLocks noChangeArrowheads="1"/>
            </p:cNvSpPr>
            <p:nvPr/>
          </p:nvSpPr>
          <p:spPr bwMode="auto">
            <a:xfrm>
              <a:off x="1831" y="2896"/>
              <a:ext cx="711"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Students</a:t>
              </a:r>
              <a:endParaRPr lang="en-US" sz="2400"/>
            </a:p>
          </p:txBody>
        </p:sp>
        <p:sp>
          <p:nvSpPr>
            <p:cNvPr id="52250" name="Rectangle 223"/>
            <p:cNvSpPr>
              <a:spLocks noChangeArrowheads="1"/>
            </p:cNvSpPr>
            <p:nvPr/>
          </p:nvSpPr>
          <p:spPr bwMode="auto">
            <a:xfrm>
              <a:off x="2554" y="2896"/>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251" name="Rectangle 224"/>
            <p:cNvSpPr>
              <a:spLocks noChangeArrowheads="1"/>
            </p:cNvSpPr>
            <p:nvPr/>
          </p:nvSpPr>
          <p:spPr bwMode="auto">
            <a:xfrm>
              <a:off x="3160" y="2896"/>
              <a:ext cx="302"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real</a:t>
              </a:r>
              <a:endParaRPr lang="en-US" sz="2400"/>
            </a:p>
          </p:txBody>
        </p:sp>
        <p:sp>
          <p:nvSpPr>
            <p:cNvPr id="52252" name="Rectangle 225"/>
            <p:cNvSpPr>
              <a:spLocks noChangeArrowheads="1"/>
            </p:cNvSpPr>
            <p:nvPr/>
          </p:nvSpPr>
          <p:spPr bwMode="auto">
            <a:xfrm>
              <a:off x="3472" y="2896"/>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253" name="Rectangle 226"/>
            <p:cNvSpPr>
              <a:spLocks noChangeArrowheads="1"/>
            </p:cNvSpPr>
            <p:nvPr/>
          </p:nvSpPr>
          <p:spPr bwMode="auto">
            <a:xfrm>
              <a:off x="4209" y="2896"/>
              <a:ext cx="100"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5</a:t>
              </a:r>
              <a:endParaRPr lang="en-US" sz="2400"/>
            </a:p>
          </p:txBody>
        </p:sp>
        <p:sp>
          <p:nvSpPr>
            <p:cNvPr id="52254" name="Rectangle 227"/>
            <p:cNvSpPr>
              <a:spLocks noChangeArrowheads="1"/>
            </p:cNvSpPr>
            <p:nvPr/>
          </p:nvSpPr>
          <p:spPr bwMode="auto">
            <a:xfrm>
              <a:off x="4303" y="2896"/>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255" name="Rectangle 228"/>
            <p:cNvSpPr>
              <a:spLocks noChangeArrowheads="1"/>
            </p:cNvSpPr>
            <p:nvPr/>
          </p:nvSpPr>
          <p:spPr bwMode="auto">
            <a:xfrm>
              <a:off x="767" y="2896"/>
              <a:ext cx="10"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256" name="Line 229"/>
            <p:cNvSpPr>
              <a:spLocks noChangeShapeType="1"/>
            </p:cNvSpPr>
            <p:nvPr/>
          </p:nvSpPr>
          <p:spPr bwMode="auto">
            <a:xfrm>
              <a:off x="767" y="2896"/>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57" name="Rectangle 230"/>
            <p:cNvSpPr>
              <a:spLocks noChangeArrowheads="1"/>
            </p:cNvSpPr>
            <p:nvPr/>
          </p:nvSpPr>
          <p:spPr bwMode="auto">
            <a:xfrm>
              <a:off x="1793" y="2896"/>
              <a:ext cx="4"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258" name="Line 231"/>
            <p:cNvSpPr>
              <a:spLocks noChangeShapeType="1"/>
            </p:cNvSpPr>
            <p:nvPr/>
          </p:nvSpPr>
          <p:spPr bwMode="auto">
            <a:xfrm>
              <a:off x="1793" y="2896"/>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59" name="Rectangle 232"/>
            <p:cNvSpPr>
              <a:spLocks noChangeArrowheads="1"/>
            </p:cNvSpPr>
            <p:nvPr/>
          </p:nvSpPr>
          <p:spPr bwMode="auto">
            <a:xfrm>
              <a:off x="3122" y="2896"/>
              <a:ext cx="5"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260" name="Line 233"/>
            <p:cNvSpPr>
              <a:spLocks noChangeShapeType="1"/>
            </p:cNvSpPr>
            <p:nvPr/>
          </p:nvSpPr>
          <p:spPr bwMode="auto">
            <a:xfrm>
              <a:off x="3122" y="2896"/>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61" name="Rectangle 234"/>
            <p:cNvSpPr>
              <a:spLocks noChangeArrowheads="1"/>
            </p:cNvSpPr>
            <p:nvPr/>
          </p:nvSpPr>
          <p:spPr bwMode="auto">
            <a:xfrm>
              <a:off x="3883" y="2896"/>
              <a:ext cx="5"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262" name="Line 235"/>
            <p:cNvSpPr>
              <a:spLocks noChangeShapeType="1"/>
            </p:cNvSpPr>
            <p:nvPr/>
          </p:nvSpPr>
          <p:spPr bwMode="auto">
            <a:xfrm>
              <a:off x="3883" y="2896"/>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63" name="Rectangle 236"/>
            <p:cNvSpPr>
              <a:spLocks noChangeArrowheads="1"/>
            </p:cNvSpPr>
            <p:nvPr/>
          </p:nvSpPr>
          <p:spPr bwMode="auto">
            <a:xfrm>
              <a:off x="4627" y="2896"/>
              <a:ext cx="9"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264" name="Line 237"/>
            <p:cNvSpPr>
              <a:spLocks noChangeShapeType="1"/>
            </p:cNvSpPr>
            <p:nvPr/>
          </p:nvSpPr>
          <p:spPr bwMode="auto">
            <a:xfrm>
              <a:off x="4627" y="2896"/>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65" name="Rectangle 238"/>
            <p:cNvSpPr>
              <a:spLocks noChangeArrowheads="1"/>
            </p:cNvSpPr>
            <p:nvPr/>
          </p:nvSpPr>
          <p:spPr bwMode="auto">
            <a:xfrm>
              <a:off x="808" y="3121"/>
              <a:ext cx="202"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fid</a:t>
              </a:r>
              <a:endParaRPr lang="en-US" sz="2400"/>
            </a:p>
          </p:txBody>
        </p:sp>
        <p:sp>
          <p:nvSpPr>
            <p:cNvPr id="52266" name="Rectangle 239"/>
            <p:cNvSpPr>
              <a:spLocks noChangeArrowheads="1"/>
            </p:cNvSpPr>
            <p:nvPr/>
          </p:nvSpPr>
          <p:spPr bwMode="auto">
            <a:xfrm>
              <a:off x="1038" y="3121"/>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267" name="Rectangle 240"/>
            <p:cNvSpPr>
              <a:spLocks noChangeArrowheads="1"/>
            </p:cNvSpPr>
            <p:nvPr/>
          </p:nvSpPr>
          <p:spPr bwMode="auto">
            <a:xfrm>
              <a:off x="1831" y="3121"/>
              <a:ext cx="575"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Faculty</a:t>
              </a:r>
              <a:endParaRPr lang="en-US" sz="2400"/>
            </a:p>
          </p:txBody>
        </p:sp>
        <p:sp>
          <p:nvSpPr>
            <p:cNvPr id="52268" name="Rectangle 241"/>
            <p:cNvSpPr>
              <a:spLocks noChangeArrowheads="1"/>
            </p:cNvSpPr>
            <p:nvPr/>
          </p:nvSpPr>
          <p:spPr bwMode="auto">
            <a:xfrm>
              <a:off x="2443" y="3121"/>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269" name="Rectangle 242"/>
            <p:cNvSpPr>
              <a:spLocks noChangeArrowheads="1"/>
            </p:cNvSpPr>
            <p:nvPr/>
          </p:nvSpPr>
          <p:spPr bwMode="auto">
            <a:xfrm>
              <a:off x="3160" y="3121"/>
              <a:ext cx="456"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string</a:t>
              </a:r>
              <a:endParaRPr lang="en-US" sz="2400"/>
            </a:p>
          </p:txBody>
        </p:sp>
        <p:sp>
          <p:nvSpPr>
            <p:cNvPr id="52270" name="Rectangle 243"/>
            <p:cNvSpPr>
              <a:spLocks noChangeArrowheads="1"/>
            </p:cNvSpPr>
            <p:nvPr/>
          </p:nvSpPr>
          <p:spPr bwMode="auto">
            <a:xfrm>
              <a:off x="3641" y="3121"/>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271" name="Rectangle 244"/>
            <p:cNvSpPr>
              <a:spLocks noChangeArrowheads="1"/>
            </p:cNvSpPr>
            <p:nvPr/>
          </p:nvSpPr>
          <p:spPr bwMode="auto">
            <a:xfrm>
              <a:off x="4209" y="3121"/>
              <a:ext cx="100"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1</a:t>
              </a:r>
              <a:endParaRPr lang="en-US" sz="2400"/>
            </a:p>
          </p:txBody>
        </p:sp>
        <p:sp>
          <p:nvSpPr>
            <p:cNvPr id="52272" name="Rectangle 245"/>
            <p:cNvSpPr>
              <a:spLocks noChangeArrowheads="1"/>
            </p:cNvSpPr>
            <p:nvPr/>
          </p:nvSpPr>
          <p:spPr bwMode="auto">
            <a:xfrm>
              <a:off x="4303" y="3121"/>
              <a:ext cx="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273" name="Rectangle 246"/>
            <p:cNvSpPr>
              <a:spLocks noChangeArrowheads="1"/>
            </p:cNvSpPr>
            <p:nvPr/>
          </p:nvSpPr>
          <p:spPr bwMode="auto">
            <a:xfrm>
              <a:off x="767" y="3121"/>
              <a:ext cx="10"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274" name="Line 247"/>
            <p:cNvSpPr>
              <a:spLocks noChangeShapeType="1"/>
            </p:cNvSpPr>
            <p:nvPr/>
          </p:nvSpPr>
          <p:spPr bwMode="auto">
            <a:xfrm>
              <a:off x="767" y="3121"/>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75" name="Rectangle 248"/>
            <p:cNvSpPr>
              <a:spLocks noChangeArrowheads="1"/>
            </p:cNvSpPr>
            <p:nvPr/>
          </p:nvSpPr>
          <p:spPr bwMode="auto">
            <a:xfrm>
              <a:off x="1793" y="3121"/>
              <a:ext cx="4"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276" name="Line 249"/>
            <p:cNvSpPr>
              <a:spLocks noChangeShapeType="1"/>
            </p:cNvSpPr>
            <p:nvPr/>
          </p:nvSpPr>
          <p:spPr bwMode="auto">
            <a:xfrm>
              <a:off x="1793" y="3121"/>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77" name="Rectangle 250"/>
            <p:cNvSpPr>
              <a:spLocks noChangeArrowheads="1"/>
            </p:cNvSpPr>
            <p:nvPr/>
          </p:nvSpPr>
          <p:spPr bwMode="auto">
            <a:xfrm>
              <a:off x="3122" y="3121"/>
              <a:ext cx="5"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278" name="Line 251"/>
            <p:cNvSpPr>
              <a:spLocks noChangeShapeType="1"/>
            </p:cNvSpPr>
            <p:nvPr/>
          </p:nvSpPr>
          <p:spPr bwMode="auto">
            <a:xfrm>
              <a:off x="3122" y="3121"/>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79" name="Rectangle 252"/>
            <p:cNvSpPr>
              <a:spLocks noChangeArrowheads="1"/>
            </p:cNvSpPr>
            <p:nvPr/>
          </p:nvSpPr>
          <p:spPr bwMode="auto">
            <a:xfrm>
              <a:off x="3883" y="3121"/>
              <a:ext cx="5"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280" name="Line 253"/>
            <p:cNvSpPr>
              <a:spLocks noChangeShapeType="1"/>
            </p:cNvSpPr>
            <p:nvPr/>
          </p:nvSpPr>
          <p:spPr bwMode="auto">
            <a:xfrm>
              <a:off x="3883" y="3121"/>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81" name="Rectangle 254"/>
            <p:cNvSpPr>
              <a:spLocks noChangeArrowheads="1"/>
            </p:cNvSpPr>
            <p:nvPr/>
          </p:nvSpPr>
          <p:spPr bwMode="auto">
            <a:xfrm>
              <a:off x="4627" y="3121"/>
              <a:ext cx="9"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282" name="Line 255"/>
            <p:cNvSpPr>
              <a:spLocks noChangeShapeType="1"/>
            </p:cNvSpPr>
            <p:nvPr/>
          </p:nvSpPr>
          <p:spPr bwMode="auto">
            <a:xfrm>
              <a:off x="4627" y="3121"/>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83" name="Rectangle 256"/>
            <p:cNvSpPr>
              <a:spLocks noChangeArrowheads="1"/>
            </p:cNvSpPr>
            <p:nvPr/>
          </p:nvSpPr>
          <p:spPr bwMode="auto">
            <a:xfrm>
              <a:off x="808" y="3346"/>
              <a:ext cx="509"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fname</a:t>
              </a:r>
              <a:endParaRPr lang="en-US" sz="2400"/>
            </a:p>
          </p:txBody>
        </p:sp>
        <p:sp>
          <p:nvSpPr>
            <p:cNvPr id="52284" name="Rectangle 257"/>
            <p:cNvSpPr>
              <a:spLocks noChangeArrowheads="1"/>
            </p:cNvSpPr>
            <p:nvPr/>
          </p:nvSpPr>
          <p:spPr bwMode="auto">
            <a:xfrm>
              <a:off x="1327" y="3346"/>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285" name="Rectangle 258"/>
            <p:cNvSpPr>
              <a:spLocks noChangeArrowheads="1"/>
            </p:cNvSpPr>
            <p:nvPr/>
          </p:nvSpPr>
          <p:spPr bwMode="auto">
            <a:xfrm>
              <a:off x="1831" y="3346"/>
              <a:ext cx="575"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Faculty</a:t>
              </a:r>
              <a:endParaRPr lang="en-US" sz="2400"/>
            </a:p>
          </p:txBody>
        </p:sp>
        <p:sp>
          <p:nvSpPr>
            <p:cNvPr id="52286" name="Rectangle 259"/>
            <p:cNvSpPr>
              <a:spLocks noChangeArrowheads="1"/>
            </p:cNvSpPr>
            <p:nvPr/>
          </p:nvSpPr>
          <p:spPr bwMode="auto">
            <a:xfrm>
              <a:off x="2443" y="3346"/>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287" name="Rectangle 260"/>
            <p:cNvSpPr>
              <a:spLocks noChangeArrowheads="1"/>
            </p:cNvSpPr>
            <p:nvPr/>
          </p:nvSpPr>
          <p:spPr bwMode="auto">
            <a:xfrm>
              <a:off x="3160" y="3346"/>
              <a:ext cx="456"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string</a:t>
              </a:r>
              <a:endParaRPr lang="en-US" sz="2400"/>
            </a:p>
          </p:txBody>
        </p:sp>
        <p:sp>
          <p:nvSpPr>
            <p:cNvPr id="52288" name="Rectangle 261"/>
            <p:cNvSpPr>
              <a:spLocks noChangeArrowheads="1"/>
            </p:cNvSpPr>
            <p:nvPr/>
          </p:nvSpPr>
          <p:spPr bwMode="auto">
            <a:xfrm>
              <a:off x="3641" y="3346"/>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289" name="Rectangle 262"/>
            <p:cNvSpPr>
              <a:spLocks noChangeArrowheads="1"/>
            </p:cNvSpPr>
            <p:nvPr/>
          </p:nvSpPr>
          <p:spPr bwMode="auto">
            <a:xfrm>
              <a:off x="4209" y="3346"/>
              <a:ext cx="100"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2</a:t>
              </a:r>
              <a:endParaRPr lang="en-US" sz="2400"/>
            </a:p>
          </p:txBody>
        </p:sp>
        <p:sp>
          <p:nvSpPr>
            <p:cNvPr id="52290" name="Rectangle 263"/>
            <p:cNvSpPr>
              <a:spLocks noChangeArrowheads="1"/>
            </p:cNvSpPr>
            <p:nvPr/>
          </p:nvSpPr>
          <p:spPr bwMode="auto">
            <a:xfrm>
              <a:off x="4303" y="3346"/>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291" name="Rectangle 264"/>
            <p:cNvSpPr>
              <a:spLocks noChangeArrowheads="1"/>
            </p:cNvSpPr>
            <p:nvPr/>
          </p:nvSpPr>
          <p:spPr bwMode="auto">
            <a:xfrm>
              <a:off x="767" y="3346"/>
              <a:ext cx="10"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292" name="Line 265"/>
            <p:cNvSpPr>
              <a:spLocks noChangeShapeType="1"/>
            </p:cNvSpPr>
            <p:nvPr/>
          </p:nvSpPr>
          <p:spPr bwMode="auto">
            <a:xfrm>
              <a:off x="767" y="3346"/>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93" name="Rectangle 266"/>
            <p:cNvSpPr>
              <a:spLocks noChangeArrowheads="1"/>
            </p:cNvSpPr>
            <p:nvPr/>
          </p:nvSpPr>
          <p:spPr bwMode="auto">
            <a:xfrm>
              <a:off x="1793" y="3346"/>
              <a:ext cx="4"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294" name="Line 267"/>
            <p:cNvSpPr>
              <a:spLocks noChangeShapeType="1"/>
            </p:cNvSpPr>
            <p:nvPr/>
          </p:nvSpPr>
          <p:spPr bwMode="auto">
            <a:xfrm>
              <a:off x="1793" y="3346"/>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95" name="Rectangle 268"/>
            <p:cNvSpPr>
              <a:spLocks noChangeArrowheads="1"/>
            </p:cNvSpPr>
            <p:nvPr/>
          </p:nvSpPr>
          <p:spPr bwMode="auto">
            <a:xfrm>
              <a:off x="3122" y="3346"/>
              <a:ext cx="5"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296" name="Line 269"/>
            <p:cNvSpPr>
              <a:spLocks noChangeShapeType="1"/>
            </p:cNvSpPr>
            <p:nvPr/>
          </p:nvSpPr>
          <p:spPr bwMode="auto">
            <a:xfrm>
              <a:off x="3122" y="3346"/>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97" name="Rectangle 270"/>
            <p:cNvSpPr>
              <a:spLocks noChangeArrowheads="1"/>
            </p:cNvSpPr>
            <p:nvPr/>
          </p:nvSpPr>
          <p:spPr bwMode="auto">
            <a:xfrm>
              <a:off x="3883" y="3346"/>
              <a:ext cx="5"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298" name="Line 271"/>
            <p:cNvSpPr>
              <a:spLocks noChangeShapeType="1"/>
            </p:cNvSpPr>
            <p:nvPr/>
          </p:nvSpPr>
          <p:spPr bwMode="auto">
            <a:xfrm>
              <a:off x="3883" y="3346"/>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99" name="Rectangle 272"/>
            <p:cNvSpPr>
              <a:spLocks noChangeArrowheads="1"/>
            </p:cNvSpPr>
            <p:nvPr/>
          </p:nvSpPr>
          <p:spPr bwMode="auto">
            <a:xfrm>
              <a:off x="4627" y="3346"/>
              <a:ext cx="9" cy="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00" name="Line 273"/>
            <p:cNvSpPr>
              <a:spLocks noChangeShapeType="1"/>
            </p:cNvSpPr>
            <p:nvPr/>
          </p:nvSpPr>
          <p:spPr bwMode="auto">
            <a:xfrm>
              <a:off x="4627" y="3346"/>
              <a:ext cx="1" cy="22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01" name="Rectangle 274"/>
            <p:cNvSpPr>
              <a:spLocks noChangeArrowheads="1"/>
            </p:cNvSpPr>
            <p:nvPr/>
          </p:nvSpPr>
          <p:spPr bwMode="auto">
            <a:xfrm>
              <a:off x="808" y="3571"/>
              <a:ext cx="221"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sal</a:t>
              </a:r>
              <a:endParaRPr lang="en-US" sz="2400"/>
            </a:p>
          </p:txBody>
        </p:sp>
        <p:sp>
          <p:nvSpPr>
            <p:cNvPr id="52302" name="Rectangle 275"/>
            <p:cNvSpPr>
              <a:spLocks noChangeArrowheads="1"/>
            </p:cNvSpPr>
            <p:nvPr/>
          </p:nvSpPr>
          <p:spPr bwMode="auto">
            <a:xfrm>
              <a:off x="1035" y="3571"/>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303" name="Rectangle 276"/>
            <p:cNvSpPr>
              <a:spLocks noChangeArrowheads="1"/>
            </p:cNvSpPr>
            <p:nvPr/>
          </p:nvSpPr>
          <p:spPr bwMode="auto">
            <a:xfrm>
              <a:off x="1831" y="3571"/>
              <a:ext cx="575"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Faculty</a:t>
              </a:r>
              <a:endParaRPr lang="en-US" sz="2400"/>
            </a:p>
          </p:txBody>
        </p:sp>
        <p:sp>
          <p:nvSpPr>
            <p:cNvPr id="52304" name="Rectangle 277"/>
            <p:cNvSpPr>
              <a:spLocks noChangeArrowheads="1"/>
            </p:cNvSpPr>
            <p:nvPr/>
          </p:nvSpPr>
          <p:spPr bwMode="auto">
            <a:xfrm>
              <a:off x="2443" y="3571"/>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305" name="Rectangle 278"/>
            <p:cNvSpPr>
              <a:spLocks noChangeArrowheads="1"/>
            </p:cNvSpPr>
            <p:nvPr/>
          </p:nvSpPr>
          <p:spPr bwMode="auto">
            <a:xfrm>
              <a:off x="3160" y="3571"/>
              <a:ext cx="302"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real</a:t>
              </a:r>
              <a:endParaRPr lang="en-US" sz="2400"/>
            </a:p>
          </p:txBody>
        </p:sp>
        <p:sp>
          <p:nvSpPr>
            <p:cNvPr id="52306" name="Rectangle 279"/>
            <p:cNvSpPr>
              <a:spLocks noChangeArrowheads="1"/>
            </p:cNvSpPr>
            <p:nvPr/>
          </p:nvSpPr>
          <p:spPr bwMode="auto">
            <a:xfrm>
              <a:off x="3472" y="3571"/>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307" name="Rectangle 280"/>
            <p:cNvSpPr>
              <a:spLocks noChangeArrowheads="1"/>
            </p:cNvSpPr>
            <p:nvPr/>
          </p:nvSpPr>
          <p:spPr bwMode="auto">
            <a:xfrm>
              <a:off x="4209" y="3571"/>
              <a:ext cx="100"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3</a:t>
              </a:r>
              <a:endParaRPr lang="en-US" sz="2400"/>
            </a:p>
          </p:txBody>
        </p:sp>
        <p:sp>
          <p:nvSpPr>
            <p:cNvPr id="52308" name="Rectangle 281"/>
            <p:cNvSpPr>
              <a:spLocks noChangeArrowheads="1"/>
            </p:cNvSpPr>
            <p:nvPr/>
          </p:nvSpPr>
          <p:spPr bwMode="auto">
            <a:xfrm>
              <a:off x="4303" y="3571"/>
              <a:ext cx="58"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300">
                  <a:solidFill>
                    <a:srgbClr val="010000"/>
                  </a:solidFill>
                </a:rPr>
                <a:t> </a:t>
              </a:r>
              <a:endParaRPr lang="en-US" sz="2400"/>
            </a:p>
          </p:txBody>
        </p:sp>
        <p:sp>
          <p:nvSpPr>
            <p:cNvPr id="52309" name="Rectangle 282"/>
            <p:cNvSpPr>
              <a:spLocks noChangeArrowheads="1"/>
            </p:cNvSpPr>
            <p:nvPr/>
          </p:nvSpPr>
          <p:spPr bwMode="auto">
            <a:xfrm>
              <a:off x="767" y="3571"/>
              <a:ext cx="10" cy="2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10" name="Line 283"/>
            <p:cNvSpPr>
              <a:spLocks noChangeShapeType="1"/>
            </p:cNvSpPr>
            <p:nvPr/>
          </p:nvSpPr>
          <p:spPr bwMode="auto">
            <a:xfrm>
              <a:off x="767" y="3571"/>
              <a:ext cx="1" cy="224"/>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11" name="Rectangle 284"/>
            <p:cNvSpPr>
              <a:spLocks noChangeArrowheads="1"/>
            </p:cNvSpPr>
            <p:nvPr/>
          </p:nvSpPr>
          <p:spPr bwMode="auto">
            <a:xfrm>
              <a:off x="767" y="3795"/>
              <a:ext cx="1026"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12" name="Line 285"/>
            <p:cNvSpPr>
              <a:spLocks noChangeShapeType="1"/>
            </p:cNvSpPr>
            <p:nvPr/>
          </p:nvSpPr>
          <p:spPr bwMode="auto">
            <a:xfrm>
              <a:off x="767" y="3795"/>
              <a:ext cx="1026"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13" name="Rectangle 286"/>
            <p:cNvSpPr>
              <a:spLocks noChangeArrowheads="1"/>
            </p:cNvSpPr>
            <p:nvPr/>
          </p:nvSpPr>
          <p:spPr bwMode="auto">
            <a:xfrm>
              <a:off x="1793" y="3571"/>
              <a:ext cx="4" cy="2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14" name="Line 287"/>
            <p:cNvSpPr>
              <a:spLocks noChangeShapeType="1"/>
            </p:cNvSpPr>
            <p:nvPr/>
          </p:nvSpPr>
          <p:spPr bwMode="auto">
            <a:xfrm>
              <a:off x="1793" y="3571"/>
              <a:ext cx="1" cy="224"/>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15" name="Rectangle 288"/>
            <p:cNvSpPr>
              <a:spLocks noChangeArrowheads="1"/>
            </p:cNvSpPr>
            <p:nvPr/>
          </p:nvSpPr>
          <p:spPr bwMode="auto">
            <a:xfrm>
              <a:off x="1793" y="3795"/>
              <a:ext cx="4"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16" name="Line 289"/>
            <p:cNvSpPr>
              <a:spLocks noChangeShapeType="1"/>
            </p:cNvSpPr>
            <p:nvPr/>
          </p:nvSpPr>
          <p:spPr bwMode="auto">
            <a:xfrm>
              <a:off x="1793" y="3795"/>
              <a:ext cx="4"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17" name="Line 290"/>
            <p:cNvSpPr>
              <a:spLocks noChangeShapeType="1"/>
            </p:cNvSpPr>
            <p:nvPr/>
          </p:nvSpPr>
          <p:spPr bwMode="auto">
            <a:xfrm>
              <a:off x="1793" y="3795"/>
              <a:ext cx="1" cy="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18" name="Rectangle 291"/>
            <p:cNvSpPr>
              <a:spLocks noChangeArrowheads="1"/>
            </p:cNvSpPr>
            <p:nvPr/>
          </p:nvSpPr>
          <p:spPr bwMode="auto">
            <a:xfrm>
              <a:off x="1797" y="3795"/>
              <a:ext cx="1325"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19" name="Line 292"/>
            <p:cNvSpPr>
              <a:spLocks noChangeShapeType="1"/>
            </p:cNvSpPr>
            <p:nvPr/>
          </p:nvSpPr>
          <p:spPr bwMode="auto">
            <a:xfrm>
              <a:off x="1797" y="3795"/>
              <a:ext cx="1325"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20" name="Rectangle 293"/>
            <p:cNvSpPr>
              <a:spLocks noChangeArrowheads="1"/>
            </p:cNvSpPr>
            <p:nvPr/>
          </p:nvSpPr>
          <p:spPr bwMode="auto">
            <a:xfrm>
              <a:off x="3122" y="3571"/>
              <a:ext cx="5" cy="2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21" name="Line 294"/>
            <p:cNvSpPr>
              <a:spLocks noChangeShapeType="1"/>
            </p:cNvSpPr>
            <p:nvPr/>
          </p:nvSpPr>
          <p:spPr bwMode="auto">
            <a:xfrm>
              <a:off x="3122" y="3571"/>
              <a:ext cx="1" cy="224"/>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22" name="Rectangle 295"/>
            <p:cNvSpPr>
              <a:spLocks noChangeArrowheads="1"/>
            </p:cNvSpPr>
            <p:nvPr/>
          </p:nvSpPr>
          <p:spPr bwMode="auto">
            <a:xfrm>
              <a:off x="3122" y="3795"/>
              <a:ext cx="5"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23" name="Line 296"/>
            <p:cNvSpPr>
              <a:spLocks noChangeShapeType="1"/>
            </p:cNvSpPr>
            <p:nvPr/>
          </p:nvSpPr>
          <p:spPr bwMode="auto">
            <a:xfrm>
              <a:off x="3122" y="3795"/>
              <a:ext cx="5"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24" name="Line 297"/>
            <p:cNvSpPr>
              <a:spLocks noChangeShapeType="1"/>
            </p:cNvSpPr>
            <p:nvPr/>
          </p:nvSpPr>
          <p:spPr bwMode="auto">
            <a:xfrm>
              <a:off x="3122" y="3795"/>
              <a:ext cx="1" cy="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25" name="Rectangle 298"/>
            <p:cNvSpPr>
              <a:spLocks noChangeArrowheads="1"/>
            </p:cNvSpPr>
            <p:nvPr/>
          </p:nvSpPr>
          <p:spPr bwMode="auto">
            <a:xfrm>
              <a:off x="3127" y="3795"/>
              <a:ext cx="756"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26" name="Line 299"/>
            <p:cNvSpPr>
              <a:spLocks noChangeShapeType="1"/>
            </p:cNvSpPr>
            <p:nvPr/>
          </p:nvSpPr>
          <p:spPr bwMode="auto">
            <a:xfrm>
              <a:off x="3127" y="3795"/>
              <a:ext cx="756"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27" name="Rectangle 300"/>
            <p:cNvSpPr>
              <a:spLocks noChangeArrowheads="1"/>
            </p:cNvSpPr>
            <p:nvPr/>
          </p:nvSpPr>
          <p:spPr bwMode="auto">
            <a:xfrm>
              <a:off x="3883" y="3571"/>
              <a:ext cx="5" cy="2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28" name="Line 301"/>
            <p:cNvSpPr>
              <a:spLocks noChangeShapeType="1"/>
            </p:cNvSpPr>
            <p:nvPr/>
          </p:nvSpPr>
          <p:spPr bwMode="auto">
            <a:xfrm>
              <a:off x="3883" y="3571"/>
              <a:ext cx="1" cy="224"/>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29" name="Rectangle 302"/>
            <p:cNvSpPr>
              <a:spLocks noChangeArrowheads="1"/>
            </p:cNvSpPr>
            <p:nvPr/>
          </p:nvSpPr>
          <p:spPr bwMode="auto">
            <a:xfrm>
              <a:off x="3883" y="3795"/>
              <a:ext cx="5"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30" name="Line 303"/>
            <p:cNvSpPr>
              <a:spLocks noChangeShapeType="1"/>
            </p:cNvSpPr>
            <p:nvPr/>
          </p:nvSpPr>
          <p:spPr bwMode="auto">
            <a:xfrm>
              <a:off x="3883" y="3795"/>
              <a:ext cx="5"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31" name="Line 304"/>
            <p:cNvSpPr>
              <a:spLocks noChangeShapeType="1"/>
            </p:cNvSpPr>
            <p:nvPr/>
          </p:nvSpPr>
          <p:spPr bwMode="auto">
            <a:xfrm>
              <a:off x="3883" y="3795"/>
              <a:ext cx="1" cy="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32" name="Rectangle 305"/>
            <p:cNvSpPr>
              <a:spLocks noChangeArrowheads="1"/>
            </p:cNvSpPr>
            <p:nvPr/>
          </p:nvSpPr>
          <p:spPr bwMode="auto">
            <a:xfrm>
              <a:off x="3888" y="3795"/>
              <a:ext cx="739"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33" name="Line 306"/>
            <p:cNvSpPr>
              <a:spLocks noChangeShapeType="1"/>
            </p:cNvSpPr>
            <p:nvPr/>
          </p:nvSpPr>
          <p:spPr bwMode="auto">
            <a:xfrm>
              <a:off x="3888" y="3795"/>
              <a:ext cx="739"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34" name="Rectangle 307"/>
            <p:cNvSpPr>
              <a:spLocks noChangeArrowheads="1"/>
            </p:cNvSpPr>
            <p:nvPr/>
          </p:nvSpPr>
          <p:spPr bwMode="auto">
            <a:xfrm>
              <a:off x="4627" y="3571"/>
              <a:ext cx="9" cy="2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35" name="Line 308"/>
            <p:cNvSpPr>
              <a:spLocks noChangeShapeType="1"/>
            </p:cNvSpPr>
            <p:nvPr/>
          </p:nvSpPr>
          <p:spPr bwMode="auto">
            <a:xfrm>
              <a:off x="4627" y="3571"/>
              <a:ext cx="1" cy="224"/>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36" name="Rectangle 309"/>
            <p:cNvSpPr>
              <a:spLocks noChangeArrowheads="1"/>
            </p:cNvSpPr>
            <p:nvPr/>
          </p:nvSpPr>
          <p:spPr bwMode="auto">
            <a:xfrm>
              <a:off x="4627" y="3795"/>
              <a:ext cx="9" cy="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p>
          </p:txBody>
        </p:sp>
        <p:sp>
          <p:nvSpPr>
            <p:cNvPr id="52337" name="Line 310"/>
            <p:cNvSpPr>
              <a:spLocks noChangeShapeType="1"/>
            </p:cNvSpPr>
            <p:nvPr/>
          </p:nvSpPr>
          <p:spPr bwMode="auto">
            <a:xfrm>
              <a:off x="4627" y="3795"/>
              <a:ext cx="9"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338" name="Rectangle 311"/>
            <p:cNvSpPr>
              <a:spLocks noChangeArrowheads="1"/>
            </p:cNvSpPr>
            <p:nvPr/>
          </p:nvSpPr>
          <p:spPr bwMode="auto">
            <a:xfrm>
              <a:off x="760" y="3800"/>
              <a:ext cx="3" cy="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
                  <a:solidFill>
                    <a:srgbClr val="010000"/>
                  </a:solidFill>
                </a:rPr>
                <a:t> </a:t>
              </a:r>
              <a:endParaRPr lang="en-US" sz="2400"/>
            </a:p>
          </p:txBody>
        </p:sp>
      </p:grpSp>
      <p:sp>
        <p:nvSpPr>
          <p:cNvPr id="52230" name="Rectangle 312"/>
          <p:cNvSpPr>
            <a:spLocks noChangeArrowheads="1"/>
          </p:cNvSpPr>
          <p:nvPr/>
        </p:nvSpPr>
        <p:spPr bwMode="auto">
          <a:xfrm>
            <a:off x="-196850" y="5430838"/>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p>
            <a:endParaRPr lang="en-US" sz="2400"/>
          </a:p>
        </p:txBody>
      </p:sp>
    </p:spTree>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FAF20354-A31C-0640-8ABB-C7DCB3A78440}" type="datetime1">
              <a:rPr lang="en-US" sz="1200"/>
              <a:pPr eaLnBrk="1" hangingPunct="1"/>
              <a:t>12/4/16</a:t>
            </a:fld>
            <a:endParaRPr lang="en-US" sz="1200"/>
          </a:p>
        </p:txBody>
      </p:sp>
      <p:sp>
        <p:nvSpPr>
          <p:cNvPr id="5427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313C052B-3388-5E41-A5F8-7784ABC927D6}" type="slidenum">
              <a:rPr lang="en-US" sz="1200"/>
              <a:pPr eaLnBrk="1" hangingPunct="1"/>
              <a:t>21</a:t>
            </a:fld>
            <a:endParaRPr lang="en-US" sz="1200"/>
          </a:p>
        </p:txBody>
      </p:sp>
      <p:sp>
        <p:nvSpPr>
          <p:cNvPr id="5427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5427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54278" name="Rectangle 4"/>
          <p:cNvSpPr>
            <a:spLocks noGrp="1" noChangeArrowheads="1"/>
          </p:cNvSpPr>
          <p:nvPr>
            <p:ph type="title"/>
          </p:nvPr>
        </p:nvSpPr>
        <p:spPr>
          <a:xfrm>
            <a:off x="914400" y="0"/>
            <a:ext cx="8077200" cy="1143000"/>
          </a:xfrm>
          <a:noFill/>
        </p:spPr>
        <p:txBody>
          <a:bodyPr lIns="90488" tIns="44450" rIns="90488" bIns="44450" anchor="ctr"/>
          <a:lstStyle/>
          <a:p>
            <a:pPr eaLnBrk="1" hangingPunct="1"/>
            <a:r>
              <a:rPr lang="en-US">
                <a:latin typeface="Tahoma" charset="0"/>
              </a:rPr>
              <a:t>Cost Estimation</a:t>
            </a:r>
          </a:p>
        </p:txBody>
      </p:sp>
      <p:sp>
        <p:nvSpPr>
          <p:cNvPr id="1165317" name="Rectangle 5"/>
          <p:cNvSpPr>
            <a:spLocks noGrp="1" noChangeArrowheads="1"/>
          </p:cNvSpPr>
          <p:nvPr>
            <p:ph type="body" idx="1"/>
          </p:nvPr>
        </p:nvSpPr>
        <p:spPr>
          <a:xfrm>
            <a:off x="228600" y="1143000"/>
            <a:ext cx="8915400" cy="4800600"/>
          </a:xfrm>
          <a:noFill/>
        </p:spPr>
        <p:txBody>
          <a:bodyPr lIns="90488" tIns="44450" rIns="90488" bIns="44450"/>
          <a:lstStyle/>
          <a:p>
            <a:pPr eaLnBrk="1" hangingPunct="1">
              <a:lnSpc>
                <a:spcPct val="110000"/>
              </a:lnSpc>
            </a:pPr>
            <a:r>
              <a:rPr lang="en-US" sz="2800">
                <a:solidFill>
                  <a:schemeClr val="accent2"/>
                </a:solidFill>
                <a:latin typeface="Tahoma" charset="0"/>
              </a:rPr>
              <a:t>Estimate </a:t>
            </a:r>
            <a:r>
              <a:rPr lang="en-US" sz="2800" i="1">
                <a:solidFill>
                  <a:schemeClr val="accent2"/>
                </a:solidFill>
                <a:latin typeface="Tahoma" charset="0"/>
              </a:rPr>
              <a:t>cost</a:t>
            </a:r>
            <a:r>
              <a:rPr lang="en-US" sz="2800">
                <a:solidFill>
                  <a:schemeClr val="accent2"/>
                </a:solidFill>
                <a:latin typeface="Tahoma" charset="0"/>
              </a:rPr>
              <a:t> </a:t>
            </a:r>
            <a:r>
              <a:rPr lang="en-US" sz="2800">
                <a:latin typeface="Tahoma" charset="0"/>
              </a:rPr>
              <a:t>of each operation in plan tree</a:t>
            </a:r>
          </a:p>
          <a:p>
            <a:pPr lvl="1" eaLnBrk="1" hangingPunct="1">
              <a:lnSpc>
                <a:spcPct val="110000"/>
              </a:lnSpc>
            </a:pPr>
            <a:r>
              <a:rPr lang="en-US" sz="2400">
                <a:latin typeface="Tahoma" charset="0"/>
              </a:rPr>
              <a:t>Depends on input cardinalities</a:t>
            </a:r>
          </a:p>
          <a:p>
            <a:pPr lvl="1" eaLnBrk="1" hangingPunct="1">
              <a:lnSpc>
                <a:spcPct val="110000"/>
              </a:lnSpc>
            </a:pPr>
            <a:r>
              <a:rPr lang="en-US" sz="2400">
                <a:latin typeface="Tahoma" charset="0"/>
              </a:rPr>
              <a:t>Algorithm cost (see previous lecture)</a:t>
            </a:r>
          </a:p>
          <a:p>
            <a:pPr eaLnBrk="1" hangingPunct="1">
              <a:lnSpc>
                <a:spcPct val="110000"/>
              </a:lnSpc>
              <a:buSzPct val="75000"/>
            </a:pPr>
            <a:r>
              <a:rPr lang="en-US" sz="2800">
                <a:solidFill>
                  <a:schemeClr val="accent2"/>
                </a:solidFill>
                <a:latin typeface="Tahoma" charset="0"/>
              </a:rPr>
              <a:t>Estimate </a:t>
            </a:r>
            <a:r>
              <a:rPr lang="en-US" sz="2800" i="1">
                <a:solidFill>
                  <a:schemeClr val="accent2"/>
                </a:solidFill>
                <a:latin typeface="Tahoma" charset="0"/>
              </a:rPr>
              <a:t>size of result</a:t>
            </a:r>
            <a:endParaRPr lang="en-US" sz="2800">
              <a:latin typeface="Tahoma" charset="0"/>
            </a:endParaRPr>
          </a:p>
          <a:p>
            <a:pPr lvl="1" eaLnBrk="1" hangingPunct="1">
              <a:lnSpc>
                <a:spcPct val="110000"/>
              </a:lnSpc>
            </a:pPr>
            <a:r>
              <a:rPr lang="en-US" sz="2400">
                <a:latin typeface="Tahoma" charset="0"/>
              </a:rPr>
              <a:t>Use information about the input relations</a:t>
            </a:r>
          </a:p>
          <a:p>
            <a:pPr lvl="1" eaLnBrk="1" hangingPunct="1">
              <a:lnSpc>
                <a:spcPct val="110000"/>
              </a:lnSpc>
            </a:pPr>
            <a:r>
              <a:rPr lang="en-US" sz="2400">
                <a:latin typeface="Tahoma" charset="0"/>
              </a:rPr>
              <a:t>For selections and joins, assume independence of predicates</a:t>
            </a:r>
          </a:p>
          <a:p>
            <a:pPr eaLnBrk="1" hangingPunct="1">
              <a:lnSpc>
                <a:spcPct val="110000"/>
              </a:lnSpc>
            </a:pPr>
            <a:r>
              <a:rPr lang="en-US" sz="2800">
                <a:latin typeface="Tahoma" charset="0"/>
              </a:rPr>
              <a:t>We</a:t>
            </a:r>
            <a:r>
              <a:rPr lang="ja-JP" altLang="en-US" sz="2800">
                <a:latin typeface="Tahoma" charset="0"/>
              </a:rPr>
              <a:t>’</a:t>
            </a:r>
            <a:r>
              <a:rPr lang="en-US" altLang="ja-JP" sz="2800">
                <a:latin typeface="Tahoma" charset="0"/>
              </a:rPr>
              <a:t>ll discuss the </a:t>
            </a:r>
            <a:r>
              <a:rPr lang="en-US" altLang="ja-JP" sz="2800">
                <a:solidFill>
                  <a:schemeClr val="accent2"/>
                </a:solidFill>
                <a:latin typeface="Tahoma" charset="0"/>
              </a:rPr>
              <a:t>System R </a:t>
            </a:r>
            <a:r>
              <a:rPr lang="en-US" altLang="ja-JP" sz="2800">
                <a:latin typeface="Tahoma" charset="0"/>
              </a:rPr>
              <a:t>cost estimation approach</a:t>
            </a:r>
          </a:p>
          <a:p>
            <a:pPr lvl="1" eaLnBrk="1" hangingPunct="1">
              <a:lnSpc>
                <a:spcPct val="110000"/>
              </a:lnSpc>
              <a:buSzPct val="75000"/>
            </a:pPr>
            <a:r>
              <a:rPr lang="en-US" sz="2400">
                <a:latin typeface="Tahoma" charset="0"/>
              </a:rPr>
              <a:t>Very inexact, but works ok in practice</a:t>
            </a:r>
          </a:p>
          <a:p>
            <a:pPr lvl="1" eaLnBrk="1" hangingPunct="1">
              <a:lnSpc>
                <a:spcPct val="110000"/>
              </a:lnSpc>
              <a:buSzPct val="75000"/>
            </a:pPr>
            <a:r>
              <a:rPr lang="en-US" sz="2400">
                <a:latin typeface="Tahoma" charset="0"/>
              </a:rPr>
              <a:t>More sophisticated techniques known now</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53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531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6531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531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6531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6531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6531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531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653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31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FD5B6CCC-2143-2D4E-BE97-F5435CD93A56}" type="datetime1">
              <a:rPr lang="en-US" sz="1200"/>
              <a:pPr eaLnBrk="1" hangingPunct="1"/>
              <a:t>12/4/16</a:t>
            </a:fld>
            <a:endParaRPr lang="en-US" sz="1200"/>
          </a:p>
        </p:txBody>
      </p:sp>
      <p:sp>
        <p:nvSpPr>
          <p:cNvPr id="5632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D0C3AF29-C718-8F48-8BF3-6AB3BEFD6F4B}" type="slidenum">
              <a:rPr lang="en-US" sz="1200"/>
              <a:pPr eaLnBrk="1" hangingPunct="1"/>
              <a:t>22</a:t>
            </a:fld>
            <a:endParaRPr lang="en-US" sz="1200"/>
          </a:p>
        </p:txBody>
      </p:sp>
      <p:sp>
        <p:nvSpPr>
          <p:cNvPr id="56324" name="Rectangle 2"/>
          <p:cNvSpPr>
            <a:spLocks noGrp="1" noChangeArrowheads="1"/>
          </p:cNvSpPr>
          <p:nvPr>
            <p:ph type="title"/>
          </p:nvPr>
        </p:nvSpPr>
        <p:spPr>
          <a:xfrm>
            <a:off x="914400" y="-219075"/>
            <a:ext cx="8077200" cy="1143000"/>
          </a:xfrm>
        </p:spPr>
        <p:txBody>
          <a:bodyPr/>
          <a:lstStyle/>
          <a:p>
            <a:pPr eaLnBrk="1" hangingPunct="1"/>
            <a:r>
              <a:rPr lang="en-US">
                <a:latin typeface="Tahoma" charset="0"/>
              </a:rPr>
              <a:t>Pricing Plans: Statistics</a:t>
            </a:r>
          </a:p>
        </p:txBody>
      </p:sp>
      <p:sp>
        <p:nvSpPr>
          <p:cNvPr id="1161219" name="Rectangle 3"/>
          <p:cNvSpPr>
            <a:spLocks noGrp="1" noChangeArrowheads="1"/>
          </p:cNvSpPr>
          <p:nvPr>
            <p:ph type="body" idx="1"/>
          </p:nvPr>
        </p:nvSpPr>
        <p:spPr>
          <a:xfrm>
            <a:off x="457200" y="1066800"/>
            <a:ext cx="8382000" cy="4876800"/>
          </a:xfrm>
        </p:spPr>
        <p:txBody>
          <a:bodyPr/>
          <a:lstStyle/>
          <a:p>
            <a:pPr eaLnBrk="1" hangingPunct="1">
              <a:lnSpc>
                <a:spcPct val="90000"/>
              </a:lnSpc>
            </a:pPr>
            <a:r>
              <a:rPr lang="en-US" sz="2800" dirty="0" smtClean="0">
                <a:latin typeface="Tahoma" charset="0"/>
              </a:rPr>
              <a:t>Example </a:t>
            </a:r>
            <a:r>
              <a:rPr lang="en-US" sz="2800" dirty="0">
                <a:latin typeface="Tahoma" charset="0"/>
              </a:rPr>
              <a:t>s</a:t>
            </a:r>
            <a:r>
              <a:rPr lang="en-US" sz="2800" dirty="0" smtClean="0">
                <a:latin typeface="Tahoma" charset="0"/>
              </a:rPr>
              <a:t>tatistics </a:t>
            </a:r>
            <a:r>
              <a:rPr lang="en-US" sz="2800" dirty="0">
                <a:latin typeface="Tahoma" charset="0"/>
              </a:rPr>
              <a:t>stored in the </a:t>
            </a:r>
            <a:r>
              <a:rPr lang="en-US" sz="2800" dirty="0" smtClean="0">
                <a:latin typeface="Tahoma" charset="0"/>
              </a:rPr>
              <a:t>catalogs (e.g., </a:t>
            </a:r>
            <a:r>
              <a:rPr lang="en-US" sz="2800" dirty="0" err="1" smtClean="0">
                <a:latin typeface="Tahoma" charset="0"/>
              </a:rPr>
              <a:t>pg</a:t>
            </a:r>
            <a:r>
              <a:rPr lang="en-US" sz="2800" dirty="0" err="1">
                <a:latin typeface="Tahoma" charset="0"/>
              </a:rPr>
              <a:t>_</a:t>
            </a:r>
            <a:r>
              <a:rPr lang="en-US" sz="2800" dirty="0" err="1" smtClean="0">
                <a:latin typeface="Tahoma" charset="0"/>
              </a:rPr>
              <a:t>stats</a:t>
            </a:r>
            <a:r>
              <a:rPr lang="en-US" sz="2800" dirty="0" smtClean="0">
                <a:latin typeface="Tahoma" charset="0"/>
              </a:rPr>
              <a:t> and </a:t>
            </a:r>
            <a:r>
              <a:rPr lang="en-US" sz="2800" dirty="0" err="1" smtClean="0">
                <a:latin typeface="Tahoma" charset="0"/>
              </a:rPr>
              <a:t>pg_class</a:t>
            </a:r>
            <a:r>
              <a:rPr lang="en-US" sz="2800" dirty="0" smtClean="0">
                <a:latin typeface="Tahoma" charset="0"/>
              </a:rPr>
              <a:t> in </a:t>
            </a:r>
            <a:r>
              <a:rPr lang="en-US" sz="2800" dirty="0" err="1" smtClean="0">
                <a:latin typeface="Tahoma" charset="0"/>
              </a:rPr>
              <a:t>Postgres</a:t>
            </a:r>
            <a:r>
              <a:rPr lang="en-US" sz="2800" dirty="0" smtClean="0">
                <a:latin typeface="Tahoma" charset="0"/>
              </a:rPr>
              <a:t>)</a:t>
            </a:r>
            <a:endParaRPr lang="en-US" sz="2800" dirty="0">
              <a:latin typeface="Tahoma" charset="0"/>
            </a:endParaRPr>
          </a:p>
          <a:p>
            <a:pPr lvl="1" eaLnBrk="1" hangingPunct="1">
              <a:lnSpc>
                <a:spcPct val="90000"/>
              </a:lnSpc>
            </a:pPr>
            <a:r>
              <a:rPr lang="en-US" sz="2400" dirty="0">
                <a:latin typeface="Tahoma" charset="0"/>
              </a:rPr>
              <a:t>Relation </a:t>
            </a:r>
          </a:p>
          <a:p>
            <a:pPr lvl="3" eaLnBrk="1" hangingPunct="1">
              <a:lnSpc>
                <a:spcPct val="90000"/>
              </a:lnSpc>
            </a:pPr>
            <a:r>
              <a:rPr lang="en-US" sz="1800" dirty="0">
                <a:latin typeface="Tahoma" charset="0"/>
              </a:rPr>
              <a:t>Cardinality (# rows)</a:t>
            </a:r>
          </a:p>
          <a:p>
            <a:pPr lvl="3" eaLnBrk="1" hangingPunct="1">
              <a:lnSpc>
                <a:spcPct val="90000"/>
              </a:lnSpc>
            </a:pPr>
            <a:r>
              <a:rPr lang="en-US" sz="1800" dirty="0">
                <a:latin typeface="Tahoma" charset="0"/>
              </a:rPr>
              <a:t>Size in pages</a:t>
            </a:r>
          </a:p>
          <a:p>
            <a:pPr lvl="1" eaLnBrk="1" hangingPunct="1">
              <a:lnSpc>
                <a:spcPct val="90000"/>
              </a:lnSpc>
            </a:pPr>
            <a:r>
              <a:rPr lang="en-US" sz="2400" dirty="0">
                <a:latin typeface="Tahoma" charset="0"/>
              </a:rPr>
              <a:t>Index</a:t>
            </a:r>
          </a:p>
          <a:p>
            <a:pPr lvl="3" eaLnBrk="1" hangingPunct="1">
              <a:lnSpc>
                <a:spcPct val="90000"/>
              </a:lnSpc>
            </a:pPr>
            <a:r>
              <a:rPr lang="en-US" sz="1800" dirty="0">
                <a:latin typeface="Tahoma" charset="0"/>
              </a:rPr>
              <a:t>Cardinality (# distinct keys)</a:t>
            </a:r>
          </a:p>
          <a:p>
            <a:pPr lvl="3" eaLnBrk="1" hangingPunct="1">
              <a:lnSpc>
                <a:spcPct val="90000"/>
              </a:lnSpc>
            </a:pPr>
            <a:r>
              <a:rPr lang="en-US" sz="1800" dirty="0">
                <a:latin typeface="Tahoma" charset="0"/>
              </a:rPr>
              <a:t>Size in pages</a:t>
            </a:r>
          </a:p>
          <a:p>
            <a:pPr lvl="3" eaLnBrk="1" hangingPunct="1">
              <a:lnSpc>
                <a:spcPct val="90000"/>
              </a:lnSpc>
            </a:pPr>
            <a:r>
              <a:rPr lang="en-US" sz="1800" dirty="0">
                <a:latin typeface="Tahoma" charset="0"/>
              </a:rPr>
              <a:t>Height</a:t>
            </a:r>
          </a:p>
          <a:p>
            <a:pPr lvl="3" eaLnBrk="1" hangingPunct="1">
              <a:lnSpc>
                <a:spcPct val="90000"/>
              </a:lnSpc>
            </a:pPr>
            <a:r>
              <a:rPr lang="en-US" sz="1800" dirty="0">
                <a:latin typeface="Tahoma" charset="0"/>
              </a:rPr>
              <a:t>Range</a:t>
            </a:r>
          </a:p>
          <a:p>
            <a:pPr eaLnBrk="1" hangingPunct="1">
              <a:lnSpc>
                <a:spcPct val="90000"/>
              </a:lnSpc>
            </a:pPr>
            <a:r>
              <a:rPr lang="en-US" sz="2800" dirty="0">
                <a:latin typeface="Tahoma" charset="0"/>
              </a:rPr>
              <a:t>Catalogs update periodically </a:t>
            </a:r>
          </a:p>
          <a:p>
            <a:pPr lvl="1" eaLnBrk="1" hangingPunct="1">
              <a:lnSpc>
                <a:spcPct val="90000"/>
              </a:lnSpc>
            </a:pPr>
            <a:r>
              <a:rPr lang="en-US" sz="2400" dirty="0">
                <a:latin typeface="Tahoma" charset="0"/>
              </a:rPr>
              <a:t>Can be slightly inconsistent</a:t>
            </a:r>
          </a:p>
          <a:p>
            <a:pPr eaLnBrk="1" hangingPunct="1">
              <a:lnSpc>
                <a:spcPct val="90000"/>
              </a:lnSpc>
            </a:pPr>
            <a:r>
              <a:rPr lang="en-US" sz="2800" dirty="0">
                <a:latin typeface="Tahoma" charset="0"/>
              </a:rPr>
              <a:t>Commercial systems use histograms</a:t>
            </a:r>
          </a:p>
          <a:p>
            <a:pPr lvl="1" eaLnBrk="1" hangingPunct="1">
              <a:lnSpc>
                <a:spcPct val="90000"/>
              </a:lnSpc>
            </a:pPr>
            <a:r>
              <a:rPr lang="en-US" sz="2400" dirty="0">
                <a:latin typeface="Tahoma" charset="0"/>
              </a:rPr>
              <a:t>More accurate estimates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1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1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612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12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612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61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612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6121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61219">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612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61219">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61219">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61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19"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4390EEFD-C231-A74C-8315-73C2B06B6B08}" type="datetime1">
              <a:rPr lang="en-US" sz="1200"/>
              <a:pPr eaLnBrk="1" hangingPunct="1"/>
              <a:t>12/4/16</a:t>
            </a:fld>
            <a:endParaRPr lang="en-US" sz="1200"/>
          </a:p>
        </p:txBody>
      </p:sp>
      <p:sp>
        <p:nvSpPr>
          <p:cNvPr id="6246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6246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6325F625-311C-BC4F-8204-5279891C1070}" type="slidenum">
              <a:rPr lang="en-US" sz="1200"/>
              <a:pPr eaLnBrk="1" hangingPunct="1"/>
              <a:t>23</a:t>
            </a:fld>
            <a:endParaRPr lang="en-US" sz="1200"/>
          </a:p>
        </p:txBody>
      </p:sp>
      <p:sp>
        <p:nvSpPr>
          <p:cNvPr id="6246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246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2470" name="Rectangle 4"/>
          <p:cNvSpPr>
            <a:spLocks noGrp="1" noChangeArrowheads="1"/>
          </p:cNvSpPr>
          <p:nvPr>
            <p:ph type="title"/>
          </p:nvPr>
        </p:nvSpPr>
        <p:spPr>
          <a:xfrm>
            <a:off x="914400" y="0"/>
            <a:ext cx="8077200" cy="1143000"/>
          </a:xfrm>
          <a:noFill/>
        </p:spPr>
        <p:txBody>
          <a:bodyPr lIns="90488" tIns="44450" rIns="90488" bIns="44450" anchor="ctr"/>
          <a:lstStyle/>
          <a:p>
            <a:pPr eaLnBrk="1" hangingPunct="1"/>
            <a:r>
              <a:rPr lang="en-US">
                <a:latin typeface="Tahoma" charset="0"/>
              </a:rPr>
              <a:t>Example</a:t>
            </a:r>
          </a:p>
        </p:txBody>
      </p:sp>
      <p:sp>
        <p:nvSpPr>
          <p:cNvPr id="1144837" name="Rectangle 5"/>
          <p:cNvSpPr>
            <a:spLocks noGrp="1" noChangeArrowheads="1"/>
          </p:cNvSpPr>
          <p:nvPr>
            <p:ph type="body" idx="1"/>
          </p:nvPr>
        </p:nvSpPr>
        <p:spPr>
          <a:xfrm>
            <a:off x="685800" y="2422358"/>
            <a:ext cx="7391400" cy="3657600"/>
          </a:xfrm>
          <a:noFill/>
        </p:spPr>
        <p:txBody>
          <a:bodyPr lIns="90488" tIns="44450" rIns="90488" bIns="44450"/>
          <a:lstStyle/>
          <a:p>
            <a:pPr eaLnBrk="1" hangingPunct="1">
              <a:lnSpc>
                <a:spcPct val="110000"/>
              </a:lnSpc>
            </a:pPr>
            <a:r>
              <a:rPr lang="en-US" sz="2400" dirty="0">
                <a:latin typeface="Tahoma" charset="0"/>
              </a:rPr>
              <a:t>Index on did:</a:t>
            </a:r>
          </a:p>
          <a:p>
            <a:pPr lvl="1" eaLnBrk="1" hangingPunct="1">
              <a:lnSpc>
                <a:spcPct val="110000"/>
              </a:lnSpc>
            </a:pPr>
            <a:r>
              <a:rPr lang="en-US" sz="2000" dirty="0">
                <a:latin typeface="Tahoma" charset="0"/>
              </a:rPr>
              <a:t>Tuples Retrieved: </a:t>
            </a:r>
            <a:r>
              <a:rPr lang="en-US" sz="2000" dirty="0" smtClean="0">
                <a:latin typeface="Tahoma" charset="0"/>
              </a:rPr>
              <a:t>?</a:t>
            </a:r>
            <a:endParaRPr lang="en-US" sz="2000" dirty="0">
              <a:latin typeface="Tahoma" charset="0"/>
            </a:endParaRPr>
          </a:p>
          <a:p>
            <a:pPr lvl="1" eaLnBrk="1" hangingPunct="1">
              <a:lnSpc>
                <a:spcPct val="110000"/>
              </a:lnSpc>
            </a:pPr>
            <a:r>
              <a:rPr lang="en-US" sz="2000" dirty="0">
                <a:latin typeface="Tahoma" charset="0"/>
              </a:rPr>
              <a:t>Clustered index:</a:t>
            </a:r>
            <a:r>
              <a:rPr lang="en-US" sz="2000" dirty="0">
                <a:solidFill>
                  <a:schemeClr val="accent2"/>
                </a:solidFill>
                <a:latin typeface="Tahoma" charset="0"/>
              </a:rPr>
              <a:t> </a:t>
            </a:r>
            <a:r>
              <a:rPr lang="en-US" sz="2000" dirty="0" smtClean="0">
                <a:solidFill>
                  <a:schemeClr val="accent2"/>
                </a:solidFill>
                <a:latin typeface="Tahoma" charset="0"/>
              </a:rPr>
              <a:t> ?</a:t>
            </a:r>
            <a:endParaRPr lang="en-US" sz="2000" dirty="0">
              <a:latin typeface="Tahoma" charset="0"/>
            </a:endParaRPr>
          </a:p>
          <a:p>
            <a:pPr lvl="1" eaLnBrk="1" hangingPunct="1">
              <a:lnSpc>
                <a:spcPct val="110000"/>
              </a:lnSpc>
            </a:pPr>
            <a:r>
              <a:rPr lang="en-US" sz="2000" dirty="0" err="1">
                <a:latin typeface="Tahoma" charset="0"/>
              </a:rPr>
              <a:t>Unclustered</a:t>
            </a:r>
            <a:r>
              <a:rPr lang="en-US" sz="2000" dirty="0">
                <a:latin typeface="Tahoma" charset="0"/>
              </a:rPr>
              <a:t> index</a:t>
            </a:r>
            <a:r>
              <a:rPr lang="en-US" sz="2000" dirty="0" smtClean="0">
                <a:latin typeface="Tahoma" charset="0"/>
              </a:rPr>
              <a:t>:  ?</a:t>
            </a:r>
            <a:endParaRPr lang="en-US" sz="2000" dirty="0">
              <a:latin typeface="Tahoma" charset="0"/>
            </a:endParaRPr>
          </a:p>
          <a:p>
            <a:pPr eaLnBrk="1" hangingPunct="1">
              <a:lnSpc>
                <a:spcPct val="110000"/>
              </a:lnSpc>
            </a:pPr>
            <a:r>
              <a:rPr lang="en-US" sz="2400" dirty="0">
                <a:latin typeface="Tahoma" charset="0"/>
              </a:rPr>
              <a:t>Index on </a:t>
            </a:r>
            <a:r>
              <a:rPr lang="en-US" sz="2400" dirty="0" err="1">
                <a:latin typeface="Tahoma" charset="0"/>
              </a:rPr>
              <a:t>sal</a:t>
            </a:r>
            <a:r>
              <a:rPr lang="en-US" sz="2400" dirty="0">
                <a:latin typeface="Tahoma" charset="0"/>
              </a:rPr>
              <a:t>: </a:t>
            </a:r>
          </a:p>
          <a:p>
            <a:pPr lvl="1" eaLnBrk="1" hangingPunct="1">
              <a:lnSpc>
                <a:spcPct val="110000"/>
              </a:lnSpc>
            </a:pPr>
            <a:r>
              <a:rPr lang="en-US" sz="2000" dirty="0">
                <a:latin typeface="Tahoma" charset="0"/>
              </a:rPr>
              <a:t>Clustered index:</a:t>
            </a:r>
            <a:r>
              <a:rPr lang="en-US" sz="2000" dirty="0">
                <a:solidFill>
                  <a:schemeClr val="accent2"/>
                </a:solidFill>
                <a:latin typeface="Tahoma" charset="0"/>
              </a:rPr>
              <a:t> </a:t>
            </a:r>
            <a:r>
              <a:rPr lang="en-US" sz="2000" dirty="0" smtClean="0">
                <a:solidFill>
                  <a:schemeClr val="accent2"/>
                </a:solidFill>
                <a:latin typeface="Tahoma" charset="0"/>
              </a:rPr>
              <a:t>?</a:t>
            </a:r>
            <a:endParaRPr lang="en-US" sz="2000" dirty="0">
              <a:solidFill>
                <a:schemeClr val="accent2"/>
              </a:solidFill>
              <a:latin typeface="Tahoma" charset="0"/>
            </a:endParaRPr>
          </a:p>
          <a:p>
            <a:pPr lvl="1" eaLnBrk="1" hangingPunct="1">
              <a:lnSpc>
                <a:spcPct val="110000"/>
              </a:lnSpc>
            </a:pPr>
            <a:r>
              <a:rPr lang="en-US" sz="2000" dirty="0" err="1">
                <a:latin typeface="Tahoma" charset="0"/>
              </a:rPr>
              <a:t>Unclustered</a:t>
            </a:r>
            <a:r>
              <a:rPr lang="en-US" sz="2000" dirty="0">
                <a:latin typeface="Tahoma" charset="0"/>
              </a:rPr>
              <a:t> index:</a:t>
            </a:r>
            <a:r>
              <a:rPr lang="en-US" sz="2000" dirty="0">
                <a:solidFill>
                  <a:schemeClr val="accent2"/>
                </a:solidFill>
                <a:latin typeface="Tahoma" charset="0"/>
              </a:rPr>
              <a:t> …</a:t>
            </a:r>
          </a:p>
          <a:p>
            <a:pPr eaLnBrk="1" hangingPunct="1">
              <a:lnSpc>
                <a:spcPct val="110000"/>
              </a:lnSpc>
            </a:pPr>
            <a:r>
              <a:rPr lang="en-US" sz="2400" dirty="0">
                <a:latin typeface="Tahoma" charset="0"/>
              </a:rPr>
              <a:t>File scan: </a:t>
            </a:r>
            <a:r>
              <a:rPr lang="en-US" sz="2400" dirty="0" smtClean="0">
                <a:latin typeface="Tahoma" charset="0"/>
              </a:rPr>
              <a:t>?</a:t>
            </a:r>
            <a:endParaRPr lang="en-US" sz="2400" dirty="0">
              <a:latin typeface="Tahoma" charset="0"/>
            </a:endParaRPr>
          </a:p>
        </p:txBody>
      </p:sp>
      <p:sp>
        <p:nvSpPr>
          <p:cNvPr id="62472" name="Rectangle 6"/>
          <p:cNvSpPr>
            <a:spLocks noChangeArrowheads="1"/>
          </p:cNvSpPr>
          <p:nvPr/>
        </p:nvSpPr>
        <p:spPr bwMode="auto">
          <a:xfrm>
            <a:off x="6180138" y="76200"/>
            <a:ext cx="2890837" cy="1562100"/>
          </a:xfrm>
          <a:prstGeom prst="rect">
            <a:avLst/>
          </a:prstGeom>
          <a:solidFill>
            <a:schemeClr val="bg1"/>
          </a:solidFill>
          <a:ln w="12700">
            <a:solidFill>
              <a:schemeClr val="tx1"/>
            </a:solidFill>
            <a:miter lim="800000"/>
            <a:headEnd/>
            <a:tailEnd/>
          </a:ln>
        </p:spPr>
        <p:txBody>
          <a:bodyPr wrap="none" lIns="90488" tIns="44450" rIns="90488" bIns="44450">
            <a:spAutoFit/>
          </a:bodyPr>
          <a:lstStyle/>
          <a:p>
            <a:pPr eaLnBrk="0" hangingPunct="0"/>
            <a:r>
              <a:rPr lang="en-US">
                <a:latin typeface="Arial" charset="0"/>
              </a:rPr>
              <a:t>SELECT </a:t>
            </a:r>
            <a:r>
              <a:rPr lang="en-US" sz="2400">
                <a:latin typeface="Arial" charset="0"/>
              </a:rPr>
              <a:t> E.ename</a:t>
            </a:r>
          </a:p>
          <a:p>
            <a:pPr eaLnBrk="0" hangingPunct="0"/>
            <a:r>
              <a:rPr lang="en-US">
                <a:latin typeface="Arial" charset="0"/>
              </a:rPr>
              <a:t>FROM	   </a:t>
            </a:r>
            <a:r>
              <a:rPr lang="en-US" sz="2400">
                <a:latin typeface="Arial" charset="0"/>
              </a:rPr>
              <a:t>Emp E</a:t>
            </a:r>
          </a:p>
          <a:p>
            <a:pPr eaLnBrk="0" hangingPunct="0"/>
            <a:r>
              <a:rPr lang="en-US">
                <a:latin typeface="Arial" charset="0"/>
              </a:rPr>
              <a:t>WHERE</a:t>
            </a:r>
            <a:r>
              <a:rPr lang="en-US" sz="2400">
                <a:latin typeface="Arial" charset="0"/>
              </a:rPr>
              <a:t>  E.did=8</a:t>
            </a:r>
          </a:p>
          <a:p>
            <a:pPr eaLnBrk="0" hangingPunct="0"/>
            <a:r>
              <a:rPr lang="en-US">
                <a:latin typeface="Arial" charset="0"/>
              </a:rPr>
              <a:t>AND</a:t>
            </a:r>
            <a:r>
              <a:rPr lang="en-US" sz="2400">
                <a:latin typeface="Arial" charset="0"/>
              </a:rPr>
              <a:t>       E.sal &gt; 40K</a:t>
            </a:r>
          </a:p>
        </p:txBody>
      </p:sp>
      <p:sp>
        <p:nvSpPr>
          <p:cNvPr id="62473" name="Text Box 7"/>
          <p:cNvSpPr txBox="1">
            <a:spLocks noChangeArrowheads="1"/>
          </p:cNvSpPr>
          <p:nvPr/>
        </p:nvSpPr>
        <p:spPr bwMode="auto">
          <a:xfrm>
            <a:off x="5715000" y="1660525"/>
            <a:ext cx="3462338"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dirty="0">
                <a:solidFill>
                  <a:schemeClr val="hlink"/>
                </a:solidFill>
              </a:rPr>
              <a:t>1,000 data pages, 10K tuples</a:t>
            </a:r>
          </a:p>
          <a:p>
            <a:pPr eaLnBrk="1" hangingPunct="1"/>
            <a:r>
              <a:rPr lang="en-US" dirty="0">
                <a:solidFill>
                  <a:schemeClr val="hlink"/>
                </a:solidFill>
              </a:rPr>
              <a:t>100 </a:t>
            </a:r>
            <a:r>
              <a:rPr lang="en-US" dirty="0" smtClean="0">
                <a:solidFill>
                  <a:schemeClr val="hlink"/>
                </a:solidFill>
              </a:rPr>
              <a:t>leaf pages </a:t>
            </a:r>
            <a:r>
              <a:rPr lang="en-US" dirty="0">
                <a:solidFill>
                  <a:schemeClr val="hlink"/>
                </a:solidFill>
              </a:rPr>
              <a:t>in B+-tree</a:t>
            </a:r>
          </a:p>
          <a:p>
            <a:pPr eaLnBrk="1" hangingPunct="1"/>
            <a:r>
              <a:rPr lang="en-US" dirty="0">
                <a:solidFill>
                  <a:schemeClr val="hlink"/>
                </a:solidFill>
              </a:rPr>
              <a:t># </a:t>
            </a:r>
            <a:r>
              <a:rPr lang="en-US" dirty="0" err="1">
                <a:solidFill>
                  <a:schemeClr val="hlink"/>
                </a:solidFill>
              </a:rPr>
              <a:t>depts</a:t>
            </a:r>
            <a:r>
              <a:rPr lang="en-US" dirty="0">
                <a:solidFill>
                  <a:schemeClr val="hlink"/>
                </a:solidFill>
              </a:rPr>
              <a:t>: 10</a:t>
            </a:r>
          </a:p>
          <a:p>
            <a:pPr eaLnBrk="1" hangingPunct="1"/>
            <a:r>
              <a:rPr lang="en-US" dirty="0">
                <a:solidFill>
                  <a:schemeClr val="hlink"/>
                </a:solidFill>
              </a:rPr>
              <a:t>Salary Range: 10K – 200K</a:t>
            </a:r>
          </a:p>
        </p:txBody>
      </p:sp>
      <p:grpSp>
        <p:nvGrpSpPr>
          <p:cNvPr id="62474" name="Group 19"/>
          <p:cNvGrpSpPr>
            <a:grpSpLocks/>
          </p:cNvGrpSpPr>
          <p:nvPr/>
        </p:nvGrpSpPr>
        <p:grpSpPr bwMode="auto">
          <a:xfrm>
            <a:off x="457200" y="1116013"/>
            <a:ext cx="4564063" cy="636587"/>
            <a:chOff x="288" y="703"/>
            <a:chExt cx="2875" cy="401"/>
          </a:xfrm>
        </p:grpSpPr>
        <p:sp>
          <p:nvSpPr>
            <p:cNvPr id="62475" name="Text Box 8"/>
            <p:cNvSpPr txBox="1">
              <a:spLocks noChangeArrowheads="1"/>
            </p:cNvSpPr>
            <p:nvPr/>
          </p:nvSpPr>
          <p:spPr bwMode="auto">
            <a:xfrm>
              <a:off x="288" y="816"/>
              <a:ext cx="287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EMP (ssn, ename, addr, sal, did)</a:t>
              </a:r>
            </a:p>
          </p:txBody>
        </p:sp>
        <p:sp>
          <p:nvSpPr>
            <p:cNvPr id="62476" name="AutoShape 11"/>
            <p:cNvSpPr>
              <a:spLocks noChangeArrowheads="1"/>
            </p:cNvSpPr>
            <p:nvPr/>
          </p:nvSpPr>
          <p:spPr bwMode="auto">
            <a:xfrm>
              <a:off x="892" y="703"/>
              <a:ext cx="192" cy="144"/>
            </a:xfrm>
            <a:prstGeom prst="triangle">
              <a:avLst>
                <a:gd name="adj" fmla="val 50000"/>
              </a:avLst>
            </a:prstGeom>
            <a:solidFill>
              <a:schemeClr val="hlink"/>
            </a:solidFill>
            <a:ln w="25400">
              <a:solidFill>
                <a:schemeClr val="tx1"/>
              </a:solidFill>
              <a:miter lim="800000"/>
              <a:headEnd/>
              <a:tailEnd type="none" w="lg" len="lg"/>
            </a:ln>
          </p:spPr>
          <p:txBody>
            <a:bodyPr wrap="none" anchor="ctr">
              <a:spAutoFit/>
            </a:bodyPr>
            <a:lstStyle/>
            <a:p>
              <a:endParaRPr lang="en-US"/>
            </a:p>
          </p:txBody>
        </p:sp>
        <p:sp>
          <p:nvSpPr>
            <p:cNvPr id="62477" name="AutoShape 12"/>
            <p:cNvSpPr>
              <a:spLocks noChangeArrowheads="1"/>
            </p:cNvSpPr>
            <p:nvPr/>
          </p:nvSpPr>
          <p:spPr bwMode="auto">
            <a:xfrm>
              <a:off x="2448" y="703"/>
              <a:ext cx="192" cy="144"/>
            </a:xfrm>
            <a:prstGeom prst="triangle">
              <a:avLst>
                <a:gd name="adj" fmla="val 50000"/>
              </a:avLst>
            </a:prstGeom>
            <a:solidFill>
              <a:srgbClr val="D6FBC1"/>
            </a:solidFill>
            <a:ln w="25400">
              <a:solidFill>
                <a:schemeClr val="tx1"/>
              </a:solidFill>
              <a:miter lim="800000"/>
              <a:headEnd/>
              <a:tailEnd type="none" w="lg" len="lg"/>
            </a:ln>
          </p:spPr>
          <p:txBody>
            <a:bodyPr wrap="none" anchor="ctr">
              <a:spAutoFit/>
            </a:bodyPr>
            <a:lstStyle/>
            <a:p>
              <a:endParaRPr lang="en-US"/>
            </a:p>
          </p:txBody>
        </p:sp>
        <p:sp>
          <p:nvSpPr>
            <p:cNvPr id="62478" name="AutoShape 13"/>
            <p:cNvSpPr>
              <a:spLocks noChangeArrowheads="1"/>
            </p:cNvSpPr>
            <p:nvPr/>
          </p:nvSpPr>
          <p:spPr bwMode="auto">
            <a:xfrm>
              <a:off x="2808" y="703"/>
              <a:ext cx="192" cy="144"/>
            </a:xfrm>
            <a:prstGeom prst="triangle">
              <a:avLst>
                <a:gd name="adj" fmla="val 50000"/>
              </a:avLst>
            </a:prstGeom>
            <a:solidFill>
              <a:srgbClr val="D6FBC1"/>
            </a:solidFill>
            <a:ln w="25400">
              <a:solidFill>
                <a:schemeClr val="tx1"/>
              </a:solidFill>
              <a:miter lim="800000"/>
              <a:headEnd/>
              <a:tailEnd type="none" w="lg" len="lg"/>
            </a:ln>
          </p:spPr>
          <p:txBody>
            <a:bodyPr wrap="none" anchor="ctr">
              <a:spAutoFit/>
            </a:bodyPr>
            <a:lstStyle/>
            <a:p>
              <a:endParaRPr lang="en-US"/>
            </a:p>
          </p:txBody>
        </p:sp>
      </p:grpSp>
      <p:sp>
        <p:nvSpPr>
          <p:cNvPr id="3" name="TextBox 2"/>
          <p:cNvSpPr txBox="1"/>
          <p:nvPr/>
        </p:nvSpPr>
        <p:spPr>
          <a:xfrm>
            <a:off x="721895" y="1949116"/>
            <a:ext cx="4275722" cy="400110"/>
          </a:xfrm>
          <a:prstGeom prst="rect">
            <a:avLst/>
          </a:prstGeom>
          <a:noFill/>
        </p:spPr>
        <p:txBody>
          <a:bodyPr wrap="none" rtlCol="0">
            <a:spAutoFit/>
          </a:bodyPr>
          <a:lstStyle/>
          <a:p>
            <a:r>
              <a:rPr lang="en-US" dirty="0" smtClean="0"/>
              <a:t>Compute the cost of different plans:</a:t>
            </a:r>
            <a:endParaRPr lang="en-US" dirty="0"/>
          </a:p>
        </p:txBody>
      </p:sp>
    </p:spTree>
    <p:extLst>
      <p:ext uri="{BB962C8B-B14F-4D97-AF65-F5344CB8AC3E}">
        <p14:creationId xmlns:p14="http://schemas.microsoft.com/office/powerpoint/2010/main" val="658058078"/>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4837">
                                            <p:txEl>
                                              <p:pRg st="0" end="0"/>
                                            </p:txEl>
                                          </p:spTgt>
                                        </p:tgtEl>
                                        <p:attrNameLst>
                                          <p:attrName>style.visibility</p:attrName>
                                        </p:attrNameLst>
                                      </p:cBhvr>
                                      <p:to>
                                        <p:strVal val="visible"/>
                                      </p:to>
                                    </p:set>
                                    <p:animEffect transition="in" filter="dissolve">
                                      <p:cBhvr>
                                        <p:cTn id="7" dur="500"/>
                                        <p:tgtEl>
                                          <p:spTgt spid="11448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44837">
                                            <p:txEl>
                                              <p:pRg st="1" end="1"/>
                                            </p:txEl>
                                          </p:spTgt>
                                        </p:tgtEl>
                                        <p:attrNameLst>
                                          <p:attrName>style.visibility</p:attrName>
                                        </p:attrNameLst>
                                      </p:cBhvr>
                                      <p:to>
                                        <p:strVal val="visible"/>
                                      </p:to>
                                    </p:set>
                                    <p:animEffect transition="in" filter="dissolve">
                                      <p:cBhvr>
                                        <p:cTn id="12" dur="500"/>
                                        <p:tgtEl>
                                          <p:spTgt spid="11448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44837">
                                            <p:txEl>
                                              <p:pRg st="2" end="2"/>
                                            </p:txEl>
                                          </p:spTgt>
                                        </p:tgtEl>
                                        <p:attrNameLst>
                                          <p:attrName>style.visibility</p:attrName>
                                        </p:attrNameLst>
                                      </p:cBhvr>
                                      <p:to>
                                        <p:strVal val="visible"/>
                                      </p:to>
                                    </p:set>
                                    <p:animEffect transition="in" filter="dissolve">
                                      <p:cBhvr>
                                        <p:cTn id="17" dur="500"/>
                                        <p:tgtEl>
                                          <p:spTgt spid="11448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44837">
                                            <p:txEl>
                                              <p:pRg st="3" end="3"/>
                                            </p:txEl>
                                          </p:spTgt>
                                        </p:tgtEl>
                                        <p:attrNameLst>
                                          <p:attrName>style.visibility</p:attrName>
                                        </p:attrNameLst>
                                      </p:cBhvr>
                                      <p:to>
                                        <p:strVal val="visible"/>
                                      </p:to>
                                    </p:set>
                                    <p:animEffect transition="in" filter="dissolve">
                                      <p:cBhvr>
                                        <p:cTn id="22" dur="500"/>
                                        <p:tgtEl>
                                          <p:spTgt spid="114483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44837">
                                            <p:txEl>
                                              <p:pRg st="4" end="4"/>
                                            </p:txEl>
                                          </p:spTgt>
                                        </p:tgtEl>
                                        <p:attrNameLst>
                                          <p:attrName>style.visibility</p:attrName>
                                        </p:attrNameLst>
                                      </p:cBhvr>
                                      <p:to>
                                        <p:strVal val="visible"/>
                                      </p:to>
                                    </p:set>
                                    <p:animEffect transition="in" filter="dissolve">
                                      <p:cBhvr>
                                        <p:cTn id="27" dur="500"/>
                                        <p:tgtEl>
                                          <p:spTgt spid="114483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44837">
                                            <p:txEl>
                                              <p:pRg st="5" end="5"/>
                                            </p:txEl>
                                          </p:spTgt>
                                        </p:tgtEl>
                                        <p:attrNameLst>
                                          <p:attrName>style.visibility</p:attrName>
                                        </p:attrNameLst>
                                      </p:cBhvr>
                                      <p:to>
                                        <p:strVal val="visible"/>
                                      </p:to>
                                    </p:set>
                                    <p:animEffect transition="in" filter="dissolve">
                                      <p:cBhvr>
                                        <p:cTn id="32" dur="500"/>
                                        <p:tgtEl>
                                          <p:spTgt spid="114483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44837">
                                            <p:txEl>
                                              <p:pRg st="6" end="6"/>
                                            </p:txEl>
                                          </p:spTgt>
                                        </p:tgtEl>
                                        <p:attrNameLst>
                                          <p:attrName>style.visibility</p:attrName>
                                        </p:attrNameLst>
                                      </p:cBhvr>
                                      <p:to>
                                        <p:strVal val="visible"/>
                                      </p:to>
                                    </p:set>
                                    <p:animEffect transition="in" filter="dissolve">
                                      <p:cBhvr>
                                        <p:cTn id="37" dur="500"/>
                                        <p:tgtEl>
                                          <p:spTgt spid="114483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44837">
                                            <p:txEl>
                                              <p:pRg st="7" end="7"/>
                                            </p:txEl>
                                          </p:spTgt>
                                        </p:tgtEl>
                                        <p:attrNameLst>
                                          <p:attrName>style.visibility</p:attrName>
                                        </p:attrNameLst>
                                      </p:cBhvr>
                                      <p:to>
                                        <p:strVal val="visible"/>
                                      </p:to>
                                    </p:set>
                                    <p:animEffect transition="in" filter="dissolve">
                                      <p:cBhvr>
                                        <p:cTn id="42" dur="500"/>
                                        <p:tgtEl>
                                          <p:spTgt spid="114483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4837"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8E43D3F2-BE3E-9643-9621-6BC69A7EF953}" type="datetime1">
              <a:rPr lang="en-US" sz="1200"/>
              <a:pPr eaLnBrk="1" hangingPunct="1"/>
              <a:t>12/4/16</a:t>
            </a:fld>
            <a:endParaRPr lang="en-US" sz="1200" dirty="0"/>
          </a:p>
        </p:txBody>
      </p:sp>
      <p:sp>
        <p:nvSpPr>
          <p:cNvPr id="5837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5837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0B0D3521-CAFA-CC45-8FBA-1F221E757202}" type="slidenum">
              <a:rPr lang="en-US" sz="1200"/>
              <a:pPr eaLnBrk="1" hangingPunct="1"/>
              <a:t>24</a:t>
            </a:fld>
            <a:endParaRPr lang="en-US" sz="1200"/>
          </a:p>
        </p:txBody>
      </p:sp>
      <p:sp>
        <p:nvSpPr>
          <p:cNvPr id="58372" name="Rectangle 2"/>
          <p:cNvSpPr>
            <a:spLocks noChangeArrowheads="1"/>
          </p:cNvSpPr>
          <p:nvPr/>
        </p:nvSpPr>
        <p:spPr bwMode="auto">
          <a:xfrm>
            <a:off x="457200" y="5943600"/>
            <a:ext cx="678180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r>
              <a:rPr lang="en-US" dirty="0" smtClean="0"/>
              <a:t>(If no index, replace </a:t>
            </a:r>
            <a:r>
              <a:rPr lang="en-US" dirty="0" err="1" smtClean="0"/>
              <a:t>Nkeys</a:t>
            </a:r>
            <a:r>
              <a:rPr lang="en-US" dirty="0" smtClean="0"/>
              <a:t> with # of distinct values for that attribute. )</a:t>
            </a:r>
            <a:endParaRPr lang="en-US" dirty="0"/>
          </a:p>
        </p:txBody>
      </p:sp>
      <p:sp>
        <p:nvSpPr>
          <p:cNvPr id="5837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58374" name="Rectangle 4"/>
          <p:cNvSpPr>
            <a:spLocks noGrp="1" noChangeArrowheads="1"/>
          </p:cNvSpPr>
          <p:nvPr>
            <p:ph type="title"/>
          </p:nvPr>
        </p:nvSpPr>
        <p:spPr>
          <a:xfrm>
            <a:off x="990600" y="76200"/>
            <a:ext cx="8229600" cy="1104900"/>
          </a:xfrm>
          <a:noFill/>
        </p:spPr>
        <p:txBody>
          <a:bodyPr lIns="90488" tIns="44450" rIns="90488" bIns="44450" anchor="ctr"/>
          <a:lstStyle/>
          <a:p>
            <a:pPr eaLnBrk="1" hangingPunct="1"/>
            <a:r>
              <a:rPr lang="en-US" sz="3600">
                <a:latin typeface="Tahoma" charset="0"/>
              </a:rPr>
              <a:t>Size Estimation and Reduction Factors</a:t>
            </a:r>
          </a:p>
        </p:txBody>
      </p:sp>
      <p:sp>
        <p:nvSpPr>
          <p:cNvPr id="1173509" name="Rectangle 5"/>
          <p:cNvSpPr>
            <a:spLocks noGrp="1" noChangeArrowheads="1"/>
          </p:cNvSpPr>
          <p:nvPr>
            <p:ph type="body" idx="1"/>
          </p:nvPr>
        </p:nvSpPr>
        <p:spPr>
          <a:xfrm>
            <a:off x="228600" y="2057400"/>
            <a:ext cx="8686800" cy="3886200"/>
          </a:xfrm>
          <a:noFill/>
        </p:spPr>
        <p:txBody>
          <a:bodyPr lIns="90488" tIns="44450" rIns="90488" bIns="44450"/>
          <a:lstStyle/>
          <a:p>
            <a:pPr eaLnBrk="1" hangingPunct="1">
              <a:lnSpc>
                <a:spcPct val="110000"/>
              </a:lnSpc>
              <a:buFont typeface="Wingdings" charset="0"/>
              <a:buNone/>
            </a:pPr>
            <a:r>
              <a:rPr lang="en-US" sz="2800" dirty="0">
                <a:latin typeface="Tahoma" charset="0"/>
              </a:rPr>
              <a:t>Question: What is the cardinality of the result set?</a:t>
            </a:r>
          </a:p>
          <a:p>
            <a:pPr lvl="1" eaLnBrk="1" hangingPunct="1">
              <a:lnSpc>
                <a:spcPct val="110000"/>
              </a:lnSpc>
            </a:pPr>
            <a:r>
              <a:rPr lang="en-US" sz="2400" dirty="0">
                <a:latin typeface="Tahoma" charset="0"/>
              </a:rPr>
              <a:t>Max # tuples: product of input relation cardinalities</a:t>
            </a:r>
          </a:p>
          <a:p>
            <a:pPr lvl="1" eaLnBrk="1" hangingPunct="1">
              <a:lnSpc>
                <a:spcPct val="110000"/>
              </a:lnSpc>
            </a:pPr>
            <a:r>
              <a:rPr lang="en-US" sz="2400" dirty="0">
                <a:latin typeface="Tahoma" charset="0"/>
              </a:rPr>
              <a:t>Each term </a:t>
            </a:r>
            <a:r>
              <a:rPr lang="ja-JP" altLang="en-US" sz="2400" dirty="0">
                <a:latin typeface="Tahoma" charset="0"/>
              </a:rPr>
              <a:t>“</a:t>
            </a:r>
            <a:r>
              <a:rPr lang="en-US" altLang="ja-JP" sz="2400" dirty="0">
                <a:latin typeface="Tahoma" charset="0"/>
              </a:rPr>
              <a:t>filters</a:t>
            </a:r>
            <a:r>
              <a:rPr lang="ja-JP" altLang="en-US" sz="2400" dirty="0">
                <a:latin typeface="Tahoma" charset="0"/>
              </a:rPr>
              <a:t>”</a:t>
            </a:r>
            <a:r>
              <a:rPr lang="en-US" altLang="ja-JP" sz="2400" dirty="0">
                <a:latin typeface="Tahoma" charset="0"/>
              </a:rPr>
              <a:t> out some tuples: </a:t>
            </a:r>
            <a:r>
              <a:rPr lang="en-US" altLang="ja-JP" sz="2400" i="1" dirty="0">
                <a:solidFill>
                  <a:schemeClr val="accent2"/>
                </a:solidFill>
                <a:latin typeface="Tahoma" charset="0"/>
              </a:rPr>
              <a:t>Reduction factor</a:t>
            </a:r>
          </a:p>
          <a:p>
            <a:pPr lvl="1" eaLnBrk="1" hangingPunct="1">
              <a:lnSpc>
                <a:spcPct val="110000"/>
              </a:lnSpc>
            </a:pPr>
            <a:r>
              <a:rPr lang="en-US" sz="2400" i="1" dirty="0">
                <a:solidFill>
                  <a:schemeClr val="accent2"/>
                </a:solidFill>
                <a:latin typeface="Tahoma" charset="0"/>
              </a:rPr>
              <a:t>Result</a:t>
            </a:r>
            <a:r>
              <a:rPr lang="en-US" sz="2400" dirty="0">
                <a:latin typeface="Tahoma" charset="0"/>
              </a:rPr>
              <a:t> </a:t>
            </a:r>
            <a:r>
              <a:rPr lang="en-US" sz="2400" i="1" dirty="0">
                <a:solidFill>
                  <a:schemeClr val="accent2"/>
                </a:solidFill>
                <a:latin typeface="Tahoma" charset="0"/>
              </a:rPr>
              <a:t>cardinality</a:t>
            </a:r>
            <a:r>
              <a:rPr lang="en-US" sz="2400" dirty="0">
                <a:solidFill>
                  <a:schemeClr val="accent2"/>
                </a:solidFill>
                <a:latin typeface="Tahoma" charset="0"/>
              </a:rPr>
              <a:t> = Max # tuples  *  product of all RF</a:t>
            </a:r>
            <a:r>
              <a:rPr lang="ja-JP" altLang="en-US" sz="2400" dirty="0">
                <a:solidFill>
                  <a:schemeClr val="accent2"/>
                </a:solidFill>
                <a:latin typeface="Tahoma" charset="0"/>
              </a:rPr>
              <a:t>’</a:t>
            </a:r>
            <a:r>
              <a:rPr lang="en-US" altLang="ja-JP" sz="2400" dirty="0">
                <a:solidFill>
                  <a:schemeClr val="accent2"/>
                </a:solidFill>
                <a:latin typeface="Tahoma" charset="0"/>
              </a:rPr>
              <a:t>s.</a:t>
            </a:r>
            <a:endParaRPr lang="en-US" altLang="ja-JP" sz="2400" dirty="0">
              <a:latin typeface="Tahoma" charset="0"/>
            </a:endParaRPr>
          </a:p>
          <a:p>
            <a:pPr lvl="1" eaLnBrk="1" hangingPunct="1">
              <a:lnSpc>
                <a:spcPct val="110000"/>
              </a:lnSpc>
            </a:pPr>
            <a:r>
              <a:rPr lang="en-US" sz="2400" dirty="0">
                <a:solidFill>
                  <a:schemeClr val="hlink"/>
                </a:solidFill>
                <a:latin typeface="Tahoma" charset="0"/>
              </a:rPr>
              <a:t>Assumption: </a:t>
            </a:r>
            <a:r>
              <a:rPr lang="en-US" sz="2400" i="1" dirty="0">
                <a:solidFill>
                  <a:schemeClr val="hlink"/>
                </a:solidFill>
                <a:latin typeface="Tahoma" charset="0"/>
              </a:rPr>
              <a:t>terms</a:t>
            </a:r>
            <a:r>
              <a:rPr lang="en-US" sz="2400" dirty="0">
                <a:solidFill>
                  <a:schemeClr val="hlink"/>
                </a:solidFill>
                <a:latin typeface="Tahoma" charset="0"/>
              </a:rPr>
              <a:t> are independent!</a:t>
            </a:r>
          </a:p>
          <a:p>
            <a:pPr lvl="1" eaLnBrk="1" hangingPunct="1">
              <a:lnSpc>
                <a:spcPct val="110000"/>
              </a:lnSpc>
            </a:pPr>
            <a:r>
              <a:rPr lang="en-US" sz="2400" dirty="0">
                <a:latin typeface="Tahoma" charset="0"/>
              </a:rPr>
              <a:t>Term </a:t>
            </a:r>
            <a:r>
              <a:rPr lang="en-US" sz="2400" i="1" dirty="0">
                <a:latin typeface="Tahoma" charset="0"/>
              </a:rPr>
              <a:t>col=value       </a:t>
            </a:r>
            <a:r>
              <a:rPr lang="en-US" sz="2400" dirty="0">
                <a:latin typeface="Tahoma" charset="0"/>
              </a:rPr>
              <a:t>RF: </a:t>
            </a:r>
            <a:r>
              <a:rPr lang="en-US" sz="2400" dirty="0">
                <a:solidFill>
                  <a:schemeClr val="tx2"/>
                </a:solidFill>
                <a:latin typeface="Tahoma" charset="0"/>
              </a:rPr>
              <a:t>1/</a:t>
            </a:r>
            <a:r>
              <a:rPr lang="en-US" sz="2400" dirty="0" err="1">
                <a:solidFill>
                  <a:schemeClr val="tx2"/>
                </a:solidFill>
                <a:latin typeface="Tahoma" charset="0"/>
              </a:rPr>
              <a:t>NKeys</a:t>
            </a:r>
            <a:r>
              <a:rPr lang="en-US" sz="2400" dirty="0">
                <a:solidFill>
                  <a:schemeClr val="tx2"/>
                </a:solidFill>
                <a:latin typeface="Tahoma" charset="0"/>
              </a:rPr>
              <a:t>(I)</a:t>
            </a:r>
            <a:r>
              <a:rPr lang="en-US" sz="2400" dirty="0">
                <a:latin typeface="Tahoma" charset="0"/>
              </a:rPr>
              <a:t>, given index I on col</a:t>
            </a:r>
          </a:p>
          <a:p>
            <a:pPr lvl="1" eaLnBrk="1" hangingPunct="1">
              <a:lnSpc>
                <a:spcPct val="110000"/>
              </a:lnSpc>
            </a:pPr>
            <a:r>
              <a:rPr lang="en-US" sz="2400" dirty="0">
                <a:latin typeface="Tahoma" charset="0"/>
              </a:rPr>
              <a:t>Term col1=col2       RF: </a:t>
            </a:r>
            <a:r>
              <a:rPr lang="en-US" sz="2400" dirty="0">
                <a:solidFill>
                  <a:schemeClr val="tx2"/>
                </a:solidFill>
                <a:latin typeface="Tahoma" charset="0"/>
              </a:rPr>
              <a:t>1/MAX(</a:t>
            </a:r>
            <a:r>
              <a:rPr lang="en-US" sz="2400" dirty="0" err="1">
                <a:solidFill>
                  <a:schemeClr val="tx2"/>
                </a:solidFill>
                <a:latin typeface="Tahoma" charset="0"/>
              </a:rPr>
              <a:t>NKeys</a:t>
            </a:r>
            <a:r>
              <a:rPr lang="en-US" sz="2400" dirty="0">
                <a:solidFill>
                  <a:schemeClr val="tx2"/>
                </a:solidFill>
                <a:latin typeface="Tahoma" charset="0"/>
              </a:rPr>
              <a:t>(I1), </a:t>
            </a:r>
            <a:r>
              <a:rPr lang="en-US" sz="2400" dirty="0" err="1">
                <a:solidFill>
                  <a:schemeClr val="tx2"/>
                </a:solidFill>
                <a:latin typeface="Tahoma" charset="0"/>
              </a:rPr>
              <a:t>NKeys</a:t>
            </a:r>
            <a:r>
              <a:rPr lang="en-US" sz="2400" dirty="0">
                <a:solidFill>
                  <a:schemeClr val="tx2"/>
                </a:solidFill>
                <a:latin typeface="Tahoma" charset="0"/>
              </a:rPr>
              <a:t>(I2))</a:t>
            </a:r>
          </a:p>
          <a:p>
            <a:pPr lvl="1" eaLnBrk="1" hangingPunct="1">
              <a:lnSpc>
                <a:spcPct val="110000"/>
              </a:lnSpc>
            </a:pPr>
            <a:r>
              <a:rPr lang="en-US" sz="2400" dirty="0">
                <a:latin typeface="Tahoma" charset="0"/>
              </a:rPr>
              <a:t>Term col&gt;value       RF: </a:t>
            </a:r>
            <a:r>
              <a:rPr lang="en-US" sz="2400" dirty="0">
                <a:solidFill>
                  <a:schemeClr val="tx2"/>
                </a:solidFill>
                <a:latin typeface="Tahoma" charset="0"/>
              </a:rPr>
              <a:t>(High(I)-value)/(High(I)-Low(I))</a:t>
            </a:r>
          </a:p>
        </p:txBody>
      </p:sp>
      <p:sp>
        <p:nvSpPr>
          <p:cNvPr id="58376" name="Rectangle 6"/>
          <p:cNvSpPr>
            <a:spLocks noChangeArrowheads="1"/>
          </p:cNvSpPr>
          <p:nvPr/>
        </p:nvSpPr>
        <p:spPr bwMode="auto">
          <a:xfrm>
            <a:off x="2362200" y="965200"/>
            <a:ext cx="4130675" cy="10160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8" tIns="44450" rIns="90488" bIns="44450">
            <a:spAutoFit/>
          </a:bodyPr>
          <a:lstStyle/>
          <a:p>
            <a:pPr eaLnBrk="0" hangingPunct="0"/>
            <a:r>
              <a:rPr lang="en-US">
                <a:latin typeface="Arial" charset="0"/>
              </a:rPr>
              <a:t>SELECT attribute list  </a:t>
            </a:r>
            <a:br>
              <a:rPr lang="en-US">
                <a:latin typeface="Arial" charset="0"/>
              </a:rPr>
            </a:br>
            <a:r>
              <a:rPr lang="en-US">
                <a:latin typeface="Arial" charset="0"/>
              </a:rPr>
              <a:t>FROM relation list</a:t>
            </a:r>
          </a:p>
          <a:p>
            <a:pPr eaLnBrk="0" hangingPunct="0"/>
            <a:r>
              <a:rPr lang="en-US">
                <a:latin typeface="Arial" charset="0"/>
              </a:rPr>
              <a:t>WHERE</a:t>
            </a:r>
            <a:r>
              <a:rPr lang="en-US">
                <a:solidFill>
                  <a:srgbClr val="3365FB"/>
                </a:solidFill>
                <a:latin typeface="Arial" charset="0"/>
              </a:rPr>
              <a:t>  term1 </a:t>
            </a:r>
            <a:r>
              <a:rPr lang="en-US">
                <a:latin typeface="Arial" charset="0"/>
              </a:rPr>
              <a:t>AND ... AND </a:t>
            </a:r>
            <a:r>
              <a:rPr lang="en-US">
                <a:solidFill>
                  <a:srgbClr val="3365FB"/>
                </a:solidFill>
                <a:latin typeface="Arial" charset="0"/>
              </a:rPr>
              <a:t>termk</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3509">
                                            <p:txEl>
                                              <p:pRg st="0" end="0"/>
                                            </p:txEl>
                                          </p:spTgt>
                                        </p:tgtEl>
                                        <p:attrNameLst>
                                          <p:attrName>style.visibility</p:attrName>
                                        </p:attrNameLst>
                                      </p:cBhvr>
                                      <p:to>
                                        <p:strVal val="visible"/>
                                      </p:to>
                                    </p:set>
                                    <p:animEffect transition="in" filter="dissolve">
                                      <p:cBhvr>
                                        <p:cTn id="7" dur="500"/>
                                        <p:tgtEl>
                                          <p:spTgt spid="11735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73509">
                                            <p:txEl>
                                              <p:pRg st="1" end="1"/>
                                            </p:txEl>
                                          </p:spTgt>
                                        </p:tgtEl>
                                        <p:attrNameLst>
                                          <p:attrName>style.visibility</p:attrName>
                                        </p:attrNameLst>
                                      </p:cBhvr>
                                      <p:to>
                                        <p:strVal val="visible"/>
                                      </p:to>
                                    </p:set>
                                    <p:animEffect transition="in" filter="dissolve">
                                      <p:cBhvr>
                                        <p:cTn id="12" dur="500"/>
                                        <p:tgtEl>
                                          <p:spTgt spid="11735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73509">
                                            <p:txEl>
                                              <p:pRg st="2" end="2"/>
                                            </p:txEl>
                                          </p:spTgt>
                                        </p:tgtEl>
                                        <p:attrNameLst>
                                          <p:attrName>style.visibility</p:attrName>
                                        </p:attrNameLst>
                                      </p:cBhvr>
                                      <p:to>
                                        <p:strVal val="visible"/>
                                      </p:to>
                                    </p:set>
                                    <p:animEffect transition="in" filter="dissolve">
                                      <p:cBhvr>
                                        <p:cTn id="17" dur="500"/>
                                        <p:tgtEl>
                                          <p:spTgt spid="117350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73509">
                                            <p:txEl>
                                              <p:pRg st="3" end="3"/>
                                            </p:txEl>
                                          </p:spTgt>
                                        </p:tgtEl>
                                        <p:attrNameLst>
                                          <p:attrName>style.visibility</p:attrName>
                                        </p:attrNameLst>
                                      </p:cBhvr>
                                      <p:to>
                                        <p:strVal val="visible"/>
                                      </p:to>
                                    </p:set>
                                    <p:animEffect transition="in" filter="dissolve">
                                      <p:cBhvr>
                                        <p:cTn id="22" dur="500"/>
                                        <p:tgtEl>
                                          <p:spTgt spid="117350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73509">
                                            <p:txEl>
                                              <p:pRg st="4" end="4"/>
                                            </p:txEl>
                                          </p:spTgt>
                                        </p:tgtEl>
                                        <p:attrNameLst>
                                          <p:attrName>style.visibility</p:attrName>
                                        </p:attrNameLst>
                                      </p:cBhvr>
                                      <p:to>
                                        <p:strVal val="visible"/>
                                      </p:to>
                                    </p:set>
                                    <p:animEffect transition="in" filter="dissolve">
                                      <p:cBhvr>
                                        <p:cTn id="27" dur="500"/>
                                        <p:tgtEl>
                                          <p:spTgt spid="117350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73509">
                                            <p:txEl>
                                              <p:pRg st="5" end="5"/>
                                            </p:txEl>
                                          </p:spTgt>
                                        </p:tgtEl>
                                        <p:attrNameLst>
                                          <p:attrName>style.visibility</p:attrName>
                                        </p:attrNameLst>
                                      </p:cBhvr>
                                      <p:to>
                                        <p:strVal val="visible"/>
                                      </p:to>
                                    </p:set>
                                    <p:animEffect transition="in" filter="dissolve">
                                      <p:cBhvr>
                                        <p:cTn id="32" dur="500"/>
                                        <p:tgtEl>
                                          <p:spTgt spid="117350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73509">
                                            <p:txEl>
                                              <p:pRg st="6" end="6"/>
                                            </p:txEl>
                                          </p:spTgt>
                                        </p:tgtEl>
                                        <p:attrNameLst>
                                          <p:attrName>style.visibility</p:attrName>
                                        </p:attrNameLst>
                                      </p:cBhvr>
                                      <p:to>
                                        <p:strVal val="visible"/>
                                      </p:to>
                                    </p:set>
                                    <p:animEffect transition="in" filter="dissolve">
                                      <p:cBhvr>
                                        <p:cTn id="37" dur="500"/>
                                        <p:tgtEl>
                                          <p:spTgt spid="117350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73509">
                                            <p:txEl>
                                              <p:pRg st="7" end="7"/>
                                            </p:txEl>
                                          </p:spTgt>
                                        </p:tgtEl>
                                        <p:attrNameLst>
                                          <p:attrName>style.visibility</p:attrName>
                                        </p:attrNameLst>
                                      </p:cBhvr>
                                      <p:to>
                                        <p:strVal val="visible"/>
                                      </p:to>
                                    </p:set>
                                    <p:animEffect transition="in" filter="dissolve">
                                      <p:cBhvr>
                                        <p:cTn id="42" dur="500"/>
                                        <p:tgtEl>
                                          <p:spTgt spid="117350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3509"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8179979C-1CC2-3B49-B16F-ED2C809B3F14}" type="datetime1">
              <a:rPr lang="en-US" sz="1200"/>
              <a:pPr eaLnBrk="1" hangingPunct="1"/>
              <a:t>12/4/16</a:t>
            </a:fld>
            <a:endParaRPr lang="en-US" sz="1200"/>
          </a:p>
        </p:txBody>
      </p:sp>
      <p:sp>
        <p:nvSpPr>
          <p:cNvPr id="6041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6041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492C5087-083E-0946-8851-018758305215}" type="slidenum">
              <a:rPr lang="en-US" sz="1200"/>
              <a:pPr eaLnBrk="1" hangingPunct="1"/>
              <a:t>25</a:t>
            </a:fld>
            <a:endParaRPr lang="en-US" sz="1200"/>
          </a:p>
        </p:txBody>
      </p:sp>
      <p:sp>
        <p:nvSpPr>
          <p:cNvPr id="6042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042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0422" name="Rectangle 4"/>
          <p:cNvSpPr>
            <a:spLocks noGrp="1" noChangeArrowheads="1"/>
          </p:cNvSpPr>
          <p:nvPr>
            <p:ph type="title"/>
          </p:nvPr>
        </p:nvSpPr>
        <p:spPr>
          <a:xfrm>
            <a:off x="914400" y="76200"/>
            <a:ext cx="8077200" cy="1143000"/>
          </a:xfrm>
          <a:noFill/>
        </p:spPr>
        <p:txBody>
          <a:bodyPr lIns="90488" tIns="44450" rIns="90488" bIns="44450" anchor="ctr"/>
          <a:lstStyle/>
          <a:p>
            <a:pPr eaLnBrk="1" hangingPunct="1"/>
            <a:r>
              <a:rPr lang="en-US">
                <a:latin typeface="Tahoma" charset="0"/>
              </a:rPr>
              <a:t>Plan Enumeration</a:t>
            </a:r>
          </a:p>
        </p:txBody>
      </p:sp>
      <p:sp>
        <p:nvSpPr>
          <p:cNvPr id="1140741" name="Rectangle 5"/>
          <p:cNvSpPr>
            <a:spLocks noGrp="1" noChangeArrowheads="1"/>
          </p:cNvSpPr>
          <p:nvPr>
            <p:ph type="body" idx="1"/>
          </p:nvPr>
        </p:nvSpPr>
        <p:spPr>
          <a:xfrm>
            <a:off x="381000" y="1143000"/>
            <a:ext cx="8458200" cy="4953000"/>
          </a:xfrm>
          <a:noFill/>
        </p:spPr>
        <p:txBody>
          <a:bodyPr lIns="90488" tIns="44450" rIns="90488" bIns="44450"/>
          <a:lstStyle/>
          <a:p>
            <a:pPr eaLnBrk="1" hangingPunct="1">
              <a:lnSpc>
                <a:spcPct val="110000"/>
              </a:lnSpc>
            </a:pPr>
            <a:r>
              <a:rPr lang="en-US" sz="2400" dirty="0">
                <a:latin typeface="Tahoma" charset="0"/>
              </a:rPr>
              <a:t>Two main cases:</a:t>
            </a:r>
          </a:p>
          <a:p>
            <a:pPr lvl="1" eaLnBrk="1" hangingPunct="1">
              <a:lnSpc>
                <a:spcPct val="110000"/>
              </a:lnSpc>
              <a:buSzPct val="75000"/>
            </a:pPr>
            <a:r>
              <a:rPr lang="en-US" sz="2000" dirty="0">
                <a:solidFill>
                  <a:schemeClr val="accent2"/>
                </a:solidFill>
                <a:latin typeface="Tahoma" charset="0"/>
              </a:rPr>
              <a:t>Single-relation plans</a:t>
            </a:r>
          </a:p>
          <a:p>
            <a:pPr lvl="1" eaLnBrk="1" hangingPunct="1">
              <a:lnSpc>
                <a:spcPct val="110000"/>
              </a:lnSpc>
              <a:buSzPct val="75000"/>
            </a:pPr>
            <a:r>
              <a:rPr lang="en-US" sz="2000" dirty="0">
                <a:solidFill>
                  <a:schemeClr val="accent2"/>
                </a:solidFill>
                <a:latin typeface="Tahoma" charset="0"/>
              </a:rPr>
              <a:t>Multiple-relation plans</a:t>
            </a:r>
          </a:p>
          <a:p>
            <a:pPr eaLnBrk="1" hangingPunct="1">
              <a:lnSpc>
                <a:spcPct val="110000"/>
              </a:lnSpc>
            </a:pPr>
            <a:r>
              <a:rPr lang="en-US" sz="2400" dirty="0">
                <a:latin typeface="Tahoma" charset="0"/>
              </a:rPr>
              <a:t>Single-relation plan (no joins). Access Plans: </a:t>
            </a:r>
          </a:p>
          <a:p>
            <a:pPr lvl="1" eaLnBrk="1" hangingPunct="1">
              <a:lnSpc>
                <a:spcPct val="110000"/>
              </a:lnSpc>
            </a:pPr>
            <a:r>
              <a:rPr lang="en-US" sz="2000" dirty="0">
                <a:latin typeface="Tahoma" charset="0"/>
              </a:rPr>
              <a:t>file scan</a:t>
            </a:r>
          </a:p>
          <a:p>
            <a:pPr lvl="1" eaLnBrk="1" hangingPunct="1">
              <a:lnSpc>
                <a:spcPct val="110000"/>
              </a:lnSpc>
            </a:pPr>
            <a:r>
              <a:rPr lang="en-US" sz="2000" dirty="0">
                <a:latin typeface="Tahoma" charset="0"/>
              </a:rPr>
              <a:t>index scan(s): Clustered, </a:t>
            </a:r>
            <a:r>
              <a:rPr lang="en-US" sz="2000" dirty="0" err="1">
                <a:latin typeface="Tahoma" charset="0"/>
              </a:rPr>
              <a:t>Unclustered</a:t>
            </a:r>
            <a:endParaRPr lang="en-US" sz="2000" dirty="0">
              <a:latin typeface="Tahoma" charset="0"/>
            </a:endParaRPr>
          </a:p>
          <a:p>
            <a:pPr lvl="2" eaLnBrk="1" hangingPunct="1">
              <a:lnSpc>
                <a:spcPct val="110000"/>
              </a:lnSpc>
            </a:pPr>
            <a:r>
              <a:rPr lang="en-US" sz="1800" dirty="0">
                <a:latin typeface="Tahoma" charset="0"/>
              </a:rPr>
              <a:t>More than one index may </a:t>
            </a:r>
            <a:r>
              <a:rPr lang="ja-JP" altLang="en-US" sz="1800" dirty="0">
                <a:latin typeface="Tahoma" charset="0"/>
              </a:rPr>
              <a:t>“</a:t>
            </a:r>
            <a:r>
              <a:rPr lang="en-US" altLang="ja-JP" sz="1800" dirty="0">
                <a:latin typeface="Tahoma" charset="0"/>
              </a:rPr>
              <a:t>match</a:t>
            </a:r>
            <a:r>
              <a:rPr lang="ja-JP" altLang="en-US" sz="1800" dirty="0">
                <a:latin typeface="Tahoma" charset="0"/>
              </a:rPr>
              <a:t>”</a:t>
            </a:r>
            <a:r>
              <a:rPr lang="en-US" altLang="ja-JP" sz="1800" dirty="0">
                <a:latin typeface="Tahoma" charset="0"/>
              </a:rPr>
              <a:t> predicates</a:t>
            </a:r>
          </a:p>
          <a:p>
            <a:pPr lvl="2" eaLnBrk="1" hangingPunct="1">
              <a:lnSpc>
                <a:spcPct val="110000"/>
              </a:lnSpc>
            </a:pPr>
            <a:r>
              <a:rPr lang="en-US" sz="1800" dirty="0">
                <a:latin typeface="Tahoma" charset="0"/>
              </a:rPr>
              <a:t>e.g. </a:t>
            </a:r>
            <a:r>
              <a:rPr lang="et-EE" sz="1800" dirty="0" err="1">
                <a:latin typeface="Tahoma" charset="0"/>
              </a:rPr>
              <a:t>Clustered</a:t>
            </a:r>
            <a:r>
              <a:rPr lang="et-EE" sz="1800" dirty="0">
                <a:latin typeface="Tahoma" charset="0"/>
              </a:rPr>
              <a:t> </a:t>
            </a:r>
            <a:r>
              <a:rPr lang="et-EE" sz="1800" dirty="0" err="1">
                <a:latin typeface="Tahoma" charset="0"/>
              </a:rPr>
              <a:t>index</a:t>
            </a:r>
            <a:r>
              <a:rPr lang="et-EE" sz="1800" dirty="0">
                <a:latin typeface="Tahoma" charset="0"/>
              </a:rPr>
              <a:t> I </a:t>
            </a:r>
            <a:r>
              <a:rPr lang="et-EE" sz="1800" dirty="0" err="1">
                <a:latin typeface="Tahoma" charset="0"/>
              </a:rPr>
              <a:t>matching</a:t>
            </a:r>
            <a:r>
              <a:rPr lang="et-EE" sz="1800" dirty="0">
                <a:latin typeface="Tahoma" charset="0"/>
              </a:rPr>
              <a:t> </a:t>
            </a:r>
            <a:r>
              <a:rPr lang="et-EE" sz="1800" dirty="0" err="1">
                <a:latin typeface="Tahoma" charset="0"/>
              </a:rPr>
              <a:t>one</a:t>
            </a:r>
            <a:r>
              <a:rPr lang="et-EE" sz="1800" dirty="0">
                <a:latin typeface="Tahoma" charset="0"/>
              </a:rPr>
              <a:t> </a:t>
            </a:r>
            <a:r>
              <a:rPr lang="et-EE" sz="1800" dirty="0" err="1">
                <a:latin typeface="Tahoma" charset="0"/>
              </a:rPr>
              <a:t>or</a:t>
            </a:r>
            <a:r>
              <a:rPr lang="et-EE" sz="1800" dirty="0">
                <a:latin typeface="Tahoma" charset="0"/>
              </a:rPr>
              <a:t> </a:t>
            </a:r>
            <a:r>
              <a:rPr lang="et-EE" sz="1800" dirty="0" err="1">
                <a:latin typeface="Tahoma" charset="0"/>
              </a:rPr>
              <a:t>more</a:t>
            </a:r>
            <a:r>
              <a:rPr lang="et-EE" sz="1800" dirty="0">
                <a:latin typeface="Tahoma" charset="0"/>
              </a:rPr>
              <a:t> </a:t>
            </a:r>
            <a:r>
              <a:rPr lang="et-EE" sz="1800" dirty="0" err="1">
                <a:latin typeface="Tahoma" charset="0"/>
              </a:rPr>
              <a:t>selects</a:t>
            </a:r>
            <a:r>
              <a:rPr lang="et-EE" sz="1800" dirty="0">
                <a:latin typeface="Tahoma" charset="0"/>
              </a:rPr>
              <a:t>:</a:t>
            </a:r>
            <a:r>
              <a:rPr lang="en-US" sz="1800" dirty="0">
                <a:latin typeface="Tahoma" charset="0"/>
              </a:rPr>
              <a:t> </a:t>
            </a:r>
            <a:br>
              <a:rPr lang="en-US" sz="1800" dirty="0">
                <a:latin typeface="Tahoma" charset="0"/>
              </a:rPr>
            </a:br>
            <a:r>
              <a:rPr lang="en-US" sz="1800" dirty="0">
                <a:latin typeface="Tahoma" charset="0"/>
              </a:rPr>
              <a:t>Cost: </a:t>
            </a:r>
            <a:r>
              <a:rPr lang="et-EE" sz="1800" dirty="0">
                <a:latin typeface="Tahoma" charset="0"/>
              </a:rPr>
              <a:t>(</a:t>
            </a:r>
            <a:r>
              <a:rPr lang="et-EE" sz="1800" dirty="0" err="1">
                <a:latin typeface="Tahoma" charset="0"/>
              </a:rPr>
              <a:t>NPages</a:t>
            </a:r>
            <a:r>
              <a:rPr lang="et-EE" sz="1800" dirty="0">
                <a:latin typeface="Tahoma" charset="0"/>
              </a:rPr>
              <a:t>(I)+</a:t>
            </a:r>
            <a:r>
              <a:rPr lang="et-EE" sz="1800" dirty="0" err="1">
                <a:latin typeface="Tahoma" charset="0"/>
              </a:rPr>
              <a:t>NPages</a:t>
            </a:r>
            <a:r>
              <a:rPr lang="et-EE" sz="1800" dirty="0">
                <a:latin typeface="Tahoma" charset="0"/>
              </a:rPr>
              <a:t>(R)) * </a:t>
            </a:r>
            <a:r>
              <a:rPr lang="et-EE" sz="1800" dirty="0" err="1">
                <a:solidFill>
                  <a:schemeClr val="hlink"/>
                </a:solidFill>
                <a:latin typeface="Tahoma" charset="0"/>
              </a:rPr>
              <a:t>product</a:t>
            </a:r>
            <a:r>
              <a:rPr lang="et-EE" sz="1800" dirty="0">
                <a:solidFill>
                  <a:schemeClr val="hlink"/>
                </a:solidFill>
                <a:latin typeface="Tahoma" charset="0"/>
              </a:rPr>
              <a:t> of </a:t>
            </a:r>
            <a:r>
              <a:rPr lang="et-EE" sz="1800" dirty="0" err="1">
                <a:solidFill>
                  <a:schemeClr val="hlink"/>
                </a:solidFill>
                <a:latin typeface="Tahoma" charset="0"/>
              </a:rPr>
              <a:t>RF’s</a:t>
            </a:r>
            <a:r>
              <a:rPr lang="et-EE" sz="1800" dirty="0">
                <a:solidFill>
                  <a:schemeClr val="hlink"/>
                </a:solidFill>
                <a:latin typeface="Tahoma" charset="0"/>
              </a:rPr>
              <a:t> of </a:t>
            </a:r>
            <a:r>
              <a:rPr lang="et-EE" sz="1800" dirty="0" err="1">
                <a:solidFill>
                  <a:schemeClr val="hlink"/>
                </a:solidFill>
                <a:latin typeface="Tahoma" charset="0"/>
              </a:rPr>
              <a:t>matching</a:t>
            </a:r>
            <a:r>
              <a:rPr lang="et-EE" sz="1800" dirty="0">
                <a:solidFill>
                  <a:schemeClr val="hlink"/>
                </a:solidFill>
                <a:latin typeface="Tahoma" charset="0"/>
              </a:rPr>
              <a:t> </a:t>
            </a:r>
            <a:r>
              <a:rPr lang="et-EE" sz="1800" dirty="0" err="1">
                <a:solidFill>
                  <a:schemeClr val="hlink"/>
                </a:solidFill>
                <a:latin typeface="Tahoma" charset="0"/>
              </a:rPr>
              <a:t>selects</a:t>
            </a:r>
            <a:r>
              <a:rPr lang="et-EE" sz="1800" dirty="0">
                <a:latin typeface="Tahoma" charset="0"/>
              </a:rPr>
              <a:t>.</a:t>
            </a:r>
          </a:p>
          <a:p>
            <a:pPr lvl="1" eaLnBrk="1" hangingPunct="1">
              <a:lnSpc>
                <a:spcPct val="110000"/>
              </a:lnSpc>
            </a:pPr>
            <a:r>
              <a:rPr lang="en-US" sz="2000" dirty="0">
                <a:latin typeface="Tahoma" charset="0"/>
              </a:rPr>
              <a:t>Choose the one with the least estimated cost.</a:t>
            </a:r>
          </a:p>
          <a:p>
            <a:pPr lvl="1" eaLnBrk="1" hangingPunct="1">
              <a:lnSpc>
                <a:spcPct val="110000"/>
              </a:lnSpc>
            </a:pPr>
            <a:r>
              <a:rPr lang="en-US" sz="2000" dirty="0">
                <a:latin typeface="Tahoma" charset="0"/>
              </a:rPr>
              <a:t>Merge/pipeline selection and projection (and </a:t>
            </a:r>
            <a:r>
              <a:rPr lang="en-US" sz="2000" dirty="0" smtClean="0">
                <a:latin typeface="Tahoma" charset="0"/>
              </a:rPr>
              <a:t>aggregation)</a:t>
            </a:r>
          </a:p>
          <a:p>
            <a:pPr lvl="1" eaLnBrk="1" hangingPunct="1">
              <a:lnSpc>
                <a:spcPct val="110000"/>
              </a:lnSpc>
            </a:pPr>
            <a:r>
              <a:rPr lang="en-US" sz="1800" dirty="0" smtClean="0">
                <a:latin typeface="Tahoma" charset="0"/>
              </a:rPr>
              <a:t>Consider using RID </a:t>
            </a:r>
            <a:r>
              <a:rPr lang="en-US" sz="1800" dirty="0">
                <a:latin typeface="Tahoma" charset="0"/>
              </a:rPr>
              <a:t>intersection </a:t>
            </a:r>
            <a:r>
              <a:rPr lang="en-US" sz="1800" dirty="0" smtClean="0">
                <a:latin typeface="Tahoma" charset="0"/>
              </a:rPr>
              <a:t>techniques</a:t>
            </a:r>
          </a:p>
          <a:p>
            <a:pPr lvl="1" eaLnBrk="1" hangingPunct="1">
              <a:lnSpc>
                <a:spcPct val="110000"/>
              </a:lnSpc>
            </a:pPr>
            <a:r>
              <a:rPr lang="en-US" sz="1800" dirty="0" smtClean="0">
                <a:latin typeface="Tahoma" charset="0"/>
              </a:rPr>
              <a:t>Consider using Index </a:t>
            </a:r>
            <a:r>
              <a:rPr lang="en-US" sz="1800" dirty="0">
                <a:latin typeface="Tahoma" charset="0"/>
              </a:rPr>
              <a:t>aggregate evaluation</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07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074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4074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074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074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074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074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40741">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40741">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0741">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40741">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4074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41"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4390EEFD-C231-A74C-8315-73C2B06B6B08}" type="datetime1">
              <a:rPr lang="en-US" sz="1200"/>
              <a:pPr eaLnBrk="1" hangingPunct="1"/>
              <a:t>12/4/16</a:t>
            </a:fld>
            <a:endParaRPr lang="en-US" sz="1200"/>
          </a:p>
        </p:txBody>
      </p:sp>
      <p:sp>
        <p:nvSpPr>
          <p:cNvPr id="6246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6246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6325F625-311C-BC4F-8204-5279891C1070}" type="slidenum">
              <a:rPr lang="en-US" sz="1200"/>
              <a:pPr eaLnBrk="1" hangingPunct="1"/>
              <a:t>26</a:t>
            </a:fld>
            <a:endParaRPr lang="en-US" sz="1200"/>
          </a:p>
        </p:txBody>
      </p:sp>
      <p:sp>
        <p:nvSpPr>
          <p:cNvPr id="6246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246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62470" name="Rectangle 4"/>
          <p:cNvSpPr>
            <a:spLocks noGrp="1" noChangeArrowheads="1"/>
          </p:cNvSpPr>
          <p:nvPr>
            <p:ph type="title"/>
          </p:nvPr>
        </p:nvSpPr>
        <p:spPr>
          <a:xfrm>
            <a:off x="914400" y="0"/>
            <a:ext cx="8077200" cy="1143000"/>
          </a:xfrm>
          <a:noFill/>
        </p:spPr>
        <p:txBody>
          <a:bodyPr lIns="90488" tIns="44450" rIns="90488" bIns="44450" anchor="ctr"/>
          <a:lstStyle/>
          <a:p>
            <a:pPr eaLnBrk="1" hangingPunct="1"/>
            <a:r>
              <a:rPr lang="en-US">
                <a:latin typeface="Tahoma" charset="0"/>
              </a:rPr>
              <a:t>Example</a:t>
            </a:r>
          </a:p>
        </p:txBody>
      </p:sp>
      <p:sp>
        <p:nvSpPr>
          <p:cNvPr id="1144837" name="Rectangle 5"/>
          <p:cNvSpPr>
            <a:spLocks noGrp="1" noChangeArrowheads="1"/>
          </p:cNvSpPr>
          <p:nvPr>
            <p:ph type="body" idx="1"/>
          </p:nvPr>
        </p:nvSpPr>
        <p:spPr>
          <a:xfrm>
            <a:off x="152400" y="2133600"/>
            <a:ext cx="8229600" cy="3886200"/>
          </a:xfrm>
          <a:noFill/>
        </p:spPr>
        <p:txBody>
          <a:bodyPr lIns="90488" tIns="44450" rIns="90488" bIns="44450"/>
          <a:lstStyle/>
          <a:p>
            <a:pPr eaLnBrk="1" hangingPunct="1">
              <a:lnSpc>
                <a:spcPct val="110000"/>
              </a:lnSpc>
            </a:pPr>
            <a:r>
              <a:rPr lang="en-US" sz="2400" dirty="0">
                <a:latin typeface="Tahoma" charset="0"/>
              </a:rPr>
              <a:t>Index on did:</a:t>
            </a:r>
          </a:p>
          <a:p>
            <a:pPr lvl="1" eaLnBrk="1" hangingPunct="1">
              <a:lnSpc>
                <a:spcPct val="110000"/>
              </a:lnSpc>
            </a:pPr>
            <a:r>
              <a:rPr lang="en-US" sz="2000" dirty="0">
                <a:latin typeface="Tahoma" charset="0"/>
              </a:rPr>
              <a:t>Tuples Retrieved: (1/10) * 10,000</a:t>
            </a:r>
          </a:p>
          <a:p>
            <a:pPr lvl="1" eaLnBrk="1" hangingPunct="1">
              <a:lnSpc>
                <a:spcPct val="110000"/>
              </a:lnSpc>
            </a:pPr>
            <a:r>
              <a:rPr lang="en-US" sz="2000" dirty="0">
                <a:latin typeface="Tahoma" charset="0"/>
              </a:rPr>
              <a:t>Clustered index</a:t>
            </a:r>
            <a:r>
              <a:rPr lang="en-US" sz="2000">
                <a:latin typeface="Tahoma" charset="0"/>
              </a:rPr>
              <a:t>:</a:t>
            </a:r>
            <a:r>
              <a:rPr lang="en-US" sz="2000">
                <a:solidFill>
                  <a:schemeClr val="accent2"/>
                </a:solidFill>
                <a:latin typeface="Tahoma" charset="0"/>
              </a:rPr>
              <a:t> </a:t>
            </a:r>
            <a:r>
              <a:rPr lang="en-US" sz="2000" smtClean="0">
                <a:solidFill>
                  <a:schemeClr val="accent2"/>
                </a:solidFill>
                <a:latin typeface="Tahoma" charset="0"/>
              </a:rPr>
              <a:t>1 + (1/10</a:t>
            </a:r>
            <a:r>
              <a:rPr lang="en-US" sz="2000" dirty="0">
                <a:solidFill>
                  <a:schemeClr val="accent2"/>
                </a:solidFill>
                <a:latin typeface="Tahoma" charset="0"/>
              </a:rPr>
              <a:t>) </a:t>
            </a:r>
            <a:r>
              <a:rPr lang="en-US" sz="2000">
                <a:solidFill>
                  <a:schemeClr val="accent2"/>
                </a:solidFill>
                <a:latin typeface="Tahoma" charset="0"/>
              </a:rPr>
              <a:t>* </a:t>
            </a:r>
            <a:r>
              <a:rPr lang="en-US" sz="2000" smtClean="0">
                <a:solidFill>
                  <a:schemeClr val="accent2"/>
                </a:solidFill>
                <a:latin typeface="Tahoma" charset="0"/>
              </a:rPr>
              <a:t>(1,000</a:t>
            </a:r>
            <a:r>
              <a:rPr lang="en-US" sz="2000" dirty="0">
                <a:solidFill>
                  <a:schemeClr val="accent2"/>
                </a:solidFill>
                <a:latin typeface="Tahoma" charset="0"/>
              </a:rPr>
              <a:t>) pages</a:t>
            </a:r>
            <a:endParaRPr lang="en-US" sz="2000" dirty="0">
              <a:latin typeface="Tahoma" charset="0"/>
            </a:endParaRPr>
          </a:p>
          <a:p>
            <a:pPr lvl="1" eaLnBrk="1" hangingPunct="1">
              <a:lnSpc>
                <a:spcPct val="110000"/>
              </a:lnSpc>
            </a:pPr>
            <a:r>
              <a:rPr lang="en-US" sz="2000" dirty="0" err="1">
                <a:latin typeface="Tahoma" charset="0"/>
              </a:rPr>
              <a:t>Unclustered</a:t>
            </a:r>
            <a:r>
              <a:rPr lang="en-US" sz="2000" dirty="0">
                <a:latin typeface="Tahoma" charset="0"/>
              </a:rPr>
              <a:t> index: </a:t>
            </a:r>
            <a:r>
              <a:rPr lang="en-US" sz="2000" dirty="0">
                <a:solidFill>
                  <a:schemeClr val="accent2"/>
                </a:solidFill>
                <a:latin typeface="Tahoma" charset="0"/>
              </a:rPr>
              <a:t>(1/10) * (100+10,000) pages  </a:t>
            </a:r>
            <a:endParaRPr lang="en-US" sz="2000" dirty="0">
              <a:latin typeface="Tahoma" charset="0"/>
            </a:endParaRPr>
          </a:p>
          <a:p>
            <a:pPr eaLnBrk="1" hangingPunct="1">
              <a:lnSpc>
                <a:spcPct val="110000"/>
              </a:lnSpc>
            </a:pPr>
            <a:r>
              <a:rPr lang="en-US" sz="2400" dirty="0">
                <a:latin typeface="Tahoma" charset="0"/>
              </a:rPr>
              <a:t>Index on </a:t>
            </a:r>
            <a:r>
              <a:rPr lang="en-US" sz="2400" dirty="0" err="1">
                <a:latin typeface="Tahoma" charset="0"/>
              </a:rPr>
              <a:t>sal</a:t>
            </a:r>
            <a:r>
              <a:rPr lang="en-US" sz="2400" dirty="0">
                <a:latin typeface="Tahoma" charset="0"/>
              </a:rPr>
              <a:t>: </a:t>
            </a:r>
          </a:p>
          <a:p>
            <a:pPr lvl="1" eaLnBrk="1" hangingPunct="1">
              <a:lnSpc>
                <a:spcPct val="110000"/>
              </a:lnSpc>
            </a:pPr>
            <a:r>
              <a:rPr lang="en-US" sz="2000" dirty="0">
                <a:latin typeface="Tahoma" charset="0"/>
              </a:rPr>
              <a:t>Clustered index:</a:t>
            </a:r>
            <a:r>
              <a:rPr lang="en-US" sz="2000" dirty="0">
                <a:solidFill>
                  <a:schemeClr val="accent2"/>
                </a:solidFill>
                <a:latin typeface="Tahoma" charset="0"/>
              </a:rPr>
              <a:t> (200-40)/(200-10) * (100+1,000) pages</a:t>
            </a:r>
          </a:p>
          <a:p>
            <a:pPr lvl="1" eaLnBrk="1" hangingPunct="1">
              <a:lnSpc>
                <a:spcPct val="110000"/>
              </a:lnSpc>
            </a:pPr>
            <a:r>
              <a:rPr lang="en-US" sz="2000" dirty="0" err="1">
                <a:latin typeface="Tahoma" charset="0"/>
              </a:rPr>
              <a:t>Unclustered</a:t>
            </a:r>
            <a:r>
              <a:rPr lang="en-US" sz="2000" dirty="0">
                <a:latin typeface="Tahoma" charset="0"/>
              </a:rPr>
              <a:t> index</a:t>
            </a:r>
            <a:r>
              <a:rPr lang="en-US" sz="2000" dirty="0" smtClean="0">
                <a:latin typeface="Tahoma" charset="0"/>
              </a:rPr>
              <a:t>:</a:t>
            </a:r>
            <a:r>
              <a:rPr lang="en-US" sz="2000" dirty="0">
                <a:solidFill>
                  <a:schemeClr val="accent2"/>
                </a:solidFill>
                <a:latin typeface="Tahoma" charset="0"/>
              </a:rPr>
              <a:t> </a:t>
            </a:r>
            <a:r>
              <a:rPr lang="en-US" sz="2000" dirty="0" smtClean="0">
                <a:solidFill>
                  <a:schemeClr val="accent2"/>
                </a:solidFill>
                <a:latin typeface="Tahoma" charset="0"/>
              </a:rPr>
              <a:t>figure this out.</a:t>
            </a:r>
            <a:endParaRPr lang="en-US" sz="2000" dirty="0">
              <a:solidFill>
                <a:schemeClr val="accent2"/>
              </a:solidFill>
              <a:latin typeface="Tahoma" charset="0"/>
            </a:endParaRPr>
          </a:p>
          <a:p>
            <a:pPr eaLnBrk="1" hangingPunct="1">
              <a:lnSpc>
                <a:spcPct val="110000"/>
              </a:lnSpc>
            </a:pPr>
            <a:r>
              <a:rPr lang="en-US" sz="2400" dirty="0">
                <a:latin typeface="Tahoma" charset="0"/>
              </a:rPr>
              <a:t>File scan: 1,000 </a:t>
            </a:r>
            <a:r>
              <a:rPr lang="en-US" sz="2400" dirty="0" smtClean="0">
                <a:latin typeface="Tahoma" charset="0"/>
              </a:rPr>
              <a:t>pages</a:t>
            </a:r>
          </a:p>
          <a:p>
            <a:pPr eaLnBrk="1" hangingPunct="1">
              <a:lnSpc>
                <a:spcPct val="110000"/>
              </a:lnSpc>
            </a:pPr>
            <a:r>
              <a:rPr lang="en-US" sz="2400" dirty="0" smtClean="0">
                <a:latin typeface="Tahoma" charset="0"/>
              </a:rPr>
              <a:t>Intersecting Rids? Could use both indexes, intersect rids, and then fetch the pages. (figure this out.)</a:t>
            </a:r>
          </a:p>
          <a:p>
            <a:pPr eaLnBrk="1" hangingPunct="1">
              <a:lnSpc>
                <a:spcPct val="110000"/>
              </a:lnSpc>
            </a:pPr>
            <a:endParaRPr lang="en-US" sz="2400" dirty="0">
              <a:latin typeface="Tahoma" charset="0"/>
            </a:endParaRPr>
          </a:p>
        </p:txBody>
      </p:sp>
      <p:sp>
        <p:nvSpPr>
          <p:cNvPr id="62472" name="Rectangle 6"/>
          <p:cNvSpPr>
            <a:spLocks noChangeArrowheads="1"/>
          </p:cNvSpPr>
          <p:nvPr/>
        </p:nvSpPr>
        <p:spPr bwMode="auto">
          <a:xfrm>
            <a:off x="6180138" y="76200"/>
            <a:ext cx="2890837" cy="1562100"/>
          </a:xfrm>
          <a:prstGeom prst="rect">
            <a:avLst/>
          </a:prstGeom>
          <a:solidFill>
            <a:schemeClr val="bg1"/>
          </a:solidFill>
          <a:ln w="12700">
            <a:solidFill>
              <a:schemeClr val="tx1"/>
            </a:solidFill>
            <a:miter lim="800000"/>
            <a:headEnd/>
            <a:tailEnd/>
          </a:ln>
        </p:spPr>
        <p:txBody>
          <a:bodyPr wrap="none" lIns="90488" tIns="44450" rIns="90488" bIns="44450">
            <a:spAutoFit/>
          </a:bodyPr>
          <a:lstStyle/>
          <a:p>
            <a:pPr eaLnBrk="0" hangingPunct="0"/>
            <a:r>
              <a:rPr lang="en-US">
                <a:latin typeface="Arial" charset="0"/>
              </a:rPr>
              <a:t>SELECT </a:t>
            </a:r>
            <a:r>
              <a:rPr lang="en-US" sz="2400">
                <a:latin typeface="Arial" charset="0"/>
              </a:rPr>
              <a:t> E.ename</a:t>
            </a:r>
          </a:p>
          <a:p>
            <a:pPr eaLnBrk="0" hangingPunct="0"/>
            <a:r>
              <a:rPr lang="en-US">
                <a:latin typeface="Arial" charset="0"/>
              </a:rPr>
              <a:t>FROM	   </a:t>
            </a:r>
            <a:r>
              <a:rPr lang="en-US" sz="2400">
                <a:latin typeface="Arial" charset="0"/>
              </a:rPr>
              <a:t>Emp E</a:t>
            </a:r>
          </a:p>
          <a:p>
            <a:pPr eaLnBrk="0" hangingPunct="0"/>
            <a:r>
              <a:rPr lang="en-US">
                <a:latin typeface="Arial" charset="0"/>
              </a:rPr>
              <a:t>WHERE</a:t>
            </a:r>
            <a:r>
              <a:rPr lang="en-US" sz="2400">
                <a:latin typeface="Arial" charset="0"/>
              </a:rPr>
              <a:t>  E.did=8</a:t>
            </a:r>
          </a:p>
          <a:p>
            <a:pPr eaLnBrk="0" hangingPunct="0"/>
            <a:r>
              <a:rPr lang="en-US">
                <a:latin typeface="Arial" charset="0"/>
              </a:rPr>
              <a:t>AND</a:t>
            </a:r>
            <a:r>
              <a:rPr lang="en-US" sz="2400">
                <a:latin typeface="Arial" charset="0"/>
              </a:rPr>
              <a:t>       E.sal &gt; 40K</a:t>
            </a:r>
          </a:p>
        </p:txBody>
      </p:sp>
      <p:sp>
        <p:nvSpPr>
          <p:cNvPr id="62473" name="Text Box 7"/>
          <p:cNvSpPr txBox="1">
            <a:spLocks noChangeArrowheads="1"/>
          </p:cNvSpPr>
          <p:nvPr/>
        </p:nvSpPr>
        <p:spPr bwMode="auto">
          <a:xfrm>
            <a:off x="5715000" y="1660525"/>
            <a:ext cx="3462338"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dirty="0">
                <a:solidFill>
                  <a:schemeClr val="hlink"/>
                </a:solidFill>
              </a:rPr>
              <a:t>1,000 data pages, 10K tuples</a:t>
            </a:r>
          </a:p>
          <a:p>
            <a:pPr eaLnBrk="1" hangingPunct="1"/>
            <a:r>
              <a:rPr lang="en-US" dirty="0">
                <a:solidFill>
                  <a:schemeClr val="hlink"/>
                </a:solidFill>
              </a:rPr>
              <a:t>100 </a:t>
            </a:r>
            <a:r>
              <a:rPr lang="en-US" dirty="0" smtClean="0">
                <a:solidFill>
                  <a:schemeClr val="hlink"/>
                </a:solidFill>
              </a:rPr>
              <a:t>leaf pages </a:t>
            </a:r>
            <a:r>
              <a:rPr lang="en-US" dirty="0">
                <a:solidFill>
                  <a:schemeClr val="hlink"/>
                </a:solidFill>
              </a:rPr>
              <a:t>in B+-tree</a:t>
            </a:r>
          </a:p>
          <a:p>
            <a:pPr eaLnBrk="1" hangingPunct="1"/>
            <a:r>
              <a:rPr lang="en-US" dirty="0">
                <a:solidFill>
                  <a:schemeClr val="hlink"/>
                </a:solidFill>
              </a:rPr>
              <a:t># </a:t>
            </a:r>
            <a:r>
              <a:rPr lang="en-US" dirty="0" err="1">
                <a:solidFill>
                  <a:schemeClr val="hlink"/>
                </a:solidFill>
              </a:rPr>
              <a:t>depts</a:t>
            </a:r>
            <a:r>
              <a:rPr lang="en-US" dirty="0">
                <a:solidFill>
                  <a:schemeClr val="hlink"/>
                </a:solidFill>
              </a:rPr>
              <a:t>: 10</a:t>
            </a:r>
          </a:p>
          <a:p>
            <a:pPr eaLnBrk="1" hangingPunct="1"/>
            <a:r>
              <a:rPr lang="en-US" dirty="0">
                <a:solidFill>
                  <a:schemeClr val="hlink"/>
                </a:solidFill>
              </a:rPr>
              <a:t>Salary Range: 10K – 200K</a:t>
            </a:r>
          </a:p>
        </p:txBody>
      </p:sp>
      <p:grpSp>
        <p:nvGrpSpPr>
          <p:cNvPr id="62474" name="Group 19"/>
          <p:cNvGrpSpPr>
            <a:grpSpLocks/>
          </p:cNvGrpSpPr>
          <p:nvPr/>
        </p:nvGrpSpPr>
        <p:grpSpPr bwMode="auto">
          <a:xfrm>
            <a:off x="457200" y="1116013"/>
            <a:ext cx="4564063" cy="636587"/>
            <a:chOff x="288" y="703"/>
            <a:chExt cx="2875" cy="401"/>
          </a:xfrm>
        </p:grpSpPr>
        <p:sp>
          <p:nvSpPr>
            <p:cNvPr id="62475" name="Text Box 8"/>
            <p:cNvSpPr txBox="1">
              <a:spLocks noChangeArrowheads="1"/>
            </p:cNvSpPr>
            <p:nvPr/>
          </p:nvSpPr>
          <p:spPr bwMode="auto">
            <a:xfrm>
              <a:off x="288" y="816"/>
              <a:ext cx="287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EMP (ssn, ename, addr, sal, did)</a:t>
              </a:r>
            </a:p>
          </p:txBody>
        </p:sp>
        <p:sp>
          <p:nvSpPr>
            <p:cNvPr id="62476" name="AutoShape 11"/>
            <p:cNvSpPr>
              <a:spLocks noChangeArrowheads="1"/>
            </p:cNvSpPr>
            <p:nvPr/>
          </p:nvSpPr>
          <p:spPr bwMode="auto">
            <a:xfrm>
              <a:off x="892" y="703"/>
              <a:ext cx="192" cy="144"/>
            </a:xfrm>
            <a:prstGeom prst="triangle">
              <a:avLst>
                <a:gd name="adj" fmla="val 50000"/>
              </a:avLst>
            </a:prstGeom>
            <a:solidFill>
              <a:schemeClr val="hlink"/>
            </a:solidFill>
            <a:ln w="25400">
              <a:solidFill>
                <a:schemeClr val="tx1"/>
              </a:solidFill>
              <a:miter lim="800000"/>
              <a:headEnd/>
              <a:tailEnd type="none" w="lg" len="lg"/>
            </a:ln>
          </p:spPr>
          <p:txBody>
            <a:bodyPr wrap="none" anchor="ctr">
              <a:spAutoFit/>
            </a:bodyPr>
            <a:lstStyle/>
            <a:p>
              <a:endParaRPr lang="en-US"/>
            </a:p>
          </p:txBody>
        </p:sp>
        <p:sp>
          <p:nvSpPr>
            <p:cNvPr id="62477" name="AutoShape 12"/>
            <p:cNvSpPr>
              <a:spLocks noChangeArrowheads="1"/>
            </p:cNvSpPr>
            <p:nvPr/>
          </p:nvSpPr>
          <p:spPr bwMode="auto">
            <a:xfrm>
              <a:off x="2448" y="703"/>
              <a:ext cx="192" cy="144"/>
            </a:xfrm>
            <a:prstGeom prst="triangle">
              <a:avLst>
                <a:gd name="adj" fmla="val 50000"/>
              </a:avLst>
            </a:prstGeom>
            <a:solidFill>
              <a:srgbClr val="D6FBC1"/>
            </a:solidFill>
            <a:ln w="25400">
              <a:solidFill>
                <a:schemeClr val="tx1"/>
              </a:solidFill>
              <a:miter lim="800000"/>
              <a:headEnd/>
              <a:tailEnd type="none" w="lg" len="lg"/>
            </a:ln>
          </p:spPr>
          <p:txBody>
            <a:bodyPr wrap="none" anchor="ctr">
              <a:spAutoFit/>
            </a:bodyPr>
            <a:lstStyle/>
            <a:p>
              <a:endParaRPr lang="en-US"/>
            </a:p>
          </p:txBody>
        </p:sp>
        <p:sp>
          <p:nvSpPr>
            <p:cNvPr id="62478" name="AutoShape 13"/>
            <p:cNvSpPr>
              <a:spLocks noChangeArrowheads="1"/>
            </p:cNvSpPr>
            <p:nvPr/>
          </p:nvSpPr>
          <p:spPr bwMode="auto">
            <a:xfrm>
              <a:off x="2808" y="703"/>
              <a:ext cx="192" cy="144"/>
            </a:xfrm>
            <a:prstGeom prst="triangle">
              <a:avLst>
                <a:gd name="adj" fmla="val 50000"/>
              </a:avLst>
            </a:prstGeom>
            <a:solidFill>
              <a:srgbClr val="D6FBC1"/>
            </a:solidFill>
            <a:ln w="25400">
              <a:solidFill>
                <a:schemeClr val="tx1"/>
              </a:solidFill>
              <a:miter lim="800000"/>
              <a:headEnd/>
              <a:tailEnd type="none" w="lg" len="lg"/>
            </a:ln>
          </p:spPr>
          <p:txBody>
            <a:bodyPr wrap="none" anchor="ctr">
              <a:spAutoFit/>
            </a:bodyPr>
            <a:lstStyle/>
            <a:p>
              <a:endParaRPr lang="en-US"/>
            </a:p>
          </p:txBody>
        </p:sp>
      </p:gr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4837">
                                            <p:txEl>
                                              <p:pRg st="0" end="0"/>
                                            </p:txEl>
                                          </p:spTgt>
                                        </p:tgtEl>
                                        <p:attrNameLst>
                                          <p:attrName>style.visibility</p:attrName>
                                        </p:attrNameLst>
                                      </p:cBhvr>
                                      <p:to>
                                        <p:strVal val="visible"/>
                                      </p:to>
                                    </p:set>
                                    <p:animEffect transition="in" filter="dissolve">
                                      <p:cBhvr>
                                        <p:cTn id="7" dur="500"/>
                                        <p:tgtEl>
                                          <p:spTgt spid="11448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44837">
                                            <p:txEl>
                                              <p:pRg st="1" end="1"/>
                                            </p:txEl>
                                          </p:spTgt>
                                        </p:tgtEl>
                                        <p:attrNameLst>
                                          <p:attrName>style.visibility</p:attrName>
                                        </p:attrNameLst>
                                      </p:cBhvr>
                                      <p:to>
                                        <p:strVal val="visible"/>
                                      </p:to>
                                    </p:set>
                                    <p:animEffect transition="in" filter="dissolve">
                                      <p:cBhvr>
                                        <p:cTn id="12" dur="500"/>
                                        <p:tgtEl>
                                          <p:spTgt spid="11448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44837">
                                            <p:txEl>
                                              <p:pRg st="2" end="2"/>
                                            </p:txEl>
                                          </p:spTgt>
                                        </p:tgtEl>
                                        <p:attrNameLst>
                                          <p:attrName>style.visibility</p:attrName>
                                        </p:attrNameLst>
                                      </p:cBhvr>
                                      <p:to>
                                        <p:strVal val="visible"/>
                                      </p:to>
                                    </p:set>
                                    <p:animEffect transition="in" filter="dissolve">
                                      <p:cBhvr>
                                        <p:cTn id="17" dur="500"/>
                                        <p:tgtEl>
                                          <p:spTgt spid="11448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44837">
                                            <p:txEl>
                                              <p:pRg st="3" end="3"/>
                                            </p:txEl>
                                          </p:spTgt>
                                        </p:tgtEl>
                                        <p:attrNameLst>
                                          <p:attrName>style.visibility</p:attrName>
                                        </p:attrNameLst>
                                      </p:cBhvr>
                                      <p:to>
                                        <p:strVal val="visible"/>
                                      </p:to>
                                    </p:set>
                                    <p:animEffect transition="in" filter="dissolve">
                                      <p:cBhvr>
                                        <p:cTn id="22" dur="500"/>
                                        <p:tgtEl>
                                          <p:spTgt spid="114483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44837">
                                            <p:txEl>
                                              <p:pRg st="4" end="4"/>
                                            </p:txEl>
                                          </p:spTgt>
                                        </p:tgtEl>
                                        <p:attrNameLst>
                                          <p:attrName>style.visibility</p:attrName>
                                        </p:attrNameLst>
                                      </p:cBhvr>
                                      <p:to>
                                        <p:strVal val="visible"/>
                                      </p:to>
                                    </p:set>
                                    <p:animEffect transition="in" filter="dissolve">
                                      <p:cBhvr>
                                        <p:cTn id="27" dur="500"/>
                                        <p:tgtEl>
                                          <p:spTgt spid="114483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44837">
                                            <p:txEl>
                                              <p:pRg st="5" end="5"/>
                                            </p:txEl>
                                          </p:spTgt>
                                        </p:tgtEl>
                                        <p:attrNameLst>
                                          <p:attrName>style.visibility</p:attrName>
                                        </p:attrNameLst>
                                      </p:cBhvr>
                                      <p:to>
                                        <p:strVal val="visible"/>
                                      </p:to>
                                    </p:set>
                                    <p:animEffect transition="in" filter="dissolve">
                                      <p:cBhvr>
                                        <p:cTn id="32" dur="500"/>
                                        <p:tgtEl>
                                          <p:spTgt spid="114483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44837">
                                            <p:txEl>
                                              <p:pRg st="6" end="6"/>
                                            </p:txEl>
                                          </p:spTgt>
                                        </p:tgtEl>
                                        <p:attrNameLst>
                                          <p:attrName>style.visibility</p:attrName>
                                        </p:attrNameLst>
                                      </p:cBhvr>
                                      <p:to>
                                        <p:strVal val="visible"/>
                                      </p:to>
                                    </p:set>
                                    <p:animEffect transition="in" filter="dissolve">
                                      <p:cBhvr>
                                        <p:cTn id="37" dur="500"/>
                                        <p:tgtEl>
                                          <p:spTgt spid="114483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44837">
                                            <p:txEl>
                                              <p:pRg st="7" end="7"/>
                                            </p:txEl>
                                          </p:spTgt>
                                        </p:tgtEl>
                                        <p:attrNameLst>
                                          <p:attrName>style.visibility</p:attrName>
                                        </p:attrNameLst>
                                      </p:cBhvr>
                                      <p:to>
                                        <p:strVal val="visible"/>
                                      </p:to>
                                    </p:set>
                                    <p:animEffect transition="in" filter="dissolve">
                                      <p:cBhvr>
                                        <p:cTn id="42" dur="500"/>
                                        <p:tgtEl>
                                          <p:spTgt spid="114483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144837">
                                            <p:txEl>
                                              <p:pRg st="8" end="8"/>
                                            </p:txEl>
                                          </p:spTgt>
                                        </p:tgtEl>
                                        <p:attrNameLst>
                                          <p:attrName>style.visibility</p:attrName>
                                        </p:attrNameLst>
                                      </p:cBhvr>
                                      <p:to>
                                        <p:strVal val="visible"/>
                                      </p:to>
                                    </p:set>
                                    <p:animEffect transition="in" filter="dissolve">
                                      <p:cBhvr>
                                        <p:cTn id="47" dur="500"/>
                                        <p:tgtEl>
                                          <p:spTgt spid="11448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4837"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50B5B28B-9156-C94C-9131-BF52E9D8E853}" type="datetime1">
              <a:rPr lang="en-US" sz="1200"/>
              <a:pPr eaLnBrk="1" hangingPunct="1"/>
              <a:t>12/4/16</a:t>
            </a:fld>
            <a:endParaRPr lang="en-US" sz="1200"/>
          </a:p>
        </p:txBody>
      </p:sp>
      <p:sp>
        <p:nvSpPr>
          <p:cNvPr id="6451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A845EDA0-6084-0549-B0A9-41413A2E2CED}" type="slidenum">
              <a:rPr lang="en-US" sz="1200"/>
              <a:pPr eaLnBrk="1" hangingPunct="1"/>
              <a:t>27</a:t>
            </a:fld>
            <a:endParaRPr lang="en-US" sz="1200"/>
          </a:p>
        </p:txBody>
      </p:sp>
      <p:sp>
        <p:nvSpPr>
          <p:cNvPr id="64516" name="Rectangle 4"/>
          <p:cNvSpPr>
            <a:spLocks noGrp="1" noChangeArrowheads="1"/>
          </p:cNvSpPr>
          <p:nvPr>
            <p:ph type="title"/>
          </p:nvPr>
        </p:nvSpPr>
        <p:spPr>
          <a:xfrm>
            <a:off x="914400" y="0"/>
            <a:ext cx="8077200" cy="1143000"/>
          </a:xfrm>
          <a:noFill/>
        </p:spPr>
        <p:txBody>
          <a:bodyPr lIns="90488" tIns="44450" rIns="90488" bIns="44450" anchor="ctr"/>
          <a:lstStyle/>
          <a:p>
            <a:pPr eaLnBrk="1" hangingPunct="1"/>
            <a:r>
              <a:rPr lang="en-US">
                <a:latin typeface="Tahoma" charset="0"/>
              </a:rPr>
              <a:t>Queries Over Multiple Relations</a:t>
            </a:r>
          </a:p>
        </p:txBody>
      </p:sp>
      <p:sp>
        <p:nvSpPr>
          <p:cNvPr id="64517" name="Rectangle 5"/>
          <p:cNvSpPr>
            <a:spLocks noGrp="1" noChangeArrowheads="1"/>
          </p:cNvSpPr>
          <p:nvPr>
            <p:ph type="body" idx="1"/>
          </p:nvPr>
        </p:nvSpPr>
        <p:spPr>
          <a:xfrm>
            <a:off x="76200" y="1143000"/>
            <a:ext cx="8991600" cy="2254250"/>
          </a:xfrm>
          <a:noFill/>
        </p:spPr>
        <p:txBody>
          <a:bodyPr lIns="90488" tIns="44450" rIns="90488" bIns="44450">
            <a:normAutofit fontScale="92500" lnSpcReduction="10000"/>
          </a:bodyPr>
          <a:lstStyle/>
          <a:p>
            <a:pPr eaLnBrk="1" hangingPunct="1"/>
            <a:r>
              <a:rPr lang="en-US" sz="2800" dirty="0">
                <a:latin typeface="Tahoma" charset="0"/>
              </a:rPr>
              <a:t>System R: Only consider </a:t>
            </a:r>
            <a:r>
              <a:rPr lang="en-US" sz="2800" i="1" dirty="0">
                <a:solidFill>
                  <a:schemeClr val="accent2"/>
                </a:solidFill>
                <a:latin typeface="Tahoma" charset="0"/>
              </a:rPr>
              <a:t>left-deep</a:t>
            </a:r>
            <a:r>
              <a:rPr lang="en-US" sz="2800" dirty="0">
                <a:latin typeface="Tahoma" charset="0"/>
              </a:rPr>
              <a:t> join trees </a:t>
            </a:r>
          </a:p>
          <a:p>
            <a:pPr lvl="1" eaLnBrk="1" hangingPunct="1">
              <a:buSzPct val="75000"/>
            </a:pPr>
            <a:r>
              <a:rPr lang="en-US" sz="2400" dirty="0">
                <a:latin typeface="Tahoma" charset="0"/>
              </a:rPr>
              <a:t>Used to restrict the search space</a:t>
            </a:r>
          </a:p>
          <a:p>
            <a:pPr lvl="1" eaLnBrk="1" hangingPunct="1">
              <a:buSzPct val="75000"/>
            </a:pPr>
            <a:r>
              <a:rPr lang="en-US" sz="2400" dirty="0">
                <a:latin typeface="Tahoma" charset="0"/>
              </a:rPr>
              <a:t>Left-deep plans can be </a:t>
            </a:r>
            <a:r>
              <a:rPr lang="en-US" sz="2400" i="1" dirty="0">
                <a:solidFill>
                  <a:schemeClr val="accent2"/>
                </a:solidFill>
                <a:latin typeface="Tahoma" charset="0"/>
              </a:rPr>
              <a:t>fully pipelined</a:t>
            </a:r>
            <a:r>
              <a:rPr lang="en-US" sz="2400" dirty="0">
                <a:latin typeface="Tahoma" charset="0"/>
              </a:rPr>
              <a:t>.</a:t>
            </a:r>
          </a:p>
          <a:p>
            <a:pPr lvl="2" eaLnBrk="1" hangingPunct="1"/>
            <a:r>
              <a:rPr lang="en-US" dirty="0">
                <a:latin typeface="Tahoma" charset="0"/>
              </a:rPr>
              <a:t>Intermediate results not written to temporary files.</a:t>
            </a:r>
          </a:p>
          <a:p>
            <a:pPr lvl="2" eaLnBrk="1" hangingPunct="1"/>
            <a:r>
              <a:rPr lang="en-US" dirty="0">
                <a:latin typeface="Tahoma" charset="0"/>
              </a:rPr>
              <a:t>Not all left-deep trees are fully pipelined (e.g., SM </a:t>
            </a:r>
            <a:r>
              <a:rPr lang="en-US" dirty="0" smtClean="0">
                <a:latin typeface="Tahoma" charset="0"/>
              </a:rPr>
              <a:t>join when the input relations are not sorted).</a:t>
            </a:r>
            <a:endParaRPr lang="en-US" dirty="0">
              <a:latin typeface="Tahoma" charset="0"/>
            </a:endParaRPr>
          </a:p>
        </p:txBody>
      </p:sp>
      <p:grpSp>
        <p:nvGrpSpPr>
          <p:cNvPr id="64518" name="Group 77"/>
          <p:cNvGrpSpPr>
            <a:grpSpLocks/>
          </p:cNvGrpSpPr>
          <p:nvPr/>
        </p:nvGrpSpPr>
        <p:grpSpPr bwMode="auto">
          <a:xfrm>
            <a:off x="149225" y="3429000"/>
            <a:ext cx="8626475" cy="2192338"/>
            <a:chOff x="94" y="2112"/>
            <a:chExt cx="5434" cy="1381"/>
          </a:xfrm>
        </p:grpSpPr>
        <p:grpSp>
          <p:nvGrpSpPr>
            <p:cNvPr id="64522" name="Group 6"/>
            <p:cNvGrpSpPr>
              <a:grpSpLocks/>
            </p:cNvGrpSpPr>
            <p:nvPr/>
          </p:nvGrpSpPr>
          <p:grpSpPr bwMode="auto">
            <a:xfrm>
              <a:off x="2758" y="2112"/>
              <a:ext cx="2770" cy="1237"/>
              <a:chOff x="2758" y="2928"/>
              <a:chExt cx="2770" cy="1237"/>
            </a:xfrm>
          </p:grpSpPr>
          <p:sp>
            <p:nvSpPr>
              <p:cNvPr id="64548" name="Freeform 7"/>
              <p:cNvSpPr>
                <a:spLocks/>
              </p:cNvSpPr>
              <p:nvPr/>
            </p:nvSpPr>
            <p:spPr bwMode="auto">
              <a:xfrm>
                <a:off x="3103" y="3621"/>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49" name="Freeform 8"/>
              <p:cNvSpPr>
                <a:spLocks/>
              </p:cNvSpPr>
              <p:nvPr/>
            </p:nvSpPr>
            <p:spPr bwMode="auto">
              <a:xfrm>
                <a:off x="3267" y="3621"/>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50" name="Freeform 9"/>
              <p:cNvSpPr>
                <a:spLocks/>
              </p:cNvSpPr>
              <p:nvPr/>
            </p:nvSpPr>
            <p:spPr bwMode="auto">
              <a:xfrm>
                <a:off x="3103" y="3621"/>
                <a:ext cx="165" cy="66"/>
              </a:xfrm>
              <a:custGeom>
                <a:avLst/>
                <a:gdLst>
                  <a:gd name="T0" fmla="*/ 0 w 165"/>
                  <a:gd name="T1" fmla="*/ 0 h 66"/>
                  <a:gd name="T2" fmla="*/ 164 w 165"/>
                  <a:gd name="T3" fmla="*/ 65 h 66"/>
                  <a:gd name="T4" fmla="*/ 0 w 165"/>
                  <a:gd name="T5" fmla="*/ 0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0"/>
                    </a:moveTo>
                    <a:lnTo>
                      <a:pt x="164" y="65"/>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51" name="Freeform 10"/>
              <p:cNvSpPr>
                <a:spLocks/>
              </p:cNvSpPr>
              <p:nvPr/>
            </p:nvSpPr>
            <p:spPr bwMode="auto">
              <a:xfrm>
                <a:off x="3103" y="3621"/>
                <a:ext cx="165" cy="66"/>
              </a:xfrm>
              <a:custGeom>
                <a:avLst/>
                <a:gdLst>
                  <a:gd name="T0" fmla="*/ 0 w 165"/>
                  <a:gd name="T1" fmla="*/ 65 h 66"/>
                  <a:gd name="T2" fmla="*/ 164 w 165"/>
                  <a:gd name="T3" fmla="*/ 0 h 66"/>
                  <a:gd name="T4" fmla="*/ 0 w 165"/>
                  <a:gd name="T5" fmla="*/ 65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65"/>
                    </a:moveTo>
                    <a:lnTo>
                      <a:pt x="164" y="0"/>
                    </a:lnTo>
                    <a:lnTo>
                      <a:pt x="0" y="65"/>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52" name="Freeform 11"/>
              <p:cNvSpPr>
                <a:spLocks/>
              </p:cNvSpPr>
              <p:nvPr/>
            </p:nvSpPr>
            <p:spPr bwMode="auto">
              <a:xfrm>
                <a:off x="3409" y="3301"/>
                <a:ext cx="1" cy="65"/>
              </a:xfrm>
              <a:custGeom>
                <a:avLst/>
                <a:gdLst>
                  <a:gd name="T0" fmla="*/ 0 w 1"/>
                  <a:gd name="T1" fmla="*/ 0 h 65"/>
                  <a:gd name="T2" fmla="*/ 0 w 1"/>
                  <a:gd name="T3" fmla="*/ 64 h 65"/>
                  <a:gd name="T4" fmla="*/ 0 w 1"/>
                  <a:gd name="T5" fmla="*/ 0 h 65"/>
                  <a:gd name="T6" fmla="*/ 0 60000 65536"/>
                  <a:gd name="T7" fmla="*/ 0 60000 65536"/>
                  <a:gd name="T8" fmla="*/ 0 60000 65536"/>
                  <a:gd name="T9" fmla="*/ 0 w 1"/>
                  <a:gd name="T10" fmla="*/ 0 h 65"/>
                  <a:gd name="T11" fmla="*/ 1 w 1"/>
                  <a:gd name="T12" fmla="*/ 65 h 65"/>
                </a:gdLst>
                <a:ahLst/>
                <a:cxnLst>
                  <a:cxn ang="T6">
                    <a:pos x="T0" y="T1"/>
                  </a:cxn>
                  <a:cxn ang="T7">
                    <a:pos x="T2" y="T3"/>
                  </a:cxn>
                  <a:cxn ang="T8">
                    <a:pos x="T4" y="T5"/>
                  </a:cxn>
                </a:cxnLst>
                <a:rect l="T9" t="T10" r="T11" b="T12"/>
                <a:pathLst>
                  <a:path w="1" h="65">
                    <a:moveTo>
                      <a:pt x="0" y="0"/>
                    </a:moveTo>
                    <a:lnTo>
                      <a:pt x="0" y="64"/>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53" name="Freeform 12"/>
              <p:cNvSpPr>
                <a:spLocks/>
              </p:cNvSpPr>
              <p:nvPr/>
            </p:nvSpPr>
            <p:spPr bwMode="auto">
              <a:xfrm>
                <a:off x="3574" y="3301"/>
                <a:ext cx="1" cy="65"/>
              </a:xfrm>
              <a:custGeom>
                <a:avLst/>
                <a:gdLst>
                  <a:gd name="T0" fmla="*/ 0 w 1"/>
                  <a:gd name="T1" fmla="*/ 0 h 65"/>
                  <a:gd name="T2" fmla="*/ 0 w 1"/>
                  <a:gd name="T3" fmla="*/ 64 h 65"/>
                  <a:gd name="T4" fmla="*/ 0 w 1"/>
                  <a:gd name="T5" fmla="*/ 0 h 65"/>
                  <a:gd name="T6" fmla="*/ 0 60000 65536"/>
                  <a:gd name="T7" fmla="*/ 0 60000 65536"/>
                  <a:gd name="T8" fmla="*/ 0 60000 65536"/>
                  <a:gd name="T9" fmla="*/ 0 w 1"/>
                  <a:gd name="T10" fmla="*/ 0 h 65"/>
                  <a:gd name="T11" fmla="*/ 1 w 1"/>
                  <a:gd name="T12" fmla="*/ 65 h 65"/>
                </a:gdLst>
                <a:ahLst/>
                <a:cxnLst>
                  <a:cxn ang="T6">
                    <a:pos x="T0" y="T1"/>
                  </a:cxn>
                  <a:cxn ang="T7">
                    <a:pos x="T2" y="T3"/>
                  </a:cxn>
                  <a:cxn ang="T8">
                    <a:pos x="T4" y="T5"/>
                  </a:cxn>
                </a:cxnLst>
                <a:rect l="T9" t="T10" r="T11" b="T12"/>
                <a:pathLst>
                  <a:path w="1" h="65">
                    <a:moveTo>
                      <a:pt x="0" y="0"/>
                    </a:moveTo>
                    <a:lnTo>
                      <a:pt x="0" y="64"/>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54" name="Freeform 13"/>
              <p:cNvSpPr>
                <a:spLocks/>
              </p:cNvSpPr>
              <p:nvPr/>
            </p:nvSpPr>
            <p:spPr bwMode="auto">
              <a:xfrm>
                <a:off x="3409" y="3301"/>
                <a:ext cx="166" cy="65"/>
              </a:xfrm>
              <a:custGeom>
                <a:avLst/>
                <a:gdLst>
                  <a:gd name="T0" fmla="*/ 0 w 166"/>
                  <a:gd name="T1" fmla="*/ 0 h 65"/>
                  <a:gd name="T2" fmla="*/ 165 w 166"/>
                  <a:gd name="T3" fmla="*/ 64 h 65"/>
                  <a:gd name="T4" fmla="*/ 0 w 166"/>
                  <a:gd name="T5" fmla="*/ 0 h 65"/>
                  <a:gd name="T6" fmla="*/ 0 60000 65536"/>
                  <a:gd name="T7" fmla="*/ 0 60000 65536"/>
                  <a:gd name="T8" fmla="*/ 0 60000 65536"/>
                  <a:gd name="T9" fmla="*/ 0 w 166"/>
                  <a:gd name="T10" fmla="*/ 0 h 65"/>
                  <a:gd name="T11" fmla="*/ 166 w 166"/>
                  <a:gd name="T12" fmla="*/ 65 h 65"/>
                </a:gdLst>
                <a:ahLst/>
                <a:cxnLst>
                  <a:cxn ang="T6">
                    <a:pos x="T0" y="T1"/>
                  </a:cxn>
                  <a:cxn ang="T7">
                    <a:pos x="T2" y="T3"/>
                  </a:cxn>
                  <a:cxn ang="T8">
                    <a:pos x="T4" y="T5"/>
                  </a:cxn>
                </a:cxnLst>
                <a:rect l="T9" t="T10" r="T11" b="T12"/>
                <a:pathLst>
                  <a:path w="166" h="65">
                    <a:moveTo>
                      <a:pt x="0" y="0"/>
                    </a:moveTo>
                    <a:lnTo>
                      <a:pt x="165" y="64"/>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55" name="Freeform 14"/>
              <p:cNvSpPr>
                <a:spLocks/>
              </p:cNvSpPr>
              <p:nvPr/>
            </p:nvSpPr>
            <p:spPr bwMode="auto">
              <a:xfrm>
                <a:off x="3409" y="3301"/>
                <a:ext cx="166" cy="65"/>
              </a:xfrm>
              <a:custGeom>
                <a:avLst/>
                <a:gdLst>
                  <a:gd name="T0" fmla="*/ 0 w 166"/>
                  <a:gd name="T1" fmla="*/ 64 h 65"/>
                  <a:gd name="T2" fmla="*/ 165 w 166"/>
                  <a:gd name="T3" fmla="*/ 0 h 65"/>
                  <a:gd name="T4" fmla="*/ 0 w 166"/>
                  <a:gd name="T5" fmla="*/ 64 h 65"/>
                  <a:gd name="T6" fmla="*/ 0 60000 65536"/>
                  <a:gd name="T7" fmla="*/ 0 60000 65536"/>
                  <a:gd name="T8" fmla="*/ 0 60000 65536"/>
                  <a:gd name="T9" fmla="*/ 0 w 166"/>
                  <a:gd name="T10" fmla="*/ 0 h 65"/>
                  <a:gd name="T11" fmla="*/ 166 w 166"/>
                  <a:gd name="T12" fmla="*/ 65 h 65"/>
                </a:gdLst>
                <a:ahLst/>
                <a:cxnLst>
                  <a:cxn ang="T6">
                    <a:pos x="T0" y="T1"/>
                  </a:cxn>
                  <a:cxn ang="T7">
                    <a:pos x="T2" y="T3"/>
                  </a:cxn>
                  <a:cxn ang="T8">
                    <a:pos x="T4" y="T5"/>
                  </a:cxn>
                </a:cxnLst>
                <a:rect l="T9" t="T10" r="T11" b="T12"/>
                <a:pathLst>
                  <a:path w="166" h="65">
                    <a:moveTo>
                      <a:pt x="0" y="64"/>
                    </a:moveTo>
                    <a:lnTo>
                      <a:pt x="165" y="0"/>
                    </a:lnTo>
                    <a:lnTo>
                      <a:pt x="0" y="64"/>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56" name="Freeform 15"/>
              <p:cNvSpPr>
                <a:spLocks/>
              </p:cNvSpPr>
              <p:nvPr/>
            </p:nvSpPr>
            <p:spPr bwMode="auto">
              <a:xfrm>
                <a:off x="3728" y="2939"/>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57" name="Freeform 16"/>
              <p:cNvSpPr>
                <a:spLocks/>
              </p:cNvSpPr>
              <p:nvPr/>
            </p:nvSpPr>
            <p:spPr bwMode="auto">
              <a:xfrm>
                <a:off x="3892" y="2939"/>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58" name="Freeform 17"/>
              <p:cNvSpPr>
                <a:spLocks/>
              </p:cNvSpPr>
              <p:nvPr/>
            </p:nvSpPr>
            <p:spPr bwMode="auto">
              <a:xfrm>
                <a:off x="3728" y="2939"/>
                <a:ext cx="165" cy="66"/>
              </a:xfrm>
              <a:custGeom>
                <a:avLst/>
                <a:gdLst>
                  <a:gd name="T0" fmla="*/ 0 w 165"/>
                  <a:gd name="T1" fmla="*/ 0 h 66"/>
                  <a:gd name="T2" fmla="*/ 164 w 165"/>
                  <a:gd name="T3" fmla="*/ 65 h 66"/>
                  <a:gd name="T4" fmla="*/ 0 w 165"/>
                  <a:gd name="T5" fmla="*/ 0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0"/>
                    </a:moveTo>
                    <a:lnTo>
                      <a:pt x="164" y="65"/>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59" name="Freeform 18"/>
              <p:cNvSpPr>
                <a:spLocks/>
              </p:cNvSpPr>
              <p:nvPr/>
            </p:nvSpPr>
            <p:spPr bwMode="auto">
              <a:xfrm>
                <a:off x="3728" y="2939"/>
                <a:ext cx="165" cy="66"/>
              </a:xfrm>
              <a:custGeom>
                <a:avLst/>
                <a:gdLst>
                  <a:gd name="T0" fmla="*/ 0 w 165"/>
                  <a:gd name="T1" fmla="*/ 65 h 66"/>
                  <a:gd name="T2" fmla="*/ 164 w 165"/>
                  <a:gd name="T3" fmla="*/ 0 h 66"/>
                  <a:gd name="T4" fmla="*/ 0 w 165"/>
                  <a:gd name="T5" fmla="*/ 65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65"/>
                    </a:moveTo>
                    <a:lnTo>
                      <a:pt x="164" y="0"/>
                    </a:lnTo>
                    <a:lnTo>
                      <a:pt x="0" y="65"/>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60" name="Freeform 19"/>
              <p:cNvSpPr>
                <a:spLocks/>
              </p:cNvSpPr>
              <p:nvPr/>
            </p:nvSpPr>
            <p:spPr bwMode="auto">
              <a:xfrm>
                <a:off x="3498" y="3025"/>
                <a:ext cx="304" cy="251"/>
              </a:xfrm>
              <a:custGeom>
                <a:avLst/>
                <a:gdLst>
                  <a:gd name="T0" fmla="*/ 0 w 304"/>
                  <a:gd name="T1" fmla="*/ 250 h 251"/>
                  <a:gd name="T2" fmla="*/ 303 w 304"/>
                  <a:gd name="T3" fmla="*/ 0 h 251"/>
                  <a:gd name="T4" fmla="*/ 0 w 304"/>
                  <a:gd name="T5" fmla="*/ 250 h 251"/>
                  <a:gd name="T6" fmla="*/ 0 60000 65536"/>
                  <a:gd name="T7" fmla="*/ 0 60000 65536"/>
                  <a:gd name="T8" fmla="*/ 0 60000 65536"/>
                  <a:gd name="T9" fmla="*/ 0 w 304"/>
                  <a:gd name="T10" fmla="*/ 0 h 251"/>
                  <a:gd name="T11" fmla="*/ 304 w 304"/>
                  <a:gd name="T12" fmla="*/ 251 h 251"/>
                </a:gdLst>
                <a:ahLst/>
                <a:cxnLst>
                  <a:cxn ang="T6">
                    <a:pos x="T0" y="T1"/>
                  </a:cxn>
                  <a:cxn ang="T7">
                    <a:pos x="T2" y="T3"/>
                  </a:cxn>
                  <a:cxn ang="T8">
                    <a:pos x="T4" y="T5"/>
                  </a:cxn>
                </a:cxnLst>
                <a:rect l="T9" t="T10" r="T11" b="T12"/>
                <a:pathLst>
                  <a:path w="304" h="251">
                    <a:moveTo>
                      <a:pt x="0" y="250"/>
                    </a:moveTo>
                    <a:lnTo>
                      <a:pt x="303" y="0"/>
                    </a:lnTo>
                    <a:lnTo>
                      <a:pt x="0" y="25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61" name="Freeform 20"/>
              <p:cNvSpPr>
                <a:spLocks/>
              </p:cNvSpPr>
              <p:nvPr/>
            </p:nvSpPr>
            <p:spPr bwMode="auto">
              <a:xfrm>
                <a:off x="3806" y="3031"/>
                <a:ext cx="253" cy="211"/>
              </a:xfrm>
              <a:custGeom>
                <a:avLst/>
                <a:gdLst>
                  <a:gd name="T0" fmla="*/ 0 w 253"/>
                  <a:gd name="T1" fmla="*/ 0 h 211"/>
                  <a:gd name="T2" fmla="*/ 252 w 253"/>
                  <a:gd name="T3" fmla="*/ 210 h 211"/>
                  <a:gd name="T4" fmla="*/ 0 w 253"/>
                  <a:gd name="T5" fmla="*/ 0 h 211"/>
                  <a:gd name="T6" fmla="*/ 0 60000 65536"/>
                  <a:gd name="T7" fmla="*/ 0 60000 65536"/>
                  <a:gd name="T8" fmla="*/ 0 60000 65536"/>
                  <a:gd name="T9" fmla="*/ 0 w 253"/>
                  <a:gd name="T10" fmla="*/ 0 h 211"/>
                  <a:gd name="T11" fmla="*/ 253 w 253"/>
                  <a:gd name="T12" fmla="*/ 211 h 211"/>
                </a:gdLst>
                <a:ahLst/>
                <a:cxnLst>
                  <a:cxn ang="T6">
                    <a:pos x="T0" y="T1"/>
                  </a:cxn>
                  <a:cxn ang="T7">
                    <a:pos x="T2" y="T3"/>
                  </a:cxn>
                  <a:cxn ang="T8">
                    <a:pos x="T4" y="T5"/>
                  </a:cxn>
                </a:cxnLst>
                <a:rect l="T9" t="T10" r="T11" b="T12"/>
                <a:pathLst>
                  <a:path w="253" h="211">
                    <a:moveTo>
                      <a:pt x="0" y="0"/>
                    </a:moveTo>
                    <a:lnTo>
                      <a:pt x="252" y="210"/>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62" name="Freeform 21"/>
              <p:cNvSpPr>
                <a:spLocks/>
              </p:cNvSpPr>
              <p:nvPr/>
            </p:nvSpPr>
            <p:spPr bwMode="auto">
              <a:xfrm>
                <a:off x="3186" y="3365"/>
                <a:ext cx="305" cy="251"/>
              </a:xfrm>
              <a:custGeom>
                <a:avLst/>
                <a:gdLst>
                  <a:gd name="T0" fmla="*/ 0 w 305"/>
                  <a:gd name="T1" fmla="*/ 250 h 251"/>
                  <a:gd name="T2" fmla="*/ 304 w 305"/>
                  <a:gd name="T3" fmla="*/ 0 h 251"/>
                  <a:gd name="T4" fmla="*/ 0 w 305"/>
                  <a:gd name="T5" fmla="*/ 250 h 251"/>
                  <a:gd name="T6" fmla="*/ 0 60000 65536"/>
                  <a:gd name="T7" fmla="*/ 0 60000 65536"/>
                  <a:gd name="T8" fmla="*/ 0 60000 65536"/>
                  <a:gd name="T9" fmla="*/ 0 w 305"/>
                  <a:gd name="T10" fmla="*/ 0 h 251"/>
                  <a:gd name="T11" fmla="*/ 305 w 305"/>
                  <a:gd name="T12" fmla="*/ 251 h 251"/>
                </a:gdLst>
                <a:ahLst/>
                <a:cxnLst>
                  <a:cxn ang="T6">
                    <a:pos x="T0" y="T1"/>
                  </a:cxn>
                  <a:cxn ang="T7">
                    <a:pos x="T2" y="T3"/>
                  </a:cxn>
                  <a:cxn ang="T8">
                    <a:pos x="T4" y="T5"/>
                  </a:cxn>
                </a:cxnLst>
                <a:rect l="T9" t="T10" r="T11" b="T12"/>
                <a:pathLst>
                  <a:path w="305" h="251">
                    <a:moveTo>
                      <a:pt x="0" y="250"/>
                    </a:moveTo>
                    <a:lnTo>
                      <a:pt x="304" y="0"/>
                    </a:lnTo>
                    <a:lnTo>
                      <a:pt x="0" y="25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63" name="Freeform 22"/>
              <p:cNvSpPr>
                <a:spLocks/>
              </p:cNvSpPr>
              <p:nvPr/>
            </p:nvSpPr>
            <p:spPr bwMode="auto">
              <a:xfrm>
                <a:off x="3495" y="3371"/>
                <a:ext cx="253" cy="211"/>
              </a:xfrm>
              <a:custGeom>
                <a:avLst/>
                <a:gdLst>
                  <a:gd name="T0" fmla="*/ 0 w 253"/>
                  <a:gd name="T1" fmla="*/ 0 h 211"/>
                  <a:gd name="T2" fmla="*/ 252 w 253"/>
                  <a:gd name="T3" fmla="*/ 210 h 211"/>
                  <a:gd name="T4" fmla="*/ 0 w 253"/>
                  <a:gd name="T5" fmla="*/ 0 h 211"/>
                  <a:gd name="T6" fmla="*/ 0 60000 65536"/>
                  <a:gd name="T7" fmla="*/ 0 60000 65536"/>
                  <a:gd name="T8" fmla="*/ 0 60000 65536"/>
                  <a:gd name="T9" fmla="*/ 0 w 253"/>
                  <a:gd name="T10" fmla="*/ 0 h 211"/>
                  <a:gd name="T11" fmla="*/ 253 w 253"/>
                  <a:gd name="T12" fmla="*/ 211 h 211"/>
                </a:gdLst>
                <a:ahLst/>
                <a:cxnLst>
                  <a:cxn ang="T6">
                    <a:pos x="T0" y="T1"/>
                  </a:cxn>
                  <a:cxn ang="T7">
                    <a:pos x="T2" y="T3"/>
                  </a:cxn>
                  <a:cxn ang="T8">
                    <a:pos x="T4" y="T5"/>
                  </a:cxn>
                </a:cxnLst>
                <a:rect l="T9" t="T10" r="T11" b="T12"/>
                <a:pathLst>
                  <a:path w="253" h="211">
                    <a:moveTo>
                      <a:pt x="0" y="0"/>
                    </a:moveTo>
                    <a:lnTo>
                      <a:pt x="252" y="210"/>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64" name="Freeform 23"/>
              <p:cNvSpPr>
                <a:spLocks/>
              </p:cNvSpPr>
              <p:nvPr/>
            </p:nvSpPr>
            <p:spPr bwMode="auto">
              <a:xfrm>
                <a:off x="2880" y="3699"/>
                <a:ext cx="305" cy="250"/>
              </a:xfrm>
              <a:custGeom>
                <a:avLst/>
                <a:gdLst>
                  <a:gd name="T0" fmla="*/ 0 w 305"/>
                  <a:gd name="T1" fmla="*/ 249 h 250"/>
                  <a:gd name="T2" fmla="*/ 304 w 305"/>
                  <a:gd name="T3" fmla="*/ 0 h 250"/>
                  <a:gd name="T4" fmla="*/ 0 w 305"/>
                  <a:gd name="T5" fmla="*/ 249 h 250"/>
                  <a:gd name="T6" fmla="*/ 0 60000 65536"/>
                  <a:gd name="T7" fmla="*/ 0 60000 65536"/>
                  <a:gd name="T8" fmla="*/ 0 60000 65536"/>
                  <a:gd name="T9" fmla="*/ 0 w 305"/>
                  <a:gd name="T10" fmla="*/ 0 h 250"/>
                  <a:gd name="T11" fmla="*/ 305 w 305"/>
                  <a:gd name="T12" fmla="*/ 250 h 250"/>
                </a:gdLst>
                <a:ahLst/>
                <a:cxnLst>
                  <a:cxn ang="T6">
                    <a:pos x="T0" y="T1"/>
                  </a:cxn>
                  <a:cxn ang="T7">
                    <a:pos x="T2" y="T3"/>
                  </a:cxn>
                  <a:cxn ang="T8">
                    <a:pos x="T4" y="T5"/>
                  </a:cxn>
                </a:cxnLst>
                <a:rect l="T9" t="T10" r="T11" b="T12"/>
                <a:pathLst>
                  <a:path w="305" h="250">
                    <a:moveTo>
                      <a:pt x="0" y="249"/>
                    </a:moveTo>
                    <a:lnTo>
                      <a:pt x="304" y="0"/>
                    </a:lnTo>
                    <a:lnTo>
                      <a:pt x="0" y="249"/>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65" name="Freeform 24"/>
              <p:cNvSpPr>
                <a:spLocks/>
              </p:cNvSpPr>
              <p:nvPr/>
            </p:nvSpPr>
            <p:spPr bwMode="auto">
              <a:xfrm>
                <a:off x="3189" y="3705"/>
                <a:ext cx="254" cy="211"/>
              </a:xfrm>
              <a:custGeom>
                <a:avLst/>
                <a:gdLst>
                  <a:gd name="T0" fmla="*/ 0 w 254"/>
                  <a:gd name="T1" fmla="*/ 0 h 211"/>
                  <a:gd name="T2" fmla="*/ 253 w 254"/>
                  <a:gd name="T3" fmla="*/ 210 h 211"/>
                  <a:gd name="T4" fmla="*/ 0 w 254"/>
                  <a:gd name="T5" fmla="*/ 0 h 211"/>
                  <a:gd name="T6" fmla="*/ 0 60000 65536"/>
                  <a:gd name="T7" fmla="*/ 0 60000 65536"/>
                  <a:gd name="T8" fmla="*/ 0 60000 65536"/>
                  <a:gd name="T9" fmla="*/ 0 w 254"/>
                  <a:gd name="T10" fmla="*/ 0 h 211"/>
                  <a:gd name="T11" fmla="*/ 254 w 254"/>
                  <a:gd name="T12" fmla="*/ 211 h 211"/>
                </a:gdLst>
                <a:ahLst/>
                <a:cxnLst>
                  <a:cxn ang="T6">
                    <a:pos x="T0" y="T1"/>
                  </a:cxn>
                  <a:cxn ang="T7">
                    <a:pos x="T2" y="T3"/>
                  </a:cxn>
                  <a:cxn ang="T8">
                    <a:pos x="T4" y="T5"/>
                  </a:cxn>
                </a:cxnLst>
                <a:rect l="T9" t="T10" r="T11" b="T12"/>
                <a:pathLst>
                  <a:path w="254" h="211">
                    <a:moveTo>
                      <a:pt x="0" y="0"/>
                    </a:moveTo>
                    <a:lnTo>
                      <a:pt x="253" y="210"/>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66" name="Freeform 25"/>
              <p:cNvSpPr>
                <a:spLocks/>
              </p:cNvSpPr>
              <p:nvPr/>
            </p:nvSpPr>
            <p:spPr bwMode="auto">
              <a:xfrm>
                <a:off x="4966" y="3631"/>
                <a:ext cx="1" cy="67"/>
              </a:xfrm>
              <a:custGeom>
                <a:avLst/>
                <a:gdLst>
                  <a:gd name="T0" fmla="*/ 0 w 1"/>
                  <a:gd name="T1" fmla="*/ 0 h 67"/>
                  <a:gd name="T2" fmla="*/ 0 w 1"/>
                  <a:gd name="T3" fmla="*/ 66 h 67"/>
                  <a:gd name="T4" fmla="*/ 0 w 1"/>
                  <a:gd name="T5" fmla="*/ 0 h 67"/>
                  <a:gd name="T6" fmla="*/ 0 60000 65536"/>
                  <a:gd name="T7" fmla="*/ 0 60000 65536"/>
                  <a:gd name="T8" fmla="*/ 0 60000 65536"/>
                  <a:gd name="T9" fmla="*/ 0 w 1"/>
                  <a:gd name="T10" fmla="*/ 0 h 67"/>
                  <a:gd name="T11" fmla="*/ 1 w 1"/>
                  <a:gd name="T12" fmla="*/ 67 h 67"/>
                </a:gdLst>
                <a:ahLst/>
                <a:cxnLst>
                  <a:cxn ang="T6">
                    <a:pos x="T0" y="T1"/>
                  </a:cxn>
                  <a:cxn ang="T7">
                    <a:pos x="T2" y="T3"/>
                  </a:cxn>
                  <a:cxn ang="T8">
                    <a:pos x="T4" y="T5"/>
                  </a:cxn>
                </a:cxnLst>
                <a:rect l="T9" t="T10" r="T11" b="T12"/>
                <a:pathLst>
                  <a:path w="1" h="67">
                    <a:moveTo>
                      <a:pt x="0" y="0"/>
                    </a:moveTo>
                    <a:lnTo>
                      <a:pt x="0" y="66"/>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67" name="Freeform 26"/>
              <p:cNvSpPr>
                <a:spLocks/>
              </p:cNvSpPr>
              <p:nvPr/>
            </p:nvSpPr>
            <p:spPr bwMode="auto">
              <a:xfrm>
                <a:off x="5130" y="3631"/>
                <a:ext cx="1" cy="67"/>
              </a:xfrm>
              <a:custGeom>
                <a:avLst/>
                <a:gdLst>
                  <a:gd name="T0" fmla="*/ 0 w 1"/>
                  <a:gd name="T1" fmla="*/ 0 h 67"/>
                  <a:gd name="T2" fmla="*/ 0 w 1"/>
                  <a:gd name="T3" fmla="*/ 66 h 67"/>
                  <a:gd name="T4" fmla="*/ 0 w 1"/>
                  <a:gd name="T5" fmla="*/ 0 h 67"/>
                  <a:gd name="T6" fmla="*/ 0 60000 65536"/>
                  <a:gd name="T7" fmla="*/ 0 60000 65536"/>
                  <a:gd name="T8" fmla="*/ 0 60000 65536"/>
                  <a:gd name="T9" fmla="*/ 0 w 1"/>
                  <a:gd name="T10" fmla="*/ 0 h 67"/>
                  <a:gd name="T11" fmla="*/ 1 w 1"/>
                  <a:gd name="T12" fmla="*/ 67 h 67"/>
                </a:gdLst>
                <a:ahLst/>
                <a:cxnLst>
                  <a:cxn ang="T6">
                    <a:pos x="T0" y="T1"/>
                  </a:cxn>
                  <a:cxn ang="T7">
                    <a:pos x="T2" y="T3"/>
                  </a:cxn>
                  <a:cxn ang="T8">
                    <a:pos x="T4" y="T5"/>
                  </a:cxn>
                </a:cxnLst>
                <a:rect l="T9" t="T10" r="T11" b="T12"/>
                <a:pathLst>
                  <a:path w="1" h="67">
                    <a:moveTo>
                      <a:pt x="0" y="0"/>
                    </a:moveTo>
                    <a:lnTo>
                      <a:pt x="0" y="66"/>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68" name="Freeform 27"/>
              <p:cNvSpPr>
                <a:spLocks/>
              </p:cNvSpPr>
              <p:nvPr/>
            </p:nvSpPr>
            <p:spPr bwMode="auto">
              <a:xfrm>
                <a:off x="4966" y="3631"/>
                <a:ext cx="165" cy="67"/>
              </a:xfrm>
              <a:custGeom>
                <a:avLst/>
                <a:gdLst>
                  <a:gd name="T0" fmla="*/ 0 w 165"/>
                  <a:gd name="T1" fmla="*/ 0 h 67"/>
                  <a:gd name="T2" fmla="*/ 164 w 165"/>
                  <a:gd name="T3" fmla="*/ 66 h 67"/>
                  <a:gd name="T4" fmla="*/ 0 w 165"/>
                  <a:gd name="T5" fmla="*/ 0 h 67"/>
                  <a:gd name="T6" fmla="*/ 0 60000 65536"/>
                  <a:gd name="T7" fmla="*/ 0 60000 65536"/>
                  <a:gd name="T8" fmla="*/ 0 60000 65536"/>
                  <a:gd name="T9" fmla="*/ 0 w 165"/>
                  <a:gd name="T10" fmla="*/ 0 h 67"/>
                  <a:gd name="T11" fmla="*/ 165 w 165"/>
                  <a:gd name="T12" fmla="*/ 67 h 67"/>
                </a:gdLst>
                <a:ahLst/>
                <a:cxnLst>
                  <a:cxn ang="T6">
                    <a:pos x="T0" y="T1"/>
                  </a:cxn>
                  <a:cxn ang="T7">
                    <a:pos x="T2" y="T3"/>
                  </a:cxn>
                  <a:cxn ang="T8">
                    <a:pos x="T4" y="T5"/>
                  </a:cxn>
                </a:cxnLst>
                <a:rect l="T9" t="T10" r="T11" b="T12"/>
                <a:pathLst>
                  <a:path w="165" h="67">
                    <a:moveTo>
                      <a:pt x="0" y="0"/>
                    </a:moveTo>
                    <a:lnTo>
                      <a:pt x="164" y="66"/>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69" name="Freeform 28"/>
              <p:cNvSpPr>
                <a:spLocks/>
              </p:cNvSpPr>
              <p:nvPr/>
            </p:nvSpPr>
            <p:spPr bwMode="auto">
              <a:xfrm>
                <a:off x="4966" y="3631"/>
                <a:ext cx="165" cy="67"/>
              </a:xfrm>
              <a:custGeom>
                <a:avLst/>
                <a:gdLst>
                  <a:gd name="T0" fmla="*/ 0 w 165"/>
                  <a:gd name="T1" fmla="*/ 66 h 67"/>
                  <a:gd name="T2" fmla="*/ 164 w 165"/>
                  <a:gd name="T3" fmla="*/ 0 h 67"/>
                  <a:gd name="T4" fmla="*/ 0 w 165"/>
                  <a:gd name="T5" fmla="*/ 66 h 67"/>
                  <a:gd name="T6" fmla="*/ 0 60000 65536"/>
                  <a:gd name="T7" fmla="*/ 0 60000 65536"/>
                  <a:gd name="T8" fmla="*/ 0 60000 65536"/>
                  <a:gd name="T9" fmla="*/ 0 w 165"/>
                  <a:gd name="T10" fmla="*/ 0 h 67"/>
                  <a:gd name="T11" fmla="*/ 165 w 165"/>
                  <a:gd name="T12" fmla="*/ 67 h 67"/>
                </a:gdLst>
                <a:ahLst/>
                <a:cxnLst>
                  <a:cxn ang="T6">
                    <a:pos x="T0" y="T1"/>
                  </a:cxn>
                  <a:cxn ang="T7">
                    <a:pos x="T2" y="T3"/>
                  </a:cxn>
                  <a:cxn ang="T8">
                    <a:pos x="T4" y="T5"/>
                  </a:cxn>
                </a:cxnLst>
                <a:rect l="T9" t="T10" r="T11" b="T12"/>
                <a:pathLst>
                  <a:path w="165" h="67">
                    <a:moveTo>
                      <a:pt x="0" y="66"/>
                    </a:moveTo>
                    <a:lnTo>
                      <a:pt x="164" y="0"/>
                    </a:lnTo>
                    <a:lnTo>
                      <a:pt x="0" y="66"/>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70" name="Freeform 29"/>
              <p:cNvSpPr>
                <a:spLocks/>
              </p:cNvSpPr>
              <p:nvPr/>
            </p:nvSpPr>
            <p:spPr bwMode="auto">
              <a:xfrm>
                <a:off x="4695" y="3290"/>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71" name="Freeform 30"/>
              <p:cNvSpPr>
                <a:spLocks/>
              </p:cNvSpPr>
              <p:nvPr/>
            </p:nvSpPr>
            <p:spPr bwMode="auto">
              <a:xfrm>
                <a:off x="4859" y="3290"/>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72" name="Freeform 31"/>
              <p:cNvSpPr>
                <a:spLocks/>
              </p:cNvSpPr>
              <p:nvPr/>
            </p:nvSpPr>
            <p:spPr bwMode="auto">
              <a:xfrm>
                <a:off x="4695" y="3290"/>
                <a:ext cx="165" cy="66"/>
              </a:xfrm>
              <a:custGeom>
                <a:avLst/>
                <a:gdLst>
                  <a:gd name="T0" fmla="*/ 0 w 165"/>
                  <a:gd name="T1" fmla="*/ 0 h 66"/>
                  <a:gd name="T2" fmla="*/ 164 w 165"/>
                  <a:gd name="T3" fmla="*/ 65 h 66"/>
                  <a:gd name="T4" fmla="*/ 0 w 165"/>
                  <a:gd name="T5" fmla="*/ 0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0"/>
                    </a:moveTo>
                    <a:lnTo>
                      <a:pt x="164" y="65"/>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73" name="Freeform 32"/>
              <p:cNvSpPr>
                <a:spLocks/>
              </p:cNvSpPr>
              <p:nvPr/>
            </p:nvSpPr>
            <p:spPr bwMode="auto">
              <a:xfrm>
                <a:off x="4695" y="3290"/>
                <a:ext cx="165" cy="66"/>
              </a:xfrm>
              <a:custGeom>
                <a:avLst/>
                <a:gdLst>
                  <a:gd name="T0" fmla="*/ 0 w 165"/>
                  <a:gd name="T1" fmla="*/ 65 h 66"/>
                  <a:gd name="T2" fmla="*/ 164 w 165"/>
                  <a:gd name="T3" fmla="*/ 0 h 66"/>
                  <a:gd name="T4" fmla="*/ 0 w 165"/>
                  <a:gd name="T5" fmla="*/ 65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65"/>
                    </a:moveTo>
                    <a:lnTo>
                      <a:pt x="164" y="0"/>
                    </a:lnTo>
                    <a:lnTo>
                      <a:pt x="0" y="65"/>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74" name="Freeform 33"/>
              <p:cNvSpPr>
                <a:spLocks/>
              </p:cNvSpPr>
              <p:nvPr/>
            </p:nvSpPr>
            <p:spPr bwMode="auto">
              <a:xfrm>
                <a:off x="5013" y="2928"/>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75" name="Freeform 34"/>
              <p:cNvSpPr>
                <a:spLocks/>
              </p:cNvSpPr>
              <p:nvPr/>
            </p:nvSpPr>
            <p:spPr bwMode="auto">
              <a:xfrm>
                <a:off x="5178" y="2928"/>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76" name="Freeform 35"/>
              <p:cNvSpPr>
                <a:spLocks/>
              </p:cNvSpPr>
              <p:nvPr/>
            </p:nvSpPr>
            <p:spPr bwMode="auto">
              <a:xfrm>
                <a:off x="5013" y="2928"/>
                <a:ext cx="166" cy="66"/>
              </a:xfrm>
              <a:custGeom>
                <a:avLst/>
                <a:gdLst>
                  <a:gd name="T0" fmla="*/ 0 w 166"/>
                  <a:gd name="T1" fmla="*/ 0 h 66"/>
                  <a:gd name="T2" fmla="*/ 165 w 166"/>
                  <a:gd name="T3" fmla="*/ 65 h 66"/>
                  <a:gd name="T4" fmla="*/ 0 w 166"/>
                  <a:gd name="T5" fmla="*/ 0 h 66"/>
                  <a:gd name="T6" fmla="*/ 0 60000 65536"/>
                  <a:gd name="T7" fmla="*/ 0 60000 65536"/>
                  <a:gd name="T8" fmla="*/ 0 60000 65536"/>
                  <a:gd name="T9" fmla="*/ 0 w 166"/>
                  <a:gd name="T10" fmla="*/ 0 h 66"/>
                  <a:gd name="T11" fmla="*/ 166 w 166"/>
                  <a:gd name="T12" fmla="*/ 66 h 66"/>
                </a:gdLst>
                <a:ahLst/>
                <a:cxnLst>
                  <a:cxn ang="T6">
                    <a:pos x="T0" y="T1"/>
                  </a:cxn>
                  <a:cxn ang="T7">
                    <a:pos x="T2" y="T3"/>
                  </a:cxn>
                  <a:cxn ang="T8">
                    <a:pos x="T4" y="T5"/>
                  </a:cxn>
                </a:cxnLst>
                <a:rect l="T9" t="T10" r="T11" b="T12"/>
                <a:pathLst>
                  <a:path w="166" h="66">
                    <a:moveTo>
                      <a:pt x="0" y="0"/>
                    </a:moveTo>
                    <a:lnTo>
                      <a:pt x="165" y="65"/>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77" name="Freeform 36"/>
              <p:cNvSpPr>
                <a:spLocks/>
              </p:cNvSpPr>
              <p:nvPr/>
            </p:nvSpPr>
            <p:spPr bwMode="auto">
              <a:xfrm>
                <a:off x="5013" y="2928"/>
                <a:ext cx="166" cy="66"/>
              </a:xfrm>
              <a:custGeom>
                <a:avLst/>
                <a:gdLst>
                  <a:gd name="T0" fmla="*/ 0 w 166"/>
                  <a:gd name="T1" fmla="*/ 65 h 66"/>
                  <a:gd name="T2" fmla="*/ 165 w 166"/>
                  <a:gd name="T3" fmla="*/ 0 h 66"/>
                  <a:gd name="T4" fmla="*/ 0 w 166"/>
                  <a:gd name="T5" fmla="*/ 65 h 66"/>
                  <a:gd name="T6" fmla="*/ 0 60000 65536"/>
                  <a:gd name="T7" fmla="*/ 0 60000 65536"/>
                  <a:gd name="T8" fmla="*/ 0 60000 65536"/>
                  <a:gd name="T9" fmla="*/ 0 w 166"/>
                  <a:gd name="T10" fmla="*/ 0 h 66"/>
                  <a:gd name="T11" fmla="*/ 166 w 166"/>
                  <a:gd name="T12" fmla="*/ 66 h 66"/>
                </a:gdLst>
                <a:ahLst/>
                <a:cxnLst>
                  <a:cxn ang="T6">
                    <a:pos x="T0" y="T1"/>
                  </a:cxn>
                  <a:cxn ang="T7">
                    <a:pos x="T2" y="T3"/>
                  </a:cxn>
                  <a:cxn ang="T8">
                    <a:pos x="T4" y="T5"/>
                  </a:cxn>
                </a:cxnLst>
                <a:rect l="T9" t="T10" r="T11" b="T12"/>
                <a:pathLst>
                  <a:path w="166" h="66">
                    <a:moveTo>
                      <a:pt x="0" y="65"/>
                    </a:moveTo>
                    <a:lnTo>
                      <a:pt x="165" y="0"/>
                    </a:lnTo>
                    <a:lnTo>
                      <a:pt x="0" y="65"/>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78" name="Freeform 37"/>
              <p:cNvSpPr>
                <a:spLocks/>
              </p:cNvSpPr>
              <p:nvPr/>
            </p:nvSpPr>
            <p:spPr bwMode="auto">
              <a:xfrm>
                <a:off x="4782" y="3014"/>
                <a:ext cx="305" cy="251"/>
              </a:xfrm>
              <a:custGeom>
                <a:avLst/>
                <a:gdLst>
                  <a:gd name="T0" fmla="*/ 0 w 305"/>
                  <a:gd name="T1" fmla="*/ 250 h 251"/>
                  <a:gd name="T2" fmla="*/ 304 w 305"/>
                  <a:gd name="T3" fmla="*/ 0 h 251"/>
                  <a:gd name="T4" fmla="*/ 0 w 305"/>
                  <a:gd name="T5" fmla="*/ 250 h 251"/>
                  <a:gd name="T6" fmla="*/ 0 60000 65536"/>
                  <a:gd name="T7" fmla="*/ 0 60000 65536"/>
                  <a:gd name="T8" fmla="*/ 0 60000 65536"/>
                  <a:gd name="T9" fmla="*/ 0 w 305"/>
                  <a:gd name="T10" fmla="*/ 0 h 251"/>
                  <a:gd name="T11" fmla="*/ 305 w 305"/>
                  <a:gd name="T12" fmla="*/ 251 h 251"/>
                </a:gdLst>
                <a:ahLst/>
                <a:cxnLst>
                  <a:cxn ang="T6">
                    <a:pos x="T0" y="T1"/>
                  </a:cxn>
                  <a:cxn ang="T7">
                    <a:pos x="T2" y="T3"/>
                  </a:cxn>
                  <a:cxn ang="T8">
                    <a:pos x="T4" y="T5"/>
                  </a:cxn>
                </a:cxnLst>
                <a:rect l="T9" t="T10" r="T11" b="T12"/>
                <a:pathLst>
                  <a:path w="305" h="251">
                    <a:moveTo>
                      <a:pt x="0" y="250"/>
                    </a:moveTo>
                    <a:lnTo>
                      <a:pt x="304" y="0"/>
                    </a:lnTo>
                    <a:lnTo>
                      <a:pt x="0" y="25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79" name="Freeform 38"/>
              <p:cNvSpPr>
                <a:spLocks/>
              </p:cNvSpPr>
              <p:nvPr/>
            </p:nvSpPr>
            <p:spPr bwMode="auto">
              <a:xfrm>
                <a:off x="5092" y="3020"/>
                <a:ext cx="253" cy="211"/>
              </a:xfrm>
              <a:custGeom>
                <a:avLst/>
                <a:gdLst>
                  <a:gd name="T0" fmla="*/ 0 w 253"/>
                  <a:gd name="T1" fmla="*/ 0 h 211"/>
                  <a:gd name="T2" fmla="*/ 252 w 253"/>
                  <a:gd name="T3" fmla="*/ 210 h 211"/>
                  <a:gd name="T4" fmla="*/ 0 w 253"/>
                  <a:gd name="T5" fmla="*/ 0 h 211"/>
                  <a:gd name="T6" fmla="*/ 0 60000 65536"/>
                  <a:gd name="T7" fmla="*/ 0 60000 65536"/>
                  <a:gd name="T8" fmla="*/ 0 60000 65536"/>
                  <a:gd name="T9" fmla="*/ 0 w 253"/>
                  <a:gd name="T10" fmla="*/ 0 h 211"/>
                  <a:gd name="T11" fmla="*/ 253 w 253"/>
                  <a:gd name="T12" fmla="*/ 211 h 211"/>
                </a:gdLst>
                <a:ahLst/>
                <a:cxnLst>
                  <a:cxn ang="T6">
                    <a:pos x="T0" y="T1"/>
                  </a:cxn>
                  <a:cxn ang="T7">
                    <a:pos x="T2" y="T3"/>
                  </a:cxn>
                  <a:cxn ang="T8">
                    <a:pos x="T4" y="T5"/>
                  </a:cxn>
                </a:cxnLst>
                <a:rect l="T9" t="T10" r="T11" b="T12"/>
                <a:pathLst>
                  <a:path w="253" h="211">
                    <a:moveTo>
                      <a:pt x="0" y="0"/>
                    </a:moveTo>
                    <a:lnTo>
                      <a:pt x="252" y="210"/>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80" name="Freeform 39"/>
              <p:cNvSpPr>
                <a:spLocks/>
              </p:cNvSpPr>
              <p:nvPr/>
            </p:nvSpPr>
            <p:spPr bwMode="auto">
              <a:xfrm>
                <a:off x="4477" y="3368"/>
                <a:ext cx="304" cy="251"/>
              </a:xfrm>
              <a:custGeom>
                <a:avLst/>
                <a:gdLst>
                  <a:gd name="T0" fmla="*/ 0 w 304"/>
                  <a:gd name="T1" fmla="*/ 250 h 251"/>
                  <a:gd name="T2" fmla="*/ 303 w 304"/>
                  <a:gd name="T3" fmla="*/ 0 h 251"/>
                  <a:gd name="T4" fmla="*/ 0 w 304"/>
                  <a:gd name="T5" fmla="*/ 250 h 251"/>
                  <a:gd name="T6" fmla="*/ 0 60000 65536"/>
                  <a:gd name="T7" fmla="*/ 0 60000 65536"/>
                  <a:gd name="T8" fmla="*/ 0 60000 65536"/>
                  <a:gd name="T9" fmla="*/ 0 w 304"/>
                  <a:gd name="T10" fmla="*/ 0 h 251"/>
                  <a:gd name="T11" fmla="*/ 304 w 304"/>
                  <a:gd name="T12" fmla="*/ 251 h 251"/>
                </a:gdLst>
                <a:ahLst/>
                <a:cxnLst>
                  <a:cxn ang="T6">
                    <a:pos x="T0" y="T1"/>
                  </a:cxn>
                  <a:cxn ang="T7">
                    <a:pos x="T2" y="T3"/>
                  </a:cxn>
                  <a:cxn ang="T8">
                    <a:pos x="T4" y="T5"/>
                  </a:cxn>
                </a:cxnLst>
                <a:rect l="T9" t="T10" r="T11" b="T12"/>
                <a:pathLst>
                  <a:path w="304" h="251">
                    <a:moveTo>
                      <a:pt x="0" y="250"/>
                    </a:moveTo>
                    <a:lnTo>
                      <a:pt x="303" y="0"/>
                    </a:lnTo>
                    <a:lnTo>
                      <a:pt x="0" y="25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81" name="Freeform 40"/>
              <p:cNvSpPr>
                <a:spLocks/>
              </p:cNvSpPr>
              <p:nvPr/>
            </p:nvSpPr>
            <p:spPr bwMode="auto">
              <a:xfrm>
                <a:off x="4786" y="3375"/>
                <a:ext cx="253" cy="210"/>
              </a:xfrm>
              <a:custGeom>
                <a:avLst/>
                <a:gdLst>
                  <a:gd name="T0" fmla="*/ 0 w 253"/>
                  <a:gd name="T1" fmla="*/ 0 h 210"/>
                  <a:gd name="T2" fmla="*/ 252 w 253"/>
                  <a:gd name="T3" fmla="*/ 209 h 210"/>
                  <a:gd name="T4" fmla="*/ 0 w 253"/>
                  <a:gd name="T5" fmla="*/ 0 h 210"/>
                  <a:gd name="T6" fmla="*/ 0 60000 65536"/>
                  <a:gd name="T7" fmla="*/ 0 60000 65536"/>
                  <a:gd name="T8" fmla="*/ 0 60000 65536"/>
                  <a:gd name="T9" fmla="*/ 0 w 253"/>
                  <a:gd name="T10" fmla="*/ 0 h 210"/>
                  <a:gd name="T11" fmla="*/ 253 w 253"/>
                  <a:gd name="T12" fmla="*/ 210 h 210"/>
                </a:gdLst>
                <a:ahLst/>
                <a:cxnLst>
                  <a:cxn ang="T6">
                    <a:pos x="T0" y="T1"/>
                  </a:cxn>
                  <a:cxn ang="T7">
                    <a:pos x="T2" y="T3"/>
                  </a:cxn>
                  <a:cxn ang="T8">
                    <a:pos x="T4" y="T5"/>
                  </a:cxn>
                </a:cxnLst>
                <a:rect l="T9" t="T10" r="T11" b="T12"/>
                <a:pathLst>
                  <a:path w="253" h="210">
                    <a:moveTo>
                      <a:pt x="0" y="0"/>
                    </a:moveTo>
                    <a:lnTo>
                      <a:pt x="252" y="209"/>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82" name="Freeform 41"/>
              <p:cNvSpPr>
                <a:spLocks/>
              </p:cNvSpPr>
              <p:nvPr/>
            </p:nvSpPr>
            <p:spPr bwMode="auto">
              <a:xfrm>
                <a:off x="4744" y="3708"/>
                <a:ext cx="304" cy="251"/>
              </a:xfrm>
              <a:custGeom>
                <a:avLst/>
                <a:gdLst>
                  <a:gd name="T0" fmla="*/ 0 w 304"/>
                  <a:gd name="T1" fmla="*/ 250 h 251"/>
                  <a:gd name="T2" fmla="*/ 303 w 304"/>
                  <a:gd name="T3" fmla="*/ 0 h 251"/>
                  <a:gd name="T4" fmla="*/ 0 w 304"/>
                  <a:gd name="T5" fmla="*/ 250 h 251"/>
                  <a:gd name="T6" fmla="*/ 0 60000 65536"/>
                  <a:gd name="T7" fmla="*/ 0 60000 65536"/>
                  <a:gd name="T8" fmla="*/ 0 60000 65536"/>
                  <a:gd name="T9" fmla="*/ 0 w 304"/>
                  <a:gd name="T10" fmla="*/ 0 h 251"/>
                  <a:gd name="T11" fmla="*/ 304 w 304"/>
                  <a:gd name="T12" fmla="*/ 251 h 251"/>
                </a:gdLst>
                <a:ahLst/>
                <a:cxnLst>
                  <a:cxn ang="T6">
                    <a:pos x="T0" y="T1"/>
                  </a:cxn>
                  <a:cxn ang="T7">
                    <a:pos x="T2" y="T3"/>
                  </a:cxn>
                  <a:cxn ang="T8">
                    <a:pos x="T4" y="T5"/>
                  </a:cxn>
                </a:cxnLst>
                <a:rect l="T9" t="T10" r="T11" b="T12"/>
                <a:pathLst>
                  <a:path w="304" h="251">
                    <a:moveTo>
                      <a:pt x="0" y="250"/>
                    </a:moveTo>
                    <a:lnTo>
                      <a:pt x="303" y="0"/>
                    </a:lnTo>
                    <a:lnTo>
                      <a:pt x="0" y="25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83" name="Freeform 42"/>
              <p:cNvSpPr>
                <a:spLocks/>
              </p:cNvSpPr>
              <p:nvPr/>
            </p:nvSpPr>
            <p:spPr bwMode="auto">
              <a:xfrm>
                <a:off x="5053" y="3714"/>
                <a:ext cx="253" cy="211"/>
              </a:xfrm>
              <a:custGeom>
                <a:avLst/>
                <a:gdLst>
                  <a:gd name="T0" fmla="*/ 0 w 253"/>
                  <a:gd name="T1" fmla="*/ 0 h 211"/>
                  <a:gd name="T2" fmla="*/ 252 w 253"/>
                  <a:gd name="T3" fmla="*/ 210 h 211"/>
                  <a:gd name="T4" fmla="*/ 0 w 253"/>
                  <a:gd name="T5" fmla="*/ 0 h 211"/>
                  <a:gd name="T6" fmla="*/ 0 60000 65536"/>
                  <a:gd name="T7" fmla="*/ 0 60000 65536"/>
                  <a:gd name="T8" fmla="*/ 0 60000 65536"/>
                  <a:gd name="T9" fmla="*/ 0 w 253"/>
                  <a:gd name="T10" fmla="*/ 0 h 211"/>
                  <a:gd name="T11" fmla="*/ 253 w 253"/>
                  <a:gd name="T12" fmla="*/ 211 h 211"/>
                </a:gdLst>
                <a:ahLst/>
                <a:cxnLst>
                  <a:cxn ang="T6">
                    <a:pos x="T0" y="T1"/>
                  </a:cxn>
                  <a:cxn ang="T7">
                    <a:pos x="T2" y="T3"/>
                  </a:cxn>
                  <a:cxn ang="T8">
                    <a:pos x="T4" y="T5"/>
                  </a:cxn>
                </a:cxnLst>
                <a:rect l="T9" t="T10" r="T11" b="T12"/>
                <a:pathLst>
                  <a:path w="253" h="211">
                    <a:moveTo>
                      <a:pt x="0" y="0"/>
                    </a:moveTo>
                    <a:lnTo>
                      <a:pt x="252" y="210"/>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84" name="Rectangle 43"/>
              <p:cNvSpPr>
                <a:spLocks noChangeArrowheads="1"/>
              </p:cNvSpPr>
              <p:nvPr/>
            </p:nvSpPr>
            <p:spPr bwMode="auto">
              <a:xfrm>
                <a:off x="3369" y="3930"/>
                <a:ext cx="212"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B</a:t>
                </a:r>
              </a:p>
            </p:txBody>
          </p:sp>
          <p:sp>
            <p:nvSpPr>
              <p:cNvPr id="64585" name="Rectangle 44"/>
              <p:cNvSpPr>
                <a:spLocks noChangeArrowheads="1"/>
              </p:cNvSpPr>
              <p:nvPr/>
            </p:nvSpPr>
            <p:spPr bwMode="auto">
              <a:xfrm>
                <a:off x="2758" y="3936"/>
                <a:ext cx="212"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A</a:t>
                </a:r>
              </a:p>
            </p:txBody>
          </p:sp>
          <p:sp>
            <p:nvSpPr>
              <p:cNvPr id="64586" name="Rectangle 45"/>
              <p:cNvSpPr>
                <a:spLocks noChangeArrowheads="1"/>
              </p:cNvSpPr>
              <p:nvPr/>
            </p:nvSpPr>
            <p:spPr bwMode="auto">
              <a:xfrm>
                <a:off x="3681" y="3579"/>
                <a:ext cx="212"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C</a:t>
                </a:r>
              </a:p>
            </p:txBody>
          </p:sp>
          <p:sp>
            <p:nvSpPr>
              <p:cNvPr id="64587" name="Rectangle 46"/>
              <p:cNvSpPr>
                <a:spLocks noChangeArrowheads="1"/>
              </p:cNvSpPr>
              <p:nvPr/>
            </p:nvSpPr>
            <p:spPr bwMode="auto">
              <a:xfrm>
                <a:off x="4031" y="3247"/>
                <a:ext cx="212"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D</a:t>
                </a:r>
              </a:p>
            </p:txBody>
          </p:sp>
          <p:sp>
            <p:nvSpPr>
              <p:cNvPr id="64588" name="Rectangle 47"/>
              <p:cNvSpPr>
                <a:spLocks noChangeArrowheads="1"/>
              </p:cNvSpPr>
              <p:nvPr/>
            </p:nvSpPr>
            <p:spPr bwMode="auto">
              <a:xfrm>
                <a:off x="5233" y="3939"/>
                <a:ext cx="212"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B</a:t>
                </a:r>
              </a:p>
            </p:txBody>
          </p:sp>
          <p:sp>
            <p:nvSpPr>
              <p:cNvPr id="64589" name="Rectangle 48"/>
              <p:cNvSpPr>
                <a:spLocks noChangeArrowheads="1"/>
              </p:cNvSpPr>
              <p:nvPr/>
            </p:nvSpPr>
            <p:spPr bwMode="auto">
              <a:xfrm>
                <a:off x="4622" y="3946"/>
                <a:ext cx="212"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A</a:t>
                </a:r>
              </a:p>
            </p:txBody>
          </p:sp>
          <p:sp>
            <p:nvSpPr>
              <p:cNvPr id="64590" name="Rectangle 49"/>
              <p:cNvSpPr>
                <a:spLocks noChangeArrowheads="1"/>
              </p:cNvSpPr>
              <p:nvPr/>
            </p:nvSpPr>
            <p:spPr bwMode="auto">
              <a:xfrm>
                <a:off x="4377" y="3615"/>
                <a:ext cx="212"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C</a:t>
                </a:r>
              </a:p>
            </p:txBody>
          </p:sp>
          <p:sp>
            <p:nvSpPr>
              <p:cNvPr id="64591" name="Rectangle 50"/>
              <p:cNvSpPr>
                <a:spLocks noChangeArrowheads="1"/>
              </p:cNvSpPr>
              <p:nvPr/>
            </p:nvSpPr>
            <p:spPr bwMode="auto">
              <a:xfrm>
                <a:off x="5316" y="3237"/>
                <a:ext cx="212"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D</a:t>
                </a:r>
              </a:p>
            </p:txBody>
          </p:sp>
        </p:grpSp>
        <p:grpSp>
          <p:nvGrpSpPr>
            <p:cNvPr id="64523" name="Group 51"/>
            <p:cNvGrpSpPr>
              <a:grpSpLocks/>
            </p:cNvGrpSpPr>
            <p:nvPr/>
          </p:nvGrpSpPr>
          <p:grpSpPr bwMode="auto">
            <a:xfrm>
              <a:off x="94" y="2112"/>
              <a:ext cx="2615" cy="1189"/>
              <a:chOff x="94" y="2928"/>
              <a:chExt cx="2615" cy="1189"/>
            </a:xfrm>
          </p:grpSpPr>
          <p:sp>
            <p:nvSpPr>
              <p:cNvPr id="64526" name="Freeform 52"/>
              <p:cNvSpPr>
                <a:spLocks/>
              </p:cNvSpPr>
              <p:nvPr/>
            </p:nvSpPr>
            <p:spPr bwMode="auto">
              <a:xfrm>
                <a:off x="2046" y="3439"/>
                <a:ext cx="1" cy="88"/>
              </a:xfrm>
              <a:custGeom>
                <a:avLst/>
                <a:gdLst>
                  <a:gd name="T0" fmla="*/ 0 w 1"/>
                  <a:gd name="T1" fmla="*/ 0 h 88"/>
                  <a:gd name="T2" fmla="*/ 0 w 1"/>
                  <a:gd name="T3" fmla="*/ 87 h 88"/>
                  <a:gd name="T4" fmla="*/ 0 w 1"/>
                  <a:gd name="T5" fmla="*/ 0 h 88"/>
                  <a:gd name="T6" fmla="*/ 0 60000 65536"/>
                  <a:gd name="T7" fmla="*/ 0 60000 65536"/>
                  <a:gd name="T8" fmla="*/ 0 60000 65536"/>
                  <a:gd name="T9" fmla="*/ 0 w 1"/>
                  <a:gd name="T10" fmla="*/ 0 h 88"/>
                  <a:gd name="T11" fmla="*/ 1 w 1"/>
                  <a:gd name="T12" fmla="*/ 88 h 88"/>
                </a:gdLst>
                <a:ahLst/>
                <a:cxnLst>
                  <a:cxn ang="T6">
                    <a:pos x="T0" y="T1"/>
                  </a:cxn>
                  <a:cxn ang="T7">
                    <a:pos x="T2" y="T3"/>
                  </a:cxn>
                  <a:cxn ang="T8">
                    <a:pos x="T4" y="T5"/>
                  </a:cxn>
                </a:cxnLst>
                <a:rect l="T9" t="T10" r="T11" b="T12"/>
                <a:pathLst>
                  <a:path w="1" h="88">
                    <a:moveTo>
                      <a:pt x="0" y="0"/>
                    </a:moveTo>
                    <a:lnTo>
                      <a:pt x="0" y="87"/>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27" name="Freeform 53"/>
              <p:cNvSpPr>
                <a:spLocks/>
              </p:cNvSpPr>
              <p:nvPr/>
            </p:nvSpPr>
            <p:spPr bwMode="auto">
              <a:xfrm>
                <a:off x="2322" y="3439"/>
                <a:ext cx="1" cy="88"/>
              </a:xfrm>
              <a:custGeom>
                <a:avLst/>
                <a:gdLst>
                  <a:gd name="T0" fmla="*/ 0 w 1"/>
                  <a:gd name="T1" fmla="*/ 0 h 88"/>
                  <a:gd name="T2" fmla="*/ 0 w 1"/>
                  <a:gd name="T3" fmla="*/ 87 h 88"/>
                  <a:gd name="T4" fmla="*/ 0 w 1"/>
                  <a:gd name="T5" fmla="*/ 0 h 88"/>
                  <a:gd name="T6" fmla="*/ 0 60000 65536"/>
                  <a:gd name="T7" fmla="*/ 0 60000 65536"/>
                  <a:gd name="T8" fmla="*/ 0 60000 65536"/>
                  <a:gd name="T9" fmla="*/ 0 w 1"/>
                  <a:gd name="T10" fmla="*/ 0 h 88"/>
                  <a:gd name="T11" fmla="*/ 1 w 1"/>
                  <a:gd name="T12" fmla="*/ 88 h 88"/>
                </a:gdLst>
                <a:ahLst/>
                <a:cxnLst>
                  <a:cxn ang="T6">
                    <a:pos x="T0" y="T1"/>
                  </a:cxn>
                  <a:cxn ang="T7">
                    <a:pos x="T2" y="T3"/>
                  </a:cxn>
                  <a:cxn ang="T8">
                    <a:pos x="T4" y="T5"/>
                  </a:cxn>
                </a:cxnLst>
                <a:rect l="T9" t="T10" r="T11" b="T12"/>
                <a:pathLst>
                  <a:path w="1" h="88">
                    <a:moveTo>
                      <a:pt x="0" y="0"/>
                    </a:moveTo>
                    <a:lnTo>
                      <a:pt x="0" y="87"/>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28" name="Freeform 54"/>
              <p:cNvSpPr>
                <a:spLocks/>
              </p:cNvSpPr>
              <p:nvPr/>
            </p:nvSpPr>
            <p:spPr bwMode="auto">
              <a:xfrm>
                <a:off x="2046" y="3439"/>
                <a:ext cx="277" cy="88"/>
              </a:xfrm>
              <a:custGeom>
                <a:avLst/>
                <a:gdLst>
                  <a:gd name="T0" fmla="*/ 0 w 277"/>
                  <a:gd name="T1" fmla="*/ 0 h 88"/>
                  <a:gd name="T2" fmla="*/ 276 w 277"/>
                  <a:gd name="T3" fmla="*/ 87 h 88"/>
                  <a:gd name="T4" fmla="*/ 0 w 277"/>
                  <a:gd name="T5" fmla="*/ 0 h 88"/>
                  <a:gd name="T6" fmla="*/ 0 60000 65536"/>
                  <a:gd name="T7" fmla="*/ 0 60000 65536"/>
                  <a:gd name="T8" fmla="*/ 0 60000 65536"/>
                  <a:gd name="T9" fmla="*/ 0 w 277"/>
                  <a:gd name="T10" fmla="*/ 0 h 88"/>
                  <a:gd name="T11" fmla="*/ 277 w 277"/>
                  <a:gd name="T12" fmla="*/ 88 h 88"/>
                </a:gdLst>
                <a:ahLst/>
                <a:cxnLst>
                  <a:cxn ang="T6">
                    <a:pos x="T0" y="T1"/>
                  </a:cxn>
                  <a:cxn ang="T7">
                    <a:pos x="T2" y="T3"/>
                  </a:cxn>
                  <a:cxn ang="T8">
                    <a:pos x="T4" y="T5"/>
                  </a:cxn>
                </a:cxnLst>
                <a:rect l="T9" t="T10" r="T11" b="T12"/>
                <a:pathLst>
                  <a:path w="277" h="88">
                    <a:moveTo>
                      <a:pt x="0" y="0"/>
                    </a:moveTo>
                    <a:lnTo>
                      <a:pt x="276" y="87"/>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29" name="Freeform 55"/>
              <p:cNvSpPr>
                <a:spLocks/>
              </p:cNvSpPr>
              <p:nvPr/>
            </p:nvSpPr>
            <p:spPr bwMode="auto">
              <a:xfrm>
                <a:off x="2046" y="3439"/>
                <a:ext cx="277" cy="88"/>
              </a:xfrm>
              <a:custGeom>
                <a:avLst/>
                <a:gdLst>
                  <a:gd name="T0" fmla="*/ 0 w 277"/>
                  <a:gd name="T1" fmla="*/ 87 h 88"/>
                  <a:gd name="T2" fmla="*/ 276 w 277"/>
                  <a:gd name="T3" fmla="*/ 0 h 88"/>
                  <a:gd name="T4" fmla="*/ 0 w 277"/>
                  <a:gd name="T5" fmla="*/ 87 h 88"/>
                  <a:gd name="T6" fmla="*/ 0 60000 65536"/>
                  <a:gd name="T7" fmla="*/ 0 60000 65536"/>
                  <a:gd name="T8" fmla="*/ 0 60000 65536"/>
                  <a:gd name="T9" fmla="*/ 0 w 277"/>
                  <a:gd name="T10" fmla="*/ 0 h 88"/>
                  <a:gd name="T11" fmla="*/ 277 w 277"/>
                  <a:gd name="T12" fmla="*/ 88 h 88"/>
                </a:gdLst>
                <a:ahLst/>
                <a:cxnLst>
                  <a:cxn ang="T6">
                    <a:pos x="T0" y="T1"/>
                  </a:cxn>
                  <a:cxn ang="T7">
                    <a:pos x="T2" y="T3"/>
                  </a:cxn>
                  <a:cxn ang="T8">
                    <a:pos x="T4" y="T5"/>
                  </a:cxn>
                </a:cxnLst>
                <a:rect l="T9" t="T10" r="T11" b="T12"/>
                <a:pathLst>
                  <a:path w="277" h="88">
                    <a:moveTo>
                      <a:pt x="0" y="87"/>
                    </a:moveTo>
                    <a:lnTo>
                      <a:pt x="276" y="0"/>
                    </a:lnTo>
                    <a:lnTo>
                      <a:pt x="0" y="87"/>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30" name="Freeform 56"/>
              <p:cNvSpPr>
                <a:spLocks/>
              </p:cNvSpPr>
              <p:nvPr/>
            </p:nvSpPr>
            <p:spPr bwMode="auto">
              <a:xfrm>
                <a:off x="1371" y="2928"/>
                <a:ext cx="1" cy="89"/>
              </a:xfrm>
              <a:custGeom>
                <a:avLst/>
                <a:gdLst>
                  <a:gd name="T0" fmla="*/ 0 w 1"/>
                  <a:gd name="T1" fmla="*/ 0 h 89"/>
                  <a:gd name="T2" fmla="*/ 0 w 1"/>
                  <a:gd name="T3" fmla="*/ 88 h 89"/>
                  <a:gd name="T4" fmla="*/ 0 w 1"/>
                  <a:gd name="T5" fmla="*/ 0 h 89"/>
                  <a:gd name="T6" fmla="*/ 0 60000 65536"/>
                  <a:gd name="T7" fmla="*/ 0 60000 65536"/>
                  <a:gd name="T8" fmla="*/ 0 60000 65536"/>
                  <a:gd name="T9" fmla="*/ 0 w 1"/>
                  <a:gd name="T10" fmla="*/ 0 h 89"/>
                  <a:gd name="T11" fmla="*/ 1 w 1"/>
                  <a:gd name="T12" fmla="*/ 89 h 89"/>
                </a:gdLst>
                <a:ahLst/>
                <a:cxnLst>
                  <a:cxn ang="T6">
                    <a:pos x="T0" y="T1"/>
                  </a:cxn>
                  <a:cxn ang="T7">
                    <a:pos x="T2" y="T3"/>
                  </a:cxn>
                  <a:cxn ang="T8">
                    <a:pos x="T4" y="T5"/>
                  </a:cxn>
                </a:cxnLst>
                <a:rect l="T9" t="T10" r="T11" b="T12"/>
                <a:pathLst>
                  <a:path w="1" h="89">
                    <a:moveTo>
                      <a:pt x="0" y="0"/>
                    </a:moveTo>
                    <a:lnTo>
                      <a:pt x="0" y="88"/>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31" name="Freeform 57"/>
              <p:cNvSpPr>
                <a:spLocks/>
              </p:cNvSpPr>
              <p:nvPr/>
            </p:nvSpPr>
            <p:spPr bwMode="auto">
              <a:xfrm>
                <a:off x="1647" y="2928"/>
                <a:ext cx="1" cy="89"/>
              </a:xfrm>
              <a:custGeom>
                <a:avLst/>
                <a:gdLst>
                  <a:gd name="T0" fmla="*/ 0 w 1"/>
                  <a:gd name="T1" fmla="*/ 0 h 89"/>
                  <a:gd name="T2" fmla="*/ 0 w 1"/>
                  <a:gd name="T3" fmla="*/ 88 h 89"/>
                  <a:gd name="T4" fmla="*/ 0 w 1"/>
                  <a:gd name="T5" fmla="*/ 0 h 89"/>
                  <a:gd name="T6" fmla="*/ 0 60000 65536"/>
                  <a:gd name="T7" fmla="*/ 0 60000 65536"/>
                  <a:gd name="T8" fmla="*/ 0 60000 65536"/>
                  <a:gd name="T9" fmla="*/ 0 w 1"/>
                  <a:gd name="T10" fmla="*/ 0 h 89"/>
                  <a:gd name="T11" fmla="*/ 1 w 1"/>
                  <a:gd name="T12" fmla="*/ 89 h 89"/>
                </a:gdLst>
                <a:ahLst/>
                <a:cxnLst>
                  <a:cxn ang="T6">
                    <a:pos x="T0" y="T1"/>
                  </a:cxn>
                  <a:cxn ang="T7">
                    <a:pos x="T2" y="T3"/>
                  </a:cxn>
                  <a:cxn ang="T8">
                    <a:pos x="T4" y="T5"/>
                  </a:cxn>
                </a:cxnLst>
                <a:rect l="T9" t="T10" r="T11" b="T12"/>
                <a:pathLst>
                  <a:path w="1" h="89">
                    <a:moveTo>
                      <a:pt x="0" y="0"/>
                    </a:moveTo>
                    <a:lnTo>
                      <a:pt x="0" y="88"/>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32" name="Freeform 58"/>
              <p:cNvSpPr>
                <a:spLocks/>
              </p:cNvSpPr>
              <p:nvPr/>
            </p:nvSpPr>
            <p:spPr bwMode="auto">
              <a:xfrm>
                <a:off x="1371" y="2928"/>
                <a:ext cx="277" cy="89"/>
              </a:xfrm>
              <a:custGeom>
                <a:avLst/>
                <a:gdLst>
                  <a:gd name="T0" fmla="*/ 0 w 277"/>
                  <a:gd name="T1" fmla="*/ 0 h 89"/>
                  <a:gd name="T2" fmla="*/ 276 w 277"/>
                  <a:gd name="T3" fmla="*/ 88 h 89"/>
                  <a:gd name="T4" fmla="*/ 0 w 277"/>
                  <a:gd name="T5" fmla="*/ 0 h 89"/>
                  <a:gd name="T6" fmla="*/ 0 60000 65536"/>
                  <a:gd name="T7" fmla="*/ 0 60000 65536"/>
                  <a:gd name="T8" fmla="*/ 0 60000 65536"/>
                  <a:gd name="T9" fmla="*/ 0 w 277"/>
                  <a:gd name="T10" fmla="*/ 0 h 89"/>
                  <a:gd name="T11" fmla="*/ 277 w 277"/>
                  <a:gd name="T12" fmla="*/ 89 h 89"/>
                </a:gdLst>
                <a:ahLst/>
                <a:cxnLst>
                  <a:cxn ang="T6">
                    <a:pos x="T0" y="T1"/>
                  </a:cxn>
                  <a:cxn ang="T7">
                    <a:pos x="T2" y="T3"/>
                  </a:cxn>
                  <a:cxn ang="T8">
                    <a:pos x="T4" y="T5"/>
                  </a:cxn>
                </a:cxnLst>
                <a:rect l="T9" t="T10" r="T11" b="T12"/>
                <a:pathLst>
                  <a:path w="277" h="89">
                    <a:moveTo>
                      <a:pt x="0" y="0"/>
                    </a:moveTo>
                    <a:lnTo>
                      <a:pt x="276" y="88"/>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33" name="Freeform 59"/>
              <p:cNvSpPr>
                <a:spLocks/>
              </p:cNvSpPr>
              <p:nvPr/>
            </p:nvSpPr>
            <p:spPr bwMode="auto">
              <a:xfrm>
                <a:off x="1371" y="2928"/>
                <a:ext cx="277" cy="89"/>
              </a:xfrm>
              <a:custGeom>
                <a:avLst/>
                <a:gdLst>
                  <a:gd name="T0" fmla="*/ 0 w 277"/>
                  <a:gd name="T1" fmla="*/ 88 h 89"/>
                  <a:gd name="T2" fmla="*/ 276 w 277"/>
                  <a:gd name="T3" fmla="*/ 0 h 89"/>
                  <a:gd name="T4" fmla="*/ 0 w 277"/>
                  <a:gd name="T5" fmla="*/ 88 h 89"/>
                  <a:gd name="T6" fmla="*/ 0 60000 65536"/>
                  <a:gd name="T7" fmla="*/ 0 60000 65536"/>
                  <a:gd name="T8" fmla="*/ 0 60000 65536"/>
                  <a:gd name="T9" fmla="*/ 0 w 277"/>
                  <a:gd name="T10" fmla="*/ 0 h 89"/>
                  <a:gd name="T11" fmla="*/ 277 w 277"/>
                  <a:gd name="T12" fmla="*/ 89 h 89"/>
                </a:gdLst>
                <a:ahLst/>
                <a:cxnLst>
                  <a:cxn ang="T6">
                    <a:pos x="T0" y="T1"/>
                  </a:cxn>
                  <a:cxn ang="T7">
                    <a:pos x="T2" y="T3"/>
                  </a:cxn>
                  <a:cxn ang="T8">
                    <a:pos x="T4" y="T5"/>
                  </a:cxn>
                </a:cxnLst>
                <a:rect l="T9" t="T10" r="T11" b="T12"/>
                <a:pathLst>
                  <a:path w="277" h="89">
                    <a:moveTo>
                      <a:pt x="0" y="88"/>
                    </a:moveTo>
                    <a:lnTo>
                      <a:pt x="276" y="0"/>
                    </a:lnTo>
                    <a:lnTo>
                      <a:pt x="0" y="88"/>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34" name="Freeform 60"/>
              <p:cNvSpPr>
                <a:spLocks/>
              </p:cNvSpPr>
              <p:nvPr/>
            </p:nvSpPr>
            <p:spPr bwMode="auto">
              <a:xfrm>
                <a:off x="1673" y="3517"/>
                <a:ext cx="508" cy="335"/>
              </a:xfrm>
              <a:custGeom>
                <a:avLst/>
                <a:gdLst>
                  <a:gd name="T0" fmla="*/ 0 w 508"/>
                  <a:gd name="T1" fmla="*/ 334 h 335"/>
                  <a:gd name="T2" fmla="*/ 507 w 508"/>
                  <a:gd name="T3" fmla="*/ 0 h 335"/>
                  <a:gd name="T4" fmla="*/ 0 w 508"/>
                  <a:gd name="T5" fmla="*/ 334 h 335"/>
                  <a:gd name="T6" fmla="*/ 0 60000 65536"/>
                  <a:gd name="T7" fmla="*/ 0 60000 65536"/>
                  <a:gd name="T8" fmla="*/ 0 60000 65536"/>
                  <a:gd name="T9" fmla="*/ 0 w 508"/>
                  <a:gd name="T10" fmla="*/ 0 h 335"/>
                  <a:gd name="T11" fmla="*/ 508 w 508"/>
                  <a:gd name="T12" fmla="*/ 335 h 335"/>
                </a:gdLst>
                <a:ahLst/>
                <a:cxnLst>
                  <a:cxn ang="T6">
                    <a:pos x="T0" y="T1"/>
                  </a:cxn>
                  <a:cxn ang="T7">
                    <a:pos x="T2" y="T3"/>
                  </a:cxn>
                  <a:cxn ang="T8">
                    <a:pos x="T4" y="T5"/>
                  </a:cxn>
                </a:cxnLst>
                <a:rect l="T9" t="T10" r="T11" b="T12"/>
                <a:pathLst>
                  <a:path w="508" h="335">
                    <a:moveTo>
                      <a:pt x="0" y="334"/>
                    </a:moveTo>
                    <a:lnTo>
                      <a:pt x="507" y="0"/>
                    </a:lnTo>
                    <a:lnTo>
                      <a:pt x="0" y="334"/>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35" name="Freeform 61"/>
              <p:cNvSpPr>
                <a:spLocks/>
              </p:cNvSpPr>
              <p:nvPr/>
            </p:nvSpPr>
            <p:spPr bwMode="auto">
              <a:xfrm>
                <a:off x="2190" y="3526"/>
                <a:ext cx="422" cy="281"/>
              </a:xfrm>
              <a:custGeom>
                <a:avLst/>
                <a:gdLst>
                  <a:gd name="T0" fmla="*/ 0 w 422"/>
                  <a:gd name="T1" fmla="*/ 0 h 281"/>
                  <a:gd name="T2" fmla="*/ 421 w 422"/>
                  <a:gd name="T3" fmla="*/ 280 h 281"/>
                  <a:gd name="T4" fmla="*/ 0 w 422"/>
                  <a:gd name="T5" fmla="*/ 0 h 281"/>
                  <a:gd name="T6" fmla="*/ 0 60000 65536"/>
                  <a:gd name="T7" fmla="*/ 0 60000 65536"/>
                  <a:gd name="T8" fmla="*/ 0 60000 65536"/>
                  <a:gd name="T9" fmla="*/ 0 w 422"/>
                  <a:gd name="T10" fmla="*/ 0 h 281"/>
                  <a:gd name="T11" fmla="*/ 422 w 422"/>
                  <a:gd name="T12" fmla="*/ 281 h 281"/>
                </a:gdLst>
                <a:ahLst/>
                <a:cxnLst>
                  <a:cxn ang="T6">
                    <a:pos x="T0" y="T1"/>
                  </a:cxn>
                  <a:cxn ang="T7">
                    <a:pos x="T2" y="T3"/>
                  </a:cxn>
                  <a:cxn ang="T8">
                    <a:pos x="T4" y="T5"/>
                  </a:cxn>
                </a:cxnLst>
                <a:rect l="T9" t="T10" r="T11" b="T12"/>
                <a:pathLst>
                  <a:path w="422" h="281">
                    <a:moveTo>
                      <a:pt x="0" y="0"/>
                    </a:moveTo>
                    <a:lnTo>
                      <a:pt x="421" y="280"/>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36" name="Freeform 62"/>
              <p:cNvSpPr>
                <a:spLocks/>
              </p:cNvSpPr>
              <p:nvPr/>
            </p:nvSpPr>
            <p:spPr bwMode="auto">
              <a:xfrm>
                <a:off x="631" y="3427"/>
                <a:ext cx="1" cy="88"/>
              </a:xfrm>
              <a:custGeom>
                <a:avLst/>
                <a:gdLst>
                  <a:gd name="T0" fmla="*/ 0 w 1"/>
                  <a:gd name="T1" fmla="*/ 0 h 88"/>
                  <a:gd name="T2" fmla="*/ 0 w 1"/>
                  <a:gd name="T3" fmla="*/ 87 h 88"/>
                  <a:gd name="T4" fmla="*/ 0 w 1"/>
                  <a:gd name="T5" fmla="*/ 0 h 88"/>
                  <a:gd name="T6" fmla="*/ 0 60000 65536"/>
                  <a:gd name="T7" fmla="*/ 0 60000 65536"/>
                  <a:gd name="T8" fmla="*/ 0 60000 65536"/>
                  <a:gd name="T9" fmla="*/ 0 w 1"/>
                  <a:gd name="T10" fmla="*/ 0 h 88"/>
                  <a:gd name="T11" fmla="*/ 1 w 1"/>
                  <a:gd name="T12" fmla="*/ 88 h 88"/>
                </a:gdLst>
                <a:ahLst/>
                <a:cxnLst>
                  <a:cxn ang="T6">
                    <a:pos x="T0" y="T1"/>
                  </a:cxn>
                  <a:cxn ang="T7">
                    <a:pos x="T2" y="T3"/>
                  </a:cxn>
                  <a:cxn ang="T8">
                    <a:pos x="T4" y="T5"/>
                  </a:cxn>
                </a:cxnLst>
                <a:rect l="T9" t="T10" r="T11" b="T12"/>
                <a:pathLst>
                  <a:path w="1" h="88">
                    <a:moveTo>
                      <a:pt x="0" y="0"/>
                    </a:moveTo>
                    <a:lnTo>
                      <a:pt x="0" y="87"/>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37" name="Freeform 63"/>
              <p:cNvSpPr>
                <a:spLocks/>
              </p:cNvSpPr>
              <p:nvPr/>
            </p:nvSpPr>
            <p:spPr bwMode="auto">
              <a:xfrm>
                <a:off x="908" y="3427"/>
                <a:ext cx="1" cy="88"/>
              </a:xfrm>
              <a:custGeom>
                <a:avLst/>
                <a:gdLst>
                  <a:gd name="T0" fmla="*/ 0 w 1"/>
                  <a:gd name="T1" fmla="*/ 0 h 88"/>
                  <a:gd name="T2" fmla="*/ 0 w 1"/>
                  <a:gd name="T3" fmla="*/ 87 h 88"/>
                  <a:gd name="T4" fmla="*/ 0 w 1"/>
                  <a:gd name="T5" fmla="*/ 0 h 88"/>
                  <a:gd name="T6" fmla="*/ 0 60000 65536"/>
                  <a:gd name="T7" fmla="*/ 0 60000 65536"/>
                  <a:gd name="T8" fmla="*/ 0 60000 65536"/>
                  <a:gd name="T9" fmla="*/ 0 w 1"/>
                  <a:gd name="T10" fmla="*/ 0 h 88"/>
                  <a:gd name="T11" fmla="*/ 1 w 1"/>
                  <a:gd name="T12" fmla="*/ 88 h 88"/>
                </a:gdLst>
                <a:ahLst/>
                <a:cxnLst>
                  <a:cxn ang="T6">
                    <a:pos x="T0" y="T1"/>
                  </a:cxn>
                  <a:cxn ang="T7">
                    <a:pos x="T2" y="T3"/>
                  </a:cxn>
                  <a:cxn ang="T8">
                    <a:pos x="T4" y="T5"/>
                  </a:cxn>
                </a:cxnLst>
                <a:rect l="T9" t="T10" r="T11" b="T12"/>
                <a:pathLst>
                  <a:path w="1" h="88">
                    <a:moveTo>
                      <a:pt x="0" y="0"/>
                    </a:moveTo>
                    <a:lnTo>
                      <a:pt x="0" y="87"/>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38" name="Freeform 64"/>
              <p:cNvSpPr>
                <a:spLocks/>
              </p:cNvSpPr>
              <p:nvPr/>
            </p:nvSpPr>
            <p:spPr bwMode="auto">
              <a:xfrm>
                <a:off x="631" y="3427"/>
                <a:ext cx="278" cy="88"/>
              </a:xfrm>
              <a:custGeom>
                <a:avLst/>
                <a:gdLst>
                  <a:gd name="T0" fmla="*/ 0 w 278"/>
                  <a:gd name="T1" fmla="*/ 0 h 88"/>
                  <a:gd name="T2" fmla="*/ 277 w 278"/>
                  <a:gd name="T3" fmla="*/ 87 h 88"/>
                  <a:gd name="T4" fmla="*/ 0 w 278"/>
                  <a:gd name="T5" fmla="*/ 0 h 88"/>
                  <a:gd name="T6" fmla="*/ 0 60000 65536"/>
                  <a:gd name="T7" fmla="*/ 0 60000 65536"/>
                  <a:gd name="T8" fmla="*/ 0 60000 65536"/>
                  <a:gd name="T9" fmla="*/ 0 w 278"/>
                  <a:gd name="T10" fmla="*/ 0 h 88"/>
                  <a:gd name="T11" fmla="*/ 278 w 278"/>
                  <a:gd name="T12" fmla="*/ 88 h 88"/>
                </a:gdLst>
                <a:ahLst/>
                <a:cxnLst>
                  <a:cxn ang="T6">
                    <a:pos x="T0" y="T1"/>
                  </a:cxn>
                  <a:cxn ang="T7">
                    <a:pos x="T2" y="T3"/>
                  </a:cxn>
                  <a:cxn ang="T8">
                    <a:pos x="T4" y="T5"/>
                  </a:cxn>
                </a:cxnLst>
                <a:rect l="T9" t="T10" r="T11" b="T12"/>
                <a:pathLst>
                  <a:path w="278" h="88">
                    <a:moveTo>
                      <a:pt x="0" y="0"/>
                    </a:moveTo>
                    <a:lnTo>
                      <a:pt x="277" y="87"/>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39" name="Freeform 65"/>
              <p:cNvSpPr>
                <a:spLocks/>
              </p:cNvSpPr>
              <p:nvPr/>
            </p:nvSpPr>
            <p:spPr bwMode="auto">
              <a:xfrm>
                <a:off x="631" y="3427"/>
                <a:ext cx="278" cy="88"/>
              </a:xfrm>
              <a:custGeom>
                <a:avLst/>
                <a:gdLst>
                  <a:gd name="T0" fmla="*/ 0 w 278"/>
                  <a:gd name="T1" fmla="*/ 87 h 88"/>
                  <a:gd name="T2" fmla="*/ 277 w 278"/>
                  <a:gd name="T3" fmla="*/ 0 h 88"/>
                  <a:gd name="T4" fmla="*/ 0 w 278"/>
                  <a:gd name="T5" fmla="*/ 87 h 88"/>
                  <a:gd name="T6" fmla="*/ 0 60000 65536"/>
                  <a:gd name="T7" fmla="*/ 0 60000 65536"/>
                  <a:gd name="T8" fmla="*/ 0 60000 65536"/>
                  <a:gd name="T9" fmla="*/ 0 w 278"/>
                  <a:gd name="T10" fmla="*/ 0 h 88"/>
                  <a:gd name="T11" fmla="*/ 278 w 278"/>
                  <a:gd name="T12" fmla="*/ 88 h 88"/>
                </a:gdLst>
                <a:ahLst/>
                <a:cxnLst>
                  <a:cxn ang="T6">
                    <a:pos x="T0" y="T1"/>
                  </a:cxn>
                  <a:cxn ang="T7">
                    <a:pos x="T2" y="T3"/>
                  </a:cxn>
                  <a:cxn ang="T8">
                    <a:pos x="T4" y="T5"/>
                  </a:cxn>
                </a:cxnLst>
                <a:rect l="T9" t="T10" r="T11" b="T12"/>
                <a:pathLst>
                  <a:path w="278" h="88">
                    <a:moveTo>
                      <a:pt x="0" y="87"/>
                    </a:moveTo>
                    <a:lnTo>
                      <a:pt x="277" y="0"/>
                    </a:lnTo>
                    <a:lnTo>
                      <a:pt x="0" y="87"/>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40" name="Freeform 66"/>
              <p:cNvSpPr>
                <a:spLocks/>
              </p:cNvSpPr>
              <p:nvPr/>
            </p:nvSpPr>
            <p:spPr bwMode="auto">
              <a:xfrm>
                <a:off x="260" y="3530"/>
                <a:ext cx="509" cy="334"/>
              </a:xfrm>
              <a:custGeom>
                <a:avLst/>
                <a:gdLst>
                  <a:gd name="T0" fmla="*/ 0 w 509"/>
                  <a:gd name="T1" fmla="*/ 333 h 334"/>
                  <a:gd name="T2" fmla="*/ 508 w 509"/>
                  <a:gd name="T3" fmla="*/ 0 h 334"/>
                  <a:gd name="T4" fmla="*/ 0 w 509"/>
                  <a:gd name="T5" fmla="*/ 333 h 334"/>
                  <a:gd name="T6" fmla="*/ 0 60000 65536"/>
                  <a:gd name="T7" fmla="*/ 0 60000 65536"/>
                  <a:gd name="T8" fmla="*/ 0 60000 65536"/>
                  <a:gd name="T9" fmla="*/ 0 w 509"/>
                  <a:gd name="T10" fmla="*/ 0 h 334"/>
                  <a:gd name="T11" fmla="*/ 509 w 509"/>
                  <a:gd name="T12" fmla="*/ 334 h 334"/>
                </a:gdLst>
                <a:ahLst/>
                <a:cxnLst>
                  <a:cxn ang="T6">
                    <a:pos x="T0" y="T1"/>
                  </a:cxn>
                  <a:cxn ang="T7">
                    <a:pos x="T2" y="T3"/>
                  </a:cxn>
                  <a:cxn ang="T8">
                    <a:pos x="T4" y="T5"/>
                  </a:cxn>
                </a:cxnLst>
                <a:rect l="T9" t="T10" r="T11" b="T12"/>
                <a:pathLst>
                  <a:path w="509" h="334">
                    <a:moveTo>
                      <a:pt x="0" y="333"/>
                    </a:moveTo>
                    <a:lnTo>
                      <a:pt x="508" y="0"/>
                    </a:lnTo>
                    <a:lnTo>
                      <a:pt x="0" y="333"/>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41" name="Freeform 67"/>
              <p:cNvSpPr>
                <a:spLocks/>
              </p:cNvSpPr>
              <p:nvPr/>
            </p:nvSpPr>
            <p:spPr bwMode="auto">
              <a:xfrm>
                <a:off x="777" y="3538"/>
                <a:ext cx="422" cy="282"/>
              </a:xfrm>
              <a:custGeom>
                <a:avLst/>
                <a:gdLst>
                  <a:gd name="T0" fmla="*/ 0 w 422"/>
                  <a:gd name="T1" fmla="*/ 0 h 282"/>
                  <a:gd name="T2" fmla="*/ 421 w 422"/>
                  <a:gd name="T3" fmla="*/ 281 h 282"/>
                  <a:gd name="T4" fmla="*/ 0 w 422"/>
                  <a:gd name="T5" fmla="*/ 0 h 282"/>
                  <a:gd name="T6" fmla="*/ 0 60000 65536"/>
                  <a:gd name="T7" fmla="*/ 0 60000 65536"/>
                  <a:gd name="T8" fmla="*/ 0 60000 65536"/>
                  <a:gd name="T9" fmla="*/ 0 w 422"/>
                  <a:gd name="T10" fmla="*/ 0 h 282"/>
                  <a:gd name="T11" fmla="*/ 422 w 422"/>
                  <a:gd name="T12" fmla="*/ 282 h 282"/>
                </a:gdLst>
                <a:ahLst/>
                <a:cxnLst>
                  <a:cxn ang="T6">
                    <a:pos x="T0" y="T1"/>
                  </a:cxn>
                  <a:cxn ang="T7">
                    <a:pos x="T2" y="T3"/>
                  </a:cxn>
                  <a:cxn ang="T8">
                    <a:pos x="T4" y="T5"/>
                  </a:cxn>
                </a:cxnLst>
                <a:rect l="T9" t="T10" r="T11" b="T12"/>
                <a:pathLst>
                  <a:path w="422" h="282">
                    <a:moveTo>
                      <a:pt x="0" y="0"/>
                    </a:moveTo>
                    <a:lnTo>
                      <a:pt x="421" y="281"/>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42" name="Freeform 68"/>
              <p:cNvSpPr>
                <a:spLocks/>
              </p:cNvSpPr>
              <p:nvPr/>
            </p:nvSpPr>
            <p:spPr bwMode="auto">
              <a:xfrm>
                <a:off x="779" y="3057"/>
                <a:ext cx="730" cy="328"/>
              </a:xfrm>
              <a:custGeom>
                <a:avLst/>
                <a:gdLst>
                  <a:gd name="T0" fmla="*/ 0 w 730"/>
                  <a:gd name="T1" fmla="*/ 327 h 328"/>
                  <a:gd name="T2" fmla="*/ 729 w 730"/>
                  <a:gd name="T3" fmla="*/ 0 h 328"/>
                  <a:gd name="T4" fmla="*/ 0 w 730"/>
                  <a:gd name="T5" fmla="*/ 327 h 328"/>
                  <a:gd name="T6" fmla="*/ 0 60000 65536"/>
                  <a:gd name="T7" fmla="*/ 0 60000 65536"/>
                  <a:gd name="T8" fmla="*/ 0 60000 65536"/>
                  <a:gd name="T9" fmla="*/ 0 w 730"/>
                  <a:gd name="T10" fmla="*/ 0 h 328"/>
                  <a:gd name="T11" fmla="*/ 730 w 730"/>
                  <a:gd name="T12" fmla="*/ 328 h 328"/>
                </a:gdLst>
                <a:ahLst/>
                <a:cxnLst>
                  <a:cxn ang="T6">
                    <a:pos x="T0" y="T1"/>
                  </a:cxn>
                  <a:cxn ang="T7">
                    <a:pos x="T2" y="T3"/>
                  </a:cxn>
                  <a:cxn ang="T8">
                    <a:pos x="T4" y="T5"/>
                  </a:cxn>
                </a:cxnLst>
                <a:rect l="T9" t="T10" r="T11" b="T12"/>
                <a:pathLst>
                  <a:path w="730" h="328">
                    <a:moveTo>
                      <a:pt x="0" y="327"/>
                    </a:moveTo>
                    <a:lnTo>
                      <a:pt x="729" y="0"/>
                    </a:lnTo>
                    <a:lnTo>
                      <a:pt x="0" y="327"/>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43" name="Freeform 69"/>
              <p:cNvSpPr>
                <a:spLocks/>
              </p:cNvSpPr>
              <p:nvPr/>
            </p:nvSpPr>
            <p:spPr bwMode="auto">
              <a:xfrm>
                <a:off x="1517" y="3057"/>
                <a:ext cx="654" cy="328"/>
              </a:xfrm>
              <a:custGeom>
                <a:avLst/>
                <a:gdLst>
                  <a:gd name="T0" fmla="*/ 0 w 654"/>
                  <a:gd name="T1" fmla="*/ 0 h 328"/>
                  <a:gd name="T2" fmla="*/ 653 w 654"/>
                  <a:gd name="T3" fmla="*/ 327 h 328"/>
                  <a:gd name="T4" fmla="*/ 0 w 654"/>
                  <a:gd name="T5" fmla="*/ 0 h 328"/>
                  <a:gd name="T6" fmla="*/ 0 60000 65536"/>
                  <a:gd name="T7" fmla="*/ 0 60000 65536"/>
                  <a:gd name="T8" fmla="*/ 0 60000 65536"/>
                  <a:gd name="T9" fmla="*/ 0 w 654"/>
                  <a:gd name="T10" fmla="*/ 0 h 328"/>
                  <a:gd name="T11" fmla="*/ 654 w 654"/>
                  <a:gd name="T12" fmla="*/ 328 h 328"/>
                </a:gdLst>
                <a:ahLst/>
                <a:cxnLst>
                  <a:cxn ang="T6">
                    <a:pos x="T0" y="T1"/>
                  </a:cxn>
                  <a:cxn ang="T7">
                    <a:pos x="T2" y="T3"/>
                  </a:cxn>
                  <a:cxn ang="T8">
                    <a:pos x="T4" y="T5"/>
                  </a:cxn>
                </a:cxnLst>
                <a:rect l="T9" t="T10" r="T11" b="T12"/>
                <a:pathLst>
                  <a:path w="654" h="328">
                    <a:moveTo>
                      <a:pt x="0" y="0"/>
                    </a:moveTo>
                    <a:lnTo>
                      <a:pt x="653" y="327"/>
                    </a:lnTo>
                    <a:lnTo>
                      <a:pt x="0" y="0"/>
                    </a:lnTo>
                  </a:path>
                </a:pathLst>
              </a:custGeom>
              <a:noFill/>
              <a:ln w="127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544" name="Rectangle 70"/>
              <p:cNvSpPr>
                <a:spLocks noChangeArrowheads="1"/>
              </p:cNvSpPr>
              <p:nvPr/>
            </p:nvSpPr>
            <p:spPr bwMode="auto">
              <a:xfrm>
                <a:off x="1544" y="3907"/>
                <a:ext cx="206"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600" b="1">
                    <a:solidFill>
                      <a:srgbClr val="000000"/>
                    </a:solidFill>
                    <a:latin typeface="Arial" charset="0"/>
                  </a:rPr>
                  <a:t>C</a:t>
                </a:r>
              </a:p>
            </p:txBody>
          </p:sp>
          <p:sp>
            <p:nvSpPr>
              <p:cNvPr id="64545" name="Rectangle 71"/>
              <p:cNvSpPr>
                <a:spLocks noChangeArrowheads="1"/>
              </p:cNvSpPr>
              <p:nvPr/>
            </p:nvSpPr>
            <p:spPr bwMode="auto">
              <a:xfrm>
                <a:off x="2503" y="3887"/>
                <a:ext cx="206"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600" b="1">
                    <a:solidFill>
                      <a:srgbClr val="000000"/>
                    </a:solidFill>
                    <a:latin typeface="Arial" charset="0"/>
                  </a:rPr>
                  <a:t>D</a:t>
                </a:r>
              </a:p>
            </p:txBody>
          </p:sp>
          <p:sp>
            <p:nvSpPr>
              <p:cNvPr id="64546" name="Rectangle 72"/>
              <p:cNvSpPr>
                <a:spLocks noChangeArrowheads="1"/>
              </p:cNvSpPr>
              <p:nvPr/>
            </p:nvSpPr>
            <p:spPr bwMode="auto">
              <a:xfrm>
                <a:off x="1117" y="3889"/>
                <a:ext cx="206"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600" b="1">
                    <a:solidFill>
                      <a:srgbClr val="000000"/>
                    </a:solidFill>
                    <a:latin typeface="Arial" charset="0"/>
                  </a:rPr>
                  <a:t>B</a:t>
                </a:r>
              </a:p>
            </p:txBody>
          </p:sp>
          <p:sp>
            <p:nvSpPr>
              <p:cNvPr id="64547" name="Rectangle 73"/>
              <p:cNvSpPr>
                <a:spLocks noChangeArrowheads="1"/>
              </p:cNvSpPr>
              <p:nvPr/>
            </p:nvSpPr>
            <p:spPr bwMode="auto">
              <a:xfrm>
                <a:off x="94" y="3898"/>
                <a:ext cx="206"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600" b="1">
                    <a:solidFill>
                      <a:srgbClr val="000000"/>
                    </a:solidFill>
                    <a:latin typeface="Arial" charset="0"/>
                  </a:rPr>
                  <a:t>A</a:t>
                </a:r>
              </a:p>
            </p:txBody>
          </p:sp>
        </p:grpSp>
        <p:sp>
          <p:nvSpPr>
            <p:cNvPr id="64524" name="Text Box 74"/>
            <p:cNvSpPr txBox="1">
              <a:spLocks noChangeArrowheads="1"/>
            </p:cNvSpPr>
            <p:nvPr/>
          </p:nvSpPr>
          <p:spPr bwMode="auto">
            <a:xfrm>
              <a:off x="2688" y="3253"/>
              <a:ext cx="45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800"/>
                <a:t>outer</a:t>
              </a:r>
            </a:p>
          </p:txBody>
        </p:sp>
        <p:sp>
          <p:nvSpPr>
            <p:cNvPr id="64525" name="Text Box 75"/>
            <p:cNvSpPr txBox="1">
              <a:spLocks noChangeArrowheads="1"/>
            </p:cNvSpPr>
            <p:nvPr/>
          </p:nvSpPr>
          <p:spPr bwMode="auto">
            <a:xfrm>
              <a:off x="3259" y="3262"/>
              <a:ext cx="437"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800"/>
                <a:t>inner</a:t>
              </a:r>
            </a:p>
          </p:txBody>
        </p:sp>
      </p:grpSp>
      <p:sp>
        <p:nvSpPr>
          <p:cNvPr id="64519" name="TextBox 2"/>
          <p:cNvSpPr txBox="1">
            <a:spLocks noChangeArrowheads="1"/>
          </p:cNvSpPr>
          <p:nvPr/>
        </p:nvSpPr>
        <p:spPr bwMode="auto">
          <a:xfrm>
            <a:off x="4191000" y="5715000"/>
            <a:ext cx="22764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Left-deep join tree</a:t>
            </a:r>
          </a:p>
        </p:txBody>
      </p:sp>
      <p:sp>
        <p:nvSpPr>
          <p:cNvPr id="64520" name="TextBox 80"/>
          <p:cNvSpPr txBox="1">
            <a:spLocks noChangeArrowheads="1"/>
          </p:cNvSpPr>
          <p:nvPr/>
        </p:nvSpPr>
        <p:spPr bwMode="auto">
          <a:xfrm>
            <a:off x="685800" y="5715000"/>
            <a:ext cx="271621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Not left-deep join tree</a:t>
            </a:r>
          </a:p>
        </p:txBody>
      </p:sp>
      <p:sp>
        <p:nvSpPr>
          <p:cNvPr id="64521" name="TextBox 81"/>
          <p:cNvSpPr txBox="1">
            <a:spLocks noChangeArrowheads="1"/>
          </p:cNvSpPr>
          <p:nvPr/>
        </p:nvSpPr>
        <p:spPr bwMode="auto">
          <a:xfrm>
            <a:off x="6553200" y="5715000"/>
            <a:ext cx="271621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Not left-deep join tree</a:t>
            </a:r>
          </a:p>
        </p:txBody>
      </p:sp>
    </p:spTree>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1FF8A296-7F7A-A34A-8225-0D33FE2F3B22}" type="datetime1">
              <a:rPr lang="en-US" sz="1200"/>
              <a:pPr eaLnBrk="1" hangingPunct="1"/>
              <a:t>12/4/16</a:t>
            </a:fld>
            <a:endParaRPr lang="en-US" sz="1200"/>
          </a:p>
        </p:txBody>
      </p:sp>
      <p:sp>
        <p:nvSpPr>
          <p:cNvPr id="6656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FD247625-4FF1-9A4A-B746-5C91A3DCFCC8}" type="slidenum">
              <a:rPr lang="en-US" sz="1200"/>
              <a:pPr eaLnBrk="1" hangingPunct="1"/>
              <a:t>28</a:t>
            </a:fld>
            <a:endParaRPr lang="en-US" sz="1200"/>
          </a:p>
        </p:txBody>
      </p:sp>
      <p:sp>
        <p:nvSpPr>
          <p:cNvPr id="66564" name="Rectangle 4"/>
          <p:cNvSpPr>
            <a:spLocks noGrp="1" noChangeArrowheads="1"/>
          </p:cNvSpPr>
          <p:nvPr>
            <p:ph type="title"/>
          </p:nvPr>
        </p:nvSpPr>
        <p:spPr>
          <a:xfrm>
            <a:off x="838200" y="76200"/>
            <a:ext cx="7772400" cy="1104900"/>
          </a:xfrm>
          <a:noFill/>
        </p:spPr>
        <p:txBody>
          <a:bodyPr lIns="90488" tIns="44450" rIns="90488" bIns="44450" anchor="ctr"/>
          <a:lstStyle/>
          <a:p>
            <a:pPr eaLnBrk="1" hangingPunct="1"/>
            <a:r>
              <a:rPr lang="en-US" sz="4000">
                <a:latin typeface="Tahoma" charset="0"/>
              </a:rPr>
              <a:t>Enumeration of Left-Deep Plans</a:t>
            </a:r>
          </a:p>
        </p:txBody>
      </p:sp>
      <p:sp>
        <p:nvSpPr>
          <p:cNvPr id="1148933" name="Rectangle 5"/>
          <p:cNvSpPr>
            <a:spLocks noGrp="1" noChangeArrowheads="1"/>
          </p:cNvSpPr>
          <p:nvPr>
            <p:ph type="body" idx="1"/>
          </p:nvPr>
        </p:nvSpPr>
        <p:spPr>
          <a:xfrm>
            <a:off x="304800" y="1143000"/>
            <a:ext cx="8763000" cy="4800600"/>
          </a:xfrm>
        </p:spPr>
        <p:txBody>
          <a:bodyPr lIns="90488" tIns="44450" rIns="90488" bIns="44450"/>
          <a:lstStyle/>
          <a:p>
            <a:pPr eaLnBrk="1" hangingPunct="1">
              <a:lnSpc>
                <a:spcPct val="110000"/>
              </a:lnSpc>
              <a:defRPr/>
            </a:pPr>
            <a:r>
              <a:rPr lang="en-US" sz="2400" dirty="0">
                <a:latin typeface="Tahoma" charset="0"/>
              </a:rPr>
              <a:t>Decide: </a:t>
            </a:r>
          </a:p>
          <a:p>
            <a:pPr lvl="1" eaLnBrk="1" hangingPunct="1">
              <a:lnSpc>
                <a:spcPct val="110000"/>
              </a:lnSpc>
              <a:defRPr/>
            </a:pPr>
            <a:r>
              <a:rPr lang="en-US" sz="2000" dirty="0">
                <a:latin typeface="Tahoma" charset="0"/>
              </a:rPr>
              <a:t>Join order</a:t>
            </a:r>
          </a:p>
          <a:p>
            <a:pPr lvl="1" eaLnBrk="1" hangingPunct="1">
              <a:lnSpc>
                <a:spcPct val="110000"/>
              </a:lnSpc>
              <a:defRPr/>
            </a:pPr>
            <a:r>
              <a:rPr lang="en-US" sz="2000" dirty="0">
                <a:latin typeface="Tahoma" charset="0"/>
              </a:rPr>
              <a:t>Join method for each join</a:t>
            </a:r>
          </a:p>
          <a:p>
            <a:pPr eaLnBrk="1" hangingPunct="1">
              <a:lnSpc>
                <a:spcPct val="110000"/>
              </a:lnSpc>
              <a:defRPr/>
            </a:pPr>
            <a:r>
              <a:rPr lang="en-US" sz="2400" dirty="0">
                <a:latin typeface="Tahoma" charset="0"/>
              </a:rPr>
              <a:t>Enumerated using N passes (if N relations joined):</a:t>
            </a:r>
          </a:p>
          <a:p>
            <a:pPr eaLnBrk="1" hangingPunct="1">
              <a:lnSpc>
                <a:spcPct val="110000"/>
              </a:lnSpc>
              <a:buSzPct val="75000"/>
              <a:defRPr/>
            </a:pPr>
            <a:r>
              <a:rPr lang="en-US" sz="2400" dirty="0">
                <a:solidFill>
                  <a:schemeClr val="accent2"/>
                </a:solidFill>
                <a:latin typeface="Tahoma" charset="0"/>
              </a:rPr>
              <a:t>Pass 1: </a:t>
            </a:r>
            <a:r>
              <a:rPr lang="en-US" sz="2400" dirty="0">
                <a:latin typeface="Tahoma" charset="0"/>
              </a:rPr>
              <a:t>Find best 1-relation plan for each </a:t>
            </a:r>
            <a:r>
              <a:rPr lang="en-US" sz="2400" dirty="0" smtClean="0">
                <a:latin typeface="Tahoma" charset="0"/>
              </a:rPr>
              <a:t>relation (apply selections and projections first and consider using indexing)</a:t>
            </a:r>
            <a:endParaRPr lang="en-US" sz="2400" dirty="0">
              <a:latin typeface="Tahoma" charset="0"/>
            </a:endParaRPr>
          </a:p>
          <a:p>
            <a:pPr eaLnBrk="1" hangingPunct="1">
              <a:lnSpc>
                <a:spcPct val="110000"/>
              </a:lnSpc>
              <a:defRPr/>
            </a:pPr>
            <a:r>
              <a:rPr lang="en-US" sz="2400" dirty="0" smtClean="0">
                <a:latin typeface="Tahoma" charset="0"/>
              </a:rPr>
              <a:t>For </a:t>
            </a:r>
            <a:r>
              <a:rPr lang="en-US" sz="2400" dirty="0">
                <a:latin typeface="Tahoma" charset="0"/>
              </a:rPr>
              <a:t>each </a:t>
            </a:r>
            <a:r>
              <a:rPr lang="en-US" sz="2400" dirty="0" smtClean="0">
                <a:latin typeface="Tahoma" charset="0"/>
              </a:rPr>
              <a:t>relation, </a:t>
            </a:r>
            <a:r>
              <a:rPr lang="en-US" sz="2400" dirty="0">
                <a:latin typeface="Tahoma" charset="0"/>
              </a:rPr>
              <a:t>retain only:</a:t>
            </a:r>
          </a:p>
          <a:p>
            <a:pPr lvl="1" eaLnBrk="1" hangingPunct="1">
              <a:lnSpc>
                <a:spcPct val="110000"/>
              </a:lnSpc>
              <a:buSzPct val="75000"/>
              <a:defRPr/>
            </a:pPr>
            <a:r>
              <a:rPr lang="en-US" sz="2000" dirty="0">
                <a:latin typeface="Tahoma" charset="0"/>
              </a:rPr>
              <a:t>Cheapest plan </a:t>
            </a:r>
            <a:r>
              <a:rPr lang="en-US" sz="2000" dirty="0" smtClean="0">
                <a:latin typeface="Tahoma" charset="0"/>
              </a:rPr>
              <a:t>overall (e.g., File scan), </a:t>
            </a:r>
            <a:r>
              <a:rPr lang="en-US" sz="2000" dirty="0">
                <a:latin typeface="Tahoma" charset="0"/>
              </a:rPr>
              <a:t>plus</a:t>
            </a:r>
          </a:p>
          <a:p>
            <a:pPr lvl="1" eaLnBrk="1" hangingPunct="1">
              <a:lnSpc>
                <a:spcPct val="110000"/>
              </a:lnSpc>
              <a:buSzPct val="75000"/>
              <a:defRPr/>
            </a:pPr>
            <a:r>
              <a:rPr lang="en-US" sz="2000" dirty="0">
                <a:latin typeface="Tahoma" charset="0"/>
              </a:rPr>
              <a:t>Cheapest </a:t>
            </a:r>
            <a:r>
              <a:rPr lang="en-US" sz="2000" dirty="0" smtClean="0">
                <a:latin typeface="Tahoma" charset="0"/>
              </a:rPr>
              <a:t>plans that produce </a:t>
            </a:r>
            <a:r>
              <a:rPr lang="en-US" sz="2000" i="1" dirty="0" smtClean="0">
                <a:solidFill>
                  <a:schemeClr val="accent2"/>
                </a:solidFill>
                <a:latin typeface="Tahoma" charset="0"/>
              </a:rPr>
              <a:t>ordered </a:t>
            </a:r>
            <a:r>
              <a:rPr lang="en-US" sz="2000" dirty="0" smtClean="0">
                <a:latin typeface="Tahoma" charset="0"/>
              </a:rPr>
              <a:t>tuples (e.g., using a B+-tree index). Order may be useful for a later sort-merge join, even though the plan may be more expensive at this point.</a:t>
            </a:r>
          </a:p>
          <a:p>
            <a:pPr marL="0" indent="0" eaLnBrk="1" hangingPunct="1">
              <a:lnSpc>
                <a:spcPct val="110000"/>
              </a:lnSpc>
              <a:buSzPct val="75000"/>
              <a:buFont typeface="Wingdings" charset="0"/>
              <a:buNone/>
              <a:defRPr/>
            </a:pPr>
            <a:endParaRPr lang="en-US" sz="2400" dirty="0">
              <a:latin typeface="Tahoma"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89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4893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4893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4893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4893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4893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4893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489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93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0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9BB26A07-8CC2-A741-904C-3358A3DACB7E}" type="datetime1">
              <a:rPr lang="en-US" sz="1200"/>
              <a:pPr eaLnBrk="1" hangingPunct="1"/>
              <a:t>12/4/16</a:t>
            </a:fld>
            <a:endParaRPr lang="en-US" sz="1200"/>
          </a:p>
        </p:txBody>
      </p:sp>
      <p:sp>
        <p:nvSpPr>
          <p:cNvPr id="6861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6861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F3E4BB58-14C4-E44D-ACB6-C8836BE48CE3}" type="slidenum">
              <a:rPr lang="en-US" sz="1200"/>
              <a:pPr eaLnBrk="1" hangingPunct="1"/>
              <a:t>29</a:t>
            </a:fld>
            <a:endParaRPr lang="en-US" sz="1200"/>
          </a:p>
        </p:txBody>
      </p:sp>
      <p:sp>
        <p:nvSpPr>
          <p:cNvPr id="68612" name="Rectangle 4"/>
          <p:cNvSpPr>
            <a:spLocks noGrp="1" noChangeArrowheads="1"/>
          </p:cNvSpPr>
          <p:nvPr>
            <p:ph type="title"/>
          </p:nvPr>
        </p:nvSpPr>
        <p:spPr>
          <a:xfrm>
            <a:off x="838200" y="76200"/>
            <a:ext cx="7772400" cy="1104900"/>
          </a:xfrm>
          <a:noFill/>
        </p:spPr>
        <p:txBody>
          <a:bodyPr lIns="90488" tIns="44450" rIns="90488" bIns="44450" anchor="ctr"/>
          <a:lstStyle/>
          <a:p>
            <a:pPr eaLnBrk="1" hangingPunct="1"/>
            <a:r>
              <a:rPr lang="en-US" sz="4000">
                <a:latin typeface="Tahoma" charset="0"/>
              </a:rPr>
              <a:t>Enumeration of Left-Deep Plans</a:t>
            </a:r>
          </a:p>
        </p:txBody>
      </p:sp>
      <p:sp>
        <p:nvSpPr>
          <p:cNvPr id="1148933" name="Rectangle 5"/>
          <p:cNvSpPr>
            <a:spLocks noGrp="1" noChangeArrowheads="1"/>
          </p:cNvSpPr>
          <p:nvPr>
            <p:ph type="body" idx="1"/>
          </p:nvPr>
        </p:nvSpPr>
        <p:spPr>
          <a:xfrm>
            <a:off x="304800" y="1143000"/>
            <a:ext cx="8763000" cy="4800600"/>
          </a:xfrm>
          <a:noFill/>
        </p:spPr>
        <p:txBody>
          <a:bodyPr lIns="90488" tIns="44450" rIns="90488" bIns="44450"/>
          <a:lstStyle/>
          <a:p>
            <a:pPr lvl="1" eaLnBrk="1" hangingPunct="1">
              <a:lnSpc>
                <a:spcPct val="110000"/>
              </a:lnSpc>
              <a:buSzPct val="75000"/>
            </a:pPr>
            <a:r>
              <a:rPr lang="en-US" sz="2000">
                <a:solidFill>
                  <a:schemeClr val="accent2"/>
                </a:solidFill>
                <a:latin typeface="Tahoma" charset="0"/>
              </a:rPr>
              <a:t>Pass 2: </a:t>
            </a:r>
            <a:r>
              <a:rPr lang="en-US" sz="2000">
                <a:latin typeface="Tahoma" charset="0"/>
              </a:rPr>
              <a:t>Find best way to join result of each 1-relation plan (as outer) to another relation.  </a:t>
            </a:r>
            <a:r>
              <a:rPr lang="en-US" sz="2000" i="1">
                <a:solidFill>
                  <a:schemeClr val="accent2"/>
                </a:solidFill>
                <a:latin typeface="Tahoma" charset="0"/>
              </a:rPr>
              <a:t>(All 2-relation plans.)  </a:t>
            </a:r>
            <a:endParaRPr lang="en-US" sz="2000">
              <a:latin typeface="Tahoma" charset="0"/>
            </a:endParaRPr>
          </a:p>
          <a:p>
            <a:pPr lvl="1" eaLnBrk="1" hangingPunct="1">
              <a:lnSpc>
                <a:spcPct val="110000"/>
              </a:lnSpc>
              <a:buSzPct val="75000"/>
            </a:pPr>
            <a:r>
              <a:rPr lang="en-US" sz="2000">
                <a:solidFill>
                  <a:schemeClr val="accent2"/>
                </a:solidFill>
                <a:latin typeface="Tahoma" charset="0"/>
              </a:rPr>
              <a:t>Pass N:  </a:t>
            </a:r>
            <a:r>
              <a:rPr lang="en-US" sz="2000">
                <a:latin typeface="Tahoma" charset="0"/>
              </a:rPr>
              <a:t>Find best way to join result of a (N-1)-relation plan (as outer) to the N</a:t>
            </a:r>
            <a:r>
              <a:rPr lang="ja-JP" altLang="en-US" sz="2000">
                <a:latin typeface="Tahoma" charset="0"/>
              </a:rPr>
              <a:t>’</a:t>
            </a:r>
            <a:r>
              <a:rPr lang="en-US" altLang="ja-JP" sz="2000">
                <a:latin typeface="Tahoma" charset="0"/>
              </a:rPr>
              <a:t>th relation.  </a:t>
            </a:r>
            <a:r>
              <a:rPr lang="en-US" altLang="ja-JP" sz="2000" i="1">
                <a:solidFill>
                  <a:schemeClr val="accent2"/>
                </a:solidFill>
                <a:latin typeface="Tahoma" charset="0"/>
              </a:rPr>
              <a:t>(All N-relation plans.)</a:t>
            </a:r>
          </a:p>
          <a:p>
            <a:pPr eaLnBrk="1" hangingPunct="1">
              <a:lnSpc>
                <a:spcPct val="110000"/>
              </a:lnSpc>
            </a:pPr>
            <a:r>
              <a:rPr lang="en-US" sz="2400">
                <a:latin typeface="Tahoma" charset="0"/>
              </a:rPr>
              <a:t>For each subset of relations, retain only:</a:t>
            </a:r>
          </a:p>
          <a:p>
            <a:pPr lvl="1" eaLnBrk="1" hangingPunct="1">
              <a:lnSpc>
                <a:spcPct val="110000"/>
              </a:lnSpc>
              <a:buSzPct val="75000"/>
            </a:pPr>
            <a:r>
              <a:rPr lang="en-US" sz="2000">
                <a:latin typeface="Tahoma" charset="0"/>
              </a:rPr>
              <a:t>Cheapest plan overall, plus</a:t>
            </a:r>
          </a:p>
          <a:p>
            <a:pPr lvl="1" eaLnBrk="1" hangingPunct="1">
              <a:lnSpc>
                <a:spcPct val="110000"/>
              </a:lnSpc>
              <a:buSzPct val="75000"/>
            </a:pPr>
            <a:r>
              <a:rPr lang="en-US" sz="2000">
                <a:latin typeface="Tahoma" charset="0"/>
              </a:rPr>
              <a:t>Cheapest plan for each </a:t>
            </a:r>
            <a:r>
              <a:rPr lang="en-US" sz="2000" i="1">
                <a:solidFill>
                  <a:schemeClr val="accent2"/>
                </a:solidFill>
                <a:latin typeface="Tahoma" charset="0"/>
              </a:rPr>
              <a:t>interesting order </a:t>
            </a:r>
            <a:r>
              <a:rPr lang="en-US" sz="2000">
                <a:latin typeface="Tahoma" charset="0"/>
              </a:rPr>
              <a:t>of the tuples.</a:t>
            </a:r>
          </a:p>
          <a:p>
            <a:pPr lvl="1" eaLnBrk="1" hangingPunct="1">
              <a:lnSpc>
                <a:spcPct val="110000"/>
              </a:lnSpc>
              <a:buSzPct val="75000"/>
            </a:pPr>
            <a:endParaRPr lang="en-US" sz="2000">
              <a:latin typeface="Tahoma" charset="0"/>
            </a:endParaRPr>
          </a:p>
          <a:p>
            <a:pPr lvl="1" eaLnBrk="1" hangingPunct="1">
              <a:lnSpc>
                <a:spcPct val="110000"/>
              </a:lnSpc>
              <a:buSzPct val="75000"/>
            </a:pPr>
            <a:r>
              <a:rPr lang="en-US" sz="2000">
                <a:latin typeface="Tahoma" charset="0"/>
              </a:rPr>
              <a:t>Also, apply selections first, where possible</a:t>
            </a:r>
          </a:p>
          <a:p>
            <a:pPr lvl="1" eaLnBrk="1" hangingPunct="1">
              <a:lnSpc>
                <a:spcPct val="110000"/>
              </a:lnSpc>
              <a:buSzPct val="75000"/>
            </a:pPr>
            <a:r>
              <a:rPr lang="en-US" sz="2000">
                <a:latin typeface="Tahoma" charset="0"/>
              </a:rPr>
              <a:t>Apply projections first as well, where possible</a:t>
            </a:r>
          </a:p>
          <a:p>
            <a:pPr lvl="1" eaLnBrk="1" hangingPunct="1">
              <a:lnSpc>
                <a:spcPct val="110000"/>
              </a:lnSpc>
              <a:buSzPct val="75000"/>
            </a:pPr>
            <a:endParaRPr lang="en-US" sz="2000">
              <a:latin typeface="Tahoma" charset="0"/>
            </a:endParaRPr>
          </a:p>
          <a:p>
            <a:pPr eaLnBrk="1" hangingPunct="1">
              <a:lnSpc>
                <a:spcPct val="110000"/>
              </a:lnSpc>
              <a:buSzPct val="75000"/>
            </a:pPr>
            <a:r>
              <a:rPr lang="en-US" sz="2400">
                <a:latin typeface="Tahoma" charset="0"/>
              </a:rPr>
              <a:t>Assume pipelining of results to reduce</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89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4893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4893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4893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4893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4893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48933">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14893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93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Date Placeholder 2"/>
          <p:cNvSpPr txBox="1">
            <a:spLocks noGrp="1"/>
          </p:cNvSpPr>
          <p:nvPr/>
        </p:nvSpPr>
        <p:spPr bwMode="auto">
          <a:xfrm>
            <a:off x="76200" y="63246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BA5E1317-C6A4-9D45-B68C-633F99312019}" type="datetime1">
              <a:rPr lang="en-US" sz="1200"/>
              <a:pPr eaLnBrk="1" hangingPunct="1"/>
              <a:t>12/4/16</a:t>
            </a:fld>
            <a:endParaRPr lang="en-US" sz="1200"/>
          </a:p>
        </p:txBody>
      </p:sp>
      <p:sp>
        <p:nvSpPr>
          <p:cNvPr id="20482" name="Footer Placeholder 3"/>
          <p:cNvSpPr txBox="1">
            <a:spLocks noGrp="1"/>
          </p:cNvSpPr>
          <p:nvPr/>
        </p:nvSpPr>
        <p:spPr bwMode="auto">
          <a:xfrm>
            <a:off x="2133600" y="6324600"/>
            <a:ext cx="4953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ctr" eaLnBrk="1" hangingPunct="1"/>
            <a:r>
              <a:rPr lang="en-US" sz="1200"/>
              <a:t>EECS 484</a:t>
            </a:r>
          </a:p>
        </p:txBody>
      </p:sp>
      <p:sp>
        <p:nvSpPr>
          <p:cNvPr id="20483" name="Slide Number Placeholder 4"/>
          <p:cNvSpPr txBox="1">
            <a:spLocks noGrp="1"/>
          </p:cNvSpPr>
          <p:nvPr/>
        </p:nvSpPr>
        <p:spPr bwMode="auto">
          <a:xfrm>
            <a:off x="7239000" y="63246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fld id="{22C94FCE-4432-DE42-BAFE-1FF75C179B0E}" type="slidenum">
              <a:rPr lang="en-US" sz="1200"/>
              <a:pPr algn="r" eaLnBrk="1" hangingPunct="1"/>
              <a:t>3</a:t>
            </a:fld>
            <a:endParaRPr lang="en-US" sz="1200"/>
          </a:p>
        </p:txBody>
      </p:sp>
      <p:sp>
        <p:nvSpPr>
          <p:cNvPr id="20484" name="Rectangle 2"/>
          <p:cNvSpPr>
            <a:spLocks noGrp="1" noChangeArrowheads="1"/>
          </p:cNvSpPr>
          <p:nvPr>
            <p:ph type="title" idx="4294967295"/>
          </p:nvPr>
        </p:nvSpPr>
        <p:spPr/>
        <p:txBody>
          <a:bodyPr/>
          <a:lstStyle/>
          <a:p>
            <a:pPr eaLnBrk="1" hangingPunct="1"/>
            <a:r>
              <a:rPr lang="en-US">
                <a:latin typeface="Tahoma" charset="0"/>
              </a:rPr>
              <a:t>Query Execution Life-Cycle</a:t>
            </a:r>
          </a:p>
        </p:txBody>
      </p:sp>
      <p:grpSp>
        <p:nvGrpSpPr>
          <p:cNvPr id="20485" name="Group 3"/>
          <p:cNvGrpSpPr>
            <a:grpSpLocks/>
          </p:cNvGrpSpPr>
          <p:nvPr/>
        </p:nvGrpSpPr>
        <p:grpSpPr bwMode="auto">
          <a:xfrm>
            <a:off x="342900" y="1447800"/>
            <a:ext cx="1490663" cy="1282700"/>
            <a:chOff x="216" y="912"/>
            <a:chExt cx="939" cy="808"/>
          </a:xfrm>
        </p:grpSpPr>
        <p:sp>
          <p:nvSpPr>
            <p:cNvPr id="20557" name="Freeform 4"/>
            <p:cNvSpPr>
              <a:spLocks noChangeAspect="1"/>
            </p:cNvSpPr>
            <p:nvPr/>
          </p:nvSpPr>
          <p:spPr bwMode="auto">
            <a:xfrm>
              <a:off x="292" y="1260"/>
              <a:ext cx="277" cy="440"/>
            </a:xfrm>
            <a:custGeom>
              <a:avLst/>
              <a:gdLst>
                <a:gd name="T0" fmla="*/ 105 w 733"/>
                <a:gd name="T1" fmla="*/ 78 h 1165"/>
                <a:gd name="T2" fmla="*/ 75 w 733"/>
                <a:gd name="T3" fmla="*/ 61 h 1165"/>
                <a:gd name="T4" fmla="*/ 42 w 733"/>
                <a:gd name="T5" fmla="*/ 3 h 1165"/>
                <a:gd name="T6" fmla="*/ 40 w 733"/>
                <a:gd name="T7" fmla="*/ 2 h 1165"/>
                <a:gd name="T8" fmla="*/ 38 w 733"/>
                <a:gd name="T9" fmla="*/ 1 h 1165"/>
                <a:gd name="T10" fmla="*/ 36 w 733"/>
                <a:gd name="T11" fmla="*/ 0 h 1165"/>
                <a:gd name="T12" fmla="*/ 32 w 733"/>
                <a:gd name="T13" fmla="*/ 0 h 1165"/>
                <a:gd name="T14" fmla="*/ 29 w 733"/>
                <a:gd name="T15" fmla="*/ 0 h 1165"/>
                <a:gd name="T16" fmla="*/ 26 w 733"/>
                <a:gd name="T17" fmla="*/ 2 h 1165"/>
                <a:gd name="T18" fmla="*/ 22 w 733"/>
                <a:gd name="T19" fmla="*/ 3 h 1165"/>
                <a:gd name="T20" fmla="*/ 18 w 733"/>
                <a:gd name="T21" fmla="*/ 6 h 1165"/>
                <a:gd name="T22" fmla="*/ 14 w 733"/>
                <a:gd name="T23" fmla="*/ 8 h 1165"/>
                <a:gd name="T24" fmla="*/ 11 w 733"/>
                <a:gd name="T25" fmla="*/ 10 h 1165"/>
                <a:gd name="T26" fmla="*/ 8 w 733"/>
                <a:gd name="T27" fmla="*/ 13 h 1165"/>
                <a:gd name="T28" fmla="*/ 6 w 733"/>
                <a:gd name="T29" fmla="*/ 15 h 1165"/>
                <a:gd name="T30" fmla="*/ 3 w 733"/>
                <a:gd name="T31" fmla="*/ 19 h 1165"/>
                <a:gd name="T32" fmla="*/ 2 w 733"/>
                <a:gd name="T33" fmla="*/ 23 h 1165"/>
                <a:gd name="T34" fmla="*/ 0 w 733"/>
                <a:gd name="T35" fmla="*/ 27 h 1165"/>
                <a:gd name="T36" fmla="*/ 0 w 733"/>
                <a:gd name="T37" fmla="*/ 31 h 1165"/>
                <a:gd name="T38" fmla="*/ 0 w 733"/>
                <a:gd name="T39" fmla="*/ 39 h 1165"/>
                <a:gd name="T40" fmla="*/ 1 w 733"/>
                <a:gd name="T41" fmla="*/ 47 h 1165"/>
                <a:gd name="T42" fmla="*/ 2 w 733"/>
                <a:gd name="T43" fmla="*/ 55 h 1165"/>
                <a:gd name="T44" fmla="*/ 5 w 733"/>
                <a:gd name="T45" fmla="*/ 64 h 1165"/>
                <a:gd name="T46" fmla="*/ 8 w 733"/>
                <a:gd name="T47" fmla="*/ 72 h 1165"/>
                <a:gd name="T48" fmla="*/ 11 w 733"/>
                <a:gd name="T49" fmla="*/ 77 h 1165"/>
                <a:gd name="T50" fmla="*/ 14 w 733"/>
                <a:gd name="T51" fmla="*/ 82 h 1165"/>
                <a:gd name="T52" fmla="*/ 17 w 733"/>
                <a:gd name="T53" fmla="*/ 86 h 1165"/>
                <a:gd name="T54" fmla="*/ 20 w 733"/>
                <a:gd name="T55" fmla="*/ 91 h 1165"/>
                <a:gd name="T56" fmla="*/ 24 w 733"/>
                <a:gd name="T57" fmla="*/ 95 h 1165"/>
                <a:gd name="T58" fmla="*/ 27 w 733"/>
                <a:gd name="T59" fmla="*/ 98 h 1165"/>
                <a:gd name="T60" fmla="*/ 41 w 733"/>
                <a:gd name="T61" fmla="*/ 96 h 1165"/>
                <a:gd name="T62" fmla="*/ 51 w 733"/>
                <a:gd name="T63" fmla="*/ 93 h 1165"/>
                <a:gd name="T64" fmla="*/ 58 w 733"/>
                <a:gd name="T65" fmla="*/ 94 h 1165"/>
                <a:gd name="T66" fmla="*/ 73 w 733"/>
                <a:gd name="T67" fmla="*/ 95 h 1165"/>
                <a:gd name="T68" fmla="*/ 92 w 733"/>
                <a:gd name="T69" fmla="*/ 93 h 1165"/>
                <a:gd name="T70" fmla="*/ 95 w 733"/>
                <a:gd name="T71" fmla="*/ 99 h 1165"/>
                <a:gd name="T72" fmla="*/ 95 w 733"/>
                <a:gd name="T73" fmla="*/ 142 h 1165"/>
                <a:gd name="T74" fmla="*/ 94 w 733"/>
                <a:gd name="T75" fmla="*/ 147 h 1165"/>
                <a:gd name="T76" fmla="*/ 94 w 733"/>
                <a:gd name="T77" fmla="*/ 149 h 1165"/>
                <a:gd name="T78" fmla="*/ 93 w 733"/>
                <a:gd name="T79" fmla="*/ 152 h 1165"/>
                <a:gd name="T80" fmla="*/ 91 w 733"/>
                <a:gd name="T81" fmla="*/ 154 h 1165"/>
                <a:gd name="T82" fmla="*/ 89 w 733"/>
                <a:gd name="T83" fmla="*/ 156 h 1165"/>
                <a:gd name="T84" fmla="*/ 87 w 733"/>
                <a:gd name="T85" fmla="*/ 157 h 1165"/>
                <a:gd name="T86" fmla="*/ 84 w 733"/>
                <a:gd name="T87" fmla="*/ 158 h 1165"/>
                <a:gd name="T88" fmla="*/ 82 w 733"/>
                <a:gd name="T89" fmla="*/ 158 h 1165"/>
                <a:gd name="T90" fmla="*/ 11 w 733"/>
                <a:gd name="T91" fmla="*/ 158 h 1165"/>
                <a:gd name="T92" fmla="*/ 11 w 733"/>
                <a:gd name="T93" fmla="*/ 166 h 1165"/>
                <a:gd name="T94" fmla="*/ 84 w 733"/>
                <a:gd name="T95" fmla="*/ 166 h 1165"/>
                <a:gd name="T96" fmla="*/ 88 w 733"/>
                <a:gd name="T97" fmla="*/ 166 h 1165"/>
                <a:gd name="T98" fmla="*/ 90 w 733"/>
                <a:gd name="T99" fmla="*/ 165 h 1165"/>
                <a:gd name="T100" fmla="*/ 93 w 733"/>
                <a:gd name="T101" fmla="*/ 165 h 1165"/>
                <a:gd name="T102" fmla="*/ 95 w 733"/>
                <a:gd name="T103" fmla="*/ 164 h 1165"/>
                <a:gd name="T104" fmla="*/ 97 w 733"/>
                <a:gd name="T105" fmla="*/ 162 h 1165"/>
                <a:gd name="T106" fmla="*/ 100 w 733"/>
                <a:gd name="T107" fmla="*/ 159 h 1165"/>
                <a:gd name="T108" fmla="*/ 101 w 733"/>
                <a:gd name="T109" fmla="*/ 156 h 1165"/>
                <a:gd name="T110" fmla="*/ 103 w 733"/>
                <a:gd name="T111" fmla="*/ 153 h 1165"/>
                <a:gd name="T112" fmla="*/ 104 w 733"/>
                <a:gd name="T113" fmla="*/ 150 h 1165"/>
                <a:gd name="T114" fmla="*/ 104 w 733"/>
                <a:gd name="T115" fmla="*/ 146 h 1165"/>
                <a:gd name="T116" fmla="*/ 105 w 733"/>
                <a:gd name="T117" fmla="*/ 142 h 1165"/>
                <a:gd name="T118" fmla="*/ 105 w 733"/>
                <a:gd name="T119" fmla="*/ 78 h 116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33"/>
                <a:gd name="T181" fmla="*/ 0 h 1165"/>
                <a:gd name="T182" fmla="*/ 733 w 733"/>
                <a:gd name="T183" fmla="*/ 1165 h 116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33" h="1165">
                  <a:moveTo>
                    <a:pt x="733" y="549"/>
                  </a:moveTo>
                  <a:lnTo>
                    <a:pt x="524" y="430"/>
                  </a:lnTo>
                  <a:lnTo>
                    <a:pt x="294" y="22"/>
                  </a:lnTo>
                  <a:lnTo>
                    <a:pt x="284" y="15"/>
                  </a:lnTo>
                  <a:lnTo>
                    <a:pt x="268" y="7"/>
                  </a:lnTo>
                  <a:lnTo>
                    <a:pt x="250" y="3"/>
                  </a:lnTo>
                  <a:lnTo>
                    <a:pt x="225" y="0"/>
                  </a:lnTo>
                  <a:lnTo>
                    <a:pt x="203" y="3"/>
                  </a:lnTo>
                  <a:lnTo>
                    <a:pt x="181" y="11"/>
                  </a:lnTo>
                  <a:lnTo>
                    <a:pt x="157" y="22"/>
                  </a:lnTo>
                  <a:lnTo>
                    <a:pt x="125" y="39"/>
                  </a:lnTo>
                  <a:lnTo>
                    <a:pt x="99" y="56"/>
                  </a:lnTo>
                  <a:lnTo>
                    <a:pt x="77" y="72"/>
                  </a:lnTo>
                  <a:lnTo>
                    <a:pt x="59" y="89"/>
                  </a:lnTo>
                  <a:lnTo>
                    <a:pt x="43" y="108"/>
                  </a:lnTo>
                  <a:lnTo>
                    <a:pt x="24" y="136"/>
                  </a:lnTo>
                  <a:lnTo>
                    <a:pt x="12" y="158"/>
                  </a:lnTo>
                  <a:lnTo>
                    <a:pt x="2" y="187"/>
                  </a:lnTo>
                  <a:lnTo>
                    <a:pt x="0" y="221"/>
                  </a:lnTo>
                  <a:lnTo>
                    <a:pt x="0" y="271"/>
                  </a:lnTo>
                  <a:lnTo>
                    <a:pt x="6" y="329"/>
                  </a:lnTo>
                  <a:lnTo>
                    <a:pt x="17" y="383"/>
                  </a:lnTo>
                  <a:lnTo>
                    <a:pt x="37" y="448"/>
                  </a:lnTo>
                  <a:lnTo>
                    <a:pt x="57" y="503"/>
                  </a:lnTo>
                  <a:lnTo>
                    <a:pt x="74" y="539"/>
                  </a:lnTo>
                  <a:lnTo>
                    <a:pt x="100" y="578"/>
                  </a:lnTo>
                  <a:lnTo>
                    <a:pt x="119" y="605"/>
                  </a:lnTo>
                  <a:lnTo>
                    <a:pt x="141" y="635"/>
                  </a:lnTo>
                  <a:lnTo>
                    <a:pt x="166" y="667"/>
                  </a:lnTo>
                  <a:lnTo>
                    <a:pt x="189" y="685"/>
                  </a:lnTo>
                  <a:lnTo>
                    <a:pt x="286" y="674"/>
                  </a:lnTo>
                  <a:lnTo>
                    <a:pt x="359" y="649"/>
                  </a:lnTo>
                  <a:lnTo>
                    <a:pt x="405" y="663"/>
                  </a:lnTo>
                  <a:lnTo>
                    <a:pt x="513" y="668"/>
                  </a:lnTo>
                  <a:lnTo>
                    <a:pt x="645" y="649"/>
                  </a:lnTo>
                  <a:lnTo>
                    <a:pt x="665" y="692"/>
                  </a:lnTo>
                  <a:lnTo>
                    <a:pt x="665" y="999"/>
                  </a:lnTo>
                  <a:lnTo>
                    <a:pt x="662" y="1028"/>
                  </a:lnTo>
                  <a:lnTo>
                    <a:pt x="657" y="1046"/>
                  </a:lnTo>
                  <a:lnTo>
                    <a:pt x="648" y="1066"/>
                  </a:lnTo>
                  <a:lnTo>
                    <a:pt x="636" y="1080"/>
                  </a:lnTo>
                  <a:lnTo>
                    <a:pt x="622" y="1093"/>
                  </a:lnTo>
                  <a:lnTo>
                    <a:pt x="606" y="1102"/>
                  </a:lnTo>
                  <a:lnTo>
                    <a:pt x="591" y="1106"/>
                  </a:lnTo>
                  <a:lnTo>
                    <a:pt x="573" y="1109"/>
                  </a:lnTo>
                  <a:lnTo>
                    <a:pt x="77" y="1108"/>
                  </a:lnTo>
                  <a:lnTo>
                    <a:pt x="77" y="1165"/>
                  </a:lnTo>
                  <a:lnTo>
                    <a:pt x="586" y="1163"/>
                  </a:lnTo>
                  <a:lnTo>
                    <a:pt x="613" y="1162"/>
                  </a:lnTo>
                  <a:lnTo>
                    <a:pt x="630" y="1159"/>
                  </a:lnTo>
                  <a:lnTo>
                    <a:pt x="649" y="1154"/>
                  </a:lnTo>
                  <a:lnTo>
                    <a:pt x="666" y="1147"/>
                  </a:lnTo>
                  <a:lnTo>
                    <a:pt x="682" y="1134"/>
                  </a:lnTo>
                  <a:lnTo>
                    <a:pt x="698" y="1112"/>
                  </a:lnTo>
                  <a:lnTo>
                    <a:pt x="709" y="1093"/>
                  </a:lnTo>
                  <a:lnTo>
                    <a:pt x="720" y="1073"/>
                  </a:lnTo>
                  <a:lnTo>
                    <a:pt x="726" y="1049"/>
                  </a:lnTo>
                  <a:lnTo>
                    <a:pt x="731" y="1023"/>
                  </a:lnTo>
                  <a:lnTo>
                    <a:pt x="733" y="992"/>
                  </a:lnTo>
                  <a:lnTo>
                    <a:pt x="733" y="549"/>
                  </a:lnTo>
                  <a:close/>
                </a:path>
              </a:pathLst>
            </a:custGeom>
            <a:solidFill>
              <a:srgbClr val="808000"/>
            </a:solidFill>
            <a:ln w="9525">
              <a:solidFill>
                <a:srgbClr val="000000"/>
              </a:solidFill>
              <a:round/>
              <a:headEnd/>
              <a:tailEnd/>
            </a:ln>
          </p:spPr>
          <p:txBody>
            <a:bodyPr/>
            <a:lstStyle/>
            <a:p>
              <a:endParaRPr lang="en-US"/>
            </a:p>
          </p:txBody>
        </p:sp>
        <p:grpSp>
          <p:nvGrpSpPr>
            <p:cNvPr id="20558" name="Group 5"/>
            <p:cNvGrpSpPr>
              <a:grpSpLocks noChangeAspect="1"/>
            </p:cNvGrpSpPr>
            <p:nvPr/>
          </p:nvGrpSpPr>
          <p:grpSpPr bwMode="auto">
            <a:xfrm>
              <a:off x="216" y="912"/>
              <a:ext cx="530" cy="808"/>
              <a:chOff x="817" y="1553"/>
              <a:chExt cx="1123" cy="1711"/>
            </a:xfrm>
          </p:grpSpPr>
          <p:sp>
            <p:nvSpPr>
              <p:cNvPr id="20575" name="Freeform 6"/>
              <p:cNvSpPr>
                <a:spLocks noChangeAspect="1"/>
              </p:cNvSpPr>
              <p:nvPr/>
            </p:nvSpPr>
            <p:spPr bwMode="auto">
              <a:xfrm>
                <a:off x="1375" y="1553"/>
                <a:ext cx="321" cy="384"/>
              </a:xfrm>
              <a:custGeom>
                <a:avLst/>
                <a:gdLst>
                  <a:gd name="T0" fmla="*/ 70 w 641"/>
                  <a:gd name="T1" fmla="*/ 16 h 770"/>
                  <a:gd name="T2" fmla="*/ 90 w 641"/>
                  <a:gd name="T3" fmla="*/ 5 h 770"/>
                  <a:gd name="T4" fmla="*/ 109 w 641"/>
                  <a:gd name="T5" fmla="*/ 0 h 770"/>
                  <a:gd name="T6" fmla="*/ 128 w 641"/>
                  <a:gd name="T7" fmla="*/ 0 h 770"/>
                  <a:gd name="T8" fmla="*/ 143 w 641"/>
                  <a:gd name="T9" fmla="*/ 4 h 770"/>
                  <a:gd name="T10" fmla="*/ 156 w 641"/>
                  <a:gd name="T11" fmla="*/ 20 h 770"/>
                  <a:gd name="T12" fmla="*/ 161 w 641"/>
                  <a:gd name="T13" fmla="*/ 49 h 770"/>
                  <a:gd name="T14" fmla="*/ 154 w 641"/>
                  <a:gd name="T15" fmla="*/ 75 h 770"/>
                  <a:gd name="T16" fmla="*/ 145 w 641"/>
                  <a:gd name="T17" fmla="*/ 94 h 770"/>
                  <a:gd name="T18" fmla="*/ 127 w 641"/>
                  <a:gd name="T19" fmla="*/ 117 h 770"/>
                  <a:gd name="T20" fmla="*/ 128 w 641"/>
                  <a:gd name="T21" fmla="*/ 133 h 770"/>
                  <a:gd name="T22" fmla="*/ 156 w 641"/>
                  <a:gd name="T23" fmla="*/ 170 h 770"/>
                  <a:gd name="T24" fmla="*/ 150 w 641"/>
                  <a:gd name="T25" fmla="*/ 184 h 770"/>
                  <a:gd name="T26" fmla="*/ 111 w 641"/>
                  <a:gd name="T27" fmla="*/ 142 h 770"/>
                  <a:gd name="T28" fmla="*/ 94 w 641"/>
                  <a:gd name="T29" fmla="*/ 158 h 770"/>
                  <a:gd name="T30" fmla="*/ 70 w 641"/>
                  <a:gd name="T31" fmla="*/ 174 h 770"/>
                  <a:gd name="T32" fmla="*/ 49 w 641"/>
                  <a:gd name="T33" fmla="*/ 188 h 770"/>
                  <a:gd name="T34" fmla="*/ 29 w 641"/>
                  <a:gd name="T35" fmla="*/ 192 h 770"/>
                  <a:gd name="T36" fmla="*/ 11 w 641"/>
                  <a:gd name="T37" fmla="*/ 184 h 770"/>
                  <a:gd name="T38" fmla="*/ 4 w 641"/>
                  <a:gd name="T39" fmla="*/ 164 h 770"/>
                  <a:gd name="T40" fmla="*/ 0 w 641"/>
                  <a:gd name="T41" fmla="*/ 127 h 770"/>
                  <a:gd name="T42" fmla="*/ 10 w 641"/>
                  <a:gd name="T43" fmla="*/ 92 h 770"/>
                  <a:gd name="T44" fmla="*/ 29 w 641"/>
                  <a:gd name="T45" fmla="*/ 60 h 770"/>
                  <a:gd name="T46" fmla="*/ 48 w 641"/>
                  <a:gd name="T47" fmla="*/ 36 h 770"/>
                  <a:gd name="T48" fmla="*/ 59 w 641"/>
                  <a:gd name="T49" fmla="*/ 25 h 770"/>
                  <a:gd name="T50" fmla="*/ 70 w 641"/>
                  <a:gd name="T51" fmla="*/ 16 h 77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1"/>
                  <a:gd name="T79" fmla="*/ 0 h 770"/>
                  <a:gd name="T80" fmla="*/ 641 w 641"/>
                  <a:gd name="T81" fmla="*/ 770 h 77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1" h="770">
                    <a:moveTo>
                      <a:pt x="278" y="64"/>
                    </a:moveTo>
                    <a:lnTo>
                      <a:pt x="360" y="23"/>
                    </a:lnTo>
                    <a:lnTo>
                      <a:pt x="434" y="0"/>
                    </a:lnTo>
                    <a:lnTo>
                      <a:pt x="509" y="0"/>
                    </a:lnTo>
                    <a:lnTo>
                      <a:pt x="570" y="17"/>
                    </a:lnTo>
                    <a:lnTo>
                      <a:pt x="624" y="80"/>
                    </a:lnTo>
                    <a:lnTo>
                      <a:pt x="641" y="196"/>
                    </a:lnTo>
                    <a:lnTo>
                      <a:pt x="615" y="300"/>
                    </a:lnTo>
                    <a:lnTo>
                      <a:pt x="579" y="378"/>
                    </a:lnTo>
                    <a:lnTo>
                      <a:pt x="505" y="472"/>
                    </a:lnTo>
                    <a:lnTo>
                      <a:pt x="509" y="536"/>
                    </a:lnTo>
                    <a:lnTo>
                      <a:pt x="624" y="682"/>
                    </a:lnTo>
                    <a:lnTo>
                      <a:pt x="600" y="740"/>
                    </a:lnTo>
                    <a:lnTo>
                      <a:pt x="444" y="571"/>
                    </a:lnTo>
                    <a:lnTo>
                      <a:pt x="375" y="634"/>
                    </a:lnTo>
                    <a:lnTo>
                      <a:pt x="278" y="697"/>
                    </a:lnTo>
                    <a:lnTo>
                      <a:pt x="195" y="755"/>
                    </a:lnTo>
                    <a:lnTo>
                      <a:pt x="113" y="770"/>
                    </a:lnTo>
                    <a:lnTo>
                      <a:pt x="44" y="740"/>
                    </a:lnTo>
                    <a:lnTo>
                      <a:pt x="14" y="660"/>
                    </a:lnTo>
                    <a:lnTo>
                      <a:pt x="0" y="510"/>
                    </a:lnTo>
                    <a:lnTo>
                      <a:pt x="39" y="368"/>
                    </a:lnTo>
                    <a:lnTo>
                      <a:pt x="113" y="242"/>
                    </a:lnTo>
                    <a:lnTo>
                      <a:pt x="189" y="147"/>
                    </a:lnTo>
                    <a:lnTo>
                      <a:pt x="234" y="101"/>
                    </a:lnTo>
                    <a:lnTo>
                      <a:pt x="278"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0576" name="Freeform 7"/>
              <p:cNvSpPr>
                <a:spLocks noChangeAspect="1"/>
              </p:cNvSpPr>
              <p:nvPr/>
            </p:nvSpPr>
            <p:spPr bwMode="auto">
              <a:xfrm>
                <a:off x="817" y="1804"/>
                <a:ext cx="519" cy="416"/>
              </a:xfrm>
              <a:custGeom>
                <a:avLst/>
                <a:gdLst>
                  <a:gd name="T0" fmla="*/ 218 w 1039"/>
                  <a:gd name="T1" fmla="*/ 47 h 833"/>
                  <a:gd name="T2" fmla="*/ 238 w 1039"/>
                  <a:gd name="T3" fmla="*/ 47 h 833"/>
                  <a:gd name="T4" fmla="*/ 256 w 1039"/>
                  <a:gd name="T5" fmla="*/ 52 h 833"/>
                  <a:gd name="T6" fmla="*/ 259 w 1039"/>
                  <a:gd name="T7" fmla="*/ 71 h 833"/>
                  <a:gd name="T8" fmla="*/ 245 w 1039"/>
                  <a:gd name="T9" fmla="*/ 86 h 833"/>
                  <a:gd name="T10" fmla="*/ 219 w 1039"/>
                  <a:gd name="T11" fmla="*/ 90 h 833"/>
                  <a:gd name="T12" fmla="*/ 191 w 1039"/>
                  <a:gd name="T13" fmla="*/ 84 h 833"/>
                  <a:gd name="T14" fmla="*/ 139 w 1039"/>
                  <a:gd name="T15" fmla="*/ 67 h 833"/>
                  <a:gd name="T16" fmla="*/ 101 w 1039"/>
                  <a:gd name="T17" fmla="*/ 52 h 833"/>
                  <a:gd name="T18" fmla="*/ 71 w 1039"/>
                  <a:gd name="T19" fmla="*/ 39 h 833"/>
                  <a:gd name="T20" fmla="*/ 45 w 1039"/>
                  <a:gd name="T21" fmla="*/ 28 h 833"/>
                  <a:gd name="T22" fmla="*/ 34 w 1039"/>
                  <a:gd name="T23" fmla="*/ 23 h 833"/>
                  <a:gd name="T24" fmla="*/ 27 w 1039"/>
                  <a:gd name="T25" fmla="*/ 28 h 833"/>
                  <a:gd name="T26" fmla="*/ 31 w 1039"/>
                  <a:gd name="T27" fmla="*/ 48 h 833"/>
                  <a:gd name="T28" fmla="*/ 33 w 1039"/>
                  <a:gd name="T29" fmla="*/ 76 h 833"/>
                  <a:gd name="T30" fmla="*/ 46 w 1039"/>
                  <a:gd name="T31" fmla="*/ 110 h 833"/>
                  <a:gd name="T32" fmla="*/ 56 w 1039"/>
                  <a:gd name="T33" fmla="*/ 137 h 833"/>
                  <a:gd name="T34" fmla="*/ 71 w 1039"/>
                  <a:gd name="T35" fmla="*/ 161 h 833"/>
                  <a:gd name="T36" fmla="*/ 84 w 1039"/>
                  <a:gd name="T37" fmla="*/ 178 h 833"/>
                  <a:gd name="T38" fmla="*/ 90 w 1039"/>
                  <a:gd name="T39" fmla="*/ 198 h 833"/>
                  <a:gd name="T40" fmla="*/ 86 w 1039"/>
                  <a:gd name="T41" fmla="*/ 208 h 833"/>
                  <a:gd name="T42" fmla="*/ 75 w 1039"/>
                  <a:gd name="T43" fmla="*/ 208 h 833"/>
                  <a:gd name="T44" fmla="*/ 52 w 1039"/>
                  <a:gd name="T45" fmla="*/ 198 h 833"/>
                  <a:gd name="T46" fmla="*/ 20 w 1039"/>
                  <a:gd name="T47" fmla="*/ 196 h 833"/>
                  <a:gd name="T48" fmla="*/ 3 w 1039"/>
                  <a:gd name="T49" fmla="*/ 193 h 833"/>
                  <a:gd name="T50" fmla="*/ 0 w 1039"/>
                  <a:gd name="T51" fmla="*/ 185 h 833"/>
                  <a:gd name="T52" fmla="*/ 5 w 1039"/>
                  <a:gd name="T53" fmla="*/ 178 h 833"/>
                  <a:gd name="T54" fmla="*/ 22 w 1039"/>
                  <a:gd name="T55" fmla="*/ 178 h 833"/>
                  <a:gd name="T56" fmla="*/ 48 w 1039"/>
                  <a:gd name="T57" fmla="*/ 178 h 833"/>
                  <a:gd name="T58" fmla="*/ 57 w 1039"/>
                  <a:gd name="T59" fmla="*/ 174 h 833"/>
                  <a:gd name="T60" fmla="*/ 52 w 1039"/>
                  <a:gd name="T61" fmla="*/ 166 h 833"/>
                  <a:gd name="T62" fmla="*/ 39 w 1039"/>
                  <a:gd name="T63" fmla="*/ 146 h 833"/>
                  <a:gd name="T64" fmla="*/ 27 w 1039"/>
                  <a:gd name="T65" fmla="*/ 121 h 833"/>
                  <a:gd name="T66" fmla="*/ 22 w 1039"/>
                  <a:gd name="T67" fmla="*/ 94 h 833"/>
                  <a:gd name="T68" fmla="*/ 12 w 1039"/>
                  <a:gd name="T69" fmla="*/ 67 h 833"/>
                  <a:gd name="T70" fmla="*/ 7 w 1039"/>
                  <a:gd name="T71" fmla="*/ 41 h 833"/>
                  <a:gd name="T72" fmla="*/ 7 w 1039"/>
                  <a:gd name="T73" fmla="*/ 13 h 833"/>
                  <a:gd name="T74" fmla="*/ 12 w 1039"/>
                  <a:gd name="T75" fmla="*/ 1 h 833"/>
                  <a:gd name="T76" fmla="*/ 30 w 1039"/>
                  <a:gd name="T77" fmla="*/ 0 h 833"/>
                  <a:gd name="T78" fmla="*/ 41 w 1039"/>
                  <a:gd name="T79" fmla="*/ 0 h 833"/>
                  <a:gd name="T80" fmla="*/ 60 w 1039"/>
                  <a:gd name="T81" fmla="*/ 5 h 833"/>
                  <a:gd name="T82" fmla="*/ 97 w 1039"/>
                  <a:gd name="T83" fmla="*/ 17 h 833"/>
                  <a:gd name="T84" fmla="*/ 124 w 1039"/>
                  <a:gd name="T85" fmla="*/ 28 h 833"/>
                  <a:gd name="T86" fmla="*/ 159 w 1039"/>
                  <a:gd name="T87" fmla="*/ 36 h 833"/>
                  <a:gd name="T88" fmla="*/ 191 w 1039"/>
                  <a:gd name="T89" fmla="*/ 43 h 833"/>
                  <a:gd name="T90" fmla="*/ 218 w 1039"/>
                  <a:gd name="T91" fmla="*/ 47 h 8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39"/>
                  <a:gd name="T139" fmla="*/ 0 h 833"/>
                  <a:gd name="T140" fmla="*/ 1039 w 1039"/>
                  <a:gd name="T141" fmla="*/ 833 h 8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39" h="833">
                    <a:moveTo>
                      <a:pt x="873" y="190"/>
                    </a:moveTo>
                    <a:lnTo>
                      <a:pt x="953" y="190"/>
                    </a:lnTo>
                    <a:lnTo>
                      <a:pt x="1027" y="210"/>
                    </a:lnTo>
                    <a:lnTo>
                      <a:pt x="1039" y="284"/>
                    </a:lnTo>
                    <a:lnTo>
                      <a:pt x="983" y="346"/>
                    </a:lnTo>
                    <a:lnTo>
                      <a:pt x="877" y="362"/>
                    </a:lnTo>
                    <a:lnTo>
                      <a:pt x="767" y="336"/>
                    </a:lnTo>
                    <a:lnTo>
                      <a:pt x="557" y="268"/>
                    </a:lnTo>
                    <a:lnTo>
                      <a:pt x="407" y="210"/>
                    </a:lnTo>
                    <a:lnTo>
                      <a:pt x="286" y="158"/>
                    </a:lnTo>
                    <a:lnTo>
                      <a:pt x="180" y="115"/>
                    </a:lnTo>
                    <a:lnTo>
                      <a:pt x="139" y="95"/>
                    </a:lnTo>
                    <a:lnTo>
                      <a:pt x="109" y="115"/>
                    </a:lnTo>
                    <a:lnTo>
                      <a:pt x="124" y="195"/>
                    </a:lnTo>
                    <a:lnTo>
                      <a:pt x="135" y="305"/>
                    </a:lnTo>
                    <a:lnTo>
                      <a:pt x="186" y="440"/>
                    </a:lnTo>
                    <a:lnTo>
                      <a:pt x="225" y="550"/>
                    </a:lnTo>
                    <a:lnTo>
                      <a:pt x="286" y="645"/>
                    </a:lnTo>
                    <a:lnTo>
                      <a:pt x="336" y="714"/>
                    </a:lnTo>
                    <a:lnTo>
                      <a:pt x="360" y="792"/>
                    </a:lnTo>
                    <a:lnTo>
                      <a:pt x="345" y="833"/>
                    </a:lnTo>
                    <a:lnTo>
                      <a:pt x="301" y="833"/>
                    </a:lnTo>
                    <a:lnTo>
                      <a:pt x="210" y="792"/>
                    </a:lnTo>
                    <a:lnTo>
                      <a:pt x="80" y="786"/>
                    </a:lnTo>
                    <a:lnTo>
                      <a:pt x="15" y="775"/>
                    </a:lnTo>
                    <a:lnTo>
                      <a:pt x="0" y="740"/>
                    </a:lnTo>
                    <a:lnTo>
                      <a:pt x="20" y="714"/>
                    </a:lnTo>
                    <a:lnTo>
                      <a:pt x="89" y="714"/>
                    </a:lnTo>
                    <a:lnTo>
                      <a:pt x="195" y="714"/>
                    </a:lnTo>
                    <a:lnTo>
                      <a:pt x="230" y="697"/>
                    </a:lnTo>
                    <a:lnTo>
                      <a:pt x="210" y="665"/>
                    </a:lnTo>
                    <a:lnTo>
                      <a:pt x="156" y="587"/>
                    </a:lnTo>
                    <a:lnTo>
                      <a:pt x="109" y="487"/>
                    </a:lnTo>
                    <a:lnTo>
                      <a:pt x="89" y="377"/>
                    </a:lnTo>
                    <a:lnTo>
                      <a:pt x="50" y="268"/>
                    </a:lnTo>
                    <a:lnTo>
                      <a:pt x="30" y="164"/>
                    </a:lnTo>
                    <a:lnTo>
                      <a:pt x="30" y="54"/>
                    </a:lnTo>
                    <a:lnTo>
                      <a:pt x="50" y="6"/>
                    </a:lnTo>
                    <a:lnTo>
                      <a:pt x="121" y="0"/>
                    </a:lnTo>
                    <a:lnTo>
                      <a:pt x="165" y="0"/>
                    </a:lnTo>
                    <a:lnTo>
                      <a:pt x="240" y="22"/>
                    </a:lnTo>
                    <a:lnTo>
                      <a:pt x="390" y="69"/>
                    </a:lnTo>
                    <a:lnTo>
                      <a:pt x="496" y="112"/>
                    </a:lnTo>
                    <a:lnTo>
                      <a:pt x="637" y="147"/>
                    </a:lnTo>
                    <a:lnTo>
                      <a:pt x="767" y="173"/>
                    </a:lnTo>
                    <a:lnTo>
                      <a:pt x="873" y="19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0577" name="Freeform 8"/>
              <p:cNvSpPr>
                <a:spLocks noChangeAspect="1"/>
              </p:cNvSpPr>
              <p:nvPr/>
            </p:nvSpPr>
            <p:spPr bwMode="auto">
              <a:xfrm>
                <a:off x="1516" y="1954"/>
                <a:ext cx="424" cy="456"/>
              </a:xfrm>
              <a:custGeom>
                <a:avLst/>
                <a:gdLst>
                  <a:gd name="T0" fmla="*/ 34 w 847"/>
                  <a:gd name="T1" fmla="*/ 11 h 912"/>
                  <a:gd name="T2" fmla="*/ 21 w 847"/>
                  <a:gd name="T3" fmla="*/ 0 h 912"/>
                  <a:gd name="T4" fmla="*/ 8 w 847"/>
                  <a:gd name="T5" fmla="*/ 3 h 912"/>
                  <a:gd name="T6" fmla="*/ 0 w 847"/>
                  <a:gd name="T7" fmla="*/ 15 h 912"/>
                  <a:gd name="T8" fmla="*/ 2 w 847"/>
                  <a:gd name="T9" fmla="*/ 32 h 912"/>
                  <a:gd name="T10" fmla="*/ 12 w 847"/>
                  <a:gd name="T11" fmla="*/ 39 h 912"/>
                  <a:gd name="T12" fmla="*/ 34 w 847"/>
                  <a:gd name="T13" fmla="*/ 46 h 912"/>
                  <a:gd name="T14" fmla="*/ 68 w 847"/>
                  <a:gd name="T15" fmla="*/ 47 h 912"/>
                  <a:gd name="T16" fmla="*/ 115 w 847"/>
                  <a:gd name="T17" fmla="*/ 50 h 912"/>
                  <a:gd name="T18" fmla="*/ 167 w 847"/>
                  <a:gd name="T19" fmla="*/ 50 h 912"/>
                  <a:gd name="T20" fmla="*/ 182 w 847"/>
                  <a:gd name="T21" fmla="*/ 50 h 912"/>
                  <a:gd name="T22" fmla="*/ 192 w 847"/>
                  <a:gd name="T23" fmla="*/ 58 h 912"/>
                  <a:gd name="T24" fmla="*/ 190 w 847"/>
                  <a:gd name="T25" fmla="*/ 74 h 912"/>
                  <a:gd name="T26" fmla="*/ 181 w 847"/>
                  <a:gd name="T27" fmla="*/ 87 h 912"/>
                  <a:gd name="T28" fmla="*/ 166 w 847"/>
                  <a:gd name="T29" fmla="*/ 105 h 912"/>
                  <a:gd name="T30" fmla="*/ 147 w 847"/>
                  <a:gd name="T31" fmla="*/ 125 h 912"/>
                  <a:gd name="T32" fmla="*/ 126 w 847"/>
                  <a:gd name="T33" fmla="*/ 137 h 912"/>
                  <a:gd name="T34" fmla="*/ 103 w 847"/>
                  <a:gd name="T35" fmla="*/ 152 h 912"/>
                  <a:gd name="T36" fmla="*/ 83 w 847"/>
                  <a:gd name="T37" fmla="*/ 157 h 912"/>
                  <a:gd name="T38" fmla="*/ 70 w 847"/>
                  <a:gd name="T39" fmla="*/ 173 h 912"/>
                  <a:gd name="T40" fmla="*/ 76 w 847"/>
                  <a:gd name="T41" fmla="*/ 184 h 912"/>
                  <a:gd name="T42" fmla="*/ 92 w 847"/>
                  <a:gd name="T43" fmla="*/ 191 h 912"/>
                  <a:gd name="T44" fmla="*/ 122 w 847"/>
                  <a:gd name="T45" fmla="*/ 201 h 912"/>
                  <a:gd name="T46" fmla="*/ 137 w 847"/>
                  <a:gd name="T47" fmla="*/ 216 h 912"/>
                  <a:gd name="T48" fmla="*/ 147 w 847"/>
                  <a:gd name="T49" fmla="*/ 228 h 912"/>
                  <a:gd name="T50" fmla="*/ 155 w 847"/>
                  <a:gd name="T51" fmla="*/ 223 h 912"/>
                  <a:gd name="T52" fmla="*/ 155 w 847"/>
                  <a:gd name="T53" fmla="*/ 209 h 912"/>
                  <a:gd name="T54" fmla="*/ 141 w 847"/>
                  <a:gd name="T55" fmla="*/ 196 h 912"/>
                  <a:gd name="T56" fmla="*/ 121 w 847"/>
                  <a:gd name="T57" fmla="*/ 185 h 912"/>
                  <a:gd name="T58" fmla="*/ 102 w 847"/>
                  <a:gd name="T59" fmla="*/ 181 h 912"/>
                  <a:gd name="T60" fmla="*/ 96 w 847"/>
                  <a:gd name="T61" fmla="*/ 172 h 912"/>
                  <a:gd name="T62" fmla="*/ 122 w 847"/>
                  <a:gd name="T63" fmla="*/ 160 h 912"/>
                  <a:gd name="T64" fmla="*/ 152 w 847"/>
                  <a:gd name="T65" fmla="*/ 142 h 912"/>
                  <a:gd name="T66" fmla="*/ 171 w 847"/>
                  <a:gd name="T67" fmla="*/ 130 h 912"/>
                  <a:gd name="T68" fmla="*/ 186 w 847"/>
                  <a:gd name="T69" fmla="*/ 117 h 912"/>
                  <a:gd name="T70" fmla="*/ 201 w 847"/>
                  <a:gd name="T71" fmla="*/ 91 h 912"/>
                  <a:gd name="T72" fmla="*/ 211 w 847"/>
                  <a:gd name="T73" fmla="*/ 71 h 912"/>
                  <a:gd name="T74" fmla="*/ 212 w 847"/>
                  <a:gd name="T75" fmla="*/ 47 h 912"/>
                  <a:gd name="T76" fmla="*/ 203 w 847"/>
                  <a:gd name="T77" fmla="*/ 36 h 912"/>
                  <a:gd name="T78" fmla="*/ 190 w 847"/>
                  <a:gd name="T79" fmla="*/ 32 h 912"/>
                  <a:gd name="T80" fmla="*/ 145 w 847"/>
                  <a:gd name="T81" fmla="*/ 34 h 912"/>
                  <a:gd name="T82" fmla="*/ 96 w 847"/>
                  <a:gd name="T83" fmla="*/ 32 h 912"/>
                  <a:gd name="T84" fmla="*/ 57 w 847"/>
                  <a:gd name="T85" fmla="*/ 28 h 912"/>
                  <a:gd name="T86" fmla="*/ 39 w 847"/>
                  <a:gd name="T87" fmla="*/ 20 h 912"/>
                  <a:gd name="T88" fmla="*/ 34 w 847"/>
                  <a:gd name="T89" fmla="*/ 11 h 91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47"/>
                  <a:gd name="T136" fmla="*/ 0 h 912"/>
                  <a:gd name="T137" fmla="*/ 847 w 847"/>
                  <a:gd name="T138" fmla="*/ 912 h 91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47" h="912">
                    <a:moveTo>
                      <a:pt x="136" y="41"/>
                    </a:moveTo>
                    <a:lnTo>
                      <a:pt x="82" y="0"/>
                    </a:lnTo>
                    <a:lnTo>
                      <a:pt x="32" y="9"/>
                    </a:lnTo>
                    <a:lnTo>
                      <a:pt x="0" y="58"/>
                    </a:lnTo>
                    <a:lnTo>
                      <a:pt x="6" y="125"/>
                    </a:lnTo>
                    <a:lnTo>
                      <a:pt x="46" y="156"/>
                    </a:lnTo>
                    <a:lnTo>
                      <a:pt x="136" y="182"/>
                    </a:lnTo>
                    <a:lnTo>
                      <a:pt x="271" y="188"/>
                    </a:lnTo>
                    <a:lnTo>
                      <a:pt x="457" y="199"/>
                    </a:lnTo>
                    <a:lnTo>
                      <a:pt x="667" y="199"/>
                    </a:lnTo>
                    <a:lnTo>
                      <a:pt x="728" y="199"/>
                    </a:lnTo>
                    <a:lnTo>
                      <a:pt x="767" y="231"/>
                    </a:lnTo>
                    <a:lnTo>
                      <a:pt x="758" y="294"/>
                    </a:lnTo>
                    <a:lnTo>
                      <a:pt x="723" y="346"/>
                    </a:lnTo>
                    <a:lnTo>
                      <a:pt x="663" y="418"/>
                    </a:lnTo>
                    <a:lnTo>
                      <a:pt x="587" y="498"/>
                    </a:lnTo>
                    <a:lnTo>
                      <a:pt x="502" y="545"/>
                    </a:lnTo>
                    <a:lnTo>
                      <a:pt x="412" y="608"/>
                    </a:lnTo>
                    <a:lnTo>
                      <a:pt x="331" y="628"/>
                    </a:lnTo>
                    <a:lnTo>
                      <a:pt x="277" y="691"/>
                    </a:lnTo>
                    <a:lnTo>
                      <a:pt x="301" y="734"/>
                    </a:lnTo>
                    <a:lnTo>
                      <a:pt x="366" y="764"/>
                    </a:lnTo>
                    <a:lnTo>
                      <a:pt x="487" y="801"/>
                    </a:lnTo>
                    <a:lnTo>
                      <a:pt x="546" y="864"/>
                    </a:lnTo>
                    <a:lnTo>
                      <a:pt x="587" y="912"/>
                    </a:lnTo>
                    <a:lnTo>
                      <a:pt x="617" y="890"/>
                    </a:lnTo>
                    <a:lnTo>
                      <a:pt x="617" y="833"/>
                    </a:lnTo>
                    <a:lnTo>
                      <a:pt x="563" y="781"/>
                    </a:lnTo>
                    <a:lnTo>
                      <a:pt x="481" y="738"/>
                    </a:lnTo>
                    <a:lnTo>
                      <a:pt x="407" y="723"/>
                    </a:lnTo>
                    <a:lnTo>
                      <a:pt x="381" y="686"/>
                    </a:lnTo>
                    <a:lnTo>
                      <a:pt x="487" y="639"/>
                    </a:lnTo>
                    <a:lnTo>
                      <a:pt x="608" y="565"/>
                    </a:lnTo>
                    <a:lnTo>
                      <a:pt x="682" y="519"/>
                    </a:lnTo>
                    <a:lnTo>
                      <a:pt x="743" y="467"/>
                    </a:lnTo>
                    <a:lnTo>
                      <a:pt x="803" y="361"/>
                    </a:lnTo>
                    <a:lnTo>
                      <a:pt x="844" y="283"/>
                    </a:lnTo>
                    <a:lnTo>
                      <a:pt x="847" y="188"/>
                    </a:lnTo>
                    <a:lnTo>
                      <a:pt x="812" y="141"/>
                    </a:lnTo>
                    <a:lnTo>
                      <a:pt x="758" y="125"/>
                    </a:lnTo>
                    <a:lnTo>
                      <a:pt x="578" y="136"/>
                    </a:lnTo>
                    <a:lnTo>
                      <a:pt x="381" y="125"/>
                    </a:lnTo>
                    <a:lnTo>
                      <a:pt x="227" y="110"/>
                    </a:lnTo>
                    <a:lnTo>
                      <a:pt x="156" y="78"/>
                    </a:lnTo>
                    <a:lnTo>
                      <a:pt x="136" y="4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0578" name="Freeform 9"/>
              <p:cNvSpPr>
                <a:spLocks noChangeAspect="1"/>
              </p:cNvSpPr>
              <p:nvPr/>
            </p:nvSpPr>
            <p:spPr bwMode="auto">
              <a:xfrm>
                <a:off x="1230" y="2377"/>
                <a:ext cx="274" cy="887"/>
              </a:xfrm>
              <a:custGeom>
                <a:avLst/>
                <a:gdLst>
                  <a:gd name="T0" fmla="*/ 121 w 548"/>
                  <a:gd name="T1" fmla="*/ 0 h 1774"/>
                  <a:gd name="T2" fmla="*/ 92 w 548"/>
                  <a:gd name="T3" fmla="*/ 12 h 1774"/>
                  <a:gd name="T4" fmla="*/ 61 w 548"/>
                  <a:gd name="T5" fmla="*/ 45 h 1774"/>
                  <a:gd name="T6" fmla="*/ 19 w 548"/>
                  <a:gd name="T7" fmla="*/ 90 h 1774"/>
                  <a:gd name="T8" fmla="*/ 0 w 548"/>
                  <a:gd name="T9" fmla="*/ 135 h 1774"/>
                  <a:gd name="T10" fmla="*/ 5 w 548"/>
                  <a:gd name="T11" fmla="*/ 162 h 1774"/>
                  <a:gd name="T12" fmla="*/ 47 w 548"/>
                  <a:gd name="T13" fmla="*/ 167 h 1774"/>
                  <a:gd name="T14" fmla="*/ 62 w 548"/>
                  <a:gd name="T15" fmla="*/ 146 h 1774"/>
                  <a:gd name="T16" fmla="*/ 70 w 548"/>
                  <a:gd name="T17" fmla="*/ 114 h 1774"/>
                  <a:gd name="T18" fmla="*/ 77 w 548"/>
                  <a:gd name="T19" fmla="*/ 82 h 1774"/>
                  <a:gd name="T20" fmla="*/ 87 w 548"/>
                  <a:gd name="T21" fmla="*/ 55 h 1774"/>
                  <a:gd name="T22" fmla="*/ 103 w 548"/>
                  <a:gd name="T23" fmla="*/ 39 h 1774"/>
                  <a:gd name="T24" fmla="*/ 109 w 548"/>
                  <a:gd name="T25" fmla="*/ 49 h 1774"/>
                  <a:gd name="T26" fmla="*/ 102 w 548"/>
                  <a:gd name="T27" fmla="*/ 100 h 1774"/>
                  <a:gd name="T28" fmla="*/ 84 w 548"/>
                  <a:gd name="T29" fmla="*/ 162 h 1774"/>
                  <a:gd name="T30" fmla="*/ 72 w 548"/>
                  <a:gd name="T31" fmla="*/ 210 h 1774"/>
                  <a:gd name="T32" fmla="*/ 47 w 548"/>
                  <a:gd name="T33" fmla="*/ 265 h 1774"/>
                  <a:gd name="T34" fmla="*/ 27 w 548"/>
                  <a:gd name="T35" fmla="*/ 303 h 1774"/>
                  <a:gd name="T36" fmla="*/ 8 w 548"/>
                  <a:gd name="T37" fmla="*/ 311 h 1774"/>
                  <a:gd name="T38" fmla="*/ 5 w 548"/>
                  <a:gd name="T39" fmla="*/ 319 h 1774"/>
                  <a:gd name="T40" fmla="*/ 34 w 548"/>
                  <a:gd name="T41" fmla="*/ 347 h 1774"/>
                  <a:gd name="T42" fmla="*/ 81 w 548"/>
                  <a:gd name="T43" fmla="*/ 393 h 1774"/>
                  <a:gd name="T44" fmla="*/ 98 w 548"/>
                  <a:gd name="T45" fmla="*/ 444 h 1774"/>
                  <a:gd name="T46" fmla="*/ 109 w 548"/>
                  <a:gd name="T47" fmla="*/ 444 h 1774"/>
                  <a:gd name="T48" fmla="*/ 111 w 548"/>
                  <a:gd name="T49" fmla="*/ 414 h 1774"/>
                  <a:gd name="T50" fmla="*/ 100 w 548"/>
                  <a:gd name="T51" fmla="*/ 377 h 1774"/>
                  <a:gd name="T52" fmla="*/ 76 w 548"/>
                  <a:gd name="T53" fmla="*/ 350 h 1774"/>
                  <a:gd name="T54" fmla="*/ 61 w 548"/>
                  <a:gd name="T55" fmla="*/ 334 h 1774"/>
                  <a:gd name="T56" fmla="*/ 57 w 548"/>
                  <a:gd name="T57" fmla="*/ 314 h 1774"/>
                  <a:gd name="T58" fmla="*/ 66 w 548"/>
                  <a:gd name="T59" fmla="*/ 280 h 1774"/>
                  <a:gd name="T60" fmla="*/ 87 w 548"/>
                  <a:gd name="T61" fmla="*/ 237 h 1774"/>
                  <a:gd name="T62" fmla="*/ 113 w 548"/>
                  <a:gd name="T63" fmla="*/ 177 h 1774"/>
                  <a:gd name="T64" fmla="*/ 126 w 548"/>
                  <a:gd name="T65" fmla="*/ 123 h 1774"/>
                  <a:gd name="T66" fmla="*/ 137 w 548"/>
                  <a:gd name="T67" fmla="*/ 68 h 1774"/>
                  <a:gd name="T68" fmla="*/ 137 w 548"/>
                  <a:gd name="T69" fmla="*/ 33 h 1774"/>
                  <a:gd name="T70" fmla="*/ 132 w 548"/>
                  <a:gd name="T71" fmla="*/ 8 h 1774"/>
                  <a:gd name="T72" fmla="*/ 121 w 548"/>
                  <a:gd name="T73" fmla="*/ 0 h 17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48"/>
                  <a:gd name="T112" fmla="*/ 0 h 1774"/>
                  <a:gd name="T113" fmla="*/ 548 w 548"/>
                  <a:gd name="T114" fmla="*/ 1774 h 177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48" h="1774">
                    <a:moveTo>
                      <a:pt x="483" y="0"/>
                    </a:moveTo>
                    <a:lnTo>
                      <a:pt x="366" y="46"/>
                    </a:lnTo>
                    <a:lnTo>
                      <a:pt x="241" y="178"/>
                    </a:lnTo>
                    <a:lnTo>
                      <a:pt x="74" y="360"/>
                    </a:lnTo>
                    <a:lnTo>
                      <a:pt x="0" y="538"/>
                    </a:lnTo>
                    <a:lnTo>
                      <a:pt x="20" y="648"/>
                    </a:lnTo>
                    <a:lnTo>
                      <a:pt x="185" y="665"/>
                    </a:lnTo>
                    <a:lnTo>
                      <a:pt x="245" y="581"/>
                    </a:lnTo>
                    <a:lnTo>
                      <a:pt x="277" y="455"/>
                    </a:lnTo>
                    <a:lnTo>
                      <a:pt x="306" y="328"/>
                    </a:lnTo>
                    <a:lnTo>
                      <a:pt x="347" y="219"/>
                    </a:lnTo>
                    <a:lnTo>
                      <a:pt x="412" y="156"/>
                    </a:lnTo>
                    <a:lnTo>
                      <a:pt x="436" y="193"/>
                    </a:lnTo>
                    <a:lnTo>
                      <a:pt x="407" y="397"/>
                    </a:lnTo>
                    <a:lnTo>
                      <a:pt x="336" y="648"/>
                    </a:lnTo>
                    <a:lnTo>
                      <a:pt x="286" y="838"/>
                    </a:lnTo>
                    <a:lnTo>
                      <a:pt x="185" y="1057"/>
                    </a:lnTo>
                    <a:lnTo>
                      <a:pt x="106" y="1209"/>
                    </a:lnTo>
                    <a:lnTo>
                      <a:pt x="29" y="1241"/>
                    </a:lnTo>
                    <a:lnTo>
                      <a:pt x="20" y="1276"/>
                    </a:lnTo>
                    <a:lnTo>
                      <a:pt x="135" y="1386"/>
                    </a:lnTo>
                    <a:lnTo>
                      <a:pt x="321" y="1570"/>
                    </a:lnTo>
                    <a:lnTo>
                      <a:pt x="392" y="1774"/>
                    </a:lnTo>
                    <a:lnTo>
                      <a:pt x="436" y="1774"/>
                    </a:lnTo>
                    <a:lnTo>
                      <a:pt x="442" y="1653"/>
                    </a:lnTo>
                    <a:lnTo>
                      <a:pt x="397" y="1506"/>
                    </a:lnTo>
                    <a:lnTo>
                      <a:pt x="301" y="1397"/>
                    </a:lnTo>
                    <a:lnTo>
                      <a:pt x="241" y="1334"/>
                    </a:lnTo>
                    <a:lnTo>
                      <a:pt x="226" y="1256"/>
                    </a:lnTo>
                    <a:lnTo>
                      <a:pt x="262" y="1120"/>
                    </a:lnTo>
                    <a:lnTo>
                      <a:pt x="347" y="947"/>
                    </a:lnTo>
                    <a:lnTo>
                      <a:pt x="451" y="706"/>
                    </a:lnTo>
                    <a:lnTo>
                      <a:pt x="501" y="492"/>
                    </a:lnTo>
                    <a:lnTo>
                      <a:pt x="548" y="271"/>
                    </a:lnTo>
                    <a:lnTo>
                      <a:pt x="548" y="130"/>
                    </a:lnTo>
                    <a:lnTo>
                      <a:pt x="527" y="31"/>
                    </a:lnTo>
                    <a:lnTo>
                      <a:pt x="48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0579" name="Freeform 10"/>
              <p:cNvSpPr>
                <a:spLocks noChangeAspect="1"/>
              </p:cNvSpPr>
              <p:nvPr/>
            </p:nvSpPr>
            <p:spPr bwMode="auto">
              <a:xfrm>
                <a:off x="1288" y="2427"/>
                <a:ext cx="540" cy="693"/>
              </a:xfrm>
              <a:custGeom>
                <a:avLst/>
                <a:gdLst>
                  <a:gd name="T0" fmla="*/ 131 w 1079"/>
                  <a:gd name="T1" fmla="*/ 16 h 1386"/>
                  <a:gd name="T2" fmla="*/ 110 w 1079"/>
                  <a:gd name="T3" fmla="*/ 25 h 1386"/>
                  <a:gd name="T4" fmla="*/ 79 w 1079"/>
                  <a:gd name="T5" fmla="*/ 40 h 1386"/>
                  <a:gd name="T6" fmla="*/ 52 w 1079"/>
                  <a:gd name="T7" fmla="*/ 53 h 1386"/>
                  <a:gd name="T8" fmla="*/ 10 w 1079"/>
                  <a:gd name="T9" fmla="*/ 77 h 1386"/>
                  <a:gd name="T10" fmla="*/ 0 w 1079"/>
                  <a:gd name="T11" fmla="*/ 104 h 1386"/>
                  <a:gd name="T12" fmla="*/ 6 w 1079"/>
                  <a:gd name="T13" fmla="*/ 147 h 1386"/>
                  <a:gd name="T14" fmla="*/ 38 w 1079"/>
                  <a:gd name="T15" fmla="*/ 151 h 1386"/>
                  <a:gd name="T16" fmla="*/ 59 w 1079"/>
                  <a:gd name="T17" fmla="*/ 138 h 1386"/>
                  <a:gd name="T18" fmla="*/ 82 w 1079"/>
                  <a:gd name="T19" fmla="*/ 108 h 1386"/>
                  <a:gd name="T20" fmla="*/ 101 w 1079"/>
                  <a:gd name="T21" fmla="*/ 77 h 1386"/>
                  <a:gd name="T22" fmla="*/ 120 w 1079"/>
                  <a:gd name="T23" fmla="*/ 61 h 1386"/>
                  <a:gd name="T24" fmla="*/ 138 w 1079"/>
                  <a:gd name="T25" fmla="*/ 53 h 1386"/>
                  <a:gd name="T26" fmla="*/ 157 w 1079"/>
                  <a:gd name="T27" fmla="*/ 49 h 1386"/>
                  <a:gd name="T28" fmla="*/ 168 w 1079"/>
                  <a:gd name="T29" fmla="*/ 59 h 1386"/>
                  <a:gd name="T30" fmla="*/ 170 w 1079"/>
                  <a:gd name="T31" fmla="*/ 92 h 1386"/>
                  <a:gd name="T32" fmla="*/ 162 w 1079"/>
                  <a:gd name="T33" fmla="*/ 182 h 1386"/>
                  <a:gd name="T34" fmla="*/ 151 w 1079"/>
                  <a:gd name="T35" fmla="*/ 233 h 1386"/>
                  <a:gd name="T36" fmla="*/ 140 w 1079"/>
                  <a:gd name="T37" fmla="*/ 265 h 1386"/>
                  <a:gd name="T38" fmla="*/ 136 w 1079"/>
                  <a:gd name="T39" fmla="*/ 284 h 1386"/>
                  <a:gd name="T40" fmla="*/ 138 w 1079"/>
                  <a:gd name="T41" fmla="*/ 296 h 1386"/>
                  <a:gd name="T42" fmla="*/ 157 w 1079"/>
                  <a:gd name="T43" fmla="*/ 300 h 1386"/>
                  <a:gd name="T44" fmla="*/ 191 w 1079"/>
                  <a:gd name="T45" fmla="*/ 306 h 1386"/>
                  <a:gd name="T46" fmla="*/ 234 w 1079"/>
                  <a:gd name="T47" fmla="*/ 324 h 1386"/>
                  <a:gd name="T48" fmla="*/ 251 w 1079"/>
                  <a:gd name="T49" fmla="*/ 347 h 1386"/>
                  <a:gd name="T50" fmla="*/ 267 w 1079"/>
                  <a:gd name="T51" fmla="*/ 347 h 1386"/>
                  <a:gd name="T52" fmla="*/ 270 w 1079"/>
                  <a:gd name="T53" fmla="*/ 332 h 1386"/>
                  <a:gd name="T54" fmla="*/ 256 w 1079"/>
                  <a:gd name="T55" fmla="*/ 311 h 1386"/>
                  <a:gd name="T56" fmla="*/ 230 w 1079"/>
                  <a:gd name="T57" fmla="*/ 295 h 1386"/>
                  <a:gd name="T58" fmla="*/ 200 w 1079"/>
                  <a:gd name="T59" fmla="*/ 283 h 1386"/>
                  <a:gd name="T60" fmla="*/ 172 w 1079"/>
                  <a:gd name="T61" fmla="*/ 275 h 1386"/>
                  <a:gd name="T62" fmla="*/ 166 w 1079"/>
                  <a:gd name="T63" fmla="*/ 269 h 1386"/>
                  <a:gd name="T64" fmla="*/ 174 w 1079"/>
                  <a:gd name="T65" fmla="*/ 240 h 1386"/>
                  <a:gd name="T66" fmla="*/ 187 w 1079"/>
                  <a:gd name="T67" fmla="*/ 190 h 1386"/>
                  <a:gd name="T68" fmla="*/ 192 w 1079"/>
                  <a:gd name="T69" fmla="*/ 162 h 1386"/>
                  <a:gd name="T70" fmla="*/ 199 w 1079"/>
                  <a:gd name="T71" fmla="*/ 114 h 1386"/>
                  <a:gd name="T72" fmla="*/ 199 w 1079"/>
                  <a:gd name="T73" fmla="*/ 64 h 1386"/>
                  <a:gd name="T74" fmla="*/ 196 w 1079"/>
                  <a:gd name="T75" fmla="*/ 25 h 1386"/>
                  <a:gd name="T76" fmla="*/ 188 w 1079"/>
                  <a:gd name="T77" fmla="*/ 8 h 1386"/>
                  <a:gd name="T78" fmla="*/ 177 w 1079"/>
                  <a:gd name="T79" fmla="*/ 0 h 1386"/>
                  <a:gd name="T80" fmla="*/ 162 w 1079"/>
                  <a:gd name="T81" fmla="*/ 2 h 1386"/>
                  <a:gd name="T82" fmla="*/ 151 w 1079"/>
                  <a:gd name="T83" fmla="*/ 6 h 1386"/>
                  <a:gd name="T84" fmla="*/ 131 w 1079"/>
                  <a:gd name="T85" fmla="*/ 16 h 138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79"/>
                  <a:gd name="T130" fmla="*/ 0 h 1386"/>
                  <a:gd name="T131" fmla="*/ 1079 w 1079"/>
                  <a:gd name="T132" fmla="*/ 1386 h 138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79" h="1386">
                    <a:moveTo>
                      <a:pt x="522" y="63"/>
                    </a:moveTo>
                    <a:lnTo>
                      <a:pt x="437" y="100"/>
                    </a:lnTo>
                    <a:lnTo>
                      <a:pt x="316" y="158"/>
                    </a:lnTo>
                    <a:lnTo>
                      <a:pt x="206" y="210"/>
                    </a:lnTo>
                    <a:lnTo>
                      <a:pt x="39" y="305"/>
                    </a:lnTo>
                    <a:lnTo>
                      <a:pt x="0" y="414"/>
                    </a:lnTo>
                    <a:lnTo>
                      <a:pt x="24" y="587"/>
                    </a:lnTo>
                    <a:lnTo>
                      <a:pt x="150" y="602"/>
                    </a:lnTo>
                    <a:lnTo>
                      <a:pt x="236" y="550"/>
                    </a:lnTo>
                    <a:lnTo>
                      <a:pt x="327" y="429"/>
                    </a:lnTo>
                    <a:lnTo>
                      <a:pt x="401" y="305"/>
                    </a:lnTo>
                    <a:lnTo>
                      <a:pt x="477" y="241"/>
                    </a:lnTo>
                    <a:lnTo>
                      <a:pt x="552" y="210"/>
                    </a:lnTo>
                    <a:lnTo>
                      <a:pt x="628" y="195"/>
                    </a:lnTo>
                    <a:lnTo>
                      <a:pt x="672" y="236"/>
                    </a:lnTo>
                    <a:lnTo>
                      <a:pt x="678" y="366"/>
                    </a:lnTo>
                    <a:lnTo>
                      <a:pt x="646" y="728"/>
                    </a:lnTo>
                    <a:lnTo>
                      <a:pt x="602" y="931"/>
                    </a:lnTo>
                    <a:lnTo>
                      <a:pt x="557" y="1057"/>
                    </a:lnTo>
                    <a:lnTo>
                      <a:pt x="542" y="1135"/>
                    </a:lnTo>
                    <a:lnTo>
                      <a:pt x="552" y="1183"/>
                    </a:lnTo>
                    <a:lnTo>
                      <a:pt x="628" y="1198"/>
                    </a:lnTo>
                    <a:lnTo>
                      <a:pt x="764" y="1224"/>
                    </a:lnTo>
                    <a:lnTo>
                      <a:pt x="933" y="1293"/>
                    </a:lnTo>
                    <a:lnTo>
                      <a:pt x="1003" y="1386"/>
                    </a:lnTo>
                    <a:lnTo>
                      <a:pt x="1065" y="1386"/>
                    </a:lnTo>
                    <a:lnTo>
                      <a:pt x="1079" y="1325"/>
                    </a:lnTo>
                    <a:lnTo>
                      <a:pt x="1024" y="1241"/>
                    </a:lnTo>
                    <a:lnTo>
                      <a:pt x="918" y="1178"/>
                    </a:lnTo>
                    <a:lnTo>
                      <a:pt x="799" y="1130"/>
                    </a:lnTo>
                    <a:lnTo>
                      <a:pt x="687" y="1100"/>
                    </a:lnTo>
                    <a:lnTo>
                      <a:pt x="663" y="1074"/>
                    </a:lnTo>
                    <a:lnTo>
                      <a:pt x="693" y="959"/>
                    </a:lnTo>
                    <a:lnTo>
                      <a:pt x="747" y="760"/>
                    </a:lnTo>
                    <a:lnTo>
                      <a:pt x="767" y="648"/>
                    </a:lnTo>
                    <a:lnTo>
                      <a:pt x="793" y="455"/>
                    </a:lnTo>
                    <a:lnTo>
                      <a:pt x="793" y="253"/>
                    </a:lnTo>
                    <a:lnTo>
                      <a:pt x="782" y="100"/>
                    </a:lnTo>
                    <a:lnTo>
                      <a:pt x="752" y="31"/>
                    </a:lnTo>
                    <a:lnTo>
                      <a:pt x="708" y="0"/>
                    </a:lnTo>
                    <a:lnTo>
                      <a:pt x="646" y="5"/>
                    </a:lnTo>
                    <a:lnTo>
                      <a:pt x="602" y="22"/>
                    </a:lnTo>
                    <a:lnTo>
                      <a:pt x="522" y="6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0580" name="Freeform 11"/>
              <p:cNvSpPr>
                <a:spLocks noChangeAspect="1"/>
              </p:cNvSpPr>
              <p:nvPr/>
            </p:nvSpPr>
            <p:spPr bwMode="auto">
              <a:xfrm>
                <a:off x="1121" y="1971"/>
                <a:ext cx="353" cy="751"/>
              </a:xfrm>
              <a:custGeom>
                <a:avLst/>
                <a:gdLst>
                  <a:gd name="T0" fmla="*/ 166 w 706"/>
                  <a:gd name="T1" fmla="*/ 10 h 1503"/>
                  <a:gd name="T2" fmla="*/ 147 w 706"/>
                  <a:gd name="T3" fmla="*/ 0 h 1503"/>
                  <a:gd name="T4" fmla="*/ 117 w 706"/>
                  <a:gd name="T5" fmla="*/ 2 h 1503"/>
                  <a:gd name="T6" fmla="*/ 90 w 706"/>
                  <a:gd name="T7" fmla="*/ 14 h 1503"/>
                  <a:gd name="T8" fmla="*/ 61 w 706"/>
                  <a:gd name="T9" fmla="*/ 49 h 1503"/>
                  <a:gd name="T10" fmla="*/ 31 w 706"/>
                  <a:gd name="T11" fmla="*/ 104 h 1503"/>
                  <a:gd name="T12" fmla="*/ 11 w 706"/>
                  <a:gd name="T13" fmla="*/ 161 h 1503"/>
                  <a:gd name="T14" fmla="*/ 0 w 706"/>
                  <a:gd name="T15" fmla="*/ 214 h 1503"/>
                  <a:gd name="T16" fmla="*/ 4 w 706"/>
                  <a:gd name="T17" fmla="*/ 262 h 1503"/>
                  <a:gd name="T18" fmla="*/ 16 w 706"/>
                  <a:gd name="T19" fmla="*/ 306 h 1503"/>
                  <a:gd name="T20" fmla="*/ 31 w 706"/>
                  <a:gd name="T21" fmla="*/ 337 h 1503"/>
                  <a:gd name="T22" fmla="*/ 48 w 706"/>
                  <a:gd name="T23" fmla="*/ 353 h 1503"/>
                  <a:gd name="T24" fmla="*/ 83 w 706"/>
                  <a:gd name="T25" fmla="*/ 375 h 1503"/>
                  <a:gd name="T26" fmla="*/ 108 w 706"/>
                  <a:gd name="T27" fmla="*/ 375 h 1503"/>
                  <a:gd name="T28" fmla="*/ 138 w 706"/>
                  <a:gd name="T29" fmla="*/ 360 h 1503"/>
                  <a:gd name="T30" fmla="*/ 161 w 706"/>
                  <a:gd name="T31" fmla="*/ 334 h 1503"/>
                  <a:gd name="T32" fmla="*/ 155 w 706"/>
                  <a:gd name="T33" fmla="*/ 308 h 1503"/>
                  <a:gd name="T34" fmla="*/ 144 w 706"/>
                  <a:gd name="T35" fmla="*/ 277 h 1503"/>
                  <a:gd name="T36" fmla="*/ 123 w 706"/>
                  <a:gd name="T37" fmla="*/ 255 h 1503"/>
                  <a:gd name="T38" fmla="*/ 110 w 706"/>
                  <a:gd name="T39" fmla="*/ 235 h 1503"/>
                  <a:gd name="T40" fmla="*/ 102 w 706"/>
                  <a:gd name="T41" fmla="*/ 214 h 1503"/>
                  <a:gd name="T42" fmla="*/ 102 w 706"/>
                  <a:gd name="T43" fmla="*/ 188 h 1503"/>
                  <a:gd name="T44" fmla="*/ 110 w 706"/>
                  <a:gd name="T45" fmla="*/ 157 h 1503"/>
                  <a:gd name="T46" fmla="*/ 125 w 706"/>
                  <a:gd name="T47" fmla="*/ 129 h 1503"/>
                  <a:gd name="T48" fmla="*/ 150 w 706"/>
                  <a:gd name="T49" fmla="*/ 100 h 1503"/>
                  <a:gd name="T50" fmla="*/ 168 w 706"/>
                  <a:gd name="T51" fmla="*/ 78 h 1503"/>
                  <a:gd name="T52" fmla="*/ 177 w 706"/>
                  <a:gd name="T53" fmla="*/ 54 h 1503"/>
                  <a:gd name="T54" fmla="*/ 177 w 706"/>
                  <a:gd name="T55" fmla="*/ 30 h 1503"/>
                  <a:gd name="T56" fmla="*/ 166 w 706"/>
                  <a:gd name="T57" fmla="*/ 10 h 150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6"/>
                  <a:gd name="T88" fmla="*/ 0 h 1503"/>
                  <a:gd name="T89" fmla="*/ 706 w 706"/>
                  <a:gd name="T90" fmla="*/ 1503 h 150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6" h="1503">
                    <a:moveTo>
                      <a:pt x="662" y="40"/>
                    </a:moveTo>
                    <a:lnTo>
                      <a:pt x="588" y="0"/>
                    </a:lnTo>
                    <a:lnTo>
                      <a:pt x="467" y="11"/>
                    </a:lnTo>
                    <a:lnTo>
                      <a:pt x="357" y="57"/>
                    </a:lnTo>
                    <a:lnTo>
                      <a:pt x="242" y="198"/>
                    </a:lnTo>
                    <a:lnTo>
                      <a:pt x="121" y="418"/>
                    </a:lnTo>
                    <a:lnTo>
                      <a:pt x="41" y="644"/>
                    </a:lnTo>
                    <a:lnTo>
                      <a:pt x="0" y="858"/>
                    </a:lnTo>
                    <a:lnTo>
                      <a:pt x="15" y="1051"/>
                    </a:lnTo>
                    <a:lnTo>
                      <a:pt x="62" y="1226"/>
                    </a:lnTo>
                    <a:lnTo>
                      <a:pt x="121" y="1350"/>
                    </a:lnTo>
                    <a:lnTo>
                      <a:pt x="192" y="1414"/>
                    </a:lnTo>
                    <a:lnTo>
                      <a:pt x="331" y="1503"/>
                    </a:lnTo>
                    <a:lnTo>
                      <a:pt x="432" y="1503"/>
                    </a:lnTo>
                    <a:lnTo>
                      <a:pt x="552" y="1440"/>
                    </a:lnTo>
                    <a:lnTo>
                      <a:pt x="641" y="1336"/>
                    </a:lnTo>
                    <a:lnTo>
                      <a:pt x="617" y="1235"/>
                    </a:lnTo>
                    <a:lnTo>
                      <a:pt x="573" y="1109"/>
                    </a:lnTo>
                    <a:lnTo>
                      <a:pt x="491" y="1022"/>
                    </a:lnTo>
                    <a:lnTo>
                      <a:pt x="437" y="942"/>
                    </a:lnTo>
                    <a:lnTo>
                      <a:pt x="407" y="858"/>
                    </a:lnTo>
                    <a:lnTo>
                      <a:pt x="407" y="754"/>
                    </a:lnTo>
                    <a:lnTo>
                      <a:pt x="437" y="628"/>
                    </a:lnTo>
                    <a:lnTo>
                      <a:pt x="497" y="518"/>
                    </a:lnTo>
                    <a:lnTo>
                      <a:pt x="597" y="403"/>
                    </a:lnTo>
                    <a:lnTo>
                      <a:pt x="671" y="314"/>
                    </a:lnTo>
                    <a:lnTo>
                      <a:pt x="706" y="219"/>
                    </a:lnTo>
                    <a:lnTo>
                      <a:pt x="706" y="120"/>
                    </a:lnTo>
                    <a:lnTo>
                      <a:pt x="662"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20559" name="Group 12"/>
            <p:cNvGrpSpPr>
              <a:grpSpLocks noChangeAspect="1"/>
            </p:cNvGrpSpPr>
            <p:nvPr/>
          </p:nvGrpSpPr>
          <p:grpSpPr bwMode="auto">
            <a:xfrm>
              <a:off x="597" y="1337"/>
              <a:ext cx="446" cy="374"/>
              <a:chOff x="3505" y="2279"/>
              <a:chExt cx="1183" cy="991"/>
            </a:xfrm>
          </p:grpSpPr>
          <p:sp>
            <p:nvSpPr>
              <p:cNvPr id="20573" name="Freeform 13"/>
              <p:cNvSpPr>
                <a:spLocks noChangeAspect="1"/>
              </p:cNvSpPr>
              <p:nvPr/>
            </p:nvSpPr>
            <p:spPr bwMode="auto">
              <a:xfrm>
                <a:off x="3505" y="2287"/>
                <a:ext cx="1183" cy="983"/>
              </a:xfrm>
              <a:custGeom>
                <a:avLst/>
                <a:gdLst>
                  <a:gd name="T0" fmla="*/ 1183 w 1183"/>
                  <a:gd name="T1" fmla="*/ 981 h 983"/>
                  <a:gd name="T2" fmla="*/ 1183 w 1183"/>
                  <a:gd name="T3" fmla="*/ 473 h 983"/>
                  <a:gd name="T4" fmla="*/ 1165 w 1183"/>
                  <a:gd name="T5" fmla="*/ 67 h 983"/>
                  <a:gd name="T6" fmla="*/ 566 w 1183"/>
                  <a:gd name="T7" fmla="*/ 0 h 983"/>
                  <a:gd name="T8" fmla="*/ 20 w 1183"/>
                  <a:gd name="T9" fmla="*/ 60 h 983"/>
                  <a:gd name="T10" fmla="*/ 16 w 1183"/>
                  <a:gd name="T11" fmla="*/ 203 h 983"/>
                  <a:gd name="T12" fmla="*/ 0 w 1183"/>
                  <a:gd name="T13" fmla="*/ 977 h 983"/>
                  <a:gd name="T14" fmla="*/ 122 w 1183"/>
                  <a:gd name="T15" fmla="*/ 977 h 983"/>
                  <a:gd name="T16" fmla="*/ 122 w 1183"/>
                  <a:gd name="T17" fmla="*/ 277 h 983"/>
                  <a:gd name="T18" fmla="*/ 356 w 1183"/>
                  <a:gd name="T19" fmla="*/ 259 h 983"/>
                  <a:gd name="T20" fmla="*/ 1073 w 1183"/>
                  <a:gd name="T21" fmla="*/ 259 h 983"/>
                  <a:gd name="T22" fmla="*/ 1083 w 1183"/>
                  <a:gd name="T23" fmla="*/ 983 h 983"/>
                  <a:gd name="T24" fmla="*/ 1183 w 1183"/>
                  <a:gd name="T25" fmla="*/ 981 h 9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83"/>
                  <a:gd name="T40" fmla="*/ 0 h 983"/>
                  <a:gd name="T41" fmla="*/ 1183 w 1183"/>
                  <a:gd name="T42" fmla="*/ 983 h 98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83" h="983">
                    <a:moveTo>
                      <a:pt x="1183" y="981"/>
                    </a:moveTo>
                    <a:lnTo>
                      <a:pt x="1183" y="473"/>
                    </a:lnTo>
                    <a:lnTo>
                      <a:pt x="1165" y="67"/>
                    </a:lnTo>
                    <a:lnTo>
                      <a:pt x="566" y="0"/>
                    </a:lnTo>
                    <a:lnTo>
                      <a:pt x="20" y="60"/>
                    </a:lnTo>
                    <a:lnTo>
                      <a:pt x="16" y="203"/>
                    </a:lnTo>
                    <a:lnTo>
                      <a:pt x="0" y="977"/>
                    </a:lnTo>
                    <a:lnTo>
                      <a:pt x="122" y="977"/>
                    </a:lnTo>
                    <a:lnTo>
                      <a:pt x="122" y="277"/>
                    </a:lnTo>
                    <a:lnTo>
                      <a:pt x="356" y="259"/>
                    </a:lnTo>
                    <a:lnTo>
                      <a:pt x="1073" y="259"/>
                    </a:lnTo>
                    <a:lnTo>
                      <a:pt x="1083" y="983"/>
                    </a:lnTo>
                    <a:lnTo>
                      <a:pt x="1183" y="981"/>
                    </a:lnTo>
                    <a:close/>
                  </a:path>
                </a:pathLst>
              </a:custGeom>
              <a:solidFill>
                <a:srgbClr val="000080"/>
              </a:solidFill>
              <a:ln w="9525">
                <a:solidFill>
                  <a:srgbClr val="000000"/>
                </a:solidFill>
                <a:round/>
                <a:headEnd/>
                <a:tailEnd/>
              </a:ln>
            </p:spPr>
            <p:txBody>
              <a:bodyPr/>
              <a:lstStyle/>
              <a:p>
                <a:endParaRPr lang="en-US"/>
              </a:p>
            </p:txBody>
          </p:sp>
          <p:sp>
            <p:nvSpPr>
              <p:cNvPr id="20574" name="Freeform 14"/>
              <p:cNvSpPr>
                <a:spLocks noChangeAspect="1"/>
              </p:cNvSpPr>
              <p:nvPr/>
            </p:nvSpPr>
            <p:spPr bwMode="auto">
              <a:xfrm>
                <a:off x="3595" y="2279"/>
                <a:ext cx="462" cy="250"/>
              </a:xfrm>
              <a:custGeom>
                <a:avLst/>
                <a:gdLst>
                  <a:gd name="T0" fmla="*/ 86 w 462"/>
                  <a:gd name="T1" fmla="*/ 48 h 250"/>
                  <a:gd name="T2" fmla="*/ 147 w 462"/>
                  <a:gd name="T3" fmla="*/ 39 h 250"/>
                  <a:gd name="T4" fmla="*/ 204 w 462"/>
                  <a:gd name="T5" fmla="*/ 0 h 250"/>
                  <a:gd name="T6" fmla="*/ 263 w 462"/>
                  <a:gd name="T7" fmla="*/ 59 h 250"/>
                  <a:gd name="T8" fmla="*/ 450 w 462"/>
                  <a:gd name="T9" fmla="*/ 173 h 250"/>
                  <a:gd name="T10" fmla="*/ 462 w 462"/>
                  <a:gd name="T11" fmla="*/ 215 h 250"/>
                  <a:gd name="T12" fmla="*/ 355 w 462"/>
                  <a:gd name="T13" fmla="*/ 250 h 250"/>
                  <a:gd name="T14" fmla="*/ 0 w 462"/>
                  <a:gd name="T15" fmla="*/ 77 h 250"/>
                  <a:gd name="T16" fmla="*/ 86 w 462"/>
                  <a:gd name="T17" fmla="*/ 48 h 2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2"/>
                  <a:gd name="T28" fmla="*/ 0 h 250"/>
                  <a:gd name="T29" fmla="*/ 462 w 462"/>
                  <a:gd name="T30" fmla="*/ 250 h 2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2" h="250">
                    <a:moveTo>
                      <a:pt x="86" y="48"/>
                    </a:moveTo>
                    <a:lnTo>
                      <a:pt x="147" y="39"/>
                    </a:lnTo>
                    <a:lnTo>
                      <a:pt x="204" y="0"/>
                    </a:lnTo>
                    <a:lnTo>
                      <a:pt x="263" y="59"/>
                    </a:lnTo>
                    <a:lnTo>
                      <a:pt x="450" y="173"/>
                    </a:lnTo>
                    <a:lnTo>
                      <a:pt x="462" y="215"/>
                    </a:lnTo>
                    <a:lnTo>
                      <a:pt x="355" y="250"/>
                    </a:lnTo>
                    <a:lnTo>
                      <a:pt x="0" y="77"/>
                    </a:lnTo>
                    <a:lnTo>
                      <a:pt x="86" y="48"/>
                    </a:lnTo>
                    <a:close/>
                  </a:path>
                </a:pathLst>
              </a:custGeom>
              <a:solidFill>
                <a:srgbClr val="C0C0C0"/>
              </a:solidFill>
              <a:ln w="9525">
                <a:solidFill>
                  <a:srgbClr val="000000"/>
                </a:solidFill>
                <a:round/>
                <a:headEnd/>
                <a:tailEnd/>
              </a:ln>
            </p:spPr>
            <p:txBody>
              <a:bodyPr/>
              <a:lstStyle/>
              <a:p>
                <a:endParaRPr lang="en-US"/>
              </a:p>
            </p:txBody>
          </p:sp>
        </p:grpSp>
        <p:grpSp>
          <p:nvGrpSpPr>
            <p:cNvPr id="20560" name="Group 15"/>
            <p:cNvGrpSpPr>
              <a:grpSpLocks noChangeAspect="1"/>
            </p:cNvGrpSpPr>
            <p:nvPr/>
          </p:nvGrpSpPr>
          <p:grpSpPr bwMode="auto">
            <a:xfrm>
              <a:off x="738" y="1003"/>
              <a:ext cx="417" cy="556"/>
              <a:chOff x="3880" y="1393"/>
              <a:chExt cx="1104" cy="1474"/>
            </a:xfrm>
          </p:grpSpPr>
          <p:grpSp>
            <p:nvGrpSpPr>
              <p:cNvPr id="20567" name="Group 16"/>
              <p:cNvGrpSpPr>
                <a:grpSpLocks noChangeAspect="1"/>
              </p:cNvGrpSpPr>
              <p:nvPr/>
            </p:nvGrpSpPr>
            <p:grpSpPr bwMode="auto">
              <a:xfrm>
                <a:off x="3880" y="1393"/>
                <a:ext cx="1104" cy="1125"/>
                <a:chOff x="3880" y="1393"/>
                <a:chExt cx="1104" cy="1125"/>
              </a:xfrm>
            </p:grpSpPr>
            <p:sp>
              <p:nvSpPr>
                <p:cNvPr id="20571" name="Freeform 17"/>
                <p:cNvSpPr>
                  <a:spLocks noChangeAspect="1"/>
                </p:cNvSpPr>
                <p:nvPr/>
              </p:nvSpPr>
              <p:spPr bwMode="auto">
                <a:xfrm>
                  <a:off x="3880" y="1393"/>
                  <a:ext cx="1104" cy="1125"/>
                </a:xfrm>
                <a:custGeom>
                  <a:avLst/>
                  <a:gdLst>
                    <a:gd name="T0" fmla="*/ 206 w 1104"/>
                    <a:gd name="T1" fmla="*/ 228 h 1125"/>
                    <a:gd name="T2" fmla="*/ 233 w 1104"/>
                    <a:gd name="T3" fmla="*/ 151 h 1125"/>
                    <a:gd name="T4" fmla="*/ 250 w 1104"/>
                    <a:gd name="T5" fmla="*/ 101 h 1125"/>
                    <a:gd name="T6" fmla="*/ 256 w 1104"/>
                    <a:gd name="T7" fmla="*/ 87 h 1125"/>
                    <a:gd name="T8" fmla="*/ 266 w 1104"/>
                    <a:gd name="T9" fmla="*/ 74 h 1125"/>
                    <a:gd name="T10" fmla="*/ 272 w 1104"/>
                    <a:gd name="T11" fmla="*/ 68 h 1125"/>
                    <a:gd name="T12" fmla="*/ 284 w 1104"/>
                    <a:gd name="T13" fmla="*/ 64 h 1125"/>
                    <a:gd name="T14" fmla="*/ 423 w 1104"/>
                    <a:gd name="T15" fmla="*/ 37 h 1125"/>
                    <a:gd name="T16" fmla="*/ 574 w 1104"/>
                    <a:gd name="T17" fmla="*/ 10 h 1125"/>
                    <a:gd name="T18" fmla="*/ 709 w 1104"/>
                    <a:gd name="T19" fmla="*/ 0 h 1125"/>
                    <a:gd name="T20" fmla="*/ 786 w 1104"/>
                    <a:gd name="T21" fmla="*/ 0 h 1125"/>
                    <a:gd name="T22" fmla="*/ 947 w 1104"/>
                    <a:gd name="T23" fmla="*/ 9 h 1125"/>
                    <a:gd name="T24" fmla="*/ 1063 w 1104"/>
                    <a:gd name="T25" fmla="*/ 14 h 1125"/>
                    <a:gd name="T26" fmla="*/ 1080 w 1104"/>
                    <a:gd name="T27" fmla="*/ 16 h 1125"/>
                    <a:gd name="T28" fmla="*/ 1092 w 1104"/>
                    <a:gd name="T29" fmla="*/ 21 h 1125"/>
                    <a:gd name="T30" fmla="*/ 1099 w 1104"/>
                    <a:gd name="T31" fmla="*/ 27 h 1125"/>
                    <a:gd name="T32" fmla="*/ 1104 w 1104"/>
                    <a:gd name="T33" fmla="*/ 35 h 1125"/>
                    <a:gd name="T34" fmla="*/ 1104 w 1104"/>
                    <a:gd name="T35" fmla="*/ 45 h 1125"/>
                    <a:gd name="T36" fmla="*/ 1098 w 1104"/>
                    <a:gd name="T37" fmla="*/ 75 h 1125"/>
                    <a:gd name="T38" fmla="*/ 1075 w 1104"/>
                    <a:gd name="T39" fmla="*/ 177 h 1125"/>
                    <a:gd name="T40" fmla="*/ 1058 w 1104"/>
                    <a:gd name="T41" fmla="*/ 252 h 1125"/>
                    <a:gd name="T42" fmla="*/ 1021 w 1104"/>
                    <a:gd name="T43" fmla="*/ 422 h 1125"/>
                    <a:gd name="T44" fmla="*/ 997 w 1104"/>
                    <a:gd name="T45" fmla="*/ 527 h 1125"/>
                    <a:gd name="T46" fmla="*/ 931 w 1104"/>
                    <a:gd name="T47" fmla="*/ 773 h 1125"/>
                    <a:gd name="T48" fmla="*/ 868 w 1104"/>
                    <a:gd name="T49" fmla="*/ 969 h 1125"/>
                    <a:gd name="T50" fmla="*/ 856 w 1104"/>
                    <a:gd name="T51" fmla="*/ 1007 h 1125"/>
                    <a:gd name="T52" fmla="*/ 848 w 1104"/>
                    <a:gd name="T53" fmla="*/ 1028 h 1125"/>
                    <a:gd name="T54" fmla="*/ 842 w 1104"/>
                    <a:gd name="T55" fmla="*/ 1048 h 1125"/>
                    <a:gd name="T56" fmla="*/ 835 w 1104"/>
                    <a:gd name="T57" fmla="*/ 1061 h 1125"/>
                    <a:gd name="T58" fmla="*/ 824 w 1104"/>
                    <a:gd name="T59" fmla="*/ 1074 h 1125"/>
                    <a:gd name="T60" fmla="*/ 813 w 1104"/>
                    <a:gd name="T61" fmla="*/ 1079 h 1125"/>
                    <a:gd name="T62" fmla="*/ 792 w 1104"/>
                    <a:gd name="T63" fmla="*/ 1084 h 1125"/>
                    <a:gd name="T64" fmla="*/ 755 w 1104"/>
                    <a:gd name="T65" fmla="*/ 1087 h 1125"/>
                    <a:gd name="T66" fmla="*/ 692 w 1104"/>
                    <a:gd name="T67" fmla="*/ 1087 h 1125"/>
                    <a:gd name="T68" fmla="*/ 639 w 1104"/>
                    <a:gd name="T69" fmla="*/ 1093 h 1125"/>
                    <a:gd name="T70" fmla="*/ 569 w 1104"/>
                    <a:gd name="T71" fmla="*/ 1104 h 1125"/>
                    <a:gd name="T72" fmla="*/ 496 w 1104"/>
                    <a:gd name="T73" fmla="*/ 1117 h 1125"/>
                    <a:gd name="T74" fmla="*/ 447 w 1104"/>
                    <a:gd name="T75" fmla="*/ 1125 h 1125"/>
                    <a:gd name="T76" fmla="*/ 386 w 1104"/>
                    <a:gd name="T77" fmla="*/ 1125 h 1125"/>
                    <a:gd name="T78" fmla="*/ 374 w 1104"/>
                    <a:gd name="T79" fmla="*/ 1117 h 1125"/>
                    <a:gd name="T80" fmla="*/ 33 w 1104"/>
                    <a:gd name="T81" fmla="*/ 893 h 1125"/>
                    <a:gd name="T82" fmla="*/ 17 w 1104"/>
                    <a:gd name="T83" fmla="*/ 878 h 1125"/>
                    <a:gd name="T84" fmla="*/ 5 w 1104"/>
                    <a:gd name="T85" fmla="*/ 863 h 1125"/>
                    <a:gd name="T86" fmla="*/ 0 w 1104"/>
                    <a:gd name="T87" fmla="*/ 846 h 1125"/>
                    <a:gd name="T88" fmla="*/ 0 w 1104"/>
                    <a:gd name="T89" fmla="*/ 825 h 1125"/>
                    <a:gd name="T90" fmla="*/ 5 w 1104"/>
                    <a:gd name="T91" fmla="*/ 807 h 1125"/>
                    <a:gd name="T92" fmla="*/ 101 w 1104"/>
                    <a:gd name="T93" fmla="*/ 530 h 1125"/>
                    <a:gd name="T94" fmla="*/ 164 w 1104"/>
                    <a:gd name="T95" fmla="*/ 355 h 1125"/>
                    <a:gd name="T96" fmla="*/ 206 w 1104"/>
                    <a:gd name="T97" fmla="*/ 228 h 1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04"/>
                    <a:gd name="T148" fmla="*/ 0 h 1125"/>
                    <a:gd name="T149" fmla="*/ 1104 w 1104"/>
                    <a:gd name="T150" fmla="*/ 1125 h 1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04" h="1125">
                      <a:moveTo>
                        <a:pt x="206" y="228"/>
                      </a:moveTo>
                      <a:lnTo>
                        <a:pt x="233" y="151"/>
                      </a:lnTo>
                      <a:lnTo>
                        <a:pt x="250" y="101"/>
                      </a:lnTo>
                      <a:lnTo>
                        <a:pt x="256" y="87"/>
                      </a:lnTo>
                      <a:lnTo>
                        <a:pt x="266" y="74"/>
                      </a:lnTo>
                      <a:lnTo>
                        <a:pt x="272" y="68"/>
                      </a:lnTo>
                      <a:lnTo>
                        <a:pt x="284" y="64"/>
                      </a:lnTo>
                      <a:lnTo>
                        <a:pt x="423" y="37"/>
                      </a:lnTo>
                      <a:lnTo>
                        <a:pt x="574" y="10"/>
                      </a:lnTo>
                      <a:lnTo>
                        <a:pt x="709" y="0"/>
                      </a:lnTo>
                      <a:lnTo>
                        <a:pt x="786" y="0"/>
                      </a:lnTo>
                      <a:lnTo>
                        <a:pt x="947" y="9"/>
                      </a:lnTo>
                      <a:lnTo>
                        <a:pt x="1063" y="14"/>
                      </a:lnTo>
                      <a:lnTo>
                        <a:pt x="1080" y="16"/>
                      </a:lnTo>
                      <a:lnTo>
                        <a:pt x="1092" y="21"/>
                      </a:lnTo>
                      <a:lnTo>
                        <a:pt x="1099" y="27"/>
                      </a:lnTo>
                      <a:lnTo>
                        <a:pt x="1104" y="35"/>
                      </a:lnTo>
                      <a:lnTo>
                        <a:pt x="1104" y="45"/>
                      </a:lnTo>
                      <a:lnTo>
                        <a:pt x="1098" y="75"/>
                      </a:lnTo>
                      <a:lnTo>
                        <a:pt x="1075" y="177"/>
                      </a:lnTo>
                      <a:lnTo>
                        <a:pt x="1058" y="252"/>
                      </a:lnTo>
                      <a:lnTo>
                        <a:pt x="1021" y="422"/>
                      </a:lnTo>
                      <a:lnTo>
                        <a:pt x="997" y="527"/>
                      </a:lnTo>
                      <a:lnTo>
                        <a:pt x="931" y="773"/>
                      </a:lnTo>
                      <a:lnTo>
                        <a:pt x="868" y="969"/>
                      </a:lnTo>
                      <a:lnTo>
                        <a:pt x="856" y="1007"/>
                      </a:lnTo>
                      <a:lnTo>
                        <a:pt x="848" y="1028"/>
                      </a:lnTo>
                      <a:lnTo>
                        <a:pt x="842" y="1048"/>
                      </a:lnTo>
                      <a:lnTo>
                        <a:pt x="835" y="1061"/>
                      </a:lnTo>
                      <a:lnTo>
                        <a:pt x="824" y="1074"/>
                      </a:lnTo>
                      <a:lnTo>
                        <a:pt x="813" y="1079"/>
                      </a:lnTo>
                      <a:lnTo>
                        <a:pt x="792" y="1084"/>
                      </a:lnTo>
                      <a:lnTo>
                        <a:pt x="755" y="1087"/>
                      </a:lnTo>
                      <a:lnTo>
                        <a:pt x="692" y="1087"/>
                      </a:lnTo>
                      <a:lnTo>
                        <a:pt x="639" y="1093"/>
                      </a:lnTo>
                      <a:lnTo>
                        <a:pt x="569" y="1104"/>
                      </a:lnTo>
                      <a:lnTo>
                        <a:pt x="496" y="1117"/>
                      </a:lnTo>
                      <a:lnTo>
                        <a:pt x="447" y="1125"/>
                      </a:lnTo>
                      <a:lnTo>
                        <a:pt x="386" y="1125"/>
                      </a:lnTo>
                      <a:lnTo>
                        <a:pt x="374" y="1117"/>
                      </a:lnTo>
                      <a:lnTo>
                        <a:pt x="33" y="893"/>
                      </a:lnTo>
                      <a:lnTo>
                        <a:pt x="17" y="878"/>
                      </a:lnTo>
                      <a:lnTo>
                        <a:pt x="5" y="863"/>
                      </a:lnTo>
                      <a:lnTo>
                        <a:pt x="0" y="846"/>
                      </a:lnTo>
                      <a:lnTo>
                        <a:pt x="0" y="825"/>
                      </a:lnTo>
                      <a:lnTo>
                        <a:pt x="5" y="807"/>
                      </a:lnTo>
                      <a:lnTo>
                        <a:pt x="101" y="530"/>
                      </a:lnTo>
                      <a:lnTo>
                        <a:pt x="164" y="355"/>
                      </a:lnTo>
                      <a:lnTo>
                        <a:pt x="206" y="228"/>
                      </a:lnTo>
                      <a:close/>
                    </a:path>
                  </a:pathLst>
                </a:custGeom>
                <a:solidFill>
                  <a:srgbClr val="C0C0C0"/>
                </a:solidFill>
                <a:ln w="9525">
                  <a:solidFill>
                    <a:srgbClr val="000000"/>
                  </a:solidFill>
                  <a:round/>
                  <a:headEnd/>
                  <a:tailEnd/>
                </a:ln>
              </p:spPr>
              <p:txBody>
                <a:bodyPr/>
                <a:lstStyle/>
                <a:p>
                  <a:endParaRPr lang="en-US"/>
                </a:p>
              </p:txBody>
            </p:sp>
            <p:sp>
              <p:nvSpPr>
                <p:cNvPr id="20572" name="Freeform 18"/>
                <p:cNvSpPr>
                  <a:spLocks noChangeAspect="1"/>
                </p:cNvSpPr>
                <p:nvPr/>
              </p:nvSpPr>
              <p:spPr bwMode="auto">
                <a:xfrm>
                  <a:off x="3938" y="1505"/>
                  <a:ext cx="656" cy="854"/>
                </a:xfrm>
                <a:custGeom>
                  <a:avLst/>
                  <a:gdLst>
                    <a:gd name="T0" fmla="*/ 149 w 656"/>
                    <a:gd name="T1" fmla="*/ 255 h 854"/>
                    <a:gd name="T2" fmla="*/ 197 w 656"/>
                    <a:gd name="T3" fmla="*/ 131 h 854"/>
                    <a:gd name="T4" fmla="*/ 239 w 656"/>
                    <a:gd name="T5" fmla="*/ 22 h 854"/>
                    <a:gd name="T6" fmla="*/ 245 w 656"/>
                    <a:gd name="T7" fmla="*/ 17 h 854"/>
                    <a:gd name="T8" fmla="*/ 252 w 656"/>
                    <a:gd name="T9" fmla="*/ 15 h 854"/>
                    <a:gd name="T10" fmla="*/ 266 w 656"/>
                    <a:gd name="T11" fmla="*/ 14 h 854"/>
                    <a:gd name="T12" fmla="*/ 455 w 656"/>
                    <a:gd name="T13" fmla="*/ 1 h 854"/>
                    <a:gd name="T14" fmla="*/ 637 w 656"/>
                    <a:gd name="T15" fmla="*/ 0 h 854"/>
                    <a:gd name="T16" fmla="*/ 648 w 656"/>
                    <a:gd name="T17" fmla="*/ 2 h 854"/>
                    <a:gd name="T18" fmla="*/ 652 w 656"/>
                    <a:gd name="T19" fmla="*/ 5 h 854"/>
                    <a:gd name="T20" fmla="*/ 656 w 656"/>
                    <a:gd name="T21" fmla="*/ 15 h 854"/>
                    <a:gd name="T22" fmla="*/ 642 w 656"/>
                    <a:gd name="T23" fmla="*/ 93 h 854"/>
                    <a:gd name="T24" fmla="*/ 613 w 656"/>
                    <a:gd name="T25" fmla="*/ 160 h 854"/>
                    <a:gd name="T26" fmla="*/ 564 w 656"/>
                    <a:gd name="T27" fmla="*/ 283 h 854"/>
                    <a:gd name="T28" fmla="*/ 471 w 656"/>
                    <a:gd name="T29" fmla="*/ 494 h 854"/>
                    <a:gd name="T30" fmla="*/ 390 w 656"/>
                    <a:gd name="T31" fmla="*/ 677 h 854"/>
                    <a:gd name="T32" fmla="*/ 369 w 656"/>
                    <a:gd name="T33" fmla="*/ 746 h 854"/>
                    <a:gd name="T34" fmla="*/ 357 w 656"/>
                    <a:gd name="T35" fmla="*/ 793 h 854"/>
                    <a:gd name="T36" fmla="*/ 344 w 656"/>
                    <a:gd name="T37" fmla="*/ 819 h 854"/>
                    <a:gd name="T38" fmla="*/ 331 w 656"/>
                    <a:gd name="T39" fmla="*/ 839 h 854"/>
                    <a:gd name="T40" fmla="*/ 323 w 656"/>
                    <a:gd name="T41" fmla="*/ 848 h 854"/>
                    <a:gd name="T42" fmla="*/ 316 w 656"/>
                    <a:gd name="T43" fmla="*/ 853 h 854"/>
                    <a:gd name="T44" fmla="*/ 305 w 656"/>
                    <a:gd name="T45" fmla="*/ 854 h 854"/>
                    <a:gd name="T46" fmla="*/ 294 w 656"/>
                    <a:gd name="T47" fmla="*/ 851 h 854"/>
                    <a:gd name="T48" fmla="*/ 275 w 656"/>
                    <a:gd name="T49" fmla="*/ 841 h 854"/>
                    <a:gd name="T50" fmla="*/ 255 w 656"/>
                    <a:gd name="T51" fmla="*/ 826 h 854"/>
                    <a:gd name="T52" fmla="*/ 237 w 656"/>
                    <a:gd name="T53" fmla="*/ 809 h 854"/>
                    <a:gd name="T54" fmla="*/ 214 w 656"/>
                    <a:gd name="T55" fmla="*/ 793 h 854"/>
                    <a:gd name="T56" fmla="*/ 194 w 656"/>
                    <a:gd name="T57" fmla="*/ 778 h 854"/>
                    <a:gd name="T58" fmla="*/ 9 w 656"/>
                    <a:gd name="T59" fmla="*/ 702 h 854"/>
                    <a:gd name="T60" fmla="*/ 3 w 656"/>
                    <a:gd name="T61" fmla="*/ 697 h 854"/>
                    <a:gd name="T62" fmla="*/ 0 w 656"/>
                    <a:gd name="T63" fmla="*/ 690 h 854"/>
                    <a:gd name="T64" fmla="*/ 2 w 656"/>
                    <a:gd name="T65" fmla="*/ 680 h 854"/>
                    <a:gd name="T66" fmla="*/ 5 w 656"/>
                    <a:gd name="T67" fmla="*/ 671 h 854"/>
                    <a:gd name="T68" fmla="*/ 149 w 656"/>
                    <a:gd name="T69" fmla="*/ 255 h 8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56"/>
                    <a:gd name="T106" fmla="*/ 0 h 854"/>
                    <a:gd name="T107" fmla="*/ 656 w 656"/>
                    <a:gd name="T108" fmla="*/ 854 h 8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56" h="854">
                      <a:moveTo>
                        <a:pt x="149" y="255"/>
                      </a:moveTo>
                      <a:lnTo>
                        <a:pt x="197" y="131"/>
                      </a:lnTo>
                      <a:lnTo>
                        <a:pt x="239" y="22"/>
                      </a:lnTo>
                      <a:lnTo>
                        <a:pt x="245" y="17"/>
                      </a:lnTo>
                      <a:lnTo>
                        <a:pt x="252" y="15"/>
                      </a:lnTo>
                      <a:lnTo>
                        <a:pt x="266" y="14"/>
                      </a:lnTo>
                      <a:lnTo>
                        <a:pt x="455" y="1"/>
                      </a:lnTo>
                      <a:lnTo>
                        <a:pt x="637" y="0"/>
                      </a:lnTo>
                      <a:lnTo>
                        <a:pt x="648" y="2"/>
                      </a:lnTo>
                      <a:lnTo>
                        <a:pt x="652" y="5"/>
                      </a:lnTo>
                      <a:lnTo>
                        <a:pt x="656" y="15"/>
                      </a:lnTo>
                      <a:lnTo>
                        <a:pt x="642" y="93"/>
                      </a:lnTo>
                      <a:lnTo>
                        <a:pt x="613" y="160"/>
                      </a:lnTo>
                      <a:lnTo>
                        <a:pt x="564" y="283"/>
                      </a:lnTo>
                      <a:lnTo>
                        <a:pt x="471" y="494"/>
                      </a:lnTo>
                      <a:lnTo>
                        <a:pt x="390" y="677"/>
                      </a:lnTo>
                      <a:lnTo>
                        <a:pt x="369" y="746"/>
                      </a:lnTo>
                      <a:lnTo>
                        <a:pt x="357" y="793"/>
                      </a:lnTo>
                      <a:lnTo>
                        <a:pt x="344" y="819"/>
                      </a:lnTo>
                      <a:lnTo>
                        <a:pt x="331" y="839"/>
                      </a:lnTo>
                      <a:lnTo>
                        <a:pt x="323" y="848"/>
                      </a:lnTo>
                      <a:lnTo>
                        <a:pt x="316" y="853"/>
                      </a:lnTo>
                      <a:lnTo>
                        <a:pt x="305" y="854"/>
                      </a:lnTo>
                      <a:lnTo>
                        <a:pt x="294" y="851"/>
                      </a:lnTo>
                      <a:lnTo>
                        <a:pt x="275" y="841"/>
                      </a:lnTo>
                      <a:lnTo>
                        <a:pt x="255" y="826"/>
                      </a:lnTo>
                      <a:lnTo>
                        <a:pt x="237" y="809"/>
                      </a:lnTo>
                      <a:lnTo>
                        <a:pt x="214" y="793"/>
                      </a:lnTo>
                      <a:lnTo>
                        <a:pt x="194" y="778"/>
                      </a:lnTo>
                      <a:lnTo>
                        <a:pt x="9" y="702"/>
                      </a:lnTo>
                      <a:lnTo>
                        <a:pt x="3" y="697"/>
                      </a:lnTo>
                      <a:lnTo>
                        <a:pt x="0" y="690"/>
                      </a:lnTo>
                      <a:lnTo>
                        <a:pt x="2" y="680"/>
                      </a:lnTo>
                      <a:lnTo>
                        <a:pt x="5" y="671"/>
                      </a:lnTo>
                      <a:lnTo>
                        <a:pt x="149" y="255"/>
                      </a:lnTo>
                      <a:close/>
                    </a:path>
                  </a:pathLst>
                </a:custGeom>
                <a:solidFill>
                  <a:srgbClr val="005F5F"/>
                </a:solidFill>
                <a:ln w="9525">
                  <a:solidFill>
                    <a:srgbClr val="000000"/>
                  </a:solidFill>
                  <a:round/>
                  <a:headEnd/>
                  <a:tailEnd/>
                </a:ln>
              </p:spPr>
              <p:txBody>
                <a:bodyPr/>
                <a:lstStyle/>
                <a:p>
                  <a:endParaRPr lang="en-US"/>
                </a:p>
              </p:txBody>
            </p:sp>
          </p:grpSp>
          <p:grpSp>
            <p:nvGrpSpPr>
              <p:cNvPr id="20568" name="Group 19"/>
              <p:cNvGrpSpPr>
                <a:grpSpLocks noChangeAspect="1"/>
              </p:cNvGrpSpPr>
              <p:nvPr/>
            </p:nvGrpSpPr>
            <p:grpSpPr bwMode="auto">
              <a:xfrm>
                <a:off x="4673" y="2382"/>
                <a:ext cx="175" cy="485"/>
                <a:chOff x="4673" y="2382"/>
                <a:chExt cx="175" cy="485"/>
              </a:xfrm>
            </p:grpSpPr>
            <p:sp>
              <p:nvSpPr>
                <p:cNvPr id="20569" name="Freeform 20"/>
                <p:cNvSpPr>
                  <a:spLocks noChangeAspect="1"/>
                </p:cNvSpPr>
                <p:nvPr/>
              </p:nvSpPr>
              <p:spPr bwMode="auto">
                <a:xfrm>
                  <a:off x="4688" y="2401"/>
                  <a:ext cx="160" cy="466"/>
                </a:xfrm>
                <a:custGeom>
                  <a:avLst/>
                  <a:gdLst>
                    <a:gd name="T0" fmla="*/ 0 w 160"/>
                    <a:gd name="T1" fmla="*/ 0 h 466"/>
                    <a:gd name="T2" fmla="*/ 5 w 160"/>
                    <a:gd name="T3" fmla="*/ 30 h 466"/>
                    <a:gd name="T4" fmla="*/ 13 w 160"/>
                    <a:gd name="T5" fmla="*/ 54 h 466"/>
                    <a:gd name="T6" fmla="*/ 26 w 160"/>
                    <a:gd name="T7" fmla="*/ 75 h 466"/>
                    <a:gd name="T8" fmla="*/ 48 w 160"/>
                    <a:gd name="T9" fmla="*/ 88 h 466"/>
                    <a:gd name="T10" fmla="*/ 74 w 160"/>
                    <a:gd name="T11" fmla="*/ 98 h 466"/>
                    <a:gd name="T12" fmla="*/ 94 w 160"/>
                    <a:gd name="T13" fmla="*/ 117 h 466"/>
                    <a:gd name="T14" fmla="*/ 112 w 160"/>
                    <a:gd name="T15" fmla="*/ 139 h 466"/>
                    <a:gd name="T16" fmla="*/ 129 w 160"/>
                    <a:gd name="T17" fmla="*/ 177 h 466"/>
                    <a:gd name="T18" fmla="*/ 135 w 160"/>
                    <a:gd name="T19" fmla="*/ 208 h 466"/>
                    <a:gd name="T20" fmla="*/ 130 w 160"/>
                    <a:gd name="T21" fmla="*/ 233 h 466"/>
                    <a:gd name="T22" fmla="*/ 112 w 160"/>
                    <a:gd name="T23" fmla="*/ 255 h 466"/>
                    <a:gd name="T24" fmla="*/ 95 w 160"/>
                    <a:gd name="T25" fmla="*/ 275 h 466"/>
                    <a:gd name="T26" fmla="*/ 84 w 160"/>
                    <a:gd name="T27" fmla="*/ 297 h 466"/>
                    <a:gd name="T28" fmla="*/ 76 w 160"/>
                    <a:gd name="T29" fmla="*/ 324 h 466"/>
                    <a:gd name="T30" fmla="*/ 72 w 160"/>
                    <a:gd name="T31" fmla="*/ 356 h 466"/>
                    <a:gd name="T32" fmla="*/ 80 w 160"/>
                    <a:gd name="T33" fmla="*/ 384 h 466"/>
                    <a:gd name="T34" fmla="*/ 91 w 160"/>
                    <a:gd name="T35" fmla="*/ 404 h 466"/>
                    <a:gd name="T36" fmla="*/ 116 w 160"/>
                    <a:gd name="T37" fmla="*/ 429 h 466"/>
                    <a:gd name="T38" fmla="*/ 135 w 160"/>
                    <a:gd name="T39" fmla="*/ 446 h 466"/>
                    <a:gd name="T40" fmla="*/ 160 w 160"/>
                    <a:gd name="T41" fmla="*/ 466 h 4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466"/>
                    <a:gd name="T65" fmla="*/ 160 w 160"/>
                    <a:gd name="T66" fmla="*/ 466 h 4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466">
                      <a:moveTo>
                        <a:pt x="0" y="0"/>
                      </a:moveTo>
                      <a:lnTo>
                        <a:pt x="5" y="30"/>
                      </a:lnTo>
                      <a:lnTo>
                        <a:pt x="13" y="54"/>
                      </a:lnTo>
                      <a:lnTo>
                        <a:pt x="26" y="75"/>
                      </a:lnTo>
                      <a:lnTo>
                        <a:pt x="48" y="88"/>
                      </a:lnTo>
                      <a:lnTo>
                        <a:pt x="74" y="98"/>
                      </a:lnTo>
                      <a:lnTo>
                        <a:pt x="94" y="117"/>
                      </a:lnTo>
                      <a:lnTo>
                        <a:pt x="112" y="139"/>
                      </a:lnTo>
                      <a:lnTo>
                        <a:pt x="129" y="177"/>
                      </a:lnTo>
                      <a:lnTo>
                        <a:pt x="135" y="208"/>
                      </a:lnTo>
                      <a:lnTo>
                        <a:pt x="130" y="233"/>
                      </a:lnTo>
                      <a:lnTo>
                        <a:pt x="112" y="255"/>
                      </a:lnTo>
                      <a:lnTo>
                        <a:pt x="95" y="275"/>
                      </a:lnTo>
                      <a:lnTo>
                        <a:pt x="84" y="297"/>
                      </a:lnTo>
                      <a:lnTo>
                        <a:pt x="76" y="324"/>
                      </a:lnTo>
                      <a:lnTo>
                        <a:pt x="72" y="356"/>
                      </a:lnTo>
                      <a:lnTo>
                        <a:pt x="80" y="384"/>
                      </a:lnTo>
                      <a:lnTo>
                        <a:pt x="91" y="404"/>
                      </a:lnTo>
                      <a:lnTo>
                        <a:pt x="116" y="429"/>
                      </a:lnTo>
                      <a:lnTo>
                        <a:pt x="135" y="446"/>
                      </a:lnTo>
                      <a:lnTo>
                        <a:pt x="160" y="466"/>
                      </a:lnTo>
                    </a:path>
                  </a:pathLst>
                </a:cu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70" name="Oval 21"/>
                <p:cNvSpPr>
                  <a:spLocks noChangeAspect="1" noChangeArrowheads="1"/>
                </p:cNvSpPr>
                <p:nvPr/>
              </p:nvSpPr>
              <p:spPr bwMode="auto">
                <a:xfrm>
                  <a:off x="4673" y="2382"/>
                  <a:ext cx="30" cy="30"/>
                </a:xfrm>
                <a:prstGeom prst="ellipse">
                  <a:avLst/>
                </a:prstGeom>
                <a:solidFill>
                  <a:srgbClr val="000000"/>
                </a:solidFill>
                <a:ln w="9525">
                  <a:solidFill>
                    <a:srgbClr val="000000"/>
                  </a:solidFill>
                  <a:round/>
                  <a:headEnd/>
                  <a:tailEnd/>
                </a:ln>
              </p:spPr>
              <p:txBody>
                <a:bodyPr/>
                <a:lstStyle/>
                <a:p>
                  <a:endParaRPr lang="en-US" sz="2400"/>
                </a:p>
              </p:txBody>
            </p:sp>
          </p:grpSp>
        </p:grpSp>
        <p:grpSp>
          <p:nvGrpSpPr>
            <p:cNvPr id="20561" name="Group 22"/>
            <p:cNvGrpSpPr>
              <a:grpSpLocks noChangeAspect="1"/>
            </p:cNvGrpSpPr>
            <p:nvPr/>
          </p:nvGrpSpPr>
          <p:grpSpPr bwMode="auto">
            <a:xfrm rot="537564">
              <a:off x="790" y="1093"/>
              <a:ext cx="181" cy="181"/>
              <a:chOff x="1200" y="2496"/>
              <a:chExt cx="480" cy="480"/>
            </a:xfrm>
          </p:grpSpPr>
          <p:sp>
            <p:nvSpPr>
              <p:cNvPr id="20562" name="AutoShape 23"/>
              <p:cNvSpPr>
                <a:spLocks noChangeAspect="1" noChangeArrowheads="1"/>
              </p:cNvSpPr>
              <p:nvPr/>
            </p:nvSpPr>
            <p:spPr bwMode="auto">
              <a:xfrm>
                <a:off x="1200" y="2496"/>
                <a:ext cx="480" cy="480"/>
              </a:xfrm>
              <a:prstGeom prst="parallelogram">
                <a:avLst>
                  <a:gd name="adj" fmla="val 25000"/>
                </a:avLst>
              </a:prstGeom>
              <a:solidFill>
                <a:srgbClr val="99CCFF"/>
              </a:solidFill>
              <a:ln w="25400">
                <a:solidFill>
                  <a:schemeClr val="tx1"/>
                </a:solidFill>
                <a:miter lim="800000"/>
                <a:headEnd/>
                <a:tailEnd/>
              </a:ln>
            </p:spPr>
            <p:txBody>
              <a:bodyPr wrap="none" anchor="ctr"/>
              <a:lstStyle/>
              <a:p>
                <a:endParaRPr lang="en-US" sz="2400"/>
              </a:p>
            </p:txBody>
          </p:sp>
          <p:sp>
            <p:nvSpPr>
              <p:cNvPr id="20563" name="Line 24"/>
              <p:cNvSpPr>
                <a:spLocks noChangeAspect="1" noChangeShapeType="1"/>
              </p:cNvSpPr>
              <p:nvPr/>
            </p:nvSpPr>
            <p:spPr bwMode="auto">
              <a:xfrm>
                <a:off x="1296" y="2544"/>
                <a:ext cx="384"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64" name="Line 25"/>
              <p:cNvSpPr>
                <a:spLocks noChangeAspect="1" noChangeShapeType="1"/>
              </p:cNvSpPr>
              <p:nvPr/>
            </p:nvSpPr>
            <p:spPr bwMode="auto">
              <a:xfrm flipH="1">
                <a:off x="1248" y="2496"/>
                <a:ext cx="144" cy="48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65" name="Line 26"/>
              <p:cNvSpPr>
                <a:spLocks noChangeAspect="1" noChangeShapeType="1"/>
              </p:cNvSpPr>
              <p:nvPr/>
            </p:nvSpPr>
            <p:spPr bwMode="auto">
              <a:xfrm flipH="1">
                <a:off x="1344" y="2496"/>
                <a:ext cx="144" cy="48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66" name="Line 27"/>
              <p:cNvSpPr>
                <a:spLocks noChangeAspect="1" noChangeShapeType="1"/>
              </p:cNvSpPr>
              <p:nvPr/>
            </p:nvSpPr>
            <p:spPr bwMode="auto">
              <a:xfrm flipH="1">
                <a:off x="1440" y="2496"/>
                <a:ext cx="144" cy="48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20486" name="Freeform 28"/>
          <p:cNvSpPr>
            <a:spLocks/>
          </p:cNvSpPr>
          <p:nvPr/>
        </p:nvSpPr>
        <p:spPr bwMode="auto">
          <a:xfrm>
            <a:off x="77788" y="1727200"/>
            <a:ext cx="2614612" cy="2312988"/>
          </a:xfrm>
          <a:custGeom>
            <a:avLst/>
            <a:gdLst>
              <a:gd name="T0" fmla="*/ 2147483647 w 1648"/>
              <a:gd name="T1" fmla="*/ 282645227 h 1456"/>
              <a:gd name="T2" fmla="*/ 2147483647 w 1648"/>
              <a:gd name="T3" fmla="*/ 282645227 h 1456"/>
              <a:gd name="T4" fmla="*/ 2147483647 w 1648"/>
              <a:gd name="T5" fmla="*/ 282645227 h 1456"/>
              <a:gd name="T6" fmla="*/ 1389437817 w 1648"/>
              <a:gd name="T7" fmla="*/ 1978518180 h 1456"/>
              <a:gd name="T8" fmla="*/ 181231640 w 1648"/>
              <a:gd name="T9" fmla="*/ 2147483647 h 1456"/>
              <a:gd name="T10" fmla="*/ 302051147 w 1648"/>
              <a:gd name="T11" fmla="*/ 2147483647 h 1456"/>
              <a:gd name="T12" fmla="*/ 0 60000 65536"/>
              <a:gd name="T13" fmla="*/ 0 60000 65536"/>
              <a:gd name="T14" fmla="*/ 0 60000 65536"/>
              <a:gd name="T15" fmla="*/ 0 60000 65536"/>
              <a:gd name="T16" fmla="*/ 0 60000 65536"/>
              <a:gd name="T17" fmla="*/ 0 60000 65536"/>
              <a:gd name="T18" fmla="*/ 0 w 1648"/>
              <a:gd name="T19" fmla="*/ 0 h 1456"/>
              <a:gd name="T20" fmla="*/ 1648 w 1648"/>
              <a:gd name="T21" fmla="*/ 1456 h 1456"/>
            </a:gdLst>
            <a:ahLst/>
            <a:cxnLst>
              <a:cxn ang="T12">
                <a:pos x="T0" y="T1"/>
              </a:cxn>
              <a:cxn ang="T13">
                <a:pos x="T2" y="T3"/>
              </a:cxn>
              <a:cxn ang="T14">
                <a:pos x="T4" y="T5"/>
              </a:cxn>
              <a:cxn ang="T15">
                <a:pos x="T6" y="T7"/>
              </a:cxn>
              <a:cxn ang="T16">
                <a:pos x="T8" y="T9"/>
              </a:cxn>
              <a:cxn ang="T17">
                <a:pos x="T10" y="T11"/>
              </a:cxn>
            </a:cxnLst>
            <a:rect l="T18" t="T19" r="T20" b="T21"/>
            <a:pathLst>
              <a:path w="1648" h="1456">
                <a:moveTo>
                  <a:pt x="1032" y="112"/>
                </a:moveTo>
                <a:cubicBezTo>
                  <a:pt x="1012" y="112"/>
                  <a:pt x="992" y="112"/>
                  <a:pt x="1080" y="112"/>
                </a:cubicBezTo>
                <a:cubicBezTo>
                  <a:pt x="1168" y="112"/>
                  <a:pt x="1648" y="0"/>
                  <a:pt x="1560" y="112"/>
                </a:cubicBezTo>
                <a:cubicBezTo>
                  <a:pt x="1472" y="224"/>
                  <a:pt x="800" y="608"/>
                  <a:pt x="552" y="784"/>
                </a:cubicBezTo>
                <a:cubicBezTo>
                  <a:pt x="304" y="960"/>
                  <a:pt x="144" y="1056"/>
                  <a:pt x="72" y="1168"/>
                </a:cubicBezTo>
                <a:cubicBezTo>
                  <a:pt x="0" y="1280"/>
                  <a:pt x="60" y="1368"/>
                  <a:pt x="120" y="1456"/>
                </a:cubicBezTo>
              </a:path>
            </a:pathLst>
          </a:custGeom>
          <a:noFill/>
          <a:ln w="25400">
            <a:solidFill>
              <a:schemeClr val="tx1"/>
            </a:solidFill>
            <a:round/>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487" name="Freeform 29"/>
          <p:cNvSpPr>
            <a:spLocks/>
          </p:cNvSpPr>
          <p:nvPr/>
        </p:nvSpPr>
        <p:spPr bwMode="auto">
          <a:xfrm>
            <a:off x="1790700" y="1358900"/>
            <a:ext cx="7094538" cy="2755900"/>
          </a:xfrm>
          <a:custGeom>
            <a:avLst/>
            <a:gdLst>
              <a:gd name="T0" fmla="*/ 2147483647 w 4469"/>
              <a:gd name="T1" fmla="*/ 2147483647 h 1736"/>
              <a:gd name="T2" fmla="*/ 2147483647 w 4469"/>
              <a:gd name="T3" fmla="*/ 2147483647 h 1736"/>
              <a:gd name="T4" fmla="*/ 2147483647 w 4469"/>
              <a:gd name="T5" fmla="*/ 2147483647 h 1736"/>
              <a:gd name="T6" fmla="*/ 2147483647 w 4469"/>
              <a:gd name="T7" fmla="*/ 1464211575 h 1736"/>
              <a:gd name="T8" fmla="*/ 2147483647 w 4469"/>
              <a:gd name="T9" fmla="*/ 504031250 h 1736"/>
              <a:gd name="T10" fmla="*/ 2147483647 w 4469"/>
              <a:gd name="T11" fmla="*/ 20161250 h 1736"/>
              <a:gd name="T12" fmla="*/ 0 w 4469"/>
              <a:gd name="T13" fmla="*/ 624998750 h 1736"/>
              <a:gd name="T14" fmla="*/ 0 60000 65536"/>
              <a:gd name="T15" fmla="*/ 0 60000 65536"/>
              <a:gd name="T16" fmla="*/ 0 60000 65536"/>
              <a:gd name="T17" fmla="*/ 0 60000 65536"/>
              <a:gd name="T18" fmla="*/ 0 60000 65536"/>
              <a:gd name="T19" fmla="*/ 0 60000 65536"/>
              <a:gd name="T20" fmla="*/ 0 60000 65536"/>
              <a:gd name="T21" fmla="*/ 0 w 4469"/>
              <a:gd name="T22" fmla="*/ 0 h 1736"/>
              <a:gd name="T23" fmla="*/ 4469 w 4469"/>
              <a:gd name="T24" fmla="*/ 1736 h 17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9" h="1736">
                <a:moveTo>
                  <a:pt x="4368" y="1736"/>
                </a:moveTo>
                <a:cubicBezTo>
                  <a:pt x="4384" y="1713"/>
                  <a:pt x="4469" y="1725"/>
                  <a:pt x="4461" y="1600"/>
                </a:cubicBezTo>
                <a:cubicBezTo>
                  <a:pt x="4453" y="1475"/>
                  <a:pt x="4416" y="1156"/>
                  <a:pt x="4322" y="986"/>
                </a:cubicBezTo>
                <a:cubicBezTo>
                  <a:pt x="4228" y="816"/>
                  <a:pt x="4146" y="712"/>
                  <a:pt x="3898" y="581"/>
                </a:cubicBezTo>
                <a:cubicBezTo>
                  <a:pt x="3650" y="450"/>
                  <a:pt x="3306" y="295"/>
                  <a:pt x="2832" y="200"/>
                </a:cubicBezTo>
                <a:cubicBezTo>
                  <a:pt x="2358" y="105"/>
                  <a:pt x="1528" y="0"/>
                  <a:pt x="1056" y="8"/>
                </a:cubicBezTo>
                <a:cubicBezTo>
                  <a:pt x="584" y="16"/>
                  <a:pt x="292" y="132"/>
                  <a:pt x="0" y="248"/>
                </a:cubicBezTo>
              </a:path>
            </a:pathLst>
          </a:custGeom>
          <a:noFill/>
          <a:ln w="25400">
            <a:solidFill>
              <a:schemeClr val="tx1"/>
            </a:solidFill>
            <a:round/>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488" name="Text Box 30"/>
          <p:cNvSpPr txBox="1">
            <a:spLocks noChangeArrowheads="1"/>
          </p:cNvSpPr>
          <p:nvPr/>
        </p:nvSpPr>
        <p:spPr bwMode="auto">
          <a:xfrm>
            <a:off x="2020888" y="2163763"/>
            <a:ext cx="8763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solidFill>
                  <a:srgbClr val="003300"/>
                </a:solidFill>
                <a:latin typeface="Arial" charset="0"/>
              </a:rPr>
              <a:t>Query</a:t>
            </a:r>
            <a:endParaRPr lang="en-US">
              <a:solidFill>
                <a:srgbClr val="336600"/>
              </a:solidFill>
              <a:latin typeface="Arial" charset="0"/>
            </a:endParaRPr>
          </a:p>
        </p:txBody>
      </p:sp>
      <p:sp>
        <p:nvSpPr>
          <p:cNvPr id="20489" name="Text Box 31"/>
          <p:cNvSpPr txBox="1">
            <a:spLocks noChangeArrowheads="1"/>
          </p:cNvSpPr>
          <p:nvPr/>
        </p:nvSpPr>
        <p:spPr bwMode="auto">
          <a:xfrm>
            <a:off x="3379788" y="1371600"/>
            <a:ext cx="16668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solidFill>
                  <a:srgbClr val="003300"/>
                </a:solidFill>
                <a:latin typeface="Arial" charset="0"/>
              </a:rPr>
              <a:t>Query Result</a:t>
            </a:r>
          </a:p>
        </p:txBody>
      </p:sp>
      <p:sp>
        <p:nvSpPr>
          <p:cNvPr id="20490" name="Oval 33"/>
          <p:cNvSpPr>
            <a:spLocks noChangeArrowheads="1"/>
          </p:cNvSpPr>
          <p:nvPr/>
        </p:nvSpPr>
        <p:spPr bwMode="auto">
          <a:xfrm>
            <a:off x="190500" y="2590800"/>
            <a:ext cx="8610600" cy="3429000"/>
          </a:xfrm>
          <a:prstGeom prst="ellipse">
            <a:avLst/>
          </a:prstGeom>
          <a:solidFill>
            <a:srgbClr val="E0E9D1"/>
          </a:solidFill>
          <a:ln w="12700">
            <a:solidFill>
              <a:schemeClr val="tx1"/>
            </a:solidFill>
            <a:round/>
            <a:headEnd/>
            <a:tailEnd/>
          </a:ln>
        </p:spPr>
        <p:txBody>
          <a:bodyPr wrap="none" anchor="ctr"/>
          <a:lstStyle/>
          <a:p>
            <a:endParaRPr lang="en-US" sz="2400"/>
          </a:p>
        </p:txBody>
      </p:sp>
      <p:sp>
        <p:nvSpPr>
          <p:cNvPr id="20491" name="Text Box 34"/>
          <p:cNvSpPr txBox="1">
            <a:spLocks noChangeArrowheads="1"/>
          </p:cNvSpPr>
          <p:nvPr/>
        </p:nvSpPr>
        <p:spPr bwMode="auto">
          <a:xfrm>
            <a:off x="2832100" y="2697163"/>
            <a:ext cx="3233738"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3200">
                <a:solidFill>
                  <a:srgbClr val="003300"/>
                </a:solidFill>
                <a:latin typeface="Arial" charset="0"/>
              </a:rPr>
              <a:t>Database Server</a:t>
            </a:r>
            <a:endParaRPr lang="en-US" sz="3200">
              <a:solidFill>
                <a:srgbClr val="336600"/>
              </a:solidFill>
              <a:latin typeface="Arial" charset="0"/>
            </a:endParaRPr>
          </a:p>
        </p:txBody>
      </p:sp>
      <p:sp>
        <p:nvSpPr>
          <p:cNvPr id="20492" name="Rectangle 47"/>
          <p:cNvSpPr>
            <a:spLocks noChangeArrowheads="1"/>
          </p:cNvSpPr>
          <p:nvPr/>
        </p:nvSpPr>
        <p:spPr bwMode="auto">
          <a:xfrm>
            <a:off x="1103313" y="3784600"/>
            <a:ext cx="1066800" cy="609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a:solidFill>
                <a:srgbClr val="0339BD"/>
              </a:solidFill>
              <a:latin typeface="Arial" charset="0"/>
            </a:endParaRPr>
          </a:p>
        </p:txBody>
      </p:sp>
      <p:sp>
        <p:nvSpPr>
          <p:cNvPr id="20493" name="Rectangle 48"/>
          <p:cNvSpPr>
            <a:spLocks noChangeArrowheads="1"/>
          </p:cNvSpPr>
          <p:nvPr/>
        </p:nvSpPr>
        <p:spPr bwMode="auto">
          <a:xfrm>
            <a:off x="3008313" y="3784600"/>
            <a:ext cx="1143000" cy="609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a:solidFill>
                <a:srgbClr val="0339BD"/>
              </a:solidFill>
              <a:latin typeface="Arial" charset="0"/>
            </a:endParaRPr>
          </a:p>
        </p:txBody>
      </p:sp>
      <p:grpSp>
        <p:nvGrpSpPr>
          <p:cNvPr id="20494" name="Group 49"/>
          <p:cNvGrpSpPr>
            <a:grpSpLocks/>
          </p:cNvGrpSpPr>
          <p:nvPr/>
        </p:nvGrpSpPr>
        <p:grpSpPr bwMode="auto">
          <a:xfrm>
            <a:off x="331788" y="4152900"/>
            <a:ext cx="876300" cy="854075"/>
            <a:chOff x="96" y="2496"/>
            <a:chExt cx="552" cy="538"/>
          </a:xfrm>
        </p:grpSpPr>
        <p:sp>
          <p:nvSpPr>
            <p:cNvPr id="20555" name="Rectangle 50"/>
            <p:cNvSpPr>
              <a:spLocks noChangeArrowheads="1"/>
            </p:cNvSpPr>
            <p:nvPr/>
          </p:nvSpPr>
          <p:spPr bwMode="auto">
            <a:xfrm>
              <a:off x="192" y="2496"/>
              <a:ext cx="336" cy="336"/>
            </a:xfrm>
            <a:prstGeom prst="rect">
              <a:avLst/>
            </a:prstGeom>
            <a:solidFill>
              <a:srgbClr val="CCFFFF"/>
            </a:solidFill>
            <a:ln w="25400">
              <a:solidFill>
                <a:schemeClr val="tx1"/>
              </a:solidFill>
              <a:miter lim="800000"/>
              <a:headEnd/>
              <a:tailEnd/>
            </a:ln>
          </p:spPr>
          <p:txBody>
            <a:bodyPr wrap="none" anchor="ctr"/>
            <a:lstStyle/>
            <a:p>
              <a:pPr algn="ctr" eaLnBrk="0" hangingPunct="0"/>
              <a:r>
                <a:rPr lang="en-US" sz="300">
                  <a:solidFill>
                    <a:srgbClr val="0339BD"/>
                  </a:solidFill>
                  <a:latin typeface="Arial" charset="0"/>
                </a:rPr>
                <a:t>Select R.text from </a:t>
              </a:r>
            </a:p>
            <a:p>
              <a:pPr algn="ctr" eaLnBrk="0" hangingPunct="0"/>
              <a:r>
                <a:rPr lang="en-US" sz="300">
                  <a:solidFill>
                    <a:srgbClr val="0339BD"/>
                  </a:solidFill>
                  <a:latin typeface="Arial" charset="0"/>
                </a:rPr>
                <a:t>Report R, Weather W</a:t>
              </a:r>
            </a:p>
            <a:p>
              <a:pPr algn="ctr" eaLnBrk="0" hangingPunct="0"/>
              <a:r>
                <a:rPr lang="en-US" sz="300">
                  <a:solidFill>
                    <a:srgbClr val="0339BD"/>
                  </a:solidFill>
                  <a:latin typeface="Arial" charset="0"/>
                </a:rPr>
                <a:t>where W.image.rain() </a:t>
              </a:r>
            </a:p>
            <a:p>
              <a:pPr algn="ctr" eaLnBrk="0" hangingPunct="0"/>
              <a:r>
                <a:rPr lang="en-US" sz="300">
                  <a:solidFill>
                    <a:srgbClr val="0339BD"/>
                  </a:solidFill>
                  <a:latin typeface="Arial" charset="0"/>
                </a:rPr>
                <a:t>and W.city = R.city </a:t>
              </a:r>
            </a:p>
            <a:p>
              <a:pPr algn="ctr" eaLnBrk="0" hangingPunct="0"/>
              <a:r>
                <a:rPr lang="en-US" sz="300">
                  <a:solidFill>
                    <a:srgbClr val="0339BD"/>
                  </a:solidFill>
                  <a:latin typeface="Arial" charset="0"/>
                </a:rPr>
                <a:t>and W.date = R.date</a:t>
              </a:r>
            </a:p>
            <a:p>
              <a:pPr algn="ctr" eaLnBrk="0" hangingPunct="0"/>
              <a:r>
                <a:rPr lang="en-US" sz="300">
                  <a:solidFill>
                    <a:srgbClr val="0339BD"/>
                  </a:solidFill>
                  <a:latin typeface="Arial" charset="0"/>
                </a:rPr>
                <a:t>and </a:t>
              </a:r>
            </a:p>
            <a:p>
              <a:pPr algn="ctr" eaLnBrk="0" hangingPunct="0"/>
              <a:r>
                <a:rPr lang="en-US" sz="300">
                  <a:solidFill>
                    <a:srgbClr val="0339BD"/>
                  </a:solidFill>
                  <a:latin typeface="Arial" charset="0"/>
                </a:rPr>
                <a:t>R.text.</a:t>
              </a:r>
            </a:p>
            <a:p>
              <a:pPr algn="ctr" eaLnBrk="0" hangingPunct="0"/>
              <a:r>
                <a:rPr lang="en-US" sz="300">
                  <a:solidFill>
                    <a:srgbClr val="0339BD"/>
                  </a:solidFill>
                  <a:latin typeface="Arial" charset="0"/>
                </a:rPr>
                <a:t>matches(</a:t>
              </a:r>
              <a:r>
                <a:rPr lang="ja-JP" altLang="en-US" sz="300">
                  <a:solidFill>
                    <a:srgbClr val="0339BD"/>
                  </a:solidFill>
                  <a:latin typeface="Arial" charset="0"/>
                </a:rPr>
                <a:t>“</a:t>
              </a:r>
              <a:r>
                <a:rPr lang="en-US" altLang="ja-JP" sz="300">
                  <a:solidFill>
                    <a:srgbClr val="0339BD"/>
                  </a:solidFill>
                  <a:latin typeface="Arial" charset="0"/>
                </a:rPr>
                <a:t>insurance claims</a:t>
              </a:r>
              <a:r>
                <a:rPr lang="ja-JP" altLang="en-US" sz="300">
                  <a:solidFill>
                    <a:srgbClr val="0339BD"/>
                  </a:solidFill>
                  <a:latin typeface="Arial" charset="0"/>
                </a:rPr>
                <a:t>”</a:t>
              </a:r>
              <a:r>
                <a:rPr lang="en-US" altLang="ja-JP" sz="300">
                  <a:solidFill>
                    <a:srgbClr val="0339BD"/>
                  </a:solidFill>
                  <a:latin typeface="Arial" charset="0"/>
                </a:rPr>
                <a:t>)</a:t>
              </a:r>
              <a:endParaRPr lang="en-US" sz="300">
                <a:solidFill>
                  <a:srgbClr val="0339BD"/>
                </a:solidFill>
                <a:latin typeface="Arial" charset="0"/>
              </a:endParaRPr>
            </a:p>
          </p:txBody>
        </p:sp>
        <p:sp>
          <p:nvSpPr>
            <p:cNvPr id="20556" name="Text Box 51"/>
            <p:cNvSpPr txBox="1">
              <a:spLocks noChangeArrowheads="1"/>
            </p:cNvSpPr>
            <p:nvPr/>
          </p:nvSpPr>
          <p:spPr bwMode="auto">
            <a:xfrm>
              <a:off x="96" y="2784"/>
              <a:ext cx="55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solidFill>
                    <a:srgbClr val="003300"/>
                  </a:solidFill>
                  <a:latin typeface="Arial" charset="0"/>
                </a:rPr>
                <a:t>Query</a:t>
              </a:r>
              <a:endParaRPr lang="en-US">
                <a:solidFill>
                  <a:srgbClr val="336600"/>
                </a:solidFill>
                <a:latin typeface="Arial" charset="0"/>
              </a:endParaRPr>
            </a:p>
          </p:txBody>
        </p:sp>
      </p:grpSp>
      <p:sp>
        <p:nvSpPr>
          <p:cNvPr id="20495" name="Line 52"/>
          <p:cNvSpPr>
            <a:spLocks noChangeShapeType="1"/>
          </p:cNvSpPr>
          <p:nvPr/>
        </p:nvSpPr>
        <p:spPr bwMode="auto">
          <a:xfrm flipV="1">
            <a:off x="254000" y="4038600"/>
            <a:ext cx="838200" cy="1588"/>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496" name="Rectangle 53"/>
          <p:cNvSpPr>
            <a:spLocks noChangeArrowheads="1"/>
          </p:cNvSpPr>
          <p:nvPr/>
        </p:nvSpPr>
        <p:spPr bwMode="auto">
          <a:xfrm>
            <a:off x="4978400" y="3784600"/>
            <a:ext cx="1295400" cy="609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a:solidFill>
                <a:srgbClr val="0339BD"/>
              </a:solidFill>
              <a:latin typeface="Arial" charset="0"/>
            </a:endParaRPr>
          </a:p>
        </p:txBody>
      </p:sp>
      <p:sp>
        <p:nvSpPr>
          <p:cNvPr id="20497" name="Rectangle 54"/>
          <p:cNvSpPr>
            <a:spLocks noChangeArrowheads="1"/>
          </p:cNvSpPr>
          <p:nvPr/>
        </p:nvSpPr>
        <p:spPr bwMode="auto">
          <a:xfrm>
            <a:off x="7112000" y="3784600"/>
            <a:ext cx="1295400" cy="609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a:solidFill>
                <a:srgbClr val="0339BD"/>
              </a:solidFill>
              <a:latin typeface="Arial" charset="0"/>
            </a:endParaRPr>
          </a:p>
        </p:txBody>
      </p:sp>
      <p:sp>
        <p:nvSpPr>
          <p:cNvPr id="20498" name="Line 66"/>
          <p:cNvSpPr>
            <a:spLocks noChangeShapeType="1"/>
          </p:cNvSpPr>
          <p:nvPr/>
        </p:nvSpPr>
        <p:spPr bwMode="auto">
          <a:xfrm flipV="1">
            <a:off x="6273800" y="4095750"/>
            <a:ext cx="838200" cy="1588"/>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499" name="Line 85"/>
          <p:cNvSpPr>
            <a:spLocks noChangeShapeType="1"/>
          </p:cNvSpPr>
          <p:nvPr/>
        </p:nvSpPr>
        <p:spPr bwMode="auto">
          <a:xfrm flipV="1">
            <a:off x="8407400" y="4095750"/>
            <a:ext cx="381000" cy="1588"/>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00" name="Line 86"/>
          <p:cNvSpPr>
            <a:spLocks noChangeShapeType="1"/>
          </p:cNvSpPr>
          <p:nvPr/>
        </p:nvSpPr>
        <p:spPr bwMode="auto">
          <a:xfrm flipV="1">
            <a:off x="2159000" y="4095750"/>
            <a:ext cx="838200" cy="1588"/>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01" name="Line 87"/>
          <p:cNvSpPr>
            <a:spLocks noChangeShapeType="1"/>
          </p:cNvSpPr>
          <p:nvPr/>
        </p:nvSpPr>
        <p:spPr bwMode="auto">
          <a:xfrm flipV="1">
            <a:off x="4140200" y="4095750"/>
            <a:ext cx="838200" cy="1588"/>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42523" name="Freeform 91"/>
          <p:cNvSpPr>
            <a:spLocks/>
          </p:cNvSpPr>
          <p:nvPr/>
        </p:nvSpPr>
        <p:spPr bwMode="auto">
          <a:xfrm>
            <a:off x="5410200" y="3200400"/>
            <a:ext cx="2387600" cy="609600"/>
          </a:xfrm>
          <a:custGeom>
            <a:avLst/>
            <a:gdLst>
              <a:gd name="T0" fmla="*/ 2147483647 w 1504"/>
              <a:gd name="T1" fmla="*/ 967740000 h 384"/>
              <a:gd name="T2" fmla="*/ 2147483647 w 1504"/>
              <a:gd name="T3" fmla="*/ 241935000 h 384"/>
              <a:gd name="T4" fmla="*/ 604837500 w 1504"/>
              <a:gd name="T5" fmla="*/ 120967500 h 384"/>
              <a:gd name="T6" fmla="*/ 0 w 1504"/>
              <a:gd name="T7" fmla="*/ 967740000 h 384"/>
              <a:gd name="T8" fmla="*/ 0 60000 65536"/>
              <a:gd name="T9" fmla="*/ 0 60000 65536"/>
              <a:gd name="T10" fmla="*/ 0 60000 65536"/>
              <a:gd name="T11" fmla="*/ 0 60000 65536"/>
              <a:gd name="T12" fmla="*/ 0 w 1504"/>
              <a:gd name="T13" fmla="*/ 0 h 384"/>
              <a:gd name="T14" fmla="*/ 1504 w 1504"/>
              <a:gd name="T15" fmla="*/ 384 h 384"/>
            </a:gdLst>
            <a:ahLst/>
            <a:cxnLst>
              <a:cxn ang="T8">
                <a:pos x="T0" y="T1"/>
              </a:cxn>
              <a:cxn ang="T9">
                <a:pos x="T2" y="T3"/>
              </a:cxn>
              <a:cxn ang="T10">
                <a:pos x="T4" y="T5"/>
              </a:cxn>
              <a:cxn ang="T11">
                <a:pos x="T6" y="T7"/>
              </a:cxn>
            </a:cxnLst>
            <a:rect l="T12" t="T13" r="T14" b="T15"/>
            <a:pathLst>
              <a:path w="1504" h="384">
                <a:moveTo>
                  <a:pt x="1488" y="384"/>
                </a:moveTo>
                <a:cubicBezTo>
                  <a:pt x="1496" y="268"/>
                  <a:pt x="1504" y="152"/>
                  <a:pt x="1296" y="96"/>
                </a:cubicBezTo>
                <a:cubicBezTo>
                  <a:pt x="1088" y="40"/>
                  <a:pt x="456" y="0"/>
                  <a:pt x="240" y="48"/>
                </a:cubicBezTo>
                <a:cubicBezTo>
                  <a:pt x="24" y="96"/>
                  <a:pt x="12" y="240"/>
                  <a:pt x="0" y="384"/>
                </a:cubicBezTo>
              </a:path>
            </a:pathLst>
          </a:custGeom>
          <a:noFill/>
          <a:ln w="22225" cap="rnd">
            <a:solidFill>
              <a:srgbClr val="000000"/>
            </a:solidFill>
            <a:prstDash val="sysDot"/>
            <a:round/>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10" name="Group 96"/>
          <p:cNvGrpSpPr>
            <a:grpSpLocks/>
          </p:cNvGrpSpPr>
          <p:nvPr/>
        </p:nvGrpSpPr>
        <p:grpSpPr bwMode="auto">
          <a:xfrm>
            <a:off x="1100138" y="3786188"/>
            <a:ext cx="2022475" cy="1500187"/>
            <a:chOff x="693" y="2385"/>
            <a:chExt cx="1274" cy="945"/>
          </a:xfrm>
        </p:grpSpPr>
        <p:grpSp>
          <p:nvGrpSpPr>
            <p:cNvPr id="20543" name="Group 55"/>
            <p:cNvGrpSpPr>
              <a:grpSpLocks/>
            </p:cNvGrpSpPr>
            <p:nvPr/>
          </p:nvGrpSpPr>
          <p:grpSpPr bwMode="auto">
            <a:xfrm>
              <a:off x="1079" y="2648"/>
              <a:ext cx="864" cy="480"/>
              <a:chOff x="1200" y="3024"/>
              <a:chExt cx="864" cy="480"/>
            </a:xfrm>
          </p:grpSpPr>
          <p:sp>
            <p:nvSpPr>
              <p:cNvPr id="20546" name="Oval 56"/>
              <p:cNvSpPr>
                <a:spLocks noChangeArrowheads="1"/>
              </p:cNvSpPr>
              <p:nvPr/>
            </p:nvSpPr>
            <p:spPr bwMode="auto">
              <a:xfrm>
                <a:off x="1632" y="3024"/>
                <a:ext cx="240" cy="96"/>
              </a:xfrm>
              <a:prstGeom prst="ellipse">
                <a:avLst/>
              </a:prstGeom>
              <a:solidFill>
                <a:srgbClr val="FF00FF"/>
              </a:solidFill>
              <a:ln w="25400">
                <a:solidFill>
                  <a:schemeClr val="tx1"/>
                </a:solidFill>
                <a:round/>
                <a:headEnd/>
                <a:tailEnd/>
              </a:ln>
            </p:spPr>
            <p:txBody>
              <a:bodyPr wrap="none" anchor="ctr"/>
              <a:lstStyle/>
              <a:p>
                <a:endParaRPr lang="en-US" sz="2400"/>
              </a:p>
            </p:txBody>
          </p:sp>
          <p:sp>
            <p:nvSpPr>
              <p:cNvPr id="20547" name="Oval 57"/>
              <p:cNvSpPr>
                <a:spLocks noChangeArrowheads="1"/>
              </p:cNvSpPr>
              <p:nvPr/>
            </p:nvSpPr>
            <p:spPr bwMode="auto">
              <a:xfrm>
                <a:off x="1824" y="3216"/>
                <a:ext cx="240" cy="96"/>
              </a:xfrm>
              <a:prstGeom prst="ellipse">
                <a:avLst/>
              </a:prstGeom>
              <a:solidFill>
                <a:srgbClr val="FF00FF"/>
              </a:solidFill>
              <a:ln w="25400">
                <a:solidFill>
                  <a:schemeClr val="tx1"/>
                </a:solidFill>
                <a:round/>
                <a:headEnd/>
                <a:tailEnd/>
              </a:ln>
            </p:spPr>
            <p:txBody>
              <a:bodyPr wrap="none" anchor="ctr"/>
              <a:lstStyle/>
              <a:p>
                <a:endParaRPr lang="en-US" sz="2400"/>
              </a:p>
            </p:txBody>
          </p:sp>
          <p:sp>
            <p:nvSpPr>
              <p:cNvPr id="20548" name="Oval 58"/>
              <p:cNvSpPr>
                <a:spLocks noChangeArrowheads="1"/>
              </p:cNvSpPr>
              <p:nvPr/>
            </p:nvSpPr>
            <p:spPr bwMode="auto">
              <a:xfrm>
                <a:off x="1440" y="3216"/>
                <a:ext cx="240" cy="96"/>
              </a:xfrm>
              <a:prstGeom prst="ellipse">
                <a:avLst/>
              </a:prstGeom>
              <a:solidFill>
                <a:srgbClr val="FF00FF"/>
              </a:solidFill>
              <a:ln w="25400">
                <a:solidFill>
                  <a:schemeClr val="tx1"/>
                </a:solidFill>
                <a:round/>
                <a:headEnd/>
                <a:tailEnd/>
              </a:ln>
            </p:spPr>
            <p:txBody>
              <a:bodyPr wrap="none" anchor="ctr"/>
              <a:lstStyle/>
              <a:p>
                <a:endParaRPr lang="en-US" sz="2400"/>
              </a:p>
            </p:txBody>
          </p:sp>
          <p:sp>
            <p:nvSpPr>
              <p:cNvPr id="20549" name="Oval 59"/>
              <p:cNvSpPr>
                <a:spLocks noChangeArrowheads="1"/>
              </p:cNvSpPr>
              <p:nvPr/>
            </p:nvSpPr>
            <p:spPr bwMode="auto">
              <a:xfrm>
                <a:off x="1584" y="3408"/>
                <a:ext cx="240" cy="96"/>
              </a:xfrm>
              <a:prstGeom prst="ellipse">
                <a:avLst/>
              </a:prstGeom>
              <a:solidFill>
                <a:srgbClr val="FF00FF"/>
              </a:solidFill>
              <a:ln w="25400">
                <a:solidFill>
                  <a:schemeClr val="tx1"/>
                </a:solidFill>
                <a:round/>
                <a:headEnd/>
                <a:tailEnd/>
              </a:ln>
            </p:spPr>
            <p:txBody>
              <a:bodyPr wrap="none" anchor="ctr"/>
              <a:lstStyle/>
              <a:p>
                <a:endParaRPr lang="en-US" sz="2400"/>
              </a:p>
            </p:txBody>
          </p:sp>
          <p:sp>
            <p:nvSpPr>
              <p:cNvPr id="20550" name="Oval 60"/>
              <p:cNvSpPr>
                <a:spLocks noChangeArrowheads="1"/>
              </p:cNvSpPr>
              <p:nvPr/>
            </p:nvSpPr>
            <p:spPr bwMode="auto">
              <a:xfrm>
                <a:off x="1200" y="3408"/>
                <a:ext cx="240" cy="96"/>
              </a:xfrm>
              <a:prstGeom prst="ellipse">
                <a:avLst/>
              </a:prstGeom>
              <a:solidFill>
                <a:srgbClr val="FF00FF"/>
              </a:solidFill>
              <a:ln w="25400">
                <a:solidFill>
                  <a:schemeClr val="tx1"/>
                </a:solidFill>
                <a:round/>
                <a:headEnd/>
                <a:tailEnd/>
              </a:ln>
            </p:spPr>
            <p:txBody>
              <a:bodyPr wrap="none" anchor="ctr"/>
              <a:lstStyle/>
              <a:p>
                <a:endParaRPr lang="en-US" sz="2400"/>
              </a:p>
            </p:txBody>
          </p:sp>
          <p:sp>
            <p:nvSpPr>
              <p:cNvPr id="20551" name="Line 61"/>
              <p:cNvSpPr>
                <a:spLocks noChangeShapeType="1"/>
              </p:cNvSpPr>
              <p:nvPr/>
            </p:nvSpPr>
            <p:spPr bwMode="auto">
              <a:xfrm flipV="1">
                <a:off x="1296" y="3312"/>
                <a:ext cx="192" cy="96"/>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52" name="Line 62"/>
              <p:cNvSpPr>
                <a:spLocks noChangeShapeType="1"/>
              </p:cNvSpPr>
              <p:nvPr/>
            </p:nvSpPr>
            <p:spPr bwMode="auto">
              <a:xfrm flipH="1" flipV="1">
                <a:off x="1584" y="3312"/>
                <a:ext cx="96" cy="96"/>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53" name="Line 63"/>
              <p:cNvSpPr>
                <a:spLocks noChangeShapeType="1"/>
              </p:cNvSpPr>
              <p:nvPr/>
            </p:nvSpPr>
            <p:spPr bwMode="auto">
              <a:xfrm flipH="1" flipV="1">
                <a:off x="1776" y="3120"/>
                <a:ext cx="144" cy="96"/>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54" name="Line 64"/>
              <p:cNvSpPr>
                <a:spLocks noChangeShapeType="1"/>
              </p:cNvSpPr>
              <p:nvPr/>
            </p:nvSpPr>
            <p:spPr bwMode="auto">
              <a:xfrm flipV="1">
                <a:off x="1584" y="3120"/>
                <a:ext cx="144" cy="96"/>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0544" name="Text Box 65"/>
            <p:cNvSpPr txBox="1">
              <a:spLocks noChangeArrowheads="1"/>
            </p:cNvSpPr>
            <p:nvPr/>
          </p:nvSpPr>
          <p:spPr bwMode="auto">
            <a:xfrm>
              <a:off x="988" y="3080"/>
              <a:ext cx="97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solidFill>
                    <a:srgbClr val="003300"/>
                  </a:solidFill>
                  <a:latin typeface="Arial" charset="0"/>
                </a:rPr>
                <a:t>Syntax Tree</a:t>
              </a:r>
              <a:endParaRPr lang="en-US">
                <a:solidFill>
                  <a:srgbClr val="336600"/>
                </a:solidFill>
                <a:latin typeface="Arial" charset="0"/>
              </a:endParaRPr>
            </a:p>
          </p:txBody>
        </p:sp>
        <p:sp>
          <p:nvSpPr>
            <p:cNvPr id="20545" name="Rectangle 92"/>
            <p:cNvSpPr>
              <a:spLocks noChangeArrowheads="1"/>
            </p:cNvSpPr>
            <p:nvPr/>
          </p:nvSpPr>
          <p:spPr bwMode="auto">
            <a:xfrm>
              <a:off x="693" y="2385"/>
              <a:ext cx="672" cy="384"/>
            </a:xfrm>
            <a:prstGeom prst="rect">
              <a:avLst/>
            </a:prstGeom>
            <a:solidFill>
              <a:srgbClr val="FFFF99"/>
            </a:solidFill>
            <a:ln w="25400">
              <a:solidFill>
                <a:schemeClr val="tx1"/>
              </a:solidFill>
              <a:miter lim="800000"/>
              <a:headEnd/>
              <a:tailEnd/>
            </a:ln>
          </p:spPr>
          <p:txBody>
            <a:bodyPr wrap="none" anchor="ctr"/>
            <a:lstStyle/>
            <a:p>
              <a:pPr algn="ctr" eaLnBrk="0" hangingPunct="0"/>
              <a:r>
                <a:rPr lang="en-US">
                  <a:solidFill>
                    <a:srgbClr val="0339BD"/>
                  </a:solidFill>
                  <a:latin typeface="Arial" charset="0"/>
                </a:rPr>
                <a:t>Parser</a:t>
              </a:r>
            </a:p>
          </p:txBody>
        </p:sp>
      </p:grpSp>
      <p:grpSp>
        <p:nvGrpSpPr>
          <p:cNvPr id="12" name="Group 97"/>
          <p:cNvGrpSpPr>
            <a:grpSpLocks/>
          </p:cNvGrpSpPr>
          <p:nvPr/>
        </p:nvGrpSpPr>
        <p:grpSpPr bwMode="auto">
          <a:xfrm>
            <a:off x="3005138" y="3786188"/>
            <a:ext cx="2132012" cy="1500187"/>
            <a:chOff x="1893" y="2385"/>
            <a:chExt cx="1343" cy="945"/>
          </a:xfrm>
        </p:grpSpPr>
        <p:grpSp>
          <p:nvGrpSpPr>
            <p:cNvPr id="20530" name="Group 35"/>
            <p:cNvGrpSpPr>
              <a:grpSpLocks/>
            </p:cNvGrpSpPr>
            <p:nvPr/>
          </p:nvGrpSpPr>
          <p:grpSpPr bwMode="auto">
            <a:xfrm>
              <a:off x="2320" y="2648"/>
              <a:ext cx="916" cy="682"/>
              <a:chOff x="2403" y="2456"/>
              <a:chExt cx="916" cy="682"/>
            </a:xfrm>
          </p:grpSpPr>
          <p:grpSp>
            <p:nvGrpSpPr>
              <p:cNvPr id="20532" name="Group 36"/>
              <p:cNvGrpSpPr>
                <a:grpSpLocks/>
              </p:cNvGrpSpPr>
              <p:nvPr/>
            </p:nvGrpSpPr>
            <p:grpSpPr bwMode="auto">
              <a:xfrm>
                <a:off x="2407" y="2456"/>
                <a:ext cx="864" cy="480"/>
                <a:chOff x="1200" y="3024"/>
                <a:chExt cx="864" cy="480"/>
              </a:xfrm>
            </p:grpSpPr>
            <p:sp>
              <p:nvSpPr>
                <p:cNvPr id="20534" name="Oval 37"/>
                <p:cNvSpPr>
                  <a:spLocks noChangeArrowheads="1"/>
                </p:cNvSpPr>
                <p:nvPr/>
              </p:nvSpPr>
              <p:spPr bwMode="auto">
                <a:xfrm>
                  <a:off x="1632" y="3024"/>
                  <a:ext cx="240" cy="96"/>
                </a:xfrm>
                <a:prstGeom prst="ellipse">
                  <a:avLst/>
                </a:prstGeom>
                <a:solidFill>
                  <a:srgbClr val="FF9900"/>
                </a:solidFill>
                <a:ln w="25400">
                  <a:solidFill>
                    <a:schemeClr val="tx1"/>
                  </a:solidFill>
                  <a:round/>
                  <a:headEnd/>
                  <a:tailEnd/>
                </a:ln>
              </p:spPr>
              <p:txBody>
                <a:bodyPr wrap="none" anchor="ctr"/>
                <a:lstStyle/>
                <a:p>
                  <a:endParaRPr lang="en-US" sz="2400"/>
                </a:p>
              </p:txBody>
            </p:sp>
            <p:sp>
              <p:nvSpPr>
                <p:cNvPr id="20535" name="Oval 38"/>
                <p:cNvSpPr>
                  <a:spLocks noChangeArrowheads="1"/>
                </p:cNvSpPr>
                <p:nvPr/>
              </p:nvSpPr>
              <p:spPr bwMode="auto">
                <a:xfrm>
                  <a:off x="1824" y="3216"/>
                  <a:ext cx="240" cy="96"/>
                </a:xfrm>
                <a:prstGeom prst="ellipse">
                  <a:avLst/>
                </a:prstGeom>
                <a:solidFill>
                  <a:srgbClr val="FF9900"/>
                </a:solidFill>
                <a:ln w="25400">
                  <a:solidFill>
                    <a:schemeClr val="tx1"/>
                  </a:solidFill>
                  <a:round/>
                  <a:headEnd/>
                  <a:tailEnd/>
                </a:ln>
              </p:spPr>
              <p:txBody>
                <a:bodyPr wrap="none" anchor="ctr"/>
                <a:lstStyle/>
                <a:p>
                  <a:endParaRPr lang="en-US" sz="2400"/>
                </a:p>
              </p:txBody>
            </p:sp>
            <p:sp>
              <p:nvSpPr>
                <p:cNvPr id="20536" name="Oval 39"/>
                <p:cNvSpPr>
                  <a:spLocks noChangeArrowheads="1"/>
                </p:cNvSpPr>
                <p:nvPr/>
              </p:nvSpPr>
              <p:spPr bwMode="auto">
                <a:xfrm>
                  <a:off x="1440" y="3216"/>
                  <a:ext cx="240" cy="96"/>
                </a:xfrm>
                <a:prstGeom prst="ellipse">
                  <a:avLst/>
                </a:prstGeom>
                <a:solidFill>
                  <a:srgbClr val="FF9900"/>
                </a:solidFill>
                <a:ln w="25400">
                  <a:solidFill>
                    <a:schemeClr val="tx1"/>
                  </a:solidFill>
                  <a:round/>
                  <a:headEnd/>
                  <a:tailEnd/>
                </a:ln>
              </p:spPr>
              <p:txBody>
                <a:bodyPr wrap="none" anchor="ctr"/>
                <a:lstStyle/>
                <a:p>
                  <a:endParaRPr lang="en-US" sz="2400"/>
                </a:p>
              </p:txBody>
            </p:sp>
            <p:sp>
              <p:nvSpPr>
                <p:cNvPr id="20537" name="Oval 40"/>
                <p:cNvSpPr>
                  <a:spLocks noChangeArrowheads="1"/>
                </p:cNvSpPr>
                <p:nvPr/>
              </p:nvSpPr>
              <p:spPr bwMode="auto">
                <a:xfrm>
                  <a:off x="1584" y="3408"/>
                  <a:ext cx="240" cy="96"/>
                </a:xfrm>
                <a:prstGeom prst="ellipse">
                  <a:avLst/>
                </a:prstGeom>
                <a:solidFill>
                  <a:srgbClr val="FF9900"/>
                </a:solidFill>
                <a:ln w="25400">
                  <a:solidFill>
                    <a:schemeClr val="tx1"/>
                  </a:solidFill>
                  <a:round/>
                  <a:headEnd/>
                  <a:tailEnd/>
                </a:ln>
              </p:spPr>
              <p:txBody>
                <a:bodyPr wrap="none" anchor="ctr"/>
                <a:lstStyle/>
                <a:p>
                  <a:endParaRPr lang="en-US" sz="2400"/>
                </a:p>
              </p:txBody>
            </p:sp>
            <p:sp>
              <p:nvSpPr>
                <p:cNvPr id="20538" name="Oval 41"/>
                <p:cNvSpPr>
                  <a:spLocks noChangeArrowheads="1"/>
                </p:cNvSpPr>
                <p:nvPr/>
              </p:nvSpPr>
              <p:spPr bwMode="auto">
                <a:xfrm>
                  <a:off x="1200" y="3408"/>
                  <a:ext cx="240" cy="96"/>
                </a:xfrm>
                <a:prstGeom prst="ellipse">
                  <a:avLst/>
                </a:prstGeom>
                <a:solidFill>
                  <a:srgbClr val="FF9900"/>
                </a:solidFill>
                <a:ln w="25400">
                  <a:solidFill>
                    <a:schemeClr val="tx1"/>
                  </a:solidFill>
                  <a:round/>
                  <a:headEnd/>
                  <a:tailEnd/>
                </a:ln>
              </p:spPr>
              <p:txBody>
                <a:bodyPr wrap="none" anchor="ctr"/>
                <a:lstStyle/>
                <a:p>
                  <a:endParaRPr lang="en-US" sz="2400"/>
                </a:p>
              </p:txBody>
            </p:sp>
            <p:sp>
              <p:nvSpPr>
                <p:cNvPr id="20539" name="Line 42"/>
                <p:cNvSpPr>
                  <a:spLocks noChangeShapeType="1"/>
                </p:cNvSpPr>
                <p:nvPr/>
              </p:nvSpPr>
              <p:spPr bwMode="auto">
                <a:xfrm flipV="1">
                  <a:off x="1296" y="3312"/>
                  <a:ext cx="192" cy="96"/>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40" name="Line 43"/>
                <p:cNvSpPr>
                  <a:spLocks noChangeShapeType="1"/>
                </p:cNvSpPr>
                <p:nvPr/>
              </p:nvSpPr>
              <p:spPr bwMode="auto">
                <a:xfrm flipH="1" flipV="1">
                  <a:off x="1584" y="3312"/>
                  <a:ext cx="96" cy="96"/>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41" name="Line 44"/>
                <p:cNvSpPr>
                  <a:spLocks noChangeShapeType="1"/>
                </p:cNvSpPr>
                <p:nvPr/>
              </p:nvSpPr>
              <p:spPr bwMode="auto">
                <a:xfrm flipH="1" flipV="1">
                  <a:off x="1776" y="3120"/>
                  <a:ext cx="144" cy="96"/>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42" name="Line 45"/>
                <p:cNvSpPr>
                  <a:spLocks noChangeShapeType="1"/>
                </p:cNvSpPr>
                <p:nvPr/>
              </p:nvSpPr>
              <p:spPr bwMode="auto">
                <a:xfrm flipV="1">
                  <a:off x="1584" y="3120"/>
                  <a:ext cx="144" cy="96"/>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0533" name="Text Box 46"/>
              <p:cNvSpPr txBox="1">
                <a:spLocks noChangeArrowheads="1"/>
              </p:cNvSpPr>
              <p:nvPr/>
            </p:nvSpPr>
            <p:spPr bwMode="auto">
              <a:xfrm>
                <a:off x="2403" y="2888"/>
                <a:ext cx="91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solidFill>
                      <a:srgbClr val="003300"/>
                    </a:solidFill>
                    <a:latin typeface="Arial" charset="0"/>
                  </a:rPr>
                  <a:t>Query Plan</a:t>
                </a:r>
              </a:p>
            </p:txBody>
          </p:sp>
        </p:grpSp>
        <p:sp>
          <p:nvSpPr>
            <p:cNvPr id="20531" name="Rectangle 93"/>
            <p:cNvSpPr>
              <a:spLocks noChangeArrowheads="1"/>
            </p:cNvSpPr>
            <p:nvPr/>
          </p:nvSpPr>
          <p:spPr bwMode="auto">
            <a:xfrm>
              <a:off x="1893" y="2385"/>
              <a:ext cx="720" cy="384"/>
            </a:xfrm>
            <a:prstGeom prst="rect">
              <a:avLst/>
            </a:prstGeom>
            <a:solidFill>
              <a:srgbClr val="FFFF99"/>
            </a:solidFill>
            <a:ln w="25400">
              <a:solidFill>
                <a:schemeClr val="tx1"/>
              </a:solidFill>
              <a:miter lim="800000"/>
              <a:headEnd/>
              <a:tailEnd/>
            </a:ln>
          </p:spPr>
          <p:txBody>
            <a:bodyPr wrap="none" anchor="ctr"/>
            <a:lstStyle/>
            <a:p>
              <a:pPr algn="ctr" eaLnBrk="0" hangingPunct="0"/>
              <a:r>
                <a:rPr lang="en-US">
                  <a:solidFill>
                    <a:srgbClr val="0339BD"/>
                  </a:solidFill>
                  <a:latin typeface="Arial" charset="0"/>
                </a:rPr>
                <a:t>Optimizer</a:t>
              </a:r>
            </a:p>
          </p:txBody>
        </p:sp>
      </p:grpSp>
      <p:grpSp>
        <p:nvGrpSpPr>
          <p:cNvPr id="15" name="Group 98"/>
          <p:cNvGrpSpPr>
            <a:grpSpLocks/>
          </p:cNvGrpSpPr>
          <p:nvPr/>
        </p:nvGrpSpPr>
        <p:grpSpPr bwMode="auto">
          <a:xfrm>
            <a:off x="4975225" y="3786188"/>
            <a:ext cx="2173288" cy="2081212"/>
            <a:chOff x="3134" y="2385"/>
            <a:chExt cx="1369" cy="1311"/>
          </a:xfrm>
        </p:grpSpPr>
        <p:grpSp>
          <p:nvGrpSpPr>
            <p:cNvPr id="20511" name="Group 67"/>
            <p:cNvGrpSpPr>
              <a:grpSpLocks/>
            </p:cNvGrpSpPr>
            <p:nvPr/>
          </p:nvGrpSpPr>
          <p:grpSpPr bwMode="auto">
            <a:xfrm>
              <a:off x="3328" y="2736"/>
              <a:ext cx="1175" cy="960"/>
              <a:chOff x="3360" y="2640"/>
              <a:chExt cx="1175" cy="960"/>
            </a:xfrm>
          </p:grpSpPr>
          <p:sp>
            <p:nvSpPr>
              <p:cNvPr id="20513" name="Text Box 68"/>
              <p:cNvSpPr txBox="1">
                <a:spLocks noChangeArrowheads="1"/>
              </p:cNvSpPr>
              <p:nvPr/>
            </p:nvSpPr>
            <p:spPr bwMode="auto">
              <a:xfrm>
                <a:off x="3440" y="3350"/>
                <a:ext cx="83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solidFill>
                      <a:srgbClr val="003300"/>
                    </a:solidFill>
                    <a:latin typeface="Arial" charset="0"/>
                  </a:rPr>
                  <a:t>Segments</a:t>
                </a:r>
                <a:endParaRPr lang="en-US">
                  <a:solidFill>
                    <a:srgbClr val="336600"/>
                  </a:solidFill>
                  <a:latin typeface="Arial" charset="0"/>
                </a:endParaRPr>
              </a:p>
            </p:txBody>
          </p:sp>
          <p:grpSp>
            <p:nvGrpSpPr>
              <p:cNvPr id="20514" name="Group 69"/>
              <p:cNvGrpSpPr>
                <a:grpSpLocks/>
              </p:cNvGrpSpPr>
              <p:nvPr/>
            </p:nvGrpSpPr>
            <p:grpSpPr bwMode="auto">
              <a:xfrm>
                <a:off x="3360" y="2640"/>
                <a:ext cx="1175" cy="765"/>
                <a:chOff x="3360" y="2640"/>
                <a:chExt cx="1175" cy="765"/>
              </a:xfrm>
            </p:grpSpPr>
            <p:grpSp>
              <p:nvGrpSpPr>
                <p:cNvPr id="20515" name="Group 70"/>
                <p:cNvGrpSpPr>
                  <a:grpSpLocks/>
                </p:cNvGrpSpPr>
                <p:nvPr/>
              </p:nvGrpSpPr>
              <p:grpSpPr bwMode="auto">
                <a:xfrm>
                  <a:off x="3360" y="2958"/>
                  <a:ext cx="776" cy="447"/>
                  <a:chOff x="3980" y="2928"/>
                  <a:chExt cx="776" cy="447"/>
                </a:xfrm>
              </p:grpSpPr>
              <p:sp>
                <p:nvSpPr>
                  <p:cNvPr id="20523" name="Oval 71"/>
                  <p:cNvSpPr>
                    <a:spLocks noChangeArrowheads="1"/>
                  </p:cNvSpPr>
                  <p:nvPr/>
                </p:nvSpPr>
                <p:spPr bwMode="auto">
                  <a:xfrm>
                    <a:off x="4320" y="3024"/>
                    <a:ext cx="240" cy="96"/>
                  </a:xfrm>
                  <a:prstGeom prst="ellipse">
                    <a:avLst/>
                  </a:prstGeom>
                  <a:solidFill>
                    <a:srgbClr val="CC99FF"/>
                  </a:solidFill>
                  <a:ln w="25400">
                    <a:solidFill>
                      <a:schemeClr val="tx1"/>
                    </a:solidFill>
                    <a:round/>
                    <a:headEnd/>
                    <a:tailEnd/>
                  </a:ln>
                </p:spPr>
                <p:txBody>
                  <a:bodyPr wrap="none" anchor="ctr"/>
                  <a:lstStyle/>
                  <a:p>
                    <a:endParaRPr lang="en-US" sz="2400"/>
                  </a:p>
                </p:txBody>
              </p:sp>
              <p:sp>
                <p:nvSpPr>
                  <p:cNvPr id="20524" name="Oval 72"/>
                  <p:cNvSpPr>
                    <a:spLocks noChangeArrowheads="1"/>
                  </p:cNvSpPr>
                  <p:nvPr/>
                </p:nvSpPr>
                <p:spPr bwMode="auto">
                  <a:xfrm>
                    <a:off x="4464" y="3216"/>
                    <a:ext cx="240" cy="96"/>
                  </a:xfrm>
                  <a:prstGeom prst="ellipse">
                    <a:avLst/>
                  </a:prstGeom>
                  <a:solidFill>
                    <a:srgbClr val="CC99FF"/>
                  </a:solidFill>
                  <a:ln w="25400">
                    <a:solidFill>
                      <a:schemeClr val="tx1"/>
                    </a:solidFill>
                    <a:round/>
                    <a:headEnd/>
                    <a:tailEnd/>
                  </a:ln>
                </p:spPr>
                <p:txBody>
                  <a:bodyPr wrap="none" anchor="ctr"/>
                  <a:lstStyle/>
                  <a:p>
                    <a:endParaRPr lang="en-US" sz="2400"/>
                  </a:p>
                </p:txBody>
              </p:sp>
              <p:sp>
                <p:nvSpPr>
                  <p:cNvPr id="20525" name="Oval 73"/>
                  <p:cNvSpPr>
                    <a:spLocks noChangeArrowheads="1"/>
                  </p:cNvSpPr>
                  <p:nvPr/>
                </p:nvSpPr>
                <p:spPr bwMode="auto">
                  <a:xfrm>
                    <a:off x="4080" y="3216"/>
                    <a:ext cx="240" cy="96"/>
                  </a:xfrm>
                  <a:prstGeom prst="ellipse">
                    <a:avLst/>
                  </a:prstGeom>
                  <a:solidFill>
                    <a:srgbClr val="CC99FF"/>
                  </a:solidFill>
                  <a:ln w="25400">
                    <a:solidFill>
                      <a:schemeClr val="tx1"/>
                    </a:solidFill>
                    <a:round/>
                    <a:headEnd/>
                    <a:tailEnd/>
                  </a:ln>
                </p:spPr>
                <p:txBody>
                  <a:bodyPr wrap="none" anchor="ctr"/>
                  <a:lstStyle/>
                  <a:p>
                    <a:endParaRPr lang="en-US" sz="2400"/>
                  </a:p>
                </p:txBody>
              </p:sp>
              <p:sp>
                <p:nvSpPr>
                  <p:cNvPr id="20526" name="Line 74"/>
                  <p:cNvSpPr>
                    <a:spLocks noChangeShapeType="1"/>
                  </p:cNvSpPr>
                  <p:nvPr/>
                </p:nvSpPr>
                <p:spPr bwMode="auto">
                  <a:xfrm flipV="1">
                    <a:off x="4176" y="3120"/>
                    <a:ext cx="192" cy="96"/>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27" name="Line 75"/>
                  <p:cNvSpPr>
                    <a:spLocks noChangeShapeType="1"/>
                  </p:cNvSpPr>
                  <p:nvPr/>
                </p:nvSpPr>
                <p:spPr bwMode="auto">
                  <a:xfrm flipH="1" flipV="1">
                    <a:off x="4464" y="3120"/>
                    <a:ext cx="96" cy="96"/>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28" name="Line 76"/>
                  <p:cNvSpPr>
                    <a:spLocks noChangeShapeType="1"/>
                  </p:cNvSpPr>
                  <p:nvPr/>
                </p:nvSpPr>
                <p:spPr bwMode="auto">
                  <a:xfrm flipV="1">
                    <a:off x="4464" y="2928"/>
                    <a:ext cx="144" cy="96"/>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29" name="Freeform 77"/>
                  <p:cNvSpPr>
                    <a:spLocks/>
                  </p:cNvSpPr>
                  <p:nvPr/>
                </p:nvSpPr>
                <p:spPr bwMode="auto">
                  <a:xfrm>
                    <a:off x="3980" y="2969"/>
                    <a:ext cx="776" cy="406"/>
                  </a:xfrm>
                  <a:custGeom>
                    <a:avLst/>
                    <a:gdLst>
                      <a:gd name="T0" fmla="*/ 55 w 776"/>
                      <a:gd name="T1" fmla="*/ 406 h 406"/>
                      <a:gd name="T2" fmla="*/ 3 w 776"/>
                      <a:gd name="T3" fmla="*/ 339 h 406"/>
                      <a:gd name="T4" fmla="*/ 10 w 776"/>
                      <a:gd name="T5" fmla="*/ 189 h 406"/>
                      <a:gd name="T6" fmla="*/ 40 w 776"/>
                      <a:gd name="T7" fmla="*/ 166 h 406"/>
                      <a:gd name="T8" fmla="*/ 108 w 776"/>
                      <a:gd name="T9" fmla="*/ 121 h 406"/>
                      <a:gd name="T10" fmla="*/ 160 w 776"/>
                      <a:gd name="T11" fmla="*/ 106 h 406"/>
                      <a:gd name="T12" fmla="*/ 205 w 776"/>
                      <a:gd name="T13" fmla="*/ 76 h 406"/>
                      <a:gd name="T14" fmla="*/ 310 w 776"/>
                      <a:gd name="T15" fmla="*/ 24 h 406"/>
                      <a:gd name="T16" fmla="*/ 355 w 776"/>
                      <a:gd name="T17" fmla="*/ 9 h 406"/>
                      <a:gd name="T18" fmla="*/ 378 w 776"/>
                      <a:gd name="T19" fmla="*/ 1 h 406"/>
                      <a:gd name="T20" fmla="*/ 558 w 776"/>
                      <a:gd name="T21" fmla="*/ 31 h 406"/>
                      <a:gd name="T22" fmla="*/ 663 w 776"/>
                      <a:gd name="T23" fmla="*/ 151 h 406"/>
                      <a:gd name="T24" fmla="*/ 760 w 776"/>
                      <a:gd name="T25" fmla="*/ 256 h 406"/>
                      <a:gd name="T26" fmla="*/ 775 w 776"/>
                      <a:gd name="T27" fmla="*/ 301 h 406"/>
                      <a:gd name="T28" fmla="*/ 768 w 776"/>
                      <a:gd name="T29" fmla="*/ 369 h 406"/>
                      <a:gd name="T30" fmla="*/ 745 w 776"/>
                      <a:gd name="T31" fmla="*/ 376 h 406"/>
                      <a:gd name="T32" fmla="*/ 678 w 776"/>
                      <a:gd name="T33" fmla="*/ 391 h 406"/>
                      <a:gd name="T34" fmla="*/ 640 w 776"/>
                      <a:gd name="T35" fmla="*/ 399 h 406"/>
                      <a:gd name="T36" fmla="*/ 55 w 776"/>
                      <a:gd name="T37" fmla="*/ 406 h 40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76"/>
                      <a:gd name="T58" fmla="*/ 0 h 406"/>
                      <a:gd name="T59" fmla="*/ 776 w 776"/>
                      <a:gd name="T60" fmla="*/ 406 h 40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76" h="406">
                        <a:moveTo>
                          <a:pt x="55" y="406"/>
                        </a:moveTo>
                        <a:cubicBezTo>
                          <a:pt x="39" y="382"/>
                          <a:pt x="19" y="363"/>
                          <a:pt x="3" y="339"/>
                        </a:cubicBezTo>
                        <a:cubicBezTo>
                          <a:pt x="5" y="289"/>
                          <a:pt x="0" y="238"/>
                          <a:pt x="10" y="189"/>
                        </a:cubicBezTo>
                        <a:cubicBezTo>
                          <a:pt x="13" y="177"/>
                          <a:pt x="30" y="173"/>
                          <a:pt x="40" y="166"/>
                        </a:cubicBezTo>
                        <a:cubicBezTo>
                          <a:pt x="54" y="156"/>
                          <a:pt x="90" y="133"/>
                          <a:pt x="108" y="121"/>
                        </a:cubicBezTo>
                        <a:cubicBezTo>
                          <a:pt x="123" y="111"/>
                          <a:pt x="144" y="115"/>
                          <a:pt x="160" y="106"/>
                        </a:cubicBezTo>
                        <a:cubicBezTo>
                          <a:pt x="176" y="97"/>
                          <a:pt x="189" y="84"/>
                          <a:pt x="205" y="76"/>
                        </a:cubicBezTo>
                        <a:cubicBezTo>
                          <a:pt x="239" y="59"/>
                          <a:pt x="275" y="40"/>
                          <a:pt x="310" y="24"/>
                        </a:cubicBezTo>
                        <a:cubicBezTo>
                          <a:pt x="324" y="18"/>
                          <a:pt x="340" y="14"/>
                          <a:pt x="355" y="9"/>
                        </a:cubicBezTo>
                        <a:cubicBezTo>
                          <a:pt x="363" y="6"/>
                          <a:pt x="378" y="1"/>
                          <a:pt x="378" y="1"/>
                        </a:cubicBezTo>
                        <a:cubicBezTo>
                          <a:pt x="580" y="13"/>
                          <a:pt x="457" y="0"/>
                          <a:pt x="558" y="31"/>
                        </a:cubicBezTo>
                        <a:cubicBezTo>
                          <a:pt x="584" y="69"/>
                          <a:pt x="617" y="137"/>
                          <a:pt x="663" y="151"/>
                        </a:cubicBezTo>
                        <a:cubicBezTo>
                          <a:pt x="697" y="174"/>
                          <a:pt x="746" y="214"/>
                          <a:pt x="760" y="256"/>
                        </a:cubicBezTo>
                        <a:cubicBezTo>
                          <a:pt x="765" y="271"/>
                          <a:pt x="775" y="301"/>
                          <a:pt x="775" y="301"/>
                        </a:cubicBezTo>
                        <a:cubicBezTo>
                          <a:pt x="773" y="324"/>
                          <a:pt x="776" y="348"/>
                          <a:pt x="768" y="369"/>
                        </a:cubicBezTo>
                        <a:cubicBezTo>
                          <a:pt x="765" y="376"/>
                          <a:pt x="753" y="374"/>
                          <a:pt x="745" y="376"/>
                        </a:cubicBezTo>
                        <a:cubicBezTo>
                          <a:pt x="723" y="381"/>
                          <a:pt x="700" y="386"/>
                          <a:pt x="678" y="391"/>
                        </a:cubicBezTo>
                        <a:cubicBezTo>
                          <a:pt x="665" y="394"/>
                          <a:pt x="640" y="399"/>
                          <a:pt x="640" y="399"/>
                        </a:cubicBezTo>
                        <a:cubicBezTo>
                          <a:pt x="125" y="390"/>
                          <a:pt x="318" y="368"/>
                          <a:pt x="55" y="406"/>
                        </a:cubicBezTo>
                        <a:close/>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20516" name="Group 78"/>
                <p:cNvGrpSpPr>
                  <a:grpSpLocks/>
                </p:cNvGrpSpPr>
                <p:nvPr/>
              </p:nvGrpSpPr>
              <p:grpSpPr bwMode="auto">
                <a:xfrm>
                  <a:off x="3840" y="2640"/>
                  <a:ext cx="695" cy="366"/>
                  <a:chOff x="3840" y="2640"/>
                  <a:chExt cx="695" cy="366"/>
                </a:xfrm>
              </p:grpSpPr>
              <p:sp>
                <p:nvSpPr>
                  <p:cNvPr id="20517" name="Oval 79"/>
                  <p:cNvSpPr>
                    <a:spLocks noChangeArrowheads="1"/>
                  </p:cNvSpPr>
                  <p:nvPr/>
                </p:nvSpPr>
                <p:spPr bwMode="auto">
                  <a:xfrm>
                    <a:off x="4064" y="2667"/>
                    <a:ext cx="240" cy="96"/>
                  </a:xfrm>
                  <a:prstGeom prst="ellipse">
                    <a:avLst/>
                  </a:prstGeom>
                  <a:solidFill>
                    <a:srgbClr val="CC99FF"/>
                  </a:solidFill>
                  <a:ln w="25400">
                    <a:solidFill>
                      <a:schemeClr val="tx1"/>
                    </a:solidFill>
                    <a:round/>
                    <a:headEnd/>
                    <a:tailEnd/>
                  </a:ln>
                </p:spPr>
                <p:txBody>
                  <a:bodyPr wrap="none" anchor="ctr"/>
                  <a:lstStyle/>
                  <a:p>
                    <a:endParaRPr lang="en-US" sz="2400"/>
                  </a:p>
                </p:txBody>
              </p:sp>
              <p:sp>
                <p:nvSpPr>
                  <p:cNvPr id="20518" name="Oval 80"/>
                  <p:cNvSpPr>
                    <a:spLocks noChangeArrowheads="1"/>
                  </p:cNvSpPr>
                  <p:nvPr/>
                </p:nvSpPr>
                <p:spPr bwMode="auto">
                  <a:xfrm>
                    <a:off x="4256" y="2859"/>
                    <a:ext cx="240" cy="96"/>
                  </a:xfrm>
                  <a:prstGeom prst="ellipse">
                    <a:avLst/>
                  </a:prstGeom>
                  <a:solidFill>
                    <a:srgbClr val="CC99FF"/>
                  </a:solidFill>
                  <a:ln w="25400">
                    <a:solidFill>
                      <a:schemeClr val="tx1"/>
                    </a:solidFill>
                    <a:round/>
                    <a:headEnd/>
                    <a:tailEnd/>
                  </a:ln>
                </p:spPr>
                <p:txBody>
                  <a:bodyPr wrap="none" anchor="ctr"/>
                  <a:lstStyle/>
                  <a:p>
                    <a:endParaRPr lang="en-US" sz="2400"/>
                  </a:p>
                </p:txBody>
              </p:sp>
              <p:sp>
                <p:nvSpPr>
                  <p:cNvPr id="20519" name="Oval 81"/>
                  <p:cNvSpPr>
                    <a:spLocks noChangeArrowheads="1"/>
                  </p:cNvSpPr>
                  <p:nvPr/>
                </p:nvSpPr>
                <p:spPr bwMode="auto">
                  <a:xfrm>
                    <a:off x="3872" y="2859"/>
                    <a:ext cx="240" cy="96"/>
                  </a:xfrm>
                  <a:prstGeom prst="ellipse">
                    <a:avLst/>
                  </a:prstGeom>
                  <a:solidFill>
                    <a:srgbClr val="CC99FF"/>
                  </a:solidFill>
                  <a:ln w="25400">
                    <a:solidFill>
                      <a:schemeClr val="tx1"/>
                    </a:solidFill>
                    <a:round/>
                    <a:headEnd/>
                    <a:tailEnd/>
                  </a:ln>
                </p:spPr>
                <p:txBody>
                  <a:bodyPr wrap="none" anchor="ctr"/>
                  <a:lstStyle/>
                  <a:p>
                    <a:endParaRPr lang="en-US" sz="2400"/>
                  </a:p>
                </p:txBody>
              </p:sp>
              <p:sp>
                <p:nvSpPr>
                  <p:cNvPr id="20520" name="Line 82"/>
                  <p:cNvSpPr>
                    <a:spLocks noChangeShapeType="1"/>
                  </p:cNvSpPr>
                  <p:nvPr/>
                </p:nvSpPr>
                <p:spPr bwMode="auto">
                  <a:xfrm flipH="1" flipV="1">
                    <a:off x="4208" y="2763"/>
                    <a:ext cx="144" cy="96"/>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21" name="Line 83"/>
                  <p:cNvSpPr>
                    <a:spLocks noChangeShapeType="1"/>
                  </p:cNvSpPr>
                  <p:nvPr/>
                </p:nvSpPr>
                <p:spPr bwMode="auto">
                  <a:xfrm flipV="1">
                    <a:off x="4016" y="2763"/>
                    <a:ext cx="144" cy="96"/>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22" name="Freeform 84"/>
                  <p:cNvSpPr>
                    <a:spLocks/>
                  </p:cNvSpPr>
                  <p:nvPr/>
                </p:nvSpPr>
                <p:spPr bwMode="auto">
                  <a:xfrm>
                    <a:off x="3840" y="2640"/>
                    <a:ext cx="695" cy="366"/>
                  </a:xfrm>
                  <a:custGeom>
                    <a:avLst/>
                    <a:gdLst>
                      <a:gd name="T0" fmla="*/ 636 w 747"/>
                      <a:gd name="T1" fmla="*/ 337 h 376"/>
                      <a:gd name="T2" fmla="*/ 71 w 747"/>
                      <a:gd name="T3" fmla="*/ 344 h 376"/>
                      <a:gd name="T4" fmla="*/ 19 w 747"/>
                      <a:gd name="T5" fmla="*/ 330 h 376"/>
                      <a:gd name="T6" fmla="*/ 0 w 747"/>
                      <a:gd name="T7" fmla="*/ 251 h 376"/>
                      <a:gd name="T8" fmla="*/ 7 w 747"/>
                      <a:gd name="T9" fmla="*/ 152 h 376"/>
                      <a:gd name="T10" fmla="*/ 45 w 747"/>
                      <a:gd name="T11" fmla="*/ 109 h 376"/>
                      <a:gd name="T12" fmla="*/ 266 w 747"/>
                      <a:gd name="T13" fmla="*/ 10 h 376"/>
                      <a:gd name="T14" fmla="*/ 565 w 747"/>
                      <a:gd name="T15" fmla="*/ 31 h 376"/>
                      <a:gd name="T16" fmla="*/ 610 w 747"/>
                      <a:gd name="T17" fmla="*/ 94 h 376"/>
                      <a:gd name="T18" fmla="*/ 636 w 747"/>
                      <a:gd name="T19" fmla="*/ 337 h 3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7"/>
                      <a:gd name="T31" fmla="*/ 0 h 376"/>
                      <a:gd name="T32" fmla="*/ 747 w 747"/>
                      <a:gd name="T33" fmla="*/ 376 h 3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7" h="376">
                        <a:moveTo>
                          <a:pt x="735" y="355"/>
                        </a:moveTo>
                        <a:cubicBezTo>
                          <a:pt x="496" y="376"/>
                          <a:pt x="399" y="367"/>
                          <a:pt x="82" y="363"/>
                        </a:cubicBezTo>
                        <a:cubicBezTo>
                          <a:pt x="62" y="359"/>
                          <a:pt x="37" y="363"/>
                          <a:pt x="22" y="348"/>
                        </a:cubicBezTo>
                        <a:cubicBezTo>
                          <a:pt x="8" y="334"/>
                          <a:pt x="4" y="283"/>
                          <a:pt x="0" y="265"/>
                        </a:cubicBezTo>
                        <a:cubicBezTo>
                          <a:pt x="2" y="230"/>
                          <a:pt x="1" y="195"/>
                          <a:pt x="7" y="160"/>
                        </a:cubicBezTo>
                        <a:cubicBezTo>
                          <a:pt x="10" y="143"/>
                          <a:pt x="42" y="122"/>
                          <a:pt x="52" y="115"/>
                        </a:cubicBezTo>
                        <a:cubicBezTo>
                          <a:pt x="128" y="61"/>
                          <a:pt x="218" y="34"/>
                          <a:pt x="307" y="10"/>
                        </a:cubicBezTo>
                        <a:cubicBezTo>
                          <a:pt x="481" y="15"/>
                          <a:pt x="529" y="0"/>
                          <a:pt x="652" y="33"/>
                        </a:cubicBezTo>
                        <a:cubicBezTo>
                          <a:pt x="681" y="52"/>
                          <a:pt x="689" y="69"/>
                          <a:pt x="705" y="100"/>
                        </a:cubicBezTo>
                        <a:cubicBezTo>
                          <a:pt x="725" y="185"/>
                          <a:pt x="747" y="267"/>
                          <a:pt x="735" y="355"/>
                        </a:cubicBezTo>
                        <a:close/>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grpSp>
        <p:sp>
          <p:nvSpPr>
            <p:cNvPr id="20512" name="Rectangle 94"/>
            <p:cNvSpPr>
              <a:spLocks noChangeArrowheads="1"/>
            </p:cNvSpPr>
            <p:nvPr/>
          </p:nvSpPr>
          <p:spPr bwMode="auto">
            <a:xfrm>
              <a:off x="3134" y="2385"/>
              <a:ext cx="816" cy="384"/>
            </a:xfrm>
            <a:prstGeom prst="rect">
              <a:avLst/>
            </a:prstGeom>
            <a:solidFill>
              <a:srgbClr val="FFFF99"/>
            </a:solidFill>
            <a:ln w="25400">
              <a:solidFill>
                <a:schemeClr val="tx1"/>
              </a:solidFill>
              <a:miter lim="800000"/>
              <a:headEnd/>
              <a:tailEnd/>
            </a:ln>
          </p:spPr>
          <p:txBody>
            <a:bodyPr wrap="none" anchor="ctr"/>
            <a:lstStyle/>
            <a:p>
              <a:pPr algn="ctr" eaLnBrk="0" hangingPunct="0"/>
              <a:r>
                <a:rPr lang="en-US">
                  <a:solidFill>
                    <a:srgbClr val="0339BD"/>
                  </a:solidFill>
                  <a:latin typeface="Arial" charset="0"/>
                </a:rPr>
                <a:t>Dispatch</a:t>
              </a:r>
            </a:p>
            <a:p>
              <a:pPr algn="ctr" eaLnBrk="0" hangingPunct="0"/>
              <a:r>
                <a:rPr lang="en-US">
                  <a:solidFill>
                    <a:srgbClr val="0339BD"/>
                  </a:solidFill>
                  <a:latin typeface="Arial" charset="0"/>
                </a:rPr>
                <a:t>Query Plan</a:t>
              </a:r>
            </a:p>
          </p:txBody>
        </p:sp>
      </p:grpSp>
      <p:grpSp>
        <p:nvGrpSpPr>
          <p:cNvPr id="20" name="Group 99"/>
          <p:cNvGrpSpPr>
            <a:grpSpLocks/>
          </p:cNvGrpSpPr>
          <p:nvPr/>
        </p:nvGrpSpPr>
        <p:grpSpPr bwMode="auto">
          <a:xfrm>
            <a:off x="7108825" y="3786188"/>
            <a:ext cx="2095500" cy="1508125"/>
            <a:chOff x="4478" y="2385"/>
            <a:chExt cx="1320" cy="950"/>
          </a:xfrm>
        </p:grpSpPr>
        <p:grpSp>
          <p:nvGrpSpPr>
            <p:cNvPr id="20507" name="Group 88"/>
            <p:cNvGrpSpPr>
              <a:grpSpLocks/>
            </p:cNvGrpSpPr>
            <p:nvPr/>
          </p:nvGrpSpPr>
          <p:grpSpPr bwMode="auto">
            <a:xfrm>
              <a:off x="5228" y="2653"/>
              <a:ext cx="570" cy="682"/>
              <a:chOff x="4743" y="576"/>
              <a:chExt cx="570" cy="682"/>
            </a:xfrm>
          </p:grpSpPr>
          <p:sp>
            <p:nvSpPr>
              <p:cNvPr id="20509" name="Rectangle 89"/>
              <p:cNvSpPr>
                <a:spLocks noChangeArrowheads="1"/>
              </p:cNvSpPr>
              <p:nvPr/>
            </p:nvSpPr>
            <p:spPr bwMode="auto">
              <a:xfrm>
                <a:off x="4848" y="576"/>
                <a:ext cx="336" cy="336"/>
              </a:xfrm>
              <a:prstGeom prst="rect">
                <a:avLst/>
              </a:prstGeom>
              <a:solidFill>
                <a:srgbClr val="CCFFFF"/>
              </a:solidFill>
              <a:ln w="25400">
                <a:solidFill>
                  <a:schemeClr val="tx1"/>
                </a:solidFill>
                <a:miter lim="800000"/>
                <a:headEnd/>
                <a:tailEnd/>
              </a:ln>
            </p:spPr>
            <p:txBody>
              <a:bodyPr wrap="none" anchor="ctr"/>
              <a:lstStyle/>
              <a:p>
                <a:pPr algn="ctr" eaLnBrk="0" hangingPunct="0"/>
                <a:r>
                  <a:rPr lang="en-US" sz="300">
                    <a:solidFill>
                      <a:srgbClr val="0339BD"/>
                    </a:solidFill>
                    <a:latin typeface="Arial" charset="0"/>
                  </a:rPr>
                  <a:t>|…|……|………..|………..|</a:t>
                </a:r>
              </a:p>
              <a:p>
                <a:pPr algn="ctr" eaLnBrk="0" hangingPunct="0"/>
                <a:r>
                  <a:rPr lang="en-US" sz="300">
                    <a:solidFill>
                      <a:srgbClr val="0339BD"/>
                    </a:solidFill>
                    <a:latin typeface="Arial" charset="0"/>
                  </a:rPr>
                  <a:t>|…|……|………..|………..|</a:t>
                </a:r>
              </a:p>
              <a:p>
                <a:pPr algn="ctr" eaLnBrk="0" hangingPunct="0"/>
                <a:r>
                  <a:rPr lang="en-US" sz="300">
                    <a:solidFill>
                      <a:srgbClr val="0339BD"/>
                    </a:solidFill>
                    <a:latin typeface="Arial" charset="0"/>
                  </a:rPr>
                  <a:t>|…|……|………..|………..|</a:t>
                </a:r>
              </a:p>
              <a:p>
                <a:pPr algn="ctr" eaLnBrk="0" hangingPunct="0"/>
                <a:r>
                  <a:rPr lang="en-US" sz="300">
                    <a:solidFill>
                      <a:srgbClr val="0339BD"/>
                    </a:solidFill>
                    <a:latin typeface="Arial" charset="0"/>
                  </a:rPr>
                  <a:t>|…|……|………..|………..|</a:t>
                </a:r>
              </a:p>
              <a:p>
                <a:pPr algn="ctr" eaLnBrk="0" hangingPunct="0"/>
                <a:r>
                  <a:rPr lang="en-US" sz="300">
                    <a:solidFill>
                      <a:srgbClr val="0339BD"/>
                    </a:solidFill>
                    <a:latin typeface="Arial" charset="0"/>
                  </a:rPr>
                  <a:t>|…|……|………..|………..|</a:t>
                </a:r>
              </a:p>
              <a:p>
                <a:pPr algn="ctr" eaLnBrk="0" hangingPunct="0"/>
                <a:r>
                  <a:rPr lang="en-US" sz="300">
                    <a:solidFill>
                      <a:srgbClr val="0339BD"/>
                    </a:solidFill>
                    <a:latin typeface="Arial" charset="0"/>
                  </a:rPr>
                  <a:t>|…|……|………..|………..|</a:t>
                </a:r>
              </a:p>
              <a:p>
                <a:pPr algn="ctr" eaLnBrk="0" hangingPunct="0"/>
                <a:r>
                  <a:rPr lang="en-US" sz="300">
                    <a:solidFill>
                      <a:srgbClr val="0339BD"/>
                    </a:solidFill>
                    <a:latin typeface="Arial" charset="0"/>
                  </a:rPr>
                  <a:t>|…|……|………..|………..|</a:t>
                </a:r>
              </a:p>
              <a:p>
                <a:pPr algn="ctr" eaLnBrk="0" hangingPunct="0"/>
                <a:r>
                  <a:rPr lang="en-US" sz="300">
                    <a:solidFill>
                      <a:srgbClr val="0339BD"/>
                    </a:solidFill>
                    <a:latin typeface="Arial" charset="0"/>
                  </a:rPr>
                  <a:t>|…|……|………..|………..|</a:t>
                </a:r>
              </a:p>
              <a:p>
                <a:pPr algn="ctr" eaLnBrk="0" hangingPunct="0"/>
                <a:r>
                  <a:rPr lang="en-US" sz="300">
                    <a:solidFill>
                      <a:srgbClr val="0339BD"/>
                    </a:solidFill>
                    <a:latin typeface="Arial" charset="0"/>
                  </a:rPr>
                  <a:t>|…|……|………..|………..|</a:t>
                </a:r>
              </a:p>
              <a:p>
                <a:pPr algn="ctr" eaLnBrk="0" hangingPunct="0"/>
                <a:r>
                  <a:rPr lang="en-US" sz="300">
                    <a:solidFill>
                      <a:srgbClr val="0339BD"/>
                    </a:solidFill>
                    <a:latin typeface="Arial" charset="0"/>
                  </a:rPr>
                  <a:t>|…|……|………..|………..|</a:t>
                </a:r>
              </a:p>
              <a:p>
                <a:pPr algn="ctr" eaLnBrk="0" hangingPunct="0"/>
                <a:r>
                  <a:rPr lang="en-US" sz="300">
                    <a:solidFill>
                      <a:srgbClr val="0339BD"/>
                    </a:solidFill>
                    <a:latin typeface="Arial" charset="0"/>
                  </a:rPr>
                  <a:t>|…|……|………..|………..|</a:t>
                </a:r>
              </a:p>
            </p:txBody>
          </p:sp>
          <p:sp>
            <p:nvSpPr>
              <p:cNvPr id="20510" name="Text Box 90"/>
              <p:cNvSpPr txBox="1">
                <a:spLocks noChangeArrowheads="1"/>
              </p:cNvSpPr>
              <p:nvPr/>
            </p:nvSpPr>
            <p:spPr bwMode="auto">
              <a:xfrm>
                <a:off x="4743" y="892"/>
                <a:ext cx="570"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ctr">
                  <a:lnSpc>
                    <a:spcPct val="80000"/>
                  </a:lnSpc>
                </a:pPr>
                <a:r>
                  <a:rPr lang="en-US">
                    <a:solidFill>
                      <a:srgbClr val="003300"/>
                    </a:solidFill>
                    <a:latin typeface="Arial" charset="0"/>
                  </a:rPr>
                  <a:t>Query</a:t>
                </a:r>
              </a:p>
              <a:p>
                <a:pPr algn="ctr">
                  <a:lnSpc>
                    <a:spcPct val="80000"/>
                  </a:lnSpc>
                </a:pPr>
                <a:r>
                  <a:rPr lang="en-US">
                    <a:solidFill>
                      <a:srgbClr val="003300"/>
                    </a:solidFill>
                    <a:latin typeface="Arial" charset="0"/>
                  </a:rPr>
                  <a:t>Result</a:t>
                </a:r>
                <a:endParaRPr lang="en-US">
                  <a:solidFill>
                    <a:srgbClr val="336600"/>
                  </a:solidFill>
                  <a:latin typeface="Arial" charset="0"/>
                </a:endParaRPr>
              </a:p>
            </p:txBody>
          </p:sp>
        </p:grpSp>
        <p:sp>
          <p:nvSpPr>
            <p:cNvPr id="20508" name="Rectangle 95"/>
            <p:cNvSpPr>
              <a:spLocks noChangeArrowheads="1"/>
            </p:cNvSpPr>
            <p:nvPr/>
          </p:nvSpPr>
          <p:spPr bwMode="auto">
            <a:xfrm>
              <a:off x="4478" y="2385"/>
              <a:ext cx="816" cy="384"/>
            </a:xfrm>
            <a:prstGeom prst="rect">
              <a:avLst/>
            </a:prstGeom>
            <a:solidFill>
              <a:srgbClr val="FFFF99"/>
            </a:solidFill>
            <a:ln w="25400">
              <a:solidFill>
                <a:schemeClr val="tx1"/>
              </a:solidFill>
              <a:miter lim="800000"/>
              <a:headEnd/>
              <a:tailEnd/>
            </a:ln>
          </p:spPr>
          <p:txBody>
            <a:bodyPr wrap="none" anchor="ctr"/>
            <a:lstStyle/>
            <a:p>
              <a:pPr algn="ctr" eaLnBrk="0" hangingPunct="0"/>
              <a:r>
                <a:rPr lang="en-US">
                  <a:solidFill>
                    <a:srgbClr val="0339BD"/>
                  </a:solidFill>
                  <a:latin typeface="Arial" charset="0"/>
                </a:rPr>
                <a:t>Execute</a:t>
              </a:r>
            </a:p>
            <a:p>
              <a:pPr algn="ctr" eaLnBrk="0" hangingPunct="0"/>
              <a:r>
                <a:rPr lang="en-US">
                  <a:solidFill>
                    <a:srgbClr val="0339BD"/>
                  </a:solidFill>
                  <a:latin typeface="Arial" charset="0"/>
                </a:rPr>
                <a:t>Operators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42523"/>
                                        </p:tgtEl>
                                        <p:attrNameLst>
                                          <p:attrName>style.visibility</p:attrName>
                                        </p:attrNameLst>
                                      </p:cBhvr>
                                      <p:to>
                                        <p:strVal val="visible"/>
                                      </p:to>
                                    </p:set>
                                    <p:animEffect transition="in" filter="dissolve">
                                      <p:cBhvr>
                                        <p:cTn id="27" dur="500"/>
                                        <p:tgtEl>
                                          <p:spTgt spid="1042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2523"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5" name="Date Placeholder 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F6822641-2C20-AC46-B180-30CE018D921D}" type="datetime1">
              <a:rPr lang="en-US" sz="1200"/>
              <a:pPr eaLnBrk="1" hangingPunct="1"/>
              <a:t>12/4/16</a:t>
            </a:fld>
            <a:endParaRPr lang="en-US" sz="1200"/>
          </a:p>
        </p:txBody>
      </p:sp>
      <p:sp>
        <p:nvSpPr>
          <p:cNvPr id="72706"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72707"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3E321745-EA1C-2F48-89B5-EBA33D5D567E}" type="slidenum">
              <a:rPr lang="en-US" sz="1200"/>
              <a:pPr eaLnBrk="1" hangingPunct="1"/>
              <a:t>30</a:t>
            </a:fld>
            <a:endParaRPr lang="en-US" sz="1200"/>
          </a:p>
        </p:txBody>
      </p:sp>
      <p:sp>
        <p:nvSpPr>
          <p:cNvPr id="72708" name="Rectangle 2"/>
          <p:cNvSpPr>
            <a:spLocks noGrp="1" noChangeArrowheads="1"/>
          </p:cNvSpPr>
          <p:nvPr>
            <p:ph type="title"/>
          </p:nvPr>
        </p:nvSpPr>
        <p:spPr/>
        <p:txBody>
          <a:bodyPr/>
          <a:lstStyle/>
          <a:p>
            <a:pPr eaLnBrk="1" hangingPunct="1"/>
            <a:r>
              <a:rPr lang="en-US">
                <a:latin typeface="Tahoma" charset="0"/>
              </a:rPr>
              <a:t>Example</a:t>
            </a:r>
          </a:p>
        </p:txBody>
      </p:sp>
      <p:sp>
        <p:nvSpPr>
          <p:cNvPr id="72709" name="Text Box 3"/>
          <p:cNvSpPr txBox="1">
            <a:spLocks noChangeArrowheads="1"/>
          </p:cNvSpPr>
          <p:nvPr/>
        </p:nvSpPr>
        <p:spPr bwMode="auto">
          <a:xfrm>
            <a:off x="0" y="1252538"/>
            <a:ext cx="45640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EMP (ssn, ename, addr, sal, did)</a:t>
            </a:r>
          </a:p>
        </p:txBody>
      </p:sp>
      <p:sp>
        <p:nvSpPr>
          <p:cNvPr id="72710" name="Text Box 4"/>
          <p:cNvSpPr txBox="1">
            <a:spLocks noChangeArrowheads="1"/>
          </p:cNvSpPr>
          <p:nvPr/>
        </p:nvSpPr>
        <p:spPr bwMode="auto">
          <a:xfrm>
            <a:off x="4765675" y="1252538"/>
            <a:ext cx="42624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DEPT (did, dname, floor, mgr)</a:t>
            </a:r>
          </a:p>
        </p:txBody>
      </p:sp>
      <p:grpSp>
        <p:nvGrpSpPr>
          <p:cNvPr id="72711" name="Group 5"/>
          <p:cNvGrpSpPr>
            <a:grpSpLocks/>
          </p:cNvGrpSpPr>
          <p:nvPr/>
        </p:nvGrpSpPr>
        <p:grpSpPr bwMode="auto">
          <a:xfrm>
            <a:off x="958850" y="1073150"/>
            <a:ext cx="6051550" cy="228600"/>
            <a:chOff x="604" y="676"/>
            <a:chExt cx="3812" cy="144"/>
          </a:xfrm>
        </p:grpSpPr>
        <p:sp>
          <p:nvSpPr>
            <p:cNvPr id="72741" name="AutoShape 6"/>
            <p:cNvSpPr>
              <a:spLocks noChangeArrowheads="1"/>
            </p:cNvSpPr>
            <p:nvPr/>
          </p:nvSpPr>
          <p:spPr bwMode="auto">
            <a:xfrm>
              <a:off x="604" y="676"/>
              <a:ext cx="192" cy="144"/>
            </a:xfrm>
            <a:prstGeom prst="triangle">
              <a:avLst>
                <a:gd name="adj" fmla="val 50000"/>
              </a:avLst>
            </a:prstGeom>
            <a:solidFill>
              <a:schemeClr val="hlink"/>
            </a:solidFill>
            <a:ln w="25400">
              <a:solidFill>
                <a:schemeClr val="tx1"/>
              </a:solidFill>
              <a:miter lim="800000"/>
              <a:headEnd/>
              <a:tailEnd type="none" w="lg" len="lg"/>
            </a:ln>
          </p:spPr>
          <p:txBody>
            <a:bodyPr wrap="none" anchor="ctr">
              <a:spAutoFit/>
            </a:bodyPr>
            <a:lstStyle/>
            <a:p>
              <a:endParaRPr lang="en-US"/>
            </a:p>
          </p:txBody>
        </p:sp>
        <p:sp>
          <p:nvSpPr>
            <p:cNvPr id="72742" name="AutoShape 7"/>
            <p:cNvSpPr>
              <a:spLocks noChangeArrowheads="1"/>
            </p:cNvSpPr>
            <p:nvPr/>
          </p:nvSpPr>
          <p:spPr bwMode="auto">
            <a:xfrm>
              <a:off x="1116" y="676"/>
              <a:ext cx="192" cy="144"/>
            </a:xfrm>
            <a:prstGeom prst="triangle">
              <a:avLst>
                <a:gd name="adj" fmla="val 50000"/>
              </a:avLst>
            </a:prstGeom>
            <a:solidFill>
              <a:srgbClr val="D6FBC1"/>
            </a:solidFill>
            <a:ln w="25400">
              <a:solidFill>
                <a:schemeClr val="tx1"/>
              </a:solidFill>
              <a:miter lim="800000"/>
              <a:headEnd/>
              <a:tailEnd type="none" w="lg" len="lg"/>
            </a:ln>
          </p:spPr>
          <p:txBody>
            <a:bodyPr wrap="none" anchor="ctr">
              <a:spAutoFit/>
            </a:bodyPr>
            <a:lstStyle/>
            <a:p>
              <a:endParaRPr lang="en-US"/>
            </a:p>
          </p:txBody>
        </p:sp>
        <p:sp>
          <p:nvSpPr>
            <p:cNvPr id="72743" name="AutoShape 8"/>
            <p:cNvSpPr>
              <a:spLocks noChangeArrowheads="1"/>
            </p:cNvSpPr>
            <p:nvPr/>
          </p:nvSpPr>
          <p:spPr bwMode="auto">
            <a:xfrm>
              <a:off x="2520" y="676"/>
              <a:ext cx="192" cy="144"/>
            </a:xfrm>
            <a:prstGeom prst="triangle">
              <a:avLst>
                <a:gd name="adj" fmla="val 50000"/>
              </a:avLst>
            </a:prstGeom>
            <a:solidFill>
              <a:srgbClr val="D6FBC1"/>
            </a:solidFill>
            <a:ln w="25400">
              <a:solidFill>
                <a:schemeClr val="tx1"/>
              </a:solidFill>
              <a:miter lim="800000"/>
              <a:headEnd/>
              <a:tailEnd type="none" w="lg" len="lg"/>
            </a:ln>
          </p:spPr>
          <p:txBody>
            <a:bodyPr wrap="none" anchor="ctr">
              <a:spAutoFit/>
            </a:bodyPr>
            <a:lstStyle/>
            <a:p>
              <a:endParaRPr lang="en-US"/>
            </a:p>
          </p:txBody>
        </p:sp>
        <p:sp>
          <p:nvSpPr>
            <p:cNvPr id="72744" name="AutoShape 9"/>
            <p:cNvSpPr>
              <a:spLocks noChangeArrowheads="1"/>
            </p:cNvSpPr>
            <p:nvPr/>
          </p:nvSpPr>
          <p:spPr bwMode="auto">
            <a:xfrm>
              <a:off x="3712" y="676"/>
              <a:ext cx="192" cy="144"/>
            </a:xfrm>
            <a:prstGeom prst="triangle">
              <a:avLst>
                <a:gd name="adj" fmla="val 50000"/>
              </a:avLst>
            </a:prstGeom>
            <a:solidFill>
              <a:schemeClr val="hlink"/>
            </a:solidFill>
            <a:ln w="25400">
              <a:solidFill>
                <a:schemeClr val="tx1"/>
              </a:solidFill>
              <a:miter lim="800000"/>
              <a:headEnd/>
              <a:tailEnd type="none" w="lg" len="lg"/>
            </a:ln>
          </p:spPr>
          <p:txBody>
            <a:bodyPr wrap="none" anchor="ctr">
              <a:spAutoFit/>
            </a:bodyPr>
            <a:lstStyle/>
            <a:p>
              <a:endParaRPr lang="en-US"/>
            </a:p>
          </p:txBody>
        </p:sp>
        <p:sp>
          <p:nvSpPr>
            <p:cNvPr id="72745" name="AutoShape 10"/>
            <p:cNvSpPr>
              <a:spLocks noChangeArrowheads="1"/>
            </p:cNvSpPr>
            <p:nvPr/>
          </p:nvSpPr>
          <p:spPr bwMode="auto">
            <a:xfrm>
              <a:off x="4224" y="676"/>
              <a:ext cx="192" cy="144"/>
            </a:xfrm>
            <a:prstGeom prst="triangle">
              <a:avLst>
                <a:gd name="adj" fmla="val 50000"/>
              </a:avLst>
            </a:prstGeom>
            <a:solidFill>
              <a:srgbClr val="D6FBC1"/>
            </a:solidFill>
            <a:ln w="25400">
              <a:solidFill>
                <a:schemeClr val="tx1"/>
              </a:solidFill>
              <a:miter lim="800000"/>
              <a:headEnd/>
              <a:tailEnd type="none" w="lg" len="lg"/>
            </a:ln>
          </p:spPr>
          <p:txBody>
            <a:bodyPr wrap="none" anchor="ctr">
              <a:spAutoFit/>
            </a:bodyPr>
            <a:lstStyle/>
            <a:p>
              <a:endParaRPr lang="en-US"/>
            </a:p>
          </p:txBody>
        </p:sp>
      </p:grpSp>
      <p:sp>
        <p:nvSpPr>
          <p:cNvPr id="72712" name="Text Box 11"/>
          <p:cNvSpPr txBox="1">
            <a:spLocks noChangeArrowheads="1"/>
          </p:cNvSpPr>
          <p:nvPr/>
        </p:nvSpPr>
        <p:spPr bwMode="auto">
          <a:xfrm>
            <a:off x="1087438" y="1676400"/>
            <a:ext cx="278447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sz="2400">
                <a:solidFill>
                  <a:schemeClr val="tx2"/>
                </a:solidFill>
                <a:latin typeface="Comic Sans MS" charset="0"/>
              </a:rPr>
              <a:t>10, 000 employees</a:t>
            </a:r>
          </a:p>
          <a:p>
            <a:pPr algn="r" eaLnBrk="1" hangingPunct="1"/>
            <a:r>
              <a:rPr lang="en-US" sz="2400">
                <a:solidFill>
                  <a:schemeClr val="tx2"/>
                </a:solidFill>
                <a:latin typeface="Comic Sans MS" charset="0"/>
              </a:rPr>
              <a:t>1,000 pages</a:t>
            </a:r>
          </a:p>
        </p:txBody>
      </p:sp>
      <p:sp>
        <p:nvSpPr>
          <p:cNvPr id="72713" name="Text Box 12"/>
          <p:cNvSpPr txBox="1">
            <a:spLocks noChangeArrowheads="1"/>
          </p:cNvSpPr>
          <p:nvPr/>
        </p:nvSpPr>
        <p:spPr bwMode="auto">
          <a:xfrm>
            <a:off x="5662613" y="1676400"/>
            <a:ext cx="2643187"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sz="2400">
                <a:solidFill>
                  <a:schemeClr val="tx2"/>
                </a:solidFill>
                <a:latin typeface="Comic Sans MS" charset="0"/>
              </a:rPr>
              <a:t>500 departments</a:t>
            </a:r>
          </a:p>
          <a:p>
            <a:pPr algn="r" eaLnBrk="1" hangingPunct="1"/>
            <a:r>
              <a:rPr lang="en-US" sz="2400">
                <a:solidFill>
                  <a:schemeClr val="tx2"/>
                </a:solidFill>
                <a:latin typeface="Comic Sans MS" charset="0"/>
              </a:rPr>
              <a:t>50 pages</a:t>
            </a:r>
          </a:p>
        </p:txBody>
      </p:sp>
      <p:grpSp>
        <p:nvGrpSpPr>
          <p:cNvPr id="72714" name="Group 13"/>
          <p:cNvGrpSpPr>
            <a:grpSpLocks/>
          </p:cNvGrpSpPr>
          <p:nvPr/>
        </p:nvGrpSpPr>
        <p:grpSpPr bwMode="auto">
          <a:xfrm>
            <a:off x="4267200" y="2743200"/>
            <a:ext cx="1979613" cy="3090863"/>
            <a:chOff x="2016" y="1968"/>
            <a:chExt cx="1247" cy="1947"/>
          </a:xfrm>
        </p:grpSpPr>
        <p:grpSp>
          <p:nvGrpSpPr>
            <p:cNvPr id="72722" name="Group 14"/>
            <p:cNvGrpSpPr>
              <a:grpSpLocks/>
            </p:cNvGrpSpPr>
            <p:nvPr/>
          </p:nvGrpSpPr>
          <p:grpSpPr bwMode="auto">
            <a:xfrm>
              <a:off x="2369" y="1968"/>
              <a:ext cx="826" cy="288"/>
              <a:chOff x="929" y="2112"/>
              <a:chExt cx="826" cy="288"/>
            </a:xfrm>
          </p:grpSpPr>
          <p:grpSp>
            <p:nvGrpSpPr>
              <p:cNvPr id="72736" name="Group 15"/>
              <p:cNvGrpSpPr>
                <a:grpSpLocks/>
              </p:cNvGrpSpPr>
              <p:nvPr/>
            </p:nvGrpSpPr>
            <p:grpSpPr bwMode="auto">
              <a:xfrm>
                <a:off x="929" y="2112"/>
                <a:ext cx="319" cy="173"/>
                <a:chOff x="929" y="2180"/>
                <a:chExt cx="103" cy="105"/>
              </a:xfrm>
            </p:grpSpPr>
            <p:sp>
              <p:nvSpPr>
                <p:cNvPr id="72738" name="Freeform 16"/>
                <p:cNvSpPr>
                  <a:spLocks/>
                </p:cNvSpPr>
                <p:nvPr/>
              </p:nvSpPr>
              <p:spPr bwMode="auto">
                <a:xfrm>
                  <a:off x="954" y="2188"/>
                  <a:ext cx="1" cy="97"/>
                </a:xfrm>
                <a:custGeom>
                  <a:avLst/>
                  <a:gdLst>
                    <a:gd name="T0" fmla="*/ 0 w 1"/>
                    <a:gd name="T1" fmla="*/ 0 h 97"/>
                    <a:gd name="T2" fmla="*/ 0 w 1"/>
                    <a:gd name="T3" fmla="*/ 96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2739" name="Freeform 17"/>
                <p:cNvSpPr>
                  <a:spLocks/>
                </p:cNvSpPr>
                <p:nvPr/>
              </p:nvSpPr>
              <p:spPr bwMode="auto">
                <a:xfrm>
                  <a:off x="1006" y="2188"/>
                  <a:ext cx="1" cy="97"/>
                </a:xfrm>
                <a:custGeom>
                  <a:avLst/>
                  <a:gdLst>
                    <a:gd name="T0" fmla="*/ 0 w 1"/>
                    <a:gd name="T1" fmla="*/ 0 h 97"/>
                    <a:gd name="T2" fmla="*/ 0 w 1"/>
                    <a:gd name="T3" fmla="*/ 96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2740" name="Freeform 18"/>
                <p:cNvSpPr>
                  <a:spLocks/>
                </p:cNvSpPr>
                <p:nvPr/>
              </p:nvSpPr>
              <p:spPr bwMode="auto">
                <a:xfrm>
                  <a:off x="929" y="2180"/>
                  <a:ext cx="103" cy="1"/>
                </a:xfrm>
                <a:custGeom>
                  <a:avLst/>
                  <a:gdLst>
                    <a:gd name="T0" fmla="*/ 0 w 103"/>
                    <a:gd name="T1" fmla="*/ 0 h 1"/>
                    <a:gd name="T2" fmla="*/ 102 w 103"/>
                    <a:gd name="T3" fmla="*/ 0 h 1"/>
                    <a:gd name="T4" fmla="*/ 0 w 103"/>
                    <a:gd name="T5" fmla="*/ 0 h 1"/>
                    <a:gd name="T6" fmla="*/ 0 60000 65536"/>
                    <a:gd name="T7" fmla="*/ 0 60000 65536"/>
                    <a:gd name="T8" fmla="*/ 0 60000 65536"/>
                    <a:gd name="T9" fmla="*/ 0 w 103"/>
                    <a:gd name="T10" fmla="*/ 0 h 1"/>
                    <a:gd name="T11" fmla="*/ 103 w 103"/>
                    <a:gd name="T12" fmla="*/ 1 h 1"/>
                  </a:gdLst>
                  <a:ahLst/>
                  <a:cxnLst>
                    <a:cxn ang="T6">
                      <a:pos x="T0" y="T1"/>
                    </a:cxn>
                    <a:cxn ang="T7">
                      <a:pos x="T2" y="T3"/>
                    </a:cxn>
                    <a:cxn ang="T8">
                      <a:pos x="T4" y="T5"/>
                    </a:cxn>
                  </a:cxnLst>
                  <a:rect l="T9" t="T10" r="T11" b="T12"/>
                  <a:pathLst>
                    <a:path w="103" h="1">
                      <a:moveTo>
                        <a:pt x="0" y="0"/>
                      </a:moveTo>
                      <a:lnTo>
                        <a:pt x="102" y="0"/>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72737" name="Rectangle 19"/>
              <p:cNvSpPr>
                <a:spLocks noChangeArrowheads="1"/>
              </p:cNvSpPr>
              <p:nvPr/>
            </p:nvSpPr>
            <p:spPr bwMode="auto">
              <a:xfrm>
                <a:off x="1152" y="2152"/>
                <a:ext cx="603"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a:solidFill>
                      <a:srgbClr val="000000"/>
                    </a:solidFill>
                    <a:latin typeface="Arial" charset="0"/>
                  </a:rPr>
                  <a:t>ename</a:t>
                </a:r>
              </a:p>
            </p:txBody>
          </p:sp>
        </p:grpSp>
        <p:sp>
          <p:nvSpPr>
            <p:cNvPr id="72723" name="AutoShape 20"/>
            <p:cNvSpPr>
              <a:spLocks noChangeArrowheads="1"/>
            </p:cNvSpPr>
            <p:nvPr/>
          </p:nvSpPr>
          <p:spPr bwMode="auto">
            <a:xfrm>
              <a:off x="2448" y="2208"/>
              <a:ext cx="192" cy="240"/>
            </a:xfrm>
            <a:prstGeom prst="upArrow">
              <a:avLst>
                <a:gd name="adj1" fmla="val 50000"/>
                <a:gd name="adj2" fmla="val 31250"/>
              </a:avLst>
            </a:prstGeom>
            <a:solidFill>
              <a:srgbClr val="D3EEFD"/>
            </a:solidFill>
            <a:ln w="25400">
              <a:solidFill>
                <a:schemeClr val="accent2"/>
              </a:solidFill>
              <a:miter lim="800000"/>
              <a:headEnd/>
              <a:tailEnd type="none" w="lg" len="lg"/>
            </a:ln>
          </p:spPr>
          <p:txBody>
            <a:bodyPr wrap="none" anchor="ctr">
              <a:spAutoFit/>
            </a:bodyPr>
            <a:lstStyle/>
            <a:p>
              <a:endParaRPr lang="en-US"/>
            </a:p>
          </p:txBody>
        </p:sp>
        <p:sp>
          <p:nvSpPr>
            <p:cNvPr id="72724" name="Rectangle 21"/>
            <p:cNvSpPr>
              <a:spLocks noChangeArrowheads="1"/>
            </p:cNvSpPr>
            <p:nvPr/>
          </p:nvSpPr>
          <p:spPr bwMode="auto">
            <a:xfrm>
              <a:off x="2016" y="3696"/>
              <a:ext cx="477"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DEPT</a:t>
              </a:r>
            </a:p>
          </p:txBody>
        </p:sp>
        <p:sp>
          <p:nvSpPr>
            <p:cNvPr id="72725" name="Rectangle 22"/>
            <p:cNvSpPr>
              <a:spLocks noChangeArrowheads="1"/>
            </p:cNvSpPr>
            <p:nvPr/>
          </p:nvSpPr>
          <p:spPr bwMode="auto">
            <a:xfrm>
              <a:off x="2835" y="2976"/>
              <a:ext cx="409"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EMP</a:t>
              </a:r>
            </a:p>
          </p:txBody>
        </p:sp>
        <p:sp>
          <p:nvSpPr>
            <p:cNvPr id="72726" name="AutoShape 23"/>
            <p:cNvSpPr>
              <a:spLocks noChangeArrowheads="1"/>
            </p:cNvSpPr>
            <p:nvPr/>
          </p:nvSpPr>
          <p:spPr bwMode="auto">
            <a:xfrm rot="5400000" flipV="1">
              <a:off x="2425" y="2496"/>
              <a:ext cx="216" cy="216"/>
            </a:xfrm>
            <a:prstGeom prst="flowChartCollate">
              <a:avLst/>
            </a:prstGeom>
            <a:noFill/>
            <a:ln w="25400">
              <a:solidFill>
                <a:schemeClr val="tx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grpSp>
          <p:nvGrpSpPr>
            <p:cNvPr id="72727" name="Group 24"/>
            <p:cNvGrpSpPr>
              <a:grpSpLocks/>
            </p:cNvGrpSpPr>
            <p:nvPr/>
          </p:nvGrpSpPr>
          <p:grpSpPr bwMode="auto">
            <a:xfrm>
              <a:off x="2112" y="3168"/>
              <a:ext cx="1151" cy="288"/>
              <a:chOff x="2112" y="3120"/>
              <a:chExt cx="1151" cy="288"/>
            </a:xfrm>
          </p:grpSpPr>
          <p:sp>
            <p:nvSpPr>
              <p:cNvPr id="72732" name="Rectangle 25"/>
              <p:cNvSpPr>
                <a:spLocks noChangeArrowheads="1"/>
              </p:cNvSpPr>
              <p:nvPr/>
            </p:nvSpPr>
            <p:spPr bwMode="auto">
              <a:xfrm>
                <a:off x="2229" y="3160"/>
                <a:ext cx="1034"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a:solidFill>
                      <a:srgbClr val="000000"/>
                    </a:solidFill>
                    <a:latin typeface="Arial" charset="0"/>
                  </a:rPr>
                  <a:t>dname=</a:t>
                </a:r>
                <a:r>
                  <a:rPr lang="ja-JP" altLang="en-US">
                    <a:solidFill>
                      <a:srgbClr val="000000"/>
                    </a:solidFill>
                    <a:latin typeface="Arial" charset="0"/>
                  </a:rPr>
                  <a:t>‘</a:t>
                </a:r>
                <a:r>
                  <a:rPr lang="en-US" altLang="ja-JP">
                    <a:solidFill>
                      <a:srgbClr val="000000"/>
                    </a:solidFill>
                    <a:latin typeface="Arial" charset="0"/>
                  </a:rPr>
                  <a:t>Toy</a:t>
                </a:r>
                <a:r>
                  <a:rPr lang="ja-JP" altLang="en-US">
                    <a:solidFill>
                      <a:srgbClr val="000000"/>
                    </a:solidFill>
                    <a:latin typeface="Arial" charset="0"/>
                  </a:rPr>
                  <a:t>’</a:t>
                </a:r>
                <a:endParaRPr lang="en-US">
                  <a:solidFill>
                    <a:srgbClr val="000000"/>
                  </a:solidFill>
                  <a:latin typeface="Arial" charset="0"/>
                </a:endParaRPr>
              </a:p>
            </p:txBody>
          </p:sp>
          <p:grpSp>
            <p:nvGrpSpPr>
              <p:cNvPr id="72733" name="Group 26"/>
              <p:cNvGrpSpPr>
                <a:grpSpLocks/>
              </p:cNvGrpSpPr>
              <p:nvPr/>
            </p:nvGrpSpPr>
            <p:grpSpPr bwMode="auto">
              <a:xfrm>
                <a:off x="2112" y="3120"/>
                <a:ext cx="288" cy="144"/>
                <a:chOff x="1008" y="2688"/>
                <a:chExt cx="336" cy="192"/>
              </a:xfrm>
            </p:grpSpPr>
            <p:sp>
              <p:nvSpPr>
                <p:cNvPr id="72734" name="Oval 27"/>
                <p:cNvSpPr>
                  <a:spLocks noChangeArrowheads="1"/>
                </p:cNvSpPr>
                <p:nvPr/>
              </p:nvSpPr>
              <p:spPr bwMode="auto">
                <a:xfrm>
                  <a:off x="1008" y="2688"/>
                  <a:ext cx="192" cy="192"/>
                </a:xfrm>
                <a:prstGeom prst="ellipse">
                  <a:avLst/>
                </a:prstGeom>
                <a:noFill/>
                <a:ln w="38100">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72735" name="Line 28"/>
                <p:cNvSpPr>
                  <a:spLocks noChangeShapeType="1"/>
                </p:cNvSpPr>
                <p:nvPr/>
              </p:nvSpPr>
              <p:spPr bwMode="auto">
                <a:xfrm>
                  <a:off x="1080" y="2688"/>
                  <a:ext cx="264" cy="0"/>
                </a:xfrm>
                <a:prstGeom prst="line">
                  <a:avLst/>
                </a:prstGeom>
                <a:noFill/>
                <a:ln w="38100">
                  <a:solidFill>
                    <a:schemeClr val="tx1"/>
                  </a:solidFill>
                  <a:round/>
                  <a:headEnd/>
                  <a:tailEnd type="none" w="lg" len="lg"/>
                </a:ln>
                <a:extLst>
                  <a:ext uri="{909E8E84-426E-40dd-AFC4-6F175D3DCCD1}">
                    <a14:hiddenFill xmlns:a14="http://schemas.microsoft.com/office/drawing/2010/main" xmlns="">
                      <a:noFill/>
                    </a14:hiddenFill>
                  </a:ext>
                </a:extLst>
              </p:spPr>
              <p:txBody>
                <a:bodyPr>
                  <a:spAutoFit/>
                </a:bodyPr>
                <a:lstStyle/>
                <a:p>
                  <a:endParaRPr lang="en-US"/>
                </a:p>
              </p:txBody>
            </p:sp>
          </p:grpSp>
        </p:grpSp>
        <p:sp>
          <p:nvSpPr>
            <p:cNvPr id="72728" name="AutoShape 29"/>
            <p:cNvSpPr>
              <a:spLocks noChangeArrowheads="1"/>
            </p:cNvSpPr>
            <p:nvPr/>
          </p:nvSpPr>
          <p:spPr bwMode="auto">
            <a:xfrm>
              <a:off x="2112" y="3408"/>
              <a:ext cx="192" cy="240"/>
            </a:xfrm>
            <a:prstGeom prst="upArrow">
              <a:avLst>
                <a:gd name="adj1" fmla="val 50000"/>
                <a:gd name="adj2" fmla="val 31250"/>
              </a:avLst>
            </a:prstGeom>
            <a:solidFill>
              <a:srgbClr val="D3EEFD"/>
            </a:solidFill>
            <a:ln w="25400">
              <a:solidFill>
                <a:schemeClr val="accent2"/>
              </a:solidFill>
              <a:miter lim="800000"/>
              <a:headEnd/>
              <a:tailEnd type="none" w="lg" len="lg"/>
            </a:ln>
          </p:spPr>
          <p:txBody>
            <a:bodyPr wrap="none" anchor="ctr">
              <a:spAutoFit/>
            </a:bodyPr>
            <a:lstStyle/>
            <a:p>
              <a:endParaRPr lang="en-US"/>
            </a:p>
          </p:txBody>
        </p:sp>
        <p:grpSp>
          <p:nvGrpSpPr>
            <p:cNvPr id="72729" name="Group 30"/>
            <p:cNvGrpSpPr>
              <a:grpSpLocks/>
            </p:cNvGrpSpPr>
            <p:nvPr/>
          </p:nvGrpSpPr>
          <p:grpSpPr bwMode="auto">
            <a:xfrm>
              <a:off x="2160" y="2696"/>
              <a:ext cx="672" cy="384"/>
              <a:chOff x="3456" y="2928"/>
              <a:chExt cx="672" cy="384"/>
            </a:xfrm>
          </p:grpSpPr>
          <p:sp>
            <p:nvSpPr>
              <p:cNvPr id="72730" name="AutoShape 31"/>
              <p:cNvSpPr>
                <a:spLocks noChangeArrowheads="1"/>
              </p:cNvSpPr>
              <p:nvPr/>
            </p:nvSpPr>
            <p:spPr bwMode="auto">
              <a:xfrm rot="-2684010">
                <a:off x="3936" y="2928"/>
                <a:ext cx="192" cy="384"/>
              </a:xfrm>
              <a:prstGeom prst="upArrow">
                <a:avLst>
                  <a:gd name="adj1" fmla="val 50000"/>
                  <a:gd name="adj2" fmla="val 50000"/>
                </a:avLst>
              </a:prstGeom>
              <a:solidFill>
                <a:srgbClr val="D3EEFD"/>
              </a:solidFill>
              <a:ln w="25400">
                <a:solidFill>
                  <a:schemeClr val="accent2"/>
                </a:solidFill>
                <a:miter lim="800000"/>
                <a:headEnd/>
                <a:tailEnd type="none" w="lg" len="lg"/>
              </a:ln>
            </p:spPr>
            <p:txBody>
              <a:bodyPr anchor="ctr">
                <a:spAutoFit/>
              </a:bodyPr>
              <a:lstStyle/>
              <a:p>
                <a:endParaRPr lang="en-US"/>
              </a:p>
            </p:txBody>
          </p:sp>
          <p:sp>
            <p:nvSpPr>
              <p:cNvPr id="72731" name="AutoShape 32"/>
              <p:cNvSpPr>
                <a:spLocks noChangeArrowheads="1"/>
              </p:cNvSpPr>
              <p:nvPr/>
            </p:nvSpPr>
            <p:spPr bwMode="auto">
              <a:xfrm rot="-8084010" flipH="1" flipV="1">
                <a:off x="3552" y="2928"/>
                <a:ext cx="192" cy="384"/>
              </a:xfrm>
              <a:prstGeom prst="upArrow">
                <a:avLst>
                  <a:gd name="adj1" fmla="val 50000"/>
                  <a:gd name="adj2" fmla="val 50000"/>
                </a:avLst>
              </a:prstGeom>
              <a:solidFill>
                <a:srgbClr val="D3EEFD"/>
              </a:solidFill>
              <a:ln w="25400">
                <a:solidFill>
                  <a:schemeClr val="accent2"/>
                </a:solidFill>
                <a:miter lim="800000"/>
                <a:headEnd/>
                <a:tailEnd type="none" w="lg" len="lg"/>
              </a:ln>
            </p:spPr>
            <p:txBody>
              <a:bodyPr anchor="ctr">
                <a:spAutoFit/>
              </a:bodyPr>
              <a:lstStyle/>
              <a:p>
                <a:endParaRPr lang="en-US"/>
              </a:p>
            </p:txBody>
          </p:sp>
        </p:grpSp>
      </p:grpSp>
      <p:sp>
        <p:nvSpPr>
          <p:cNvPr id="1204257" name="Text Box 33"/>
          <p:cNvSpPr txBox="1">
            <a:spLocks noChangeArrowheads="1"/>
          </p:cNvSpPr>
          <p:nvPr/>
        </p:nvSpPr>
        <p:spPr bwMode="auto">
          <a:xfrm>
            <a:off x="1643063" y="4510088"/>
            <a:ext cx="2762250" cy="67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hlink"/>
                </a:solidFill>
                <a:latin typeface="Comic Sans MS" charset="0"/>
              </a:rPr>
              <a:t>Index Select on name</a:t>
            </a:r>
            <a:endParaRPr lang="en-US" sz="1800">
              <a:solidFill>
                <a:schemeClr val="hlink"/>
              </a:solidFill>
              <a:latin typeface="Comic Sans MS" charset="0"/>
            </a:endParaRPr>
          </a:p>
          <a:p>
            <a:pPr algn="r" eaLnBrk="1" hangingPunct="1"/>
            <a:r>
              <a:rPr lang="en-US" sz="1800">
                <a:solidFill>
                  <a:schemeClr val="hlink"/>
                </a:solidFill>
                <a:latin typeface="Comic Sans MS" charset="0"/>
              </a:rPr>
              <a:t>3 reads + 1 writes</a:t>
            </a:r>
          </a:p>
        </p:txBody>
      </p:sp>
      <p:sp>
        <p:nvSpPr>
          <p:cNvPr id="1204258" name="Text Box 34"/>
          <p:cNvSpPr txBox="1">
            <a:spLocks noChangeArrowheads="1"/>
          </p:cNvSpPr>
          <p:nvPr/>
        </p:nvSpPr>
        <p:spPr bwMode="auto">
          <a:xfrm>
            <a:off x="592138" y="3519488"/>
            <a:ext cx="4143375" cy="67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accent2"/>
                </a:solidFill>
                <a:latin typeface="Comic Sans MS" charset="0"/>
              </a:rPr>
              <a:t>Read T1, NL-IDX Join</a:t>
            </a:r>
          </a:p>
          <a:p>
            <a:pPr algn="r" eaLnBrk="1" hangingPunct="1"/>
            <a:r>
              <a:rPr lang="en-US" sz="1800">
                <a:solidFill>
                  <a:schemeClr val="accent2"/>
                </a:solidFill>
                <a:latin typeface="Comic Sans MS" charset="0"/>
              </a:rPr>
              <a:t>1 + 3 (idx) + 20 (ptr chase) + 4 writes</a:t>
            </a:r>
          </a:p>
        </p:txBody>
      </p:sp>
      <p:sp>
        <p:nvSpPr>
          <p:cNvPr id="1204259" name="Text Box 35"/>
          <p:cNvSpPr txBox="1">
            <a:spLocks noChangeArrowheads="1"/>
          </p:cNvSpPr>
          <p:nvPr/>
        </p:nvSpPr>
        <p:spPr bwMode="auto">
          <a:xfrm>
            <a:off x="2652713" y="2590800"/>
            <a:ext cx="2082800" cy="6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tx2"/>
                </a:solidFill>
                <a:latin typeface="Comic Sans MS" charset="0"/>
              </a:rPr>
              <a:t>Read temp T2</a:t>
            </a:r>
          </a:p>
          <a:p>
            <a:pPr algn="r" eaLnBrk="1" hangingPunct="1"/>
            <a:r>
              <a:rPr lang="en-US" sz="1800">
                <a:solidFill>
                  <a:schemeClr val="tx2"/>
                </a:solidFill>
                <a:latin typeface="Comic Sans MS" charset="0"/>
              </a:rPr>
              <a:t>4 reads + 1 writes</a:t>
            </a:r>
          </a:p>
        </p:txBody>
      </p:sp>
      <p:sp>
        <p:nvSpPr>
          <p:cNvPr id="1204260" name="Text Box 36"/>
          <p:cNvSpPr txBox="1">
            <a:spLocks noChangeArrowheads="1"/>
          </p:cNvSpPr>
          <p:nvPr/>
        </p:nvSpPr>
        <p:spPr bwMode="auto">
          <a:xfrm>
            <a:off x="6765925" y="3200400"/>
            <a:ext cx="2071688" cy="457200"/>
          </a:xfrm>
          <a:prstGeom prst="rect">
            <a:avLst/>
          </a:prstGeom>
          <a:solidFill>
            <a:srgbClr val="FBEFEB"/>
          </a:solidFill>
          <a:ln>
            <a:noFill/>
          </a:ln>
          <a:extLs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solidFill>
                  <a:schemeClr val="hlink"/>
                </a:solidFill>
              </a:rPr>
              <a:t>Total: 37 I/Os</a:t>
            </a:r>
          </a:p>
        </p:txBody>
      </p:sp>
      <p:sp>
        <p:nvSpPr>
          <p:cNvPr id="72719" name="Text Box 37"/>
          <p:cNvSpPr txBox="1">
            <a:spLocks noChangeArrowheads="1"/>
          </p:cNvSpPr>
          <p:nvPr/>
        </p:nvSpPr>
        <p:spPr bwMode="auto">
          <a:xfrm>
            <a:off x="1643063" y="4510088"/>
            <a:ext cx="27622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hlink"/>
                </a:solidFill>
                <a:latin typeface="Comic Sans MS" charset="0"/>
              </a:rPr>
              <a:t>Index Select on name</a:t>
            </a:r>
            <a:endParaRPr lang="en-US" sz="1800">
              <a:solidFill>
                <a:schemeClr val="hlink"/>
              </a:solidFill>
              <a:latin typeface="Comic Sans MS" charset="0"/>
            </a:endParaRPr>
          </a:p>
        </p:txBody>
      </p:sp>
      <p:sp>
        <p:nvSpPr>
          <p:cNvPr id="72720" name="Text Box 38"/>
          <p:cNvSpPr txBox="1">
            <a:spLocks noChangeArrowheads="1"/>
          </p:cNvSpPr>
          <p:nvPr/>
        </p:nvSpPr>
        <p:spPr bwMode="auto">
          <a:xfrm>
            <a:off x="1927225" y="3519488"/>
            <a:ext cx="2808288" cy="67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accent2"/>
                </a:solidFill>
                <a:latin typeface="Comic Sans MS" charset="0"/>
              </a:rPr>
              <a:t>Read T1, NL-IDX Join</a:t>
            </a:r>
          </a:p>
          <a:p>
            <a:pPr algn="r" eaLnBrk="1" hangingPunct="1"/>
            <a:endParaRPr lang="en-US" sz="1800">
              <a:solidFill>
                <a:schemeClr val="accent2"/>
              </a:solidFill>
              <a:latin typeface="Comic Sans MS" charset="0"/>
            </a:endParaRPr>
          </a:p>
        </p:txBody>
      </p:sp>
      <p:sp>
        <p:nvSpPr>
          <p:cNvPr id="72721" name="Text Box 39"/>
          <p:cNvSpPr txBox="1">
            <a:spLocks noChangeArrowheads="1"/>
          </p:cNvSpPr>
          <p:nvPr/>
        </p:nvSpPr>
        <p:spPr bwMode="auto">
          <a:xfrm>
            <a:off x="2901950" y="2590800"/>
            <a:ext cx="1833563" cy="6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tx2"/>
                </a:solidFill>
                <a:latin typeface="Comic Sans MS" charset="0"/>
              </a:rPr>
              <a:t>Read temp T2</a:t>
            </a:r>
          </a:p>
          <a:p>
            <a:pPr algn="r" eaLnBrk="1" hangingPunct="1"/>
            <a:endParaRPr lang="en-US" sz="1800">
              <a:solidFill>
                <a:schemeClr val="tx2"/>
              </a:solidFill>
              <a:latin typeface="Comic Sans M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04257"/>
                                        </p:tgtEl>
                                        <p:attrNameLst>
                                          <p:attrName>style.visibility</p:attrName>
                                        </p:attrNameLst>
                                      </p:cBhvr>
                                      <p:to>
                                        <p:strVal val="visible"/>
                                      </p:to>
                                    </p:set>
                                    <p:animEffect transition="in" filter="dissolve">
                                      <p:cBhvr>
                                        <p:cTn id="7" dur="500"/>
                                        <p:tgtEl>
                                          <p:spTgt spid="12042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04258"/>
                                        </p:tgtEl>
                                        <p:attrNameLst>
                                          <p:attrName>style.visibility</p:attrName>
                                        </p:attrNameLst>
                                      </p:cBhvr>
                                      <p:to>
                                        <p:strVal val="visible"/>
                                      </p:to>
                                    </p:set>
                                    <p:animEffect transition="in" filter="dissolve">
                                      <p:cBhvr>
                                        <p:cTn id="12" dur="500"/>
                                        <p:tgtEl>
                                          <p:spTgt spid="12042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04259"/>
                                        </p:tgtEl>
                                        <p:attrNameLst>
                                          <p:attrName>style.visibility</p:attrName>
                                        </p:attrNameLst>
                                      </p:cBhvr>
                                      <p:to>
                                        <p:strVal val="visible"/>
                                      </p:to>
                                    </p:set>
                                    <p:animEffect transition="in" filter="dissolve">
                                      <p:cBhvr>
                                        <p:cTn id="17" dur="500"/>
                                        <p:tgtEl>
                                          <p:spTgt spid="12042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04260"/>
                                        </p:tgtEl>
                                        <p:attrNameLst>
                                          <p:attrName>style.visibility</p:attrName>
                                        </p:attrNameLst>
                                      </p:cBhvr>
                                      <p:to>
                                        <p:strVal val="visible"/>
                                      </p:to>
                                    </p:set>
                                    <p:animEffect transition="in" filter="dissolve">
                                      <p:cBhvr>
                                        <p:cTn id="22" dur="500"/>
                                        <p:tgtEl>
                                          <p:spTgt spid="1204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4257" grpId="0" autoUpdateAnimBg="0"/>
      <p:bldP spid="1204258" grpId="0" autoUpdateAnimBg="0"/>
      <p:bldP spid="1204259" grpId="0" autoUpdateAnimBg="0"/>
      <p:bldP spid="1204260"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7" name="Date Placeholder 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48EEC569-462D-1447-927F-501C07ED0C05}" type="datetime1">
              <a:rPr lang="en-US" sz="1200"/>
              <a:pPr eaLnBrk="1" hangingPunct="1"/>
              <a:t>12/4/16</a:t>
            </a:fld>
            <a:endParaRPr lang="en-US" sz="1200"/>
          </a:p>
        </p:txBody>
      </p:sp>
      <p:sp>
        <p:nvSpPr>
          <p:cNvPr id="70658"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70659"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945F3997-D68A-8545-9339-B7B535FE0A15}" type="slidenum">
              <a:rPr lang="en-US" sz="1200"/>
              <a:pPr eaLnBrk="1" hangingPunct="1"/>
              <a:t>31</a:t>
            </a:fld>
            <a:endParaRPr lang="en-US" sz="1200"/>
          </a:p>
        </p:txBody>
      </p:sp>
      <p:sp>
        <p:nvSpPr>
          <p:cNvPr id="70660" name="Rectangle 2"/>
          <p:cNvSpPr>
            <a:spLocks noGrp="1" noChangeArrowheads="1"/>
          </p:cNvSpPr>
          <p:nvPr>
            <p:ph type="title"/>
          </p:nvPr>
        </p:nvSpPr>
        <p:spPr>
          <a:xfrm>
            <a:off x="914400" y="-228600"/>
            <a:ext cx="8077200" cy="1143000"/>
          </a:xfrm>
        </p:spPr>
        <p:txBody>
          <a:bodyPr/>
          <a:lstStyle/>
          <a:p>
            <a:pPr eaLnBrk="1" hangingPunct="1"/>
            <a:r>
              <a:rPr lang="en-US">
                <a:latin typeface="Tahoma" charset="0"/>
              </a:rPr>
              <a:t>Example</a:t>
            </a:r>
          </a:p>
        </p:txBody>
      </p:sp>
      <p:sp>
        <p:nvSpPr>
          <p:cNvPr id="70661" name="Text Box 3"/>
          <p:cNvSpPr txBox="1">
            <a:spLocks noChangeArrowheads="1"/>
          </p:cNvSpPr>
          <p:nvPr/>
        </p:nvSpPr>
        <p:spPr bwMode="auto">
          <a:xfrm>
            <a:off x="41275" y="990600"/>
            <a:ext cx="4564063" cy="457200"/>
          </a:xfrm>
          <a:prstGeom prst="rect">
            <a:avLst/>
          </a:prstGeom>
          <a:solidFill>
            <a:schemeClr val="bg1"/>
          </a:solidFill>
          <a:ln>
            <a:noFill/>
          </a:ln>
          <a:extLs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EMP (</a:t>
            </a:r>
            <a:r>
              <a:rPr lang="en-US" sz="2400">
                <a:solidFill>
                  <a:schemeClr val="hlink"/>
                </a:solidFill>
              </a:rPr>
              <a:t>ssn</a:t>
            </a:r>
            <a:r>
              <a:rPr lang="en-US" sz="2400"/>
              <a:t>, ename, addr, sal, </a:t>
            </a:r>
            <a:r>
              <a:rPr lang="en-US" sz="2400">
                <a:solidFill>
                  <a:srgbClr val="008000"/>
                </a:solidFill>
              </a:rPr>
              <a:t>did</a:t>
            </a:r>
            <a:r>
              <a:rPr lang="en-US" sz="2400"/>
              <a:t>)</a:t>
            </a:r>
          </a:p>
        </p:txBody>
      </p:sp>
      <p:sp>
        <p:nvSpPr>
          <p:cNvPr id="70662" name="Text Box 4"/>
          <p:cNvSpPr txBox="1">
            <a:spLocks noChangeArrowheads="1"/>
          </p:cNvSpPr>
          <p:nvPr/>
        </p:nvSpPr>
        <p:spPr bwMode="auto">
          <a:xfrm>
            <a:off x="4806950" y="990600"/>
            <a:ext cx="4262438" cy="457200"/>
          </a:xfrm>
          <a:prstGeom prst="rect">
            <a:avLst/>
          </a:prstGeom>
          <a:solidFill>
            <a:schemeClr val="bg1"/>
          </a:solidFill>
          <a:ln>
            <a:noFill/>
          </a:ln>
          <a:extLs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DEPT (</a:t>
            </a:r>
            <a:r>
              <a:rPr lang="en-US" sz="2400">
                <a:solidFill>
                  <a:schemeClr val="hlink"/>
                </a:solidFill>
              </a:rPr>
              <a:t>did</a:t>
            </a:r>
            <a:r>
              <a:rPr lang="en-US" sz="2400"/>
              <a:t>, </a:t>
            </a:r>
            <a:r>
              <a:rPr lang="en-US" sz="2400">
                <a:solidFill>
                  <a:srgbClr val="008000"/>
                </a:solidFill>
              </a:rPr>
              <a:t>dname</a:t>
            </a:r>
            <a:r>
              <a:rPr lang="en-US" sz="2400"/>
              <a:t>, floor, mgr)</a:t>
            </a:r>
          </a:p>
        </p:txBody>
      </p:sp>
      <p:sp>
        <p:nvSpPr>
          <p:cNvPr id="70663" name="Text Box 37"/>
          <p:cNvSpPr txBox="1">
            <a:spLocks noChangeArrowheads="1"/>
          </p:cNvSpPr>
          <p:nvPr/>
        </p:nvSpPr>
        <p:spPr bwMode="auto">
          <a:xfrm>
            <a:off x="3581400" y="76200"/>
            <a:ext cx="5527675" cy="579438"/>
          </a:xfrm>
          <a:prstGeom prst="rect">
            <a:avLst/>
          </a:prstGeom>
          <a:solidFill>
            <a:srgbClr val="E8F6FE"/>
          </a:solidFill>
          <a:ln>
            <a:noFill/>
          </a:ln>
          <a:extLst>
            <a:ext uri="{91240B29-F687-4f45-9708-019B960494DF}">
              <a14:hiddenLine xmlns:a14="http://schemas.microsoft.com/office/drawing/2010/main" xmlns="" w="25400">
                <a:solidFill>
                  <a:srgbClr val="000000"/>
                </a:solidFill>
                <a:miter lim="800000"/>
                <a:headEnd/>
                <a:tailEnd type="none" w="lg" len="lg"/>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3200">
                <a:solidFill>
                  <a:schemeClr val="accent2"/>
                </a:solidFill>
              </a:rPr>
              <a:t>∏</a:t>
            </a:r>
            <a:r>
              <a:rPr lang="en-US" sz="3200" baseline="-25000">
                <a:solidFill>
                  <a:schemeClr val="accent2"/>
                </a:solidFill>
              </a:rPr>
              <a:t>ename</a:t>
            </a:r>
            <a:r>
              <a:rPr lang="en-US" sz="3200">
                <a:solidFill>
                  <a:schemeClr val="accent2"/>
                </a:solidFill>
              </a:rPr>
              <a:t> </a:t>
            </a:r>
            <a:r>
              <a:rPr lang="en-US" sz="3200">
                <a:solidFill>
                  <a:schemeClr val="accent2"/>
                </a:solidFill>
                <a:sym typeface="Symbol" charset="0"/>
              </a:rPr>
              <a:t> </a:t>
            </a:r>
            <a:r>
              <a:rPr lang="en-US" sz="3200" baseline="-25000">
                <a:solidFill>
                  <a:schemeClr val="accent2"/>
                </a:solidFill>
              </a:rPr>
              <a:t>dname = </a:t>
            </a:r>
            <a:r>
              <a:rPr lang="ja-JP" altLang="en-US" sz="3200" baseline="-25000">
                <a:solidFill>
                  <a:schemeClr val="accent2"/>
                </a:solidFill>
              </a:rPr>
              <a:t>‘</a:t>
            </a:r>
            <a:r>
              <a:rPr lang="en-US" altLang="ja-JP" sz="3200" baseline="-25000">
                <a:solidFill>
                  <a:schemeClr val="accent2"/>
                </a:solidFill>
              </a:rPr>
              <a:t>Toy</a:t>
            </a:r>
            <a:r>
              <a:rPr lang="ja-JP" altLang="en-US" sz="3200" baseline="-25000">
                <a:solidFill>
                  <a:schemeClr val="accent2"/>
                </a:solidFill>
              </a:rPr>
              <a:t>’</a:t>
            </a:r>
            <a:r>
              <a:rPr lang="en-US" altLang="ja-JP" sz="3200">
                <a:solidFill>
                  <a:schemeClr val="accent2"/>
                </a:solidFill>
                <a:sym typeface="Symbol" charset="0"/>
              </a:rPr>
              <a:t> </a:t>
            </a:r>
            <a:r>
              <a:rPr lang="en-US" altLang="ja-JP">
                <a:solidFill>
                  <a:schemeClr val="accent2"/>
                </a:solidFill>
              </a:rPr>
              <a:t>(EMP</a:t>
            </a:r>
            <a:r>
              <a:rPr lang="en-US" altLang="ja-JP" sz="3200">
                <a:solidFill>
                  <a:schemeClr val="accent2"/>
                </a:solidFill>
              </a:rPr>
              <a:t> ⋈ </a:t>
            </a:r>
            <a:r>
              <a:rPr lang="en-US" altLang="ja-JP">
                <a:solidFill>
                  <a:schemeClr val="accent2"/>
                </a:solidFill>
              </a:rPr>
              <a:t>DEPT)</a:t>
            </a:r>
            <a:endParaRPr lang="en-US">
              <a:solidFill>
                <a:schemeClr val="accent2"/>
              </a:solidFill>
            </a:endParaRPr>
          </a:p>
        </p:txBody>
      </p:sp>
      <p:sp>
        <p:nvSpPr>
          <p:cNvPr id="1180710" name="Text Box 38"/>
          <p:cNvSpPr txBox="1">
            <a:spLocks noChangeArrowheads="1"/>
          </p:cNvSpPr>
          <p:nvPr/>
        </p:nvSpPr>
        <p:spPr bwMode="auto">
          <a:xfrm>
            <a:off x="304800" y="1524000"/>
            <a:ext cx="8839200" cy="460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a:spAutoFit/>
          </a:bodyPr>
          <a:lstStyle>
            <a:lvl1pPr marL="457200" indent="-457200" eaLnBrk="0" hangingPunct="0">
              <a:defRPr sz="2000">
                <a:solidFill>
                  <a:schemeClr val="tx1"/>
                </a:solidFill>
                <a:latin typeface="Tahoma" charset="0"/>
                <a:ea typeface="ＭＳ Ｐゴシック" charset="0"/>
                <a:cs typeface="ＭＳ Ｐゴシック" charset="0"/>
              </a:defRPr>
            </a:lvl1pPr>
            <a:lvl2pPr marL="914400" indent="-45720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286000" indent="-457200" eaLnBrk="0" hangingPunct="0">
              <a:defRPr sz="2000">
                <a:solidFill>
                  <a:schemeClr val="tx1"/>
                </a:solidFill>
                <a:latin typeface="Tahoma" charset="0"/>
                <a:ea typeface="ＭＳ Ｐゴシック" charset="0"/>
              </a:defRPr>
            </a:lvl5pPr>
            <a:lvl6pPr marL="2743200" indent="-457200" eaLnBrk="0" fontAlgn="base" hangingPunct="0">
              <a:spcBef>
                <a:spcPct val="0"/>
              </a:spcBef>
              <a:spcAft>
                <a:spcPct val="0"/>
              </a:spcAft>
              <a:defRPr sz="2000">
                <a:solidFill>
                  <a:schemeClr val="tx1"/>
                </a:solidFill>
                <a:latin typeface="Tahoma" charset="0"/>
                <a:ea typeface="ＭＳ Ｐゴシック" charset="0"/>
              </a:defRPr>
            </a:lvl6pPr>
            <a:lvl7pPr marL="3200400" indent="-457200" eaLnBrk="0" fontAlgn="base" hangingPunct="0">
              <a:spcBef>
                <a:spcPct val="0"/>
              </a:spcBef>
              <a:spcAft>
                <a:spcPct val="0"/>
              </a:spcAft>
              <a:defRPr sz="2000">
                <a:solidFill>
                  <a:schemeClr val="tx1"/>
                </a:solidFill>
                <a:latin typeface="Tahoma" charset="0"/>
                <a:ea typeface="ＭＳ Ｐゴシック" charset="0"/>
              </a:defRPr>
            </a:lvl7pPr>
            <a:lvl8pPr marL="3657600" indent="-457200" eaLnBrk="0" fontAlgn="base" hangingPunct="0">
              <a:spcBef>
                <a:spcPct val="0"/>
              </a:spcBef>
              <a:spcAft>
                <a:spcPct val="0"/>
              </a:spcAft>
              <a:defRPr sz="2000">
                <a:solidFill>
                  <a:schemeClr val="tx1"/>
                </a:solidFill>
                <a:latin typeface="Tahoma" charset="0"/>
                <a:ea typeface="ＭＳ Ｐゴシック" charset="0"/>
              </a:defRPr>
            </a:lvl8pPr>
            <a:lvl9pPr marL="4114800" indent="-4572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Pass 1: EMP: E1: S(EMP), E2: I (EMP.did)</a:t>
            </a:r>
          </a:p>
          <a:p>
            <a:pPr eaLnBrk="1" hangingPunct="1">
              <a:spcAft>
                <a:spcPct val="20000"/>
              </a:spcAft>
            </a:pPr>
            <a:r>
              <a:rPr lang="en-US"/>
              <a:t>                </a:t>
            </a:r>
            <a:r>
              <a:rPr lang="en-US" i="1">
                <a:solidFill>
                  <a:schemeClr val="hlink"/>
                </a:solidFill>
              </a:rPr>
              <a:t>Cost:    1000          1000+100</a:t>
            </a:r>
            <a:r>
              <a:rPr lang="en-US"/>
              <a:t> 		  </a:t>
            </a:r>
            <a:r>
              <a:rPr lang="en-US" b="1">
                <a:solidFill>
                  <a:schemeClr val="accent2"/>
                </a:solidFill>
              </a:rPr>
              <a:t>KEEP E1 and E2!</a:t>
            </a:r>
          </a:p>
          <a:p>
            <a:pPr eaLnBrk="1" hangingPunct="1"/>
            <a:r>
              <a:rPr lang="en-US"/>
              <a:t>           DEPT: D1: S(DEPT), D2: </a:t>
            </a:r>
            <a:r>
              <a:rPr lang="en-US">
                <a:solidFill>
                  <a:schemeClr val="hlink"/>
                </a:solidFill>
              </a:rPr>
              <a:t>I.(DEPT.did), </a:t>
            </a:r>
            <a:r>
              <a:rPr lang="en-US"/>
              <a:t>D3:</a:t>
            </a:r>
            <a:r>
              <a:rPr lang="en-US">
                <a:solidFill>
                  <a:schemeClr val="hlink"/>
                </a:solidFill>
              </a:rPr>
              <a:t> I(DEPT.dname)</a:t>
            </a:r>
          </a:p>
          <a:p>
            <a:pPr eaLnBrk="1" hangingPunct="1"/>
            <a:r>
              <a:rPr lang="en-US" i="1">
                <a:solidFill>
                  <a:schemeClr val="hlink"/>
                </a:solidFill>
              </a:rPr>
              <a:t>                Cost:      50              50+5 		   3+5	  </a:t>
            </a:r>
            <a:r>
              <a:rPr lang="en-US" b="1">
                <a:solidFill>
                  <a:schemeClr val="accent2"/>
                </a:solidFill>
              </a:rPr>
              <a:t>KEEP D2 and D3</a:t>
            </a:r>
          </a:p>
          <a:p>
            <a:pPr eaLnBrk="1" hangingPunct="1"/>
            <a:endParaRPr lang="en-US">
              <a:solidFill>
                <a:schemeClr val="hlink"/>
              </a:solidFill>
            </a:endParaRPr>
          </a:p>
          <a:p>
            <a:pPr eaLnBrk="1" hangingPunct="1"/>
            <a:r>
              <a:rPr lang="en-US"/>
              <a:t>Pass 2: Consider EMP ⋈ DEPT and DEPT ⋈ EMP</a:t>
            </a:r>
          </a:p>
          <a:p>
            <a:pPr eaLnBrk="1" hangingPunct="1"/>
            <a:r>
              <a:rPr lang="en-US"/>
              <a:t>		EMP  ⋈ DEPT, Alternatives:  </a:t>
            </a:r>
          </a:p>
          <a:p>
            <a:pPr lvl="4" eaLnBrk="1" hangingPunct="1">
              <a:buFontTx/>
              <a:buAutoNum type="arabicPeriod"/>
            </a:pPr>
            <a:r>
              <a:rPr lang="en-US" sz="1800"/>
              <a:t>E1 ⋈ D2: Algorithms …</a:t>
            </a:r>
          </a:p>
          <a:p>
            <a:pPr lvl="4" eaLnBrk="1" hangingPunct="1">
              <a:buFontTx/>
              <a:buAutoNum type="arabicPeriod"/>
            </a:pPr>
            <a:r>
              <a:rPr lang="en-US" sz="1800"/>
              <a:t>E1 ⋈ D3: Algorithms …</a:t>
            </a:r>
          </a:p>
          <a:p>
            <a:pPr lvl="4" eaLnBrk="1" hangingPunct="1">
              <a:buFontTx/>
              <a:buAutoNum type="arabicPeriod"/>
            </a:pPr>
            <a:r>
              <a:rPr lang="en-US" sz="1800"/>
              <a:t>E2 ⋈ D2: Algorithms </a:t>
            </a:r>
            <a:r>
              <a:rPr lang="en-US" sz="1800">
                <a:solidFill>
                  <a:schemeClr val="hlink"/>
                </a:solidFill>
              </a:rPr>
              <a:t>SM</a:t>
            </a:r>
            <a:r>
              <a:rPr lang="en-US" sz="1800"/>
              <a:t>, NL, BNL, NL-IDX, Hash </a:t>
            </a:r>
          </a:p>
          <a:p>
            <a:pPr lvl="4" eaLnBrk="1" hangingPunct="1">
              <a:buFontTx/>
              <a:buAutoNum type="arabicPeriod"/>
            </a:pPr>
            <a:r>
              <a:rPr lang="en-US" sz="1800"/>
              <a:t>E2 ⋈ D3: Algorithms </a:t>
            </a:r>
            <a:r>
              <a:rPr lang="en-US"/>
              <a:t> </a:t>
            </a:r>
          </a:p>
          <a:p>
            <a:pPr lvl="1" eaLnBrk="1" hangingPunct="1"/>
            <a:r>
              <a:rPr lang="en-US"/>
              <a:t>	Similarly consider DEPT ⋈ EMP</a:t>
            </a:r>
          </a:p>
          <a:p>
            <a:pPr lvl="1" eaLnBrk="1" hangingPunct="1"/>
            <a:r>
              <a:rPr lang="en-US"/>
              <a:t>	</a:t>
            </a:r>
            <a:r>
              <a:rPr lang="en-US">
                <a:solidFill>
                  <a:schemeClr val="hlink"/>
                </a:solidFill>
              </a:rPr>
              <a:t>Pick cheapest 2-relation plan. Done (with join optimization)</a:t>
            </a:r>
          </a:p>
          <a:p>
            <a:pPr lvl="1" eaLnBrk="1" hangingPunct="1"/>
            <a:endParaRPr lang="en-US" b="1">
              <a:solidFill>
                <a:schemeClr val="hlink"/>
              </a:solidFill>
            </a:endParaRPr>
          </a:p>
          <a:p>
            <a:pPr eaLnBrk="1" hangingPunct="1"/>
            <a:r>
              <a:rPr lang="en-US" b="1">
                <a:solidFill>
                  <a:schemeClr val="hlink"/>
                </a:solidFill>
              </a:rPr>
              <a:t>Next Consider GROUP BY (if present)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80710">
                                            <p:txEl>
                                              <p:pRg st="0" end="0"/>
                                            </p:txEl>
                                          </p:spTgt>
                                        </p:tgtEl>
                                        <p:attrNameLst>
                                          <p:attrName>style.visibility</p:attrName>
                                        </p:attrNameLst>
                                      </p:cBhvr>
                                      <p:to>
                                        <p:strVal val="visible"/>
                                      </p:to>
                                    </p:set>
                                    <p:animEffect transition="in" filter="dissolve">
                                      <p:cBhvr>
                                        <p:cTn id="7" dur="500"/>
                                        <p:tgtEl>
                                          <p:spTgt spid="11807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80710">
                                            <p:txEl>
                                              <p:pRg st="1" end="1"/>
                                            </p:txEl>
                                          </p:spTgt>
                                        </p:tgtEl>
                                        <p:attrNameLst>
                                          <p:attrName>style.visibility</p:attrName>
                                        </p:attrNameLst>
                                      </p:cBhvr>
                                      <p:to>
                                        <p:strVal val="visible"/>
                                      </p:to>
                                    </p:set>
                                    <p:animEffect transition="in" filter="dissolve">
                                      <p:cBhvr>
                                        <p:cTn id="12" dur="500"/>
                                        <p:tgtEl>
                                          <p:spTgt spid="11807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80710">
                                            <p:txEl>
                                              <p:pRg st="2" end="2"/>
                                            </p:txEl>
                                          </p:spTgt>
                                        </p:tgtEl>
                                        <p:attrNameLst>
                                          <p:attrName>style.visibility</p:attrName>
                                        </p:attrNameLst>
                                      </p:cBhvr>
                                      <p:to>
                                        <p:strVal val="visible"/>
                                      </p:to>
                                    </p:set>
                                    <p:animEffect transition="in" filter="dissolve">
                                      <p:cBhvr>
                                        <p:cTn id="17" dur="500"/>
                                        <p:tgtEl>
                                          <p:spTgt spid="11807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80710">
                                            <p:txEl>
                                              <p:pRg st="3" end="3"/>
                                            </p:txEl>
                                          </p:spTgt>
                                        </p:tgtEl>
                                        <p:attrNameLst>
                                          <p:attrName>style.visibility</p:attrName>
                                        </p:attrNameLst>
                                      </p:cBhvr>
                                      <p:to>
                                        <p:strVal val="visible"/>
                                      </p:to>
                                    </p:set>
                                    <p:animEffect transition="in" filter="dissolve">
                                      <p:cBhvr>
                                        <p:cTn id="22" dur="500"/>
                                        <p:tgtEl>
                                          <p:spTgt spid="118071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80710">
                                            <p:txEl>
                                              <p:pRg st="5" end="5"/>
                                            </p:txEl>
                                          </p:spTgt>
                                        </p:tgtEl>
                                        <p:attrNameLst>
                                          <p:attrName>style.visibility</p:attrName>
                                        </p:attrNameLst>
                                      </p:cBhvr>
                                      <p:to>
                                        <p:strVal val="visible"/>
                                      </p:to>
                                    </p:set>
                                    <p:animEffect transition="in" filter="dissolve">
                                      <p:cBhvr>
                                        <p:cTn id="27" dur="500"/>
                                        <p:tgtEl>
                                          <p:spTgt spid="1180710">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80710">
                                            <p:txEl>
                                              <p:pRg st="6" end="6"/>
                                            </p:txEl>
                                          </p:spTgt>
                                        </p:tgtEl>
                                        <p:attrNameLst>
                                          <p:attrName>style.visibility</p:attrName>
                                        </p:attrNameLst>
                                      </p:cBhvr>
                                      <p:to>
                                        <p:strVal val="visible"/>
                                      </p:to>
                                    </p:set>
                                    <p:animEffect transition="in" filter="dissolve">
                                      <p:cBhvr>
                                        <p:cTn id="32" dur="500"/>
                                        <p:tgtEl>
                                          <p:spTgt spid="1180710">
                                            <p:txEl>
                                              <p:pRg st="6" end="6"/>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80710">
                                            <p:txEl>
                                              <p:pRg st="7" end="7"/>
                                            </p:txEl>
                                          </p:spTgt>
                                        </p:tgtEl>
                                        <p:attrNameLst>
                                          <p:attrName>style.visibility</p:attrName>
                                        </p:attrNameLst>
                                      </p:cBhvr>
                                      <p:to>
                                        <p:strVal val="visible"/>
                                      </p:to>
                                    </p:set>
                                    <p:animEffect transition="in" filter="dissolve">
                                      <p:cBhvr>
                                        <p:cTn id="35" dur="500"/>
                                        <p:tgtEl>
                                          <p:spTgt spid="1180710">
                                            <p:txEl>
                                              <p:pRg st="7" end="7"/>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80710">
                                            <p:txEl>
                                              <p:pRg st="8" end="8"/>
                                            </p:txEl>
                                          </p:spTgt>
                                        </p:tgtEl>
                                        <p:attrNameLst>
                                          <p:attrName>style.visibility</p:attrName>
                                        </p:attrNameLst>
                                      </p:cBhvr>
                                      <p:to>
                                        <p:strVal val="visible"/>
                                      </p:to>
                                    </p:set>
                                    <p:animEffect transition="in" filter="dissolve">
                                      <p:cBhvr>
                                        <p:cTn id="38" dur="500"/>
                                        <p:tgtEl>
                                          <p:spTgt spid="1180710">
                                            <p:txEl>
                                              <p:pRg st="8" end="8"/>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80710">
                                            <p:txEl>
                                              <p:pRg st="9" end="9"/>
                                            </p:txEl>
                                          </p:spTgt>
                                        </p:tgtEl>
                                        <p:attrNameLst>
                                          <p:attrName>style.visibility</p:attrName>
                                        </p:attrNameLst>
                                      </p:cBhvr>
                                      <p:to>
                                        <p:strVal val="visible"/>
                                      </p:to>
                                    </p:set>
                                    <p:animEffect transition="in" filter="dissolve">
                                      <p:cBhvr>
                                        <p:cTn id="41" dur="500"/>
                                        <p:tgtEl>
                                          <p:spTgt spid="1180710">
                                            <p:txEl>
                                              <p:pRg st="9" end="9"/>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80710">
                                            <p:txEl>
                                              <p:pRg st="10" end="10"/>
                                            </p:txEl>
                                          </p:spTgt>
                                        </p:tgtEl>
                                        <p:attrNameLst>
                                          <p:attrName>style.visibility</p:attrName>
                                        </p:attrNameLst>
                                      </p:cBhvr>
                                      <p:to>
                                        <p:strVal val="visible"/>
                                      </p:to>
                                    </p:set>
                                    <p:animEffect transition="in" filter="dissolve">
                                      <p:cBhvr>
                                        <p:cTn id="44" dur="500"/>
                                        <p:tgtEl>
                                          <p:spTgt spid="1180710">
                                            <p:txEl>
                                              <p:pRg st="10" end="1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180710">
                                            <p:txEl>
                                              <p:pRg st="11" end="11"/>
                                            </p:txEl>
                                          </p:spTgt>
                                        </p:tgtEl>
                                        <p:attrNameLst>
                                          <p:attrName>style.visibility</p:attrName>
                                        </p:attrNameLst>
                                      </p:cBhvr>
                                      <p:to>
                                        <p:strVal val="visible"/>
                                      </p:to>
                                    </p:set>
                                    <p:animEffect transition="in" filter="dissolve">
                                      <p:cBhvr>
                                        <p:cTn id="49" dur="500"/>
                                        <p:tgtEl>
                                          <p:spTgt spid="1180710">
                                            <p:txEl>
                                              <p:pRg st="11" end="11"/>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180710">
                                            <p:txEl>
                                              <p:pRg st="12" end="12"/>
                                            </p:txEl>
                                          </p:spTgt>
                                        </p:tgtEl>
                                        <p:attrNameLst>
                                          <p:attrName>style.visibility</p:attrName>
                                        </p:attrNameLst>
                                      </p:cBhvr>
                                      <p:to>
                                        <p:strVal val="visible"/>
                                      </p:to>
                                    </p:set>
                                    <p:animEffect transition="in" filter="dissolve">
                                      <p:cBhvr>
                                        <p:cTn id="54" dur="500"/>
                                        <p:tgtEl>
                                          <p:spTgt spid="1180710">
                                            <p:txEl>
                                              <p:pRg st="12" end="12"/>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180710">
                                            <p:txEl>
                                              <p:pRg st="14" end="14"/>
                                            </p:txEl>
                                          </p:spTgt>
                                        </p:tgtEl>
                                        <p:attrNameLst>
                                          <p:attrName>style.visibility</p:attrName>
                                        </p:attrNameLst>
                                      </p:cBhvr>
                                      <p:to>
                                        <p:strVal val="visible"/>
                                      </p:to>
                                    </p:set>
                                    <p:animEffect transition="in" filter="dissolve">
                                      <p:cBhvr>
                                        <p:cTn id="59" dur="500"/>
                                        <p:tgtEl>
                                          <p:spTgt spid="118071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710"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3" name="Date Placeholder 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742657B1-9B0F-234A-8568-40EEBD8237B4}" type="datetime1">
              <a:rPr lang="en-US" sz="1200"/>
              <a:pPr eaLnBrk="1" hangingPunct="1"/>
              <a:t>12/4/16</a:t>
            </a:fld>
            <a:endParaRPr lang="en-US" sz="1200"/>
          </a:p>
        </p:txBody>
      </p:sp>
      <p:sp>
        <p:nvSpPr>
          <p:cNvPr id="74754"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74755"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B97E68CF-531B-8B45-A951-5680A1C172EB}" type="slidenum">
              <a:rPr lang="en-US" sz="1200"/>
              <a:pPr eaLnBrk="1" hangingPunct="1"/>
              <a:t>32</a:t>
            </a:fld>
            <a:endParaRPr lang="en-US" sz="1200"/>
          </a:p>
        </p:txBody>
      </p:sp>
      <p:sp>
        <p:nvSpPr>
          <p:cNvPr id="74756" name="Rectangle 2"/>
          <p:cNvSpPr>
            <a:spLocks noGrp="1" noChangeArrowheads="1"/>
          </p:cNvSpPr>
          <p:nvPr>
            <p:ph type="title"/>
          </p:nvPr>
        </p:nvSpPr>
        <p:spPr/>
        <p:txBody>
          <a:bodyPr/>
          <a:lstStyle/>
          <a:p>
            <a:pPr eaLnBrk="1" hangingPunct="1"/>
            <a:r>
              <a:rPr lang="en-US">
                <a:latin typeface="Tahoma" charset="0"/>
              </a:rPr>
              <a:t>Example</a:t>
            </a:r>
          </a:p>
        </p:txBody>
      </p:sp>
      <p:sp>
        <p:nvSpPr>
          <p:cNvPr id="74757" name="Text Box 3"/>
          <p:cNvSpPr txBox="1">
            <a:spLocks noChangeArrowheads="1"/>
          </p:cNvSpPr>
          <p:nvPr/>
        </p:nvSpPr>
        <p:spPr bwMode="auto">
          <a:xfrm>
            <a:off x="0" y="1252538"/>
            <a:ext cx="45640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EMP (ssn, ename, addr, sal, did)</a:t>
            </a:r>
          </a:p>
        </p:txBody>
      </p:sp>
      <p:sp>
        <p:nvSpPr>
          <p:cNvPr id="74758" name="Text Box 4"/>
          <p:cNvSpPr txBox="1">
            <a:spLocks noChangeArrowheads="1"/>
          </p:cNvSpPr>
          <p:nvPr/>
        </p:nvSpPr>
        <p:spPr bwMode="auto">
          <a:xfrm>
            <a:off x="4765675" y="1252538"/>
            <a:ext cx="42624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DEPT (did, dname, floor, mgr)</a:t>
            </a:r>
          </a:p>
        </p:txBody>
      </p:sp>
      <p:grpSp>
        <p:nvGrpSpPr>
          <p:cNvPr id="2" name="Group 5"/>
          <p:cNvGrpSpPr>
            <a:grpSpLocks/>
          </p:cNvGrpSpPr>
          <p:nvPr/>
        </p:nvGrpSpPr>
        <p:grpSpPr bwMode="auto">
          <a:xfrm>
            <a:off x="958850" y="1073150"/>
            <a:ext cx="6051550" cy="228600"/>
            <a:chOff x="604" y="676"/>
            <a:chExt cx="3812" cy="144"/>
          </a:xfrm>
        </p:grpSpPr>
        <p:sp>
          <p:nvSpPr>
            <p:cNvPr id="74773" name="AutoShape 6"/>
            <p:cNvSpPr>
              <a:spLocks noChangeArrowheads="1"/>
            </p:cNvSpPr>
            <p:nvPr/>
          </p:nvSpPr>
          <p:spPr bwMode="auto">
            <a:xfrm>
              <a:off x="604" y="676"/>
              <a:ext cx="192" cy="144"/>
            </a:xfrm>
            <a:prstGeom prst="triangle">
              <a:avLst>
                <a:gd name="adj" fmla="val 50000"/>
              </a:avLst>
            </a:prstGeom>
            <a:solidFill>
              <a:schemeClr val="hlink"/>
            </a:solidFill>
            <a:ln w="25400">
              <a:solidFill>
                <a:schemeClr val="tx1"/>
              </a:solidFill>
              <a:miter lim="800000"/>
              <a:headEnd/>
              <a:tailEnd type="none" w="lg" len="lg"/>
            </a:ln>
          </p:spPr>
          <p:txBody>
            <a:bodyPr wrap="none" anchor="ctr">
              <a:spAutoFit/>
            </a:bodyPr>
            <a:lstStyle/>
            <a:p>
              <a:endParaRPr lang="en-US"/>
            </a:p>
          </p:txBody>
        </p:sp>
        <p:sp>
          <p:nvSpPr>
            <p:cNvPr id="74774" name="AutoShape 7"/>
            <p:cNvSpPr>
              <a:spLocks noChangeArrowheads="1"/>
            </p:cNvSpPr>
            <p:nvPr/>
          </p:nvSpPr>
          <p:spPr bwMode="auto">
            <a:xfrm>
              <a:off x="1116" y="676"/>
              <a:ext cx="192" cy="144"/>
            </a:xfrm>
            <a:prstGeom prst="triangle">
              <a:avLst>
                <a:gd name="adj" fmla="val 50000"/>
              </a:avLst>
            </a:prstGeom>
            <a:solidFill>
              <a:srgbClr val="D6FBC1"/>
            </a:solidFill>
            <a:ln w="25400">
              <a:solidFill>
                <a:schemeClr val="tx1"/>
              </a:solidFill>
              <a:miter lim="800000"/>
              <a:headEnd/>
              <a:tailEnd type="none" w="lg" len="lg"/>
            </a:ln>
          </p:spPr>
          <p:txBody>
            <a:bodyPr wrap="none" anchor="ctr">
              <a:spAutoFit/>
            </a:bodyPr>
            <a:lstStyle/>
            <a:p>
              <a:endParaRPr lang="en-US"/>
            </a:p>
          </p:txBody>
        </p:sp>
        <p:sp>
          <p:nvSpPr>
            <p:cNvPr id="74775" name="AutoShape 8"/>
            <p:cNvSpPr>
              <a:spLocks noChangeArrowheads="1"/>
            </p:cNvSpPr>
            <p:nvPr/>
          </p:nvSpPr>
          <p:spPr bwMode="auto">
            <a:xfrm>
              <a:off x="2520" y="676"/>
              <a:ext cx="192" cy="144"/>
            </a:xfrm>
            <a:prstGeom prst="triangle">
              <a:avLst>
                <a:gd name="adj" fmla="val 50000"/>
              </a:avLst>
            </a:prstGeom>
            <a:solidFill>
              <a:srgbClr val="D6FBC1"/>
            </a:solidFill>
            <a:ln w="25400">
              <a:solidFill>
                <a:schemeClr val="tx1"/>
              </a:solidFill>
              <a:miter lim="800000"/>
              <a:headEnd/>
              <a:tailEnd type="none" w="lg" len="lg"/>
            </a:ln>
          </p:spPr>
          <p:txBody>
            <a:bodyPr wrap="none" anchor="ctr">
              <a:spAutoFit/>
            </a:bodyPr>
            <a:lstStyle/>
            <a:p>
              <a:endParaRPr lang="en-US"/>
            </a:p>
          </p:txBody>
        </p:sp>
        <p:sp>
          <p:nvSpPr>
            <p:cNvPr id="74776" name="AutoShape 9"/>
            <p:cNvSpPr>
              <a:spLocks noChangeArrowheads="1"/>
            </p:cNvSpPr>
            <p:nvPr/>
          </p:nvSpPr>
          <p:spPr bwMode="auto">
            <a:xfrm>
              <a:off x="3712" y="676"/>
              <a:ext cx="192" cy="144"/>
            </a:xfrm>
            <a:prstGeom prst="triangle">
              <a:avLst>
                <a:gd name="adj" fmla="val 50000"/>
              </a:avLst>
            </a:prstGeom>
            <a:solidFill>
              <a:schemeClr val="hlink"/>
            </a:solidFill>
            <a:ln w="25400">
              <a:solidFill>
                <a:schemeClr val="tx1"/>
              </a:solidFill>
              <a:miter lim="800000"/>
              <a:headEnd/>
              <a:tailEnd type="none" w="lg" len="lg"/>
            </a:ln>
          </p:spPr>
          <p:txBody>
            <a:bodyPr wrap="none" anchor="ctr">
              <a:spAutoFit/>
            </a:bodyPr>
            <a:lstStyle/>
            <a:p>
              <a:endParaRPr lang="en-US"/>
            </a:p>
          </p:txBody>
        </p:sp>
        <p:sp>
          <p:nvSpPr>
            <p:cNvPr id="74777" name="AutoShape 10"/>
            <p:cNvSpPr>
              <a:spLocks noChangeArrowheads="1"/>
            </p:cNvSpPr>
            <p:nvPr/>
          </p:nvSpPr>
          <p:spPr bwMode="auto">
            <a:xfrm>
              <a:off x="4224" y="676"/>
              <a:ext cx="192" cy="144"/>
            </a:xfrm>
            <a:prstGeom prst="triangle">
              <a:avLst>
                <a:gd name="adj" fmla="val 50000"/>
              </a:avLst>
            </a:prstGeom>
            <a:solidFill>
              <a:srgbClr val="D6FBC1"/>
            </a:solidFill>
            <a:ln w="25400">
              <a:solidFill>
                <a:schemeClr val="tx1"/>
              </a:solidFill>
              <a:miter lim="800000"/>
              <a:headEnd/>
              <a:tailEnd type="none" w="lg" len="lg"/>
            </a:ln>
          </p:spPr>
          <p:txBody>
            <a:bodyPr wrap="none" anchor="ctr">
              <a:spAutoFit/>
            </a:bodyPr>
            <a:lstStyle/>
            <a:p>
              <a:endParaRPr lang="en-US"/>
            </a:p>
          </p:txBody>
        </p:sp>
      </p:grpSp>
      <p:sp>
        <p:nvSpPr>
          <p:cNvPr id="74760" name="Text Box 11"/>
          <p:cNvSpPr txBox="1">
            <a:spLocks noChangeArrowheads="1"/>
          </p:cNvSpPr>
          <p:nvPr/>
        </p:nvSpPr>
        <p:spPr bwMode="auto">
          <a:xfrm>
            <a:off x="1092200" y="1676400"/>
            <a:ext cx="278447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sz="2400">
                <a:solidFill>
                  <a:schemeClr val="tx2"/>
                </a:solidFill>
                <a:latin typeface="Comic Sans MS" charset="0"/>
              </a:rPr>
              <a:t>10, 000 employees</a:t>
            </a:r>
          </a:p>
          <a:p>
            <a:pPr algn="r" eaLnBrk="1" hangingPunct="1"/>
            <a:r>
              <a:rPr lang="en-US" sz="2400">
                <a:solidFill>
                  <a:schemeClr val="tx2"/>
                </a:solidFill>
                <a:latin typeface="Comic Sans MS" charset="0"/>
              </a:rPr>
              <a:t>1,000 pages</a:t>
            </a:r>
          </a:p>
        </p:txBody>
      </p:sp>
      <p:sp>
        <p:nvSpPr>
          <p:cNvPr id="74761" name="Text Box 12"/>
          <p:cNvSpPr txBox="1">
            <a:spLocks noChangeArrowheads="1"/>
          </p:cNvSpPr>
          <p:nvPr/>
        </p:nvSpPr>
        <p:spPr bwMode="auto">
          <a:xfrm>
            <a:off x="5662613" y="1676400"/>
            <a:ext cx="2643187"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sz="2400">
                <a:solidFill>
                  <a:schemeClr val="tx2"/>
                </a:solidFill>
                <a:latin typeface="Comic Sans MS" charset="0"/>
              </a:rPr>
              <a:t>500 departments</a:t>
            </a:r>
          </a:p>
          <a:p>
            <a:pPr algn="r" eaLnBrk="1" hangingPunct="1"/>
            <a:r>
              <a:rPr lang="en-US" sz="2400">
                <a:solidFill>
                  <a:schemeClr val="tx2"/>
                </a:solidFill>
                <a:latin typeface="Comic Sans MS" charset="0"/>
              </a:rPr>
              <a:t>50 pages</a:t>
            </a:r>
          </a:p>
        </p:txBody>
      </p:sp>
      <p:sp>
        <p:nvSpPr>
          <p:cNvPr id="1206285" name="Text Box 13"/>
          <p:cNvSpPr txBox="1">
            <a:spLocks noChangeArrowheads="1"/>
          </p:cNvSpPr>
          <p:nvPr/>
        </p:nvSpPr>
        <p:spPr bwMode="auto">
          <a:xfrm>
            <a:off x="873125" y="2438400"/>
            <a:ext cx="7889875" cy="641350"/>
          </a:xfrm>
          <a:prstGeom prst="rect">
            <a:avLst/>
          </a:prstGeom>
          <a:solidFill>
            <a:srgbClr val="E8F6FE"/>
          </a:solidFill>
          <a:ln>
            <a:noFill/>
          </a:ln>
          <a:extLst>
            <a:ext uri="{91240B29-F687-4f45-9708-019B960494DF}">
              <a14:hiddenLine xmlns:a14="http://schemas.microsoft.com/office/drawing/2010/main" xmlns="" w="25400">
                <a:solidFill>
                  <a:srgbClr val="000000"/>
                </a:solidFill>
                <a:miter lim="800000"/>
                <a:headEnd/>
                <a:tailEnd type="none" w="lg" len="lg"/>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solidFill>
                  <a:schemeClr val="accent2"/>
                </a:solidFill>
              </a:rPr>
              <a:t>Query:   </a:t>
            </a:r>
            <a:r>
              <a:rPr lang="en-US" sz="3600">
                <a:solidFill>
                  <a:schemeClr val="accent2"/>
                </a:solidFill>
              </a:rPr>
              <a:t>∏</a:t>
            </a:r>
            <a:r>
              <a:rPr lang="en-US" sz="3600" baseline="-25000">
                <a:solidFill>
                  <a:schemeClr val="accent2"/>
                </a:solidFill>
              </a:rPr>
              <a:t>ename</a:t>
            </a:r>
            <a:r>
              <a:rPr lang="en-US" sz="3600">
                <a:solidFill>
                  <a:schemeClr val="accent2"/>
                </a:solidFill>
              </a:rPr>
              <a:t> </a:t>
            </a:r>
            <a:r>
              <a:rPr lang="en-US" sz="3600">
                <a:solidFill>
                  <a:schemeClr val="accent2"/>
                </a:solidFill>
                <a:sym typeface="Symbol" charset="0"/>
              </a:rPr>
              <a:t> </a:t>
            </a:r>
            <a:r>
              <a:rPr lang="en-US" sz="3600" baseline="-25000">
                <a:solidFill>
                  <a:schemeClr val="accent2"/>
                </a:solidFill>
              </a:rPr>
              <a:t>dname = </a:t>
            </a:r>
            <a:r>
              <a:rPr lang="ja-JP" altLang="en-US" sz="3600" baseline="-25000">
                <a:solidFill>
                  <a:schemeClr val="accent2"/>
                </a:solidFill>
              </a:rPr>
              <a:t>‘</a:t>
            </a:r>
            <a:r>
              <a:rPr lang="en-US" altLang="ja-JP" sz="3600" baseline="-25000">
                <a:solidFill>
                  <a:schemeClr val="accent2"/>
                </a:solidFill>
              </a:rPr>
              <a:t>Toy</a:t>
            </a:r>
            <a:r>
              <a:rPr lang="ja-JP" altLang="en-US" sz="3600" baseline="-25000">
                <a:solidFill>
                  <a:schemeClr val="accent2"/>
                </a:solidFill>
              </a:rPr>
              <a:t>’</a:t>
            </a:r>
            <a:r>
              <a:rPr lang="en-US" altLang="ja-JP" sz="3600">
                <a:solidFill>
                  <a:schemeClr val="accent2"/>
                </a:solidFill>
                <a:sym typeface="Symbol" charset="0"/>
              </a:rPr>
              <a:t> </a:t>
            </a:r>
            <a:r>
              <a:rPr lang="en-US" altLang="ja-JP" sz="2400">
                <a:solidFill>
                  <a:schemeClr val="accent2"/>
                </a:solidFill>
              </a:rPr>
              <a:t>(EMP</a:t>
            </a:r>
            <a:r>
              <a:rPr lang="en-US" altLang="ja-JP" sz="3600">
                <a:solidFill>
                  <a:schemeClr val="accent2"/>
                </a:solidFill>
              </a:rPr>
              <a:t> ⋈ </a:t>
            </a:r>
            <a:r>
              <a:rPr lang="en-US" altLang="ja-JP" sz="2400">
                <a:solidFill>
                  <a:schemeClr val="accent2"/>
                </a:solidFill>
              </a:rPr>
              <a:t>DEPT)</a:t>
            </a:r>
            <a:endParaRPr lang="en-US" sz="2400">
              <a:solidFill>
                <a:schemeClr val="accent2"/>
              </a:solidFill>
            </a:endParaRPr>
          </a:p>
        </p:txBody>
      </p:sp>
      <p:sp>
        <p:nvSpPr>
          <p:cNvPr id="1206286" name="Text Box 14"/>
          <p:cNvSpPr txBox="1">
            <a:spLocks noChangeArrowheads="1"/>
          </p:cNvSpPr>
          <p:nvPr/>
        </p:nvSpPr>
        <p:spPr bwMode="auto">
          <a:xfrm>
            <a:off x="669925" y="5486400"/>
            <a:ext cx="36639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sz="1800">
                <a:solidFill>
                  <a:schemeClr val="hlink"/>
                </a:solidFill>
                <a:latin typeface="Comic Sans MS" charset="0"/>
              </a:rPr>
              <a:t>50 + 50,000 +  1,000, 000 writes</a:t>
            </a:r>
            <a:br>
              <a:rPr lang="en-US" sz="1800">
                <a:solidFill>
                  <a:schemeClr val="hlink"/>
                </a:solidFill>
                <a:latin typeface="Comic Sans MS" charset="0"/>
              </a:rPr>
            </a:br>
            <a:r>
              <a:rPr lang="en-US" sz="1800">
                <a:solidFill>
                  <a:schemeClr val="hlink"/>
                </a:solidFill>
                <a:latin typeface="Comic Sans MS" charset="0"/>
              </a:rPr>
              <a:t>(5 tuples per page in T1)</a:t>
            </a:r>
          </a:p>
        </p:txBody>
      </p:sp>
      <p:sp>
        <p:nvSpPr>
          <p:cNvPr id="1206287" name="Text Box 15"/>
          <p:cNvSpPr txBox="1">
            <a:spLocks noChangeArrowheads="1"/>
          </p:cNvSpPr>
          <p:nvPr/>
        </p:nvSpPr>
        <p:spPr bwMode="auto">
          <a:xfrm>
            <a:off x="4419600" y="4495800"/>
            <a:ext cx="46894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3600">
                <a:solidFill>
                  <a:schemeClr val="accent2"/>
                </a:solidFill>
                <a:sym typeface="Symbol" charset="0"/>
              </a:rPr>
              <a:t></a:t>
            </a:r>
            <a:r>
              <a:rPr lang="en-US" sz="2400">
                <a:solidFill>
                  <a:schemeClr val="accent2"/>
                </a:solidFill>
                <a:sym typeface="Symbol" charset="0"/>
              </a:rPr>
              <a:t> </a:t>
            </a:r>
            <a:r>
              <a:rPr lang="en-US" sz="2400">
                <a:solidFill>
                  <a:schemeClr val="accent2"/>
                </a:solidFill>
              </a:rPr>
              <a:t>( T2, </a:t>
            </a:r>
            <a:r>
              <a:rPr lang="en-US" sz="3600">
                <a:solidFill>
                  <a:schemeClr val="accent2"/>
                </a:solidFill>
                <a:sym typeface="Symbol" charset="0"/>
              </a:rPr>
              <a:t></a:t>
            </a:r>
            <a:r>
              <a:rPr lang="en-US" sz="3200" baseline="-25000">
                <a:solidFill>
                  <a:schemeClr val="accent2"/>
                </a:solidFill>
              </a:rPr>
              <a:t>EMP.did=DEPT.did</a:t>
            </a:r>
            <a:r>
              <a:rPr lang="en-US" sz="3600" baseline="-25000">
                <a:solidFill>
                  <a:schemeClr val="accent2"/>
                </a:solidFill>
              </a:rPr>
              <a:t> </a:t>
            </a:r>
            <a:r>
              <a:rPr lang="en-US" sz="2400">
                <a:solidFill>
                  <a:schemeClr val="accent2"/>
                </a:solidFill>
              </a:rPr>
              <a:t>T1)</a:t>
            </a:r>
          </a:p>
        </p:txBody>
      </p:sp>
      <p:sp>
        <p:nvSpPr>
          <p:cNvPr id="1206288" name="Text Box 16"/>
          <p:cNvSpPr txBox="1">
            <a:spLocks noChangeArrowheads="1"/>
          </p:cNvSpPr>
          <p:nvPr/>
        </p:nvSpPr>
        <p:spPr bwMode="auto">
          <a:xfrm>
            <a:off x="4419600" y="3778250"/>
            <a:ext cx="43846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3600">
                <a:solidFill>
                  <a:schemeClr val="accent2"/>
                </a:solidFill>
                <a:sym typeface="Symbol" charset="0"/>
              </a:rPr>
              <a:t></a:t>
            </a:r>
            <a:r>
              <a:rPr lang="en-US" sz="2400">
                <a:solidFill>
                  <a:schemeClr val="accent2"/>
                </a:solidFill>
                <a:sym typeface="Symbol" charset="0"/>
              </a:rPr>
              <a:t> </a:t>
            </a:r>
            <a:r>
              <a:rPr lang="en-US" sz="2400">
                <a:solidFill>
                  <a:schemeClr val="accent2"/>
                </a:solidFill>
              </a:rPr>
              <a:t>( T3, </a:t>
            </a:r>
            <a:r>
              <a:rPr lang="en-US" sz="3600">
                <a:solidFill>
                  <a:schemeClr val="accent2"/>
                </a:solidFill>
                <a:sym typeface="Symbol" charset="0"/>
              </a:rPr>
              <a:t></a:t>
            </a:r>
            <a:r>
              <a:rPr lang="en-US" sz="3200" baseline="-25000">
                <a:solidFill>
                  <a:schemeClr val="accent2"/>
                </a:solidFill>
              </a:rPr>
              <a:t>dname=</a:t>
            </a:r>
            <a:r>
              <a:rPr lang="ja-JP" altLang="en-US" sz="3200" baseline="-25000">
                <a:solidFill>
                  <a:schemeClr val="accent2"/>
                </a:solidFill>
              </a:rPr>
              <a:t>‘</a:t>
            </a:r>
            <a:r>
              <a:rPr lang="en-US" altLang="ja-JP" sz="3200" baseline="-25000">
                <a:solidFill>
                  <a:schemeClr val="accent2"/>
                </a:solidFill>
              </a:rPr>
              <a:t>Toy</a:t>
            </a:r>
            <a:r>
              <a:rPr lang="ja-JP" altLang="en-US" sz="3200" baseline="-25000">
                <a:solidFill>
                  <a:schemeClr val="accent2"/>
                </a:solidFill>
              </a:rPr>
              <a:t>’</a:t>
            </a:r>
            <a:r>
              <a:rPr lang="en-US" altLang="ja-JP" sz="3600" baseline="-25000">
                <a:solidFill>
                  <a:schemeClr val="accent2"/>
                </a:solidFill>
              </a:rPr>
              <a:t>  </a:t>
            </a:r>
            <a:r>
              <a:rPr lang="en-US" altLang="ja-JP" sz="2400">
                <a:solidFill>
                  <a:schemeClr val="accent2"/>
                </a:solidFill>
              </a:rPr>
              <a:t>T2)</a:t>
            </a:r>
            <a:endParaRPr lang="en-US" sz="2400">
              <a:solidFill>
                <a:schemeClr val="accent2"/>
              </a:solidFill>
            </a:endParaRPr>
          </a:p>
        </p:txBody>
      </p:sp>
      <p:sp>
        <p:nvSpPr>
          <p:cNvPr id="1206289" name="Text Box 17"/>
          <p:cNvSpPr txBox="1">
            <a:spLocks noChangeArrowheads="1"/>
          </p:cNvSpPr>
          <p:nvPr/>
        </p:nvSpPr>
        <p:spPr bwMode="auto">
          <a:xfrm>
            <a:off x="4419600" y="3124200"/>
            <a:ext cx="43846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a:spAutoFit/>
          </a:bodyPr>
          <a:lstStyle>
            <a:lvl1pPr marL="457200" indent="-457200"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3600">
                <a:solidFill>
                  <a:schemeClr val="accent2"/>
                </a:solidFill>
                <a:sym typeface="Symbol" charset="0"/>
              </a:rPr>
              <a:t></a:t>
            </a:r>
            <a:r>
              <a:rPr lang="en-US" sz="2400">
                <a:solidFill>
                  <a:schemeClr val="accent2"/>
                </a:solidFill>
                <a:sym typeface="Symbol" charset="0"/>
              </a:rPr>
              <a:t> </a:t>
            </a:r>
            <a:r>
              <a:rPr lang="en-US" sz="2400">
                <a:solidFill>
                  <a:schemeClr val="accent2"/>
                </a:solidFill>
              </a:rPr>
              <a:t>( R, </a:t>
            </a:r>
            <a:r>
              <a:rPr lang="en-US" sz="3200">
                <a:solidFill>
                  <a:schemeClr val="accent2"/>
                </a:solidFill>
              </a:rPr>
              <a:t>∏</a:t>
            </a:r>
            <a:r>
              <a:rPr lang="en-US" sz="3200" baseline="-25000">
                <a:solidFill>
                  <a:schemeClr val="accent2"/>
                </a:solidFill>
              </a:rPr>
              <a:t>ename</a:t>
            </a:r>
            <a:r>
              <a:rPr lang="en-US" sz="3600">
                <a:solidFill>
                  <a:schemeClr val="accent2"/>
                </a:solidFill>
              </a:rPr>
              <a:t> </a:t>
            </a:r>
            <a:r>
              <a:rPr lang="en-US" sz="2400">
                <a:solidFill>
                  <a:schemeClr val="accent2"/>
                </a:solidFill>
              </a:rPr>
              <a:t>T3)  </a:t>
            </a:r>
          </a:p>
        </p:txBody>
      </p:sp>
      <p:sp>
        <p:nvSpPr>
          <p:cNvPr id="1206290" name="Text Box 18"/>
          <p:cNvSpPr txBox="1">
            <a:spLocks noChangeArrowheads="1"/>
          </p:cNvSpPr>
          <p:nvPr/>
        </p:nvSpPr>
        <p:spPr bwMode="auto">
          <a:xfrm>
            <a:off x="4419600" y="5181600"/>
            <a:ext cx="40798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3600">
                <a:solidFill>
                  <a:schemeClr val="accent2"/>
                </a:solidFill>
                <a:sym typeface="Symbol" charset="0"/>
              </a:rPr>
              <a:t></a:t>
            </a:r>
            <a:r>
              <a:rPr lang="en-US" sz="2400">
                <a:solidFill>
                  <a:schemeClr val="accent2"/>
                </a:solidFill>
                <a:sym typeface="Symbol" charset="0"/>
              </a:rPr>
              <a:t> </a:t>
            </a:r>
            <a:r>
              <a:rPr lang="en-US" sz="2400">
                <a:solidFill>
                  <a:schemeClr val="accent2"/>
                </a:solidFill>
              </a:rPr>
              <a:t>( T1, EMP</a:t>
            </a:r>
            <a:r>
              <a:rPr lang="en-US" sz="3600">
                <a:solidFill>
                  <a:schemeClr val="accent2"/>
                </a:solidFill>
              </a:rPr>
              <a:t> x </a:t>
            </a:r>
            <a:r>
              <a:rPr lang="en-US" sz="2400">
                <a:solidFill>
                  <a:schemeClr val="accent2"/>
                </a:solidFill>
              </a:rPr>
              <a:t>DEPT)</a:t>
            </a:r>
          </a:p>
        </p:txBody>
      </p:sp>
      <p:sp>
        <p:nvSpPr>
          <p:cNvPr id="1206291" name="Text Box 19"/>
          <p:cNvSpPr txBox="1">
            <a:spLocks noChangeArrowheads="1"/>
          </p:cNvSpPr>
          <p:nvPr/>
        </p:nvSpPr>
        <p:spPr bwMode="auto">
          <a:xfrm>
            <a:off x="1335088" y="4724400"/>
            <a:ext cx="2998787"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sz="1800">
                <a:solidFill>
                  <a:schemeClr val="hlink"/>
                </a:solidFill>
                <a:latin typeface="Comic Sans MS" charset="0"/>
              </a:rPr>
              <a:t>1,000, 000 + 2, 000 writes</a:t>
            </a:r>
            <a:br>
              <a:rPr lang="en-US" sz="1800">
                <a:solidFill>
                  <a:schemeClr val="hlink"/>
                </a:solidFill>
                <a:latin typeface="Comic Sans MS" charset="0"/>
              </a:rPr>
            </a:br>
            <a:r>
              <a:rPr lang="en-US" sz="1800">
                <a:solidFill>
                  <a:schemeClr val="hlink"/>
                </a:solidFill>
                <a:latin typeface="Comic Sans MS" charset="0"/>
              </a:rPr>
              <a:t>(FK join, 10K tuples in T2)</a:t>
            </a:r>
          </a:p>
        </p:txBody>
      </p:sp>
      <p:sp>
        <p:nvSpPr>
          <p:cNvPr id="1206292" name="Text Box 20"/>
          <p:cNvSpPr txBox="1">
            <a:spLocks noChangeArrowheads="1"/>
          </p:cNvSpPr>
          <p:nvPr/>
        </p:nvSpPr>
        <p:spPr bwMode="auto">
          <a:xfrm>
            <a:off x="942975" y="3886200"/>
            <a:ext cx="33909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sz="1800">
                <a:solidFill>
                  <a:schemeClr val="hlink"/>
                </a:solidFill>
                <a:latin typeface="Comic Sans MS" charset="0"/>
              </a:rPr>
              <a:t>2, 000 + 4 writes</a:t>
            </a:r>
            <a:br>
              <a:rPr lang="en-US" sz="1800">
                <a:solidFill>
                  <a:schemeClr val="hlink"/>
                </a:solidFill>
                <a:latin typeface="Comic Sans MS" charset="0"/>
              </a:rPr>
            </a:br>
            <a:r>
              <a:rPr lang="en-US" sz="1800">
                <a:solidFill>
                  <a:schemeClr val="hlink"/>
                </a:solidFill>
                <a:latin typeface="Comic Sans MS" charset="0"/>
              </a:rPr>
              <a:t>(10K/500 = 20 emps per dept)</a:t>
            </a:r>
          </a:p>
        </p:txBody>
      </p:sp>
      <p:sp>
        <p:nvSpPr>
          <p:cNvPr id="1206293" name="Text Box 21"/>
          <p:cNvSpPr txBox="1">
            <a:spLocks noChangeArrowheads="1"/>
          </p:cNvSpPr>
          <p:nvPr/>
        </p:nvSpPr>
        <p:spPr bwMode="auto">
          <a:xfrm>
            <a:off x="2478088" y="3290888"/>
            <a:ext cx="185578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sz="1800">
                <a:solidFill>
                  <a:schemeClr val="hlink"/>
                </a:solidFill>
                <a:latin typeface="Comic Sans MS" charset="0"/>
              </a:rPr>
              <a:t>4 reads, 1 write</a:t>
            </a:r>
          </a:p>
        </p:txBody>
      </p:sp>
      <p:sp>
        <p:nvSpPr>
          <p:cNvPr id="1206294" name="Text Box 22"/>
          <p:cNvSpPr txBox="1">
            <a:spLocks noChangeArrowheads="1"/>
          </p:cNvSpPr>
          <p:nvPr/>
        </p:nvSpPr>
        <p:spPr bwMode="auto">
          <a:xfrm>
            <a:off x="107950" y="3505200"/>
            <a:ext cx="2139950" cy="457200"/>
          </a:xfrm>
          <a:prstGeom prst="rect">
            <a:avLst/>
          </a:prstGeom>
          <a:solidFill>
            <a:srgbClr val="FBEFEB"/>
          </a:solidFill>
          <a:ln>
            <a:noFill/>
          </a:ln>
          <a:extLs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solidFill>
                  <a:schemeClr val="hlink"/>
                </a:solidFill>
              </a:rPr>
              <a:t>Total: 2M I/Os</a:t>
            </a:r>
          </a:p>
        </p:txBody>
      </p:sp>
      <p:sp>
        <p:nvSpPr>
          <p:cNvPr id="74772" name="Text Box 23"/>
          <p:cNvSpPr txBox="1">
            <a:spLocks noChangeArrowheads="1"/>
          </p:cNvSpPr>
          <p:nvPr/>
        </p:nvSpPr>
        <p:spPr bwMode="auto">
          <a:xfrm>
            <a:off x="3810000" y="76200"/>
            <a:ext cx="5232400" cy="701675"/>
          </a:xfrm>
          <a:prstGeom prst="rect">
            <a:avLst/>
          </a:prstGeom>
          <a:solidFill>
            <a:srgbClr val="E9F7FF"/>
          </a:solidFill>
          <a:ln>
            <a:noFill/>
          </a:ln>
          <a:extLs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spcBef>
                <a:spcPct val="20000"/>
              </a:spcBef>
              <a:buClr>
                <a:schemeClr val="tx2"/>
              </a:buClr>
              <a:buSzPct val="60000"/>
              <a:buFont typeface="Wingdings" charset="0"/>
              <a:buNone/>
            </a:pPr>
            <a:r>
              <a:rPr lang="en-US">
                <a:solidFill>
                  <a:schemeClr val="tx2"/>
                </a:solidFill>
              </a:rPr>
              <a:t>SELECT distinct ename FROM Emp E, Dept D</a:t>
            </a:r>
            <a:br>
              <a:rPr lang="en-US">
                <a:solidFill>
                  <a:schemeClr val="tx2"/>
                </a:solidFill>
              </a:rPr>
            </a:br>
            <a:r>
              <a:rPr lang="en-US">
                <a:solidFill>
                  <a:schemeClr val="tx2"/>
                </a:solidFill>
              </a:rPr>
              <a:t>WHERE E.did = D.did and D.dname = </a:t>
            </a:r>
            <a:r>
              <a:rPr lang="ja-JP" altLang="en-US">
                <a:solidFill>
                  <a:schemeClr val="tx2"/>
                </a:solidFill>
              </a:rPr>
              <a:t>‘</a:t>
            </a:r>
            <a:r>
              <a:rPr lang="en-US" altLang="ja-JP">
                <a:solidFill>
                  <a:schemeClr val="tx2"/>
                </a:solidFill>
              </a:rPr>
              <a:t>Toy</a:t>
            </a:r>
            <a:r>
              <a:rPr lang="ja-JP" altLang="en-US">
                <a:solidFill>
                  <a:schemeClr val="tx2"/>
                </a:solidFill>
              </a:rPr>
              <a:t>’</a:t>
            </a:r>
            <a:endParaRPr lang="en-US">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06285"/>
                                        </p:tgtEl>
                                        <p:attrNameLst>
                                          <p:attrName>style.visibility</p:attrName>
                                        </p:attrNameLst>
                                      </p:cBhvr>
                                      <p:to>
                                        <p:strVal val="visible"/>
                                      </p:to>
                                    </p:set>
                                    <p:animEffect transition="in" filter="dissolve">
                                      <p:cBhvr>
                                        <p:cTn id="12" dur="500"/>
                                        <p:tgtEl>
                                          <p:spTgt spid="12062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06290"/>
                                        </p:tgtEl>
                                        <p:attrNameLst>
                                          <p:attrName>style.visibility</p:attrName>
                                        </p:attrNameLst>
                                      </p:cBhvr>
                                      <p:to>
                                        <p:strVal val="visible"/>
                                      </p:to>
                                    </p:set>
                                    <p:animEffect transition="in" filter="dissolve">
                                      <p:cBhvr>
                                        <p:cTn id="17" dur="500"/>
                                        <p:tgtEl>
                                          <p:spTgt spid="12062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06287"/>
                                        </p:tgtEl>
                                        <p:attrNameLst>
                                          <p:attrName>style.visibility</p:attrName>
                                        </p:attrNameLst>
                                      </p:cBhvr>
                                      <p:to>
                                        <p:strVal val="visible"/>
                                      </p:to>
                                    </p:set>
                                    <p:animEffect transition="in" filter="dissolve">
                                      <p:cBhvr>
                                        <p:cTn id="22" dur="500"/>
                                        <p:tgtEl>
                                          <p:spTgt spid="12062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06288"/>
                                        </p:tgtEl>
                                        <p:attrNameLst>
                                          <p:attrName>style.visibility</p:attrName>
                                        </p:attrNameLst>
                                      </p:cBhvr>
                                      <p:to>
                                        <p:strVal val="visible"/>
                                      </p:to>
                                    </p:set>
                                    <p:animEffect transition="in" filter="dissolve">
                                      <p:cBhvr>
                                        <p:cTn id="27" dur="500"/>
                                        <p:tgtEl>
                                          <p:spTgt spid="12062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06289"/>
                                        </p:tgtEl>
                                        <p:attrNameLst>
                                          <p:attrName>style.visibility</p:attrName>
                                        </p:attrNameLst>
                                      </p:cBhvr>
                                      <p:to>
                                        <p:strVal val="visible"/>
                                      </p:to>
                                    </p:set>
                                    <p:animEffect transition="in" filter="dissolve">
                                      <p:cBhvr>
                                        <p:cTn id="32" dur="500"/>
                                        <p:tgtEl>
                                          <p:spTgt spid="12062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06286"/>
                                        </p:tgtEl>
                                        <p:attrNameLst>
                                          <p:attrName>style.visibility</p:attrName>
                                        </p:attrNameLst>
                                      </p:cBhvr>
                                      <p:to>
                                        <p:strVal val="visible"/>
                                      </p:to>
                                    </p:set>
                                    <p:animEffect transition="in" filter="dissolve">
                                      <p:cBhvr>
                                        <p:cTn id="37" dur="500"/>
                                        <p:tgtEl>
                                          <p:spTgt spid="12062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06291"/>
                                        </p:tgtEl>
                                        <p:attrNameLst>
                                          <p:attrName>style.visibility</p:attrName>
                                        </p:attrNameLst>
                                      </p:cBhvr>
                                      <p:to>
                                        <p:strVal val="visible"/>
                                      </p:to>
                                    </p:set>
                                    <p:animEffect transition="in" filter="dissolve">
                                      <p:cBhvr>
                                        <p:cTn id="42" dur="500"/>
                                        <p:tgtEl>
                                          <p:spTgt spid="12062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06292"/>
                                        </p:tgtEl>
                                        <p:attrNameLst>
                                          <p:attrName>style.visibility</p:attrName>
                                        </p:attrNameLst>
                                      </p:cBhvr>
                                      <p:to>
                                        <p:strVal val="visible"/>
                                      </p:to>
                                    </p:set>
                                    <p:animEffect transition="in" filter="dissolve">
                                      <p:cBhvr>
                                        <p:cTn id="47" dur="500"/>
                                        <p:tgtEl>
                                          <p:spTgt spid="120629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06293"/>
                                        </p:tgtEl>
                                        <p:attrNameLst>
                                          <p:attrName>style.visibility</p:attrName>
                                        </p:attrNameLst>
                                      </p:cBhvr>
                                      <p:to>
                                        <p:strVal val="visible"/>
                                      </p:to>
                                    </p:set>
                                    <p:animEffect transition="in" filter="dissolve">
                                      <p:cBhvr>
                                        <p:cTn id="52" dur="500"/>
                                        <p:tgtEl>
                                          <p:spTgt spid="120629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206294"/>
                                        </p:tgtEl>
                                        <p:attrNameLst>
                                          <p:attrName>style.visibility</p:attrName>
                                        </p:attrNameLst>
                                      </p:cBhvr>
                                      <p:to>
                                        <p:strVal val="visible"/>
                                      </p:to>
                                    </p:set>
                                    <p:animEffect transition="in" filter="dissolve">
                                      <p:cBhvr>
                                        <p:cTn id="57" dur="500"/>
                                        <p:tgtEl>
                                          <p:spTgt spid="1206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6285" grpId="0" animBg="1" autoUpdateAnimBg="0"/>
      <p:bldP spid="1206286" grpId="0" autoUpdateAnimBg="0"/>
      <p:bldP spid="1206287" grpId="0" autoUpdateAnimBg="0"/>
      <p:bldP spid="1206288" grpId="0" autoUpdateAnimBg="0"/>
      <p:bldP spid="1206289" grpId="0" autoUpdateAnimBg="0"/>
      <p:bldP spid="1206290" grpId="0" autoUpdateAnimBg="0"/>
      <p:bldP spid="1206291" grpId="0" autoUpdateAnimBg="0"/>
      <p:bldP spid="1206292" grpId="0" autoUpdateAnimBg="0"/>
      <p:bldP spid="1206293" grpId="0" autoUpdateAnimBg="0"/>
      <p:bldP spid="120629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1" name="Date Placeholder 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39A6E1B5-AEC6-D249-A9A5-238BE6F4E904}" type="datetime1">
              <a:rPr lang="en-US" sz="1200"/>
              <a:pPr eaLnBrk="1" hangingPunct="1"/>
              <a:t>12/4/16</a:t>
            </a:fld>
            <a:endParaRPr lang="en-US" sz="1200"/>
          </a:p>
        </p:txBody>
      </p:sp>
      <p:sp>
        <p:nvSpPr>
          <p:cNvPr id="76802"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76803"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8F7064BF-7382-7D42-BD74-F88A3E6CC07C}" type="slidenum">
              <a:rPr lang="en-US" sz="1200"/>
              <a:pPr eaLnBrk="1" hangingPunct="1"/>
              <a:t>33</a:t>
            </a:fld>
            <a:endParaRPr lang="en-US" sz="1200"/>
          </a:p>
        </p:txBody>
      </p:sp>
      <p:sp>
        <p:nvSpPr>
          <p:cNvPr id="76804" name="Rectangle 2"/>
          <p:cNvSpPr>
            <a:spLocks noGrp="1" noChangeArrowheads="1"/>
          </p:cNvSpPr>
          <p:nvPr>
            <p:ph type="title"/>
          </p:nvPr>
        </p:nvSpPr>
        <p:spPr/>
        <p:txBody>
          <a:bodyPr/>
          <a:lstStyle/>
          <a:p>
            <a:pPr eaLnBrk="1" hangingPunct="1"/>
            <a:r>
              <a:rPr lang="en-US">
                <a:latin typeface="Tahoma" charset="0"/>
              </a:rPr>
              <a:t>Example</a:t>
            </a:r>
          </a:p>
        </p:txBody>
      </p:sp>
      <p:sp>
        <p:nvSpPr>
          <p:cNvPr id="76805" name="Text Box 3"/>
          <p:cNvSpPr txBox="1">
            <a:spLocks noChangeArrowheads="1"/>
          </p:cNvSpPr>
          <p:nvPr/>
        </p:nvSpPr>
        <p:spPr bwMode="auto">
          <a:xfrm>
            <a:off x="0" y="1252538"/>
            <a:ext cx="45640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EMP (ssn, ename, addr, sal, did)</a:t>
            </a:r>
          </a:p>
        </p:txBody>
      </p:sp>
      <p:sp>
        <p:nvSpPr>
          <p:cNvPr id="76806" name="Text Box 4"/>
          <p:cNvSpPr txBox="1">
            <a:spLocks noChangeArrowheads="1"/>
          </p:cNvSpPr>
          <p:nvPr/>
        </p:nvSpPr>
        <p:spPr bwMode="auto">
          <a:xfrm>
            <a:off x="4765675" y="1252538"/>
            <a:ext cx="42624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DEPT (did, dname, floor, mgr)</a:t>
            </a:r>
          </a:p>
        </p:txBody>
      </p:sp>
      <p:grpSp>
        <p:nvGrpSpPr>
          <p:cNvPr id="76807" name="Group 5"/>
          <p:cNvGrpSpPr>
            <a:grpSpLocks/>
          </p:cNvGrpSpPr>
          <p:nvPr/>
        </p:nvGrpSpPr>
        <p:grpSpPr bwMode="auto">
          <a:xfrm>
            <a:off x="958850" y="1073150"/>
            <a:ext cx="6051550" cy="228600"/>
            <a:chOff x="604" y="676"/>
            <a:chExt cx="3812" cy="144"/>
          </a:xfrm>
        </p:grpSpPr>
        <p:sp>
          <p:nvSpPr>
            <p:cNvPr id="76838" name="AutoShape 6"/>
            <p:cNvSpPr>
              <a:spLocks noChangeArrowheads="1"/>
            </p:cNvSpPr>
            <p:nvPr/>
          </p:nvSpPr>
          <p:spPr bwMode="auto">
            <a:xfrm>
              <a:off x="604" y="676"/>
              <a:ext cx="192" cy="144"/>
            </a:xfrm>
            <a:prstGeom prst="triangle">
              <a:avLst>
                <a:gd name="adj" fmla="val 50000"/>
              </a:avLst>
            </a:prstGeom>
            <a:solidFill>
              <a:schemeClr val="hlink"/>
            </a:solidFill>
            <a:ln w="25400">
              <a:solidFill>
                <a:schemeClr val="tx1"/>
              </a:solidFill>
              <a:miter lim="800000"/>
              <a:headEnd/>
              <a:tailEnd type="none" w="lg" len="lg"/>
            </a:ln>
          </p:spPr>
          <p:txBody>
            <a:bodyPr wrap="none" anchor="ctr">
              <a:spAutoFit/>
            </a:bodyPr>
            <a:lstStyle/>
            <a:p>
              <a:endParaRPr lang="en-US"/>
            </a:p>
          </p:txBody>
        </p:sp>
        <p:sp>
          <p:nvSpPr>
            <p:cNvPr id="76839" name="AutoShape 7"/>
            <p:cNvSpPr>
              <a:spLocks noChangeArrowheads="1"/>
            </p:cNvSpPr>
            <p:nvPr/>
          </p:nvSpPr>
          <p:spPr bwMode="auto">
            <a:xfrm>
              <a:off x="1116" y="676"/>
              <a:ext cx="192" cy="144"/>
            </a:xfrm>
            <a:prstGeom prst="triangle">
              <a:avLst>
                <a:gd name="adj" fmla="val 50000"/>
              </a:avLst>
            </a:prstGeom>
            <a:solidFill>
              <a:srgbClr val="D6FBC1"/>
            </a:solidFill>
            <a:ln w="25400">
              <a:solidFill>
                <a:schemeClr val="tx1"/>
              </a:solidFill>
              <a:miter lim="800000"/>
              <a:headEnd/>
              <a:tailEnd type="none" w="lg" len="lg"/>
            </a:ln>
          </p:spPr>
          <p:txBody>
            <a:bodyPr wrap="none" anchor="ctr">
              <a:spAutoFit/>
            </a:bodyPr>
            <a:lstStyle/>
            <a:p>
              <a:endParaRPr lang="en-US"/>
            </a:p>
          </p:txBody>
        </p:sp>
        <p:sp>
          <p:nvSpPr>
            <p:cNvPr id="76840" name="AutoShape 8"/>
            <p:cNvSpPr>
              <a:spLocks noChangeArrowheads="1"/>
            </p:cNvSpPr>
            <p:nvPr/>
          </p:nvSpPr>
          <p:spPr bwMode="auto">
            <a:xfrm>
              <a:off x="2520" y="676"/>
              <a:ext cx="192" cy="144"/>
            </a:xfrm>
            <a:prstGeom prst="triangle">
              <a:avLst>
                <a:gd name="adj" fmla="val 50000"/>
              </a:avLst>
            </a:prstGeom>
            <a:solidFill>
              <a:srgbClr val="D6FBC1"/>
            </a:solidFill>
            <a:ln w="25400">
              <a:solidFill>
                <a:schemeClr val="tx1"/>
              </a:solidFill>
              <a:miter lim="800000"/>
              <a:headEnd/>
              <a:tailEnd type="none" w="lg" len="lg"/>
            </a:ln>
          </p:spPr>
          <p:txBody>
            <a:bodyPr wrap="none" anchor="ctr">
              <a:spAutoFit/>
            </a:bodyPr>
            <a:lstStyle/>
            <a:p>
              <a:endParaRPr lang="en-US"/>
            </a:p>
          </p:txBody>
        </p:sp>
        <p:sp>
          <p:nvSpPr>
            <p:cNvPr id="76841" name="AutoShape 9"/>
            <p:cNvSpPr>
              <a:spLocks noChangeArrowheads="1"/>
            </p:cNvSpPr>
            <p:nvPr/>
          </p:nvSpPr>
          <p:spPr bwMode="auto">
            <a:xfrm>
              <a:off x="3712" y="676"/>
              <a:ext cx="192" cy="144"/>
            </a:xfrm>
            <a:prstGeom prst="triangle">
              <a:avLst>
                <a:gd name="adj" fmla="val 50000"/>
              </a:avLst>
            </a:prstGeom>
            <a:solidFill>
              <a:schemeClr val="hlink"/>
            </a:solidFill>
            <a:ln w="25400">
              <a:solidFill>
                <a:schemeClr val="tx1"/>
              </a:solidFill>
              <a:miter lim="800000"/>
              <a:headEnd/>
              <a:tailEnd type="none" w="lg" len="lg"/>
            </a:ln>
          </p:spPr>
          <p:txBody>
            <a:bodyPr wrap="none" anchor="ctr">
              <a:spAutoFit/>
            </a:bodyPr>
            <a:lstStyle/>
            <a:p>
              <a:endParaRPr lang="en-US"/>
            </a:p>
          </p:txBody>
        </p:sp>
        <p:sp>
          <p:nvSpPr>
            <p:cNvPr id="76842" name="AutoShape 10"/>
            <p:cNvSpPr>
              <a:spLocks noChangeArrowheads="1"/>
            </p:cNvSpPr>
            <p:nvPr/>
          </p:nvSpPr>
          <p:spPr bwMode="auto">
            <a:xfrm>
              <a:off x="4224" y="676"/>
              <a:ext cx="192" cy="144"/>
            </a:xfrm>
            <a:prstGeom prst="triangle">
              <a:avLst>
                <a:gd name="adj" fmla="val 50000"/>
              </a:avLst>
            </a:prstGeom>
            <a:solidFill>
              <a:srgbClr val="D6FBC1"/>
            </a:solidFill>
            <a:ln w="25400">
              <a:solidFill>
                <a:schemeClr val="tx1"/>
              </a:solidFill>
              <a:miter lim="800000"/>
              <a:headEnd/>
              <a:tailEnd type="none" w="lg" len="lg"/>
            </a:ln>
          </p:spPr>
          <p:txBody>
            <a:bodyPr wrap="none" anchor="ctr">
              <a:spAutoFit/>
            </a:bodyPr>
            <a:lstStyle/>
            <a:p>
              <a:endParaRPr lang="en-US"/>
            </a:p>
          </p:txBody>
        </p:sp>
      </p:grpSp>
      <p:sp>
        <p:nvSpPr>
          <p:cNvPr id="76808" name="Text Box 11"/>
          <p:cNvSpPr txBox="1">
            <a:spLocks noChangeArrowheads="1"/>
          </p:cNvSpPr>
          <p:nvPr/>
        </p:nvSpPr>
        <p:spPr bwMode="auto">
          <a:xfrm>
            <a:off x="1089025" y="1676400"/>
            <a:ext cx="278447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sz="2400">
                <a:solidFill>
                  <a:schemeClr val="tx2"/>
                </a:solidFill>
                <a:latin typeface="Comic Sans MS" charset="0"/>
              </a:rPr>
              <a:t>10, 000 employees</a:t>
            </a:r>
          </a:p>
          <a:p>
            <a:pPr algn="r" eaLnBrk="1" hangingPunct="1"/>
            <a:r>
              <a:rPr lang="en-US" sz="2400">
                <a:solidFill>
                  <a:schemeClr val="tx2"/>
                </a:solidFill>
                <a:latin typeface="Comic Sans MS" charset="0"/>
              </a:rPr>
              <a:t>1,000 pages</a:t>
            </a:r>
          </a:p>
        </p:txBody>
      </p:sp>
      <p:sp>
        <p:nvSpPr>
          <p:cNvPr id="76809" name="Text Box 12"/>
          <p:cNvSpPr txBox="1">
            <a:spLocks noChangeArrowheads="1"/>
          </p:cNvSpPr>
          <p:nvPr/>
        </p:nvSpPr>
        <p:spPr bwMode="auto">
          <a:xfrm>
            <a:off x="5662613" y="1676400"/>
            <a:ext cx="2643187"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sz="2400">
                <a:solidFill>
                  <a:schemeClr val="tx2"/>
                </a:solidFill>
                <a:latin typeface="Comic Sans MS" charset="0"/>
              </a:rPr>
              <a:t>500 departments</a:t>
            </a:r>
          </a:p>
          <a:p>
            <a:pPr algn="r" eaLnBrk="1" hangingPunct="1"/>
            <a:r>
              <a:rPr lang="en-US" sz="2400">
                <a:solidFill>
                  <a:schemeClr val="tx2"/>
                </a:solidFill>
                <a:latin typeface="Comic Sans MS" charset="0"/>
              </a:rPr>
              <a:t>50 pages</a:t>
            </a:r>
          </a:p>
        </p:txBody>
      </p:sp>
      <p:grpSp>
        <p:nvGrpSpPr>
          <p:cNvPr id="3" name="Group 13"/>
          <p:cNvGrpSpPr>
            <a:grpSpLocks/>
          </p:cNvGrpSpPr>
          <p:nvPr/>
        </p:nvGrpSpPr>
        <p:grpSpPr bwMode="auto">
          <a:xfrm>
            <a:off x="2855913" y="3048000"/>
            <a:ext cx="2628900" cy="2895600"/>
            <a:chOff x="551" y="2112"/>
            <a:chExt cx="1656" cy="1824"/>
          </a:xfrm>
        </p:grpSpPr>
        <p:grpSp>
          <p:nvGrpSpPr>
            <p:cNvPr id="76819" name="Group 14"/>
            <p:cNvGrpSpPr>
              <a:grpSpLocks/>
            </p:cNvGrpSpPr>
            <p:nvPr/>
          </p:nvGrpSpPr>
          <p:grpSpPr bwMode="auto">
            <a:xfrm>
              <a:off x="929" y="2112"/>
              <a:ext cx="826" cy="288"/>
              <a:chOff x="929" y="2112"/>
              <a:chExt cx="826" cy="288"/>
            </a:xfrm>
          </p:grpSpPr>
          <p:grpSp>
            <p:nvGrpSpPr>
              <p:cNvPr id="76833" name="Group 15"/>
              <p:cNvGrpSpPr>
                <a:grpSpLocks/>
              </p:cNvGrpSpPr>
              <p:nvPr/>
            </p:nvGrpSpPr>
            <p:grpSpPr bwMode="auto">
              <a:xfrm>
                <a:off x="929" y="2112"/>
                <a:ext cx="319" cy="173"/>
                <a:chOff x="929" y="2180"/>
                <a:chExt cx="103" cy="105"/>
              </a:xfrm>
            </p:grpSpPr>
            <p:sp>
              <p:nvSpPr>
                <p:cNvPr id="76835" name="Freeform 16"/>
                <p:cNvSpPr>
                  <a:spLocks/>
                </p:cNvSpPr>
                <p:nvPr/>
              </p:nvSpPr>
              <p:spPr bwMode="auto">
                <a:xfrm>
                  <a:off x="954" y="2188"/>
                  <a:ext cx="1" cy="97"/>
                </a:xfrm>
                <a:custGeom>
                  <a:avLst/>
                  <a:gdLst>
                    <a:gd name="T0" fmla="*/ 0 w 1"/>
                    <a:gd name="T1" fmla="*/ 0 h 97"/>
                    <a:gd name="T2" fmla="*/ 0 w 1"/>
                    <a:gd name="T3" fmla="*/ 96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6836" name="Freeform 17"/>
                <p:cNvSpPr>
                  <a:spLocks/>
                </p:cNvSpPr>
                <p:nvPr/>
              </p:nvSpPr>
              <p:spPr bwMode="auto">
                <a:xfrm>
                  <a:off x="1006" y="2188"/>
                  <a:ext cx="1" cy="97"/>
                </a:xfrm>
                <a:custGeom>
                  <a:avLst/>
                  <a:gdLst>
                    <a:gd name="T0" fmla="*/ 0 w 1"/>
                    <a:gd name="T1" fmla="*/ 0 h 97"/>
                    <a:gd name="T2" fmla="*/ 0 w 1"/>
                    <a:gd name="T3" fmla="*/ 96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6837" name="Freeform 18"/>
                <p:cNvSpPr>
                  <a:spLocks/>
                </p:cNvSpPr>
                <p:nvPr/>
              </p:nvSpPr>
              <p:spPr bwMode="auto">
                <a:xfrm>
                  <a:off x="929" y="2180"/>
                  <a:ext cx="103" cy="1"/>
                </a:xfrm>
                <a:custGeom>
                  <a:avLst/>
                  <a:gdLst>
                    <a:gd name="T0" fmla="*/ 0 w 103"/>
                    <a:gd name="T1" fmla="*/ 0 h 1"/>
                    <a:gd name="T2" fmla="*/ 102 w 103"/>
                    <a:gd name="T3" fmla="*/ 0 h 1"/>
                    <a:gd name="T4" fmla="*/ 0 w 103"/>
                    <a:gd name="T5" fmla="*/ 0 h 1"/>
                    <a:gd name="T6" fmla="*/ 0 60000 65536"/>
                    <a:gd name="T7" fmla="*/ 0 60000 65536"/>
                    <a:gd name="T8" fmla="*/ 0 60000 65536"/>
                    <a:gd name="T9" fmla="*/ 0 w 103"/>
                    <a:gd name="T10" fmla="*/ 0 h 1"/>
                    <a:gd name="T11" fmla="*/ 103 w 103"/>
                    <a:gd name="T12" fmla="*/ 1 h 1"/>
                  </a:gdLst>
                  <a:ahLst/>
                  <a:cxnLst>
                    <a:cxn ang="T6">
                      <a:pos x="T0" y="T1"/>
                    </a:cxn>
                    <a:cxn ang="T7">
                      <a:pos x="T2" y="T3"/>
                    </a:cxn>
                    <a:cxn ang="T8">
                      <a:pos x="T4" y="T5"/>
                    </a:cxn>
                  </a:cxnLst>
                  <a:rect l="T9" t="T10" r="T11" b="T12"/>
                  <a:pathLst>
                    <a:path w="103" h="1">
                      <a:moveTo>
                        <a:pt x="0" y="0"/>
                      </a:moveTo>
                      <a:lnTo>
                        <a:pt x="102" y="0"/>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76834" name="Rectangle 19"/>
              <p:cNvSpPr>
                <a:spLocks noChangeArrowheads="1"/>
              </p:cNvSpPr>
              <p:nvPr/>
            </p:nvSpPr>
            <p:spPr bwMode="auto">
              <a:xfrm>
                <a:off x="1152" y="2152"/>
                <a:ext cx="603"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a:solidFill>
                      <a:srgbClr val="000000"/>
                    </a:solidFill>
                    <a:latin typeface="Arial" charset="0"/>
                  </a:rPr>
                  <a:t>ename</a:t>
                </a:r>
              </a:p>
            </p:txBody>
          </p:sp>
        </p:grpSp>
        <p:sp>
          <p:nvSpPr>
            <p:cNvPr id="76820" name="Rectangle 20"/>
            <p:cNvSpPr>
              <a:spLocks noChangeArrowheads="1"/>
            </p:cNvSpPr>
            <p:nvPr/>
          </p:nvSpPr>
          <p:spPr bwMode="auto">
            <a:xfrm>
              <a:off x="551" y="3717"/>
              <a:ext cx="409"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EMP</a:t>
              </a:r>
            </a:p>
          </p:txBody>
        </p:sp>
        <p:sp>
          <p:nvSpPr>
            <p:cNvPr id="76821" name="Rectangle 21"/>
            <p:cNvSpPr>
              <a:spLocks noChangeArrowheads="1"/>
            </p:cNvSpPr>
            <p:nvPr/>
          </p:nvSpPr>
          <p:spPr bwMode="auto">
            <a:xfrm>
              <a:off x="1200" y="3717"/>
              <a:ext cx="477"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DEPT</a:t>
              </a:r>
            </a:p>
          </p:txBody>
        </p:sp>
        <p:sp>
          <p:nvSpPr>
            <p:cNvPr id="76822" name="AutoShape 22"/>
            <p:cNvSpPr>
              <a:spLocks noChangeArrowheads="1"/>
            </p:cNvSpPr>
            <p:nvPr/>
          </p:nvSpPr>
          <p:spPr bwMode="auto">
            <a:xfrm rot="5400000" flipV="1">
              <a:off x="985" y="3160"/>
              <a:ext cx="216" cy="216"/>
            </a:xfrm>
            <a:prstGeom prst="flowChartCollate">
              <a:avLst/>
            </a:prstGeom>
            <a:noFill/>
            <a:ln w="25400">
              <a:solidFill>
                <a:schemeClr val="tx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grpSp>
          <p:nvGrpSpPr>
            <p:cNvPr id="76823" name="Group 23"/>
            <p:cNvGrpSpPr>
              <a:grpSpLocks/>
            </p:cNvGrpSpPr>
            <p:nvPr/>
          </p:nvGrpSpPr>
          <p:grpSpPr bwMode="auto">
            <a:xfrm>
              <a:off x="1008" y="2640"/>
              <a:ext cx="1199" cy="288"/>
              <a:chOff x="1008" y="2688"/>
              <a:chExt cx="1199" cy="288"/>
            </a:xfrm>
          </p:grpSpPr>
          <p:sp>
            <p:nvSpPr>
              <p:cNvPr id="76829" name="Rectangle 24"/>
              <p:cNvSpPr>
                <a:spLocks noChangeArrowheads="1"/>
              </p:cNvSpPr>
              <p:nvPr/>
            </p:nvSpPr>
            <p:spPr bwMode="auto">
              <a:xfrm>
                <a:off x="1173" y="2728"/>
                <a:ext cx="1034"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a:solidFill>
                      <a:srgbClr val="000000"/>
                    </a:solidFill>
                    <a:latin typeface="Arial" charset="0"/>
                  </a:rPr>
                  <a:t>dname=</a:t>
                </a:r>
                <a:r>
                  <a:rPr lang="ja-JP" altLang="en-US">
                    <a:solidFill>
                      <a:srgbClr val="000000"/>
                    </a:solidFill>
                    <a:latin typeface="Arial" charset="0"/>
                  </a:rPr>
                  <a:t>‘</a:t>
                </a:r>
                <a:r>
                  <a:rPr lang="en-US" altLang="ja-JP">
                    <a:solidFill>
                      <a:srgbClr val="000000"/>
                    </a:solidFill>
                    <a:latin typeface="Arial" charset="0"/>
                  </a:rPr>
                  <a:t>Toy</a:t>
                </a:r>
                <a:r>
                  <a:rPr lang="ja-JP" altLang="en-US">
                    <a:solidFill>
                      <a:srgbClr val="000000"/>
                    </a:solidFill>
                    <a:latin typeface="Arial" charset="0"/>
                  </a:rPr>
                  <a:t>’</a:t>
                </a:r>
                <a:endParaRPr lang="en-US">
                  <a:solidFill>
                    <a:srgbClr val="000000"/>
                  </a:solidFill>
                  <a:latin typeface="Arial" charset="0"/>
                </a:endParaRPr>
              </a:p>
            </p:txBody>
          </p:sp>
          <p:grpSp>
            <p:nvGrpSpPr>
              <p:cNvPr id="76830" name="Group 25"/>
              <p:cNvGrpSpPr>
                <a:grpSpLocks/>
              </p:cNvGrpSpPr>
              <p:nvPr/>
            </p:nvGrpSpPr>
            <p:grpSpPr bwMode="auto">
              <a:xfrm>
                <a:off x="1008" y="2688"/>
                <a:ext cx="336" cy="192"/>
                <a:chOff x="1008" y="2688"/>
                <a:chExt cx="336" cy="192"/>
              </a:xfrm>
            </p:grpSpPr>
            <p:sp>
              <p:nvSpPr>
                <p:cNvPr id="76831" name="Oval 26"/>
                <p:cNvSpPr>
                  <a:spLocks noChangeArrowheads="1"/>
                </p:cNvSpPr>
                <p:nvPr/>
              </p:nvSpPr>
              <p:spPr bwMode="auto">
                <a:xfrm>
                  <a:off x="1008" y="2688"/>
                  <a:ext cx="192" cy="192"/>
                </a:xfrm>
                <a:prstGeom prst="ellipse">
                  <a:avLst/>
                </a:prstGeom>
                <a:noFill/>
                <a:ln w="38100">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76832" name="Line 27"/>
                <p:cNvSpPr>
                  <a:spLocks noChangeShapeType="1"/>
                </p:cNvSpPr>
                <p:nvPr/>
              </p:nvSpPr>
              <p:spPr bwMode="auto">
                <a:xfrm>
                  <a:off x="1080" y="2688"/>
                  <a:ext cx="264" cy="0"/>
                </a:xfrm>
                <a:prstGeom prst="line">
                  <a:avLst/>
                </a:prstGeom>
                <a:noFill/>
                <a:ln w="38100">
                  <a:solidFill>
                    <a:schemeClr val="tx1"/>
                  </a:solidFill>
                  <a:round/>
                  <a:headEnd/>
                  <a:tailEnd type="none" w="lg" len="lg"/>
                </a:ln>
                <a:extLst>
                  <a:ext uri="{909E8E84-426E-40dd-AFC4-6F175D3DCCD1}">
                    <a14:hiddenFill xmlns:a14="http://schemas.microsoft.com/office/drawing/2010/main" xmlns="">
                      <a:noFill/>
                    </a14:hiddenFill>
                  </a:ext>
                </a:extLst>
              </p:spPr>
              <p:txBody>
                <a:bodyPr>
                  <a:spAutoFit/>
                </a:bodyPr>
                <a:lstStyle/>
                <a:p>
                  <a:endParaRPr lang="en-US"/>
                </a:p>
              </p:txBody>
            </p:sp>
          </p:grpSp>
        </p:grpSp>
        <p:sp>
          <p:nvSpPr>
            <p:cNvPr id="76824" name="AutoShape 28"/>
            <p:cNvSpPr>
              <a:spLocks noChangeArrowheads="1"/>
            </p:cNvSpPr>
            <p:nvPr/>
          </p:nvSpPr>
          <p:spPr bwMode="auto">
            <a:xfrm>
              <a:off x="1008" y="2352"/>
              <a:ext cx="192" cy="240"/>
            </a:xfrm>
            <a:prstGeom prst="upArrow">
              <a:avLst>
                <a:gd name="adj1" fmla="val 50000"/>
                <a:gd name="adj2" fmla="val 31250"/>
              </a:avLst>
            </a:prstGeom>
            <a:solidFill>
              <a:srgbClr val="D3EEFD"/>
            </a:solidFill>
            <a:ln w="25400">
              <a:solidFill>
                <a:schemeClr val="accent2"/>
              </a:solidFill>
              <a:miter lim="800000"/>
              <a:headEnd/>
              <a:tailEnd type="none" w="lg" len="lg"/>
            </a:ln>
          </p:spPr>
          <p:txBody>
            <a:bodyPr wrap="none" anchor="ctr">
              <a:spAutoFit/>
            </a:bodyPr>
            <a:lstStyle/>
            <a:p>
              <a:endParaRPr lang="en-US"/>
            </a:p>
          </p:txBody>
        </p:sp>
        <p:sp>
          <p:nvSpPr>
            <p:cNvPr id="76825" name="AutoShape 29"/>
            <p:cNvSpPr>
              <a:spLocks noChangeArrowheads="1"/>
            </p:cNvSpPr>
            <p:nvPr/>
          </p:nvSpPr>
          <p:spPr bwMode="auto">
            <a:xfrm>
              <a:off x="1008" y="2880"/>
              <a:ext cx="192" cy="240"/>
            </a:xfrm>
            <a:prstGeom prst="upArrow">
              <a:avLst>
                <a:gd name="adj1" fmla="val 50000"/>
                <a:gd name="adj2" fmla="val 31250"/>
              </a:avLst>
            </a:prstGeom>
            <a:solidFill>
              <a:srgbClr val="D3EEFD"/>
            </a:solidFill>
            <a:ln w="25400">
              <a:solidFill>
                <a:schemeClr val="accent2"/>
              </a:solidFill>
              <a:miter lim="800000"/>
              <a:headEnd/>
              <a:tailEnd type="none" w="lg" len="lg"/>
            </a:ln>
          </p:spPr>
          <p:txBody>
            <a:bodyPr wrap="none" anchor="ctr">
              <a:spAutoFit/>
            </a:bodyPr>
            <a:lstStyle/>
            <a:p>
              <a:endParaRPr lang="en-US"/>
            </a:p>
          </p:txBody>
        </p:sp>
        <p:grpSp>
          <p:nvGrpSpPr>
            <p:cNvPr id="76826" name="Group 30"/>
            <p:cNvGrpSpPr>
              <a:grpSpLocks/>
            </p:cNvGrpSpPr>
            <p:nvPr/>
          </p:nvGrpSpPr>
          <p:grpSpPr bwMode="auto">
            <a:xfrm>
              <a:off x="720" y="3360"/>
              <a:ext cx="672" cy="384"/>
              <a:chOff x="3456" y="2928"/>
              <a:chExt cx="672" cy="384"/>
            </a:xfrm>
          </p:grpSpPr>
          <p:sp>
            <p:nvSpPr>
              <p:cNvPr id="76827" name="AutoShape 31"/>
              <p:cNvSpPr>
                <a:spLocks noChangeArrowheads="1"/>
              </p:cNvSpPr>
              <p:nvPr/>
            </p:nvSpPr>
            <p:spPr bwMode="auto">
              <a:xfrm rot="-2684010">
                <a:off x="3936" y="2928"/>
                <a:ext cx="192" cy="384"/>
              </a:xfrm>
              <a:prstGeom prst="upArrow">
                <a:avLst>
                  <a:gd name="adj1" fmla="val 50000"/>
                  <a:gd name="adj2" fmla="val 50000"/>
                </a:avLst>
              </a:prstGeom>
              <a:solidFill>
                <a:srgbClr val="D3EEFD"/>
              </a:solidFill>
              <a:ln w="25400">
                <a:solidFill>
                  <a:schemeClr val="accent2"/>
                </a:solidFill>
                <a:miter lim="800000"/>
                <a:headEnd/>
                <a:tailEnd type="none" w="lg" len="lg"/>
              </a:ln>
            </p:spPr>
            <p:txBody>
              <a:bodyPr anchor="ctr">
                <a:spAutoFit/>
              </a:bodyPr>
              <a:lstStyle/>
              <a:p>
                <a:endParaRPr lang="en-US"/>
              </a:p>
            </p:txBody>
          </p:sp>
          <p:sp>
            <p:nvSpPr>
              <p:cNvPr id="76828" name="AutoShape 32"/>
              <p:cNvSpPr>
                <a:spLocks noChangeArrowheads="1"/>
              </p:cNvSpPr>
              <p:nvPr/>
            </p:nvSpPr>
            <p:spPr bwMode="auto">
              <a:xfrm rot="-8084010" flipH="1" flipV="1">
                <a:off x="3552" y="2928"/>
                <a:ext cx="192" cy="384"/>
              </a:xfrm>
              <a:prstGeom prst="upArrow">
                <a:avLst>
                  <a:gd name="adj1" fmla="val 50000"/>
                  <a:gd name="adj2" fmla="val 50000"/>
                </a:avLst>
              </a:prstGeom>
              <a:solidFill>
                <a:srgbClr val="D3EEFD"/>
              </a:solidFill>
              <a:ln w="25400">
                <a:solidFill>
                  <a:schemeClr val="accent2"/>
                </a:solidFill>
                <a:miter lim="800000"/>
                <a:headEnd/>
                <a:tailEnd type="none" w="lg" len="lg"/>
              </a:ln>
            </p:spPr>
            <p:txBody>
              <a:bodyPr anchor="ctr">
                <a:spAutoFit/>
              </a:bodyPr>
              <a:lstStyle/>
              <a:p>
                <a:endParaRPr lang="en-US"/>
              </a:p>
            </p:txBody>
          </p:sp>
        </p:grpSp>
      </p:grpSp>
      <p:sp>
        <p:nvSpPr>
          <p:cNvPr id="1208353" name="Text Box 33"/>
          <p:cNvSpPr txBox="1">
            <a:spLocks noChangeArrowheads="1"/>
          </p:cNvSpPr>
          <p:nvPr/>
        </p:nvSpPr>
        <p:spPr bwMode="auto">
          <a:xfrm>
            <a:off x="258763" y="4648200"/>
            <a:ext cx="3017837" cy="6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hlink"/>
                </a:solidFill>
                <a:latin typeface="Comic Sans MS" charset="0"/>
              </a:rPr>
              <a:t>Page NL, write to T1</a:t>
            </a:r>
            <a:br>
              <a:rPr lang="en-US">
                <a:solidFill>
                  <a:schemeClr val="hlink"/>
                </a:solidFill>
                <a:latin typeface="Comic Sans MS" charset="0"/>
              </a:rPr>
            </a:br>
            <a:r>
              <a:rPr lang="en-US" sz="1800">
                <a:solidFill>
                  <a:schemeClr val="hlink"/>
                </a:solidFill>
                <a:latin typeface="Comic Sans MS" charset="0"/>
              </a:rPr>
              <a:t>50 + 50,000 + 2000 writes</a:t>
            </a:r>
          </a:p>
        </p:txBody>
      </p:sp>
      <p:sp>
        <p:nvSpPr>
          <p:cNvPr id="1208354" name="Text Box 34"/>
          <p:cNvSpPr txBox="1">
            <a:spLocks noChangeArrowheads="1"/>
          </p:cNvSpPr>
          <p:nvPr/>
        </p:nvSpPr>
        <p:spPr bwMode="auto">
          <a:xfrm>
            <a:off x="808038" y="3762375"/>
            <a:ext cx="2532062" cy="6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accent2"/>
                </a:solidFill>
                <a:latin typeface="Comic Sans MS" charset="0"/>
              </a:rPr>
              <a:t>Read temp T1</a:t>
            </a:r>
          </a:p>
          <a:p>
            <a:pPr algn="r" eaLnBrk="1" hangingPunct="1"/>
            <a:r>
              <a:rPr lang="en-US" sz="1800">
                <a:solidFill>
                  <a:schemeClr val="accent2"/>
                </a:solidFill>
                <a:latin typeface="Comic Sans MS" charset="0"/>
              </a:rPr>
              <a:t>2,000 reads +4 writes</a:t>
            </a:r>
          </a:p>
        </p:txBody>
      </p:sp>
      <p:sp>
        <p:nvSpPr>
          <p:cNvPr id="1208355" name="Text Box 35"/>
          <p:cNvSpPr txBox="1">
            <a:spLocks noChangeArrowheads="1"/>
          </p:cNvSpPr>
          <p:nvPr/>
        </p:nvSpPr>
        <p:spPr bwMode="auto">
          <a:xfrm>
            <a:off x="1257300" y="2819400"/>
            <a:ext cx="2082800" cy="6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tx2"/>
                </a:solidFill>
                <a:latin typeface="Comic Sans MS" charset="0"/>
              </a:rPr>
              <a:t>Read temp T2</a:t>
            </a:r>
          </a:p>
          <a:p>
            <a:pPr algn="r" eaLnBrk="1" hangingPunct="1"/>
            <a:r>
              <a:rPr lang="en-US" sz="1800">
                <a:solidFill>
                  <a:schemeClr val="tx2"/>
                </a:solidFill>
                <a:latin typeface="Comic Sans MS" charset="0"/>
              </a:rPr>
              <a:t>4 reads + 1 writes</a:t>
            </a:r>
          </a:p>
        </p:txBody>
      </p:sp>
      <p:grpSp>
        <p:nvGrpSpPr>
          <p:cNvPr id="76814" name="Group 36"/>
          <p:cNvGrpSpPr>
            <a:grpSpLocks/>
          </p:cNvGrpSpPr>
          <p:nvPr/>
        </p:nvGrpSpPr>
        <p:grpSpPr bwMode="auto">
          <a:xfrm>
            <a:off x="5368925" y="2863850"/>
            <a:ext cx="3775075" cy="2393950"/>
            <a:chOff x="3238" y="1804"/>
            <a:chExt cx="2378" cy="1508"/>
          </a:xfrm>
        </p:grpSpPr>
        <p:sp>
          <p:nvSpPr>
            <p:cNvPr id="76816" name="Text Box 37"/>
            <p:cNvSpPr txBox="1">
              <a:spLocks noChangeArrowheads="1"/>
            </p:cNvSpPr>
            <p:nvPr/>
          </p:nvSpPr>
          <p:spPr bwMode="auto">
            <a:xfrm>
              <a:off x="3238" y="2908"/>
              <a:ext cx="2234"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3600">
                  <a:solidFill>
                    <a:schemeClr val="accent2"/>
                  </a:solidFill>
                  <a:sym typeface="Symbol" charset="0"/>
                </a:rPr>
                <a:t></a:t>
              </a:r>
              <a:r>
                <a:rPr lang="en-US" sz="2400">
                  <a:solidFill>
                    <a:schemeClr val="accent2"/>
                  </a:solidFill>
                  <a:sym typeface="Symbol" charset="0"/>
                </a:rPr>
                <a:t> </a:t>
              </a:r>
              <a:r>
                <a:rPr lang="en-US" sz="2400">
                  <a:solidFill>
                    <a:schemeClr val="accent2"/>
                  </a:solidFill>
                </a:rPr>
                <a:t>( T1, EMP</a:t>
              </a:r>
              <a:r>
                <a:rPr lang="en-US" sz="3600">
                  <a:solidFill>
                    <a:schemeClr val="accent2"/>
                  </a:solidFill>
                </a:rPr>
                <a:t> ⋈ </a:t>
              </a:r>
              <a:r>
                <a:rPr lang="en-US" sz="2400">
                  <a:solidFill>
                    <a:schemeClr val="accent2"/>
                  </a:solidFill>
                </a:rPr>
                <a:t>DEPT)</a:t>
              </a:r>
            </a:p>
          </p:txBody>
        </p:sp>
        <p:sp>
          <p:nvSpPr>
            <p:cNvPr id="76817" name="Text Box 38"/>
            <p:cNvSpPr txBox="1">
              <a:spLocks noChangeArrowheads="1"/>
            </p:cNvSpPr>
            <p:nvPr/>
          </p:nvSpPr>
          <p:spPr bwMode="auto">
            <a:xfrm>
              <a:off x="3238" y="2332"/>
              <a:ext cx="2378"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3600">
                  <a:solidFill>
                    <a:schemeClr val="accent2"/>
                  </a:solidFill>
                  <a:sym typeface="Symbol" charset="0"/>
                </a:rPr>
                <a:t></a:t>
              </a:r>
              <a:r>
                <a:rPr lang="en-US" sz="2400">
                  <a:solidFill>
                    <a:schemeClr val="accent2"/>
                  </a:solidFill>
                  <a:sym typeface="Symbol" charset="0"/>
                </a:rPr>
                <a:t> </a:t>
              </a:r>
              <a:r>
                <a:rPr lang="en-US" sz="2400">
                  <a:solidFill>
                    <a:schemeClr val="accent2"/>
                  </a:solidFill>
                </a:rPr>
                <a:t>( T2, </a:t>
              </a:r>
              <a:r>
                <a:rPr lang="en-US" sz="3600">
                  <a:solidFill>
                    <a:schemeClr val="accent2"/>
                  </a:solidFill>
                  <a:sym typeface="Symbol" charset="0"/>
                </a:rPr>
                <a:t></a:t>
              </a:r>
              <a:r>
                <a:rPr lang="en-US" sz="3200" baseline="-25000">
                  <a:solidFill>
                    <a:schemeClr val="accent2"/>
                  </a:solidFill>
                </a:rPr>
                <a:t>dname=</a:t>
              </a:r>
              <a:r>
                <a:rPr lang="ja-JP" altLang="en-US" sz="3200" baseline="-25000">
                  <a:solidFill>
                    <a:schemeClr val="accent2"/>
                  </a:solidFill>
                </a:rPr>
                <a:t>‘</a:t>
              </a:r>
              <a:r>
                <a:rPr lang="en-US" altLang="ja-JP" sz="3200" baseline="-25000">
                  <a:solidFill>
                    <a:schemeClr val="accent2"/>
                  </a:solidFill>
                </a:rPr>
                <a:t>Toy</a:t>
              </a:r>
              <a:r>
                <a:rPr lang="ja-JP" altLang="en-US" sz="3200" baseline="-25000">
                  <a:solidFill>
                    <a:schemeClr val="accent2"/>
                  </a:solidFill>
                </a:rPr>
                <a:t>’</a:t>
              </a:r>
              <a:r>
                <a:rPr lang="en-US" altLang="ja-JP" sz="3600" baseline="-25000">
                  <a:solidFill>
                    <a:schemeClr val="accent2"/>
                  </a:solidFill>
                </a:rPr>
                <a:t>  </a:t>
              </a:r>
              <a:r>
                <a:rPr lang="en-US" altLang="ja-JP" sz="2400">
                  <a:solidFill>
                    <a:schemeClr val="accent2"/>
                  </a:solidFill>
                </a:rPr>
                <a:t>T1)</a:t>
              </a:r>
              <a:endParaRPr lang="en-US" sz="2400">
                <a:solidFill>
                  <a:schemeClr val="accent2"/>
                </a:solidFill>
              </a:endParaRPr>
            </a:p>
          </p:txBody>
        </p:sp>
        <p:sp>
          <p:nvSpPr>
            <p:cNvPr id="76818" name="Text Box 39"/>
            <p:cNvSpPr txBox="1">
              <a:spLocks noChangeArrowheads="1"/>
            </p:cNvSpPr>
            <p:nvPr/>
          </p:nvSpPr>
          <p:spPr bwMode="auto">
            <a:xfrm>
              <a:off x="3238" y="1804"/>
              <a:ext cx="1994"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3600">
                  <a:solidFill>
                    <a:schemeClr val="accent2"/>
                  </a:solidFill>
                  <a:sym typeface="Symbol" charset="0"/>
                </a:rPr>
                <a:t></a:t>
              </a:r>
              <a:r>
                <a:rPr lang="en-US" sz="2400">
                  <a:solidFill>
                    <a:schemeClr val="accent2"/>
                  </a:solidFill>
                  <a:sym typeface="Symbol" charset="0"/>
                </a:rPr>
                <a:t> </a:t>
              </a:r>
              <a:r>
                <a:rPr lang="en-US" sz="2400">
                  <a:solidFill>
                    <a:schemeClr val="accent2"/>
                  </a:solidFill>
                </a:rPr>
                <a:t>( R, </a:t>
              </a:r>
              <a:r>
                <a:rPr lang="en-US" sz="3200">
                  <a:solidFill>
                    <a:schemeClr val="accent2"/>
                  </a:solidFill>
                </a:rPr>
                <a:t>∏</a:t>
              </a:r>
              <a:r>
                <a:rPr lang="en-US" sz="3200" baseline="-25000">
                  <a:solidFill>
                    <a:schemeClr val="accent2"/>
                  </a:solidFill>
                </a:rPr>
                <a:t>ename</a:t>
              </a:r>
              <a:r>
                <a:rPr lang="en-US" sz="3600">
                  <a:solidFill>
                    <a:schemeClr val="accent2"/>
                  </a:solidFill>
                </a:rPr>
                <a:t> </a:t>
              </a:r>
              <a:r>
                <a:rPr lang="en-US" sz="2400">
                  <a:solidFill>
                    <a:schemeClr val="accent2"/>
                  </a:solidFill>
                </a:rPr>
                <a:t>T2)</a:t>
              </a:r>
            </a:p>
          </p:txBody>
        </p:sp>
      </p:grpSp>
      <p:sp>
        <p:nvSpPr>
          <p:cNvPr id="1208360" name="Text Box 40"/>
          <p:cNvSpPr txBox="1">
            <a:spLocks noChangeArrowheads="1"/>
          </p:cNvSpPr>
          <p:nvPr/>
        </p:nvSpPr>
        <p:spPr bwMode="auto">
          <a:xfrm>
            <a:off x="3962400" y="2286000"/>
            <a:ext cx="2251075" cy="457200"/>
          </a:xfrm>
          <a:prstGeom prst="rect">
            <a:avLst/>
          </a:prstGeom>
          <a:solidFill>
            <a:srgbClr val="FBEFEB"/>
          </a:solidFill>
          <a:ln>
            <a:noFill/>
          </a:ln>
          <a:extLs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solidFill>
                  <a:schemeClr val="hlink"/>
                </a:solidFill>
              </a:rPr>
              <a:t>Total: 54K I/Os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08353"/>
                                        </p:tgtEl>
                                        <p:attrNameLst>
                                          <p:attrName>style.visibility</p:attrName>
                                        </p:attrNameLst>
                                      </p:cBhvr>
                                      <p:to>
                                        <p:strVal val="visible"/>
                                      </p:to>
                                    </p:set>
                                    <p:animEffect transition="in" filter="dissolve">
                                      <p:cBhvr>
                                        <p:cTn id="12" dur="500"/>
                                        <p:tgtEl>
                                          <p:spTgt spid="12083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08354"/>
                                        </p:tgtEl>
                                        <p:attrNameLst>
                                          <p:attrName>style.visibility</p:attrName>
                                        </p:attrNameLst>
                                      </p:cBhvr>
                                      <p:to>
                                        <p:strVal val="visible"/>
                                      </p:to>
                                    </p:set>
                                    <p:animEffect transition="in" filter="dissolve">
                                      <p:cBhvr>
                                        <p:cTn id="17" dur="500"/>
                                        <p:tgtEl>
                                          <p:spTgt spid="12083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08355"/>
                                        </p:tgtEl>
                                        <p:attrNameLst>
                                          <p:attrName>style.visibility</p:attrName>
                                        </p:attrNameLst>
                                      </p:cBhvr>
                                      <p:to>
                                        <p:strVal val="visible"/>
                                      </p:to>
                                    </p:set>
                                    <p:animEffect transition="in" filter="dissolve">
                                      <p:cBhvr>
                                        <p:cTn id="22" dur="500"/>
                                        <p:tgtEl>
                                          <p:spTgt spid="12083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08360"/>
                                        </p:tgtEl>
                                        <p:attrNameLst>
                                          <p:attrName>style.visibility</p:attrName>
                                        </p:attrNameLst>
                                      </p:cBhvr>
                                      <p:to>
                                        <p:strVal val="visible"/>
                                      </p:to>
                                    </p:set>
                                    <p:animEffect transition="in" filter="dissolve">
                                      <p:cBhvr>
                                        <p:cTn id="27" dur="500"/>
                                        <p:tgtEl>
                                          <p:spTgt spid="1208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3" grpId="0" autoUpdateAnimBg="0"/>
      <p:bldP spid="1208354" grpId="0" autoUpdateAnimBg="0"/>
      <p:bldP spid="1208355" grpId="0" autoUpdateAnimBg="0"/>
      <p:bldP spid="1208360"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49" name="Date Placeholder 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C78C6BA1-B11F-6549-9188-9E76D9900473}" type="datetime1">
              <a:rPr lang="en-US" sz="1200"/>
              <a:pPr eaLnBrk="1" hangingPunct="1"/>
              <a:t>12/4/16</a:t>
            </a:fld>
            <a:endParaRPr lang="en-US" sz="1200"/>
          </a:p>
        </p:txBody>
      </p:sp>
      <p:sp>
        <p:nvSpPr>
          <p:cNvPr id="78850"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78851"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D5AE5F8C-5971-324C-8F73-9ECF9D2436C1}" type="slidenum">
              <a:rPr lang="en-US" sz="1200"/>
              <a:pPr eaLnBrk="1" hangingPunct="1"/>
              <a:t>34</a:t>
            </a:fld>
            <a:endParaRPr lang="en-US" sz="1200"/>
          </a:p>
        </p:txBody>
      </p:sp>
      <p:sp>
        <p:nvSpPr>
          <p:cNvPr id="78852" name="Rectangle 2"/>
          <p:cNvSpPr>
            <a:spLocks noGrp="1" noChangeArrowheads="1"/>
          </p:cNvSpPr>
          <p:nvPr>
            <p:ph type="title"/>
          </p:nvPr>
        </p:nvSpPr>
        <p:spPr/>
        <p:txBody>
          <a:bodyPr/>
          <a:lstStyle/>
          <a:p>
            <a:pPr eaLnBrk="1" hangingPunct="1"/>
            <a:r>
              <a:rPr lang="en-US">
                <a:latin typeface="Tahoma" charset="0"/>
              </a:rPr>
              <a:t>Example</a:t>
            </a:r>
          </a:p>
        </p:txBody>
      </p:sp>
      <p:sp>
        <p:nvSpPr>
          <p:cNvPr id="78853" name="Text Box 3"/>
          <p:cNvSpPr txBox="1">
            <a:spLocks noChangeArrowheads="1"/>
          </p:cNvSpPr>
          <p:nvPr/>
        </p:nvSpPr>
        <p:spPr bwMode="auto">
          <a:xfrm>
            <a:off x="0" y="1252538"/>
            <a:ext cx="45640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EMP (ssn, ename, addr, sal, did)</a:t>
            </a:r>
          </a:p>
        </p:txBody>
      </p:sp>
      <p:sp>
        <p:nvSpPr>
          <p:cNvPr id="78854" name="Text Box 4"/>
          <p:cNvSpPr txBox="1">
            <a:spLocks noChangeArrowheads="1"/>
          </p:cNvSpPr>
          <p:nvPr/>
        </p:nvSpPr>
        <p:spPr bwMode="auto">
          <a:xfrm>
            <a:off x="4765675" y="1252538"/>
            <a:ext cx="42624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DEPT (did, dname, floor, mgr)</a:t>
            </a:r>
          </a:p>
        </p:txBody>
      </p:sp>
      <p:grpSp>
        <p:nvGrpSpPr>
          <p:cNvPr id="78855" name="Group 5"/>
          <p:cNvGrpSpPr>
            <a:grpSpLocks/>
          </p:cNvGrpSpPr>
          <p:nvPr/>
        </p:nvGrpSpPr>
        <p:grpSpPr bwMode="auto">
          <a:xfrm>
            <a:off x="958850" y="1073150"/>
            <a:ext cx="6051550" cy="228600"/>
            <a:chOff x="604" y="676"/>
            <a:chExt cx="3812" cy="144"/>
          </a:xfrm>
        </p:grpSpPr>
        <p:sp>
          <p:nvSpPr>
            <p:cNvPr id="78888" name="AutoShape 6"/>
            <p:cNvSpPr>
              <a:spLocks noChangeArrowheads="1"/>
            </p:cNvSpPr>
            <p:nvPr/>
          </p:nvSpPr>
          <p:spPr bwMode="auto">
            <a:xfrm>
              <a:off x="604" y="676"/>
              <a:ext cx="192" cy="144"/>
            </a:xfrm>
            <a:prstGeom prst="triangle">
              <a:avLst>
                <a:gd name="adj" fmla="val 50000"/>
              </a:avLst>
            </a:prstGeom>
            <a:solidFill>
              <a:schemeClr val="hlink"/>
            </a:solidFill>
            <a:ln w="25400">
              <a:solidFill>
                <a:schemeClr val="tx1"/>
              </a:solidFill>
              <a:miter lim="800000"/>
              <a:headEnd/>
              <a:tailEnd type="none" w="lg" len="lg"/>
            </a:ln>
          </p:spPr>
          <p:txBody>
            <a:bodyPr wrap="none" anchor="ctr">
              <a:spAutoFit/>
            </a:bodyPr>
            <a:lstStyle/>
            <a:p>
              <a:endParaRPr lang="en-US"/>
            </a:p>
          </p:txBody>
        </p:sp>
        <p:sp>
          <p:nvSpPr>
            <p:cNvPr id="78889" name="AutoShape 7"/>
            <p:cNvSpPr>
              <a:spLocks noChangeArrowheads="1"/>
            </p:cNvSpPr>
            <p:nvPr/>
          </p:nvSpPr>
          <p:spPr bwMode="auto">
            <a:xfrm>
              <a:off x="1116" y="676"/>
              <a:ext cx="192" cy="144"/>
            </a:xfrm>
            <a:prstGeom prst="triangle">
              <a:avLst>
                <a:gd name="adj" fmla="val 50000"/>
              </a:avLst>
            </a:prstGeom>
            <a:solidFill>
              <a:srgbClr val="D6FBC1"/>
            </a:solidFill>
            <a:ln w="25400">
              <a:solidFill>
                <a:schemeClr val="tx1"/>
              </a:solidFill>
              <a:miter lim="800000"/>
              <a:headEnd/>
              <a:tailEnd type="none" w="lg" len="lg"/>
            </a:ln>
          </p:spPr>
          <p:txBody>
            <a:bodyPr wrap="none" anchor="ctr">
              <a:spAutoFit/>
            </a:bodyPr>
            <a:lstStyle/>
            <a:p>
              <a:endParaRPr lang="en-US"/>
            </a:p>
          </p:txBody>
        </p:sp>
        <p:sp>
          <p:nvSpPr>
            <p:cNvPr id="78890" name="AutoShape 8"/>
            <p:cNvSpPr>
              <a:spLocks noChangeArrowheads="1"/>
            </p:cNvSpPr>
            <p:nvPr/>
          </p:nvSpPr>
          <p:spPr bwMode="auto">
            <a:xfrm>
              <a:off x="2520" y="676"/>
              <a:ext cx="192" cy="144"/>
            </a:xfrm>
            <a:prstGeom prst="triangle">
              <a:avLst>
                <a:gd name="adj" fmla="val 50000"/>
              </a:avLst>
            </a:prstGeom>
            <a:solidFill>
              <a:srgbClr val="D6FBC1"/>
            </a:solidFill>
            <a:ln w="25400">
              <a:solidFill>
                <a:schemeClr val="tx1"/>
              </a:solidFill>
              <a:miter lim="800000"/>
              <a:headEnd/>
              <a:tailEnd type="none" w="lg" len="lg"/>
            </a:ln>
          </p:spPr>
          <p:txBody>
            <a:bodyPr wrap="none" anchor="ctr">
              <a:spAutoFit/>
            </a:bodyPr>
            <a:lstStyle/>
            <a:p>
              <a:endParaRPr lang="en-US"/>
            </a:p>
          </p:txBody>
        </p:sp>
        <p:sp>
          <p:nvSpPr>
            <p:cNvPr id="78891" name="AutoShape 9"/>
            <p:cNvSpPr>
              <a:spLocks noChangeArrowheads="1"/>
            </p:cNvSpPr>
            <p:nvPr/>
          </p:nvSpPr>
          <p:spPr bwMode="auto">
            <a:xfrm>
              <a:off x="3712" y="676"/>
              <a:ext cx="192" cy="144"/>
            </a:xfrm>
            <a:prstGeom prst="triangle">
              <a:avLst>
                <a:gd name="adj" fmla="val 50000"/>
              </a:avLst>
            </a:prstGeom>
            <a:solidFill>
              <a:schemeClr val="hlink"/>
            </a:solidFill>
            <a:ln w="25400">
              <a:solidFill>
                <a:schemeClr val="tx1"/>
              </a:solidFill>
              <a:miter lim="800000"/>
              <a:headEnd/>
              <a:tailEnd type="none" w="lg" len="lg"/>
            </a:ln>
          </p:spPr>
          <p:txBody>
            <a:bodyPr wrap="none" anchor="ctr">
              <a:spAutoFit/>
            </a:bodyPr>
            <a:lstStyle/>
            <a:p>
              <a:endParaRPr lang="en-US"/>
            </a:p>
          </p:txBody>
        </p:sp>
        <p:sp>
          <p:nvSpPr>
            <p:cNvPr id="78892" name="AutoShape 10"/>
            <p:cNvSpPr>
              <a:spLocks noChangeArrowheads="1"/>
            </p:cNvSpPr>
            <p:nvPr/>
          </p:nvSpPr>
          <p:spPr bwMode="auto">
            <a:xfrm>
              <a:off x="4224" y="676"/>
              <a:ext cx="192" cy="144"/>
            </a:xfrm>
            <a:prstGeom prst="triangle">
              <a:avLst>
                <a:gd name="adj" fmla="val 50000"/>
              </a:avLst>
            </a:prstGeom>
            <a:solidFill>
              <a:srgbClr val="D6FBC1"/>
            </a:solidFill>
            <a:ln w="25400">
              <a:solidFill>
                <a:schemeClr val="tx1"/>
              </a:solidFill>
              <a:miter lim="800000"/>
              <a:headEnd/>
              <a:tailEnd type="none" w="lg" len="lg"/>
            </a:ln>
          </p:spPr>
          <p:txBody>
            <a:bodyPr wrap="none" anchor="ctr">
              <a:spAutoFit/>
            </a:bodyPr>
            <a:lstStyle/>
            <a:p>
              <a:endParaRPr lang="en-US"/>
            </a:p>
          </p:txBody>
        </p:sp>
      </p:grpSp>
      <p:sp>
        <p:nvSpPr>
          <p:cNvPr id="78856" name="Text Box 11"/>
          <p:cNvSpPr txBox="1">
            <a:spLocks noChangeArrowheads="1"/>
          </p:cNvSpPr>
          <p:nvPr/>
        </p:nvSpPr>
        <p:spPr bwMode="auto">
          <a:xfrm>
            <a:off x="1087438" y="1676400"/>
            <a:ext cx="278447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sz="2400">
                <a:solidFill>
                  <a:schemeClr val="tx2"/>
                </a:solidFill>
                <a:latin typeface="Comic Sans MS" charset="0"/>
              </a:rPr>
              <a:t>10, 000 employees</a:t>
            </a:r>
          </a:p>
          <a:p>
            <a:pPr algn="r" eaLnBrk="1" hangingPunct="1"/>
            <a:r>
              <a:rPr lang="en-US" sz="2400">
                <a:solidFill>
                  <a:schemeClr val="tx2"/>
                </a:solidFill>
                <a:latin typeface="Comic Sans MS" charset="0"/>
              </a:rPr>
              <a:t>1,000 pages</a:t>
            </a:r>
          </a:p>
        </p:txBody>
      </p:sp>
      <p:sp>
        <p:nvSpPr>
          <p:cNvPr id="78857" name="Text Box 12"/>
          <p:cNvSpPr txBox="1">
            <a:spLocks noChangeArrowheads="1"/>
          </p:cNvSpPr>
          <p:nvPr/>
        </p:nvSpPr>
        <p:spPr bwMode="auto">
          <a:xfrm>
            <a:off x="5662613" y="1676400"/>
            <a:ext cx="2643187"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sz="2400">
                <a:solidFill>
                  <a:schemeClr val="tx2"/>
                </a:solidFill>
                <a:latin typeface="Comic Sans MS" charset="0"/>
              </a:rPr>
              <a:t>500 departments</a:t>
            </a:r>
          </a:p>
          <a:p>
            <a:pPr algn="r" eaLnBrk="1" hangingPunct="1"/>
            <a:r>
              <a:rPr lang="en-US" sz="2400">
                <a:solidFill>
                  <a:schemeClr val="tx2"/>
                </a:solidFill>
                <a:latin typeface="Comic Sans MS" charset="0"/>
              </a:rPr>
              <a:t>50 pages</a:t>
            </a:r>
          </a:p>
        </p:txBody>
      </p:sp>
      <p:grpSp>
        <p:nvGrpSpPr>
          <p:cNvPr id="78858" name="Group 13"/>
          <p:cNvGrpSpPr>
            <a:grpSpLocks/>
          </p:cNvGrpSpPr>
          <p:nvPr/>
        </p:nvGrpSpPr>
        <p:grpSpPr bwMode="auto">
          <a:xfrm>
            <a:off x="2933700" y="2895600"/>
            <a:ext cx="2628900" cy="2895600"/>
            <a:chOff x="551" y="2112"/>
            <a:chExt cx="1656" cy="1824"/>
          </a:xfrm>
        </p:grpSpPr>
        <p:grpSp>
          <p:nvGrpSpPr>
            <p:cNvPr id="78869" name="Group 14"/>
            <p:cNvGrpSpPr>
              <a:grpSpLocks/>
            </p:cNvGrpSpPr>
            <p:nvPr/>
          </p:nvGrpSpPr>
          <p:grpSpPr bwMode="auto">
            <a:xfrm>
              <a:off x="929" y="2112"/>
              <a:ext cx="826" cy="288"/>
              <a:chOff x="929" y="2112"/>
              <a:chExt cx="826" cy="288"/>
            </a:xfrm>
          </p:grpSpPr>
          <p:grpSp>
            <p:nvGrpSpPr>
              <p:cNvPr id="78883" name="Group 15"/>
              <p:cNvGrpSpPr>
                <a:grpSpLocks/>
              </p:cNvGrpSpPr>
              <p:nvPr/>
            </p:nvGrpSpPr>
            <p:grpSpPr bwMode="auto">
              <a:xfrm>
                <a:off x="929" y="2112"/>
                <a:ext cx="319" cy="173"/>
                <a:chOff x="929" y="2180"/>
                <a:chExt cx="103" cy="105"/>
              </a:xfrm>
            </p:grpSpPr>
            <p:sp>
              <p:nvSpPr>
                <p:cNvPr id="78885" name="Freeform 16"/>
                <p:cNvSpPr>
                  <a:spLocks/>
                </p:cNvSpPr>
                <p:nvPr/>
              </p:nvSpPr>
              <p:spPr bwMode="auto">
                <a:xfrm>
                  <a:off x="954" y="2188"/>
                  <a:ext cx="1" cy="97"/>
                </a:xfrm>
                <a:custGeom>
                  <a:avLst/>
                  <a:gdLst>
                    <a:gd name="T0" fmla="*/ 0 w 1"/>
                    <a:gd name="T1" fmla="*/ 0 h 97"/>
                    <a:gd name="T2" fmla="*/ 0 w 1"/>
                    <a:gd name="T3" fmla="*/ 96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8886" name="Freeform 17"/>
                <p:cNvSpPr>
                  <a:spLocks/>
                </p:cNvSpPr>
                <p:nvPr/>
              </p:nvSpPr>
              <p:spPr bwMode="auto">
                <a:xfrm>
                  <a:off x="1006" y="2188"/>
                  <a:ext cx="1" cy="97"/>
                </a:xfrm>
                <a:custGeom>
                  <a:avLst/>
                  <a:gdLst>
                    <a:gd name="T0" fmla="*/ 0 w 1"/>
                    <a:gd name="T1" fmla="*/ 0 h 97"/>
                    <a:gd name="T2" fmla="*/ 0 w 1"/>
                    <a:gd name="T3" fmla="*/ 96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8887" name="Freeform 18"/>
                <p:cNvSpPr>
                  <a:spLocks/>
                </p:cNvSpPr>
                <p:nvPr/>
              </p:nvSpPr>
              <p:spPr bwMode="auto">
                <a:xfrm>
                  <a:off x="929" y="2180"/>
                  <a:ext cx="103" cy="1"/>
                </a:xfrm>
                <a:custGeom>
                  <a:avLst/>
                  <a:gdLst>
                    <a:gd name="T0" fmla="*/ 0 w 103"/>
                    <a:gd name="T1" fmla="*/ 0 h 1"/>
                    <a:gd name="T2" fmla="*/ 102 w 103"/>
                    <a:gd name="T3" fmla="*/ 0 h 1"/>
                    <a:gd name="T4" fmla="*/ 0 w 103"/>
                    <a:gd name="T5" fmla="*/ 0 h 1"/>
                    <a:gd name="T6" fmla="*/ 0 60000 65536"/>
                    <a:gd name="T7" fmla="*/ 0 60000 65536"/>
                    <a:gd name="T8" fmla="*/ 0 60000 65536"/>
                    <a:gd name="T9" fmla="*/ 0 w 103"/>
                    <a:gd name="T10" fmla="*/ 0 h 1"/>
                    <a:gd name="T11" fmla="*/ 103 w 103"/>
                    <a:gd name="T12" fmla="*/ 1 h 1"/>
                  </a:gdLst>
                  <a:ahLst/>
                  <a:cxnLst>
                    <a:cxn ang="T6">
                      <a:pos x="T0" y="T1"/>
                    </a:cxn>
                    <a:cxn ang="T7">
                      <a:pos x="T2" y="T3"/>
                    </a:cxn>
                    <a:cxn ang="T8">
                      <a:pos x="T4" y="T5"/>
                    </a:cxn>
                  </a:cxnLst>
                  <a:rect l="T9" t="T10" r="T11" b="T12"/>
                  <a:pathLst>
                    <a:path w="103" h="1">
                      <a:moveTo>
                        <a:pt x="0" y="0"/>
                      </a:moveTo>
                      <a:lnTo>
                        <a:pt x="102" y="0"/>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78884" name="Rectangle 19"/>
              <p:cNvSpPr>
                <a:spLocks noChangeArrowheads="1"/>
              </p:cNvSpPr>
              <p:nvPr/>
            </p:nvSpPr>
            <p:spPr bwMode="auto">
              <a:xfrm>
                <a:off x="1152" y="2152"/>
                <a:ext cx="603"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a:solidFill>
                      <a:srgbClr val="000000"/>
                    </a:solidFill>
                    <a:latin typeface="Arial" charset="0"/>
                  </a:rPr>
                  <a:t>ename</a:t>
                </a:r>
              </a:p>
            </p:txBody>
          </p:sp>
        </p:grpSp>
        <p:sp>
          <p:nvSpPr>
            <p:cNvPr id="78870" name="Rectangle 20"/>
            <p:cNvSpPr>
              <a:spLocks noChangeArrowheads="1"/>
            </p:cNvSpPr>
            <p:nvPr/>
          </p:nvSpPr>
          <p:spPr bwMode="auto">
            <a:xfrm>
              <a:off x="551" y="3717"/>
              <a:ext cx="409"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EMP</a:t>
              </a:r>
            </a:p>
          </p:txBody>
        </p:sp>
        <p:sp>
          <p:nvSpPr>
            <p:cNvPr id="78871" name="Rectangle 21"/>
            <p:cNvSpPr>
              <a:spLocks noChangeArrowheads="1"/>
            </p:cNvSpPr>
            <p:nvPr/>
          </p:nvSpPr>
          <p:spPr bwMode="auto">
            <a:xfrm>
              <a:off x="1200" y="3717"/>
              <a:ext cx="477"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DEPT</a:t>
              </a:r>
            </a:p>
          </p:txBody>
        </p:sp>
        <p:sp>
          <p:nvSpPr>
            <p:cNvPr id="78872" name="AutoShape 22"/>
            <p:cNvSpPr>
              <a:spLocks noChangeArrowheads="1"/>
            </p:cNvSpPr>
            <p:nvPr/>
          </p:nvSpPr>
          <p:spPr bwMode="auto">
            <a:xfrm rot="5400000" flipV="1">
              <a:off x="985" y="3160"/>
              <a:ext cx="216" cy="216"/>
            </a:xfrm>
            <a:prstGeom prst="flowChartCollate">
              <a:avLst/>
            </a:prstGeom>
            <a:noFill/>
            <a:ln w="25400">
              <a:solidFill>
                <a:schemeClr val="tx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grpSp>
          <p:nvGrpSpPr>
            <p:cNvPr id="78873" name="Group 23"/>
            <p:cNvGrpSpPr>
              <a:grpSpLocks/>
            </p:cNvGrpSpPr>
            <p:nvPr/>
          </p:nvGrpSpPr>
          <p:grpSpPr bwMode="auto">
            <a:xfrm>
              <a:off x="1008" y="2640"/>
              <a:ext cx="1199" cy="288"/>
              <a:chOff x="1008" y="2688"/>
              <a:chExt cx="1199" cy="288"/>
            </a:xfrm>
          </p:grpSpPr>
          <p:sp>
            <p:nvSpPr>
              <p:cNvPr id="78879" name="Rectangle 24"/>
              <p:cNvSpPr>
                <a:spLocks noChangeArrowheads="1"/>
              </p:cNvSpPr>
              <p:nvPr/>
            </p:nvSpPr>
            <p:spPr bwMode="auto">
              <a:xfrm>
                <a:off x="1173" y="2728"/>
                <a:ext cx="1034"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a:solidFill>
                      <a:srgbClr val="000000"/>
                    </a:solidFill>
                    <a:latin typeface="Arial" charset="0"/>
                  </a:rPr>
                  <a:t>dname=</a:t>
                </a:r>
                <a:r>
                  <a:rPr lang="ja-JP" altLang="en-US">
                    <a:solidFill>
                      <a:srgbClr val="000000"/>
                    </a:solidFill>
                    <a:latin typeface="Arial" charset="0"/>
                  </a:rPr>
                  <a:t>‘</a:t>
                </a:r>
                <a:r>
                  <a:rPr lang="en-US" altLang="ja-JP">
                    <a:solidFill>
                      <a:srgbClr val="000000"/>
                    </a:solidFill>
                    <a:latin typeface="Arial" charset="0"/>
                  </a:rPr>
                  <a:t>Toy</a:t>
                </a:r>
                <a:r>
                  <a:rPr lang="ja-JP" altLang="en-US">
                    <a:solidFill>
                      <a:srgbClr val="000000"/>
                    </a:solidFill>
                    <a:latin typeface="Arial" charset="0"/>
                  </a:rPr>
                  <a:t>’</a:t>
                </a:r>
                <a:endParaRPr lang="en-US">
                  <a:solidFill>
                    <a:srgbClr val="000000"/>
                  </a:solidFill>
                  <a:latin typeface="Arial" charset="0"/>
                </a:endParaRPr>
              </a:p>
            </p:txBody>
          </p:sp>
          <p:grpSp>
            <p:nvGrpSpPr>
              <p:cNvPr id="78880" name="Group 25"/>
              <p:cNvGrpSpPr>
                <a:grpSpLocks/>
              </p:cNvGrpSpPr>
              <p:nvPr/>
            </p:nvGrpSpPr>
            <p:grpSpPr bwMode="auto">
              <a:xfrm>
                <a:off x="1008" y="2688"/>
                <a:ext cx="336" cy="192"/>
                <a:chOff x="1008" y="2688"/>
                <a:chExt cx="336" cy="192"/>
              </a:xfrm>
            </p:grpSpPr>
            <p:sp>
              <p:nvSpPr>
                <p:cNvPr id="78881" name="Oval 26"/>
                <p:cNvSpPr>
                  <a:spLocks noChangeArrowheads="1"/>
                </p:cNvSpPr>
                <p:nvPr/>
              </p:nvSpPr>
              <p:spPr bwMode="auto">
                <a:xfrm>
                  <a:off x="1008" y="2688"/>
                  <a:ext cx="192" cy="192"/>
                </a:xfrm>
                <a:prstGeom prst="ellipse">
                  <a:avLst/>
                </a:prstGeom>
                <a:noFill/>
                <a:ln w="38100">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78882" name="Line 27"/>
                <p:cNvSpPr>
                  <a:spLocks noChangeShapeType="1"/>
                </p:cNvSpPr>
                <p:nvPr/>
              </p:nvSpPr>
              <p:spPr bwMode="auto">
                <a:xfrm>
                  <a:off x="1080" y="2688"/>
                  <a:ext cx="264" cy="0"/>
                </a:xfrm>
                <a:prstGeom prst="line">
                  <a:avLst/>
                </a:prstGeom>
                <a:noFill/>
                <a:ln w="38100">
                  <a:solidFill>
                    <a:schemeClr val="tx1"/>
                  </a:solidFill>
                  <a:round/>
                  <a:headEnd/>
                  <a:tailEnd type="none" w="lg" len="lg"/>
                </a:ln>
                <a:extLst>
                  <a:ext uri="{909E8E84-426E-40dd-AFC4-6F175D3DCCD1}">
                    <a14:hiddenFill xmlns:a14="http://schemas.microsoft.com/office/drawing/2010/main" xmlns="">
                      <a:noFill/>
                    </a14:hiddenFill>
                  </a:ext>
                </a:extLst>
              </p:spPr>
              <p:txBody>
                <a:bodyPr>
                  <a:spAutoFit/>
                </a:bodyPr>
                <a:lstStyle/>
                <a:p>
                  <a:endParaRPr lang="en-US"/>
                </a:p>
              </p:txBody>
            </p:sp>
          </p:grpSp>
        </p:grpSp>
        <p:sp>
          <p:nvSpPr>
            <p:cNvPr id="78874" name="AutoShape 28"/>
            <p:cNvSpPr>
              <a:spLocks noChangeArrowheads="1"/>
            </p:cNvSpPr>
            <p:nvPr/>
          </p:nvSpPr>
          <p:spPr bwMode="auto">
            <a:xfrm>
              <a:off x="1008" y="2352"/>
              <a:ext cx="192" cy="240"/>
            </a:xfrm>
            <a:prstGeom prst="upArrow">
              <a:avLst>
                <a:gd name="adj1" fmla="val 50000"/>
                <a:gd name="adj2" fmla="val 31250"/>
              </a:avLst>
            </a:prstGeom>
            <a:solidFill>
              <a:srgbClr val="D3EEFD"/>
            </a:solidFill>
            <a:ln w="25400">
              <a:solidFill>
                <a:schemeClr val="accent2"/>
              </a:solidFill>
              <a:miter lim="800000"/>
              <a:headEnd/>
              <a:tailEnd type="none" w="lg" len="lg"/>
            </a:ln>
          </p:spPr>
          <p:txBody>
            <a:bodyPr wrap="none" anchor="ctr">
              <a:spAutoFit/>
            </a:bodyPr>
            <a:lstStyle/>
            <a:p>
              <a:endParaRPr lang="en-US"/>
            </a:p>
          </p:txBody>
        </p:sp>
        <p:sp>
          <p:nvSpPr>
            <p:cNvPr id="78875" name="AutoShape 29"/>
            <p:cNvSpPr>
              <a:spLocks noChangeArrowheads="1"/>
            </p:cNvSpPr>
            <p:nvPr/>
          </p:nvSpPr>
          <p:spPr bwMode="auto">
            <a:xfrm>
              <a:off x="1008" y="2880"/>
              <a:ext cx="192" cy="240"/>
            </a:xfrm>
            <a:prstGeom prst="upArrow">
              <a:avLst>
                <a:gd name="adj1" fmla="val 50000"/>
                <a:gd name="adj2" fmla="val 31250"/>
              </a:avLst>
            </a:prstGeom>
            <a:solidFill>
              <a:srgbClr val="D3EEFD"/>
            </a:solidFill>
            <a:ln w="25400">
              <a:solidFill>
                <a:schemeClr val="accent2"/>
              </a:solidFill>
              <a:miter lim="800000"/>
              <a:headEnd/>
              <a:tailEnd type="none" w="lg" len="lg"/>
            </a:ln>
          </p:spPr>
          <p:txBody>
            <a:bodyPr wrap="none" anchor="ctr">
              <a:spAutoFit/>
            </a:bodyPr>
            <a:lstStyle/>
            <a:p>
              <a:endParaRPr lang="en-US"/>
            </a:p>
          </p:txBody>
        </p:sp>
        <p:grpSp>
          <p:nvGrpSpPr>
            <p:cNvPr id="78876" name="Group 30"/>
            <p:cNvGrpSpPr>
              <a:grpSpLocks/>
            </p:cNvGrpSpPr>
            <p:nvPr/>
          </p:nvGrpSpPr>
          <p:grpSpPr bwMode="auto">
            <a:xfrm>
              <a:off x="720" y="3360"/>
              <a:ext cx="672" cy="384"/>
              <a:chOff x="3456" y="2928"/>
              <a:chExt cx="672" cy="384"/>
            </a:xfrm>
          </p:grpSpPr>
          <p:sp>
            <p:nvSpPr>
              <p:cNvPr id="78877" name="AutoShape 31"/>
              <p:cNvSpPr>
                <a:spLocks noChangeArrowheads="1"/>
              </p:cNvSpPr>
              <p:nvPr/>
            </p:nvSpPr>
            <p:spPr bwMode="auto">
              <a:xfrm rot="-2684010">
                <a:off x="3936" y="2928"/>
                <a:ext cx="192" cy="384"/>
              </a:xfrm>
              <a:prstGeom prst="upArrow">
                <a:avLst>
                  <a:gd name="adj1" fmla="val 50000"/>
                  <a:gd name="adj2" fmla="val 50000"/>
                </a:avLst>
              </a:prstGeom>
              <a:solidFill>
                <a:srgbClr val="D3EEFD"/>
              </a:solidFill>
              <a:ln w="25400">
                <a:solidFill>
                  <a:schemeClr val="accent2"/>
                </a:solidFill>
                <a:miter lim="800000"/>
                <a:headEnd/>
                <a:tailEnd type="none" w="lg" len="lg"/>
              </a:ln>
            </p:spPr>
            <p:txBody>
              <a:bodyPr anchor="ctr">
                <a:spAutoFit/>
              </a:bodyPr>
              <a:lstStyle/>
              <a:p>
                <a:endParaRPr lang="en-US"/>
              </a:p>
            </p:txBody>
          </p:sp>
          <p:sp>
            <p:nvSpPr>
              <p:cNvPr id="78878" name="AutoShape 32"/>
              <p:cNvSpPr>
                <a:spLocks noChangeArrowheads="1"/>
              </p:cNvSpPr>
              <p:nvPr/>
            </p:nvSpPr>
            <p:spPr bwMode="auto">
              <a:xfrm rot="-8084010" flipH="1" flipV="1">
                <a:off x="3552" y="2928"/>
                <a:ext cx="192" cy="384"/>
              </a:xfrm>
              <a:prstGeom prst="upArrow">
                <a:avLst>
                  <a:gd name="adj1" fmla="val 50000"/>
                  <a:gd name="adj2" fmla="val 50000"/>
                </a:avLst>
              </a:prstGeom>
              <a:solidFill>
                <a:srgbClr val="D3EEFD"/>
              </a:solidFill>
              <a:ln w="25400">
                <a:solidFill>
                  <a:schemeClr val="accent2"/>
                </a:solidFill>
                <a:miter lim="800000"/>
                <a:headEnd/>
                <a:tailEnd type="none" w="lg" len="lg"/>
              </a:ln>
            </p:spPr>
            <p:txBody>
              <a:bodyPr anchor="ctr">
                <a:spAutoFit/>
              </a:bodyPr>
              <a:lstStyle/>
              <a:p>
                <a:endParaRPr lang="en-US"/>
              </a:p>
            </p:txBody>
          </p:sp>
        </p:grpSp>
      </p:grpSp>
      <p:sp>
        <p:nvSpPr>
          <p:cNvPr id="1210401" name="Text Box 33"/>
          <p:cNvSpPr txBox="1">
            <a:spLocks noChangeArrowheads="1"/>
          </p:cNvSpPr>
          <p:nvPr/>
        </p:nvSpPr>
        <p:spPr bwMode="auto">
          <a:xfrm>
            <a:off x="-4763" y="4419600"/>
            <a:ext cx="3511551"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hlink"/>
                </a:solidFill>
                <a:latin typeface="Comic Sans MS" charset="0"/>
              </a:rPr>
              <a:t>      SM</a:t>
            </a:r>
            <a:br>
              <a:rPr lang="en-US">
                <a:solidFill>
                  <a:schemeClr val="hlink"/>
                </a:solidFill>
                <a:latin typeface="Comic Sans MS" charset="0"/>
              </a:rPr>
            </a:br>
            <a:r>
              <a:rPr lang="en-US" sz="1800">
                <a:solidFill>
                  <a:schemeClr val="hlink"/>
                </a:solidFill>
                <a:latin typeface="Comic Sans MS" charset="0"/>
              </a:rPr>
              <a:t>(50 buffers)  </a:t>
            </a:r>
          </a:p>
          <a:p>
            <a:pPr algn="r" eaLnBrk="1" hangingPunct="1"/>
            <a:r>
              <a:rPr lang="en-US" sz="1800">
                <a:solidFill>
                  <a:schemeClr val="hlink"/>
                </a:solidFill>
                <a:latin typeface="Comic Sans MS" charset="0"/>
              </a:rPr>
              <a:t>3 (M+N) = 3150 + 2000 writes  </a:t>
            </a:r>
          </a:p>
        </p:txBody>
      </p:sp>
      <p:sp>
        <p:nvSpPr>
          <p:cNvPr id="1210402" name="Text Box 34"/>
          <p:cNvSpPr txBox="1">
            <a:spLocks noChangeArrowheads="1"/>
          </p:cNvSpPr>
          <p:nvPr/>
        </p:nvSpPr>
        <p:spPr bwMode="auto">
          <a:xfrm>
            <a:off x="1011238" y="3609975"/>
            <a:ext cx="2600325" cy="6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accent2"/>
                </a:solidFill>
                <a:latin typeface="Comic Sans MS" charset="0"/>
              </a:rPr>
              <a:t>Read temp T1</a:t>
            </a:r>
          </a:p>
          <a:p>
            <a:pPr algn="r" eaLnBrk="1" hangingPunct="1"/>
            <a:r>
              <a:rPr lang="en-US" sz="1800">
                <a:solidFill>
                  <a:schemeClr val="accent2"/>
                </a:solidFill>
                <a:latin typeface="Comic Sans MS" charset="0"/>
              </a:rPr>
              <a:t>2,000 reads + 4 writes</a:t>
            </a:r>
          </a:p>
        </p:txBody>
      </p:sp>
      <p:sp>
        <p:nvSpPr>
          <p:cNvPr id="1210403" name="Text Box 35"/>
          <p:cNvSpPr txBox="1">
            <a:spLocks noChangeArrowheads="1"/>
          </p:cNvSpPr>
          <p:nvPr/>
        </p:nvSpPr>
        <p:spPr bwMode="auto">
          <a:xfrm>
            <a:off x="1570038" y="2667000"/>
            <a:ext cx="2082800" cy="6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tx2"/>
                </a:solidFill>
                <a:latin typeface="Comic Sans MS" charset="0"/>
              </a:rPr>
              <a:t>Read temp T2</a:t>
            </a:r>
          </a:p>
          <a:p>
            <a:pPr algn="r" eaLnBrk="1" hangingPunct="1"/>
            <a:r>
              <a:rPr lang="en-US" sz="1800">
                <a:solidFill>
                  <a:schemeClr val="tx2"/>
                </a:solidFill>
                <a:latin typeface="Comic Sans MS" charset="0"/>
              </a:rPr>
              <a:t>4 reads + 1 writes</a:t>
            </a:r>
          </a:p>
        </p:txBody>
      </p:sp>
      <p:sp>
        <p:nvSpPr>
          <p:cNvPr id="1210404" name="Text Box 36"/>
          <p:cNvSpPr txBox="1">
            <a:spLocks noChangeArrowheads="1"/>
          </p:cNvSpPr>
          <p:nvPr/>
        </p:nvSpPr>
        <p:spPr bwMode="auto">
          <a:xfrm>
            <a:off x="5480050" y="2466975"/>
            <a:ext cx="2692400" cy="701675"/>
          </a:xfrm>
          <a:prstGeom prst="rect">
            <a:avLst/>
          </a:prstGeom>
          <a:solidFill>
            <a:srgbClr val="FBEFEB"/>
          </a:solidFill>
          <a:ln>
            <a:noFill/>
          </a:ln>
          <a:extLs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solidFill>
                  <a:schemeClr val="hlink"/>
                </a:solidFill>
              </a:rPr>
              <a:t>With </a:t>
            </a:r>
            <a:r>
              <a:rPr lang="en-US" b="1">
                <a:solidFill>
                  <a:schemeClr val="hlink"/>
                </a:solidFill>
              </a:rPr>
              <a:t>Materialization</a:t>
            </a:r>
          </a:p>
          <a:p>
            <a:pPr eaLnBrk="1" hangingPunct="1"/>
            <a:r>
              <a:rPr lang="en-US">
                <a:solidFill>
                  <a:schemeClr val="hlink"/>
                </a:solidFill>
              </a:rPr>
              <a:t>Total: 7,159 I/Os</a:t>
            </a:r>
          </a:p>
        </p:txBody>
      </p:sp>
      <p:sp>
        <p:nvSpPr>
          <p:cNvPr id="1210405" name="Text Box 37"/>
          <p:cNvSpPr txBox="1">
            <a:spLocks noChangeArrowheads="1"/>
          </p:cNvSpPr>
          <p:nvPr/>
        </p:nvSpPr>
        <p:spPr bwMode="auto">
          <a:xfrm>
            <a:off x="5487988" y="3260725"/>
            <a:ext cx="2111375" cy="701675"/>
          </a:xfrm>
          <a:prstGeom prst="rect">
            <a:avLst/>
          </a:prstGeom>
          <a:solidFill>
            <a:srgbClr val="C9FFC9"/>
          </a:solidFill>
          <a:ln>
            <a:noFill/>
          </a:ln>
          <a:extLs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rgbClr val="006600"/>
                </a:solidFill>
              </a:rPr>
              <a:t>With </a:t>
            </a:r>
            <a:r>
              <a:rPr lang="en-US" b="1">
                <a:solidFill>
                  <a:srgbClr val="006600"/>
                </a:solidFill>
              </a:rPr>
              <a:t>Pipelining</a:t>
            </a:r>
          </a:p>
          <a:p>
            <a:pPr algn="r" eaLnBrk="1" hangingPunct="1"/>
            <a:r>
              <a:rPr lang="en-US">
                <a:solidFill>
                  <a:srgbClr val="006600"/>
                </a:solidFill>
              </a:rPr>
              <a:t>Total: 3,151 I/Os</a:t>
            </a:r>
          </a:p>
        </p:txBody>
      </p:sp>
      <p:sp>
        <p:nvSpPr>
          <p:cNvPr id="1210406" name="Text Box 38"/>
          <p:cNvSpPr txBox="1">
            <a:spLocks noChangeArrowheads="1"/>
          </p:cNvSpPr>
          <p:nvPr/>
        </p:nvSpPr>
        <p:spPr bwMode="auto">
          <a:xfrm>
            <a:off x="5410200" y="4025900"/>
            <a:ext cx="3663950" cy="1917700"/>
          </a:xfrm>
          <a:prstGeom prst="rect">
            <a:avLst/>
          </a:prstGeom>
          <a:solidFill>
            <a:srgbClr val="F5F0FE"/>
          </a:solidFill>
          <a:ln>
            <a:noFill/>
          </a:ln>
          <a:extLs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solidFill>
                  <a:schemeClr val="accent2"/>
                </a:solidFill>
              </a:rPr>
              <a:t>Operator Interface:</a:t>
            </a:r>
          </a:p>
          <a:p>
            <a:pPr eaLnBrk="1" hangingPunct="1">
              <a:buFontTx/>
              <a:buChar char="•"/>
            </a:pPr>
            <a:r>
              <a:rPr lang="en-US" sz="2400">
                <a:solidFill>
                  <a:schemeClr val="accent2"/>
                </a:solidFill>
              </a:rPr>
              <a:t>  Open</a:t>
            </a:r>
          </a:p>
          <a:p>
            <a:pPr eaLnBrk="1" hangingPunct="1">
              <a:buFontTx/>
              <a:buChar char="•"/>
            </a:pPr>
            <a:r>
              <a:rPr lang="en-US" sz="2400">
                <a:solidFill>
                  <a:schemeClr val="accent2"/>
                </a:solidFill>
              </a:rPr>
              <a:t>  GetNext</a:t>
            </a:r>
          </a:p>
          <a:p>
            <a:pPr eaLnBrk="1" hangingPunct="1">
              <a:buFontTx/>
              <a:buChar char="•"/>
            </a:pPr>
            <a:r>
              <a:rPr lang="en-US" sz="2400">
                <a:solidFill>
                  <a:schemeClr val="accent2"/>
                </a:solidFill>
              </a:rPr>
              <a:t>  Close</a:t>
            </a:r>
          </a:p>
          <a:p>
            <a:pPr eaLnBrk="1" hangingPunct="1"/>
            <a:r>
              <a:rPr lang="en-US" sz="2400">
                <a:solidFill>
                  <a:schemeClr val="accent2"/>
                </a:solidFill>
              </a:rPr>
              <a:t>Supports </a:t>
            </a:r>
            <a:r>
              <a:rPr lang="en-US" sz="2400" b="1">
                <a:solidFill>
                  <a:schemeClr val="hlink"/>
                </a:solidFill>
              </a:rPr>
              <a:t>both</a:t>
            </a:r>
            <a:r>
              <a:rPr lang="en-US" sz="2400">
                <a:solidFill>
                  <a:schemeClr val="accent2"/>
                </a:solidFill>
              </a:rPr>
              <a:t> paradigms</a:t>
            </a:r>
          </a:p>
        </p:txBody>
      </p:sp>
      <p:grpSp>
        <p:nvGrpSpPr>
          <p:cNvPr id="78865" name="Group 39"/>
          <p:cNvGrpSpPr>
            <a:grpSpLocks/>
          </p:cNvGrpSpPr>
          <p:nvPr/>
        </p:nvGrpSpPr>
        <p:grpSpPr bwMode="auto">
          <a:xfrm>
            <a:off x="1757363" y="2667000"/>
            <a:ext cx="1895475" cy="2424113"/>
            <a:chOff x="1063" y="1680"/>
            <a:chExt cx="1194" cy="1527"/>
          </a:xfrm>
        </p:grpSpPr>
        <p:sp>
          <p:nvSpPr>
            <p:cNvPr id="78866" name="Text Box 40"/>
            <p:cNvSpPr txBox="1">
              <a:spLocks noChangeArrowheads="1"/>
            </p:cNvSpPr>
            <p:nvPr/>
          </p:nvSpPr>
          <p:spPr bwMode="auto">
            <a:xfrm>
              <a:off x="1114" y="2784"/>
              <a:ext cx="1051" cy="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hlink"/>
                  </a:solidFill>
                  <a:latin typeface="Comic Sans MS" charset="0"/>
                </a:rPr>
                <a:t>      SM</a:t>
              </a:r>
              <a:br>
                <a:rPr lang="en-US">
                  <a:solidFill>
                    <a:schemeClr val="hlink"/>
                  </a:solidFill>
                  <a:latin typeface="Comic Sans MS" charset="0"/>
                </a:rPr>
              </a:br>
              <a:r>
                <a:rPr lang="en-US" sz="1800">
                  <a:solidFill>
                    <a:schemeClr val="hlink"/>
                  </a:solidFill>
                  <a:latin typeface="Comic Sans MS" charset="0"/>
                </a:rPr>
                <a:t>(50 buffers)  </a:t>
              </a:r>
            </a:p>
          </p:txBody>
        </p:sp>
        <p:sp>
          <p:nvSpPr>
            <p:cNvPr id="78867" name="Text Box 41"/>
            <p:cNvSpPr txBox="1">
              <a:spLocks noChangeArrowheads="1"/>
            </p:cNvSpPr>
            <p:nvPr/>
          </p:nvSpPr>
          <p:spPr bwMode="auto">
            <a:xfrm>
              <a:off x="1063" y="2274"/>
              <a:ext cx="112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accent2"/>
                  </a:solidFill>
                  <a:latin typeface="Comic Sans MS" charset="0"/>
                </a:rPr>
                <a:t>Read temp T1</a:t>
              </a:r>
            </a:p>
          </p:txBody>
        </p:sp>
        <p:sp>
          <p:nvSpPr>
            <p:cNvPr id="78868" name="Text Box 42"/>
            <p:cNvSpPr txBox="1">
              <a:spLocks noChangeArrowheads="1"/>
            </p:cNvSpPr>
            <p:nvPr/>
          </p:nvSpPr>
          <p:spPr bwMode="auto">
            <a:xfrm>
              <a:off x="1102" y="1680"/>
              <a:ext cx="115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tx2"/>
                  </a:solidFill>
                  <a:latin typeface="Comic Sans MS" charset="0"/>
                </a:rPr>
                <a:t>Read temp T2</a:t>
              </a:r>
              <a:endParaRPr lang="en-US" sz="1800">
                <a:solidFill>
                  <a:schemeClr val="tx2"/>
                </a:solidFill>
                <a:latin typeface="Comic Sans MS"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10401"/>
                                        </p:tgtEl>
                                        <p:attrNameLst>
                                          <p:attrName>style.visibility</p:attrName>
                                        </p:attrNameLst>
                                      </p:cBhvr>
                                      <p:to>
                                        <p:strVal val="visible"/>
                                      </p:to>
                                    </p:set>
                                    <p:animEffect transition="in" filter="dissolve">
                                      <p:cBhvr>
                                        <p:cTn id="7" dur="500"/>
                                        <p:tgtEl>
                                          <p:spTgt spid="12104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0402"/>
                                        </p:tgtEl>
                                        <p:attrNameLst>
                                          <p:attrName>style.visibility</p:attrName>
                                        </p:attrNameLst>
                                      </p:cBhvr>
                                      <p:to>
                                        <p:strVal val="visible"/>
                                      </p:to>
                                    </p:set>
                                    <p:animEffect transition="in" filter="dissolve">
                                      <p:cBhvr>
                                        <p:cTn id="12" dur="500"/>
                                        <p:tgtEl>
                                          <p:spTgt spid="12104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10403"/>
                                        </p:tgtEl>
                                        <p:attrNameLst>
                                          <p:attrName>style.visibility</p:attrName>
                                        </p:attrNameLst>
                                      </p:cBhvr>
                                      <p:to>
                                        <p:strVal val="visible"/>
                                      </p:to>
                                    </p:set>
                                    <p:animEffect transition="in" filter="dissolve">
                                      <p:cBhvr>
                                        <p:cTn id="17" dur="500"/>
                                        <p:tgtEl>
                                          <p:spTgt spid="12104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10404"/>
                                        </p:tgtEl>
                                        <p:attrNameLst>
                                          <p:attrName>style.visibility</p:attrName>
                                        </p:attrNameLst>
                                      </p:cBhvr>
                                      <p:to>
                                        <p:strVal val="visible"/>
                                      </p:to>
                                    </p:set>
                                    <p:animEffect transition="in" filter="dissolve">
                                      <p:cBhvr>
                                        <p:cTn id="22" dur="500"/>
                                        <p:tgtEl>
                                          <p:spTgt spid="12104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10405"/>
                                        </p:tgtEl>
                                        <p:attrNameLst>
                                          <p:attrName>style.visibility</p:attrName>
                                        </p:attrNameLst>
                                      </p:cBhvr>
                                      <p:to>
                                        <p:strVal val="visible"/>
                                      </p:to>
                                    </p:set>
                                    <p:animEffect transition="in" filter="dissolve">
                                      <p:cBhvr>
                                        <p:cTn id="27" dur="500"/>
                                        <p:tgtEl>
                                          <p:spTgt spid="12104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10406"/>
                                        </p:tgtEl>
                                        <p:attrNameLst>
                                          <p:attrName>style.visibility</p:attrName>
                                        </p:attrNameLst>
                                      </p:cBhvr>
                                      <p:to>
                                        <p:strVal val="visible"/>
                                      </p:to>
                                    </p:set>
                                    <p:animEffect transition="in" filter="dissolve">
                                      <p:cBhvr>
                                        <p:cTn id="32" dur="500"/>
                                        <p:tgtEl>
                                          <p:spTgt spid="1210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0401" grpId="0" autoUpdateAnimBg="0"/>
      <p:bldP spid="1210402" grpId="0" autoUpdateAnimBg="0"/>
      <p:bldP spid="1210403" grpId="0" autoUpdateAnimBg="0"/>
      <p:bldP spid="1210404" grpId="0" animBg="1" autoUpdateAnimBg="0"/>
      <p:bldP spid="1210405" grpId="0" animBg="1" autoUpdateAnimBg="0"/>
      <p:bldP spid="1210406"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7" name="Date Placeholder 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E0AA91E7-2631-7649-80E9-F9CC9B512307}" type="datetime1">
              <a:rPr lang="en-US" sz="1200"/>
              <a:pPr eaLnBrk="1" hangingPunct="1"/>
              <a:t>12/4/16</a:t>
            </a:fld>
            <a:endParaRPr lang="en-US" sz="1200"/>
          </a:p>
        </p:txBody>
      </p:sp>
      <p:sp>
        <p:nvSpPr>
          <p:cNvPr id="80898"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80899"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6BE887F6-2DA9-0B4E-9B84-C7B63192FD96}" type="slidenum">
              <a:rPr lang="en-US" sz="1200"/>
              <a:pPr eaLnBrk="1" hangingPunct="1"/>
              <a:t>35</a:t>
            </a:fld>
            <a:endParaRPr lang="en-US" sz="1200"/>
          </a:p>
        </p:txBody>
      </p:sp>
      <p:sp>
        <p:nvSpPr>
          <p:cNvPr id="80900" name="Rectangle 2"/>
          <p:cNvSpPr>
            <a:spLocks noGrp="1" noChangeArrowheads="1"/>
          </p:cNvSpPr>
          <p:nvPr>
            <p:ph type="title"/>
          </p:nvPr>
        </p:nvSpPr>
        <p:spPr/>
        <p:txBody>
          <a:bodyPr/>
          <a:lstStyle/>
          <a:p>
            <a:pPr eaLnBrk="1" hangingPunct="1"/>
            <a:r>
              <a:rPr lang="en-US">
                <a:latin typeface="Tahoma" charset="0"/>
              </a:rPr>
              <a:t>Example</a:t>
            </a:r>
          </a:p>
        </p:txBody>
      </p:sp>
      <p:sp>
        <p:nvSpPr>
          <p:cNvPr id="80901" name="Text Box 3"/>
          <p:cNvSpPr txBox="1">
            <a:spLocks noChangeArrowheads="1"/>
          </p:cNvSpPr>
          <p:nvPr/>
        </p:nvSpPr>
        <p:spPr bwMode="auto">
          <a:xfrm>
            <a:off x="0" y="1252538"/>
            <a:ext cx="45640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EMP (ssn, ename, addr, sal, did)</a:t>
            </a:r>
          </a:p>
        </p:txBody>
      </p:sp>
      <p:sp>
        <p:nvSpPr>
          <p:cNvPr id="80902" name="Text Box 4"/>
          <p:cNvSpPr txBox="1">
            <a:spLocks noChangeArrowheads="1"/>
          </p:cNvSpPr>
          <p:nvPr/>
        </p:nvSpPr>
        <p:spPr bwMode="auto">
          <a:xfrm>
            <a:off x="4765675" y="1252538"/>
            <a:ext cx="42624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DEPT (did, dname, floor, mgr)</a:t>
            </a:r>
          </a:p>
        </p:txBody>
      </p:sp>
      <p:grpSp>
        <p:nvGrpSpPr>
          <p:cNvPr id="80903" name="Group 5"/>
          <p:cNvGrpSpPr>
            <a:grpSpLocks/>
          </p:cNvGrpSpPr>
          <p:nvPr/>
        </p:nvGrpSpPr>
        <p:grpSpPr bwMode="auto">
          <a:xfrm>
            <a:off x="958850" y="1073150"/>
            <a:ext cx="6051550" cy="228600"/>
            <a:chOff x="604" y="676"/>
            <a:chExt cx="3812" cy="144"/>
          </a:xfrm>
        </p:grpSpPr>
        <p:sp>
          <p:nvSpPr>
            <p:cNvPr id="80933" name="AutoShape 6"/>
            <p:cNvSpPr>
              <a:spLocks noChangeArrowheads="1"/>
            </p:cNvSpPr>
            <p:nvPr/>
          </p:nvSpPr>
          <p:spPr bwMode="auto">
            <a:xfrm>
              <a:off x="604" y="676"/>
              <a:ext cx="192" cy="144"/>
            </a:xfrm>
            <a:prstGeom prst="triangle">
              <a:avLst>
                <a:gd name="adj" fmla="val 50000"/>
              </a:avLst>
            </a:prstGeom>
            <a:solidFill>
              <a:schemeClr val="hlink"/>
            </a:solidFill>
            <a:ln w="25400">
              <a:solidFill>
                <a:schemeClr val="tx1"/>
              </a:solidFill>
              <a:miter lim="800000"/>
              <a:headEnd/>
              <a:tailEnd type="none" w="lg" len="lg"/>
            </a:ln>
          </p:spPr>
          <p:txBody>
            <a:bodyPr wrap="none" anchor="ctr">
              <a:spAutoFit/>
            </a:bodyPr>
            <a:lstStyle/>
            <a:p>
              <a:endParaRPr lang="en-US"/>
            </a:p>
          </p:txBody>
        </p:sp>
        <p:sp>
          <p:nvSpPr>
            <p:cNvPr id="80934" name="AutoShape 7"/>
            <p:cNvSpPr>
              <a:spLocks noChangeArrowheads="1"/>
            </p:cNvSpPr>
            <p:nvPr/>
          </p:nvSpPr>
          <p:spPr bwMode="auto">
            <a:xfrm>
              <a:off x="1116" y="676"/>
              <a:ext cx="192" cy="144"/>
            </a:xfrm>
            <a:prstGeom prst="triangle">
              <a:avLst>
                <a:gd name="adj" fmla="val 50000"/>
              </a:avLst>
            </a:prstGeom>
            <a:solidFill>
              <a:srgbClr val="D6FBC1"/>
            </a:solidFill>
            <a:ln w="25400">
              <a:solidFill>
                <a:schemeClr val="tx1"/>
              </a:solidFill>
              <a:miter lim="800000"/>
              <a:headEnd/>
              <a:tailEnd type="none" w="lg" len="lg"/>
            </a:ln>
          </p:spPr>
          <p:txBody>
            <a:bodyPr wrap="none" anchor="ctr">
              <a:spAutoFit/>
            </a:bodyPr>
            <a:lstStyle/>
            <a:p>
              <a:endParaRPr lang="en-US"/>
            </a:p>
          </p:txBody>
        </p:sp>
        <p:sp>
          <p:nvSpPr>
            <p:cNvPr id="80935" name="AutoShape 8"/>
            <p:cNvSpPr>
              <a:spLocks noChangeArrowheads="1"/>
            </p:cNvSpPr>
            <p:nvPr/>
          </p:nvSpPr>
          <p:spPr bwMode="auto">
            <a:xfrm>
              <a:off x="2520" y="676"/>
              <a:ext cx="192" cy="144"/>
            </a:xfrm>
            <a:prstGeom prst="triangle">
              <a:avLst>
                <a:gd name="adj" fmla="val 50000"/>
              </a:avLst>
            </a:prstGeom>
            <a:solidFill>
              <a:srgbClr val="D6FBC1"/>
            </a:solidFill>
            <a:ln w="25400">
              <a:solidFill>
                <a:schemeClr val="tx1"/>
              </a:solidFill>
              <a:miter lim="800000"/>
              <a:headEnd/>
              <a:tailEnd type="none" w="lg" len="lg"/>
            </a:ln>
          </p:spPr>
          <p:txBody>
            <a:bodyPr wrap="none" anchor="ctr">
              <a:spAutoFit/>
            </a:bodyPr>
            <a:lstStyle/>
            <a:p>
              <a:endParaRPr lang="en-US"/>
            </a:p>
          </p:txBody>
        </p:sp>
        <p:sp>
          <p:nvSpPr>
            <p:cNvPr id="80936" name="AutoShape 9"/>
            <p:cNvSpPr>
              <a:spLocks noChangeArrowheads="1"/>
            </p:cNvSpPr>
            <p:nvPr/>
          </p:nvSpPr>
          <p:spPr bwMode="auto">
            <a:xfrm>
              <a:off x="3712" y="676"/>
              <a:ext cx="192" cy="144"/>
            </a:xfrm>
            <a:prstGeom prst="triangle">
              <a:avLst>
                <a:gd name="adj" fmla="val 50000"/>
              </a:avLst>
            </a:prstGeom>
            <a:solidFill>
              <a:schemeClr val="hlink"/>
            </a:solidFill>
            <a:ln w="25400">
              <a:solidFill>
                <a:schemeClr val="tx1"/>
              </a:solidFill>
              <a:miter lim="800000"/>
              <a:headEnd/>
              <a:tailEnd type="none" w="lg" len="lg"/>
            </a:ln>
          </p:spPr>
          <p:txBody>
            <a:bodyPr wrap="none" anchor="ctr">
              <a:spAutoFit/>
            </a:bodyPr>
            <a:lstStyle/>
            <a:p>
              <a:endParaRPr lang="en-US"/>
            </a:p>
          </p:txBody>
        </p:sp>
        <p:sp>
          <p:nvSpPr>
            <p:cNvPr id="80937" name="AutoShape 10"/>
            <p:cNvSpPr>
              <a:spLocks noChangeArrowheads="1"/>
            </p:cNvSpPr>
            <p:nvPr/>
          </p:nvSpPr>
          <p:spPr bwMode="auto">
            <a:xfrm>
              <a:off x="4224" y="676"/>
              <a:ext cx="192" cy="144"/>
            </a:xfrm>
            <a:prstGeom prst="triangle">
              <a:avLst>
                <a:gd name="adj" fmla="val 50000"/>
              </a:avLst>
            </a:prstGeom>
            <a:solidFill>
              <a:srgbClr val="D6FBC1"/>
            </a:solidFill>
            <a:ln w="25400">
              <a:solidFill>
                <a:schemeClr val="tx1"/>
              </a:solidFill>
              <a:miter lim="800000"/>
              <a:headEnd/>
              <a:tailEnd type="none" w="lg" len="lg"/>
            </a:ln>
          </p:spPr>
          <p:txBody>
            <a:bodyPr wrap="none" anchor="ctr">
              <a:spAutoFit/>
            </a:bodyPr>
            <a:lstStyle/>
            <a:p>
              <a:endParaRPr lang="en-US"/>
            </a:p>
          </p:txBody>
        </p:sp>
      </p:grpSp>
      <p:sp>
        <p:nvSpPr>
          <p:cNvPr id="80904" name="Text Box 11"/>
          <p:cNvSpPr txBox="1">
            <a:spLocks noChangeArrowheads="1"/>
          </p:cNvSpPr>
          <p:nvPr/>
        </p:nvSpPr>
        <p:spPr bwMode="auto">
          <a:xfrm>
            <a:off x="1089025" y="1676400"/>
            <a:ext cx="278447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sz="2400">
                <a:solidFill>
                  <a:schemeClr val="tx2"/>
                </a:solidFill>
                <a:latin typeface="Comic Sans MS" charset="0"/>
              </a:rPr>
              <a:t>10, 000 employees</a:t>
            </a:r>
          </a:p>
          <a:p>
            <a:pPr algn="r" eaLnBrk="1" hangingPunct="1"/>
            <a:r>
              <a:rPr lang="en-US" sz="2400">
                <a:solidFill>
                  <a:schemeClr val="tx2"/>
                </a:solidFill>
                <a:latin typeface="Comic Sans MS" charset="0"/>
              </a:rPr>
              <a:t>1,000 pages</a:t>
            </a:r>
          </a:p>
        </p:txBody>
      </p:sp>
      <p:sp>
        <p:nvSpPr>
          <p:cNvPr id="80905" name="Text Box 12"/>
          <p:cNvSpPr txBox="1">
            <a:spLocks noChangeArrowheads="1"/>
          </p:cNvSpPr>
          <p:nvPr/>
        </p:nvSpPr>
        <p:spPr bwMode="auto">
          <a:xfrm>
            <a:off x="5662613" y="1676400"/>
            <a:ext cx="2643187"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sz="2400">
                <a:solidFill>
                  <a:schemeClr val="tx2"/>
                </a:solidFill>
                <a:latin typeface="Comic Sans MS" charset="0"/>
              </a:rPr>
              <a:t>500 departments</a:t>
            </a:r>
          </a:p>
          <a:p>
            <a:pPr algn="r" eaLnBrk="1" hangingPunct="1"/>
            <a:r>
              <a:rPr lang="en-US" sz="2400">
                <a:solidFill>
                  <a:schemeClr val="tx2"/>
                </a:solidFill>
                <a:latin typeface="Comic Sans MS" charset="0"/>
              </a:rPr>
              <a:t>50 pages</a:t>
            </a:r>
          </a:p>
        </p:txBody>
      </p:sp>
      <p:grpSp>
        <p:nvGrpSpPr>
          <p:cNvPr id="80906" name="Group 13"/>
          <p:cNvGrpSpPr>
            <a:grpSpLocks/>
          </p:cNvGrpSpPr>
          <p:nvPr/>
        </p:nvGrpSpPr>
        <p:grpSpPr bwMode="auto">
          <a:xfrm>
            <a:off x="4267200" y="2743200"/>
            <a:ext cx="1979613" cy="3090863"/>
            <a:chOff x="2016" y="1968"/>
            <a:chExt cx="1247" cy="1947"/>
          </a:xfrm>
        </p:grpSpPr>
        <p:grpSp>
          <p:nvGrpSpPr>
            <p:cNvPr id="80914" name="Group 14"/>
            <p:cNvGrpSpPr>
              <a:grpSpLocks/>
            </p:cNvGrpSpPr>
            <p:nvPr/>
          </p:nvGrpSpPr>
          <p:grpSpPr bwMode="auto">
            <a:xfrm>
              <a:off x="2369" y="1968"/>
              <a:ext cx="826" cy="288"/>
              <a:chOff x="929" y="2112"/>
              <a:chExt cx="826" cy="288"/>
            </a:xfrm>
          </p:grpSpPr>
          <p:grpSp>
            <p:nvGrpSpPr>
              <p:cNvPr id="80928" name="Group 15"/>
              <p:cNvGrpSpPr>
                <a:grpSpLocks/>
              </p:cNvGrpSpPr>
              <p:nvPr/>
            </p:nvGrpSpPr>
            <p:grpSpPr bwMode="auto">
              <a:xfrm>
                <a:off x="929" y="2112"/>
                <a:ext cx="319" cy="173"/>
                <a:chOff x="929" y="2180"/>
                <a:chExt cx="103" cy="105"/>
              </a:xfrm>
            </p:grpSpPr>
            <p:sp>
              <p:nvSpPr>
                <p:cNvPr id="80930" name="Freeform 16"/>
                <p:cNvSpPr>
                  <a:spLocks/>
                </p:cNvSpPr>
                <p:nvPr/>
              </p:nvSpPr>
              <p:spPr bwMode="auto">
                <a:xfrm>
                  <a:off x="954" y="2188"/>
                  <a:ext cx="1" cy="97"/>
                </a:xfrm>
                <a:custGeom>
                  <a:avLst/>
                  <a:gdLst>
                    <a:gd name="T0" fmla="*/ 0 w 1"/>
                    <a:gd name="T1" fmla="*/ 0 h 97"/>
                    <a:gd name="T2" fmla="*/ 0 w 1"/>
                    <a:gd name="T3" fmla="*/ 96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80931" name="Freeform 17"/>
                <p:cNvSpPr>
                  <a:spLocks/>
                </p:cNvSpPr>
                <p:nvPr/>
              </p:nvSpPr>
              <p:spPr bwMode="auto">
                <a:xfrm>
                  <a:off x="1006" y="2188"/>
                  <a:ext cx="1" cy="97"/>
                </a:xfrm>
                <a:custGeom>
                  <a:avLst/>
                  <a:gdLst>
                    <a:gd name="T0" fmla="*/ 0 w 1"/>
                    <a:gd name="T1" fmla="*/ 0 h 97"/>
                    <a:gd name="T2" fmla="*/ 0 w 1"/>
                    <a:gd name="T3" fmla="*/ 96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80932" name="Freeform 18"/>
                <p:cNvSpPr>
                  <a:spLocks/>
                </p:cNvSpPr>
                <p:nvPr/>
              </p:nvSpPr>
              <p:spPr bwMode="auto">
                <a:xfrm>
                  <a:off x="929" y="2180"/>
                  <a:ext cx="103" cy="1"/>
                </a:xfrm>
                <a:custGeom>
                  <a:avLst/>
                  <a:gdLst>
                    <a:gd name="T0" fmla="*/ 0 w 103"/>
                    <a:gd name="T1" fmla="*/ 0 h 1"/>
                    <a:gd name="T2" fmla="*/ 102 w 103"/>
                    <a:gd name="T3" fmla="*/ 0 h 1"/>
                    <a:gd name="T4" fmla="*/ 0 w 103"/>
                    <a:gd name="T5" fmla="*/ 0 h 1"/>
                    <a:gd name="T6" fmla="*/ 0 60000 65536"/>
                    <a:gd name="T7" fmla="*/ 0 60000 65536"/>
                    <a:gd name="T8" fmla="*/ 0 60000 65536"/>
                    <a:gd name="T9" fmla="*/ 0 w 103"/>
                    <a:gd name="T10" fmla="*/ 0 h 1"/>
                    <a:gd name="T11" fmla="*/ 103 w 103"/>
                    <a:gd name="T12" fmla="*/ 1 h 1"/>
                  </a:gdLst>
                  <a:ahLst/>
                  <a:cxnLst>
                    <a:cxn ang="T6">
                      <a:pos x="T0" y="T1"/>
                    </a:cxn>
                    <a:cxn ang="T7">
                      <a:pos x="T2" y="T3"/>
                    </a:cxn>
                    <a:cxn ang="T8">
                      <a:pos x="T4" y="T5"/>
                    </a:cxn>
                  </a:cxnLst>
                  <a:rect l="T9" t="T10" r="T11" b="T12"/>
                  <a:pathLst>
                    <a:path w="103" h="1">
                      <a:moveTo>
                        <a:pt x="0" y="0"/>
                      </a:moveTo>
                      <a:lnTo>
                        <a:pt x="102" y="0"/>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80929" name="Rectangle 19"/>
              <p:cNvSpPr>
                <a:spLocks noChangeArrowheads="1"/>
              </p:cNvSpPr>
              <p:nvPr/>
            </p:nvSpPr>
            <p:spPr bwMode="auto">
              <a:xfrm>
                <a:off x="1152" y="2152"/>
                <a:ext cx="603"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a:solidFill>
                      <a:srgbClr val="000000"/>
                    </a:solidFill>
                    <a:latin typeface="Arial" charset="0"/>
                  </a:rPr>
                  <a:t>ename</a:t>
                </a:r>
              </a:p>
            </p:txBody>
          </p:sp>
        </p:grpSp>
        <p:sp>
          <p:nvSpPr>
            <p:cNvPr id="80915" name="AutoShape 20"/>
            <p:cNvSpPr>
              <a:spLocks noChangeArrowheads="1"/>
            </p:cNvSpPr>
            <p:nvPr/>
          </p:nvSpPr>
          <p:spPr bwMode="auto">
            <a:xfrm>
              <a:off x="2448" y="2208"/>
              <a:ext cx="192" cy="240"/>
            </a:xfrm>
            <a:prstGeom prst="upArrow">
              <a:avLst>
                <a:gd name="adj1" fmla="val 50000"/>
                <a:gd name="adj2" fmla="val 31250"/>
              </a:avLst>
            </a:prstGeom>
            <a:solidFill>
              <a:srgbClr val="D3EEFD"/>
            </a:solidFill>
            <a:ln w="25400">
              <a:solidFill>
                <a:schemeClr val="accent2"/>
              </a:solidFill>
              <a:miter lim="800000"/>
              <a:headEnd/>
              <a:tailEnd type="none" w="lg" len="lg"/>
            </a:ln>
          </p:spPr>
          <p:txBody>
            <a:bodyPr wrap="none" anchor="ctr">
              <a:spAutoFit/>
            </a:bodyPr>
            <a:lstStyle/>
            <a:p>
              <a:endParaRPr lang="en-US"/>
            </a:p>
          </p:txBody>
        </p:sp>
        <p:sp>
          <p:nvSpPr>
            <p:cNvPr id="80916" name="Rectangle 21"/>
            <p:cNvSpPr>
              <a:spLocks noChangeArrowheads="1"/>
            </p:cNvSpPr>
            <p:nvPr/>
          </p:nvSpPr>
          <p:spPr bwMode="auto">
            <a:xfrm>
              <a:off x="2016" y="3696"/>
              <a:ext cx="477"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DEPT</a:t>
              </a:r>
            </a:p>
          </p:txBody>
        </p:sp>
        <p:sp>
          <p:nvSpPr>
            <p:cNvPr id="80917" name="Rectangle 22"/>
            <p:cNvSpPr>
              <a:spLocks noChangeArrowheads="1"/>
            </p:cNvSpPr>
            <p:nvPr/>
          </p:nvSpPr>
          <p:spPr bwMode="auto">
            <a:xfrm>
              <a:off x="2835" y="2976"/>
              <a:ext cx="409"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EMP</a:t>
              </a:r>
            </a:p>
          </p:txBody>
        </p:sp>
        <p:sp>
          <p:nvSpPr>
            <p:cNvPr id="80918" name="AutoShape 23"/>
            <p:cNvSpPr>
              <a:spLocks noChangeArrowheads="1"/>
            </p:cNvSpPr>
            <p:nvPr/>
          </p:nvSpPr>
          <p:spPr bwMode="auto">
            <a:xfrm rot="5400000" flipV="1">
              <a:off x="2425" y="2496"/>
              <a:ext cx="216" cy="216"/>
            </a:xfrm>
            <a:prstGeom prst="flowChartCollate">
              <a:avLst/>
            </a:prstGeom>
            <a:noFill/>
            <a:ln w="25400">
              <a:solidFill>
                <a:schemeClr val="tx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grpSp>
          <p:nvGrpSpPr>
            <p:cNvPr id="80919" name="Group 24"/>
            <p:cNvGrpSpPr>
              <a:grpSpLocks/>
            </p:cNvGrpSpPr>
            <p:nvPr/>
          </p:nvGrpSpPr>
          <p:grpSpPr bwMode="auto">
            <a:xfrm>
              <a:off x="2112" y="3168"/>
              <a:ext cx="1151" cy="288"/>
              <a:chOff x="2112" y="3120"/>
              <a:chExt cx="1151" cy="288"/>
            </a:xfrm>
          </p:grpSpPr>
          <p:sp>
            <p:nvSpPr>
              <p:cNvPr id="80924" name="Rectangle 25"/>
              <p:cNvSpPr>
                <a:spLocks noChangeArrowheads="1"/>
              </p:cNvSpPr>
              <p:nvPr/>
            </p:nvSpPr>
            <p:spPr bwMode="auto">
              <a:xfrm>
                <a:off x="2229" y="3160"/>
                <a:ext cx="1034"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a:solidFill>
                      <a:srgbClr val="000000"/>
                    </a:solidFill>
                    <a:latin typeface="Arial" charset="0"/>
                  </a:rPr>
                  <a:t>dname=</a:t>
                </a:r>
                <a:r>
                  <a:rPr lang="ja-JP" altLang="en-US">
                    <a:solidFill>
                      <a:srgbClr val="000000"/>
                    </a:solidFill>
                    <a:latin typeface="Arial" charset="0"/>
                  </a:rPr>
                  <a:t>‘</a:t>
                </a:r>
                <a:r>
                  <a:rPr lang="en-US" altLang="ja-JP">
                    <a:solidFill>
                      <a:srgbClr val="000000"/>
                    </a:solidFill>
                    <a:latin typeface="Arial" charset="0"/>
                  </a:rPr>
                  <a:t>Toy</a:t>
                </a:r>
                <a:r>
                  <a:rPr lang="ja-JP" altLang="en-US">
                    <a:solidFill>
                      <a:srgbClr val="000000"/>
                    </a:solidFill>
                    <a:latin typeface="Arial" charset="0"/>
                  </a:rPr>
                  <a:t>’</a:t>
                </a:r>
                <a:endParaRPr lang="en-US">
                  <a:solidFill>
                    <a:srgbClr val="000000"/>
                  </a:solidFill>
                  <a:latin typeface="Arial" charset="0"/>
                </a:endParaRPr>
              </a:p>
            </p:txBody>
          </p:sp>
          <p:grpSp>
            <p:nvGrpSpPr>
              <p:cNvPr id="80925" name="Group 26"/>
              <p:cNvGrpSpPr>
                <a:grpSpLocks/>
              </p:cNvGrpSpPr>
              <p:nvPr/>
            </p:nvGrpSpPr>
            <p:grpSpPr bwMode="auto">
              <a:xfrm>
                <a:off x="2112" y="3120"/>
                <a:ext cx="288" cy="144"/>
                <a:chOff x="1008" y="2688"/>
                <a:chExt cx="336" cy="192"/>
              </a:xfrm>
            </p:grpSpPr>
            <p:sp>
              <p:nvSpPr>
                <p:cNvPr id="80926" name="Oval 27"/>
                <p:cNvSpPr>
                  <a:spLocks noChangeArrowheads="1"/>
                </p:cNvSpPr>
                <p:nvPr/>
              </p:nvSpPr>
              <p:spPr bwMode="auto">
                <a:xfrm>
                  <a:off x="1008" y="2688"/>
                  <a:ext cx="192" cy="192"/>
                </a:xfrm>
                <a:prstGeom prst="ellipse">
                  <a:avLst/>
                </a:prstGeom>
                <a:noFill/>
                <a:ln w="38100">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80927" name="Line 28"/>
                <p:cNvSpPr>
                  <a:spLocks noChangeShapeType="1"/>
                </p:cNvSpPr>
                <p:nvPr/>
              </p:nvSpPr>
              <p:spPr bwMode="auto">
                <a:xfrm>
                  <a:off x="1080" y="2688"/>
                  <a:ext cx="264" cy="0"/>
                </a:xfrm>
                <a:prstGeom prst="line">
                  <a:avLst/>
                </a:prstGeom>
                <a:noFill/>
                <a:ln w="38100">
                  <a:solidFill>
                    <a:schemeClr val="tx1"/>
                  </a:solidFill>
                  <a:round/>
                  <a:headEnd/>
                  <a:tailEnd type="none" w="lg" len="lg"/>
                </a:ln>
                <a:extLst>
                  <a:ext uri="{909E8E84-426E-40dd-AFC4-6F175D3DCCD1}">
                    <a14:hiddenFill xmlns:a14="http://schemas.microsoft.com/office/drawing/2010/main" xmlns="">
                      <a:noFill/>
                    </a14:hiddenFill>
                  </a:ext>
                </a:extLst>
              </p:spPr>
              <p:txBody>
                <a:bodyPr>
                  <a:spAutoFit/>
                </a:bodyPr>
                <a:lstStyle/>
                <a:p>
                  <a:endParaRPr lang="en-US"/>
                </a:p>
              </p:txBody>
            </p:sp>
          </p:grpSp>
        </p:grpSp>
        <p:sp>
          <p:nvSpPr>
            <p:cNvPr id="80920" name="AutoShape 29"/>
            <p:cNvSpPr>
              <a:spLocks noChangeArrowheads="1"/>
            </p:cNvSpPr>
            <p:nvPr/>
          </p:nvSpPr>
          <p:spPr bwMode="auto">
            <a:xfrm>
              <a:off x="2112" y="3408"/>
              <a:ext cx="192" cy="240"/>
            </a:xfrm>
            <a:prstGeom prst="upArrow">
              <a:avLst>
                <a:gd name="adj1" fmla="val 50000"/>
                <a:gd name="adj2" fmla="val 31250"/>
              </a:avLst>
            </a:prstGeom>
            <a:solidFill>
              <a:srgbClr val="D3EEFD"/>
            </a:solidFill>
            <a:ln w="25400">
              <a:solidFill>
                <a:schemeClr val="accent2"/>
              </a:solidFill>
              <a:miter lim="800000"/>
              <a:headEnd/>
              <a:tailEnd type="none" w="lg" len="lg"/>
            </a:ln>
          </p:spPr>
          <p:txBody>
            <a:bodyPr wrap="none" anchor="ctr">
              <a:spAutoFit/>
            </a:bodyPr>
            <a:lstStyle/>
            <a:p>
              <a:endParaRPr lang="en-US"/>
            </a:p>
          </p:txBody>
        </p:sp>
        <p:grpSp>
          <p:nvGrpSpPr>
            <p:cNvPr id="80921" name="Group 30"/>
            <p:cNvGrpSpPr>
              <a:grpSpLocks/>
            </p:cNvGrpSpPr>
            <p:nvPr/>
          </p:nvGrpSpPr>
          <p:grpSpPr bwMode="auto">
            <a:xfrm>
              <a:off x="2160" y="2696"/>
              <a:ext cx="672" cy="384"/>
              <a:chOff x="3456" y="2928"/>
              <a:chExt cx="672" cy="384"/>
            </a:xfrm>
          </p:grpSpPr>
          <p:sp>
            <p:nvSpPr>
              <p:cNvPr id="80922" name="AutoShape 31"/>
              <p:cNvSpPr>
                <a:spLocks noChangeArrowheads="1"/>
              </p:cNvSpPr>
              <p:nvPr/>
            </p:nvSpPr>
            <p:spPr bwMode="auto">
              <a:xfrm rot="-2684010">
                <a:off x="3936" y="2928"/>
                <a:ext cx="192" cy="384"/>
              </a:xfrm>
              <a:prstGeom prst="upArrow">
                <a:avLst>
                  <a:gd name="adj1" fmla="val 50000"/>
                  <a:gd name="adj2" fmla="val 50000"/>
                </a:avLst>
              </a:prstGeom>
              <a:solidFill>
                <a:srgbClr val="D3EEFD"/>
              </a:solidFill>
              <a:ln w="25400">
                <a:solidFill>
                  <a:schemeClr val="accent2"/>
                </a:solidFill>
                <a:miter lim="800000"/>
                <a:headEnd/>
                <a:tailEnd type="none" w="lg" len="lg"/>
              </a:ln>
            </p:spPr>
            <p:txBody>
              <a:bodyPr anchor="ctr">
                <a:spAutoFit/>
              </a:bodyPr>
              <a:lstStyle/>
              <a:p>
                <a:endParaRPr lang="en-US"/>
              </a:p>
            </p:txBody>
          </p:sp>
          <p:sp>
            <p:nvSpPr>
              <p:cNvPr id="80923" name="AutoShape 32"/>
              <p:cNvSpPr>
                <a:spLocks noChangeArrowheads="1"/>
              </p:cNvSpPr>
              <p:nvPr/>
            </p:nvSpPr>
            <p:spPr bwMode="auto">
              <a:xfrm rot="-8084010" flipH="1" flipV="1">
                <a:off x="3552" y="2928"/>
                <a:ext cx="192" cy="384"/>
              </a:xfrm>
              <a:prstGeom prst="upArrow">
                <a:avLst>
                  <a:gd name="adj1" fmla="val 50000"/>
                  <a:gd name="adj2" fmla="val 50000"/>
                </a:avLst>
              </a:prstGeom>
              <a:solidFill>
                <a:srgbClr val="D3EEFD"/>
              </a:solidFill>
              <a:ln w="25400">
                <a:solidFill>
                  <a:schemeClr val="accent2"/>
                </a:solidFill>
                <a:miter lim="800000"/>
                <a:headEnd/>
                <a:tailEnd type="none" w="lg" len="lg"/>
              </a:ln>
            </p:spPr>
            <p:txBody>
              <a:bodyPr anchor="ctr">
                <a:spAutoFit/>
              </a:bodyPr>
              <a:lstStyle/>
              <a:p>
                <a:endParaRPr lang="en-US"/>
              </a:p>
            </p:txBody>
          </p:sp>
        </p:grpSp>
      </p:grpSp>
      <p:sp>
        <p:nvSpPr>
          <p:cNvPr id="1212449" name="Text Box 33"/>
          <p:cNvSpPr txBox="1">
            <a:spLocks noChangeArrowheads="1"/>
          </p:cNvSpPr>
          <p:nvPr/>
        </p:nvSpPr>
        <p:spPr bwMode="auto">
          <a:xfrm>
            <a:off x="1644650" y="4510088"/>
            <a:ext cx="2762250" cy="67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hlink"/>
                </a:solidFill>
                <a:latin typeface="Comic Sans MS" charset="0"/>
              </a:rPr>
              <a:t>Index Select on name</a:t>
            </a:r>
            <a:endParaRPr lang="en-US" sz="1800">
              <a:solidFill>
                <a:schemeClr val="hlink"/>
              </a:solidFill>
              <a:latin typeface="Comic Sans MS" charset="0"/>
            </a:endParaRPr>
          </a:p>
          <a:p>
            <a:pPr algn="r" eaLnBrk="1" hangingPunct="1"/>
            <a:r>
              <a:rPr lang="en-US" sz="1800">
                <a:solidFill>
                  <a:schemeClr val="hlink"/>
                </a:solidFill>
                <a:latin typeface="Comic Sans MS" charset="0"/>
              </a:rPr>
              <a:t>3 reads + 1 writes</a:t>
            </a:r>
          </a:p>
        </p:txBody>
      </p:sp>
      <p:sp>
        <p:nvSpPr>
          <p:cNvPr id="1212450" name="Text Box 34"/>
          <p:cNvSpPr txBox="1">
            <a:spLocks noChangeArrowheads="1"/>
          </p:cNvSpPr>
          <p:nvPr/>
        </p:nvSpPr>
        <p:spPr bwMode="auto">
          <a:xfrm>
            <a:off x="593725" y="3519488"/>
            <a:ext cx="4143375" cy="67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accent2"/>
                </a:solidFill>
                <a:latin typeface="Comic Sans MS" charset="0"/>
              </a:rPr>
              <a:t>Read T1, NL-IDX Join</a:t>
            </a:r>
          </a:p>
          <a:p>
            <a:pPr algn="r" eaLnBrk="1" hangingPunct="1"/>
            <a:r>
              <a:rPr lang="en-US" sz="1800">
                <a:solidFill>
                  <a:schemeClr val="accent2"/>
                </a:solidFill>
                <a:latin typeface="Comic Sans MS" charset="0"/>
              </a:rPr>
              <a:t>1 + 3 (idx) + 20 (ptr chase) + 4 writes</a:t>
            </a:r>
          </a:p>
        </p:txBody>
      </p:sp>
      <p:sp>
        <p:nvSpPr>
          <p:cNvPr id="1212451" name="Text Box 35"/>
          <p:cNvSpPr txBox="1">
            <a:spLocks noChangeArrowheads="1"/>
          </p:cNvSpPr>
          <p:nvPr/>
        </p:nvSpPr>
        <p:spPr bwMode="auto">
          <a:xfrm>
            <a:off x="2654300" y="2590800"/>
            <a:ext cx="2082800" cy="6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tx2"/>
                </a:solidFill>
                <a:latin typeface="Comic Sans MS" charset="0"/>
              </a:rPr>
              <a:t>Read temp T2</a:t>
            </a:r>
          </a:p>
          <a:p>
            <a:pPr algn="r" eaLnBrk="1" hangingPunct="1"/>
            <a:r>
              <a:rPr lang="en-US" sz="1800">
                <a:solidFill>
                  <a:schemeClr val="tx2"/>
                </a:solidFill>
                <a:latin typeface="Comic Sans MS" charset="0"/>
              </a:rPr>
              <a:t>4 reads + 1 writes</a:t>
            </a:r>
          </a:p>
        </p:txBody>
      </p:sp>
      <p:sp>
        <p:nvSpPr>
          <p:cNvPr id="1212452" name="Text Box 36"/>
          <p:cNvSpPr txBox="1">
            <a:spLocks noChangeArrowheads="1"/>
          </p:cNvSpPr>
          <p:nvPr/>
        </p:nvSpPr>
        <p:spPr bwMode="auto">
          <a:xfrm>
            <a:off x="6765925" y="3200400"/>
            <a:ext cx="2071688" cy="457200"/>
          </a:xfrm>
          <a:prstGeom prst="rect">
            <a:avLst/>
          </a:prstGeom>
          <a:solidFill>
            <a:srgbClr val="FBEFEB"/>
          </a:solidFill>
          <a:ln>
            <a:noFill/>
          </a:ln>
          <a:extLs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solidFill>
                  <a:schemeClr val="hlink"/>
                </a:solidFill>
              </a:rPr>
              <a:t>Total: 37 I/Os</a:t>
            </a:r>
          </a:p>
        </p:txBody>
      </p:sp>
      <p:sp>
        <p:nvSpPr>
          <p:cNvPr id="80911" name="Text Box 37"/>
          <p:cNvSpPr txBox="1">
            <a:spLocks noChangeArrowheads="1"/>
          </p:cNvSpPr>
          <p:nvPr/>
        </p:nvSpPr>
        <p:spPr bwMode="auto">
          <a:xfrm>
            <a:off x="1644650" y="4510088"/>
            <a:ext cx="27622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hlink"/>
                </a:solidFill>
                <a:latin typeface="Comic Sans MS" charset="0"/>
              </a:rPr>
              <a:t>Index Select on name</a:t>
            </a:r>
            <a:endParaRPr lang="en-US" sz="1800">
              <a:solidFill>
                <a:schemeClr val="hlink"/>
              </a:solidFill>
              <a:latin typeface="Comic Sans MS" charset="0"/>
            </a:endParaRPr>
          </a:p>
        </p:txBody>
      </p:sp>
      <p:sp>
        <p:nvSpPr>
          <p:cNvPr id="80912" name="Text Box 38"/>
          <p:cNvSpPr txBox="1">
            <a:spLocks noChangeArrowheads="1"/>
          </p:cNvSpPr>
          <p:nvPr/>
        </p:nvSpPr>
        <p:spPr bwMode="auto">
          <a:xfrm>
            <a:off x="1928813" y="3519488"/>
            <a:ext cx="2808287" cy="67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accent2"/>
                </a:solidFill>
                <a:latin typeface="Comic Sans MS" charset="0"/>
              </a:rPr>
              <a:t>Read T1, NL-IDX Join</a:t>
            </a:r>
          </a:p>
          <a:p>
            <a:pPr algn="r" eaLnBrk="1" hangingPunct="1"/>
            <a:endParaRPr lang="en-US" sz="1800">
              <a:solidFill>
                <a:schemeClr val="accent2"/>
              </a:solidFill>
              <a:latin typeface="Comic Sans MS" charset="0"/>
            </a:endParaRPr>
          </a:p>
        </p:txBody>
      </p:sp>
      <p:sp>
        <p:nvSpPr>
          <p:cNvPr id="80913" name="Text Box 39"/>
          <p:cNvSpPr txBox="1">
            <a:spLocks noChangeArrowheads="1"/>
          </p:cNvSpPr>
          <p:nvPr/>
        </p:nvSpPr>
        <p:spPr bwMode="auto">
          <a:xfrm>
            <a:off x="2903538" y="2590800"/>
            <a:ext cx="1833562" cy="6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tx2"/>
                </a:solidFill>
                <a:latin typeface="Comic Sans MS" charset="0"/>
              </a:rPr>
              <a:t>Read temp T2</a:t>
            </a:r>
          </a:p>
          <a:p>
            <a:pPr algn="r" eaLnBrk="1" hangingPunct="1"/>
            <a:endParaRPr lang="en-US" sz="1800">
              <a:solidFill>
                <a:schemeClr val="tx2"/>
              </a:solidFill>
              <a:latin typeface="Comic Sans M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12449"/>
                                        </p:tgtEl>
                                        <p:attrNameLst>
                                          <p:attrName>style.visibility</p:attrName>
                                        </p:attrNameLst>
                                      </p:cBhvr>
                                      <p:to>
                                        <p:strVal val="visible"/>
                                      </p:to>
                                    </p:set>
                                    <p:animEffect transition="in" filter="dissolve">
                                      <p:cBhvr>
                                        <p:cTn id="7" dur="500"/>
                                        <p:tgtEl>
                                          <p:spTgt spid="12124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2450"/>
                                        </p:tgtEl>
                                        <p:attrNameLst>
                                          <p:attrName>style.visibility</p:attrName>
                                        </p:attrNameLst>
                                      </p:cBhvr>
                                      <p:to>
                                        <p:strVal val="visible"/>
                                      </p:to>
                                    </p:set>
                                    <p:animEffect transition="in" filter="dissolve">
                                      <p:cBhvr>
                                        <p:cTn id="12" dur="500"/>
                                        <p:tgtEl>
                                          <p:spTgt spid="12124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12451"/>
                                        </p:tgtEl>
                                        <p:attrNameLst>
                                          <p:attrName>style.visibility</p:attrName>
                                        </p:attrNameLst>
                                      </p:cBhvr>
                                      <p:to>
                                        <p:strVal val="visible"/>
                                      </p:to>
                                    </p:set>
                                    <p:animEffect transition="in" filter="dissolve">
                                      <p:cBhvr>
                                        <p:cTn id="17" dur="500"/>
                                        <p:tgtEl>
                                          <p:spTgt spid="12124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12452"/>
                                        </p:tgtEl>
                                        <p:attrNameLst>
                                          <p:attrName>style.visibility</p:attrName>
                                        </p:attrNameLst>
                                      </p:cBhvr>
                                      <p:to>
                                        <p:strVal val="visible"/>
                                      </p:to>
                                    </p:set>
                                    <p:animEffect transition="in" filter="dissolve">
                                      <p:cBhvr>
                                        <p:cTn id="22" dur="500"/>
                                        <p:tgtEl>
                                          <p:spTgt spid="1212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2449" grpId="0" autoUpdateAnimBg="0"/>
      <p:bldP spid="1212450" grpId="0" autoUpdateAnimBg="0"/>
      <p:bldP spid="1212451" grpId="0" autoUpdateAnimBg="0"/>
      <p:bldP spid="1212452"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722788A9-BCE1-6E4F-A5AD-730E2E605055}" type="datetime1">
              <a:rPr lang="en-US" sz="1200"/>
              <a:pPr eaLnBrk="1" hangingPunct="1"/>
              <a:t>12/4/16</a:t>
            </a:fld>
            <a:endParaRPr lang="en-US" sz="1200"/>
          </a:p>
        </p:txBody>
      </p:sp>
      <p:sp>
        <p:nvSpPr>
          <p:cNvPr id="8294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8294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9EA22B76-369B-5045-A4D0-545A5D024A9B}" type="slidenum">
              <a:rPr lang="en-US" sz="1200"/>
              <a:pPr eaLnBrk="1" hangingPunct="1"/>
              <a:t>36</a:t>
            </a:fld>
            <a:endParaRPr lang="en-US" sz="1200"/>
          </a:p>
        </p:txBody>
      </p:sp>
      <p:sp>
        <p:nvSpPr>
          <p:cNvPr id="82948" name="Rectangle 4"/>
          <p:cNvSpPr>
            <a:spLocks noGrp="1" noChangeArrowheads="1"/>
          </p:cNvSpPr>
          <p:nvPr>
            <p:ph type="title"/>
          </p:nvPr>
        </p:nvSpPr>
        <p:spPr>
          <a:xfrm>
            <a:off x="838200" y="76200"/>
            <a:ext cx="7772400" cy="1104900"/>
          </a:xfrm>
          <a:noFill/>
        </p:spPr>
        <p:txBody>
          <a:bodyPr lIns="90488" tIns="44450" rIns="90488" bIns="44450" anchor="ctr"/>
          <a:lstStyle/>
          <a:p>
            <a:pPr eaLnBrk="1" hangingPunct="1"/>
            <a:r>
              <a:rPr lang="en-US" sz="4000">
                <a:latin typeface="Tahoma" charset="0"/>
              </a:rPr>
              <a:t>Enumeration of Plans (Contd.)</a:t>
            </a:r>
          </a:p>
        </p:txBody>
      </p:sp>
      <p:sp>
        <p:nvSpPr>
          <p:cNvPr id="82949" name="Rectangle 5"/>
          <p:cNvSpPr>
            <a:spLocks noGrp="1" noChangeArrowheads="1"/>
          </p:cNvSpPr>
          <p:nvPr>
            <p:ph type="body" idx="1"/>
          </p:nvPr>
        </p:nvSpPr>
        <p:spPr>
          <a:xfrm>
            <a:off x="381000" y="1371600"/>
            <a:ext cx="8610600" cy="3810000"/>
          </a:xfrm>
          <a:noFill/>
        </p:spPr>
        <p:txBody>
          <a:bodyPr lIns="90488" tIns="44450" rIns="90488" bIns="44450"/>
          <a:lstStyle/>
          <a:p>
            <a:pPr eaLnBrk="1" hangingPunct="1">
              <a:lnSpc>
                <a:spcPct val="110000"/>
              </a:lnSpc>
            </a:pPr>
            <a:r>
              <a:rPr lang="en-US" sz="2400">
                <a:solidFill>
                  <a:schemeClr val="accent2"/>
                </a:solidFill>
                <a:latin typeface="Tahoma" charset="0"/>
              </a:rPr>
              <a:t>ORDER BY, GROUP BY</a:t>
            </a:r>
            <a:r>
              <a:rPr lang="en-US" sz="2400">
                <a:latin typeface="Tahoma" charset="0"/>
              </a:rPr>
              <a:t> handled as a final step,</a:t>
            </a:r>
          </a:p>
          <a:p>
            <a:pPr eaLnBrk="1" hangingPunct="1">
              <a:lnSpc>
                <a:spcPct val="110000"/>
              </a:lnSpc>
            </a:pPr>
            <a:r>
              <a:rPr lang="en-US" sz="2400">
                <a:latin typeface="Tahoma" charset="0"/>
              </a:rPr>
              <a:t>Only </a:t>
            </a:r>
            <a:r>
              <a:rPr lang="ja-JP" altLang="en-US" sz="2400">
                <a:latin typeface="Tahoma" charset="0"/>
              </a:rPr>
              <a:t>“</a:t>
            </a:r>
            <a:r>
              <a:rPr lang="en-US" altLang="ja-JP" sz="2400">
                <a:latin typeface="Tahoma" charset="0"/>
              </a:rPr>
              <a:t>join</a:t>
            </a:r>
            <a:r>
              <a:rPr lang="ja-JP" altLang="en-US" sz="2400">
                <a:latin typeface="Tahoma" charset="0"/>
              </a:rPr>
              <a:t>”</a:t>
            </a:r>
            <a:r>
              <a:rPr lang="en-US" altLang="ja-JP" sz="2400">
                <a:latin typeface="Tahoma" charset="0"/>
              </a:rPr>
              <a:t> relations if there is a connecting join condition i.e., </a:t>
            </a:r>
            <a:r>
              <a:rPr lang="en-US" altLang="ja-JP" sz="2400">
                <a:solidFill>
                  <a:schemeClr val="accent2"/>
                </a:solidFill>
                <a:latin typeface="Tahoma" charset="0"/>
              </a:rPr>
              <a:t>avoid Cartesian products if possible.</a:t>
            </a:r>
            <a:endParaRPr lang="en-US" altLang="ja-JP" sz="2400">
              <a:latin typeface="Tahoma" charset="0"/>
            </a:endParaRPr>
          </a:p>
          <a:p>
            <a:pPr eaLnBrk="1" hangingPunct="1">
              <a:lnSpc>
                <a:spcPct val="110000"/>
              </a:lnSpc>
            </a:pPr>
            <a:r>
              <a:rPr lang="en-US" sz="2400">
                <a:latin typeface="Tahoma" charset="0"/>
              </a:rPr>
              <a:t>This approach is </a:t>
            </a:r>
            <a:r>
              <a:rPr lang="en-US" sz="2400">
                <a:solidFill>
                  <a:schemeClr val="accent2"/>
                </a:solidFill>
                <a:latin typeface="Tahoma" charset="0"/>
              </a:rPr>
              <a:t>still exponential</a:t>
            </a:r>
            <a:r>
              <a:rPr lang="en-US" sz="2400">
                <a:latin typeface="Tahoma" charset="0"/>
              </a:rPr>
              <a:t> in the # of tables.</a:t>
            </a:r>
          </a:p>
        </p:txBody>
      </p:sp>
    </p:spTree>
  </p:cSld>
  <p:clrMapOvr>
    <a:masterClrMapping/>
  </p:clrMapOvr>
  <p:transition>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Date Placeholder 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A08186B3-4B8A-514E-9B56-D2C25325B097}" type="datetime1">
              <a:rPr lang="en-US" sz="1200"/>
              <a:pPr eaLnBrk="1" hangingPunct="1"/>
              <a:t>12/4/16</a:t>
            </a:fld>
            <a:endParaRPr lang="en-US" sz="1200"/>
          </a:p>
        </p:txBody>
      </p:sp>
      <p:sp>
        <p:nvSpPr>
          <p:cNvPr id="84994"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84995"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7745F60C-F69C-9C47-B635-42F8553BF14C}" type="slidenum">
              <a:rPr lang="en-US" sz="1200"/>
              <a:pPr eaLnBrk="1" hangingPunct="1"/>
              <a:t>37</a:t>
            </a:fld>
            <a:endParaRPr lang="en-US" sz="1200"/>
          </a:p>
        </p:txBody>
      </p:sp>
      <p:sp>
        <p:nvSpPr>
          <p:cNvPr id="84996" name="Rectangle 4"/>
          <p:cNvSpPr>
            <a:spLocks noGrp="1" noChangeArrowheads="1"/>
          </p:cNvSpPr>
          <p:nvPr>
            <p:ph type="title"/>
          </p:nvPr>
        </p:nvSpPr>
        <p:spPr>
          <a:xfrm>
            <a:off x="914400" y="0"/>
            <a:ext cx="8077200" cy="1143000"/>
          </a:xfrm>
          <a:noFill/>
        </p:spPr>
        <p:txBody>
          <a:bodyPr lIns="90488" tIns="44450" rIns="90488" bIns="44450" anchor="ctr"/>
          <a:lstStyle/>
          <a:p>
            <a:pPr eaLnBrk="1" hangingPunct="1"/>
            <a:r>
              <a:rPr lang="en-US" sz="3600">
                <a:latin typeface="Tahoma" charset="0"/>
              </a:rPr>
              <a:t>Query Blocks: Units of Optimization</a:t>
            </a:r>
          </a:p>
        </p:txBody>
      </p:sp>
      <p:sp>
        <p:nvSpPr>
          <p:cNvPr id="84997" name="Rectangle 5"/>
          <p:cNvSpPr>
            <a:spLocks noGrp="1" noChangeArrowheads="1"/>
          </p:cNvSpPr>
          <p:nvPr>
            <p:ph type="body" sz="half" idx="1"/>
          </p:nvPr>
        </p:nvSpPr>
        <p:spPr>
          <a:xfrm>
            <a:off x="76200" y="1447800"/>
            <a:ext cx="8305800" cy="4572000"/>
          </a:xfrm>
          <a:noFill/>
        </p:spPr>
        <p:txBody>
          <a:bodyPr lIns="90488" tIns="44450" rIns="90488" bIns="44450"/>
          <a:lstStyle/>
          <a:p>
            <a:pPr eaLnBrk="1" hangingPunct="1">
              <a:lnSpc>
                <a:spcPct val="110000"/>
              </a:lnSpc>
            </a:pPr>
            <a:r>
              <a:rPr lang="en-US" sz="2400">
                <a:latin typeface="Tahoma" charset="0"/>
              </a:rPr>
              <a:t>SQL query =&gt; </a:t>
            </a:r>
            <a:br>
              <a:rPr lang="en-US" sz="2400">
                <a:latin typeface="Tahoma" charset="0"/>
              </a:rPr>
            </a:br>
            <a:r>
              <a:rPr lang="en-US" sz="2400">
                <a:latin typeface="Tahoma" charset="0"/>
              </a:rPr>
              <a:t>         collection of </a:t>
            </a:r>
            <a:r>
              <a:rPr lang="en-US" sz="2400" i="1">
                <a:solidFill>
                  <a:schemeClr val="accent2"/>
                </a:solidFill>
                <a:latin typeface="Tahoma" charset="0"/>
              </a:rPr>
              <a:t>query</a:t>
            </a:r>
            <a:r>
              <a:rPr lang="en-US" sz="2400">
                <a:solidFill>
                  <a:schemeClr val="accent2"/>
                </a:solidFill>
                <a:latin typeface="Tahoma" charset="0"/>
              </a:rPr>
              <a:t> </a:t>
            </a:r>
            <a:r>
              <a:rPr lang="en-US" sz="2400" i="1">
                <a:solidFill>
                  <a:schemeClr val="accent2"/>
                </a:solidFill>
                <a:latin typeface="Tahoma" charset="0"/>
              </a:rPr>
              <a:t>blocks</a:t>
            </a:r>
            <a:r>
              <a:rPr lang="en-US" sz="2400">
                <a:latin typeface="Tahoma" charset="0"/>
              </a:rPr>
              <a:t> </a:t>
            </a:r>
          </a:p>
          <a:p>
            <a:pPr eaLnBrk="1" hangingPunct="1">
              <a:lnSpc>
                <a:spcPct val="110000"/>
              </a:lnSpc>
            </a:pPr>
            <a:r>
              <a:rPr lang="en-US" sz="2400">
                <a:latin typeface="Tahoma" charset="0"/>
              </a:rPr>
              <a:t>Optimize one block at a time.</a:t>
            </a:r>
          </a:p>
          <a:p>
            <a:pPr eaLnBrk="1" hangingPunct="1">
              <a:lnSpc>
                <a:spcPct val="110000"/>
              </a:lnSpc>
            </a:pPr>
            <a:r>
              <a:rPr lang="en-US" sz="2400">
                <a:latin typeface="Tahoma" charset="0"/>
              </a:rPr>
              <a:t>Treat nested blocks as </a:t>
            </a:r>
            <a:br>
              <a:rPr lang="en-US" sz="2400">
                <a:latin typeface="Tahoma" charset="0"/>
              </a:rPr>
            </a:br>
            <a:r>
              <a:rPr lang="en-US" sz="2400">
                <a:latin typeface="Tahoma" charset="0"/>
              </a:rPr>
              <a:t>calls to a subroutine</a:t>
            </a:r>
          </a:p>
          <a:p>
            <a:pPr lvl="1" eaLnBrk="1" hangingPunct="1">
              <a:lnSpc>
                <a:spcPct val="110000"/>
              </a:lnSpc>
            </a:pPr>
            <a:r>
              <a:rPr lang="en-US" sz="2000">
                <a:latin typeface="Tahoma" charset="0"/>
              </a:rPr>
              <a:t>Execute inner block once per outer tuple!</a:t>
            </a:r>
          </a:p>
          <a:p>
            <a:pPr lvl="1" eaLnBrk="1" hangingPunct="1">
              <a:lnSpc>
                <a:spcPct val="110000"/>
              </a:lnSpc>
            </a:pPr>
            <a:r>
              <a:rPr lang="en-US" sz="2000">
                <a:latin typeface="Tahoma" charset="0"/>
              </a:rPr>
              <a:t>In reality more complex optimization</a:t>
            </a:r>
          </a:p>
          <a:p>
            <a:pPr eaLnBrk="1" hangingPunct="1">
              <a:lnSpc>
                <a:spcPct val="110000"/>
              </a:lnSpc>
            </a:pPr>
            <a:r>
              <a:rPr lang="en-US" sz="2400">
                <a:latin typeface="Tahoma" charset="0"/>
              </a:rPr>
              <a:t> For each block, consider the following plans:</a:t>
            </a:r>
          </a:p>
          <a:p>
            <a:pPr lvl="1" eaLnBrk="1" hangingPunct="1">
              <a:lnSpc>
                <a:spcPct val="110000"/>
              </a:lnSpc>
            </a:pPr>
            <a:r>
              <a:rPr lang="en-US" sz="2000">
                <a:latin typeface="Tahoma" charset="0"/>
              </a:rPr>
              <a:t>All available access methods, for each relation in FROM clause.</a:t>
            </a:r>
          </a:p>
          <a:p>
            <a:pPr lvl="1" eaLnBrk="1" hangingPunct="1">
              <a:lnSpc>
                <a:spcPct val="110000"/>
              </a:lnSpc>
            </a:pPr>
            <a:r>
              <a:rPr lang="en-US" sz="2000">
                <a:latin typeface="Tahoma" charset="0"/>
              </a:rPr>
              <a:t>All join permutations of left-deep join trees</a:t>
            </a:r>
          </a:p>
        </p:txBody>
      </p:sp>
      <p:sp>
        <p:nvSpPr>
          <p:cNvPr id="84998" name="Rectangle 6"/>
          <p:cNvSpPr>
            <a:spLocks noChangeArrowheads="1"/>
          </p:cNvSpPr>
          <p:nvPr/>
        </p:nvSpPr>
        <p:spPr bwMode="auto">
          <a:xfrm>
            <a:off x="5541963" y="895350"/>
            <a:ext cx="3179762" cy="19304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8" tIns="44450" rIns="90488" bIns="44450">
            <a:spAutoFit/>
          </a:bodyPr>
          <a:lstStyle/>
          <a:p>
            <a:pPr eaLnBrk="0" hangingPunct="0"/>
            <a:r>
              <a:rPr lang="en-US" sz="1800">
                <a:latin typeface="Arial" charset="0"/>
              </a:rPr>
              <a:t>SELECT</a:t>
            </a:r>
            <a:r>
              <a:rPr lang="en-US">
                <a:latin typeface="Arial" charset="0"/>
              </a:rPr>
              <a:t>  S.sname</a:t>
            </a:r>
          </a:p>
          <a:p>
            <a:pPr eaLnBrk="0" hangingPunct="0"/>
            <a:r>
              <a:rPr lang="en-US" sz="1800">
                <a:latin typeface="Arial" charset="0"/>
              </a:rPr>
              <a:t>FROM</a:t>
            </a:r>
            <a:r>
              <a:rPr lang="en-US">
                <a:latin typeface="Arial" charset="0"/>
              </a:rPr>
              <a:t>  Sailors S</a:t>
            </a:r>
          </a:p>
          <a:p>
            <a:pPr eaLnBrk="0" hangingPunct="0"/>
            <a:r>
              <a:rPr lang="en-US" sz="1800">
                <a:latin typeface="Arial" charset="0"/>
              </a:rPr>
              <a:t>WHERE</a:t>
            </a:r>
            <a:r>
              <a:rPr lang="en-US">
                <a:latin typeface="Arial" charset="0"/>
              </a:rPr>
              <a:t>  S.age </a:t>
            </a:r>
            <a:r>
              <a:rPr lang="en-US" sz="1800">
                <a:latin typeface="Arial" charset="0"/>
              </a:rPr>
              <a:t>IN</a:t>
            </a:r>
            <a:r>
              <a:rPr lang="en-US">
                <a:latin typeface="Arial" charset="0"/>
              </a:rPr>
              <a:t> </a:t>
            </a:r>
          </a:p>
          <a:p>
            <a:pPr eaLnBrk="0" hangingPunct="0"/>
            <a:r>
              <a:rPr lang="en-US">
                <a:latin typeface="Arial" charset="0"/>
              </a:rPr>
              <a:t>     (</a:t>
            </a:r>
            <a:r>
              <a:rPr lang="en-US" sz="1800" i="1">
                <a:latin typeface="Arial" charset="0"/>
              </a:rPr>
              <a:t>SELECT  MAX </a:t>
            </a:r>
            <a:r>
              <a:rPr lang="en-US" i="1">
                <a:latin typeface="Arial" charset="0"/>
              </a:rPr>
              <a:t>(S2.age)</a:t>
            </a:r>
          </a:p>
          <a:p>
            <a:pPr eaLnBrk="0" hangingPunct="0"/>
            <a:r>
              <a:rPr lang="en-US" i="1">
                <a:latin typeface="Arial" charset="0"/>
              </a:rPr>
              <a:t>       </a:t>
            </a:r>
            <a:r>
              <a:rPr lang="en-US" sz="1800" i="1">
                <a:latin typeface="Arial" charset="0"/>
              </a:rPr>
              <a:t>FROM</a:t>
            </a:r>
            <a:r>
              <a:rPr lang="en-US" i="1">
                <a:latin typeface="Arial" charset="0"/>
              </a:rPr>
              <a:t>  Sailors S2</a:t>
            </a:r>
          </a:p>
          <a:p>
            <a:pPr eaLnBrk="0" hangingPunct="0"/>
            <a:r>
              <a:rPr lang="en-US" i="1">
                <a:latin typeface="Arial" charset="0"/>
              </a:rPr>
              <a:t>       </a:t>
            </a:r>
            <a:r>
              <a:rPr lang="en-US" sz="1800" i="1">
                <a:latin typeface="Arial" charset="0"/>
              </a:rPr>
              <a:t>GROUP BY  </a:t>
            </a:r>
            <a:r>
              <a:rPr lang="en-US" i="1">
                <a:latin typeface="Arial" charset="0"/>
              </a:rPr>
              <a:t>S2.rating</a:t>
            </a:r>
            <a:r>
              <a:rPr lang="en-US">
                <a:latin typeface="Arial" charset="0"/>
              </a:rPr>
              <a:t>)</a:t>
            </a:r>
          </a:p>
        </p:txBody>
      </p:sp>
      <p:sp>
        <p:nvSpPr>
          <p:cNvPr id="84999" name="Rectangle 7"/>
          <p:cNvSpPr>
            <a:spLocks noChangeArrowheads="1"/>
          </p:cNvSpPr>
          <p:nvPr/>
        </p:nvSpPr>
        <p:spPr bwMode="auto">
          <a:xfrm>
            <a:off x="7162800" y="2898775"/>
            <a:ext cx="1943100"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2400" i="1">
                <a:solidFill>
                  <a:schemeClr val="accent2"/>
                </a:solidFill>
                <a:latin typeface="Arial" charset="0"/>
              </a:rPr>
              <a:t>Nested block</a:t>
            </a:r>
          </a:p>
        </p:txBody>
      </p:sp>
      <p:sp>
        <p:nvSpPr>
          <p:cNvPr id="85000" name="Rectangle 8"/>
          <p:cNvSpPr>
            <a:spLocks noChangeArrowheads="1"/>
          </p:cNvSpPr>
          <p:nvPr/>
        </p:nvSpPr>
        <p:spPr bwMode="auto">
          <a:xfrm>
            <a:off x="5387975" y="2819400"/>
            <a:ext cx="1739900"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2400" i="1">
                <a:solidFill>
                  <a:schemeClr val="accent2"/>
                </a:solidFill>
                <a:latin typeface="Arial" charset="0"/>
              </a:rPr>
              <a:t>Outer block</a:t>
            </a:r>
          </a:p>
        </p:txBody>
      </p:sp>
      <p:sp>
        <p:nvSpPr>
          <p:cNvPr id="85001" name="Freeform 14"/>
          <p:cNvSpPr>
            <a:spLocks/>
          </p:cNvSpPr>
          <p:nvPr/>
        </p:nvSpPr>
        <p:spPr bwMode="auto">
          <a:xfrm>
            <a:off x="5003800" y="1143000"/>
            <a:ext cx="558800" cy="1905000"/>
          </a:xfrm>
          <a:custGeom>
            <a:avLst/>
            <a:gdLst>
              <a:gd name="T0" fmla="*/ 887095000 w 352"/>
              <a:gd name="T1" fmla="*/ 0 h 1200"/>
              <a:gd name="T2" fmla="*/ 40322500 w 352"/>
              <a:gd name="T3" fmla="*/ 1935480000 h 1200"/>
              <a:gd name="T4" fmla="*/ 645160000 w 352"/>
              <a:gd name="T5" fmla="*/ 2147483647 h 1200"/>
              <a:gd name="T6" fmla="*/ 0 60000 65536"/>
              <a:gd name="T7" fmla="*/ 0 60000 65536"/>
              <a:gd name="T8" fmla="*/ 0 60000 65536"/>
              <a:gd name="T9" fmla="*/ 0 w 352"/>
              <a:gd name="T10" fmla="*/ 0 h 1200"/>
              <a:gd name="T11" fmla="*/ 352 w 352"/>
              <a:gd name="T12" fmla="*/ 1200 h 1200"/>
            </a:gdLst>
            <a:ahLst/>
            <a:cxnLst>
              <a:cxn ang="T6">
                <a:pos x="T0" y="T1"/>
              </a:cxn>
              <a:cxn ang="T7">
                <a:pos x="T2" y="T3"/>
              </a:cxn>
              <a:cxn ang="T8">
                <a:pos x="T4" y="T5"/>
              </a:cxn>
            </a:cxnLst>
            <a:rect l="T9" t="T10" r="T11" b="T12"/>
            <a:pathLst>
              <a:path w="352" h="1200">
                <a:moveTo>
                  <a:pt x="352" y="0"/>
                </a:moveTo>
                <a:cubicBezTo>
                  <a:pt x="192" y="284"/>
                  <a:pt x="32" y="568"/>
                  <a:pt x="16" y="768"/>
                </a:cubicBezTo>
                <a:cubicBezTo>
                  <a:pt x="0" y="968"/>
                  <a:pt x="128" y="1084"/>
                  <a:pt x="256" y="1200"/>
                </a:cubicBezTo>
              </a:path>
            </a:pathLst>
          </a:custGeom>
          <a:noFill/>
          <a:ln w="25400">
            <a:solidFill>
              <a:schemeClr val="tx1"/>
            </a:solidFill>
            <a:round/>
            <a:headEnd/>
            <a:tailEnd type="stealth" w="lg" len="lg"/>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sp>
        <p:nvSpPr>
          <p:cNvPr id="85002" name="Freeform 15"/>
          <p:cNvSpPr>
            <a:spLocks/>
          </p:cNvSpPr>
          <p:nvPr/>
        </p:nvSpPr>
        <p:spPr bwMode="auto">
          <a:xfrm>
            <a:off x="8458200" y="2362200"/>
            <a:ext cx="482600" cy="609600"/>
          </a:xfrm>
          <a:custGeom>
            <a:avLst/>
            <a:gdLst>
              <a:gd name="T0" fmla="*/ 0 w 304"/>
              <a:gd name="T1" fmla="*/ 0 h 384"/>
              <a:gd name="T2" fmla="*/ 725805000 w 304"/>
              <a:gd name="T3" fmla="*/ 362902500 h 384"/>
              <a:gd name="T4" fmla="*/ 241935000 w 304"/>
              <a:gd name="T5" fmla="*/ 967740000 h 384"/>
              <a:gd name="T6" fmla="*/ 0 60000 65536"/>
              <a:gd name="T7" fmla="*/ 0 60000 65536"/>
              <a:gd name="T8" fmla="*/ 0 60000 65536"/>
              <a:gd name="T9" fmla="*/ 0 w 304"/>
              <a:gd name="T10" fmla="*/ 0 h 384"/>
              <a:gd name="T11" fmla="*/ 304 w 304"/>
              <a:gd name="T12" fmla="*/ 384 h 384"/>
            </a:gdLst>
            <a:ahLst/>
            <a:cxnLst>
              <a:cxn ang="T6">
                <a:pos x="T0" y="T1"/>
              </a:cxn>
              <a:cxn ang="T7">
                <a:pos x="T2" y="T3"/>
              </a:cxn>
              <a:cxn ang="T8">
                <a:pos x="T4" y="T5"/>
              </a:cxn>
            </a:cxnLst>
            <a:rect l="T9" t="T10" r="T11" b="T12"/>
            <a:pathLst>
              <a:path w="304" h="384">
                <a:moveTo>
                  <a:pt x="0" y="0"/>
                </a:moveTo>
                <a:cubicBezTo>
                  <a:pt x="136" y="40"/>
                  <a:pt x="272" y="80"/>
                  <a:pt x="288" y="144"/>
                </a:cubicBezTo>
                <a:cubicBezTo>
                  <a:pt x="304" y="208"/>
                  <a:pt x="128" y="344"/>
                  <a:pt x="96" y="384"/>
                </a:cubicBezTo>
              </a:path>
            </a:pathLst>
          </a:custGeom>
          <a:noFill/>
          <a:ln w="25400">
            <a:solidFill>
              <a:schemeClr val="tx1"/>
            </a:solidFill>
            <a:round/>
            <a:headEnd/>
            <a:tailEnd type="stealth" w="lg" len="lg"/>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spTree>
  </p:cSld>
  <p:clrMapOvr>
    <a:masterClrMapping/>
  </p:clrMapOvr>
  <p:transition>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18FB8BC8-A1CF-9940-82A2-7FBCA7B31A94}" type="datetime1">
              <a:rPr lang="en-US" sz="1200"/>
              <a:pPr eaLnBrk="1" hangingPunct="1"/>
              <a:t>12/4/16</a:t>
            </a:fld>
            <a:endParaRPr lang="en-US" sz="1200"/>
          </a:p>
        </p:txBody>
      </p:sp>
      <p:sp>
        <p:nvSpPr>
          <p:cNvPr id="8704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8704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02DC90D0-B248-B44B-8DCA-339883E99030}" type="slidenum">
              <a:rPr lang="en-US" sz="1200"/>
              <a:pPr eaLnBrk="1" hangingPunct="1"/>
              <a:t>38</a:t>
            </a:fld>
            <a:endParaRPr lang="en-US" sz="1200"/>
          </a:p>
        </p:txBody>
      </p:sp>
      <p:sp>
        <p:nvSpPr>
          <p:cNvPr id="8704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8704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87046" name="Rectangle 4"/>
          <p:cNvSpPr>
            <a:spLocks noGrp="1" noChangeArrowheads="1"/>
          </p:cNvSpPr>
          <p:nvPr>
            <p:ph type="title"/>
          </p:nvPr>
        </p:nvSpPr>
        <p:spPr>
          <a:xfrm>
            <a:off x="914400" y="0"/>
            <a:ext cx="8077200" cy="1143000"/>
          </a:xfrm>
          <a:noFill/>
        </p:spPr>
        <p:txBody>
          <a:bodyPr lIns="90488" tIns="44450" rIns="90488" bIns="44450" anchor="ctr"/>
          <a:lstStyle/>
          <a:p>
            <a:pPr eaLnBrk="1" hangingPunct="1"/>
            <a:r>
              <a:rPr lang="en-US">
                <a:latin typeface="Tahoma" charset="0"/>
              </a:rPr>
              <a:t>Summary</a:t>
            </a:r>
          </a:p>
        </p:txBody>
      </p:sp>
      <p:sp>
        <p:nvSpPr>
          <p:cNvPr id="87047" name="Rectangle 5"/>
          <p:cNvSpPr>
            <a:spLocks noGrp="1" noChangeArrowheads="1"/>
          </p:cNvSpPr>
          <p:nvPr>
            <p:ph type="body" idx="1"/>
          </p:nvPr>
        </p:nvSpPr>
        <p:spPr>
          <a:xfrm>
            <a:off x="228600" y="1143000"/>
            <a:ext cx="8686800" cy="5334000"/>
          </a:xfrm>
          <a:noFill/>
        </p:spPr>
        <p:txBody>
          <a:bodyPr lIns="90488" tIns="44450" rIns="90488" bIns="44450"/>
          <a:lstStyle/>
          <a:p>
            <a:pPr eaLnBrk="1" hangingPunct="1">
              <a:lnSpc>
                <a:spcPct val="110000"/>
              </a:lnSpc>
            </a:pPr>
            <a:r>
              <a:rPr lang="en-US" sz="2000">
                <a:latin typeface="Tahoma" charset="0"/>
              </a:rPr>
              <a:t>Query optimization critical to the DBMS performance</a:t>
            </a:r>
          </a:p>
          <a:p>
            <a:pPr lvl="1" eaLnBrk="1" hangingPunct="1">
              <a:lnSpc>
                <a:spcPct val="110000"/>
              </a:lnSpc>
            </a:pPr>
            <a:r>
              <a:rPr lang="en-US" sz="1800">
                <a:latin typeface="Tahoma" charset="0"/>
              </a:rPr>
              <a:t>Helps understand performance impact of database design</a:t>
            </a:r>
          </a:p>
          <a:p>
            <a:pPr eaLnBrk="1" hangingPunct="1">
              <a:lnSpc>
                <a:spcPct val="110000"/>
              </a:lnSpc>
            </a:pPr>
            <a:r>
              <a:rPr lang="en-US" sz="2000">
                <a:latin typeface="Tahoma" charset="0"/>
              </a:rPr>
              <a:t>Two parts to optimizing a query:</a:t>
            </a:r>
          </a:p>
          <a:p>
            <a:pPr lvl="1" eaLnBrk="1" hangingPunct="1">
              <a:lnSpc>
                <a:spcPct val="110000"/>
              </a:lnSpc>
              <a:buSzPct val="75000"/>
            </a:pPr>
            <a:r>
              <a:rPr lang="en-US" sz="1800">
                <a:latin typeface="Tahoma" charset="0"/>
              </a:rPr>
              <a:t>Enumerate alternative plans. (Typically only consider left-deep plans)</a:t>
            </a:r>
          </a:p>
          <a:p>
            <a:pPr lvl="1" eaLnBrk="1" hangingPunct="1">
              <a:lnSpc>
                <a:spcPct val="110000"/>
              </a:lnSpc>
              <a:buSzPct val="75000"/>
            </a:pPr>
            <a:r>
              <a:rPr lang="en-US" sz="1800">
                <a:latin typeface="Tahoma" charset="0"/>
              </a:rPr>
              <a:t>Estimate cost of each plan: size of result and cost of algorithm</a:t>
            </a:r>
          </a:p>
          <a:p>
            <a:pPr lvl="2" eaLnBrk="1" hangingPunct="1">
              <a:lnSpc>
                <a:spcPct val="110000"/>
              </a:lnSpc>
            </a:pPr>
            <a:r>
              <a:rPr lang="en-US" sz="1600" i="1">
                <a:latin typeface="Tahoma" charset="0"/>
              </a:rPr>
              <a:t>Key issues</a:t>
            </a:r>
            <a:r>
              <a:rPr lang="en-US" sz="1600">
                <a:latin typeface="Tahoma" charset="0"/>
              </a:rPr>
              <a:t>: Statistics, indexes, operator implementations.</a:t>
            </a:r>
          </a:p>
          <a:p>
            <a:pPr eaLnBrk="1" hangingPunct="1">
              <a:lnSpc>
                <a:spcPct val="110000"/>
              </a:lnSpc>
            </a:pPr>
            <a:r>
              <a:rPr lang="en-US" sz="2000">
                <a:latin typeface="Tahoma" charset="0"/>
              </a:rPr>
              <a:t>Single-relation queries: Pick cheapest access plan + interesting order</a:t>
            </a:r>
          </a:p>
          <a:p>
            <a:pPr eaLnBrk="1" hangingPunct="1">
              <a:lnSpc>
                <a:spcPct val="110000"/>
              </a:lnSpc>
            </a:pPr>
            <a:r>
              <a:rPr lang="en-US" sz="2000">
                <a:latin typeface="Tahoma" charset="0"/>
              </a:rPr>
              <a:t>Multiple-relation queries:</a:t>
            </a:r>
          </a:p>
          <a:p>
            <a:pPr lvl="1" eaLnBrk="1" hangingPunct="1">
              <a:lnSpc>
                <a:spcPct val="110000"/>
              </a:lnSpc>
              <a:buSzPct val="75000"/>
            </a:pPr>
            <a:r>
              <a:rPr lang="en-US" sz="1800">
                <a:latin typeface="Tahoma" charset="0"/>
              </a:rPr>
              <a:t>All single-relation plans are first enumerated. Selections/projections considered as early as possible</a:t>
            </a:r>
            <a:r>
              <a:rPr lang="en-US" sz="1600">
                <a:latin typeface="Tahoma" charset="0"/>
              </a:rPr>
              <a:t>.</a:t>
            </a:r>
          </a:p>
          <a:p>
            <a:pPr lvl="1" eaLnBrk="1" hangingPunct="1">
              <a:lnSpc>
                <a:spcPct val="110000"/>
              </a:lnSpc>
              <a:buSzPct val="75000"/>
            </a:pPr>
            <a:r>
              <a:rPr lang="en-US" sz="1800">
                <a:latin typeface="Tahoma" charset="0"/>
              </a:rPr>
              <a:t>For each 1-relation plan, consider all ways of joining another relation (as inner)</a:t>
            </a:r>
          </a:p>
          <a:p>
            <a:pPr lvl="1" eaLnBrk="1" hangingPunct="1">
              <a:lnSpc>
                <a:spcPct val="110000"/>
              </a:lnSpc>
              <a:buSzPct val="75000"/>
            </a:pPr>
            <a:r>
              <a:rPr lang="en-US" sz="1800">
                <a:latin typeface="Tahoma" charset="0"/>
              </a:rPr>
              <a:t>Keep adding 1-relation plan until done</a:t>
            </a:r>
          </a:p>
          <a:p>
            <a:pPr lvl="1" eaLnBrk="1" hangingPunct="1">
              <a:lnSpc>
                <a:spcPct val="110000"/>
              </a:lnSpc>
              <a:buSzPct val="75000"/>
            </a:pPr>
            <a:r>
              <a:rPr lang="en-US" sz="1800">
                <a:latin typeface="Tahoma" charset="0"/>
              </a:rPr>
              <a:t>At each level, retain cheapest plan, and best plan for each interesting order</a:t>
            </a:r>
          </a:p>
          <a:p>
            <a:pPr eaLnBrk="1" hangingPunct="1">
              <a:lnSpc>
                <a:spcPct val="110000"/>
              </a:lnSpc>
            </a:pPr>
            <a:endParaRPr lang="en-US" sz="1800">
              <a:latin typeface="Tahoma" charset="0"/>
            </a:endParaRPr>
          </a:p>
        </p:txBody>
      </p:sp>
    </p:spTree>
  </p:cSld>
  <p:clrMapOvr>
    <a:masterClrMapping/>
  </p:clrMapOvr>
  <p:transition>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7"/>
          <p:cNvSpPr>
            <a:spLocks noGrp="1" noChangeArrowheads="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F707B186-B798-134C-9911-75D851D8DFCC}" type="datetime1">
              <a:rPr lang="en-US" sz="1200"/>
              <a:pPr eaLnBrk="1" hangingPunct="1"/>
              <a:t>12/4/16</a:t>
            </a:fld>
            <a:endParaRPr lang="en-US" sz="1200"/>
          </a:p>
        </p:txBody>
      </p:sp>
      <p:sp>
        <p:nvSpPr>
          <p:cNvPr id="89090" name="Rectangle 18"/>
          <p:cNvSpPr>
            <a:spLocks noGrp="1" noChangeArrowheads="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89091" name="Rectangle 19"/>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5966C66E-6CE2-3B47-8B69-D6859EF445CD}" type="slidenum">
              <a:rPr lang="en-US" sz="1200"/>
              <a:pPr eaLnBrk="1" hangingPunct="1"/>
              <a:t>39</a:t>
            </a:fld>
            <a:endParaRPr lang="en-US" sz="1200"/>
          </a:p>
        </p:txBody>
      </p:sp>
      <p:sp>
        <p:nvSpPr>
          <p:cNvPr id="89092" name="Rectangle 2"/>
          <p:cNvSpPr>
            <a:spLocks noGrp="1" noChangeArrowheads="1"/>
          </p:cNvSpPr>
          <p:nvPr>
            <p:ph type="ctrTitle"/>
          </p:nvPr>
        </p:nvSpPr>
        <p:spPr/>
        <p:txBody>
          <a:bodyPr/>
          <a:lstStyle/>
          <a:p>
            <a:pPr eaLnBrk="1" hangingPunct="1"/>
            <a:r>
              <a:rPr lang="en-US">
                <a:latin typeface="Tahoma" charset="0"/>
              </a:rPr>
              <a:t>Announcements</a:t>
            </a:r>
          </a:p>
        </p:txBody>
      </p:sp>
      <p:sp>
        <p:nvSpPr>
          <p:cNvPr id="89093" name="Rectangle 3"/>
          <p:cNvSpPr>
            <a:spLocks noGrp="1" noChangeArrowheads="1"/>
          </p:cNvSpPr>
          <p:nvPr>
            <p:ph type="subTitle" idx="1"/>
          </p:nvPr>
        </p:nvSpPr>
        <p:spPr>
          <a:xfrm>
            <a:off x="533400" y="2286000"/>
            <a:ext cx="8229600" cy="3962400"/>
          </a:xfrm>
        </p:spPr>
        <p:txBody>
          <a:bodyPr/>
          <a:lstStyle/>
          <a:p>
            <a:pPr algn="l" eaLnBrk="1" hangingPunct="1">
              <a:buFont typeface="Wingdings" charset="0"/>
              <a:buNone/>
            </a:pPr>
            <a:r>
              <a:rPr lang="en-US">
                <a:latin typeface="Tahoma" charset="0"/>
              </a:rPr>
              <a:t>Optional Exercises: 12.1 (all parts), 15.1, 15.5, 15.7, 15.9</a:t>
            </a:r>
          </a:p>
          <a:p>
            <a:pPr algn="l" eaLnBrk="1" hangingPunct="1">
              <a:buFont typeface="Wingdings" charset="0"/>
              <a:buChar char="§"/>
            </a:pPr>
            <a:endParaRPr lang="en-US">
              <a:latin typeface="Tahoma"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Date Placeholder 3"/>
          <p:cNvSpPr txBox="1">
            <a:spLocks noGrp="1"/>
          </p:cNvSpPr>
          <p:nvPr/>
        </p:nvSpPr>
        <p:spPr bwMode="auto">
          <a:xfrm>
            <a:off x="76200" y="63246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1333A80F-A8C5-494E-B605-BD74249E83ED}" type="datetime1">
              <a:rPr lang="en-US" sz="1200"/>
              <a:pPr eaLnBrk="1" hangingPunct="1"/>
              <a:t>12/4/16</a:t>
            </a:fld>
            <a:endParaRPr lang="en-US" sz="1200"/>
          </a:p>
        </p:txBody>
      </p:sp>
      <p:sp>
        <p:nvSpPr>
          <p:cNvPr id="22530" name="Footer Placeholder 4"/>
          <p:cNvSpPr txBox="1">
            <a:spLocks noGrp="1"/>
          </p:cNvSpPr>
          <p:nvPr/>
        </p:nvSpPr>
        <p:spPr bwMode="auto">
          <a:xfrm>
            <a:off x="2133600" y="6324600"/>
            <a:ext cx="4953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ctr" eaLnBrk="1" hangingPunct="1"/>
            <a:r>
              <a:rPr lang="en-US" sz="1200"/>
              <a:t>EECS 484</a:t>
            </a:r>
          </a:p>
        </p:txBody>
      </p:sp>
      <p:sp>
        <p:nvSpPr>
          <p:cNvPr id="22531" name="Slide Number Placeholder 5"/>
          <p:cNvSpPr txBox="1">
            <a:spLocks noGrp="1"/>
          </p:cNvSpPr>
          <p:nvPr/>
        </p:nvSpPr>
        <p:spPr bwMode="auto">
          <a:xfrm>
            <a:off x="7239000" y="63246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fld id="{786AD159-618C-3B4C-9D7E-FABBC8271FC9}" type="slidenum">
              <a:rPr lang="en-US" sz="1200"/>
              <a:pPr algn="r" eaLnBrk="1" hangingPunct="1"/>
              <a:t>4</a:t>
            </a:fld>
            <a:endParaRPr lang="en-US" sz="1200"/>
          </a:p>
        </p:txBody>
      </p:sp>
      <p:sp>
        <p:nvSpPr>
          <p:cNvPr id="22532" name="Rectangle 2"/>
          <p:cNvSpPr>
            <a:spLocks noGrp="1" noChangeArrowheads="1"/>
          </p:cNvSpPr>
          <p:nvPr>
            <p:ph type="title" idx="4294967295"/>
          </p:nvPr>
        </p:nvSpPr>
        <p:spPr/>
        <p:txBody>
          <a:bodyPr/>
          <a:lstStyle/>
          <a:p>
            <a:pPr eaLnBrk="1" hangingPunct="1"/>
            <a:r>
              <a:rPr lang="en-US">
                <a:latin typeface="Tahoma" charset="0"/>
              </a:rPr>
              <a:t>Query Evaluation Plan</a:t>
            </a:r>
          </a:p>
        </p:txBody>
      </p:sp>
      <p:sp>
        <p:nvSpPr>
          <p:cNvPr id="22533" name="Rectangle 3"/>
          <p:cNvSpPr>
            <a:spLocks noGrp="1" noChangeArrowheads="1"/>
          </p:cNvSpPr>
          <p:nvPr>
            <p:ph type="body" idx="4294967295"/>
          </p:nvPr>
        </p:nvSpPr>
        <p:spPr>
          <a:xfrm>
            <a:off x="990600" y="914400"/>
            <a:ext cx="8382000" cy="4648200"/>
          </a:xfrm>
        </p:spPr>
        <p:txBody>
          <a:bodyPr/>
          <a:lstStyle/>
          <a:p>
            <a:pPr eaLnBrk="1" hangingPunct="1"/>
            <a:r>
              <a:rPr lang="en-US">
                <a:latin typeface="Tahoma" charset="0"/>
              </a:rPr>
              <a:t>Extended relational algebra tree, including algorithms for each operator</a:t>
            </a:r>
          </a:p>
        </p:txBody>
      </p:sp>
      <p:grpSp>
        <p:nvGrpSpPr>
          <p:cNvPr id="2" name="Group 29"/>
          <p:cNvGrpSpPr>
            <a:grpSpLocks/>
          </p:cNvGrpSpPr>
          <p:nvPr/>
        </p:nvGrpSpPr>
        <p:grpSpPr bwMode="auto">
          <a:xfrm>
            <a:off x="5181600" y="2514600"/>
            <a:ext cx="2628900" cy="2895600"/>
            <a:chOff x="3264" y="1584"/>
            <a:chExt cx="1656" cy="1824"/>
          </a:xfrm>
        </p:grpSpPr>
        <p:grpSp>
          <p:nvGrpSpPr>
            <p:cNvPr id="22539" name="Group 5"/>
            <p:cNvGrpSpPr>
              <a:grpSpLocks/>
            </p:cNvGrpSpPr>
            <p:nvPr/>
          </p:nvGrpSpPr>
          <p:grpSpPr bwMode="auto">
            <a:xfrm>
              <a:off x="3642" y="1584"/>
              <a:ext cx="826" cy="288"/>
              <a:chOff x="929" y="2112"/>
              <a:chExt cx="826" cy="288"/>
            </a:xfrm>
          </p:grpSpPr>
          <p:grpSp>
            <p:nvGrpSpPr>
              <p:cNvPr id="22553" name="Group 6"/>
              <p:cNvGrpSpPr>
                <a:grpSpLocks/>
              </p:cNvGrpSpPr>
              <p:nvPr/>
            </p:nvGrpSpPr>
            <p:grpSpPr bwMode="auto">
              <a:xfrm>
                <a:off x="929" y="2112"/>
                <a:ext cx="319" cy="173"/>
                <a:chOff x="929" y="2180"/>
                <a:chExt cx="103" cy="105"/>
              </a:xfrm>
            </p:grpSpPr>
            <p:sp>
              <p:nvSpPr>
                <p:cNvPr id="22555" name="Freeform 7"/>
                <p:cNvSpPr>
                  <a:spLocks/>
                </p:cNvSpPr>
                <p:nvPr/>
              </p:nvSpPr>
              <p:spPr bwMode="auto">
                <a:xfrm>
                  <a:off x="954" y="2188"/>
                  <a:ext cx="1" cy="97"/>
                </a:xfrm>
                <a:custGeom>
                  <a:avLst/>
                  <a:gdLst>
                    <a:gd name="T0" fmla="*/ 0 w 1"/>
                    <a:gd name="T1" fmla="*/ 0 h 97"/>
                    <a:gd name="T2" fmla="*/ 0 w 1"/>
                    <a:gd name="T3" fmla="*/ 96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56" name="Freeform 8"/>
                <p:cNvSpPr>
                  <a:spLocks/>
                </p:cNvSpPr>
                <p:nvPr/>
              </p:nvSpPr>
              <p:spPr bwMode="auto">
                <a:xfrm>
                  <a:off x="1006" y="2188"/>
                  <a:ext cx="1" cy="97"/>
                </a:xfrm>
                <a:custGeom>
                  <a:avLst/>
                  <a:gdLst>
                    <a:gd name="T0" fmla="*/ 0 w 1"/>
                    <a:gd name="T1" fmla="*/ 0 h 97"/>
                    <a:gd name="T2" fmla="*/ 0 w 1"/>
                    <a:gd name="T3" fmla="*/ 96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57" name="Freeform 9"/>
                <p:cNvSpPr>
                  <a:spLocks/>
                </p:cNvSpPr>
                <p:nvPr/>
              </p:nvSpPr>
              <p:spPr bwMode="auto">
                <a:xfrm>
                  <a:off x="929" y="2180"/>
                  <a:ext cx="103" cy="1"/>
                </a:xfrm>
                <a:custGeom>
                  <a:avLst/>
                  <a:gdLst>
                    <a:gd name="T0" fmla="*/ 0 w 103"/>
                    <a:gd name="T1" fmla="*/ 0 h 1"/>
                    <a:gd name="T2" fmla="*/ 102 w 103"/>
                    <a:gd name="T3" fmla="*/ 0 h 1"/>
                    <a:gd name="T4" fmla="*/ 0 w 103"/>
                    <a:gd name="T5" fmla="*/ 0 h 1"/>
                    <a:gd name="T6" fmla="*/ 0 60000 65536"/>
                    <a:gd name="T7" fmla="*/ 0 60000 65536"/>
                    <a:gd name="T8" fmla="*/ 0 60000 65536"/>
                    <a:gd name="T9" fmla="*/ 0 w 103"/>
                    <a:gd name="T10" fmla="*/ 0 h 1"/>
                    <a:gd name="T11" fmla="*/ 103 w 103"/>
                    <a:gd name="T12" fmla="*/ 1 h 1"/>
                  </a:gdLst>
                  <a:ahLst/>
                  <a:cxnLst>
                    <a:cxn ang="T6">
                      <a:pos x="T0" y="T1"/>
                    </a:cxn>
                    <a:cxn ang="T7">
                      <a:pos x="T2" y="T3"/>
                    </a:cxn>
                    <a:cxn ang="T8">
                      <a:pos x="T4" y="T5"/>
                    </a:cxn>
                  </a:cxnLst>
                  <a:rect l="T9" t="T10" r="T11" b="T12"/>
                  <a:pathLst>
                    <a:path w="103" h="1">
                      <a:moveTo>
                        <a:pt x="0" y="0"/>
                      </a:moveTo>
                      <a:lnTo>
                        <a:pt x="102" y="0"/>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22554" name="Rectangle 10"/>
              <p:cNvSpPr>
                <a:spLocks noChangeArrowheads="1"/>
              </p:cNvSpPr>
              <p:nvPr/>
            </p:nvSpPr>
            <p:spPr bwMode="auto">
              <a:xfrm>
                <a:off x="1152" y="2152"/>
                <a:ext cx="603"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a:solidFill>
                      <a:srgbClr val="000000"/>
                    </a:solidFill>
                    <a:latin typeface="Arial" charset="0"/>
                  </a:rPr>
                  <a:t>ename</a:t>
                </a:r>
              </a:p>
            </p:txBody>
          </p:sp>
        </p:grpSp>
        <p:sp>
          <p:nvSpPr>
            <p:cNvPr id="22540" name="Rectangle 11"/>
            <p:cNvSpPr>
              <a:spLocks noChangeArrowheads="1"/>
            </p:cNvSpPr>
            <p:nvPr/>
          </p:nvSpPr>
          <p:spPr bwMode="auto">
            <a:xfrm>
              <a:off x="3264" y="3189"/>
              <a:ext cx="409"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EMP</a:t>
              </a:r>
            </a:p>
          </p:txBody>
        </p:sp>
        <p:sp>
          <p:nvSpPr>
            <p:cNvPr id="22541" name="Rectangle 12"/>
            <p:cNvSpPr>
              <a:spLocks noChangeArrowheads="1"/>
            </p:cNvSpPr>
            <p:nvPr/>
          </p:nvSpPr>
          <p:spPr bwMode="auto">
            <a:xfrm>
              <a:off x="3913" y="3189"/>
              <a:ext cx="477"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DEPT</a:t>
              </a:r>
            </a:p>
          </p:txBody>
        </p:sp>
        <p:sp>
          <p:nvSpPr>
            <p:cNvPr id="22542" name="AutoShape 13"/>
            <p:cNvSpPr>
              <a:spLocks noChangeArrowheads="1"/>
            </p:cNvSpPr>
            <p:nvPr/>
          </p:nvSpPr>
          <p:spPr bwMode="auto">
            <a:xfrm rot="5400000" flipV="1">
              <a:off x="3698" y="2632"/>
              <a:ext cx="216" cy="216"/>
            </a:xfrm>
            <a:prstGeom prst="flowChartCollate">
              <a:avLst/>
            </a:prstGeom>
            <a:noFill/>
            <a:ln w="25400">
              <a:solidFill>
                <a:schemeClr val="tx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sz="2400"/>
            </a:p>
          </p:txBody>
        </p:sp>
        <p:grpSp>
          <p:nvGrpSpPr>
            <p:cNvPr id="22543" name="Group 14"/>
            <p:cNvGrpSpPr>
              <a:grpSpLocks/>
            </p:cNvGrpSpPr>
            <p:nvPr/>
          </p:nvGrpSpPr>
          <p:grpSpPr bwMode="auto">
            <a:xfrm>
              <a:off x="3721" y="2112"/>
              <a:ext cx="1199" cy="288"/>
              <a:chOff x="1008" y="2688"/>
              <a:chExt cx="1199" cy="288"/>
            </a:xfrm>
          </p:grpSpPr>
          <p:sp>
            <p:nvSpPr>
              <p:cNvPr id="22549" name="Rectangle 15"/>
              <p:cNvSpPr>
                <a:spLocks noChangeArrowheads="1"/>
              </p:cNvSpPr>
              <p:nvPr/>
            </p:nvSpPr>
            <p:spPr bwMode="auto">
              <a:xfrm>
                <a:off x="1173" y="2728"/>
                <a:ext cx="1034"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a:solidFill>
                      <a:srgbClr val="000000"/>
                    </a:solidFill>
                    <a:latin typeface="Arial" charset="0"/>
                  </a:rPr>
                  <a:t>dname=</a:t>
                </a:r>
                <a:r>
                  <a:rPr lang="ja-JP" altLang="en-US">
                    <a:solidFill>
                      <a:srgbClr val="000000"/>
                    </a:solidFill>
                    <a:latin typeface="Arial" charset="0"/>
                  </a:rPr>
                  <a:t>‘</a:t>
                </a:r>
                <a:r>
                  <a:rPr lang="en-US" altLang="ja-JP">
                    <a:solidFill>
                      <a:srgbClr val="000000"/>
                    </a:solidFill>
                    <a:latin typeface="Arial" charset="0"/>
                  </a:rPr>
                  <a:t>Toy</a:t>
                </a:r>
                <a:r>
                  <a:rPr lang="ja-JP" altLang="en-US">
                    <a:solidFill>
                      <a:srgbClr val="000000"/>
                    </a:solidFill>
                    <a:latin typeface="Arial" charset="0"/>
                  </a:rPr>
                  <a:t>’</a:t>
                </a:r>
                <a:endParaRPr lang="en-US">
                  <a:solidFill>
                    <a:srgbClr val="000000"/>
                  </a:solidFill>
                  <a:latin typeface="Arial" charset="0"/>
                </a:endParaRPr>
              </a:p>
            </p:txBody>
          </p:sp>
          <p:grpSp>
            <p:nvGrpSpPr>
              <p:cNvPr id="22550" name="Group 16"/>
              <p:cNvGrpSpPr>
                <a:grpSpLocks/>
              </p:cNvGrpSpPr>
              <p:nvPr/>
            </p:nvGrpSpPr>
            <p:grpSpPr bwMode="auto">
              <a:xfrm>
                <a:off x="1008" y="2688"/>
                <a:ext cx="336" cy="192"/>
                <a:chOff x="1008" y="2688"/>
                <a:chExt cx="336" cy="192"/>
              </a:xfrm>
            </p:grpSpPr>
            <p:sp>
              <p:nvSpPr>
                <p:cNvPr id="22551" name="Oval 17"/>
                <p:cNvSpPr>
                  <a:spLocks noChangeArrowheads="1"/>
                </p:cNvSpPr>
                <p:nvPr/>
              </p:nvSpPr>
              <p:spPr bwMode="auto">
                <a:xfrm>
                  <a:off x="1008" y="2688"/>
                  <a:ext cx="192" cy="192"/>
                </a:xfrm>
                <a:prstGeom prst="ellipse">
                  <a:avLst/>
                </a:prstGeom>
                <a:noFill/>
                <a:ln w="38100">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sz="2400"/>
                </a:p>
              </p:txBody>
            </p:sp>
            <p:sp>
              <p:nvSpPr>
                <p:cNvPr id="22552" name="Line 18"/>
                <p:cNvSpPr>
                  <a:spLocks noChangeShapeType="1"/>
                </p:cNvSpPr>
                <p:nvPr/>
              </p:nvSpPr>
              <p:spPr bwMode="auto">
                <a:xfrm>
                  <a:off x="1080" y="2688"/>
                  <a:ext cx="264" cy="0"/>
                </a:xfrm>
                <a:prstGeom prst="line">
                  <a:avLst/>
                </a:prstGeom>
                <a:noFill/>
                <a:ln w="38100">
                  <a:solidFill>
                    <a:schemeClr val="tx1"/>
                  </a:solidFill>
                  <a:round/>
                  <a:headEnd/>
                  <a:tailEnd type="none" w="lg" len="lg"/>
                </a:ln>
                <a:extLst>
                  <a:ext uri="{909E8E84-426E-40dd-AFC4-6F175D3DCCD1}">
                    <a14:hiddenFill xmlns:a14="http://schemas.microsoft.com/office/drawing/2010/main" xmlns="">
                      <a:noFill/>
                    </a14:hiddenFill>
                  </a:ext>
                </a:extLst>
              </p:spPr>
              <p:txBody>
                <a:bodyPr>
                  <a:spAutoFit/>
                </a:bodyPr>
                <a:lstStyle/>
                <a:p>
                  <a:endParaRPr lang="en-US"/>
                </a:p>
              </p:txBody>
            </p:sp>
          </p:grpSp>
        </p:grpSp>
        <p:sp>
          <p:nvSpPr>
            <p:cNvPr id="22544" name="AutoShape 19"/>
            <p:cNvSpPr>
              <a:spLocks noChangeArrowheads="1"/>
            </p:cNvSpPr>
            <p:nvPr/>
          </p:nvSpPr>
          <p:spPr bwMode="auto">
            <a:xfrm>
              <a:off x="3721" y="1824"/>
              <a:ext cx="192" cy="240"/>
            </a:xfrm>
            <a:prstGeom prst="upArrow">
              <a:avLst>
                <a:gd name="adj1" fmla="val 50000"/>
                <a:gd name="adj2" fmla="val 31250"/>
              </a:avLst>
            </a:prstGeom>
            <a:solidFill>
              <a:srgbClr val="D3EEFD"/>
            </a:solidFill>
            <a:ln w="25400">
              <a:solidFill>
                <a:schemeClr val="accent2"/>
              </a:solidFill>
              <a:miter lim="800000"/>
              <a:headEnd/>
              <a:tailEnd type="none" w="lg" len="lg"/>
            </a:ln>
          </p:spPr>
          <p:txBody>
            <a:bodyPr wrap="none" anchor="ctr">
              <a:spAutoFit/>
            </a:bodyPr>
            <a:lstStyle/>
            <a:p>
              <a:endParaRPr lang="en-US" sz="2400"/>
            </a:p>
          </p:txBody>
        </p:sp>
        <p:sp>
          <p:nvSpPr>
            <p:cNvPr id="22545" name="AutoShape 20"/>
            <p:cNvSpPr>
              <a:spLocks noChangeArrowheads="1"/>
            </p:cNvSpPr>
            <p:nvPr/>
          </p:nvSpPr>
          <p:spPr bwMode="auto">
            <a:xfrm>
              <a:off x="3721" y="2352"/>
              <a:ext cx="192" cy="240"/>
            </a:xfrm>
            <a:prstGeom prst="upArrow">
              <a:avLst>
                <a:gd name="adj1" fmla="val 50000"/>
                <a:gd name="adj2" fmla="val 31250"/>
              </a:avLst>
            </a:prstGeom>
            <a:solidFill>
              <a:srgbClr val="D3EEFD"/>
            </a:solidFill>
            <a:ln w="25400">
              <a:solidFill>
                <a:schemeClr val="accent2"/>
              </a:solidFill>
              <a:miter lim="800000"/>
              <a:headEnd/>
              <a:tailEnd type="none" w="lg" len="lg"/>
            </a:ln>
          </p:spPr>
          <p:txBody>
            <a:bodyPr wrap="none" anchor="ctr">
              <a:spAutoFit/>
            </a:bodyPr>
            <a:lstStyle/>
            <a:p>
              <a:endParaRPr lang="en-US" sz="2400"/>
            </a:p>
          </p:txBody>
        </p:sp>
        <p:grpSp>
          <p:nvGrpSpPr>
            <p:cNvPr id="22546" name="Group 21"/>
            <p:cNvGrpSpPr>
              <a:grpSpLocks/>
            </p:cNvGrpSpPr>
            <p:nvPr/>
          </p:nvGrpSpPr>
          <p:grpSpPr bwMode="auto">
            <a:xfrm>
              <a:off x="3433" y="2832"/>
              <a:ext cx="672" cy="384"/>
              <a:chOff x="3456" y="2928"/>
              <a:chExt cx="672" cy="384"/>
            </a:xfrm>
          </p:grpSpPr>
          <p:sp>
            <p:nvSpPr>
              <p:cNvPr id="22547" name="AutoShape 22"/>
              <p:cNvSpPr>
                <a:spLocks noChangeArrowheads="1"/>
              </p:cNvSpPr>
              <p:nvPr/>
            </p:nvSpPr>
            <p:spPr bwMode="auto">
              <a:xfrm rot="-2684010">
                <a:off x="3936" y="2928"/>
                <a:ext cx="192" cy="384"/>
              </a:xfrm>
              <a:prstGeom prst="upArrow">
                <a:avLst>
                  <a:gd name="adj1" fmla="val 50000"/>
                  <a:gd name="adj2" fmla="val 50000"/>
                </a:avLst>
              </a:prstGeom>
              <a:solidFill>
                <a:srgbClr val="D3EEFD"/>
              </a:solidFill>
              <a:ln w="25400">
                <a:solidFill>
                  <a:schemeClr val="accent2"/>
                </a:solidFill>
                <a:miter lim="800000"/>
                <a:headEnd/>
                <a:tailEnd type="none" w="lg" len="lg"/>
              </a:ln>
            </p:spPr>
            <p:txBody>
              <a:bodyPr anchor="ctr">
                <a:spAutoFit/>
              </a:bodyPr>
              <a:lstStyle/>
              <a:p>
                <a:endParaRPr lang="en-US" sz="2400"/>
              </a:p>
            </p:txBody>
          </p:sp>
          <p:sp>
            <p:nvSpPr>
              <p:cNvPr id="22548" name="AutoShape 23"/>
              <p:cNvSpPr>
                <a:spLocks noChangeArrowheads="1"/>
              </p:cNvSpPr>
              <p:nvPr/>
            </p:nvSpPr>
            <p:spPr bwMode="auto">
              <a:xfrm rot="-8084010" flipH="1" flipV="1">
                <a:off x="3552" y="2928"/>
                <a:ext cx="192" cy="384"/>
              </a:xfrm>
              <a:prstGeom prst="upArrow">
                <a:avLst>
                  <a:gd name="adj1" fmla="val 50000"/>
                  <a:gd name="adj2" fmla="val 50000"/>
                </a:avLst>
              </a:prstGeom>
              <a:solidFill>
                <a:srgbClr val="D3EEFD"/>
              </a:solidFill>
              <a:ln w="25400">
                <a:solidFill>
                  <a:schemeClr val="accent2"/>
                </a:solidFill>
                <a:miter lim="800000"/>
                <a:headEnd/>
                <a:tailEnd type="none" w="lg" len="lg"/>
              </a:ln>
            </p:spPr>
            <p:txBody>
              <a:bodyPr anchor="ctr">
                <a:spAutoFit/>
              </a:bodyPr>
              <a:lstStyle/>
              <a:p>
                <a:endParaRPr lang="en-US" sz="2400"/>
              </a:p>
            </p:txBody>
          </p:sp>
        </p:grpSp>
      </p:grpSp>
      <p:sp>
        <p:nvSpPr>
          <p:cNvPr id="1157145" name="Text Box 25"/>
          <p:cNvSpPr txBox="1">
            <a:spLocks noChangeArrowheads="1"/>
          </p:cNvSpPr>
          <p:nvPr/>
        </p:nvSpPr>
        <p:spPr bwMode="auto">
          <a:xfrm>
            <a:off x="152400" y="4114800"/>
            <a:ext cx="3733800" cy="155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SELECT E.ename</a:t>
            </a:r>
          </a:p>
          <a:p>
            <a:pPr eaLnBrk="1" hangingPunct="1"/>
            <a:r>
              <a:rPr lang="en-US" sz="2400"/>
              <a:t>FROM Emp E, Dept D</a:t>
            </a:r>
          </a:p>
          <a:p>
            <a:pPr eaLnBrk="1" hangingPunct="1"/>
            <a:r>
              <a:rPr lang="en-US" sz="2400"/>
              <a:t>WHERE D.dname = </a:t>
            </a:r>
            <a:r>
              <a:rPr lang="ja-JP" altLang="en-US" sz="2400"/>
              <a:t>‘</a:t>
            </a:r>
            <a:r>
              <a:rPr lang="en-US" altLang="ja-JP" sz="2400"/>
              <a:t>Toy</a:t>
            </a:r>
            <a:r>
              <a:rPr lang="ja-JP" altLang="en-US" sz="2400"/>
              <a:t>’</a:t>
            </a:r>
            <a:r>
              <a:rPr lang="en-US" altLang="ja-JP" sz="2400"/>
              <a:t> AND D.did = E.did</a:t>
            </a:r>
            <a:endParaRPr lang="en-US" sz="2400"/>
          </a:p>
        </p:txBody>
      </p:sp>
      <p:sp>
        <p:nvSpPr>
          <p:cNvPr id="22536" name="Text Box 26"/>
          <p:cNvSpPr txBox="1">
            <a:spLocks noChangeArrowheads="1"/>
          </p:cNvSpPr>
          <p:nvPr/>
        </p:nvSpPr>
        <p:spPr bwMode="auto">
          <a:xfrm>
            <a:off x="0" y="2667000"/>
            <a:ext cx="45672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EMP (ssn, ename, addr, sal, did)</a:t>
            </a:r>
          </a:p>
        </p:txBody>
      </p:sp>
      <p:sp>
        <p:nvSpPr>
          <p:cNvPr id="22537" name="Text Box 27"/>
          <p:cNvSpPr txBox="1">
            <a:spLocks noChangeArrowheads="1"/>
          </p:cNvSpPr>
          <p:nvPr/>
        </p:nvSpPr>
        <p:spPr bwMode="auto">
          <a:xfrm>
            <a:off x="0" y="3124200"/>
            <a:ext cx="42624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DEPT (did, dname, floor, mgr)</a:t>
            </a:r>
          </a:p>
        </p:txBody>
      </p:sp>
      <p:sp>
        <p:nvSpPr>
          <p:cNvPr id="1157148" name="Rectangle 28"/>
          <p:cNvSpPr>
            <a:spLocks noChangeArrowheads="1"/>
          </p:cNvSpPr>
          <p:nvPr/>
        </p:nvSpPr>
        <p:spPr bwMode="auto">
          <a:xfrm>
            <a:off x="1292225" y="5981700"/>
            <a:ext cx="6361113" cy="457200"/>
          </a:xfrm>
          <a:prstGeom prst="rect">
            <a:avLst/>
          </a:prstGeom>
          <a:solidFill>
            <a:srgbClr val="BFFDED"/>
          </a:solidFill>
          <a:ln>
            <a:noFill/>
          </a:ln>
          <a:extLst>
            <a:ext uri="{91240B29-F687-4f45-9708-019B960494DF}">
              <a14:hiddenLine xmlns:a14="http://schemas.microsoft.com/office/drawing/2010/main" xmlns="" w="25400">
                <a:solidFill>
                  <a:srgbClr val="000000"/>
                </a:solidFill>
                <a:miter lim="800000"/>
                <a:headEnd/>
                <a:tailEnd type="none" w="lg" len="lg"/>
              </a14:hiddenLine>
            </a:ext>
          </a:extLst>
        </p:spPr>
        <p:txBody>
          <a:bodyPr wrap="none" anchor="ctr">
            <a:spAutoFit/>
          </a:bodyPr>
          <a:lstStyle/>
          <a:p>
            <a:pPr algn="ctr"/>
            <a:r>
              <a:rPr lang="en-US" sz="2400" b="1" i="1">
                <a:solidFill>
                  <a:schemeClr val="tx2"/>
                </a:solidFill>
              </a:rPr>
              <a:t>Query Optimizer</a:t>
            </a:r>
            <a:r>
              <a:rPr lang="en-US" sz="2400">
                <a:solidFill>
                  <a:schemeClr val="tx2"/>
                </a:solidFill>
              </a:rPr>
              <a:t> selects the evaluation plan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1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7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5" grpId="0"/>
      <p:bldP spid="11571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3B86CB60-E396-DB41-9EA1-4642E1504E59}" type="datetime1">
              <a:rPr lang="en-US" sz="1200"/>
              <a:pPr eaLnBrk="1" hangingPunct="1"/>
              <a:t>12/4/16</a:t>
            </a:fld>
            <a:endParaRPr lang="en-US" sz="1200"/>
          </a:p>
        </p:txBody>
      </p:sp>
      <p:sp>
        <p:nvSpPr>
          <p:cNvPr id="2355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4816EC7A-87D1-FF4C-AA41-CF94FDD7BF21}" type="slidenum">
              <a:rPr lang="en-US" sz="1200"/>
              <a:pPr eaLnBrk="1" hangingPunct="1"/>
              <a:t>5</a:t>
            </a:fld>
            <a:endParaRPr lang="en-US" sz="1200"/>
          </a:p>
        </p:txBody>
      </p:sp>
      <p:sp>
        <p:nvSpPr>
          <p:cNvPr id="23556" name="Rectangle 2"/>
          <p:cNvSpPr>
            <a:spLocks noGrp="1" noChangeArrowheads="1"/>
          </p:cNvSpPr>
          <p:nvPr>
            <p:ph type="title"/>
          </p:nvPr>
        </p:nvSpPr>
        <p:spPr/>
        <p:txBody>
          <a:bodyPr/>
          <a:lstStyle/>
          <a:p>
            <a:pPr eaLnBrk="1" hangingPunct="1"/>
            <a:r>
              <a:rPr lang="en-US">
                <a:latin typeface="Tahoma" charset="0"/>
              </a:rPr>
              <a:t>Query Evaluation Plan</a:t>
            </a:r>
          </a:p>
        </p:txBody>
      </p:sp>
      <p:sp>
        <p:nvSpPr>
          <p:cNvPr id="1202179" name="Rectangle 3"/>
          <p:cNvSpPr>
            <a:spLocks noGrp="1" noChangeArrowheads="1"/>
          </p:cNvSpPr>
          <p:nvPr>
            <p:ph type="body" idx="1"/>
          </p:nvPr>
        </p:nvSpPr>
        <p:spPr/>
        <p:txBody>
          <a:bodyPr/>
          <a:lstStyle/>
          <a:p>
            <a:pPr eaLnBrk="1" hangingPunct="1"/>
            <a:r>
              <a:rPr lang="en-US">
                <a:latin typeface="Tahoma" charset="0"/>
              </a:rPr>
              <a:t>Annotated, extended RA tree</a:t>
            </a:r>
          </a:p>
          <a:p>
            <a:pPr eaLnBrk="1" hangingPunct="1"/>
            <a:r>
              <a:rPr lang="en-US">
                <a:latin typeface="Tahoma" charset="0"/>
              </a:rPr>
              <a:t>Intermediate Results (multiple ops): </a:t>
            </a:r>
          </a:p>
          <a:p>
            <a:pPr lvl="1" eaLnBrk="1" hangingPunct="1"/>
            <a:r>
              <a:rPr lang="en-US">
                <a:solidFill>
                  <a:schemeClr val="tx2"/>
                </a:solidFill>
                <a:latin typeface="Tahoma" charset="0"/>
              </a:rPr>
              <a:t>Pipelined</a:t>
            </a:r>
            <a:r>
              <a:rPr lang="en-US">
                <a:latin typeface="Tahoma" charset="0"/>
              </a:rPr>
              <a:t>: Tuples resulting from one operator fed directly into the next</a:t>
            </a:r>
          </a:p>
          <a:p>
            <a:pPr lvl="1" eaLnBrk="1" hangingPunct="1"/>
            <a:r>
              <a:rPr lang="en-US">
                <a:solidFill>
                  <a:schemeClr val="tx2"/>
                </a:solidFill>
                <a:latin typeface="Tahoma" charset="0"/>
              </a:rPr>
              <a:t>Materialized</a:t>
            </a:r>
            <a:r>
              <a:rPr lang="en-US">
                <a:latin typeface="Tahoma" charset="0"/>
              </a:rPr>
              <a:t>: Create a temporary table to store intermediate results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2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21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021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02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17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9A87D0FB-15B6-8A48-AF87-6023E6BB5B67}" type="datetime1">
              <a:rPr lang="en-US" sz="1200"/>
              <a:pPr eaLnBrk="1" hangingPunct="1"/>
              <a:t>12/4/16</a:t>
            </a:fld>
            <a:endParaRPr lang="en-US" sz="1200"/>
          </a:p>
        </p:txBody>
      </p:sp>
      <p:sp>
        <p:nvSpPr>
          <p:cNvPr id="2560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DDC3A2D6-C147-3C47-B2A6-9AB9321B38DB}" type="slidenum">
              <a:rPr lang="en-US" sz="1200"/>
              <a:pPr eaLnBrk="1" hangingPunct="1"/>
              <a:t>6</a:t>
            </a:fld>
            <a:endParaRPr lang="en-US" sz="1200"/>
          </a:p>
        </p:txBody>
      </p:sp>
      <p:sp>
        <p:nvSpPr>
          <p:cNvPr id="25604" name="Rectangle 2"/>
          <p:cNvSpPr>
            <a:spLocks noGrp="1" noChangeArrowheads="1"/>
          </p:cNvSpPr>
          <p:nvPr>
            <p:ph type="title"/>
          </p:nvPr>
        </p:nvSpPr>
        <p:spPr/>
        <p:txBody>
          <a:bodyPr/>
          <a:lstStyle/>
          <a:p>
            <a:pPr eaLnBrk="1" hangingPunct="1"/>
            <a:r>
              <a:rPr lang="en-US">
                <a:latin typeface="Tahoma" charset="0"/>
              </a:rPr>
              <a:t>Example</a:t>
            </a:r>
          </a:p>
        </p:txBody>
      </p:sp>
      <p:sp>
        <p:nvSpPr>
          <p:cNvPr id="25605" name="Text Box 24"/>
          <p:cNvSpPr txBox="1">
            <a:spLocks noChangeArrowheads="1"/>
          </p:cNvSpPr>
          <p:nvPr/>
        </p:nvSpPr>
        <p:spPr bwMode="auto">
          <a:xfrm>
            <a:off x="152400" y="3429000"/>
            <a:ext cx="4114800" cy="155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SELECT DISTINCT E.ename</a:t>
            </a:r>
          </a:p>
          <a:p>
            <a:pPr eaLnBrk="1" hangingPunct="1"/>
            <a:r>
              <a:rPr lang="en-US" sz="2400"/>
              <a:t>FROM Emp E, Dept D</a:t>
            </a:r>
          </a:p>
          <a:p>
            <a:pPr eaLnBrk="1" hangingPunct="1"/>
            <a:r>
              <a:rPr lang="en-US" sz="2400"/>
              <a:t>WHERE D.dname = </a:t>
            </a:r>
            <a:r>
              <a:rPr lang="ja-JP" altLang="en-US" sz="2400"/>
              <a:t>‘</a:t>
            </a:r>
            <a:r>
              <a:rPr lang="en-US" altLang="ja-JP" sz="2400"/>
              <a:t>Toy</a:t>
            </a:r>
            <a:r>
              <a:rPr lang="ja-JP" altLang="en-US" sz="2400"/>
              <a:t>’</a:t>
            </a:r>
            <a:r>
              <a:rPr lang="en-US" altLang="ja-JP" sz="2400"/>
              <a:t> AND D.did = E.did</a:t>
            </a:r>
            <a:endParaRPr lang="en-US" sz="2400"/>
          </a:p>
        </p:txBody>
      </p:sp>
      <p:sp>
        <p:nvSpPr>
          <p:cNvPr id="25606" name="Text Box 25"/>
          <p:cNvSpPr txBox="1">
            <a:spLocks noChangeArrowheads="1"/>
          </p:cNvSpPr>
          <p:nvPr/>
        </p:nvSpPr>
        <p:spPr bwMode="auto">
          <a:xfrm>
            <a:off x="0" y="1981200"/>
            <a:ext cx="45640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EMP (ssn, ename, addr, sal, did)</a:t>
            </a:r>
          </a:p>
        </p:txBody>
      </p:sp>
      <p:sp>
        <p:nvSpPr>
          <p:cNvPr id="25607" name="Text Box 26"/>
          <p:cNvSpPr txBox="1">
            <a:spLocks noChangeArrowheads="1"/>
          </p:cNvSpPr>
          <p:nvPr/>
        </p:nvSpPr>
        <p:spPr bwMode="auto">
          <a:xfrm>
            <a:off x="0" y="2438400"/>
            <a:ext cx="42624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DEPT (did, dname, floor, mgr)</a:t>
            </a:r>
          </a:p>
        </p:txBody>
      </p:sp>
      <p:grpSp>
        <p:nvGrpSpPr>
          <p:cNvPr id="2" name="Group 57"/>
          <p:cNvGrpSpPr>
            <a:grpSpLocks/>
          </p:cNvGrpSpPr>
          <p:nvPr/>
        </p:nvGrpSpPr>
        <p:grpSpPr bwMode="auto">
          <a:xfrm>
            <a:off x="4654550" y="1600200"/>
            <a:ext cx="4489450" cy="3795713"/>
            <a:chOff x="2932" y="1440"/>
            <a:chExt cx="2828" cy="2391"/>
          </a:xfrm>
        </p:grpSpPr>
        <p:grpSp>
          <p:nvGrpSpPr>
            <p:cNvPr id="25609" name="Group 31"/>
            <p:cNvGrpSpPr>
              <a:grpSpLocks/>
            </p:cNvGrpSpPr>
            <p:nvPr/>
          </p:nvGrpSpPr>
          <p:grpSpPr bwMode="auto">
            <a:xfrm>
              <a:off x="2932" y="1440"/>
              <a:ext cx="2828" cy="2026"/>
              <a:chOff x="2884" y="1440"/>
              <a:chExt cx="2828" cy="2026"/>
            </a:xfrm>
          </p:grpSpPr>
          <p:grpSp>
            <p:nvGrpSpPr>
              <p:cNvPr id="25611" name="Group 32"/>
              <p:cNvGrpSpPr>
                <a:grpSpLocks/>
              </p:cNvGrpSpPr>
              <p:nvPr/>
            </p:nvGrpSpPr>
            <p:grpSpPr bwMode="auto">
              <a:xfrm>
                <a:off x="4338" y="1536"/>
                <a:ext cx="826" cy="288"/>
                <a:chOff x="929" y="2112"/>
                <a:chExt cx="826" cy="288"/>
              </a:xfrm>
            </p:grpSpPr>
            <p:grpSp>
              <p:nvGrpSpPr>
                <p:cNvPr id="25630" name="Group 33"/>
                <p:cNvGrpSpPr>
                  <a:grpSpLocks/>
                </p:cNvGrpSpPr>
                <p:nvPr/>
              </p:nvGrpSpPr>
              <p:grpSpPr bwMode="auto">
                <a:xfrm>
                  <a:off x="929" y="2112"/>
                  <a:ext cx="319" cy="173"/>
                  <a:chOff x="929" y="2180"/>
                  <a:chExt cx="103" cy="105"/>
                </a:xfrm>
              </p:grpSpPr>
              <p:sp>
                <p:nvSpPr>
                  <p:cNvPr id="25632" name="Freeform 34"/>
                  <p:cNvSpPr>
                    <a:spLocks/>
                  </p:cNvSpPr>
                  <p:nvPr/>
                </p:nvSpPr>
                <p:spPr bwMode="auto">
                  <a:xfrm>
                    <a:off x="954" y="2188"/>
                    <a:ext cx="1" cy="97"/>
                  </a:xfrm>
                  <a:custGeom>
                    <a:avLst/>
                    <a:gdLst>
                      <a:gd name="T0" fmla="*/ 0 w 1"/>
                      <a:gd name="T1" fmla="*/ 0 h 97"/>
                      <a:gd name="T2" fmla="*/ 0 w 1"/>
                      <a:gd name="T3" fmla="*/ 96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5633" name="Freeform 35"/>
                  <p:cNvSpPr>
                    <a:spLocks/>
                  </p:cNvSpPr>
                  <p:nvPr/>
                </p:nvSpPr>
                <p:spPr bwMode="auto">
                  <a:xfrm>
                    <a:off x="1006" y="2188"/>
                    <a:ext cx="1" cy="97"/>
                  </a:xfrm>
                  <a:custGeom>
                    <a:avLst/>
                    <a:gdLst>
                      <a:gd name="T0" fmla="*/ 0 w 1"/>
                      <a:gd name="T1" fmla="*/ 0 h 97"/>
                      <a:gd name="T2" fmla="*/ 0 w 1"/>
                      <a:gd name="T3" fmla="*/ 96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5634" name="Freeform 36"/>
                  <p:cNvSpPr>
                    <a:spLocks/>
                  </p:cNvSpPr>
                  <p:nvPr/>
                </p:nvSpPr>
                <p:spPr bwMode="auto">
                  <a:xfrm>
                    <a:off x="929" y="2180"/>
                    <a:ext cx="103" cy="1"/>
                  </a:xfrm>
                  <a:custGeom>
                    <a:avLst/>
                    <a:gdLst>
                      <a:gd name="T0" fmla="*/ 0 w 103"/>
                      <a:gd name="T1" fmla="*/ 0 h 1"/>
                      <a:gd name="T2" fmla="*/ 102 w 103"/>
                      <a:gd name="T3" fmla="*/ 0 h 1"/>
                      <a:gd name="T4" fmla="*/ 0 w 103"/>
                      <a:gd name="T5" fmla="*/ 0 h 1"/>
                      <a:gd name="T6" fmla="*/ 0 60000 65536"/>
                      <a:gd name="T7" fmla="*/ 0 60000 65536"/>
                      <a:gd name="T8" fmla="*/ 0 60000 65536"/>
                      <a:gd name="T9" fmla="*/ 0 w 103"/>
                      <a:gd name="T10" fmla="*/ 0 h 1"/>
                      <a:gd name="T11" fmla="*/ 103 w 103"/>
                      <a:gd name="T12" fmla="*/ 1 h 1"/>
                    </a:gdLst>
                    <a:ahLst/>
                    <a:cxnLst>
                      <a:cxn ang="T6">
                        <a:pos x="T0" y="T1"/>
                      </a:cxn>
                      <a:cxn ang="T7">
                        <a:pos x="T2" y="T3"/>
                      </a:cxn>
                      <a:cxn ang="T8">
                        <a:pos x="T4" y="T5"/>
                      </a:cxn>
                    </a:cxnLst>
                    <a:rect l="T9" t="T10" r="T11" b="T12"/>
                    <a:pathLst>
                      <a:path w="103" h="1">
                        <a:moveTo>
                          <a:pt x="0" y="0"/>
                        </a:moveTo>
                        <a:lnTo>
                          <a:pt x="102" y="0"/>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25631" name="Rectangle 37"/>
                <p:cNvSpPr>
                  <a:spLocks noChangeArrowheads="1"/>
                </p:cNvSpPr>
                <p:nvPr/>
              </p:nvSpPr>
              <p:spPr bwMode="auto">
                <a:xfrm>
                  <a:off x="1152" y="2152"/>
                  <a:ext cx="603"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a:solidFill>
                        <a:srgbClr val="000000"/>
                      </a:solidFill>
                      <a:latin typeface="Arial" charset="0"/>
                    </a:rPr>
                    <a:t>ename</a:t>
                  </a:r>
                </a:p>
              </p:txBody>
            </p:sp>
          </p:grpSp>
          <p:sp>
            <p:nvSpPr>
              <p:cNvPr id="25612" name="AutoShape 38"/>
              <p:cNvSpPr>
                <a:spLocks noChangeArrowheads="1"/>
              </p:cNvSpPr>
              <p:nvPr/>
            </p:nvSpPr>
            <p:spPr bwMode="auto">
              <a:xfrm>
                <a:off x="4417" y="1764"/>
                <a:ext cx="192" cy="240"/>
              </a:xfrm>
              <a:prstGeom prst="upArrow">
                <a:avLst>
                  <a:gd name="adj1" fmla="val 50000"/>
                  <a:gd name="adj2" fmla="val 31250"/>
                </a:avLst>
              </a:prstGeom>
              <a:solidFill>
                <a:srgbClr val="D3EEFD"/>
              </a:solidFill>
              <a:ln w="25400">
                <a:solidFill>
                  <a:schemeClr val="accent2"/>
                </a:solidFill>
                <a:miter lim="800000"/>
                <a:headEnd/>
                <a:tailEnd type="none" w="lg" len="lg"/>
              </a:ln>
            </p:spPr>
            <p:txBody>
              <a:bodyPr wrap="none" anchor="ctr">
                <a:spAutoFit/>
              </a:bodyPr>
              <a:lstStyle/>
              <a:p>
                <a:endParaRPr lang="en-US"/>
              </a:p>
            </p:txBody>
          </p:sp>
          <p:sp>
            <p:nvSpPr>
              <p:cNvPr id="25613" name="Rectangle 39"/>
              <p:cNvSpPr>
                <a:spLocks noChangeArrowheads="1"/>
              </p:cNvSpPr>
              <p:nvPr/>
            </p:nvSpPr>
            <p:spPr bwMode="auto">
              <a:xfrm>
                <a:off x="3889" y="3072"/>
                <a:ext cx="477"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DEPT</a:t>
                </a:r>
              </a:p>
            </p:txBody>
          </p:sp>
          <p:sp>
            <p:nvSpPr>
              <p:cNvPr id="25614" name="Rectangle 40"/>
              <p:cNvSpPr>
                <a:spLocks noChangeArrowheads="1"/>
              </p:cNvSpPr>
              <p:nvPr/>
            </p:nvSpPr>
            <p:spPr bwMode="auto">
              <a:xfrm>
                <a:off x="4800" y="3073"/>
                <a:ext cx="409"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EMP</a:t>
                </a:r>
              </a:p>
            </p:txBody>
          </p:sp>
          <p:sp>
            <p:nvSpPr>
              <p:cNvPr id="25615" name="AutoShape 41"/>
              <p:cNvSpPr>
                <a:spLocks noChangeArrowheads="1"/>
              </p:cNvSpPr>
              <p:nvPr/>
            </p:nvSpPr>
            <p:spPr bwMode="auto">
              <a:xfrm rot="5400000" flipV="1">
                <a:off x="4394" y="2555"/>
                <a:ext cx="216" cy="216"/>
              </a:xfrm>
              <a:prstGeom prst="flowChartCollate">
                <a:avLst/>
              </a:prstGeom>
              <a:noFill/>
              <a:ln w="25400">
                <a:solidFill>
                  <a:schemeClr val="tx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grpSp>
            <p:nvGrpSpPr>
              <p:cNvPr id="25616" name="Group 42"/>
              <p:cNvGrpSpPr>
                <a:grpSpLocks/>
              </p:cNvGrpSpPr>
              <p:nvPr/>
            </p:nvGrpSpPr>
            <p:grpSpPr bwMode="auto">
              <a:xfrm>
                <a:off x="4416" y="2094"/>
                <a:ext cx="1151" cy="288"/>
                <a:chOff x="2400" y="2582"/>
                <a:chExt cx="1151" cy="288"/>
              </a:xfrm>
            </p:grpSpPr>
            <p:sp>
              <p:nvSpPr>
                <p:cNvPr id="25626" name="Rectangle 43"/>
                <p:cNvSpPr>
                  <a:spLocks noChangeArrowheads="1"/>
                </p:cNvSpPr>
                <p:nvPr/>
              </p:nvSpPr>
              <p:spPr bwMode="auto">
                <a:xfrm>
                  <a:off x="2517" y="2622"/>
                  <a:ext cx="1034"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a:solidFill>
                        <a:srgbClr val="000000"/>
                      </a:solidFill>
                      <a:latin typeface="Arial" charset="0"/>
                    </a:rPr>
                    <a:t>dname=</a:t>
                  </a:r>
                  <a:r>
                    <a:rPr lang="ja-JP" altLang="en-US">
                      <a:solidFill>
                        <a:srgbClr val="000000"/>
                      </a:solidFill>
                      <a:latin typeface="Arial" charset="0"/>
                    </a:rPr>
                    <a:t>‘</a:t>
                  </a:r>
                  <a:r>
                    <a:rPr lang="en-US" altLang="ja-JP">
                      <a:solidFill>
                        <a:srgbClr val="000000"/>
                      </a:solidFill>
                      <a:latin typeface="Arial" charset="0"/>
                    </a:rPr>
                    <a:t>Toy</a:t>
                  </a:r>
                  <a:r>
                    <a:rPr lang="ja-JP" altLang="en-US">
                      <a:solidFill>
                        <a:srgbClr val="000000"/>
                      </a:solidFill>
                      <a:latin typeface="Arial" charset="0"/>
                    </a:rPr>
                    <a:t>’</a:t>
                  </a:r>
                  <a:endParaRPr lang="en-US">
                    <a:solidFill>
                      <a:srgbClr val="000000"/>
                    </a:solidFill>
                    <a:latin typeface="Arial" charset="0"/>
                  </a:endParaRPr>
                </a:p>
              </p:txBody>
            </p:sp>
            <p:grpSp>
              <p:nvGrpSpPr>
                <p:cNvPr id="25627" name="Group 44"/>
                <p:cNvGrpSpPr>
                  <a:grpSpLocks/>
                </p:cNvGrpSpPr>
                <p:nvPr/>
              </p:nvGrpSpPr>
              <p:grpSpPr bwMode="auto">
                <a:xfrm>
                  <a:off x="2400" y="2582"/>
                  <a:ext cx="288" cy="144"/>
                  <a:chOff x="1008" y="2688"/>
                  <a:chExt cx="336" cy="192"/>
                </a:xfrm>
              </p:grpSpPr>
              <p:sp>
                <p:nvSpPr>
                  <p:cNvPr id="25628" name="Oval 45"/>
                  <p:cNvSpPr>
                    <a:spLocks noChangeArrowheads="1"/>
                  </p:cNvSpPr>
                  <p:nvPr/>
                </p:nvSpPr>
                <p:spPr bwMode="auto">
                  <a:xfrm>
                    <a:off x="1008" y="2688"/>
                    <a:ext cx="192" cy="192"/>
                  </a:xfrm>
                  <a:prstGeom prst="ellipse">
                    <a:avLst/>
                  </a:prstGeom>
                  <a:noFill/>
                  <a:ln w="38100">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25629" name="Line 46"/>
                  <p:cNvSpPr>
                    <a:spLocks noChangeShapeType="1"/>
                  </p:cNvSpPr>
                  <p:nvPr/>
                </p:nvSpPr>
                <p:spPr bwMode="auto">
                  <a:xfrm>
                    <a:off x="1080" y="2688"/>
                    <a:ext cx="264" cy="0"/>
                  </a:xfrm>
                  <a:prstGeom prst="line">
                    <a:avLst/>
                  </a:prstGeom>
                  <a:noFill/>
                  <a:ln w="38100">
                    <a:solidFill>
                      <a:schemeClr val="tx1"/>
                    </a:solidFill>
                    <a:round/>
                    <a:headEnd/>
                    <a:tailEnd type="none" w="lg" len="lg"/>
                  </a:ln>
                  <a:extLst>
                    <a:ext uri="{909E8E84-426E-40dd-AFC4-6F175D3DCCD1}">
                      <a14:hiddenFill xmlns:a14="http://schemas.microsoft.com/office/drawing/2010/main" xmlns="">
                        <a:noFill/>
                      </a14:hiddenFill>
                    </a:ext>
                  </a:extLst>
                </p:spPr>
                <p:txBody>
                  <a:bodyPr>
                    <a:spAutoFit/>
                  </a:bodyPr>
                  <a:lstStyle/>
                  <a:p>
                    <a:endParaRPr lang="en-US"/>
                  </a:p>
                </p:txBody>
              </p:sp>
            </p:grpSp>
          </p:grpSp>
          <p:sp>
            <p:nvSpPr>
              <p:cNvPr id="25617" name="AutoShape 47"/>
              <p:cNvSpPr>
                <a:spLocks noChangeArrowheads="1"/>
              </p:cNvSpPr>
              <p:nvPr/>
            </p:nvSpPr>
            <p:spPr bwMode="auto">
              <a:xfrm>
                <a:off x="4416" y="2294"/>
                <a:ext cx="192" cy="240"/>
              </a:xfrm>
              <a:prstGeom prst="upArrow">
                <a:avLst>
                  <a:gd name="adj1" fmla="val 50000"/>
                  <a:gd name="adj2" fmla="val 31250"/>
                </a:avLst>
              </a:prstGeom>
              <a:solidFill>
                <a:srgbClr val="D3EEFD"/>
              </a:solidFill>
              <a:ln w="25400">
                <a:solidFill>
                  <a:schemeClr val="accent2"/>
                </a:solidFill>
                <a:miter lim="800000"/>
                <a:headEnd/>
                <a:tailEnd type="none" w="lg" len="lg"/>
              </a:ln>
            </p:spPr>
            <p:txBody>
              <a:bodyPr wrap="none" anchor="ctr">
                <a:spAutoFit/>
              </a:bodyPr>
              <a:lstStyle/>
              <a:p>
                <a:endParaRPr lang="en-US"/>
              </a:p>
            </p:txBody>
          </p:sp>
          <p:grpSp>
            <p:nvGrpSpPr>
              <p:cNvPr id="25618" name="Group 48"/>
              <p:cNvGrpSpPr>
                <a:grpSpLocks/>
              </p:cNvGrpSpPr>
              <p:nvPr/>
            </p:nvGrpSpPr>
            <p:grpSpPr bwMode="auto">
              <a:xfrm>
                <a:off x="4129" y="2755"/>
                <a:ext cx="672" cy="384"/>
                <a:chOff x="3456" y="2928"/>
                <a:chExt cx="672" cy="384"/>
              </a:xfrm>
            </p:grpSpPr>
            <p:sp>
              <p:nvSpPr>
                <p:cNvPr id="25624" name="AutoShape 49"/>
                <p:cNvSpPr>
                  <a:spLocks noChangeArrowheads="1"/>
                </p:cNvSpPr>
                <p:nvPr/>
              </p:nvSpPr>
              <p:spPr bwMode="auto">
                <a:xfrm rot="-2684010">
                  <a:off x="3936" y="2928"/>
                  <a:ext cx="192" cy="384"/>
                </a:xfrm>
                <a:prstGeom prst="upArrow">
                  <a:avLst>
                    <a:gd name="adj1" fmla="val 50000"/>
                    <a:gd name="adj2" fmla="val 50000"/>
                  </a:avLst>
                </a:prstGeom>
                <a:solidFill>
                  <a:srgbClr val="D3EEFD"/>
                </a:solidFill>
                <a:ln w="25400">
                  <a:solidFill>
                    <a:schemeClr val="accent2"/>
                  </a:solidFill>
                  <a:miter lim="800000"/>
                  <a:headEnd/>
                  <a:tailEnd type="none" w="lg" len="lg"/>
                </a:ln>
              </p:spPr>
              <p:txBody>
                <a:bodyPr anchor="ctr">
                  <a:spAutoFit/>
                </a:bodyPr>
                <a:lstStyle/>
                <a:p>
                  <a:endParaRPr lang="en-US"/>
                </a:p>
              </p:txBody>
            </p:sp>
            <p:sp>
              <p:nvSpPr>
                <p:cNvPr id="25625" name="AutoShape 50"/>
                <p:cNvSpPr>
                  <a:spLocks noChangeArrowheads="1"/>
                </p:cNvSpPr>
                <p:nvPr/>
              </p:nvSpPr>
              <p:spPr bwMode="auto">
                <a:xfrm rot="-8084010" flipH="1" flipV="1">
                  <a:off x="3552" y="2928"/>
                  <a:ext cx="192" cy="384"/>
                </a:xfrm>
                <a:prstGeom prst="upArrow">
                  <a:avLst>
                    <a:gd name="adj1" fmla="val 50000"/>
                    <a:gd name="adj2" fmla="val 50000"/>
                  </a:avLst>
                </a:prstGeom>
                <a:solidFill>
                  <a:srgbClr val="D3EEFD"/>
                </a:solidFill>
                <a:ln w="25400">
                  <a:solidFill>
                    <a:schemeClr val="accent2"/>
                  </a:solidFill>
                  <a:miter lim="800000"/>
                  <a:headEnd/>
                  <a:tailEnd type="none" w="lg" len="lg"/>
                </a:ln>
              </p:spPr>
              <p:txBody>
                <a:bodyPr anchor="ctr">
                  <a:spAutoFit/>
                </a:bodyPr>
                <a:lstStyle/>
                <a:p>
                  <a:endParaRPr lang="en-US"/>
                </a:p>
              </p:txBody>
            </p:sp>
          </p:grpSp>
          <p:sp>
            <p:nvSpPr>
              <p:cNvPr id="25619" name="Text Box 51"/>
              <p:cNvSpPr txBox="1">
                <a:spLocks noChangeArrowheads="1"/>
              </p:cNvSpPr>
              <p:nvPr/>
            </p:nvSpPr>
            <p:spPr bwMode="auto">
              <a:xfrm>
                <a:off x="2888" y="3216"/>
                <a:ext cx="185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hlink"/>
                    </a:solidFill>
                    <a:latin typeface="Comic Sans MS" charset="0"/>
                  </a:rPr>
                  <a:t>(Clustered Index Scan)</a:t>
                </a:r>
                <a:endParaRPr lang="en-US" sz="1800">
                  <a:solidFill>
                    <a:schemeClr val="hlink"/>
                  </a:solidFill>
                  <a:latin typeface="Comic Sans MS" charset="0"/>
                </a:endParaRPr>
              </a:p>
            </p:txBody>
          </p:sp>
          <p:sp>
            <p:nvSpPr>
              <p:cNvPr id="25620" name="Text Box 52"/>
              <p:cNvSpPr txBox="1">
                <a:spLocks noChangeArrowheads="1"/>
              </p:cNvSpPr>
              <p:nvPr/>
            </p:nvSpPr>
            <p:spPr bwMode="auto">
              <a:xfrm>
                <a:off x="4799" y="3206"/>
                <a:ext cx="91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hlink"/>
                    </a:solidFill>
                    <a:latin typeface="Comic Sans MS" charset="0"/>
                  </a:rPr>
                  <a:t>(File Scan)</a:t>
                </a:r>
                <a:endParaRPr lang="en-US" sz="1800">
                  <a:solidFill>
                    <a:schemeClr val="hlink"/>
                  </a:solidFill>
                  <a:latin typeface="Comic Sans MS" charset="0"/>
                </a:endParaRPr>
              </a:p>
            </p:txBody>
          </p:sp>
          <p:sp>
            <p:nvSpPr>
              <p:cNvPr id="25621" name="Text Box 53"/>
              <p:cNvSpPr txBox="1">
                <a:spLocks noChangeArrowheads="1"/>
              </p:cNvSpPr>
              <p:nvPr/>
            </p:nvSpPr>
            <p:spPr bwMode="auto">
              <a:xfrm>
                <a:off x="2884" y="2390"/>
                <a:ext cx="1526"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hlink"/>
                    </a:solidFill>
                    <a:latin typeface="Comic Sans MS" charset="0"/>
                  </a:rPr>
                  <a:t>(Sort-Merge Join, </a:t>
                </a:r>
                <a:br>
                  <a:rPr lang="en-US">
                    <a:solidFill>
                      <a:schemeClr val="hlink"/>
                    </a:solidFill>
                    <a:latin typeface="Comic Sans MS" charset="0"/>
                  </a:rPr>
                </a:br>
                <a:r>
                  <a:rPr lang="en-US">
                    <a:solidFill>
                      <a:schemeClr val="hlink"/>
                    </a:solidFill>
                    <a:latin typeface="Comic Sans MS" charset="0"/>
                  </a:rPr>
                  <a:t>Dept pre-sorted)</a:t>
                </a:r>
                <a:endParaRPr lang="en-US" sz="1800">
                  <a:solidFill>
                    <a:schemeClr val="hlink"/>
                  </a:solidFill>
                  <a:latin typeface="Comic Sans MS" charset="0"/>
                </a:endParaRPr>
              </a:p>
            </p:txBody>
          </p:sp>
          <p:sp>
            <p:nvSpPr>
              <p:cNvPr id="25622" name="Text Box 54"/>
              <p:cNvSpPr txBox="1">
                <a:spLocks noChangeArrowheads="1"/>
              </p:cNvSpPr>
              <p:nvPr/>
            </p:nvSpPr>
            <p:spPr bwMode="auto">
              <a:xfrm>
                <a:off x="2929" y="1440"/>
                <a:ext cx="1447"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hlink"/>
                    </a:solidFill>
                    <a:latin typeface="Comic Sans MS" charset="0"/>
                  </a:rPr>
                  <a:t>(hash-projection, </a:t>
                </a:r>
                <a:br>
                  <a:rPr lang="en-US">
                    <a:solidFill>
                      <a:schemeClr val="hlink"/>
                    </a:solidFill>
                    <a:latin typeface="Comic Sans MS" charset="0"/>
                  </a:rPr>
                </a:br>
                <a:r>
                  <a:rPr lang="en-US">
                    <a:solidFill>
                      <a:schemeClr val="hlink"/>
                    </a:solidFill>
                    <a:latin typeface="Comic Sans MS" charset="0"/>
                  </a:rPr>
                  <a:t>pipelined)</a:t>
                </a:r>
                <a:endParaRPr lang="en-US" sz="1800">
                  <a:solidFill>
                    <a:schemeClr val="hlink"/>
                  </a:solidFill>
                  <a:latin typeface="Comic Sans MS" charset="0"/>
                </a:endParaRPr>
              </a:p>
            </p:txBody>
          </p:sp>
          <p:sp>
            <p:nvSpPr>
              <p:cNvPr id="25623" name="Text Box 55"/>
              <p:cNvSpPr txBox="1">
                <a:spLocks noChangeArrowheads="1"/>
              </p:cNvSpPr>
              <p:nvPr/>
            </p:nvSpPr>
            <p:spPr bwMode="auto">
              <a:xfrm>
                <a:off x="3522" y="2006"/>
                <a:ext cx="891"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algn="r" eaLnBrk="1" hangingPunct="1"/>
                <a:r>
                  <a:rPr lang="en-US">
                    <a:solidFill>
                      <a:schemeClr val="hlink"/>
                    </a:solidFill>
                    <a:latin typeface="Comic Sans MS" charset="0"/>
                  </a:rPr>
                  <a:t>(pipelined)</a:t>
                </a:r>
                <a:endParaRPr lang="en-US" sz="1800">
                  <a:solidFill>
                    <a:schemeClr val="hlink"/>
                  </a:solidFill>
                  <a:latin typeface="Comic Sans MS" charset="0"/>
                </a:endParaRPr>
              </a:p>
            </p:txBody>
          </p:sp>
        </p:grpSp>
        <p:sp>
          <p:nvSpPr>
            <p:cNvPr id="25610" name="Text Box 56"/>
            <p:cNvSpPr txBox="1">
              <a:spLocks noChangeArrowheads="1"/>
            </p:cNvSpPr>
            <p:nvPr/>
          </p:nvSpPr>
          <p:spPr bwMode="auto">
            <a:xfrm>
              <a:off x="3312" y="3504"/>
              <a:ext cx="225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type="none" w="lg" len="lg"/>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800" i="1" u="sng">
                  <a:solidFill>
                    <a:schemeClr val="tx2"/>
                  </a:solidFill>
                </a:rPr>
                <a:t>Annotated RA Tree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C7759CB5-E50E-1F4A-A8F3-FBE69B3594CC}" type="datetime1">
              <a:rPr lang="en-US" sz="1200"/>
              <a:pPr eaLnBrk="1" hangingPunct="1"/>
              <a:t>12/4/16</a:t>
            </a:fld>
            <a:endParaRPr lang="en-US" sz="1200"/>
          </a:p>
        </p:txBody>
      </p:sp>
      <p:sp>
        <p:nvSpPr>
          <p:cNvPr id="2765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30FA3339-BE93-724B-8ED3-5C70926BBABE}" type="slidenum">
              <a:rPr lang="en-US" sz="1200"/>
              <a:pPr eaLnBrk="1" hangingPunct="1"/>
              <a:t>7</a:t>
            </a:fld>
            <a:endParaRPr lang="en-US" sz="1200"/>
          </a:p>
        </p:txBody>
      </p:sp>
      <p:sp>
        <p:nvSpPr>
          <p:cNvPr id="27652" name="Rectangle 2"/>
          <p:cNvSpPr>
            <a:spLocks noGrp="1" noChangeArrowheads="1"/>
          </p:cNvSpPr>
          <p:nvPr>
            <p:ph type="title"/>
          </p:nvPr>
        </p:nvSpPr>
        <p:spPr/>
        <p:txBody>
          <a:bodyPr/>
          <a:lstStyle/>
          <a:p>
            <a:pPr eaLnBrk="1" hangingPunct="1"/>
            <a:r>
              <a:rPr lang="en-US">
                <a:latin typeface="Tahoma" charset="0"/>
              </a:rPr>
              <a:t>Alternative Plans</a:t>
            </a:r>
          </a:p>
        </p:txBody>
      </p:sp>
      <p:sp>
        <p:nvSpPr>
          <p:cNvPr id="27653" name="Rectangle 3"/>
          <p:cNvSpPr>
            <a:spLocks noGrp="1" noChangeArrowheads="1"/>
          </p:cNvSpPr>
          <p:nvPr>
            <p:ph type="body" idx="1"/>
          </p:nvPr>
        </p:nvSpPr>
        <p:spPr>
          <a:xfrm>
            <a:off x="457200" y="1066800"/>
            <a:ext cx="8382000" cy="1143000"/>
          </a:xfrm>
        </p:spPr>
        <p:txBody>
          <a:bodyPr/>
          <a:lstStyle/>
          <a:p>
            <a:pPr eaLnBrk="1" hangingPunct="1"/>
            <a:r>
              <a:rPr lang="en-US">
                <a:latin typeface="Tahoma" charset="0"/>
              </a:rPr>
              <a:t>Can be many extended RA trees that produce the same result!</a:t>
            </a:r>
          </a:p>
        </p:txBody>
      </p:sp>
      <p:grpSp>
        <p:nvGrpSpPr>
          <p:cNvPr id="27654" name="Group 4"/>
          <p:cNvGrpSpPr>
            <a:grpSpLocks/>
          </p:cNvGrpSpPr>
          <p:nvPr/>
        </p:nvGrpSpPr>
        <p:grpSpPr bwMode="auto">
          <a:xfrm>
            <a:off x="1676400" y="2362200"/>
            <a:ext cx="2628900" cy="2895600"/>
            <a:chOff x="3264" y="1584"/>
            <a:chExt cx="1656" cy="1824"/>
          </a:xfrm>
        </p:grpSpPr>
        <p:grpSp>
          <p:nvGrpSpPr>
            <p:cNvPr id="27676" name="Group 5"/>
            <p:cNvGrpSpPr>
              <a:grpSpLocks/>
            </p:cNvGrpSpPr>
            <p:nvPr/>
          </p:nvGrpSpPr>
          <p:grpSpPr bwMode="auto">
            <a:xfrm>
              <a:off x="3642" y="1584"/>
              <a:ext cx="826" cy="288"/>
              <a:chOff x="929" y="2112"/>
              <a:chExt cx="826" cy="288"/>
            </a:xfrm>
          </p:grpSpPr>
          <p:grpSp>
            <p:nvGrpSpPr>
              <p:cNvPr id="27690" name="Group 6"/>
              <p:cNvGrpSpPr>
                <a:grpSpLocks/>
              </p:cNvGrpSpPr>
              <p:nvPr/>
            </p:nvGrpSpPr>
            <p:grpSpPr bwMode="auto">
              <a:xfrm>
                <a:off x="929" y="2112"/>
                <a:ext cx="319" cy="173"/>
                <a:chOff x="929" y="2180"/>
                <a:chExt cx="103" cy="105"/>
              </a:xfrm>
            </p:grpSpPr>
            <p:sp>
              <p:nvSpPr>
                <p:cNvPr id="27692" name="Freeform 7"/>
                <p:cNvSpPr>
                  <a:spLocks/>
                </p:cNvSpPr>
                <p:nvPr/>
              </p:nvSpPr>
              <p:spPr bwMode="auto">
                <a:xfrm>
                  <a:off x="954" y="2188"/>
                  <a:ext cx="1" cy="97"/>
                </a:xfrm>
                <a:custGeom>
                  <a:avLst/>
                  <a:gdLst>
                    <a:gd name="T0" fmla="*/ 0 w 1"/>
                    <a:gd name="T1" fmla="*/ 0 h 97"/>
                    <a:gd name="T2" fmla="*/ 0 w 1"/>
                    <a:gd name="T3" fmla="*/ 96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7693" name="Freeform 8"/>
                <p:cNvSpPr>
                  <a:spLocks/>
                </p:cNvSpPr>
                <p:nvPr/>
              </p:nvSpPr>
              <p:spPr bwMode="auto">
                <a:xfrm>
                  <a:off x="1006" y="2188"/>
                  <a:ext cx="1" cy="97"/>
                </a:xfrm>
                <a:custGeom>
                  <a:avLst/>
                  <a:gdLst>
                    <a:gd name="T0" fmla="*/ 0 w 1"/>
                    <a:gd name="T1" fmla="*/ 0 h 97"/>
                    <a:gd name="T2" fmla="*/ 0 w 1"/>
                    <a:gd name="T3" fmla="*/ 96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7694" name="Freeform 9"/>
                <p:cNvSpPr>
                  <a:spLocks/>
                </p:cNvSpPr>
                <p:nvPr/>
              </p:nvSpPr>
              <p:spPr bwMode="auto">
                <a:xfrm>
                  <a:off x="929" y="2180"/>
                  <a:ext cx="103" cy="1"/>
                </a:xfrm>
                <a:custGeom>
                  <a:avLst/>
                  <a:gdLst>
                    <a:gd name="T0" fmla="*/ 0 w 103"/>
                    <a:gd name="T1" fmla="*/ 0 h 1"/>
                    <a:gd name="T2" fmla="*/ 102 w 103"/>
                    <a:gd name="T3" fmla="*/ 0 h 1"/>
                    <a:gd name="T4" fmla="*/ 0 w 103"/>
                    <a:gd name="T5" fmla="*/ 0 h 1"/>
                    <a:gd name="T6" fmla="*/ 0 60000 65536"/>
                    <a:gd name="T7" fmla="*/ 0 60000 65536"/>
                    <a:gd name="T8" fmla="*/ 0 60000 65536"/>
                    <a:gd name="T9" fmla="*/ 0 w 103"/>
                    <a:gd name="T10" fmla="*/ 0 h 1"/>
                    <a:gd name="T11" fmla="*/ 103 w 103"/>
                    <a:gd name="T12" fmla="*/ 1 h 1"/>
                  </a:gdLst>
                  <a:ahLst/>
                  <a:cxnLst>
                    <a:cxn ang="T6">
                      <a:pos x="T0" y="T1"/>
                    </a:cxn>
                    <a:cxn ang="T7">
                      <a:pos x="T2" y="T3"/>
                    </a:cxn>
                    <a:cxn ang="T8">
                      <a:pos x="T4" y="T5"/>
                    </a:cxn>
                  </a:cxnLst>
                  <a:rect l="T9" t="T10" r="T11" b="T12"/>
                  <a:pathLst>
                    <a:path w="103" h="1">
                      <a:moveTo>
                        <a:pt x="0" y="0"/>
                      </a:moveTo>
                      <a:lnTo>
                        <a:pt x="102" y="0"/>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27691" name="Rectangle 10"/>
              <p:cNvSpPr>
                <a:spLocks noChangeArrowheads="1"/>
              </p:cNvSpPr>
              <p:nvPr/>
            </p:nvSpPr>
            <p:spPr bwMode="auto">
              <a:xfrm>
                <a:off x="1152" y="2152"/>
                <a:ext cx="603"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a:solidFill>
                      <a:srgbClr val="000000"/>
                    </a:solidFill>
                    <a:latin typeface="Arial" charset="0"/>
                  </a:rPr>
                  <a:t>ename</a:t>
                </a:r>
              </a:p>
            </p:txBody>
          </p:sp>
        </p:grpSp>
        <p:sp>
          <p:nvSpPr>
            <p:cNvPr id="27677" name="Rectangle 11"/>
            <p:cNvSpPr>
              <a:spLocks noChangeArrowheads="1"/>
            </p:cNvSpPr>
            <p:nvPr/>
          </p:nvSpPr>
          <p:spPr bwMode="auto">
            <a:xfrm>
              <a:off x="3264" y="3189"/>
              <a:ext cx="409"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EMP</a:t>
              </a:r>
            </a:p>
          </p:txBody>
        </p:sp>
        <p:sp>
          <p:nvSpPr>
            <p:cNvPr id="27678" name="Rectangle 12"/>
            <p:cNvSpPr>
              <a:spLocks noChangeArrowheads="1"/>
            </p:cNvSpPr>
            <p:nvPr/>
          </p:nvSpPr>
          <p:spPr bwMode="auto">
            <a:xfrm>
              <a:off x="3913" y="3189"/>
              <a:ext cx="477"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DEPT</a:t>
              </a:r>
            </a:p>
          </p:txBody>
        </p:sp>
        <p:sp>
          <p:nvSpPr>
            <p:cNvPr id="27679" name="AutoShape 13"/>
            <p:cNvSpPr>
              <a:spLocks noChangeArrowheads="1"/>
            </p:cNvSpPr>
            <p:nvPr/>
          </p:nvSpPr>
          <p:spPr bwMode="auto">
            <a:xfrm rot="5400000" flipV="1">
              <a:off x="3698" y="2632"/>
              <a:ext cx="216" cy="216"/>
            </a:xfrm>
            <a:prstGeom prst="flowChartCollate">
              <a:avLst/>
            </a:prstGeom>
            <a:noFill/>
            <a:ln w="25400">
              <a:solidFill>
                <a:schemeClr val="tx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grpSp>
          <p:nvGrpSpPr>
            <p:cNvPr id="27680" name="Group 14"/>
            <p:cNvGrpSpPr>
              <a:grpSpLocks/>
            </p:cNvGrpSpPr>
            <p:nvPr/>
          </p:nvGrpSpPr>
          <p:grpSpPr bwMode="auto">
            <a:xfrm>
              <a:off x="3721" y="2112"/>
              <a:ext cx="1199" cy="288"/>
              <a:chOff x="1008" y="2688"/>
              <a:chExt cx="1199" cy="288"/>
            </a:xfrm>
          </p:grpSpPr>
          <p:sp>
            <p:nvSpPr>
              <p:cNvPr id="27686" name="Rectangle 15"/>
              <p:cNvSpPr>
                <a:spLocks noChangeArrowheads="1"/>
              </p:cNvSpPr>
              <p:nvPr/>
            </p:nvSpPr>
            <p:spPr bwMode="auto">
              <a:xfrm>
                <a:off x="1173" y="2728"/>
                <a:ext cx="1034"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a:solidFill>
                      <a:srgbClr val="000000"/>
                    </a:solidFill>
                    <a:latin typeface="Arial" charset="0"/>
                  </a:rPr>
                  <a:t>dname=</a:t>
                </a:r>
                <a:r>
                  <a:rPr lang="ja-JP" altLang="en-US">
                    <a:solidFill>
                      <a:srgbClr val="000000"/>
                    </a:solidFill>
                    <a:latin typeface="Arial" charset="0"/>
                  </a:rPr>
                  <a:t>‘</a:t>
                </a:r>
                <a:r>
                  <a:rPr lang="en-US" altLang="ja-JP">
                    <a:solidFill>
                      <a:srgbClr val="000000"/>
                    </a:solidFill>
                    <a:latin typeface="Arial" charset="0"/>
                  </a:rPr>
                  <a:t>Toy</a:t>
                </a:r>
                <a:r>
                  <a:rPr lang="ja-JP" altLang="en-US">
                    <a:solidFill>
                      <a:srgbClr val="000000"/>
                    </a:solidFill>
                    <a:latin typeface="Arial" charset="0"/>
                  </a:rPr>
                  <a:t>’</a:t>
                </a:r>
                <a:endParaRPr lang="en-US">
                  <a:solidFill>
                    <a:srgbClr val="000000"/>
                  </a:solidFill>
                  <a:latin typeface="Arial" charset="0"/>
                </a:endParaRPr>
              </a:p>
            </p:txBody>
          </p:sp>
          <p:grpSp>
            <p:nvGrpSpPr>
              <p:cNvPr id="27687" name="Group 16"/>
              <p:cNvGrpSpPr>
                <a:grpSpLocks/>
              </p:cNvGrpSpPr>
              <p:nvPr/>
            </p:nvGrpSpPr>
            <p:grpSpPr bwMode="auto">
              <a:xfrm>
                <a:off x="1008" y="2688"/>
                <a:ext cx="336" cy="192"/>
                <a:chOff x="1008" y="2688"/>
                <a:chExt cx="336" cy="192"/>
              </a:xfrm>
            </p:grpSpPr>
            <p:sp>
              <p:nvSpPr>
                <p:cNvPr id="27688" name="Oval 17"/>
                <p:cNvSpPr>
                  <a:spLocks noChangeArrowheads="1"/>
                </p:cNvSpPr>
                <p:nvPr/>
              </p:nvSpPr>
              <p:spPr bwMode="auto">
                <a:xfrm>
                  <a:off x="1008" y="2688"/>
                  <a:ext cx="192" cy="192"/>
                </a:xfrm>
                <a:prstGeom prst="ellipse">
                  <a:avLst/>
                </a:prstGeom>
                <a:noFill/>
                <a:ln w="38100">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27689" name="Line 18"/>
                <p:cNvSpPr>
                  <a:spLocks noChangeShapeType="1"/>
                </p:cNvSpPr>
                <p:nvPr/>
              </p:nvSpPr>
              <p:spPr bwMode="auto">
                <a:xfrm>
                  <a:off x="1080" y="2688"/>
                  <a:ext cx="264" cy="0"/>
                </a:xfrm>
                <a:prstGeom prst="line">
                  <a:avLst/>
                </a:prstGeom>
                <a:noFill/>
                <a:ln w="38100">
                  <a:solidFill>
                    <a:schemeClr val="tx1"/>
                  </a:solidFill>
                  <a:round/>
                  <a:headEnd/>
                  <a:tailEnd type="none" w="lg" len="lg"/>
                </a:ln>
                <a:extLst>
                  <a:ext uri="{909E8E84-426E-40dd-AFC4-6F175D3DCCD1}">
                    <a14:hiddenFill xmlns:a14="http://schemas.microsoft.com/office/drawing/2010/main" xmlns="">
                      <a:noFill/>
                    </a14:hiddenFill>
                  </a:ext>
                </a:extLst>
              </p:spPr>
              <p:txBody>
                <a:bodyPr>
                  <a:spAutoFit/>
                </a:bodyPr>
                <a:lstStyle/>
                <a:p>
                  <a:endParaRPr lang="en-US"/>
                </a:p>
              </p:txBody>
            </p:sp>
          </p:grpSp>
        </p:grpSp>
        <p:sp>
          <p:nvSpPr>
            <p:cNvPr id="27681" name="AutoShape 19"/>
            <p:cNvSpPr>
              <a:spLocks noChangeArrowheads="1"/>
            </p:cNvSpPr>
            <p:nvPr/>
          </p:nvSpPr>
          <p:spPr bwMode="auto">
            <a:xfrm>
              <a:off x="3721" y="1824"/>
              <a:ext cx="192" cy="240"/>
            </a:xfrm>
            <a:prstGeom prst="upArrow">
              <a:avLst>
                <a:gd name="adj1" fmla="val 50000"/>
                <a:gd name="adj2" fmla="val 31250"/>
              </a:avLst>
            </a:prstGeom>
            <a:solidFill>
              <a:srgbClr val="D3EEFD"/>
            </a:solidFill>
            <a:ln w="25400">
              <a:solidFill>
                <a:schemeClr val="accent2"/>
              </a:solidFill>
              <a:miter lim="800000"/>
              <a:headEnd/>
              <a:tailEnd type="none" w="lg" len="lg"/>
            </a:ln>
          </p:spPr>
          <p:txBody>
            <a:bodyPr wrap="none" anchor="ctr">
              <a:spAutoFit/>
            </a:bodyPr>
            <a:lstStyle/>
            <a:p>
              <a:endParaRPr lang="en-US"/>
            </a:p>
          </p:txBody>
        </p:sp>
        <p:sp>
          <p:nvSpPr>
            <p:cNvPr id="27682" name="AutoShape 20"/>
            <p:cNvSpPr>
              <a:spLocks noChangeArrowheads="1"/>
            </p:cNvSpPr>
            <p:nvPr/>
          </p:nvSpPr>
          <p:spPr bwMode="auto">
            <a:xfrm>
              <a:off x="3721" y="2352"/>
              <a:ext cx="192" cy="240"/>
            </a:xfrm>
            <a:prstGeom prst="upArrow">
              <a:avLst>
                <a:gd name="adj1" fmla="val 50000"/>
                <a:gd name="adj2" fmla="val 31250"/>
              </a:avLst>
            </a:prstGeom>
            <a:solidFill>
              <a:srgbClr val="D3EEFD"/>
            </a:solidFill>
            <a:ln w="25400">
              <a:solidFill>
                <a:schemeClr val="accent2"/>
              </a:solidFill>
              <a:miter lim="800000"/>
              <a:headEnd/>
              <a:tailEnd type="none" w="lg" len="lg"/>
            </a:ln>
          </p:spPr>
          <p:txBody>
            <a:bodyPr wrap="none" anchor="ctr">
              <a:spAutoFit/>
            </a:bodyPr>
            <a:lstStyle/>
            <a:p>
              <a:endParaRPr lang="en-US"/>
            </a:p>
          </p:txBody>
        </p:sp>
        <p:grpSp>
          <p:nvGrpSpPr>
            <p:cNvPr id="27683" name="Group 21"/>
            <p:cNvGrpSpPr>
              <a:grpSpLocks/>
            </p:cNvGrpSpPr>
            <p:nvPr/>
          </p:nvGrpSpPr>
          <p:grpSpPr bwMode="auto">
            <a:xfrm>
              <a:off x="3433" y="2832"/>
              <a:ext cx="672" cy="384"/>
              <a:chOff x="3456" y="2928"/>
              <a:chExt cx="672" cy="384"/>
            </a:xfrm>
          </p:grpSpPr>
          <p:sp>
            <p:nvSpPr>
              <p:cNvPr id="27684" name="AutoShape 22"/>
              <p:cNvSpPr>
                <a:spLocks noChangeArrowheads="1"/>
              </p:cNvSpPr>
              <p:nvPr/>
            </p:nvSpPr>
            <p:spPr bwMode="auto">
              <a:xfrm rot="-2684010">
                <a:off x="3936" y="2928"/>
                <a:ext cx="192" cy="384"/>
              </a:xfrm>
              <a:prstGeom prst="upArrow">
                <a:avLst>
                  <a:gd name="adj1" fmla="val 50000"/>
                  <a:gd name="adj2" fmla="val 50000"/>
                </a:avLst>
              </a:prstGeom>
              <a:solidFill>
                <a:srgbClr val="D3EEFD"/>
              </a:solidFill>
              <a:ln w="25400">
                <a:solidFill>
                  <a:schemeClr val="accent2"/>
                </a:solidFill>
                <a:miter lim="800000"/>
                <a:headEnd/>
                <a:tailEnd type="none" w="lg" len="lg"/>
              </a:ln>
            </p:spPr>
            <p:txBody>
              <a:bodyPr anchor="ctr">
                <a:spAutoFit/>
              </a:bodyPr>
              <a:lstStyle/>
              <a:p>
                <a:endParaRPr lang="en-US"/>
              </a:p>
            </p:txBody>
          </p:sp>
          <p:sp>
            <p:nvSpPr>
              <p:cNvPr id="27685" name="AutoShape 23"/>
              <p:cNvSpPr>
                <a:spLocks noChangeArrowheads="1"/>
              </p:cNvSpPr>
              <p:nvPr/>
            </p:nvSpPr>
            <p:spPr bwMode="auto">
              <a:xfrm rot="-8084010" flipH="1" flipV="1">
                <a:off x="3552" y="2928"/>
                <a:ext cx="192" cy="384"/>
              </a:xfrm>
              <a:prstGeom prst="upArrow">
                <a:avLst>
                  <a:gd name="adj1" fmla="val 50000"/>
                  <a:gd name="adj2" fmla="val 50000"/>
                </a:avLst>
              </a:prstGeom>
              <a:solidFill>
                <a:srgbClr val="D3EEFD"/>
              </a:solidFill>
              <a:ln w="25400">
                <a:solidFill>
                  <a:schemeClr val="accent2"/>
                </a:solidFill>
                <a:miter lim="800000"/>
                <a:headEnd/>
                <a:tailEnd type="none" w="lg" len="lg"/>
              </a:ln>
            </p:spPr>
            <p:txBody>
              <a:bodyPr anchor="ctr">
                <a:spAutoFit/>
              </a:bodyPr>
              <a:lstStyle/>
              <a:p>
                <a:endParaRPr lang="en-US"/>
              </a:p>
            </p:txBody>
          </p:sp>
        </p:grpSp>
      </p:grpSp>
      <p:grpSp>
        <p:nvGrpSpPr>
          <p:cNvPr id="8" name="Group 24"/>
          <p:cNvGrpSpPr>
            <a:grpSpLocks/>
          </p:cNvGrpSpPr>
          <p:nvPr/>
        </p:nvGrpSpPr>
        <p:grpSpPr bwMode="auto">
          <a:xfrm>
            <a:off x="4572000" y="2319338"/>
            <a:ext cx="1979613" cy="3090862"/>
            <a:chOff x="2016" y="1968"/>
            <a:chExt cx="1247" cy="1947"/>
          </a:xfrm>
        </p:grpSpPr>
        <p:grpSp>
          <p:nvGrpSpPr>
            <p:cNvPr id="27657" name="Group 25"/>
            <p:cNvGrpSpPr>
              <a:grpSpLocks/>
            </p:cNvGrpSpPr>
            <p:nvPr/>
          </p:nvGrpSpPr>
          <p:grpSpPr bwMode="auto">
            <a:xfrm>
              <a:off x="2369" y="1968"/>
              <a:ext cx="826" cy="288"/>
              <a:chOff x="929" y="2112"/>
              <a:chExt cx="826" cy="288"/>
            </a:xfrm>
          </p:grpSpPr>
          <p:grpSp>
            <p:nvGrpSpPr>
              <p:cNvPr id="27671" name="Group 26"/>
              <p:cNvGrpSpPr>
                <a:grpSpLocks/>
              </p:cNvGrpSpPr>
              <p:nvPr/>
            </p:nvGrpSpPr>
            <p:grpSpPr bwMode="auto">
              <a:xfrm>
                <a:off x="929" y="2112"/>
                <a:ext cx="319" cy="173"/>
                <a:chOff x="929" y="2180"/>
                <a:chExt cx="103" cy="105"/>
              </a:xfrm>
            </p:grpSpPr>
            <p:sp>
              <p:nvSpPr>
                <p:cNvPr id="27673" name="Freeform 27"/>
                <p:cNvSpPr>
                  <a:spLocks/>
                </p:cNvSpPr>
                <p:nvPr/>
              </p:nvSpPr>
              <p:spPr bwMode="auto">
                <a:xfrm>
                  <a:off x="954" y="2188"/>
                  <a:ext cx="1" cy="97"/>
                </a:xfrm>
                <a:custGeom>
                  <a:avLst/>
                  <a:gdLst>
                    <a:gd name="T0" fmla="*/ 0 w 1"/>
                    <a:gd name="T1" fmla="*/ 0 h 97"/>
                    <a:gd name="T2" fmla="*/ 0 w 1"/>
                    <a:gd name="T3" fmla="*/ 96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7674" name="Freeform 28"/>
                <p:cNvSpPr>
                  <a:spLocks/>
                </p:cNvSpPr>
                <p:nvPr/>
              </p:nvSpPr>
              <p:spPr bwMode="auto">
                <a:xfrm>
                  <a:off x="1006" y="2188"/>
                  <a:ext cx="1" cy="97"/>
                </a:xfrm>
                <a:custGeom>
                  <a:avLst/>
                  <a:gdLst>
                    <a:gd name="T0" fmla="*/ 0 w 1"/>
                    <a:gd name="T1" fmla="*/ 0 h 97"/>
                    <a:gd name="T2" fmla="*/ 0 w 1"/>
                    <a:gd name="T3" fmla="*/ 96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7675" name="Freeform 29"/>
                <p:cNvSpPr>
                  <a:spLocks/>
                </p:cNvSpPr>
                <p:nvPr/>
              </p:nvSpPr>
              <p:spPr bwMode="auto">
                <a:xfrm>
                  <a:off x="929" y="2180"/>
                  <a:ext cx="103" cy="1"/>
                </a:xfrm>
                <a:custGeom>
                  <a:avLst/>
                  <a:gdLst>
                    <a:gd name="T0" fmla="*/ 0 w 103"/>
                    <a:gd name="T1" fmla="*/ 0 h 1"/>
                    <a:gd name="T2" fmla="*/ 102 w 103"/>
                    <a:gd name="T3" fmla="*/ 0 h 1"/>
                    <a:gd name="T4" fmla="*/ 0 w 103"/>
                    <a:gd name="T5" fmla="*/ 0 h 1"/>
                    <a:gd name="T6" fmla="*/ 0 60000 65536"/>
                    <a:gd name="T7" fmla="*/ 0 60000 65536"/>
                    <a:gd name="T8" fmla="*/ 0 60000 65536"/>
                    <a:gd name="T9" fmla="*/ 0 w 103"/>
                    <a:gd name="T10" fmla="*/ 0 h 1"/>
                    <a:gd name="T11" fmla="*/ 103 w 103"/>
                    <a:gd name="T12" fmla="*/ 1 h 1"/>
                  </a:gdLst>
                  <a:ahLst/>
                  <a:cxnLst>
                    <a:cxn ang="T6">
                      <a:pos x="T0" y="T1"/>
                    </a:cxn>
                    <a:cxn ang="T7">
                      <a:pos x="T2" y="T3"/>
                    </a:cxn>
                    <a:cxn ang="T8">
                      <a:pos x="T4" y="T5"/>
                    </a:cxn>
                  </a:cxnLst>
                  <a:rect l="T9" t="T10" r="T11" b="T12"/>
                  <a:pathLst>
                    <a:path w="103" h="1">
                      <a:moveTo>
                        <a:pt x="0" y="0"/>
                      </a:moveTo>
                      <a:lnTo>
                        <a:pt x="102" y="0"/>
                      </a:lnTo>
                      <a:lnTo>
                        <a:pt x="0" y="0"/>
                      </a:lnTo>
                    </a:path>
                  </a:pathLst>
                </a:custGeom>
                <a:noFill/>
                <a:ln w="38100"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27672" name="Rectangle 30"/>
              <p:cNvSpPr>
                <a:spLocks noChangeArrowheads="1"/>
              </p:cNvSpPr>
              <p:nvPr/>
            </p:nvSpPr>
            <p:spPr bwMode="auto">
              <a:xfrm>
                <a:off x="1152" y="2152"/>
                <a:ext cx="603"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a:solidFill>
                      <a:srgbClr val="000000"/>
                    </a:solidFill>
                    <a:latin typeface="Arial" charset="0"/>
                  </a:rPr>
                  <a:t>ename</a:t>
                </a:r>
              </a:p>
            </p:txBody>
          </p:sp>
        </p:grpSp>
        <p:sp>
          <p:nvSpPr>
            <p:cNvPr id="27658" name="AutoShape 31"/>
            <p:cNvSpPr>
              <a:spLocks noChangeArrowheads="1"/>
            </p:cNvSpPr>
            <p:nvPr/>
          </p:nvSpPr>
          <p:spPr bwMode="auto">
            <a:xfrm>
              <a:off x="2448" y="2208"/>
              <a:ext cx="192" cy="240"/>
            </a:xfrm>
            <a:prstGeom prst="upArrow">
              <a:avLst>
                <a:gd name="adj1" fmla="val 50000"/>
                <a:gd name="adj2" fmla="val 31250"/>
              </a:avLst>
            </a:prstGeom>
            <a:solidFill>
              <a:srgbClr val="D3EEFD"/>
            </a:solidFill>
            <a:ln w="25400">
              <a:solidFill>
                <a:schemeClr val="accent2"/>
              </a:solidFill>
              <a:miter lim="800000"/>
              <a:headEnd/>
              <a:tailEnd type="none" w="lg" len="lg"/>
            </a:ln>
          </p:spPr>
          <p:txBody>
            <a:bodyPr wrap="none" anchor="ctr">
              <a:spAutoFit/>
            </a:bodyPr>
            <a:lstStyle/>
            <a:p>
              <a:endParaRPr lang="en-US"/>
            </a:p>
          </p:txBody>
        </p:sp>
        <p:sp>
          <p:nvSpPr>
            <p:cNvPr id="27659" name="Rectangle 32"/>
            <p:cNvSpPr>
              <a:spLocks noChangeArrowheads="1"/>
            </p:cNvSpPr>
            <p:nvPr/>
          </p:nvSpPr>
          <p:spPr bwMode="auto">
            <a:xfrm>
              <a:off x="2016" y="3696"/>
              <a:ext cx="477"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DEPT</a:t>
              </a:r>
            </a:p>
          </p:txBody>
        </p:sp>
        <p:sp>
          <p:nvSpPr>
            <p:cNvPr id="27660" name="Rectangle 33"/>
            <p:cNvSpPr>
              <a:spLocks noChangeArrowheads="1"/>
            </p:cNvSpPr>
            <p:nvPr/>
          </p:nvSpPr>
          <p:spPr bwMode="auto">
            <a:xfrm>
              <a:off x="2835" y="2976"/>
              <a:ext cx="409"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Arial" charset="0"/>
                </a:rPr>
                <a:t>EMP</a:t>
              </a:r>
            </a:p>
          </p:txBody>
        </p:sp>
        <p:sp>
          <p:nvSpPr>
            <p:cNvPr id="27661" name="AutoShape 34"/>
            <p:cNvSpPr>
              <a:spLocks noChangeArrowheads="1"/>
            </p:cNvSpPr>
            <p:nvPr/>
          </p:nvSpPr>
          <p:spPr bwMode="auto">
            <a:xfrm rot="5400000" flipV="1">
              <a:off x="2425" y="2496"/>
              <a:ext cx="216" cy="216"/>
            </a:xfrm>
            <a:prstGeom prst="flowChartCollate">
              <a:avLst/>
            </a:prstGeom>
            <a:noFill/>
            <a:ln w="25400">
              <a:solidFill>
                <a:schemeClr val="tx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grpSp>
          <p:nvGrpSpPr>
            <p:cNvPr id="27662" name="Group 35"/>
            <p:cNvGrpSpPr>
              <a:grpSpLocks/>
            </p:cNvGrpSpPr>
            <p:nvPr/>
          </p:nvGrpSpPr>
          <p:grpSpPr bwMode="auto">
            <a:xfrm>
              <a:off x="2112" y="3168"/>
              <a:ext cx="1151" cy="288"/>
              <a:chOff x="2112" y="3120"/>
              <a:chExt cx="1151" cy="288"/>
            </a:xfrm>
          </p:grpSpPr>
          <p:sp>
            <p:nvSpPr>
              <p:cNvPr id="27667" name="Rectangle 36"/>
              <p:cNvSpPr>
                <a:spLocks noChangeArrowheads="1"/>
              </p:cNvSpPr>
              <p:nvPr/>
            </p:nvSpPr>
            <p:spPr bwMode="auto">
              <a:xfrm>
                <a:off x="2229" y="3160"/>
                <a:ext cx="1034"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a:solidFill>
                      <a:srgbClr val="000000"/>
                    </a:solidFill>
                    <a:latin typeface="Arial" charset="0"/>
                  </a:rPr>
                  <a:t>dname=</a:t>
                </a:r>
                <a:r>
                  <a:rPr lang="ja-JP" altLang="en-US">
                    <a:solidFill>
                      <a:srgbClr val="000000"/>
                    </a:solidFill>
                    <a:latin typeface="Arial" charset="0"/>
                  </a:rPr>
                  <a:t>‘</a:t>
                </a:r>
                <a:r>
                  <a:rPr lang="en-US" altLang="ja-JP">
                    <a:solidFill>
                      <a:srgbClr val="000000"/>
                    </a:solidFill>
                    <a:latin typeface="Arial" charset="0"/>
                  </a:rPr>
                  <a:t>Toy</a:t>
                </a:r>
                <a:r>
                  <a:rPr lang="ja-JP" altLang="en-US">
                    <a:solidFill>
                      <a:srgbClr val="000000"/>
                    </a:solidFill>
                    <a:latin typeface="Arial" charset="0"/>
                  </a:rPr>
                  <a:t>’</a:t>
                </a:r>
                <a:endParaRPr lang="en-US">
                  <a:solidFill>
                    <a:srgbClr val="000000"/>
                  </a:solidFill>
                  <a:latin typeface="Arial" charset="0"/>
                </a:endParaRPr>
              </a:p>
            </p:txBody>
          </p:sp>
          <p:grpSp>
            <p:nvGrpSpPr>
              <p:cNvPr id="27668" name="Group 37"/>
              <p:cNvGrpSpPr>
                <a:grpSpLocks/>
              </p:cNvGrpSpPr>
              <p:nvPr/>
            </p:nvGrpSpPr>
            <p:grpSpPr bwMode="auto">
              <a:xfrm>
                <a:off x="2112" y="3120"/>
                <a:ext cx="288" cy="144"/>
                <a:chOff x="1008" y="2688"/>
                <a:chExt cx="336" cy="192"/>
              </a:xfrm>
            </p:grpSpPr>
            <p:sp>
              <p:nvSpPr>
                <p:cNvPr id="27669" name="Oval 38"/>
                <p:cNvSpPr>
                  <a:spLocks noChangeArrowheads="1"/>
                </p:cNvSpPr>
                <p:nvPr/>
              </p:nvSpPr>
              <p:spPr bwMode="auto">
                <a:xfrm>
                  <a:off x="1008" y="2688"/>
                  <a:ext cx="192" cy="192"/>
                </a:xfrm>
                <a:prstGeom prst="ellipse">
                  <a:avLst/>
                </a:prstGeom>
                <a:noFill/>
                <a:ln w="38100">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27670" name="Line 39"/>
                <p:cNvSpPr>
                  <a:spLocks noChangeShapeType="1"/>
                </p:cNvSpPr>
                <p:nvPr/>
              </p:nvSpPr>
              <p:spPr bwMode="auto">
                <a:xfrm>
                  <a:off x="1080" y="2688"/>
                  <a:ext cx="264" cy="0"/>
                </a:xfrm>
                <a:prstGeom prst="line">
                  <a:avLst/>
                </a:prstGeom>
                <a:noFill/>
                <a:ln w="38100">
                  <a:solidFill>
                    <a:schemeClr val="tx1"/>
                  </a:solidFill>
                  <a:round/>
                  <a:headEnd/>
                  <a:tailEnd type="none" w="lg" len="lg"/>
                </a:ln>
                <a:extLst>
                  <a:ext uri="{909E8E84-426E-40dd-AFC4-6F175D3DCCD1}">
                    <a14:hiddenFill xmlns:a14="http://schemas.microsoft.com/office/drawing/2010/main" xmlns="">
                      <a:noFill/>
                    </a14:hiddenFill>
                  </a:ext>
                </a:extLst>
              </p:spPr>
              <p:txBody>
                <a:bodyPr>
                  <a:spAutoFit/>
                </a:bodyPr>
                <a:lstStyle/>
                <a:p>
                  <a:endParaRPr lang="en-US"/>
                </a:p>
              </p:txBody>
            </p:sp>
          </p:grpSp>
        </p:grpSp>
        <p:sp>
          <p:nvSpPr>
            <p:cNvPr id="27663" name="AutoShape 40"/>
            <p:cNvSpPr>
              <a:spLocks noChangeArrowheads="1"/>
            </p:cNvSpPr>
            <p:nvPr/>
          </p:nvSpPr>
          <p:spPr bwMode="auto">
            <a:xfrm>
              <a:off x="2112" y="3408"/>
              <a:ext cx="192" cy="240"/>
            </a:xfrm>
            <a:prstGeom prst="upArrow">
              <a:avLst>
                <a:gd name="adj1" fmla="val 50000"/>
                <a:gd name="adj2" fmla="val 31250"/>
              </a:avLst>
            </a:prstGeom>
            <a:solidFill>
              <a:srgbClr val="D3EEFD"/>
            </a:solidFill>
            <a:ln w="25400">
              <a:solidFill>
                <a:schemeClr val="accent2"/>
              </a:solidFill>
              <a:miter lim="800000"/>
              <a:headEnd/>
              <a:tailEnd type="none" w="lg" len="lg"/>
            </a:ln>
          </p:spPr>
          <p:txBody>
            <a:bodyPr wrap="none" anchor="ctr">
              <a:spAutoFit/>
            </a:bodyPr>
            <a:lstStyle/>
            <a:p>
              <a:endParaRPr lang="en-US"/>
            </a:p>
          </p:txBody>
        </p:sp>
        <p:grpSp>
          <p:nvGrpSpPr>
            <p:cNvPr id="27664" name="Group 41"/>
            <p:cNvGrpSpPr>
              <a:grpSpLocks/>
            </p:cNvGrpSpPr>
            <p:nvPr/>
          </p:nvGrpSpPr>
          <p:grpSpPr bwMode="auto">
            <a:xfrm>
              <a:off x="2160" y="2696"/>
              <a:ext cx="672" cy="384"/>
              <a:chOff x="3456" y="2928"/>
              <a:chExt cx="672" cy="384"/>
            </a:xfrm>
          </p:grpSpPr>
          <p:sp>
            <p:nvSpPr>
              <p:cNvPr id="27665" name="AutoShape 42"/>
              <p:cNvSpPr>
                <a:spLocks noChangeArrowheads="1"/>
              </p:cNvSpPr>
              <p:nvPr/>
            </p:nvSpPr>
            <p:spPr bwMode="auto">
              <a:xfrm rot="-2684010">
                <a:off x="3936" y="2928"/>
                <a:ext cx="192" cy="384"/>
              </a:xfrm>
              <a:prstGeom prst="upArrow">
                <a:avLst>
                  <a:gd name="adj1" fmla="val 50000"/>
                  <a:gd name="adj2" fmla="val 50000"/>
                </a:avLst>
              </a:prstGeom>
              <a:solidFill>
                <a:srgbClr val="D3EEFD"/>
              </a:solidFill>
              <a:ln w="25400">
                <a:solidFill>
                  <a:schemeClr val="accent2"/>
                </a:solidFill>
                <a:miter lim="800000"/>
                <a:headEnd/>
                <a:tailEnd type="none" w="lg" len="lg"/>
              </a:ln>
            </p:spPr>
            <p:txBody>
              <a:bodyPr anchor="ctr">
                <a:spAutoFit/>
              </a:bodyPr>
              <a:lstStyle/>
              <a:p>
                <a:endParaRPr lang="en-US"/>
              </a:p>
            </p:txBody>
          </p:sp>
          <p:sp>
            <p:nvSpPr>
              <p:cNvPr id="27666" name="AutoShape 43"/>
              <p:cNvSpPr>
                <a:spLocks noChangeArrowheads="1"/>
              </p:cNvSpPr>
              <p:nvPr/>
            </p:nvSpPr>
            <p:spPr bwMode="auto">
              <a:xfrm rot="-8084010" flipH="1" flipV="1">
                <a:off x="3552" y="2928"/>
                <a:ext cx="192" cy="384"/>
              </a:xfrm>
              <a:prstGeom prst="upArrow">
                <a:avLst>
                  <a:gd name="adj1" fmla="val 50000"/>
                  <a:gd name="adj2" fmla="val 50000"/>
                </a:avLst>
              </a:prstGeom>
              <a:solidFill>
                <a:srgbClr val="D3EEFD"/>
              </a:solidFill>
              <a:ln w="25400">
                <a:solidFill>
                  <a:schemeClr val="accent2"/>
                </a:solidFill>
                <a:miter lim="800000"/>
                <a:headEnd/>
                <a:tailEnd type="none" w="lg" len="lg"/>
              </a:ln>
            </p:spPr>
            <p:txBody>
              <a:bodyPr anchor="ctr">
                <a:spAutoFit/>
              </a:bodyPr>
              <a:lstStyle/>
              <a:p>
                <a:endParaRPr lang="en-US"/>
              </a:p>
            </p:txBody>
          </p:sp>
        </p:grpSp>
      </p:grpSp>
      <p:sp>
        <p:nvSpPr>
          <p:cNvPr id="1200172" name="Rectangle 44"/>
          <p:cNvSpPr>
            <a:spLocks noChangeArrowheads="1"/>
          </p:cNvSpPr>
          <p:nvPr/>
        </p:nvSpPr>
        <p:spPr bwMode="auto">
          <a:xfrm>
            <a:off x="1628775" y="5600700"/>
            <a:ext cx="5992813" cy="457200"/>
          </a:xfrm>
          <a:prstGeom prst="rect">
            <a:avLst/>
          </a:prstGeom>
          <a:solidFill>
            <a:srgbClr val="CCECFF"/>
          </a:solidFill>
          <a:ln>
            <a:noFill/>
          </a:ln>
          <a:extLst>
            <a:ext uri="{91240B29-F687-4f45-9708-019B960494DF}">
              <a14:hiddenLine xmlns:a14="http://schemas.microsoft.com/office/drawing/2010/main" xmlns="" w="25400">
                <a:solidFill>
                  <a:srgbClr val="000000"/>
                </a:solidFill>
                <a:miter lim="800000"/>
                <a:headEnd/>
                <a:tailEnd type="none" w="lg" len="lg"/>
              </a14:hiddenLine>
            </a:ext>
          </a:extLst>
        </p:spPr>
        <p:txBody>
          <a:bodyPr wrap="none" anchor="ctr">
            <a:spAutoFit/>
          </a:bodyPr>
          <a:lstStyle/>
          <a:p>
            <a:pPr algn="ctr"/>
            <a:r>
              <a:rPr lang="en-US" sz="2400">
                <a:solidFill>
                  <a:schemeClr val="tx2"/>
                </a:solidFill>
              </a:rPr>
              <a:t>Also, different algorithms for each operator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0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017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6DCD00CD-9ED0-B647-BCBD-62ECFED58894}" type="datetime1">
              <a:rPr lang="en-US" sz="1200"/>
              <a:pPr eaLnBrk="1" hangingPunct="1"/>
              <a:t>12/4/16</a:t>
            </a:fld>
            <a:endParaRPr lang="en-US" sz="1200"/>
          </a:p>
        </p:txBody>
      </p:sp>
      <p:sp>
        <p:nvSpPr>
          <p:cNvPr id="2969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0606EDF2-00FA-7243-8DBD-FA3858E92E8C}" type="slidenum">
              <a:rPr lang="en-US" sz="1200"/>
              <a:pPr eaLnBrk="1" hangingPunct="1"/>
              <a:t>8</a:t>
            </a:fld>
            <a:endParaRPr lang="en-US" sz="1200"/>
          </a:p>
        </p:txBody>
      </p:sp>
      <p:sp>
        <p:nvSpPr>
          <p:cNvPr id="29700" name="Rectangle 2"/>
          <p:cNvSpPr>
            <a:spLocks noGrp="1" noChangeArrowheads="1"/>
          </p:cNvSpPr>
          <p:nvPr>
            <p:ph type="title"/>
          </p:nvPr>
        </p:nvSpPr>
        <p:spPr/>
        <p:txBody>
          <a:bodyPr/>
          <a:lstStyle/>
          <a:p>
            <a:pPr eaLnBrk="1" hangingPunct="1"/>
            <a:r>
              <a:rPr lang="en-US">
                <a:latin typeface="Tahoma" charset="0"/>
              </a:rPr>
              <a:t>Extended RA</a:t>
            </a:r>
          </a:p>
        </p:txBody>
      </p:sp>
      <p:sp>
        <p:nvSpPr>
          <p:cNvPr id="29701" name="Rectangle 3"/>
          <p:cNvSpPr>
            <a:spLocks noGrp="1" noChangeArrowheads="1"/>
          </p:cNvSpPr>
          <p:nvPr>
            <p:ph type="body" idx="1"/>
          </p:nvPr>
        </p:nvSpPr>
        <p:spPr>
          <a:xfrm>
            <a:off x="76200" y="990600"/>
            <a:ext cx="4343400" cy="1219200"/>
          </a:xfrm>
          <a:solidFill>
            <a:schemeClr val="bg1"/>
          </a:solidFill>
        </p:spPr>
        <p:txBody>
          <a:bodyPr/>
          <a:lstStyle/>
          <a:p>
            <a:pPr marL="609600" indent="-609600" eaLnBrk="1" hangingPunct="1">
              <a:buFont typeface="Wingdings" charset="0"/>
              <a:buNone/>
            </a:pPr>
            <a:r>
              <a:rPr lang="en-US" sz="2800">
                <a:solidFill>
                  <a:schemeClr val="accent2"/>
                </a:solidFill>
                <a:latin typeface="Tahoma" charset="0"/>
              </a:rPr>
              <a:t>HAVING</a:t>
            </a:r>
            <a:r>
              <a:rPr lang="en-US" sz="2800" baseline="-25000">
                <a:latin typeface="Tahoma" charset="0"/>
              </a:rPr>
              <a:t>MAX(SALARY) &gt; 2</a:t>
            </a:r>
            <a:r>
              <a:rPr lang="en-US" sz="2800">
                <a:latin typeface="Tahoma" charset="0"/>
              </a:rPr>
              <a:t>( … )</a:t>
            </a:r>
          </a:p>
          <a:p>
            <a:pPr marL="609600" indent="-609600" eaLnBrk="1" hangingPunct="1">
              <a:buFont typeface="Wingdings" charset="0"/>
              <a:buNone/>
            </a:pPr>
            <a:r>
              <a:rPr lang="en-US" sz="2800">
                <a:solidFill>
                  <a:schemeClr val="accent2"/>
                </a:solidFill>
                <a:latin typeface="Tahoma" charset="0"/>
              </a:rPr>
              <a:t>GROUP BY</a:t>
            </a:r>
            <a:r>
              <a:rPr lang="en-US" sz="2800" baseline="-25000">
                <a:latin typeface="Tahoma" charset="0"/>
              </a:rPr>
              <a:t>D.did </a:t>
            </a:r>
            <a:r>
              <a:rPr lang="en-US" sz="2800">
                <a:latin typeface="Tahoma" charset="0"/>
              </a:rPr>
              <a:t>( … )</a:t>
            </a:r>
          </a:p>
          <a:p>
            <a:pPr marL="609600" indent="-609600" eaLnBrk="1" hangingPunct="1">
              <a:buFont typeface="Wingdings" charset="0"/>
              <a:buNone/>
            </a:pPr>
            <a:endParaRPr lang="en-US" sz="2800">
              <a:solidFill>
                <a:schemeClr val="tx2"/>
              </a:solidFill>
              <a:latin typeface="Tahoma" charset="0"/>
            </a:endParaRPr>
          </a:p>
        </p:txBody>
      </p:sp>
      <p:sp>
        <p:nvSpPr>
          <p:cNvPr id="1177604" name="Text Box 4"/>
          <p:cNvSpPr txBox="1">
            <a:spLocks noChangeArrowheads="1"/>
          </p:cNvSpPr>
          <p:nvPr/>
        </p:nvSpPr>
        <p:spPr bwMode="auto">
          <a:xfrm>
            <a:off x="4518025" y="1066800"/>
            <a:ext cx="4010025" cy="1917700"/>
          </a:xfrm>
          <a:prstGeom prst="rect">
            <a:avLst/>
          </a:prstGeom>
          <a:solidFill>
            <a:srgbClr val="F5F0FE"/>
          </a:solidFill>
          <a:ln>
            <a:noFill/>
          </a:ln>
          <a:extLs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solidFill>
                  <a:schemeClr val="accent2"/>
                </a:solidFill>
              </a:rPr>
              <a:t>Select</a:t>
            </a:r>
            <a:r>
              <a:rPr lang="en-US" sz="2400"/>
              <a:t> 	E.did, Max (E.Salary) </a:t>
            </a:r>
            <a:br>
              <a:rPr lang="en-US" sz="2400"/>
            </a:br>
            <a:r>
              <a:rPr lang="en-US" sz="2400">
                <a:solidFill>
                  <a:schemeClr val="accent2"/>
                </a:solidFill>
              </a:rPr>
              <a:t>From</a:t>
            </a:r>
            <a:r>
              <a:rPr lang="en-US" sz="2400"/>
              <a:t> 	Emp E</a:t>
            </a:r>
            <a:br>
              <a:rPr lang="en-US" sz="2400"/>
            </a:br>
            <a:r>
              <a:rPr lang="en-US" sz="2400">
                <a:solidFill>
                  <a:schemeClr val="accent2"/>
                </a:solidFill>
              </a:rPr>
              <a:t>Where</a:t>
            </a:r>
            <a:r>
              <a:rPr lang="en-US" sz="2400"/>
              <a:t> addr = </a:t>
            </a:r>
            <a:r>
              <a:rPr lang="ja-JP" altLang="en-US" sz="2400"/>
              <a:t>‘</a:t>
            </a:r>
            <a:r>
              <a:rPr lang="en-US" altLang="ja-JP" sz="2400"/>
              <a:t>Palo Alto</a:t>
            </a:r>
            <a:r>
              <a:rPr lang="ja-JP" altLang="en-US" sz="2400"/>
              <a:t>’</a:t>
            </a:r>
            <a:r>
              <a:rPr lang="en-US" altLang="ja-JP" sz="2400"/>
              <a:t/>
            </a:r>
            <a:br>
              <a:rPr lang="en-US" altLang="ja-JP" sz="2400"/>
            </a:br>
            <a:r>
              <a:rPr lang="en-US" altLang="ja-JP" sz="2400">
                <a:solidFill>
                  <a:schemeClr val="accent2"/>
                </a:solidFill>
              </a:rPr>
              <a:t>Group By</a:t>
            </a:r>
            <a:r>
              <a:rPr lang="en-US" altLang="ja-JP" sz="2400"/>
              <a:t> E.did</a:t>
            </a:r>
            <a:br>
              <a:rPr lang="en-US" altLang="ja-JP" sz="2400"/>
            </a:br>
            <a:r>
              <a:rPr lang="en-US" altLang="ja-JP" sz="2400">
                <a:solidFill>
                  <a:schemeClr val="accent2"/>
                </a:solidFill>
              </a:rPr>
              <a:t>Having</a:t>
            </a:r>
            <a:r>
              <a:rPr lang="en-US" altLang="ja-JP" sz="2400"/>
              <a:t>     count(*) &gt; 10</a:t>
            </a:r>
            <a:endParaRPr lang="en-US" sz="2400"/>
          </a:p>
        </p:txBody>
      </p:sp>
      <p:grpSp>
        <p:nvGrpSpPr>
          <p:cNvPr id="2" name="Group 5"/>
          <p:cNvGrpSpPr>
            <a:grpSpLocks/>
          </p:cNvGrpSpPr>
          <p:nvPr/>
        </p:nvGrpSpPr>
        <p:grpSpPr bwMode="auto">
          <a:xfrm>
            <a:off x="304800" y="2667000"/>
            <a:ext cx="8458200" cy="1479550"/>
            <a:chOff x="192" y="1680"/>
            <a:chExt cx="5328" cy="932"/>
          </a:xfrm>
        </p:grpSpPr>
        <p:sp>
          <p:nvSpPr>
            <p:cNvPr id="29705" name="Text Box 6"/>
            <p:cNvSpPr txBox="1">
              <a:spLocks noChangeArrowheads="1"/>
            </p:cNvSpPr>
            <p:nvPr/>
          </p:nvSpPr>
          <p:spPr bwMode="auto">
            <a:xfrm>
              <a:off x="192" y="2016"/>
              <a:ext cx="5328" cy="596"/>
            </a:xfrm>
            <a:prstGeom prst="rect">
              <a:avLst/>
            </a:prstGeom>
            <a:solidFill>
              <a:srgbClr val="FFE5E6"/>
            </a:solidFill>
            <a:ln>
              <a:noFill/>
            </a:ln>
            <a:extLst>
              <a:ext uri="{91240B29-F687-4f45-9708-019B960494DF}">
                <a14:hiddenLine xmlns:a14="http://schemas.microsoft.com/office/drawing/2010/main" xmlns="" w="25400">
                  <a:solidFill>
                    <a:srgbClr val="000000"/>
                  </a:solidFill>
                  <a:miter lim="800000"/>
                  <a:headEnd/>
                  <a:tailEnd type="none" w="lg" len="lg"/>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800">
                  <a:solidFill>
                    <a:schemeClr val="hlink"/>
                  </a:solidFill>
                </a:rPr>
                <a:t>∏</a:t>
              </a:r>
              <a:r>
                <a:rPr lang="en-US" sz="2800" baseline="-25000">
                  <a:solidFill>
                    <a:schemeClr val="hlink"/>
                  </a:solidFill>
                </a:rPr>
                <a:t>did, Max(salary) </a:t>
              </a:r>
              <a:br>
                <a:rPr lang="en-US" sz="2800" baseline="-25000">
                  <a:solidFill>
                    <a:schemeClr val="hlink"/>
                  </a:solidFill>
                </a:rPr>
              </a:br>
              <a:r>
                <a:rPr lang="en-US" sz="2800">
                  <a:solidFill>
                    <a:schemeClr val="hlink"/>
                  </a:solidFill>
                </a:rPr>
                <a:t>Having</a:t>
              </a:r>
              <a:r>
                <a:rPr lang="en-US" sz="2800" baseline="-25000">
                  <a:solidFill>
                    <a:schemeClr val="hlink"/>
                  </a:solidFill>
                </a:rPr>
                <a:t>count(*)&gt;10</a:t>
              </a:r>
              <a:r>
                <a:rPr lang="en-US" sz="2800">
                  <a:solidFill>
                    <a:schemeClr val="hlink"/>
                  </a:solidFill>
                </a:rPr>
                <a:t>(Group By</a:t>
              </a:r>
              <a:r>
                <a:rPr lang="en-US" sz="2800" baseline="-25000">
                  <a:solidFill>
                    <a:schemeClr val="hlink"/>
                  </a:solidFill>
                </a:rPr>
                <a:t>did</a:t>
              </a:r>
              <a:r>
                <a:rPr lang="en-US" sz="2800">
                  <a:solidFill>
                    <a:schemeClr val="hlink"/>
                  </a:solidFill>
                </a:rPr>
                <a:t> (</a:t>
              </a:r>
              <a:r>
                <a:rPr lang="en-US" sz="2800">
                  <a:solidFill>
                    <a:schemeClr val="hlink"/>
                  </a:solidFill>
                  <a:sym typeface="Symbol" charset="0"/>
                </a:rPr>
                <a:t></a:t>
              </a:r>
              <a:r>
                <a:rPr lang="en-US" sz="2800" baseline="-25000">
                  <a:solidFill>
                    <a:schemeClr val="hlink"/>
                  </a:solidFill>
                </a:rPr>
                <a:t>addr = </a:t>
              </a:r>
              <a:r>
                <a:rPr lang="ja-JP" altLang="en-US" sz="2800" baseline="-25000">
                  <a:solidFill>
                    <a:schemeClr val="hlink"/>
                  </a:solidFill>
                </a:rPr>
                <a:t>‘</a:t>
              </a:r>
              <a:r>
                <a:rPr lang="en-US" altLang="ja-JP" sz="2800" baseline="-25000">
                  <a:solidFill>
                    <a:schemeClr val="hlink"/>
                  </a:solidFill>
                </a:rPr>
                <a:t>Palo Alto</a:t>
              </a:r>
              <a:r>
                <a:rPr lang="ja-JP" altLang="en-US" sz="2800" baseline="-25000">
                  <a:solidFill>
                    <a:schemeClr val="hlink"/>
                  </a:solidFill>
                </a:rPr>
                <a:t>’</a:t>
              </a:r>
              <a:r>
                <a:rPr lang="en-US" altLang="ja-JP" sz="2800">
                  <a:solidFill>
                    <a:schemeClr val="hlink"/>
                  </a:solidFill>
                  <a:sym typeface="Symbol" charset="0"/>
                </a:rPr>
                <a:t> </a:t>
              </a:r>
              <a:r>
                <a:rPr lang="en-US" altLang="ja-JP" sz="2800">
                  <a:solidFill>
                    <a:schemeClr val="hlink"/>
                  </a:solidFill>
                </a:rPr>
                <a:t>EMP))</a:t>
              </a:r>
              <a:endParaRPr lang="en-US" sz="2800">
                <a:solidFill>
                  <a:schemeClr val="hlink"/>
                </a:solidFill>
              </a:endParaRPr>
            </a:p>
          </p:txBody>
        </p:sp>
        <p:sp>
          <p:nvSpPr>
            <p:cNvPr id="29706" name="Line 7"/>
            <p:cNvSpPr>
              <a:spLocks noChangeShapeType="1"/>
            </p:cNvSpPr>
            <p:nvPr/>
          </p:nvSpPr>
          <p:spPr bwMode="auto">
            <a:xfrm flipH="1">
              <a:off x="2448" y="1680"/>
              <a:ext cx="336" cy="480"/>
            </a:xfrm>
            <a:prstGeom prst="line">
              <a:avLst/>
            </a:prstGeom>
            <a:noFill/>
            <a:ln w="25400">
              <a:solidFill>
                <a:schemeClr val="tx1"/>
              </a:solidFill>
              <a:round/>
              <a:headEnd/>
              <a:tailEnd type="stealth" w="lg" len="lg"/>
            </a:ln>
            <a:extLst>
              <a:ext uri="{909E8E84-426E-40dd-AFC4-6F175D3DCCD1}">
                <a14:hiddenFill xmlns:a14="http://schemas.microsoft.com/office/drawing/2010/main" xmlns="">
                  <a:noFill/>
                </a14:hiddenFill>
              </a:ext>
            </a:extLst>
          </p:spPr>
          <p:txBody>
            <a:bodyPr>
              <a:spAutoFit/>
            </a:bodyPr>
            <a:lstStyle/>
            <a:p>
              <a:endParaRPr lang="en-US"/>
            </a:p>
          </p:txBody>
        </p:sp>
      </p:grpSp>
      <p:sp>
        <p:nvSpPr>
          <p:cNvPr id="1177608" name="Text Box 8"/>
          <p:cNvSpPr txBox="1">
            <a:spLocks noChangeArrowheads="1"/>
          </p:cNvSpPr>
          <p:nvPr/>
        </p:nvSpPr>
        <p:spPr bwMode="auto">
          <a:xfrm>
            <a:off x="727075" y="4545013"/>
            <a:ext cx="6530975" cy="1249362"/>
          </a:xfrm>
          <a:prstGeom prst="rect">
            <a:avLst/>
          </a:prstGeom>
          <a:solidFill>
            <a:srgbClr val="CCECFF"/>
          </a:solidFill>
          <a:ln>
            <a:noFill/>
          </a:ln>
          <a:extLst>
            <a:ext uri="{91240B29-F687-4f45-9708-019B960494DF}">
              <a14:hiddenLine xmlns:a14="http://schemas.microsoft.com/office/drawing/2010/main" xmlns="" w="25400">
                <a:solidFill>
                  <a:srgbClr val="000000"/>
                </a:solidFill>
                <a:miter lim="800000"/>
                <a:headEnd/>
                <a:tailEnd type="none" w="lg" len="lg"/>
              </a14:hiddenLine>
            </a:ext>
          </a:extLst>
        </p:spPr>
        <p:txBody>
          <a:bodyPr wrap="none">
            <a:spAutoFit/>
          </a:bodyPr>
          <a:lstStyle>
            <a:lvl1pPr marL="457200" indent="-457200"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800">
                <a:solidFill>
                  <a:schemeClr val="tx2"/>
                </a:solidFill>
              </a:rPr>
              <a:t>Simplification: Only optimize the </a:t>
            </a:r>
            <a:r>
              <a:rPr lang="en-US" sz="2800">
                <a:solidFill>
                  <a:schemeClr val="tx2"/>
                </a:solidFill>
                <a:sym typeface="Symbol" charset="0"/>
              </a:rPr>
              <a:t>, </a:t>
            </a:r>
            <a:r>
              <a:rPr lang="en-US" sz="2800">
                <a:solidFill>
                  <a:schemeClr val="tx2"/>
                </a:solidFill>
              </a:rPr>
              <a:t>∏, X</a:t>
            </a:r>
          </a:p>
          <a:p>
            <a:pPr eaLnBrk="1" hangingPunct="1">
              <a:buFontTx/>
              <a:buChar char="•"/>
            </a:pPr>
            <a:r>
              <a:rPr lang="en-US" sz="2400">
                <a:solidFill>
                  <a:schemeClr val="tx2"/>
                </a:solidFill>
              </a:rPr>
              <a:t>Project Group By/Having attributes</a:t>
            </a:r>
          </a:p>
          <a:p>
            <a:pPr eaLnBrk="1" hangingPunct="1">
              <a:buFontTx/>
              <a:buChar char="•"/>
            </a:pPr>
            <a:r>
              <a:rPr lang="en-US" sz="2400">
                <a:solidFill>
                  <a:schemeClr val="tx2"/>
                </a:solidFill>
              </a:rPr>
              <a:t>Choose from different aggregate algorithms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7604"/>
                                        </p:tgtEl>
                                        <p:attrNameLst>
                                          <p:attrName>style.visibility</p:attrName>
                                        </p:attrNameLst>
                                      </p:cBhvr>
                                      <p:to>
                                        <p:strVal val="visible"/>
                                      </p:to>
                                    </p:set>
                                    <p:animEffect transition="in" filter="dissolve">
                                      <p:cBhvr>
                                        <p:cTn id="7" dur="500"/>
                                        <p:tgtEl>
                                          <p:spTgt spid="1177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77608"/>
                                        </p:tgtEl>
                                        <p:attrNameLst>
                                          <p:attrName>style.visibility</p:attrName>
                                        </p:attrNameLst>
                                      </p:cBhvr>
                                      <p:to>
                                        <p:strVal val="visible"/>
                                      </p:to>
                                    </p:set>
                                    <p:animEffect transition="in" filter="dissolve">
                                      <p:cBhvr>
                                        <p:cTn id="17" dur="500"/>
                                        <p:tgtEl>
                                          <p:spTgt spid="1177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04" grpId="0" animBg="1" autoUpdateAnimBg="0"/>
      <p:bldP spid="117760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9027A0D7-7972-D543-B25B-9DE1169A631D}" type="datetime1">
              <a:rPr lang="en-US" sz="1200"/>
              <a:pPr eaLnBrk="1" hangingPunct="1"/>
              <a:t>12/4/16</a:t>
            </a:fld>
            <a:endParaRPr lang="en-US" sz="1200"/>
          </a:p>
        </p:txBody>
      </p:sp>
      <p:sp>
        <p:nvSpPr>
          <p:cNvPr id="3174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200"/>
              <a:t>EECS 484: Database Management Systems</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fld id="{B5E486F8-E761-5F46-A6A1-E3E9B2E05843}" type="slidenum">
              <a:rPr lang="en-US" sz="1200"/>
              <a:pPr eaLnBrk="1" hangingPunct="1"/>
              <a:t>9</a:t>
            </a:fld>
            <a:endParaRPr lang="en-US" sz="1200"/>
          </a:p>
        </p:txBody>
      </p:sp>
      <p:sp>
        <p:nvSpPr>
          <p:cNvPr id="31748" name="Rectangle 2"/>
          <p:cNvSpPr>
            <a:spLocks noGrp="1" noChangeArrowheads="1"/>
          </p:cNvSpPr>
          <p:nvPr>
            <p:ph type="title"/>
          </p:nvPr>
        </p:nvSpPr>
        <p:spPr/>
        <p:txBody>
          <a:bodyPr/>
          <a:lstStyle/>
          <a:p>
            <a:pPr eaLnBrk="1" hangingPunct="1"/>
            <a:r>
              <a:rPr lang="en-US">
                <a:latin typeface="Tahoma" charset="0"/>
              </a:rPr>
              <a:t>RA Equivalence - Selections</a:t>
            </a:r>
          </a:p>
        </p:txBody>
      </p:sp>
      <p:sp>
        <p:nvSpPr>
          <p:cNvPr id="1179651" name="Rectangle 3"/>
          <p:cNvSpPr>
            <a:spLocks noGrp="1" noChangeArrowheads="1"/>
          </p:cNvSpPr>
          <p:nvPr>
            <p:ph type="body" idx="1"/>
          </p:nvPr>
        </p:nvSpPr>
        <p:spPr>
          <a:xfrm>
            <a:off x="304800" y="990600"/>
            <a:ext cx="8839200" cy="2895600"/>
          </a:xfrm>
        </p:spPr>
        <p:txBody>
          <a:bodyPr/>
          <a:lstStyle/>
          <a:p>
            <a:pPr eaLnBrk="1" hangingPunct="1">
              <a:lnSpc>
                <a:spcPct val="110000"/>
              </a:lnSpc>
              <a:defRPr/>
            </a:pPr>
            <a:r>
              <a:rPr lang="en-US" sz="2800" dirty="0">
                <a:latin typeface="Tahoma" charset="0"/>
                <a:sym typeface="Symbol" charset="0"/>
              </a:rPr>
              <a:t></a:t>
            </a:r>
            <a:r>
              <a:rPr lang="en-US" sz="2800" baseline="-25000" dirty="0">
                <a:latin typeface="Tahoma" charset="0"/>
                <a:sym typeface="Symbol" charset="0"/>
              </a:rPr>
              <a:t>P1</a:t>
            </a:r>
            <a:r>
              <a:rPr lang="en-US" sz="2800" dirty="0">
                <a:latin typeface="Tahoma" charset="0"/>
                <a:sym typeface="Symbol" charset="0"/>
              </a:rPr>
              <a:t> (</a:t>
            </a:r>
            <a:r>
              <a:rPr lang="en-US" sz="2800" baseline="-25000" dirty="0">
                <a:latin typeface="Tahoma" charset="0"/>
                <a:sym typeface="Symbol" charset="0"/>
              </a:rPr>
              <a:t>P2</a:t>
            </a:r>
            <a:r>
              <a:rPr lang="en-US" sz="2800" dirty="0">
                <a:latin typeface="Tahoma" charset="0"/>
                <a:sym typeface="Symbol" charset="0"/>
              </a:rPr>
              <a:t>(R)) </a:t>
            </a:r>
            <a:r>
              <a:rPr lang="en-US" sz="2800" dirty="0">
                <a:latin typeface="Tahoma" charset="0"/>
              </a:rPr>
              <a:t>≡ </a:t>
            </a:r>
            <a:r>
              <a:rPr lang="en-US" sz="2800" dirty="0">
                <a:latin typeface="Tahoma" charset="0"/>
                <a:sym typeface="Symbol" charset="0"/>
              </a:rPr>
              <a:t></a:t>
            </a:r>
            <a:r>
              <a:rPr lang="en-US" sz="2800" baseline="-25000" dirty="0">
                <a:latin typeface="Tahoma" charset="0"/>
                <a:sym typeface="Symbol" charset="0"/>
              </a:rPr>
              <a:t>P2</a:t>
            </a:r>
            <a:r>
              <a:rPr lang="en-US" sz="2800" dirty="0">
                <a:latin typeface="Tahoma" charset="0"/>
                <a:sym typeface="Symbol" charset="0"/>
              </a:rPr>
              <a:t> (</a:t>
            </a:r>
            <a:r>
              <a:rPr lang="en-US" sz="2800" baseline="-25000" dirty="0">
                <a:latin typeface="Tahoma" charset="0"/>
                <a:sym typeface="Symbol" charset="0"/>
              </a:rPr>
              <a:t>P1</a:t>
            </a:r>
            <a:r>
              <a:rPr lang="en-US" sz="2800" dirty="0">
                <a:latin typeface="Tahoma" charset="0"/>
                <a:sym typeface="Symbol" charset="0"/>
              </a:rPr>
              <a:t>(R))  </a:t>
            </a:r>
            <a:r>
              <a:rPr lang="en-US" sz="2400" dirty="0">
                <a:solidFill>
                  <a:schemeClr val="accent2"/>
                </a:solidFill>
                <a:latin typeface="Tahoma" charset="0"/>
                <a:sym typeface="Symbol" charset="0"/>
              </a:rPr>
              <a:t>(</a:t>
            </a:r>
            <a:r>
              <a:rPr lang="en-US" sz="2800" dirty="0">
                <a:solidFill>
                  <a:schemeClr val="accent2"/>
                </a:solidFill>
                <a:latin typeface="Tahoma" charset="0"/>
                <a:sym typeface="Symbol" charset="0"/>
              </a:rPr>
              <a:t></a:t>
            </a:r>
            <a:r>
              <a:rPr lang="en-US" sz="2400" dirty="0">
                <a:solidFill>
                  <a:schemeClr val="accent2"/>
                </a:solidFill>
                <a:latin typeface="Tahoma" charset="0"/>
                <a:sym typeface="Symbol" charset="0"/>
              </a:rPr>
              <a:t> </a:t>
            </a:r>
            <a:r>
              <a:rPr lang="en-US" sz="2400" dirty="0" err="1">
                <a:solidFill>
                  <a:schemeClr val="accent2"/>
                </a:solidFill>
                <a:latin typeface="Tahoma" charset="0"/>
                <a:sym typeface="Symbol" charset="0"/>
              </a:rPr>
              <a:t>commutativity</a:t>
            </a:r>
            <a:r>
              <a:rPr lang="en-US" sz="2400" dirty="0">
                <a:solidFill>
                  <a:schemeClr val="accent2"/>
                </a:solidFill>
                <a:latin typeface="Tahoma" charset="0"/>
                <a:sym typeface="Symbol" charset="0"/>
              </a:rPr>
              <a:t>)</a:t>
            </a:r>
            <a:endParaRPr lang="en-US" sz="2800" dirty="0">
              <a:latin typeface="Tahoma" charset="0"/>
              <a:sym typeface="Symbol" charset="0"/>
            </a:endParaRPr>
          </a:p>
          <a:p>
            <a:pPr eaLnBrk="1" hangingPunct="1">
              <a:lnSpc>
                <a:spcPct val="110000"/>
              </a:lnSpc>
              <a:defRPr/>
            </a:pPr>
            <a:r>
              <a:rPr lang="en-US" sz="2800" dirty="0">
                <a:latin typeface="Tahoma" charset="0"/>
                <a:sym typeface="Symbol" charset="0"/>
              </a:rPr>
              <a:t></a:t>
            </a:r>
            <a:r>
              <a:rPr lang="en-US" sz="2800" baseline="-25000" dirty="0">
                <a:latin typeface="Tahoma" charset="0"/>
                <a:sym typeface="Symbol" charset="0"/>
              </a:rPr>
              <a:t>P1⋀P2 … ⋀</a:t>
            </a:r>
            <a:r>
              <a:rPr lang="en-US" sz="2800" baseline="-25000" dirty="0" err="1">
                <a:latin typeface="Tahoma" charset="0"/>
                <a:sym typeface="Symbol" charset="0"/>
              </a:rPr>
              <a:t>Pn</a:t>
            </a:r>
            <a:r>
              <a:rPr lang="en-US" sz="2800" dirty="0">
                <a:latin typeface="Tahoma" charset="0"/>
                <a:sym typeface="Symbol" charset="0"/>
              </a:rPr>
              <a:t> (R) </a:t>
            </a:r>
            <a:r>
              <a:rPr lang="en-US" sz="2800" dirty="0">
                <a:latin typeface="Tahoma" charset="0"/>
              </a:rPr>
              <a:t>≡ </a:t>
            </a:r>
            <a:r>
              <a:rPr lang="en-US" sz="2800" dirty="0">
                <a:latin typeface="Tahoma" charset="0"/>
                <a:sym typeface="Symbol" charset="0"/>
              </a:rPr>
              <a:t></a:t>
            </a:r>
            <a:r>
              <a:rPr lang="en-US" sz="2800" baseline="-25000" dirty="0">
                <a:latin typeface="Tahoma" charset="0"/>
                <a:sym typeface="Symbol" charset="0"/>
              </a:rPr>
              <a:t>P1</a:t>
            </a:r>
            <a:r>
              <a:rPr lang="en-US" sz="2800" dirty="0">
                <a:latin typeface="Tahoma" charset="0"/>
                <a:sym typeface="Symbol" charset="0"/>
              </a:rPr>
              <a:t>(</a:t>
            </a:r>
            <a:r>
              <a:rPr lang="en-US" sz="2800" baseline="-25000" dirty="0">
                <a:latin typeface="Tahoma" charset="0"/>
                <a:sym typeface="Symbol" charset="0"/>
              </a:rPr>
              <a:t>P2</a:t>
            </a:r>
            <a:r>
              <a:rPr lang="en-US" sz="2800" dirty="0">
                <a:latin typeface="Tahoma" charset="0"/>
                <a:sym typeface="Symbol" charset="0"/>
              </a:rPr>
              <a:t>( … </a:t>
            </a:r>
            <a:r>
              <a:rPr lang="en-US" sz="2800" baseline="-25000" dirty="0" err="1">
                <a:latin typeface="Tahoma" charset="0"/>
                <a:sym typeface="Symbol" charset="0"/>
              </a:rPr>
              <a:t>Pn</a:t>
            </a:r>
            <a:r>
              <a:rPr lang="en-US" sz="2800" dirty="0">
                <a:latin typeface="Tahoma" charset="0"/>
                <a:sym typeface="Symbol" charset="0"/>
              </a:rPr>
              <a:t>(R)))  </a:t>
            </a:r>
            <a:r>
              <a:rPr lang="en-US" sz="2400" dirty="0">
                <a:solidFill>
                  <a:schemeClr val="accent2"/>
                </a:solidFill>
                <a:latin typeface="Tahoma" charset="0"/>
                <a:sym typeface="Symbol" charset="0"/>
              </a:rPr>
              <a:t>(cascading </a:t>
            </a:r>
            <a:r>
              <a:rPr lang="en-US" sz="2800" dirty="0">
                <a:solidFill>
                  <a:schemeClr val="accent2"/>
                </a:solidFill>
                <a:latin typeface="Tahoma" charset="0"/>
                <a:sym typeface="Symbol" charset="0"/>
              </a:rPr>
              <a:t></a:t>
            </a:r>
            <a:r>
              <a:rPr lang="en-US" sz="2400" dirty="0" smtClean="0">
                <a:solidFill>
                  <a:schemeClr val="accent2"/>
                </a:solidFill>
                <a:latin typeface="Tahoma" charset="0"/>
                <a:sym typeface="Symbol" charset="0"/>
              </a:rPr>
              <a:t>)</a:t>
            </a:r>
          </a:p>
          <a:p>
            <a:pPr marL="0" indent="0" eaLnBrk="1" hangingPunct="1">
              <a:lnSpc>
                <a:spcPct val="110000"/>
              </a:lnSpc>
              <a:buFont typeface="Wingdings" charset="0"/>
              <a:buNone/>
              <a:defRPr/>
            </a:pPr>
            <a:endParaRPr lang="en-US" sz="2400" dirty="0">
              <a:solidFill>
                <a:schemeClr val="accent2"/>
              </a:solidFill>
              <a:latin typeface="Tahoma" charset="0"/>
              <a:sym typeface="Symbol" charset="0"/>
            </a:endParaRPr>
          </a:p>
          <a:p>
            <a:pPr marL="0" indent="0" eaLnBrk="1" hangingPunct="1">
              <a:lnSpc>
                <a:spcPct val="110000"/>
              </a:lnSpc>
              <a:buFont typeface="Wingdings" charset="0"/>
              <a:buNone/>
              <a:defRPr/>
            </a:pPr>
            <a:r>
              <a:rPr lang="en-US" sz="2400" dirty="0" smtClean="0">
                <a:solidFill>
                  <a:schemeClr val="accent2"/>
                </a:solidFill>
                <a:latin typeface="Tahoma" charset="0"/>
                <a:sym typeface="Symbol" charset="0"/>
              </a:rPr>
              <a:t>Selection operation is commutative and multiple selections on the same relation can be combined into a single selection.</a:t>
            </a:r>
            <a:endParaRPr lang="en-US" sz="2400" dirty="0">
              <a:solidFill>
                <a:schemeClr val="accent2"/>
              </a:solidFill>
              <a:latin typeface="Tahoma" charset="0"/>
              <a:sym typeface="Symbol" charset="0"/>
            </a:endParaRPr>
          </a:p>
          <a:p>
            <a:pPr marL="0" indent="0" eaLnBrk="1" hangingPunct="1">
              <a:lnSpc>
                <a:spcPct val="110000"/>
              </a:lnSpc>
              <a:buFont typeface="Wingdings" charset="0"/>
              <a:buNone/>
              <a:defRPr/>
            </a:pPr>
            <a:endParaRPr lang="en-US" sz="2000" dirty="0">
              <a:solidFill>
                <a:schemeClr val="accent2"/>
              </a:solidFill>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9651">
                                            <p:txEl>
                                              <p:pRg st="0" end="0"/>
                                            </p:txEl>
                                          </p:spTgt>
                                        </p:tgtEl>
                                        <p:attrNameLst>
                                          <p:attrName>style.visibility</p:attrName>
                                        </p:attrNameLst>
                                      </p:cBhvr>
                                      <p:to>
                                        <p:strVal val="visible"/>
                                      </p:to>
                                    </p:set>
                                    <p:animEffect transition="in" filter="dissolve">
                                      <p:cBhvr>
                                        <p:cTn id="7" dur="500"/>
                                        <p:tgtEl>
                                          <p:spTgt spid="1179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79651">
                                            <p:txEl>
                                              <p:pRg st="1" end="1"/>
                                            </p:txEl>
                                          </p:spTgt>
                                        </p:tgtEl>
                                        <p:attrNameLst>
                                          <p:attrName>style.visibility</p:attrName>
                                        </p:attrNameLst>
                                      </p:cBhvr>
                                      <p:to>
                                        <p:strVal val="visible"/>
                                      </p:to>
                                    </p:set>
                                    <p:animEffect transition="in" filter="dissolve">
                                      <p:cBhvr>
                                        <p:cTn id="12" dur="500"/>
                                        <p:tgtEl>
                                          <p:spTgt spid="1179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79651">
                                            <p:txEl>
                                              <p:pRg st="3" end="3"/>
                                            </p:txEl>
                                          </p:spTgt>
                                        </p:tgtEl>
                                        <p:attrNameLst>
                                          <p:attrName>style.visibility</p:attrName>
                                        </p:attrNameLst>
                                      </p:cBhvr>
                                      <p:to>
                                        <p:strVal val="visible"/>
                                      </p:to>
                                    </p:set>
                                    <p:animEffect transition="in" filter="dissolve">
                                      <p:cBhvr>
                                        <p:cTn id="17" dur="500"/>
                                        <p:tgtEl>
                                          <p:spTgt spid="1179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1" grpId="0" build="p" autoUpdateAnimBg="0"/>
    </p:bldLst>
  </p:timing>
</p:sld>
</file>

<file path=ppt/theme/theme1.xml><?xml version="1.0" encoding="utf-8"?>
<a:theme xmlns:a="http://schemas.openxmlformats.org/drawingml/2006/main" name="Blends">
  <a:themeElements>
    <a:clrScheme name="">
      <a:dk1>
        <a:srgbClr val="000000"/>
      </a:dk1>
      <a:lt1>
        <a:srgbClr val="FFFFFF"/>
      </a:lt1>
      <a:dk2>
        <a:srgbClr val="0000FF"/>
      </a:dk2>
      <a:lt2>
        <a:srgbClr val="1C1C1C"/>
      </a:lt2>
      <a:accent1>
        <a:srgbClr val="003300"/>
      </a:accent1>
      <a:accent2>
        <a:srgbClr val="7B00A6"/>
      </a:accent2>
      <a:accent3>
        <a:srgbClr val="FFFFFF"/>
      </a:accent3>
      <a:accent4>
        <a:srgbClr val="000000"/>
      </a:accent4>
      <a:accent5>
        <a:srgbClr val="AAADAA"/>
      </a:accent5>
      <a:accent6>
        <a:srgbClr val="6F0096"/>
      </a:accent6>
      <a:hlink>
        <a:srgbClr val="CC3300"/>
      </a:hlink>
      <a:folHlink>
        <a:srgbClr val="FF9933"/>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stealth" w="lg" len="lg"/>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stealth" w="lg" len="lg"/>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9981</TotalTime>
  <Words>3367</Words>
  <Application>Microsoft Macintosh PowerPoint</Application>
  <PresentationFormat>On-screen Show (4:3)</PresentationFormat>
  <Paragraphs>777</Paragraphs>
  <Slides>39</Slides>
  <Notes>37</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Comic Sans MS</vt:lpstr>
      <vt:lpstr>Lucida Grande</vt:lpstr>
      <vt:lpstr>Monotype Sorts</vt:lpstr>
      <vt:lpstr>ＭＳ Ｐゴシック</vt:lpstr>
      <vt:lpstr>Symbol</vt:lpstr>
      <vt:lpstr>Tahoma</vt:lpstr>
      <vt:lpstr>Times</vt:lpstr>
      <vt:lpstr>Times New Roman</vt:lpstr>
      <vt:lpstr>Wingdings</vt:lpstr>
      <vt:lpstr>Arial</vt:lpstr>
      <vt:lpstr>Blends</vt:lpstr>
      <vt:lpstr>Query Optimization</vt:lpstr>
      <vt:lpstr>Query Optimization</vt:lpstr>
      <vt:lpstr>Query Execution Life-Cycle</vt:lpstr>
      <vt:lpstr>Query Evaluation Plan</vt:lpstr>
      <vt:lpstr>Query Evaluation Plan</vt:lpstr>
      <vt:lpstr>Example</vt:lpstr>
      <vt:lpstr>Alternative Plans</vt:lpstr>
      <vt:lpstr>Extended RA</vt:lpstr>
      <vt:lpstr>RA Equivalence - Selections</vt:lpstr>
      <vt:lpstr>RA Equivalence – Projections</vt:lpstr>
      <vt:lpstr>RA Equivalence: cross-products &amp; joins</vt:lpstr>
      <vt:lpstr>RA Equivalence – Multiple Ops</vt:lpstr>
      <vt:lpstr>RA Equivalence – Multiple Ops</vt:lpstr>
      <vt:lpstr>RA Equivalence – Multiple Ops</vt:lpstr>
      <vt:lpstr>RA Equivalence – More rules</vt:lpstr>
      <vt:lpstr>RA Equivalence </vt:lpstr>
      <vt:lpstr>Query Optimization – Main Issues</vt:lpstr>
      <vt:lpstr>Cost Based Optimization</vt:lpstr>
      <vt:lpstr>System Catalogs</vt:lpstr>
      <vt:lpstr>Example Attribute_Cat Catalog</vt:lpstr>
      <vt:lpstr>Cost Estimation</vt:lpstr>
      <vt:lpstr>Pricing Plans: Statistics</vt:lpstr>
      <vt:lpstr>Example</vt:lpstr>
      <vt:lpstr>Size Estimation and Reduction Factors</vt:lpstr>
      <vt:lpstr>Plan Enumeration</vt:lpstr>
      <vt:lpstr>Example</vt:lpstr>
      <vt:lpstr>Queries Over Multiple Relations</vt:lpstr>
      <vt:lpstr>Enumeration of Left-Deep Plans</vt:lpstr>
      <vt:lpstr>Enumeration of Left-Deep Plans</vt:lpstr>
      <vt:lpstr>Example</vt:lpstr>
      <vt:lpstr>Example</vt:lpstr>
      <vt:lpstr>Example</vt:lpstr>
      <vt:lpstr>Example</vt:lpstr>
      <vt:lpstr>Example</vt:lpstr>
      <vt:lpstr>Example</vt:lpstr>
      <vt:lpstr>Enumeration of Plans (Contd.)</vt:lpstr>
      <vt:lpstr>Query Blocks: Units of Optimization</vt:lpstr>
      <vt:lpstr>Summary</vt:lpstr>
      <vt:lpstr>Announcements</vt:lpstr>
    </vt:vector>
  </TitlesOfParts>
  <Company>University of Michigan</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484:Database Management Systems</dc:title>
  <dc:creator>H. V. Jagadish</dc:creator>
  <cp:lastModifiedBy>atul prakash</cp:lastModifiedBy>
  <cp:revision>606</cp:revision>
  <cp:lastPrinted>2012-11-14T15:18:01Z</cp:lastPrinted>
  <dcterms:created xsi:type="dcterms:W3CDTF">2000-01-04T20:40:43Z</dcterms:created>
  <dcterms:modified xsi:type="dcterms:W3CDTF">2016-12-05T02:27:54Z</dcterms:modified>
</cp:coreProperties>
</file>