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62" r:id="rId4"/>
    <p:sldId id="340" r:id="rId5"/>
    <p:sldId id="281" r:id="rId6"/>
    <p:sldId id="282" r:id="rId7"/>
    <p:sldId id="333" r:id="rId8"/>
    <p:sldId id="334" r:id="rId9"/>
    <p:sldId id="283" r:id="rId10"/>
    <p:sldId id="284" r:id="rId11"/>
    <p:sldId id="285" r:id="rId12"/>
    <p:sldId id="286" r:id="rId13"/>
    <p:sldId id="287" r:id="rId14"/>
    <p:sldId id="288" r:id="rId15"/>
    <p:sldId id="280" r:id="rId16"/>
    <p:sldId id="260" r:id="rId17"/>
    <p:sldId id="279" r:id="rId18"/>
    <p:sldId id="259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-132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8954C-A1A8-E645-8CA3-23443616F4BC}" type="datetimeFigureOut">
              <a:rPr lang="en-US" smtClean="0"/>
              <a:pPr/>
              <a:t>4/13/2017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5AAA1-8F87-2040-871A-A2B94B7DC9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05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181E17-FB8F-D747-A6FC-1486E2BBFC04}" type="slidenum">
              <a:rPr lang="en-US"/>
              <a:pPr/>
              <a:t>2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l" rtl="0"/>
            <a:r>
              <a:rPr lang="en-US"/>
              <a:t>The solution strategy is:</a:t>
            </a:r>
          </a:p>
          <a:p>
            <a:pPr marL="228600" indent="-228600" algn="l" rtl="0">
              <a:buFontTx/>
              <a:buAutoNum type="arabicPeriod"/>
            </a:pPr>
            <a:r>
              <a:rPr lang="en-US"/>
              <a:t>Select Features </a:t>
            </a:r>
            <a:r>
              <a:rPr lang="en-US">
                <a:sym typeface="Wingdings" pitchFamily="-101" charset="2"/>
              </a:rPr>
              <a:t> feature space R</a:t>
            </a:r>
            <a:r>
              <a:rPr lang="en-US" baseline="30000">
                <a:sym typeface="Wingdings" pitchFamily="-101" charset="2"/>
              </a:rPr>
              <a:t>d</a:t>
            </a:r>
          </a:p>
          <a:p>
            <a:pPr marL="228600" indent="-228600" algn="l" rtl="0">
              <a:buFontTx/>
              <a:buAutoNum type="arabicPeriod"/>
            </a:pPr>
            <a:r>
              <a:rPr lang="en-US"/>
              <a:t>Select distance metric </a:t>
            </a:r>
            <a:r>
              <a:rPr lang="en-US">
                <a:sym typeface="Wingdings" pitchFamily="-101" charset="2"/>
              </a:rPr>
              <a:t> for example l</a:t>
            </a:r>
            <a:r>
              <a:rPr lang="en-US" baseline="-25000">
                <a:sym typeface="Wingdings" pitchFamily="-101" charset="2"/>
              </a:rPr>
              <a:t>1</a:t>
            </a:r>
            <a:r>
              <a:rPr lang="en-US">
                <a:sym typeface="Wingdings" pitchFamily="-101" charset="2"/>
              </a:rPr>
              <a:t> or l</a:t>
            </a:r>
            <a:r>
              <a:rPr lang="en-US" baseline="-25000">
                <a:sym typeface="Wingdings" pitchFamily="-101" charset="2"/>
              </a:rPr>
              <a:t>2</a:t>
            </a:r>
          </a:p>
          <a:p>
            <a:pPr marL="228600" indent="-228600" algn="l" rtl="0">
              <a:buFontTx/>
              <a:buAutoNum type="arabicPeriod"/>
            </a:pPr>
            <a:r>
              <a:rPr lang="en-US">
                <a:sym typeface="Wingdings" pitchFamily="-101" charset="2"/>
              </a:rPr>
              <a:t>Build data-structure for fast near-neighbor queries</a:t>
            </a:r>
          </a:p>
          <a:p>
            <a:pPr marL="228600" indent="-228600" algn="l" rtl="0">
              <a:buFontTx/>
              <a:buChar char="•"/>
            </a:pPr>
            <a:r>
              <a:rPr lang="en-US">
                <a:sym typeface="Wingdings" pitchFamily="-101" charset="2"/>
              </a:rPr>
              <a:t>Scale-ability with n &amp; with d is important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13D284-9233-AC40-9E7C-AEA9E03D36D0}" type="slidenum">
              <a:rPr lang="en-US"/>
              <a:pPr/>
              <a:t>5</a:t>
            </a:fld>
            <a:endParaRPr lang="en-US"/>
          </a:p>
        </p:txBody>
      </p:sp>
      <p:sp>
        <p:nvSpPr>
          <p:cNvPr id="214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214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Times New Roman" pitchFamily="-101" charset="0"/>
              </a:rPr>
              <a:t>Extension to the K-dimensional case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325AA0-9347-0349-AF4E-6C2CD6538666}" type="slidenum">
              <a:rPr lang="en-US"/>
              <a:pPr/>
              <a:t>6</a:t>
            </a:fld>
            <a:endParaRPr lang="en-US"/>
          </a:p>
        </p:txBody>
      </p:sp>
      <p:sp>
        <p:nvSpPr>
          <p:cNvPr id="215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81038"/>
            <a:ext cx="4541838" cy="3406775"/>
          </a:xfrm>
          <a:ln/>
        </p:spPr>
      </p:sp>
      <p:sp>
        <p:nvSpPr>
          <p:cNvPr id="215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14976"/>
            <a:ext cx="5048250" cy="4162274"/>
          </a:xfrm>
          <a:noFill/>
          <a:ln/>
        </p:spPr>
        <p:txBody>
          <a:bodyPr/>
          <a:lstStyle/>
          <a:p>
            <a:endParaRPr lang="es-ES">
              <a:latin typeface="Times New Roman" pitchFamily="-101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261FFE-B582-A44E-9A3B-E58CAE7D176C}" type="slidenum">
              <a:rPr lang="en-US"/>
              <a:pPr/>
              <a:t>9</a:t>
            </a:fld>
            <a:endParaRPr lang="en-US"/>
          </a:p>
        </p:txBody>
      </p:sp>
      <p:sp>
        <p:nvSpPr>
          <p:cNvPr id="216067" name="Rectangle 2"/>
          <p:cNvSpPr txBox="1">
            <a:spLocks noGrp="1" noChangeArrowheads="1"/>
          </p:cNvSpPr>
          <p:nvPr/>
        </p:nvSpPr>
        <p:spPr bwMode="auto">
          <a:xfrm>
            <a:off x="-1489" y="-1512"/>
            <a:ext cx="2972098" cy="45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67" tIns="0" rIns="19067" bIns="0">
            <a:prstTxWarp prst="textNoShape">
              <a:avLst/>
            </a:prstTxWarp>
          </a:bodyPr>
          <a:lstStyle/>
          <a:p>
            <a:pPr defTabSz="953527" eaLnBrk="0" hangingPunct="0"/>
            <a:r>
              <a:rPr lang="en-US" sz="1000" i="1" dirty="0">
                <a:latin typeface="Times New Roman" pitchFamily="-101" charset="0"/>
              </a:rPr>
              <a:t>Multimedia Technologies</a:t>
            </a:r>
          </a:p>
        </p:txBody>
      </p:sp>
      <p:sp>
        <p:nvSpPr>
          <p:cNvPr id="216068" name="Rectangle 3"/>
          <p:cNvSpPr txBox="1">
            <a:spLocks noGrp="1" noChangeArrowheads="1"/>
          </p:cNvSpPr>
          <p:nvPr/>
        </p:nvSpPr>
        <p:spPr bwMode="auto">
          <a:xfrm>
            <a:off x="3885903" y="-1512"/>
            <a:ext cx="2972097" cy="45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67" tIns="0" rIns="19067" bIns="0">
            <a:prstTxWarp prst="textNoShape">
              <a:avLst/>
            </a:prstTxWarp>
          </a:bodyPr>
          <a:lstStyle/>
          <a:p>
            <a:pPr algn="r" defTabSz="953527" eaLnBrk="0" hangingPunct="0"/>
            <a:r>
              <a:rPr lang="en-US" sz="1000" i="1" dirty="0">
                <a:latin typeface="Times New Roman" pitchFamily="-101" charset="0"/>
              </a:rPr>
              <a:t>7/17/97</a:t>
            </a:r>
          </a:p>
        </p:txBody>
      </p:sp>
      <p:sp>
        <p:nvSpPr>
          <p:cNvPr id="216069" name="Rectangle 6"/>
          <p:cNvSpPr txBox="1">
            <a:spLocks noGrp="1" noChangeArrowheads="1"/>
          </p:cNvSpPr>
          <p:nvPr/>
        </p:nvSpPr>
        <p:spPr bwMode="auto">
          <a:xfrm>
            <a:off x="-1489" y="8685893"/>
            <a:ext cx="2972098" cy="458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67" tIns="0" rIns="19067" bIns="0" anchor="b">
            <a:prstTxWarp prst="textNoShape">
              <a:avLst/>
            </a:prstTxWarp>
          </a:bodyPr>
          <a:lstStyle/>
          <a:p>
            <a:pPr defTabSz="953527" eaLnBrk="0" hangingPunct="0"/>
            <a:r>
              <a:rPr lang="en-US" sz="1000" i="1" dirty="0" err="1">
                <a:latin typeface="Times New Roman" pitchFamily="-101" charset="0"/>
              </a:rPr>
              <a:t>Kien</a:t>
            </a:r>
            <a:r>
              <a:rPr lang="en-US" sz="1000" i="1" dirty="0">
                <a:latin typeface="Times New Roman" pitchFamily="-101" charset="0"/>
              </a:rPr>
              <a:t> A. </a:t>
            </a:r>
            <a:r>
              <a:rPr lang="en-US" sz="1000" i="1" dirty="0" err="1">
                <a:latin typeface="Times New Roman" pitchFamily="-101" charset="0"/>
              </a:rPr>
              <a:t>Hua</a:t>
            </a:r>
            <a:endParaRPr lang="en-US" sz="1000" i="1" dirty="0">
              <a:latin typeface="Times New Roman" pitchFamily="-101" charset="0"/>
            </a:endParaRPr>
          </a:p>
        </p:txBody>
      </p:sp>
      <p:sp>
        <p:nvSpPr>
          <p:cNvPr id="216070" name="Rectangle 7"/>
          <p:cNvSpPr txBox="1">
            <a:spLocks noGrp="1" noChangeArrowheads="1"/>
          </p:cNvSpPr>
          <p:nvPr/>
        </p:nvSpPr>
        <p:spPr bwMode="auto">
          <a:xfrm>
            <a:off x="3885903" y="8685893"/>
            <a:ext cx="2972097" cy="458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67" tIns="0" rIns="19067" bIns="0" anchor="b">
            <a:prstTxWarp prst="textNoShape">
              <a:avLst/>
            </a:prstTxWarp>
          </a:bodyPr>
          <a:lstStyle/>
          <a:p>
            <a:pPr algn="r" defTabSz="953527" eaLnBrk="0" hangingPunct="0"/>
            <a:fld id="{FA684BB3-AD02-D94E-B6A5-E7372C448E94}" type="slidenum">
              <a:rPr lang="en-US" sz="1000" i="1">
                <a:latin typeface="Times New Roman" pitchFamily="-101" charset="0"/>
              </a:rPr>
              <a:pPr algn="r" defTabSz="953527" eaLnBrk="0" hangingPunct="0"/>
              <a:t>9</a:t>
            </a:fld>
            <a:endParaRPr lang="en-US" sz="1000" i="1" dirty="0">
              <a:latin typeface="Times New Roman" pitchFamily="-101" charset="0"/>
            </a:endParaRPr>
          </a:p>
        </p:txBody>
      </p:sp>
      <p:sp>
        <p:nvSpPr>
          <p:cNvPr id="2160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2114" y="690942"/>
            <a:ext cx="4485680" cy="3418416"/>
          </a:xfrm>
          <a:ln cap="flat"/>
        </p:spPr>
      </p:sp>
      <p:sp>
        <p:nvSpPr>
          <p:cNvPr id="2160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28903" cy="4113893"/>
          </a:xfrm>
          <a:noFill/>
          <a:ln/>
        </p:spPr>
        <p:txBody>
          <a:bodyPr lIns="92165" tIns="46083" rIns="92165" bIns="46083"/>
          <a:lstStyle/>
          <a:p>
            <a:pPr defTabSz="900970"/>
            <a:endParaRPr lang="es-ES" dirty="0">
              <a:latin typeface="Times New Roman" pitchFamily="-101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725E2F-37B0-C24F-AE39-0012A3754257}" type="slidenum">
              <a:rPr lang="en-US"/>
              <a:pPr/>
              <a:t>10</a:t>
            </a:fld>
            <a:endParaRPr lang="en-US"/>
          </a:p>
        </p:txBody>
      </p:sp>
      <p:sp>
        <p:nvSpPr>
          <p:cNvPr id="217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0208" y="686405"/>
            <a:ext cx="4497586" cy="3427489"/>
          </a:xfrm>
          <a:ln/>
        </p:spPr>
      </p:sp>
      <p:sp>
        <p:nvSpPr>
          <p:cNvPr id="217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Times New Roman" pitchFamily="-101" charset="0"/>
              </a:rPr>
              <a:t>Extension to the K-dimensional case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E29A82-3856-0F4E-AB29-29EAC95E16C3}" type="slidenum">
              <a:rPr lang="en-US"/>
              <a:pPr/>
              <a:t>11</a:t>
            </a:fld>
            <a:endParaRPr lang="en-US"/>
          </a:p>
        </p:txBody>
      </p:sp>
      <p:sp>
        <p:nvSpPr>
          <p:cNvPr id="218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0208" y="686405"/>
            <a:ext cx="4497586" cy="3427489"/>
          </a:xfrm>
          <a:ln/>
        </p:spPr>
      </p:sp>
      <p:sp>
        <p:nvSpPr>
          <p:cNvPr id="218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Times New Roman" pitchFamily="-101" charset="0"/>
              </a:rPr>
              <a:t>Extension to the K-dimensional case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189D85-7B90-2243-AE6E-588315F9A798}" type="slidenum">
              <a:rPr lang="en-US"/>
              <a:pPr/>
              <a:t>12</a:t>
            </a:fld>
            <a:endParaRPr lang="en-US"/>
          </a:p>
        </p:txBody>
      </p:sp>
      <p:sp>
        <p:nvSpPr>
          <p:cNvPr id="219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0208" y="686405"/>
            <a:ext cx="4497586" cy="3427489"/>
          </a:xfrm>
          <a:ln/>
        </p:spPr>
      </p:sp>
      <p:sp>
        <p:nvSpPr>
          <p:cNvPr id="219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Times New Roman" pitchFamily="-101" charset="0"/>
              </a:rPr>
              <a:t>Extension to the K-dimensional case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6BE36-2B78-4A18-B538-649BD5B4163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68825" cy="3427413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1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35A94-BF76-7040-9FB8-708FB33A8A7B}" type="datetimeFigureOut">
              <a:rPr lang="en-US" smtClean="0"/>
              <a:pPr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0A97E-F0DB-E543-9000-E0934EE8B0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35A94-BF76-7040-9FB8-708FB33A8A7B}" type="datetimeFigureOut">
              <a:rPr lang="en-US" smtClean="0"/>
              <a:pPr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0A97E-F0DB-E543-9000-E0934EE8B0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35A94-BF76-7040-9FB8-708FB33A8A7B}" type="datetimeFigureOut">
              <a:rPr lang="en-US" smtClean="0"/>
              <a:pPr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0A97E-F0DB-E543-9000-E0934EE8B0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35A94-BF76-7040-9FB8-708FB33A8A7B}" type="datetimeFigureOut">
              <a:rPr lang="en-US" smtClean="0"/>
              <a:pPr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0A97E-F0DB-E543-9000-E0934EE8B0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35A94-BF76-7040-9FB8-708FB33A8A7B}" type="datetimeFigureOut">
              <a:rPr lang="en-US" smtClean="0"/>
              <a:pPr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0A97E-F0DB-E543-9000-E0934EE8B0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35A94-BF76-7040-9FB8-708FB33A8A7B}" type="datetimeFigureOut">
              <a:rPr lang="en-US" smtClean="0"/>
              <a:pPr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0A97E-F0DB-E543-9000-E0934EE8B0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35A94-BF76-7040-9FB8-708FB33A8A7B}" type="datetimeFigureOut">
              <a:rPr lang="en-US" smtClean="0"/>
              <a:pPr/>
              <a:t>4/13/2017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0A97E-F0DB-E543-9000-E0934EE8B0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35A94-BF76-7040-9FB8-708FB33A8A7B}" type="datetimeFigureOut">
              <a:rPr lang="en-US" smtClean="0"/>
              <a:pPr/>
              <a:t>4/13/2017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0A97E-F0DB-E543-9000-E0934EE8B0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35A94-BF76-7040-9FB8-708FB33A8A7B}" type="datetimeFigureOut">
              <a:rPr lang="en-US" smtClean="0"/>
              <a:pPr/>
              <a:t>4/13/2017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0A97E-F0DB-E543-9000-E0934EE8B0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35A94-BF76-7040-9FB8-708FB33A8A7B}" type="datetimeFigureOut">
              <a:rPr lang="en-US" smtClean="0"/>
              <a:pPr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0A97E-F0DB-E543-9000-E0934EE8B0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35A94-BF76-7040-9FB8-708FB33A8A7B}" type="datetimeFigureOut">
              <a:rPr lang="en-US" smtClean="0"/>
              <a:pPr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0A97E-F0DB-E543-9000-E0934EE8B0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35A94-BF76-7040-9FB8-708FB33A8A7B}" type="datetimeFigureOut">
              <a:rPr lang="en-US" smtClean="0"/>
              <a:pPr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0A97E-F0DB-E543-9000-E0934EE8B0E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1.bin"/><Relationship Id="rId12" Type="http://schemas.openxmlformats.org/officeDocument/2006/relationships/image" Target="../media/image15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jpeg"/><Relationship Id="rId11" Type="http://schemas.openxmlformats.org/officeDocument/2006/relationships/oleObject" Target="../embeddings/oleObject5.bin"/><Relationship Id="rId5" Type="http://schemas.openxmlformats.org/officeDocument/2006/relationships/image" Target="../media/image13.png"/><Relationship Id="rId10" Type="http://schemas.openxmlformats.org/officeDocument/2006/relationships/oleObject" Target="../embeddings/oleObject4.bin"/><Relationship Id="rId4" Type="http://schemas.openxmlformats.org/officeDocument/2006/relationships/image" Target="../media/image12.jpeg"/><Relationship Id="rId9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76301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dobe Devanagari" pitchFamily="18" charset="0"/>
                <a:ea typeface="Adobe Myungjo Std M" pitchFamily="18" charset="-128"/>
                <a:cs typeface="Adobe Devanagari" pitchFamily="18" charset="0"/>
              </a:rPr>
              <a:t>Searching for k nearest neighbours using Quadtree</a:t>
            </a:r>
            <a:endParaRPr lang="en-US" sz="3600" dirty="0">
              <a:latin typeface="Adobe Devanagari" pitchFamily="18" charset="0"/>
              <a:ea typeface="Adobe Myungjo Std M" pitchFamily="18" charset="-128"/>
              <a:cs typeface="Adobe Devanagari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0010"/>
            <a:ext cx="6400800" cy="1294411"/>
          </a:xfrm>
        </p:spPr>
        <p:txBody>
          <a:bodyPr/>
          <a:lstStyle/>
          <a:p>
            <a:r>
              <a:rPr lang="en-US" dirty="0" smtClean="0"/>
              <a:t>CSO-102</a:t>
            </a:r>
            <a:endParaRPr lang="en-US" dirty="0" smtClean="0"/>
          </a:p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31725" y="4714504"/>
            <a:ext cx="321227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dobe Garamond Pro" pitchFamily="18" charset="0"/>
              </a:rPr>
              <a:t>By:</a:t>
            </a:r>
          </a:p>
          <a:p>
            <a:r>
              <a:rPr lang="en-US" sz="2000" dirty="0" smtClean="0">
                <a:latin typeface="Adobe Garamond Pro" pitchFamily="18" charset="0"/>
              </a:rPr>
              <a:t>16074008: Khush Chopra</a:t>
            </a:r>
          </a:p>
          <a:p>
            <a:r>
              <a:rPr lang="en-US" sz="2000" dirty="0" smtClean="0">
                <a:latin typeface="Adobe Garamond Pro" pitchFamily="18" charset="0"/>
              </a:rPr>
              <a:t>16074010: Raghav Kabra</a:t>
            </a:r>
          </a:p>
          <a:p>
            <a:r>
              <a:rPr lang="en-US" sz="2000" dirty="0" smtClean="0">
                <a:latin typeface="Adobe Garamond Pro" pitchFamily="18" charset="0"/>
              </a:rPr>
              <a:t>16074012: Saurabh Chauhan</a:t>
            </a:r>
          </a:p>
          <a:p>
            <a:r>
              <a:rPr lang="en-US" sz="2000" dirty="0" smtClean="0">
                <a:latin typeface="Adobe Garamond Pro" pitchFamily="18" charset="0"/>
              </a:rPr>
              <a:t>16074014: Suyash Shukla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51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Quadtree – Nearest Neighbor Query</a:t>
            </a:r>
          </a:p>
        </p:txBody>
      </p:sp>
      <p:sp>
        <p:nvSpPr>
          <p:cNvPr id="101379" name="Rectangle 3"/>
          <p:cNvSpPr>
            <a:spLocks noChangeArrowheads="1"/>
          </p:cNvSpPr>
          <p:nvPr/>
        </p:nvSpPr>
        <p:spPr bwMode="auto">
          <a:xfrm>
            <a:off x="466725" y="1989138"/>
            <a:ext cx="3816350" cy="3744912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380" name="Oval 4"/>
          <p:cNvSpPr>
            <a:spLocks noChangeArrowheads="1"/>
          </p:cNvSpPr>
          <p:nvPr/>
        </p:nvSpPr>
        <p:spPr bwMode="auto">
          <a:xfrm>
            <a:off x="1114425" y="4760913"/>
            <a:ext cx="252413" cy="252412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381" name="Oval 5"/>
          <p:cNvSpPr>
            <a:spLocks noChangeArrowheads="1"/>
          </p:cNvSpPr>
          <p:nvPr/>
        </p:nvSpPr>
        <p:spPr bwMode="auto">
          <a:xfrm>
            <a:off x="1006475" y="3068638"/>
            <a:ext cx="252413" cy="252412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382" name="Oval 6"/>
          <p:cNvSpPr>
            <a:spLocks noChangeArrowheads="1"/>
          </p:cNvSpPr>
          <p:nvPr/>
        </p:nvSpPr>
        <p:spPr bwMode="auto">
          <a:xfrm>
            <a:off x="1150938" y="2457450"/>
            <a:ext cx="252412" cy="252413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383" name="Oval 7"/>
          <p:cNvSpPr>
            <a:spLocks noChangeArrowheads="1"/>
          </p:cNvSpPr>
          <p:nvPr/>
        </p:nvSpPr>
        <p:spPr bwMode="auto">
          <a:xfrm>
            <a:off x="1690688" y="3536950"/>
            <a:ext cx="252412" cy="252413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384" name="Oval 8"/>
          <p:cNvSpPr>
            <a:spLocks noChangeArrowheads="1"/>
          </p:cNvSpPr>
          <p:nvPr/>
        </p:nvSpPr>
        <p:spPr bwMode="auto">
          <a:xfrm>
            <a:off x="3240088" y="5049838"/>
            <a:ext cx="252412" cy="252412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385" name="Line 9"/>
          <p:cNvSpPr>
            <a:spLocks noChangeShapeType="1"/>
          </p:cNvSpPr>
          <p:nvPr/>
        </p:nvSpPr>
        <p:spPr bwMode="auto">
          <a:xfrm>
            <a:off x="2339975" y="1916113"/>
            <a:ext cx="0" cy="385286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386" name="Line 10"/>
          <p:cNvSpPr>
            <a:spLocks noChangeShapeType="1"/>
          </p:cNvSpPr>
          <p:nvPr/>
        </p:nvSpPr>
        <p:spPr bwMode="auto">
          <a:xfrm>
            <a:off x="466725" y="3897313"/>
            <a:ext cx="187325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387" name="Line 11"/>
          <p:cNvSpPr>
            <a:spLocks noChangeShapeType="1"/>
          </p:cNvSpPr>
          <p:nvPr/>
        </p:nvSpPr>
        <p:spPr bwMode="auto">
          <a:xfrm>
            <a:off x="1439863" y="1989138"/>
            <a:ext cx="0" cy="187166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388" name="Line 12"/>
          <p:cNvSpPr>
            <a:spLocks noChangeShapeType="1"/>
          </p:cNvSpPr>
          <p:nvPr/>
        </p:nvSpPr>
        <p:spPr bwMode="auto">
          <a:xfrm>
            <a:off x="431800" y="2960688"/>
            <a:ext cx="190817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389" name="Line 13"/>
          <p:cNvSpPr>
            <a:spLocks noChangeShapeType="1"/>
          </p:cNvSpPr>
          <p:nvPr/>
        </p:nvSpPr>
        <p:spPr bwMode="auto">
          <a:xfrm>
            <a:off x="2374900" y="3897313"/>
            <a:ext cx="187325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390" name="Text Box 14"/>
          <p:cNvSpPr txBox="1">
            <a:spLocks noChangeArrowheads="1"/>
          </p:cNvSpPr>
          <p:nvPr/>
        </p:nvSpPr>
        <p:spPr bwMode="auto">
          <a:xfrm>
            <a:off x="2190750" y="5826125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rtl="1"/>
            <a:r>
              <a:rPr lang="en-US">
                <a:latin typeface="Times New Roman" pitchFamily="-101" charset="0"/>
              </a:rPr>
              <a:t>X</a:t>
            </a:r>
          </a:p>
        </p:txBody>
      </p:sp>
      <p:sp>
        <p:nvSpPr>
          <p:cNvPr id="101391" name="Text Box 15"/>
          <p:cNvSpPr txBox="1">
            <a:spLocks noChangeArrowheads="1"/>
          </p:cNvSpPr>
          <p:nvPr/>
        </p:nvSpPr>
        <p:spPr bwMode="auto">
          <a:xfrm>
            <a:off x="71438" y="3716338"/>
            <a:ext cx="34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rtl="1"/>
            <a:r>
              <a:rPr lang="en-US">
                <a:latin typeface="Times New Roman" pitchFamily="-101" charset="0"/>
              </a:rPr>
              <a:t>Y</a:t>
            </a:r>
          </a:p>
        </p:txBody>
      </p:sp>
      <p:sp>
        <p:nvSpPr>
          <p:cNvPr id="101392" name="Oval 16"/>
          <p:cNvSpPr>
            <a:spLocks noChangeArrowheads="1"/>
          </p:cNvSpPr>
          <p:nvPr/>
        </p:nvSpPr>
        <p:spPr bwMode="auto">
          <a:xfrm>
            <a:off x="6659563" y="1881188"/>
            <a:ext cx="936625" cy="576262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rtl="1"/>
            <a:r>
              <a:rPr lang="en-US" sz="2400">
                <a:latin typeface="Times New Roman" pitchFamily="-101" charset="0"/>
              </a:rPr>
              <a:t>X</a:t>
            </a:r>
            <a:r>
              <a:rPr lang="en-US" sz="2400" baseline="-25000">
                <a:latin typeface="Times New Roman" pitchFamily="-101" charset="0"/>
              </a:rPr>
              <a:t>1</a:t>
            </a:r>
            <a:r>
              <a:rPr lang="en-US" sz="2400">
                <a:latin typeface="Times New Roman" pitchFamily="-101" charset="0"/>
              </a:rPr>
              <a:t>,Y</a:t>
            </a:r>
            <a:r>
              <a:rPr lang="en-US" sz="2400" baseline="-25000">
                <a:latin typeface="Times New Roman" pitchFamily="-101" charset="0"/>
              </a:rPr>
              <a:t>1</a:t>
            </a:r>
          </a:p>
        </p:txBody>
      </p:sp>
      <p:sp>
        <p:nvSpPr>
          <p:cNvPr id="101393" name="Line 18"/>
          <p:cNvSpPr>
            <a:spLocks noChangeShapeType="1"/>
          </p:cNvSpPr>
          <p:nvPr/>
        </p:nvSpPr>
        <p:spPr bwMode="auto">
          <a:xfrm>
            <a:off x="7559675" y="2312988"/>
            <a:ext cx="1189038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394" name="Line 19"/>
          <p:cNvSpPr>
            <a:spLocks noChangeShapeType="1"/>
          </p:cNvSpPr>
          <p:nvPr/>
        </p:nvSpPr>
        <p:spPr bwMode="auto">
          <a:xfrm flipH="1">
            <a:off x="5111750" y="2312988"/>
            <a:ext cx="1547813" cy="755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395" name="Oval 20"/>
          <p:cNvSpPr>
            <a:spLocks noChangeArrowheads="1"/>
          </p:cNvSpPr>
          <p:nvPr/>
        </p:nvSpPr>
        <p:spPr bwMode="auto">
          <a:xfrm>
            <a:off x="3851275" y="3500438"/>
            <a:ext cx="252413" cy="252412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396" name="Oval 21"/>
          <p:cNvSpPr>
            <a:spLocks noChangeArrowheads="1"/>
          </p:cNvSpPr>
          <p:nvPr/>
        </p:nvSpPr>
        <p:spPr bwMode="auto">
          <a:xfrm>
            <a:off x="4932363" y="3068638"/>
            <a:ext cx="252412" cy="252412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397" name="Line 22"/>
          <p:cNvSpPr>
            <a:spLocks noChangeShapeType="1"/>
          </p:cNvSpPr>
          <p:nvPr/>
        </p:nvSpPr>
        <p:spPr bwMode="auto">
          <a:xfrm flipH="1">
            <a:off x="6551613" y="2457450"/>
            <a:ext cx="43180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398" name="Line 23"/>
          <p:cNvSpPr>
            <a:spLocks noChangeShapeType="1"/>
          </p:cNvSpPr>
          <p:nvPr/>
        </p:nvSpPr>
        <p:spPr bwMode="auto">
          <a:xfrm>
            <a:off x="7272338" y="2457450"/>
            <a:ext cx="684212" cy="684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399" name="Oval 27"/>
          <p:cNvSpPr>
            <a:spLocks noChangeArrowheads="1"/>
          </p:cNvSpPr>
          <p:nvPr/>
        </p:nvSpPr>
        <p:spPr bwMode="auto">
          <a:xfrm>
            <a:off x="6011863" y="3068638"/>
            <a:ext cx="936625" cy="576262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rtl="1"/>
            <a:r>
              <a:rPr lang="en-US" sz="2400">
                <a:latin typeface="Times New Roman" pitchFamily="-101" charset="0"/>
              </a:rPr>
              <a:t>X</a:t>
            </a:r>
            <a:r>
              <a:rPr lang="en-US" sz="2400" baseline="-25000">
                <a:latin typeface="Times New Roman" pitchFamily="-101" charset="0"/>
              </a:rPr>
              <a:t>2</a:t>
            </a:r>
            <a:r>
              <a:rPr lang="en-US" sz="2400">
                <a:latin typeface="Times New Roman" pitchFamily="-101" charset="0"/>
              </a:rPr>
              <a:t>,Y</a:t>
            </a:r>
            <a:r>
              <a:rPr lang="en-US" sz="2400" baseline="-25000">
                <a:latin typeface="Times New Roman" pitchFamily="-101" charset="0"/>
              </a:rPr>
              <a:t>2</a:t>
            </a:r>
          </a:p>
        </p:txBody>
      </p:sp>
      <p:sp>
        <p:nvSpPr>
          <p:cNvPr id="101400" name="Line 28"/>
          <p:cNvSpPr>
            <a:spLocks noChangeShapeType="1"/>
          </p:cNvSpPr>
          <p:nvPr/>
        </p:nvSpPr>
        <p:spPr bwMode="auto">
          <a:xfrm>
            <a:off x="6911975" y="3500438"/>
            <a:ext cx="1189038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401" name="Line 29"/>
          <p:cNvSpPr>
            <a:spLocks noChangeShapeType="1"/>
          </p:cNvSpPr>
          <p:nvPr/>
        </p:nvSpPr>
        <p:spPr bwMode="auto">
          <a:xfrm flipH="1">
            <a:off x="4643438" y="3500438"/>
            <a:ext cx="1368425" cy="828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402" name="Line 30"/>
          <p:cNvSpPr>
            <a:spLocks noChangeShapeType="1"/>
          </p:cNvSpPr>
          <p:nvPr/>
        </p:nvSpPr>
        <p:spPr bwMode="auto">
          <a:xfrm flipH="1">
            <a:off x="5832475" y="3644900"/>
            <a:ext cx="503238" cy="684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403" name="Line 31"/>
          <p:cNvSpPr>
            <a:spLocks noChangeShapeType="1"/>
          </p:cNvSpPr>
          <p:nvPr/>
        </p:nvSpPr>
        <p:spPr bwMode="auto">
          <a:xfrm>
            <a:off x="6624638" y="3644900"/>
            <a:ext cx="539750" cy="684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404" name="Oval 32"/>
          <p:cNvSpPr>
            <a:spLocks noChangeArrowheads="1"/>
          </p:cNvSpPr>
          <p:nvPr/>
        </p:nvSpPr>
        <p:spPr bwMode="auto">
          <a:xfrm>
            <a:off x="7848600" y="3141663"/>
            <a:ext cx="252413" cy="252412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405" name="Oval 33"/>
          <p:cNvSpPr>
            <a:spLocks noChangeArrowheads="1"/>
          </p:cNvSpPr>
          <p:nvPr/>
        </p:nvSpPr>
        <p:spPr bwMode="auto">
          <a:xfrm>
            <a:off x="8748713" y="3105150"/>
            <a:ext cx="252412" cy="252413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406" name="Oval 34"/>
          <p:cNvSpPr>
            <a:spLocks noChangeArrowheads="1"/>
          </p:cNvSpPr>
          <p:nvPr/>
        </p:nvSpPr>
        <p:spPr bwMode="auto">
          <a:xfrm>
            <a:off x="5724525" y="4329113"/>
            <a:ext cx="252413" cy="252412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407" name="Oval 35"/>
          <p:cNvSpPr>
            <a:spLocks noChangeArrowheads="1"/>
          </p:cNvSpPr>
          <p:nvPr/>
        </p:nvSpPr>
        <p:spPr bwMode="auto">
          <a:xfrm>
            <a:off x="4427538" y="4292600"/>
            <a:ext cx="252412" cy="252413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408" name="Oval 36"/>
          <p:cNvSpPr>
            <a:spLocks noChangeArrowheads="1"/>
          </p:cNvSpPr>
          <p:nvPr/>
        </p:nvSpPr>
        <p:spPr bwMode="auto">
          <a:xfrm>
            <a:off x="7091363" y="4329113"/>
            <a:ext cx="252412" cy="252412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409" name="TextBox 45"/>
          <p:cNvSpPr txBox="1">
            <a:spLocks noChangeArrowheads="1"/>
          </p:cNvSpPr>
          <p:nvPr/>
        </p:nvSpPr>
        <p:spPr bwMode="auto">
          <a:xfrm>
            <a:off x="6192838" y="2120900"/>
            <a:ext cx="555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SW</a:t>
            </a:r>
          </a:p>
        </p:txBody>
      </p:sp>
      <p:sp>
        <p:nvSpPr>
          <p:cNvPr id="101410" name="TextBox 44"/>
          <p:cNvSpPr txBox="1">
            <a:spLocks noChangeArrowheads="1"/>
          </p:cNvSpPr>
          <p:nvPr/>
        </p:nvSpPr>
        <p:spPr bwMode="auto">
          <a:xfrm>
            <a:off x="7646988" y="2274888"/>
            <a:ext cx="5080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NE</a:t>
            </a:r>
          </a:p>
        </p:txBody>
      </p:sp>
      <p:sp>
        <p:nvSpPr>
          <p:cNvPr id="101411" name="TextBox 43"/>
          <p:cNvSpPr txBox="1">
            <a:spLocks noChangeArrowheads="1"/>
          </p:cNvSpPr>
          <p:nvPr/>
        </p:nvSpPr>
        <p:spPr bwMode="auto">
          <a:xfrm>
            <a:off x="7218363" y="2398713"/>
            <a:ext cx="4921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SE</a:t>
            </a:r>
          </a:p>
        </p:txBody>
      </p:sp>
      <p:sp>
        <p:nvSpPr>
          <p:cNvPr id="101412" name="TextBox 42"/>
          <p:cNvSpPr txBox="1">
            <a:spLocks noChangeArrowheads="1"/>
          </p:cNvSpPr>
          <p:nvPr/>
        </p:nvSpPr>
        <p:spPr bwMode="auto">
          <a:xfrm>
            <a:off x="6569075" y="2457450"/>
            <a:ext cx="568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NW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Oval 2"/>
          <p:cNvSpPr>
            <a:spLocks noChangeArrowheads="1"/>
          </p:cNvSpPr>
          <p:nvPr/>
        </p:nvSpPr>
        <p:spPr bwMode="auto">
          <a:xfrm>
            <a:off x="5543550" y="4221163"/>
            <a:ext cx="935038" cy="504825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3651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Quadtree – Nearest Neighbor Query</a:t>
            </a:r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466725" y="1989138"/>
            <a:ext cx="3816350" cy="3744912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05" name="Oval 5"/>
          <p:cNvSpPr>
            <a:spLocks noChangeArrowheads="1"/>
          </p:cNvSpPr>
          <p:nvPr/>
        </p:nvSpPr>
        <p:spPr bwMode="auto">
          <a:xfrm>
            <a:off x="1114425" y="4760913"/>
            <a:ext cx="252413" cy="252412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06" name="Oval 6"/>
          <p:cNvSpPr>
            <a:spLocks noChangeArrowheads="1"/>
          </p:cNvSpPr>
          <p:nvPr/>
        </p:nvSpPr>
        <p:spPr bwMode="auto">
          <a:xfrm>
            <a:off x="1006475" y="3068638"/>
            <a:ext cx="252413" cy="252412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07" name="Oval 7"/>
          <p:cNvSpPr>
            <a:spLocks noChangeArrowheads="1"/>
          </p:cNvSpPr>
          <p:nvPr/>
        </p:nvSpPr>
        <p:spPr bwMode="auto">
          <a:xfrm>
            <a:off x="1150938" y="2457450"/>
            <a:ext cx="252412" cy="252413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08" name="Oval 8"/>
          <p:cNvSpPr>
            <a:spLocks noChangeArrowheads="1"/>
          </p:cNvSpPr>
          <p:nvPr/>
        </p:nvSpPr>
        <p:spPr bwMode="auto">
          <a:xfrm>
            <a:off x="1690688" y="3536950"/>
            <a:ext cx="252412" cy="252413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09" name="Oval 9"/>
          <p:cNvSpPr>
            <a:spLocks noChangeArrowheads="1"/>
          </p:cNvSpPr>
          <p:nvPr/>
        </p:nvSpPr>
        <p:spPr bwMode="auto">
          <a:xfrm>
            <a:off x="3240088" y="5049838"/>
            <a:ext cx="252412" cy="252412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10" name="Line 10"/>
          <p:cNvSpPr>
            <a:spLocks noChangeShapeType="1"/>
          </p:cNvSpPr>
          <p:nvPr/>
        </p:nvSpPr>
        <p:spPr bwMode="auto">
          <a:xfrm>
            <a:off x="2339975" y="1916113"/>
            <a:ext cx="0" cy="385286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11" name="Line 11"/>
          <p:cNvSpPr>
            <a:spLocks noChangeShapeType="1"/>
          </p:cNvSpPr>
          <p:nvPr/>
        </p:nvSpPr>
        <p:spPr bwMode="auto">
          <a:xfrm>
            <a:off x="466725" y="3897313"/>
            <a:ext cx="187325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12" name="Line 12"/>
          <p:cNvSpPr>
            <a:spLocks noChangeShapeType="1"/>
          </p:cNvSpPr>
          <p:nvPr/>
        </p:nvSpPr>
        <p:spPr bwMode="auto">
          <a:xfrm>
            <a:off x="1439863" y="1989138"/>
            <a:ext cx="0" cy="187166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13" name="Line 13"/>
          <p:cNvSpPr>
            <a:spLocks noChangeShapeType="1"/>
          </p:cNvSpPr>
          <p:nvPr/>
        </p:nvSpPr>
        <p:spPr bwMode="auto">
          <a:xfrm>
            <a:off x="431800" y="2960688"/>
            <a:ext cx="190817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14" name="Line 14"/>
          <p:cNvSpPr>
            <a:spLocks noChangeShapeType="1"/>
          </p:cNvSpPr>
          <p:nvPr/>
        </p:nvSpPr>
        <p:spPr bwMode="auto">
          <a:xfrm>
            <a:off x="2374900" y="3897313"/>
            <a:ext cx="187325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15" name="Text Box 15"/>
          <p:cNvSpPr txBox="1">
            <a:spLocks noChangeArrowheads="1"/>
          </p:cNvSpPr>
          <p:nvPr/>
        </p:nvSpPr>
        <p:spPr bwMode="auto">
          <a:xfrm>
            <a:off x="2190750" y="5826125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rtl="1"/>
            <a:r>
              <a:rPr lang="en-US">
                <a:latin typeface="Times New Roman" pitchFamily="-101" charset="0"/>
              </a:rPr>
              <a:t>X</a:t>
            </a:r>
          </a:p>
        </p:txBody>
      </p:sp>
      <p:sp>
        <p:nvSpPr>
          <p:cNvPr id="102416" name="Text Box 16"/>
          <p:cNvSpPr txBox="1">
            <a:spLocks noChangeArrowheads="1"/>
          </p:cNvSpPr>
          <p:nvPr/>
        </p:nvSpPr>
        <p:spPr bwMode="auto">
          <a:xfrm>
            <a:off x="71438" y="3716338"/>
            <a:ext cx="34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rtl="1"/>
            <a:r>
              <a:rPr lang="en-US">
                <a:latin typeface="Times New Roman" pitchFamily="-101" charset="0"/>
              </a:rPr>
              <a:t>Y</a:t>
            </a:r>
          </a:p>
        </p:txBody>
      </p:sp>
      <p:sp>
        <p:nvSpPr>
          <p:cNvPr id="102417" name="Oval 17"/>
          <p:cNvSpPr>
            <a:spLocks noChangeArrowheads="1"/>
          </p:cNvSpPr>
          <p:nvPr/>
        </p:nvSpPr>
        <p:spPr bwMode="auto">
          <a:xfrm>
            <a:off x="3851275" y="3500438"/>
            <a:ext cx="252413" cy="252412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18" name="Oval 18"/>
          <p:cNvSpPr>
            <a:spLocks noChangeArrowheads="1"/>
          </p:cNvSpPr>
          <p:nvPr/>
        </p:nvSpPr>
        <p:spPr bwMode="auto">
          <a:xfrm>
            <a:off x="6067425" y="4357688"/>
            <a:ext cx="215900" cy="215900"/>
          </a:xfrm>
          <a:prstGeom prst="ellipse">
            <a:avLst/>
          </a:prstGeom>
          <a:solidFill>
            <a:srgbClr val="FF3300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19" name="Oval 19"/>
          <p:cNvSpPr>
            <a:spLocks noChangeArrowheads="1"/>
          </p:cNvSpPr>
          <p:nvPr/>
        </p:nvSpPr>
        <p:spPr bwMode="auto">
          <a:xfrm>
            <a:off x="769938" y="2209800"/>
            <a:ext cx="215900" cy="215900"/>
          </a:xfrm>
          <a:prstGeom prst="ellipse">
            <a:avLst/>
          </a:prstGeom>
          <a:solidFill>
            <a:srgbClr val="FF3300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20" name="Oval 21"/>
          <p:cNvSpPr>
            <a:spLocks noChangeArrowheads="1"/>
          </p:cNvSpPr>
          <p:nvPr/>
        </p:nvSpPr>
        <p:spPr bwMode="auto">
          <a:xfrm>
            <a:off x="6659563" y="1881188"/>
            <a:ext cx="936625" cy="576262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rtl="1"/>
            <a:r>
              <a:rPr lang="en-US" sz="2400">
                <a:latin typeface="Times New Roman" pitchFamily="-101" charset="0"/>
              </a:rPr>
              <a:t>X</a:t>
            </a:r>
            <a:r>
              <a:rPr lang="en-US" sz="2400" baseline="-25000">
                <a:latin typeface="Times New Roman" pitchFamily="-101" charset="0"/>
              </a:rPr>
              <a:t>1</a:t>
            </a:r>
            <a:r>
              <a:rPr lang="en-US" sz="2400">
                <a:latin typeface="Times New Roman" pitchFamily="-101" charset="0"/>
              </a:rPr>
              <a:t>,Y</a:t>
            </a:r>
            <a:r>
              <a:rPr lang="en-US" sz="2400" baseline="-25000">
                <a:latin typeface="Times New Roman" pitchFamily="-101" charset="0"/>
              </a:rPr>
              <a:t>1</a:t>
            </a:r>
          </a:p>
        </p:txBody>
      </p:sp>
      <p:sp>
        <p:nvSpPr>
          <p:cNvPr id="102421" name="Line 22"/>
          <p:cNvSpPr>
            <a:spLocks noChangeShapeType="1"/>
          </p:cNvSpPr>
          <p:nvPr/>
        </p:nvSpPr>
        <p:spPr bwMode="auto">
          <a:xfrm>
            <a:off x="7559675" y="2312988"/>
            <a:ext cx="1225550" cy="828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22" name="Line 23"/>
          <p:cNvSpPr>
            <a:spLocks noChangeShapeType="1"/>
          </p:cNvSpPr>
          <p:nvPr/>
        </p:nvSpPr>
        <p:spPr bwMode="auto">
          <a:xfrm flipH="1">
            <a:off x="5111750" y="2312988"/>
            <a:ext cx="1547813" cy="755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23" name="Oval 24"/>
          <p:cNvSpPr>
            <a:spLocks noChangeArrowheads="1"/>
          </p:cNvSpPr>
          <p:nvPr/>
        </p:nvSpPr>
        <p:spPr bwMode="auto">
          <a:xfrm>
            <a:off x="4932363" y="3068638"/>
            <a:ext cx="252412" cy="252412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24" name="Line 25"/>
          <p:cNvSpPr>
            <a:spLocks noChangeShapeType="1"/>
          </p:cNvSpPr>
          <p:nvPr/>
        </p:nvSpPr>
        <p:spPr bwMode="auto">
          <a:xfrm flipH="1">
            <a:off x="6551613" y="2457450"/>
            <a:ext cx="43180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25" name="Line 26"/>
          <p:cNvSpPr>
            <a:spLocks noChangeShapeType="1"/>
          </p:cNvSpPr>
          <p:nvPr/>
        </p:nvSpPr>
        <p:spPr bwMode="auto">
          <a:xfrm>
            <a:off x="7272338" y="2457450"/>
            <a:ext cx="684212" cy="684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26" name="Oval 29"/>
          <p:cNvSpPr>
            <a:spLocks noChangeArrowheads="1"/>
          </p:cNvSpPr>
          <p:nvPr/>
        </p:nvSpPr>
        <p:spPr bwMode="auto">
          <a:xfrm>
            <a:off x="6011863" y="3068638"/>
            <a:ext cx="936625" cy="576262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rtl="1"/>
            <a:r>
              <a:rPr lang="en-US" sz="2400">
                <a:latin typeface="Times New Roman" pitchFamily="-101" charset="0"/>
              </a:rPr>
              <a:t>X</a:t>
            </a:r>
            <a:r>
              <a:rPr lang="en-US" sz="2400" baseline="-25000">
                <a:latin typeface="Times New Roman" pitchFamily="-101" charset="0"/>
              </a:rPr>
              <a:t>2</a:t>
            </a:r>
            <a:r>
              <a:rPr lang="en-US" sz="2400">
                <a:latin typeface="Times New Roman" pitchFamily="-101" charset="0"/>
              </a:rPr>
              <a:t>,Y</a:t>
            </a:r>
            <a:r>
              <a:rPr lang="en-US" sz="2400" baseline="-25000">
                <a:latin typeface="Times New Roman" pitchFamily="-101" charset="0"/>
              </a:rPr>
              <a:t>2</a:t>
            </a:r>
          </a:p>
        </p:txBody>
      </p:sp>
      <p:sp>
        <p:nvSpPr>
          <p:cNvPr id="102427" name="Line 30"/>
          <p:cNvSpPr>
            <a:spLocks noChangeShapeType="1"/>
          </p:cNvSpPr>
          <p:nvPr/>
        </p:nvSpPr>
        <p:spPr bwMode="auto">
          <a:xfrm>
            <a:off x="6911975" y="3500438"/>
            <a:ext cx="1189038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28" name="Line 31"/>
          <p:cNvSpPr>
            <a:spLocks noChangeShapeType="1"/>
          </p:cNvSpPr>
          <p:nvPr/>
        </p:nvSpPr>
        <p:spPr bwMode="auto">
          <a:xfrm flipH="1">
            <a:off x="4643438" y="3500438"/>
            <a:ext cx="1368425" cy="828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29" name="Line 32"/>
          <p:cNvSpPr>
            <a:spLocks noChangeShapeType="1"/>
          </p:cNvSpPr>
          <p:nvPr/>
        </p:nvSpPr>
        <p:spPr bwMode="auto">
          <a:xfrm flipH="1">
            <a:off x="5832475" y="3644900"/>
            <a:ext cx="503238" cy="684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30" name="Line 33"/>
          <p:cNvSpPr>
            <a:spLocks noChangeShapeType="1"/>
          </p:cNvSpPr>
          <p:nvPr/>
        </p:nvSpPr>
        <p:spPr bwMode="auto">
          <a:xfrm>
            <a:off x="6624638" y="3644900"/>
            <a:ext cx="539750" cy="684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31" name="Oval 34"/>
          <p:cNvSpPr>
            <a:spLocks noChangeArrowheads="1"/>
          </p:cNvSpPr>
          <p:nvPr/>
        </p:nvSpPr>
        <p:spPr bwMode="auto">
          <a:xfrm>
            <a:off x="7848600" y="3141663"/>
            <a:ext cx="252413" cy="252412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32" name="Oval 35"/>
          <p:cNvSpPr>
            <a:spLocks noChangeArrowheads="1"/>
          </p:cNvSpPr>
          <p:nvPr/>
        </p:nvSpPr>
        <p:spPr bwMode="auto">
          <a:xfrm>
            <a:off x="8748713" y="3105150"/>
            <a:ext cx="252412" cy="252413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33" name="Oval 36"/>
          <p:cNvSpPr>
            <a:spLocks noChangeArrowheads="1"/>
          </p:cNvSpPr>
          <p:nvPr/>
        </p:nvSpPr>
        <p:spPr bwMode="auto">
          <a:xfrm>
            <a:off x="5724525" y="4329113"/>
            <a:ext cx="252413" cy="252412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34" name="Oval 37"/>
          <p:cNvSpPr>
            <a:spLocks noChangeArrowheads="1"/>
          </p:cNvSpPr>
          <p:nvPr/>
        </p:nvSpPr>
        <p:spPr bwMode="auto">
          <a:xfrm>
            <a:off x="4427538" y="4292600"/>
            <a:ext cx="252412" cy="252413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35" name="Oval 38"/>
          <p:cNvSpPr>
            <a:spLocks noChangeArrowheads="1"/>
          </p:cNvSpPr>
          <p:nvPr/>
        </p:nvSpPr>
        <p:spPr bwMode="auto">
          <a:xfrm>
            <a:off x="7091363" y="4329113"/>
            <a:ext cx="252412" cy="252412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36" name="TextBox 40"/>
          <p:cNvSpPr txBox="1">
            <a:spLocks noChangeArrowheads="1"/>
          </p:cNvSpPr>
          <p:nvPr/>
        </p:nvSpPr>
        <p:spPr bwMode="auto">
          <a:xfrm>
            <a:off x="5745163" y="3614738"/>
            <a:ext cx="5699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NW</a:t>
            </a:r>
          </a:p>
        </p:txBody>
      </p:sp>
      <p:sp>
        <p:nvSpPr>
          <p:cNvPr id="102437" name="TextBox 42"/>
          <p:cNvSpPr txBox="1">
            <a:spLocks noChangeArrowheads="1"/>
          </p:cNvSpPr>
          <p:nvPr/>
        </p:nvSpPr>
        <p:spPr bwMode="auto">
          <a:xfrm>
            <a:off x="6467475" y="2425700"/>
            <a:ext cx="568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NW</a:t>
            </a:r>
          </a:p>
        </p:txBody>
      </p:sp>
      <p:sp>
        <p:nvSpPr>
          <p:cNvPr id="102438" name="TextBox 43"/>
          <p:cNvSpPr txBox="1">
            <a:spLocks noChangeArrowheads="1"/>
          </p:cNvSpPr>
          <p:nvPr/>
        </p:nvSpPr>
        <p:spPr bwMode="auto">
          <a:xfrm>
            <a:off x="7218363" y="2398713"/>
            <a:ext cx="4921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SE</a:t>
            </a:r>
          </a:p>
        </p:txBody>
      </p:sp>
      <p:sp>
        <p:nvSpPr>
          <p:cNvPr id="102439" name="TextBox 44"/>
          <p:cNvSpPr txBox="1">
            <a:spLocks noChangeArrowheads="1"/>
          </p:cNvSpPr>
          <p:nvPr/>
        </p:nvSpPr>
        <p:spPr bwMode="auto">
          <a:xfrm>
            <a:off x="7531100" y="2032000"/>
            <a:ext cx="5064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NE</a:t>
            </a:r>
          </a:p>
        </p:txBody>
      </p:sp>
      <p:sp>
        <p:nvSpPr>
          <p:cNvPr id="102440" name="TextBox 45"/>
          <p:cNvSpPr txBox="1">
            <a:spLocks noChangeArrowheads="1"/>
          </p:cNvSpPr>
          <p:nvPr/>
        </p:nvSpPr>
        <p:spPr bwMode="auto">
          <a:xfrm>
            <a:off x="6011863" y="2060575"/>
            <a:ext cx="5572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SW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9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Quadtree</a:t>
            </a:r>
            <a:r>
              <a:rPr lang="he-IL" dirty="0">
                <a:latin typeface="Garamond" pitchFamily="-101" charset="0"/>
              </a:rPr>
              <a:t>– </a:t>
            </a:r>
            <a:r>
              <a:rPr lang="es-ES_tradnl" dirty="0"/>
              <a:t> </a:t>
            </a:r>
            <a:r>
              <a:rPr lang="en-US" dirty="0"/>
              <a:t>Nearest Neighbor Query</a:t>
            </a:r>
          </a:p>
        </p:txBody>
      </p:sp>
      <p:sp>
        <p:nvSpPr>
          <p:cNvPr id="103427" name="Rectangle 3"/>
          <p:cNvSpPr>
            <a:spLocks noChangeArrowheads="1"/>
          </p:cNvSpPr>
          <p:nvPr/>
        </p:nvSpPr>
        <p:spPr bwMode="auto">
          <a:xfrm>
            <a:off x="611188" y="1636713"/>
            <a:ext cx="3816350" cy="3744912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28" name="Oval 4"/>
          <p:cNvSpPr>
            <a:spLocks noChangeArrowheads="1"/>
          </p:cNvSpPr>
          <p:nvPr/>
        </p:nvSpPr>
        <p:spPr bwMode="auto">
          <a:xfrm>
            <a:off x="762000" y="4905375"/>
            <a:ext cx="252413" cy="252413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29" name="Oval 5"/>
          <p:cNvSpPr>
            <a:spLocks noChangeArrowheads="1"/>
          </p:cNvSpPr>
          <p:nvPr/>
        </p:nvSpPr>
        <p:spPr bwMode="auto">
          <a:xfrm>
            <a:off x="1295400" y="3228975"/>
            <a:ext cx="252413" cy="252413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30" name="Oval 6"/>
          <p:cNvSpPr>
            <a:spLocks noChangeArrowheads="1"/>
          </p:cNvSpPr>
          <p:nvPr/>
        </p:nvSpPr>
        <p:spPr bwMode="auto">
          <a:xfrm>
            <a:off x="1295400" y="2105025"/>
            <a:ext cx="252413" cy="252413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31" name="Oval 7"/>
          <p:cNvSpPr>
            <a:spLocks noChangeArrowheads="1"/>
          </p:cNvSpPr>
          <p:nvPr/>
        </p:nvSpPr>
        <p:spPr bwMode="auto">
          <a:xfrm>
            <a:off x="2133600" y="1781175"/>
            <a:ext cx="252413" cy="252413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32" name="Oval 8"/>
          <p:cNvSpPr>
            <a:spLocks noChangeArrowheads="1"/>
          </p:cNvSpPr>
          <p:nvPr/>
        </p:nvSpPr>
        <p:spPr bwMode="auto">
          <a:xfrm>
            <a:off x="3962400" y="5057775"/>
            <a:ext cx="252413" cy="252413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33" name="Line 9"/>
          <p:cNvSpPr>
            <a:spLocks noChangeShapeType="1"/>
          </p:cNvSpPr>
          <p:nvPr/>
        </p:nvSpPr>
        <p:spPr bwMode="auto">
          <a:xfrm>
            <a:off x="2484438" y="1563688"/>
            <a:ext cx="0" cy="385286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34" name="Line 10"/>
          <p:cNvSpPr>
            <a:spLocks noChangeShapeType="1"/>
          </p:cNvSpPr>
          <p:nvPr/>
        </p:nvSpPr>
        <p:spPr bwMode="auto">
          <a:xfrm>
            <a:off x="611188" y="3544888"/>
            <a:ext cx="187325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35" name="Line 11"/>
          <p:cNvSpPr>
            <a:spLocks noChangeShapeType="1"/>
          </p:cNvSpPr>
          <p:nvPr/>
        </p:nvSpPr>
        <p:spPr bwMode="auto">
          <a:xfrm>
            <a:off x="1584325" y="1636713"/>
            <a:ext cx="0" cy="187166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36" name="Line 12"/>
          <p:cNvSpPr>
            <a:spLocks noChangeShapeType="1"/>
          </p:cNvSpPr>
          <p:nvPr/>
        </p:nvSpPr>
        <p:spPr bwMode="auto">
          <a:xfrm>
            <a:off x="576263" y="2608263"/>
            <a:ext cx="190817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37" name="Line 13"/>
          <p:cNvSpPr>
            <a:spLocks noChangeShapeType="1"/>
          </p:cNvSpPr>
          <p:nvPr/>
        </p:nvSpPr>
        <p:spPr bwMode="auto">
          <a:xfrm>
            <a:off x="2519363" y="3544888"/>
            <a:ext cx="187325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38" name="Text Box 14"/>
          <p:cNvSpPr txBox="1">
            <a:spLocks noChangeArrowheads="1"/>
          </p:cNvSpPr>
          <p:nvPr/>
        </p:nvSpPr>
        <p:spPr bwMode="auto">
          <a:xfrm>
            <a:off x="2335213" y="547370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rtl="1"/>
            <a:r>
              <a:rPr lang="en-US">
                <a:latin typeface="Times New Roman" pitchFamily="-101" charset="0"/>
              </a:rPr>
              <a:t>X</a:t>
            </a:r>
          </a:p>
        </p:txBody>
      </p:sp>
      <p:sp>
        <p:nvSpPr>
          <p:cNvPr id="103439" name="Text Box 15"/>
          <p:cNvSpPr txBox="1">
            <a:spLocks noChangeArrowheads="1"/>
          </p:cNvSpPr>
          <p:nvPr/>
        </p:nvSpPr>
        <p:spPr bwMode="auto">
          <a:xfrm>
            <a:off x="215900" y="3363913"/>
            <a:ext cx="34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rtl="1"/>
            <a:r>
              <a:rPr lang="en-US">
                <a:latin typeface="Times New Roman" pitchFamily="-101" charset="0"/>
              </a:rPr>
              <a:t>Y</a:t>
            </a:r>
          </a:p>
        </p:txBody>
      </p:sp>
      <p:sp>
        <p:nvSpPr>
          <p:cNvPr id="103440" name="Oval 16"/>
          <p:cNvSpPr>
            <a:spLocks noChangeArrowheads="1"/>
          </p:cNvSpPr>
          <p:nvPr/>
        </p:nvSpPr>
        <p:spPr bwMode="auto">
          <a:xfrm>
            <a:off x="4114800" y="1857375"/>
            <a:ext cx="252413" cy="252413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41" name="Oval 17"/>
          <p:cNvSpPr>
            <a:spLocks noChangeArrowheads="1"/>
          </p:cNvSpPr>
          <p:nvPr/>
        </p:nvSpPr>
        <p:spPr bwMode="auto">
          <a:xfrm>
            <a:off x="2590800" y="3609975"/>
            <a:ext cx="215900" cy="215900"/>
          </a:xfrm>
          <a:prstGeom prst="ellipse">
            <a:avLst/>
          </a:prstGeom>
          <a:solidFill>
            <a:srgbClr val="FF3300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5650" name="Oval 18"/>
          <p:cNvSpPr>
            <a:spLocks noChangeArrowheads="1"/>
          </p:cNvSpPr>
          <p:nvPr/>
        </p:nvSpPr>
        <p:spPr bwMode="auto">
          <a:xfrm rot="1509325">
            <a:off x="871538" y="3262313"/>
            <a:ext cx="2620962" cy="6223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43" name="Oval 20"/>
          <p:cNvSpPr>
            <a:spLocks noChangeArrowheads="1"/>
          </p:cNvSpPr>
          <p:nvPr/>
        </p:nvSpPr>
        <p:spPr bwMode="auto">
          <a:xfrm>
            <a:off x="6659563" y="1528763"/>
            <a:ext cx="936625" cy="576262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rtl="1"/>
            <a:r>
              <a:rPr lang="en-US" sz="2400">
                <a:latin typeface="Times New Roman" pitchFamily="-101" charset="0"/>
              </a:rPr>
              <a:t>X</a:t>
            </a:r>
            <a:r>
              <a:rPr lang="en-US" sz="2400" baseline="-25000">
                <a:latin typeface="Times New Roman" pitchFamily="-101" charset="0"/>
              </a:rPr>
              <a:t>1</a:t>
            </a:r>
            <a:r>
              <a:rPr lang="en-US" sz="2400">
                <a:latin typeface="Times New Roman" pitchFamily="-101" charset="0"/>
              </a:rPr>
              <a:t>,Y</a:t>
            </a:r>
            <a:r>
              <a:rPr lang="en-US" sz="2400" baseline="-25000">
                <a:latin typeface="Times New Roman" pitchFamily="-101" charset="0"/>
              </a:rPr>
              <a:t>1</a:t>
            </a:r>
          </a:p>
        </p:txBody>
      </p:sp>
      <p:sp>
        <p:nvSpPr>
          <p:cNvPr id="103444" name="Line 23"/>
          <p:cNvSpPr>
            <a:spLocks noChangeShapeType="1"/>
          </p:cNvSpPr>
          <p:nvPr/>
        </p:nvSpPr>
        <p:spPr bwMode="auto">
          <a:xfrm>
            <a:off x="7559675" y="1960563"/>
            <a:ext cx="1296988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45" name="Line 24"/>
          <p:cNvSpPr>
            <a:spLocks noChangeShapeType="1"/>
          </p:cNvSpPr>
          <p:nvPr/>
        </p:nvSpPr>
        <p:spPr bwMode="auto">
          <a:xfrm flipH="1">
            <a:off x="5111750" y="1960563"/>
            <a:ext cx="1547813" cy="755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46" name="Oval 25"/>
          <p:cNvSpPr>
            <a:spLocks noChangeArrowheads="1"/>
          </p:cNvSpPr>
          <p:nvPr/>
        </p:nvSpPr>
        <p:spPr bwMode="auto">
          <a:xfrm>
            <a:off x="4932363" y="2716213"/>
            <a:ext cx="252412" cy="252412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47" name="Line 26"/>
          <p:cNvSpPr>
            <a:spLocks noChangeShapeType="1"/>
          </p:cNvSpPr>
          <p:nvPr/>
        </p:nvSpPr>
        <p:spPr bwMode="auto">
          <a:xfrm flipH="1">
            <a:off x="6551613" y="2105025"/>
            <a:ext cx="43180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48" name="Line 27"/>
          <p:cNvSpPr>
            <a:spLocks noChangeShapeType="1"/>
          </p:cNvSpPr>
          <p:nvPr/>
        </p:nvSpPr>
        <p:spPr bwMode="auto">
          <a:xfrm>
            <a:off x="7272338" y="2105025"/>
            <a:ext cx="684212" cy="684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49" name="Oval 31"/>
          <p:cNvSpPr>
            <a:spLocks noChangeArrowheads="1"/>
          </p:cNvSpPr>
          <p:nvPr/>
        </p:nvSpPr>
        <p:spPr bwMode="auto">
          <a:xfrm>
            <a:off x="6011863" y="2716213"/>
            <a:ext cx="936625" cy="576262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rtl="1"/>
            <a:r>
              <a:rPr lang="en-US" sz="2400">
                <a:latin typeface="Times New Roman" pitchFamily="-101" charset="0"/>
              </a:rPr>
              <a:t>X</a:t>
            </a:r>
            <a:r>
              <a:rPr lang="en-US" sz="2400" baseline="-25000">
                <a:latin typeface="Times New Roman" pitchFamily="-101" charset="0"/>
              </a:rPr>
              <a:t>2</a:t>
            </a:r>
            <a:r>
              <a:rPr lang="en-US" sz="2400">
                <a:latin typeface="Times New Roman" pitchFamily="-101" charset="0"/>
              </a:rPr>
              <a:t>,Y</a:t>
            </a:r>
            <a:r>
              <a:rPr lang="en-US" sz="2400" baseline="-25000">
                <a:latin typeface="Times New Roman" pitchFamily="-101" charset="0"/>
              </a:rPr>
              <a:t>2</a:t>
            </a:r>
          </a:p>
        </p:txBody>
      </p:sp>
      <p:sp>
        <p:nvSpPr>
          <p:cNvPr id="103450" name="Line 32"/>
          <p:cNvSpPr>
            <a:spLocks noChangeShapeType="1"/>
          </p:cNvSpPr>
          <p:nvPr/>
        </p:nvSpPr>
        <p:spPr bwMode="auto">
          <a:xfrm>
            <a:off x="6911975" y="3148013"/>
            <a:ext cx="1189038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51" name="Line 33"/>
          <p:cNvSpPr>
            <a:spLocks noChangeShapeType="1"/>
          </p:cNvSpPr>
          <p:nvPr/>
        </p:nvSpPr>
        <p:spPr bwMode="auto">
          <a:xfrm flipH="1">
            <a:off x="4643438" y="3148013"/>
            <a:ext cx="1368425" cy="828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52" name="Line 34"/>
          <p:cNvSpPr>
            <a:spLocks noChangeShapeType="1"/>
          </p:cNvSpPr>
          <p:nvPr/>
        </p:nvSpPr>
        <p:spPr bwMode="auto">
          <a:xfrm flipH="1">
            <a:off x="5832475" y="3292475"/>
            <a:ext cx="503238" cy="684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53" name="Line 35"/>
          <p:cNvSpPr>
            <a:spLocks noChangeShapeType="1"/>
          </p:cNvSpPr>
          <p:nvPr/>
        </p:nvSpPr>
        <p:spPr bwMode="auto">
          <a:xfrm>
            <a:off x="6624638" y="3292475"/>
            <a:ext cx="539750" cy="684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54" name="Oval 36"/>
          <p:cNvSpPr>
            <a:spLocks noChangeArrowheads="1"/>
          </p:cNvSpPr>
          <p:nvPr/>
        </p:nvSpPr>
        <p:spPr bwMode="auto">
          <a:xfrm>
            <a:off x="7920038" y="2789238"/>
            <a:ext cx="252412" cy="252412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55" name="Oval 37"/>
          <p:cNvSpPr>
            <a:spLocks noChangeArrowheads="1"/>
          </p:cNvSpPr>
          <p:nvPr/>
        </p:nvSpPr>
        <p:spPr bwMode="auto">
          <a:xfrm>
            <a:off x="8783638" y="2824163"/>
            <a:ext cx="252412" cy="252412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56" name="Oval 38"/>
          <p:cNvSpPr>
            <a:spLocks noChangeArrowheads="1"/>
          </p:cNvSpPr>
          <p:nvPr/>
        </p:nvSpPr>
        <p:spPr bwMode="auto">
          <a:xfrm>
            <a:off x="5724525" y="3976688"/>
            <a:ext cx="252413" cy="252412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57" name="Oval 39"/>
          <p:cNvSpPr>
            <a:spLocks noChangeArrowheads="1"/>
          </p:cNvSpPr>
          <p:nvPr/>
        </p:nvSpPr>
        <p:spPr bwMode="auto">
          <a:xfrm>
            <a:off x="4427538" y="3940175"/>
            <a:ext cx="252412" cy="252413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58" name="Oval 40"/>
          <p:cNvSpPr>
            <a:spLocks noChangeArrowheads="1"/>
          </p:cNvSpPr>
          <p:nvPr/>
        </p:nvSpPr>
        <p:spPr bwMode="auto">
          <a:xfrm>
            <a:off x="7091363" y="3976688"/>
            <a:ext cx="252412" cy="252412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59" name="Oval 41"/>
          <p:cNvSpPr>
            <a:spLocks noChangeArrowheads="1"/>
          </p:cNvSpPr>
          <p:nvPr/>
        </p:nvSpPr>
        <p:spPr bwMode="auto">
          <a:xfrm>
            <a:off x="7667625" y="2897188"/>
            <a:ext cx="215900" cy="215900"/>
          </a:xfrm>
          <a:prstGeom prst="ellipse">
            <a:avLst/>
          </a:prstGeom>
          <a:solidFill>
            <a:srgbClr val="FF3300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5674" name="Oval 42"/>
          <p:cNvSpPr>
            <a:spLocks noChangeArrowheads="1"/>
          </p:cNvSpPr>
          <p:nvPr/>
        </p:nvSpPr>
        <p:spPr bwMode="auto">
          <a:xfrm rot="-1076375">
            <a:off x="4211638" y="3292475"/>
            <a:ext cx="3852862" cy="504825"/>
          </a:xfrm>
          <a:prstGeom prst="ellipse">
            <a:avLst/>
          </a:prstGeom>
          <a:noFill/>
          <a:ln w="28575">
            <a:solidFill>
              <a:srgbClr val="FF505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61" name="TextBox 42"/>
          <p:cNvSpPr txBox="1">
            <a:spLocks noChangeArrowheads="1"/>
          </p:cNvSpPr>
          <p:nvPr/>
        </p:nvSpPr>
        <p:spPr bwMode="auto">
          <a:xfrm>
            <a:off x="6548438" y="2025650"/>
            <a:ext cx="568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NW</a:t>
            </a:r>
          </a:p>
        </p:txBody>
      </p:sp>
      <p:sp>
        <p:nvSpPr>
          <p:cNvPr id="103462" name="TextBox 43"/>
          <p:cNvSpPr txBox="1">
            <a:spLocks noChangeArrowheads="1"/>
          </p:cNvSpPr>
          <p:nvPr/>
        </p:nvSpPr>
        <p:spPr bwMode="auto">
          <a:xfrm>
            <a:off x="6043613" y="1741488"/>
            <a:ext cx="5572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SW</a:t>
            </a:r>
          </a:p>
        </p:txBody>
      </p:sp>
      <p:sp>
        <p:nvSpPr>
          <p:cNvPr id="103463" name="TextBox 44"/>
          <p:cNvSpPr txBox="1">
            <a:spLocks noChangeArrowheads="1"/>
          </p:cNvSpPr>
          <p:nvPr/>
        </p:nvSpPr>
        <p:spPr bwMode="auto">
          <a:xfrm>
            <a:off x="7307263" y="2103438"/>
            <a:ext cx="4921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SE</a:t>
            </a:r>
          </a:p>
        </p:txBody>
      </p:sp>
      <p:sp>
        <p:nvSpPr>
          <p:cNvPr id="103464" name="TextBox 45"/>
          <p:cNvSpPr txBox="1">
            <a:spLocks noChangeArrowheads="1"/>
          </p:cNvSpPr>
          <p:nvPr/>
        </p:nvSpPr>
        <p:spPr bwMode="auto">
          <a:xfrm>
            <a:off x="7596188" y="1770063"/>
            <a:ext cx="5048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NE</a:t>
            </a:r>
          </a:p>
        </p:txBody>
      </p:sp>
      <p:sp>
        <p:nvSpPr>
          <p:cNvPr id="103465" name="TextBox 46"/>
          <p:cNvSpPr txBox="1">
            <a:spLocks noChangeArrowheads="1"/>
          </p:cNvSpPr>
          <p:nvPr/>
        </p:nvSpPr>
        <p:spPr bwMode="auto">
          <a:xfrm>
            <a:off x="5294313" y="3005138"/>
            <a:ext cx="555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SW</a:t>
            </a:r>
          </a:p>
        </p:txBody>
      </p:sp>
      <p:sp>
        <p:nvSpPr>
          <p:cNvPr id="103466" name="TextBox 47"/>
          <p:cNvSpPr txBox="1">
            <a:spLocks noChangeArrowheads="1"/>
          </p:cNvSpPr>
          <p:nvPr/>
        </p:nvSpPr>
        <p:spPr bwMode="auto">
          <a:xfrm>
            <a:off x="5724525" y="3324225"/>
            <a:ext cx="5699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NW</a:t>
            </a:r>
          </a:p>
        </p:txBody>
      </p:sp>
      <p:sp>
        <p:nvSpPr>
          <p:cNvPr id="103467" name="TextBox 48"/>
          <p:cNvSpPr txBox="1">
            <a:spLocks noChangeArrowheads="1"/>
          </p:cNvSpPr>
          <p:nvPr/>
        </p:nvSpPr>
        <p:spPr bwMode="auto">
          <a:xfrm>
            <a:off x="6648450" y="3267075"/>
            <a:ext cx="492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SE</a:t>
            </a:r>
          </a:p>
        </p:txBody>
      </p:sp>
      <p:sp>
        <p:nvSpPr>
          <p:cNvPr id="103468" name="TextBox 49"/>
          <p:cNvSpPr txBox="1">
            <a:spLocks noChangeArrowheads="1"/>
          </p:cNvSpPr>
          <p:nvPr/>
        </p:nvSpPr>
        <p:spPr bwMode="auto">
          <a:xfrm>
            <a:off x="7362825" y="3259138"/>
            <a:ext cx="5048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5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25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50" grpId="0" animBg="1"/>
      <p:bldP spid="32567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Rectangle 26"/>
          <p:cNvSpPr>
            <a:spLocks noGrp="1" noChangeArrowheads="1"/>
          </p:cNvSpPr>
          <p:nvPr>
            <p:ph type="body" idx="1"/>
          </p:nvPr>
        </p:nvSpPr>
        <p:spPr>
          <a:xfrm>
            <a:off x="257175" y="787400"/>
            <a:ext cx="5715000" cy="4064000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sz="2400" b="1" dirty="0">
                <a:solidFill>
                  <a:srgbClr val="FF0000"/>
                </a:solidFill>
              </a:rPr>
              <a:t>Algorithm</a:t>
            </a:r>
          </a:p>
          <a:p>
            <a:pPr>
              <a:buFontTx/>
              <a:buNone/>
            </a:pPr>
            <a:endParaRPr lang="en-US" sz="800" dirty="0">
              <a:solidFill>
                <a:srgbClr val="FF0000"/>
              </a:solidFill>
            </a:endParaRPr>
          </a:p>
          <a:p>
            <a:pPr>
              <a:buFont typeface="Wingdings" pitchFamily="-101" charset="2"/>
              <a:buNone/>
            </a:pPr>
            <a:r>
              <a:rPr lang="en-US" sz="2000" dirty="0"/>
              <a:t>Initialize range search with large r</a:t>
            </a:r>
          </a:p>
          <a:p>
            <a:pPr>
              <a:buFontTx/>
              <a:buNone/>
            </a:pPr>
            <a:r>
              <a:rPr lang="en-US" sz="2000" dirty="0"/>
              <a:t>Put the root on a stack</a:t>
            </a:r>
          </a:p>
          <a:p>
            <a:pPr>
              <a:buFontTx/>
              <a:buNone/>
            </a:pPr>
            <a:r>
              <a:rPr lang="en-US" sz="2000" dirty="0"/>
              <a:t>Repeat</a:t>
            </a:r>
            <a:endParaRPr lang="en-US" sz="1000" dirty="0"/>
          </a:p>
          <a:p>
            <a:pPr lvl="1"/>
            <a:r>
              <a:rPr lang="en-US" sz="2000" dirty="0"/>
              <a:t>Pop the next node </a:t>
            </a:r>
            <a:r>
              <a:rPr lang="en-US" sz="2000" i="1" dirty="0"/>
              <a:t>T</a:t>
            </a:r>
            <a:r>
              <a:rPr lang="en-US" sz="2000" dirty="0"/>
              <a:t> from the stack</a:t>
            </a:r>
            <a:endParaRPr lang="en-US" sz="1000" dirty="0"/>
          </a:p>
          <a:p>
            <a:pPr lvl="1"/>
            <a:r>
              <a:rPr lang="en-US" sz="2000" dirty="0"/>
              <a:t>For each child </a:t>
            </a:r>
            <a:r>
              <a:rPr lang="en-US" sz="2000" i="1" dirty="0"/>
              <a:t>C</a:t>
            </a:r>
            <a:r>
              <a:rPr lang="en-US" sz="2000" dirty="0"/>
              <a:t> of </a:t>
            </a:r>
            <a:r>
              <a:rPr lang="en-US" sz="2000" i="1" dirty="0"/>
              <a:t>T</a:t>
            </a:r>
            <a:endParaRPr lang="en-US" sz="1000" dirty="0"/>
          </a:p>
          <a:p>
            <a:pPr lvl="2"/>
            <a:r>
              <a:rPr lang="en-US" sz="1800" dirty="0"/>
              <a:t>if </a:t>
            </a:r>
            <a:r>
              <a:rPr lang="en-US" sz="1800" i="1" dirty="0"/>
              <a:t>C</a:t>
            </a:r>
            <a:r>
              <a:rPr lang="en-US" sz="1800" dirty="0"/>
              <a:t> intersects with a circle (ball) of radius </a:t>
            </a:r>
            <a:r>
              <a:rPr lang="en-US" sz="1800" i="1" dirty="0"/>
              <a:t>r</a:t>
            </a:r>
            <a:r>
              <a:rPr lang="en-US" sz="1800" dirty="0"/>
              <a:t> around </a:t>
            </a:r>
            <a:r>
              <a:rPr lang="en-US" sz="1800" i="1" dirty="0"/>
              <a:t>q</a:t>
            </a:r>
            <a:r>
              <a:rPr lang="en-US" sz="1800" dirty="0"/>
              <a:t>, </a:t>
            </a:r>
            <a:r>
              <a:rPr lang="en-US" sz="1800" dirty="0" smtClean="0"/>
              <a:t>push</a:t>
            </a:r>
            <a:r>
              <a:rPr lang="en-US" sz="1800" dirty="0" smtClean="0"/>
              <a:t> </a:t>
            </a:r>
            <a:r>
              <a:rPr lang="en-US" sz="1800" i="1" dirty="0"/>
              <a:t>C</a:t>
            </a:r>
            <a:r>
              <a:rPr lang="en-US" sz="1800" dirty="0"/>
              <a:t> to the stack </a:t>
            </a:r>
          </a:p>
          <a:p>
            <a:pPr lvl="2"/>
            <a:r>
              <a:rPr lang="en-US" sz="1800" dirty="0"/>
              <a:t>if </a:t>
            </a:r>
            <a:r>
              <a:rPr lang="en-US" sz="1800" i="1" dirty="0"/>
              <a:t>C</a:t>
            </a:r>
            <a:r>
              <a:rPr lang="en-US" sz="1800" dirty="0"/>
              <a:t> is a leaf, examine point(s) in </a:t>
            </a:r>
            <a:r>
              <a:rPr lang="en-US" sz="1800" i="1" dirty="0"/>
              <a:t>C </a:t>
            </a:r>
            <a:r>
              <a:rPr lang="en-US" sz="1800" dirty="0"/>
              <a:t>and</a:t>
            </a:r>
          </a:p>
          <a:p>
            <a:pPr lvl="2">
              <a:buFont typeface="Wingdings" pitchFamily="-101" charset="2"/>
              <a:buNone/>
            </a:pPr>
            <a:r>
              <a:rPr lang="en-US" sz="1800" dirty="0"/>
              <a:t>	  update r</a:t>
            </a:r>
            <a:endParaRPr lang="en-US" sz="1000" dirty="0"/>
          </a:p>
          <a:p>
            <a:pPr lvl="2">
              <a:buNone/>
            </a:pPr>
            <a:endParaRPr lang="en-US" sz="1800" dirty="0"/>
          </a:p>
          <a:p>
            <a:pPr lvl="2">
              <a:buNone/>
            </a:pPr>
            <a:endParaRPr lang="en-US" sz="1800" dirty="0"/>
          </a:p>
          <a:p>
            <a:pPr lvl="2"/>
            <a:endParaRPr lang="en-US" sz="1800" dirty="0"/>
          </a:p>
        </p:txBody>
      </p:sp>
      <p:sp>
        <p:nvSpPr>
          <p:cNvPr id="104451" name="AutoShape 3"/>
          <p:cNvSpPr>
            <a:spLocks noChangeArrowheads="1"/>
          </p:cNvSpPr>
          <p:nvPr/>
        </p:nvSpPr>
        <p:spPr bwMode="auto">
          <a:xfrm>
            <a:off x="6727825" y="2105025"/>
            <a:ext cx="88900" cy="93663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452" name="AutoShape 4"/>
          <p:cNvSpPr>
            <a:spLocks noChangeArrowheads="1"/>
          </p:cNvSpPr>
          <p:nvPr/>
        </p:nvSpPr>
        <p:spPr bwMode="auto">
          <a:xfrm>
            <a:off x="8108950" y="3805238"/>
            <a:ext cx="90488" cy="9525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453" name="AutoShape 5"/>
          <p:cNvSpPr>
            <a:spLocks noChangeArrowheads="1"/>
          </p:cNvSpPr>
          <p:nvPr/>
        </p:nvSpPr>
        <p:spPr bwMode="auto">
          <a:xfrm>
            <a:off x="7797800" y="2105025"/>
            <a:ext cx="88900" cy="93663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454" name="AutoShape 6"/>
          <p:cNvSpPr>
            <a:spLocks noChangeArrowheads="1"/>
          </p:cNvSpPr>
          <p:nvPr/>
        </p:nvSpPr>
        <p:spPr bwMode="auto">
          <a:xfrm>
            <a:off x="6861175" y="2341563"/>
            <a:ext cx="88900" cy="93662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455" name="AutoShape 7"/>
          <p:cNvSpPr>
            <a:spLocks noChangeArrowheads="1"/>
          </p:cNvSpPr>
          <p:nvPr/>
        </p:nvSpPr>
        <p:spPr bwMode="auto">
          <a:xfrm>
            <a:off x="6415088" y="2860675"/>
            <a:ext cx="88900" cy="9525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456" name="Rectangle 8"/>
          <p:cNvSpPr>
            <a:spLocks noChangeArrowheads="1"/>
          </p:cNvSpPr>
          <p:nvPr/>
        </p:nvSpPr>
        <p:spPr bwMode="auto">
          <a:xfrm>
            <a:off x="5924550" y="1631950"/>
            <a:ext cx="2943225" cy="2457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457" name="Rectangle 9"/>
          <p:cNvSpPr>
            <a:spLocks noChangeArrowheads="1"/>
          </p:cNvSpPr>
          <p:nvPr/>
        </p:nvSpPr>
        <p:spPr bwMode="auto">
          <a:xfrm>
            <a:off x="5924550" y="1631950"/>
            <a:ext cx="1471613" cy="1228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458" name="Rectangle 10"/>
          <p:cNvSpPr>
            <a:spLocks noChangeArrowheads="1"/>
          </p:cNvSpPr>
          <p:nvPr/>
        </p:nvSpPr>
        <p:spPr bwMode="auto">
          <a:xfrm>
            <a:off x="7396163" y="1631950"/>
            <a:ext cx="1471612" cy="1228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459" name="Rectangle 11"/>
          <p:cNvSpPr>
            <a:spLocks noChangeArrowheads="1"/>
          </p:cNvSpPr>
          <p:nvPr/>
        </p:nvSpPr>
        <p:spPr bwMode="auto">
          <a:xfrm>
            <a:off x="5924550" y="2860675"/>
            <a:ext cx="1471613" cy="1228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460" name="Rectangle 12"/>
          <p:cNvSpPr>
            <a:spLocks noChangeArrowheads="1"/>
          </p:cNvSpPr>
          <p:nvPr/>
        </p:nvSpPr>
        <p:spPr bwMode="auto">
          <a:xfrm>
            <a:off x="6683375" y="1631950"/>
            <a:ext cx="712788" cy="614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461" name="Rectangle 13"/>
          <p:cNvSpPr>
            <a:spLocks noChangeArrowheads="1"/>
          </p:cNvSpPr>
          <p:nvPr/>
        </p:nvSpPr>
        <p:spPr bwMode="auto">
          <a:xfrm>
            <a:off x="6683375" y="2246313"/>
            <a:ext cx="712788" cy="614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462" name="Line 14"/>
          <p:cNvSpPr>
            <a:spLocks noChangeShapeType="1"/>
          </p:cNvSpPr>
          <p:nvPr/>
        </p:nvSpPr>
        <p:spPr bwMode="auto">
          <a:xfrm>
            <a:off x="6683375" y="1916113"/>
            <a:ext cx="7127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463" name="Line 15"/>
          <p:cNvSpPr>
            <a:spLocks noChangeShapeType="1"/>
          </p:cNvSpPr>
          <p:nvPr/>
        </p:nvSpPr>
        <p:spPr bwMode="auto">
          <a:xfrm>
            <a:off x="7038975" y="1631950"/>
            <a:ext cx="1588" cy="614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464" name="AutoShape 16"/>
          <p:cNvSpPr>
            <a:spLocks noChangeArrowheads="1"/>
          </p:cNvSpPr>
          <p:nvPr/>
        </p:nvSpPr>
        <p:spPr bwMode="auto">
          <a:xfrm>
            <a:off x="7127875" y="1773238"/>
            <a:ext cx="90488" cy="9525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465" name="AutoShape 17"/>
          <p:cNvSpPr>
            <a:spLocks noChangeArrowheads="1"/>
          </p:cNvSpPr>
          <p:nvPr/>
        </p:nvSpPr>
        <p:spPr bwMode="auto">
          <a:xfrm>
            <a:off x="7083425" y="1962150"/>
            <a:ext cx="90488" cy="9525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466" name="AutoShape 18"/>
          <p:cNvSpPr>
            <a:spLocks noChangeArrowheads="1"/>
          </p:cNvSpPr>
          <p:nvPr/>
        </p:nvSpPr>
        <p:spPr bwMode="auto">
          <a:xfrm>
            <a:off x="6861175" y="1727200"/>
            <a:ext cx="88900" cy="93663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467" name="Rectangle 19"/>
          <p:cNvSpPr>
            <a:spLocks noChangeArrowheads="1"/>
          </p:cNvSpPr>
          <p:nvPr/>
        </p:nvSpPr>
        <p:spPr bwMode="auto">
          <a:xfrm>
            <a:off x="5924550" y="1631950"/>
            <a:ext cx="758825" cy="614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468" name="AutoShape 20"/>
          <p:cNvSpPr>
            <a:spLocks noChangeArrowheads="1"/>
          </p:cNvSpPr>
          <p:nvPr/>
        </p:nvSpPr>
        <p:spPr bwMode="auto">
          <a:xfrm>
            <a:off x="6637338" y="3001963"/>
            <a:ext cx="90487" cy="95250"/>
          </a:xfrm>
          <a:prstGeom prst="flowChartConnector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49" name="Oval 21"/>
          <p:cNvSpPr>
            <a:spLocks noChangeArrowheads="1"/>
          </p:cNvSpPr>
          <p:nvPr/>
        </p:nvSpPr>
        <p:spPr bwMode="auto">
          <a:xfrm>
            <a:off x="6146800" y="2482850"/>
            <a:ext cx="1071563" cy="1133475"/>
          </a:xfrm>
          <a:prstGeom prst="ellips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470" name="Rectangle 25"/>
          <p:cNvSpPr>
            <a:spLocks noChangeArrowheads="1"/>
          </p:cNvSpPr>
          <p:nvPr/>
        </p:nvSpPr>
        <p:spPr bwMode="auto">
          <a:xfrm>
            <a:off x="257175" y="5194300"/>
            <a:ext cx="7289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Tx/>
              <a:buChar char="•"/>
            </a:pPr>
            <a:r>
              <a:rPr lang="en-US" sz="2000" dirty="0">
                <a:sym typeface="Symbol" pitchFamily="-101" charset="2"/>
              </a:rPr>
              <a:t>  Whenever a point is found, update r (i.e., current minimum)</a:t>
            </a:r>
            <a:endParaRPr lang="en-US" sz="1200" dirty="0">
              <a:sym typeface="Symbol" pitchFamily="-101" charset="2"/>
            </a:endParaRPr>
          </a:p>
          <a:p>
            <a:pPr>
              <a:buFontTx/>
              <a:buChar char="•"/>
            </a:pPr>
            <a:r>
              <a:rPr lang="en-US" sz="2000" dirty="0">
                <a:sym typeface="Symbol" pitchFamily="-101" charset="2"/>
              </a:rPr>
              <a:t>  Only investigate nodes with respect to current r.</a:t>
            </a:r>
          </a:p>
        </p:txBody>
      </p:sp>
      <p:sp>
        <p:nvSpPr>
          <p:cNvPr id="104471" name="Title 2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Quadtree</a:t>
            </a:r>
            <a:r>
              <a:rPr lang="he-IL" sz="4000" dirty="0">
                <a:latin typeface="Garamond" pitchFamily="-101" charset="0"/>
              </a:rPr>
              <a:t>– </a:t>
            </a:r>
            <a:r>
              <a:rPr lang="en-US" sz="4000" dirty="0"/>
              <a:t> Nearest Neighbor Search</a:t>
            </a:r>
            <a:br>
              <a:rPr lang="en-US" sz="4000" dirty="0"/>
            </a:br>
            <a:endParaRPr lang="en-US" dirty="0"/>
          </a:p>
        </p:txBody>
      </p:sp>
      <p:sp>
        <p:nvSpPr>
          <p:cNvPr id="104472" name="TextBox 1"/>
          <p:cNvSpPr txBox="1">
            <a:spLocks noChangeArrowheads="1"/>
          </p:cNvSpPr>
          <p:nvPr/>
        </p:nvSpPr>
        <p:spPr bwMode="auto">
          <a:xfrm>
            <a:off x="6726238" y="2955925"/>
            <a:ext cx="3127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q</a:t>
            </a:r>
          </a:p>
        </p:txBody>
      </p:sp>
      <p:sp>
        <p:nvSpPr>
          <p:cNvPr id="27" name="Oval 21"/>
          <p:cNvSpPr>
            <a:spLocks noChangeArrowheads="1"/>
          </p:cNvSpPr>
          <p:nvPr/>
        </p:nvSpPr>
        <p:spPr bwMode="auto">
          <a:xfrm>
            <a:off x="6346825" y="2719388"/>
            <a:ext cx="784225" cy="841375"/>
          </a:xfrm>
          <a:prstGeom prst="ellips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49" grpId="0" animBg="1"/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7650" y="977900"/>
            <a:ext cx="4944586" cy="2535588"/>
          </a:xfrm>
        </p:spPr>
        <p:txBody>
          <a:bodyPr/>
          <a:lstStyle/>
          <a:p>
            <a:r>
              <a:rPr lang="en-US" sz="2000" dirty="0"/>
              <a:t>Simple data structure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Easy to implement.</a:t>
            </a:r>
          </a:p>
          <a:p>
            <a:endParaRPr lang="en-US" sz="2000" dirty="0"/>
          </a:p>
          <a:p>
            <a:r>
              <a:rPr lang="en-US" sz="2000" dirty="0"/>
              <a:t>But, it might not be efficient</a:t>
            </a:r>
            <a:r>
              <a:rPr lang="en-US" sz="2000" dirty="0" smtClean="0"/>
              <a:t>: two close points may  require a lot of levels in the tree to split them</a:t>
            </a:r>
            <a:endParaRPr lang="en-US" sz="1800" dirty="0" smtClean="0"/>
          </a:p>
          <a:p>
            <a:pPr lvl="1">
              <a:buNone/>
            </a:pPr>
            <a:endParaRPr lang="en-US" sz="1800" dirty="0"/>
          </a:p>
        </p:txBody>
      </p:sp>
      <p:sp>
        <p:nvSpPr>
          <p:cNvPr id="238598" name="Rectangle 6"/>
          <p:cNvSpPr>
            <a:spLocks noChangeArrowheads="1"/>
          </p:cNvSpPr>
          <p:nvPr/>
        </p:nvSpPr>
        <p:spPr bwMode="auto">
          <a:xfrm>
            <a:off x="457200" y="239713"/>
            <a:ext cx="390525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200" dirty="0">
                <a:solidFill>
                  <a:srgbClr val="006633"/>
                </a:solidFill>
                <a:latin typeface="Garamond" pitchFamily="-101" charset="0"/>
              </a:rPr>
              <a:t>Quadtree (cont’d)</a:t>
            </a:r>
            <a:endParaRPr lang="en-US" sz="4400" dirty="0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6374072" y="165590"/>
            <a:ext cx="2425700" cy="2638425"/>
            <a:chOff x="2286000" y="2209800"/>
            <a:chExt cx="4191000" cy="4191000"/>
          </a:xfrm>
        </p:grpSpPr>
        <p:sp>
          <p:nvSpPr>
            <p:cNvPr id="105477" name="Rectangle 3"/>
            <p:cNvSpPr>
              <a:spLocks noChangeArrowheads="1"/>
            </p:cNvSpPr>
            <p:nvPr/>
          </p:nvSpPr>
          <p:spPr bwMode="auto">
            <a:xfrm>
              <a:off x="2286000" y="22098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478" name="Rectangle 4"/>
            <p:cNvSpPr>
              <a:spLocks noChangeArrowheads="1"/>
            </p:cNvSpPr>
            <p:nvPr/>
          </p:nvSpPr>
          <p:spPr bwMode="auto">
            <a:xfrm>
              <a:off x="2286000" y="2209800"/>
              <a:ext cx="990600" cy="990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479" name="Rectangle 5"/>
            <p:cNvSpPr>
              <a:spLocks noChangeArrowheads="1"/>
            </p:cNvSpPr>
            <p:nvPr/>
          </p:nvSpPr>
          <p:spPr bwMode="auto">
            <a:xfrm>
              <a:off x="2286000" y="2209800"/>
              <a:ext cx="2057400" cy="2057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480" name="Rectangle 6"/>
            <p:cNvSpPr>
              <a:spLocks noChangeArrowheads="1"/>
            </p:cNvSpPr>
            <p:nvPr/>
          </p:nvSpPr>
          <p:spPr bwMode="auto">
            <a:xfrm>
              <a:off x="2286000" y="2209800"/>
              <a:ext cx="4191000" cy="419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481" name="Rectangle 8"/>
            <p:cNvSpPr>
              <a:spLocks noChangeArrowheads="1"/>
            </p:cNvSpPr>
            <p:nvPr/>
          </p:nvSpPr>
          <p:spPr bwMode="auto">
            <a:xfrm>
              <a:off x="2286000" y="4267200"/>
              <a:ext cx="2057400" cy="2133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482" name="Rectangle 9"/>
            <p:cNvSpPr>
              <a:spLocks noChangeArrowheads="1"/>
            </p:cNvSpPr>
            <p:nvPr/>
          </p:nvSpPr>
          <p:spPr bwMode="auto">
            <a:xfrm>
              <a:off x="4343400" y="2209800"/>
              <a:ext cx="2133600" cy="2057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483" name="Rectangle 10"/>
            <p:cNvSpPr>
              <a:spLocks noChangeArrowheads="1"/>
            </p:cNvSpPr>
            <p:nvPr/>
          </p:nvSpPr>
          <p:spPr bwMode="auto">
            <a:xfrm>
              <a:off x="2286000" y="3200400"/>
              <a:ext cx="990600" cy="1066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484" name="Rectangle 11"/>
            <p:cNvSpPr>
              <a:spLocks noChangeArrowheads="1"/>
            </p:cNvSpPr>
            <p:nvPr/>
          </p:nvSpPr>
          <p:spPr bwMode="auto">
            <a:xfrm>
              <a:off x="3276600" y="2209800"/>
              <a:ext cx="1066800" cy="990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485" name="Rectangle 12"/>
            <p:cNvSpPr>
              <a:spLocks noChangeArrowheads="1"/>
            </p:cNvSpPr>
            <p:nvPr/>
          </p:nvSpPr>
          <p:spPr bwMode="auto">
            <a:xfrm>
              <a:off x="2286000" y="2667000"/>
              <a:ext cx="4572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486" name="Rectangle 13"/>
            <p:cNvSpPr>
              <a:spLocks noChangeArrowheads="1"/>
            </p:cNvSpPr>
            <p:nvPr/>
          </p:nvSpPr>
          <p:spPr bwMode="auto">
            <a:xfrm>
              <a:off x="2743200" y="2209800"/>
              <a:ext cx="5334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487" name="AutoShape 15"/>
            <p:cNvSpPr>
              <a:spLocks noChangeArrowheads="1"/>
            </p:cNvSpPr>
            <p:nvPr/>
          </p:nvSpPr>
          <p:spPr bwMode="auto">
            <a:xfrm>
              <a:off x="2362200" y="2362200"/>
              <a:ext cx="152400" cy="152400"/>
            </a:xfrm>
            <a:prstGeom prst="smileyFace">
              <a:avLst>
                <a:gd name="adj" fmla="val 465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89915"/>
            <a:ext cx="7294370" cy="3447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838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The following image shows original image and its PR quad tree decomposition.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250" y="2583222"/>
            <a:ext cx="6413500" cy="3492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Large Scale Image Search in Database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Find similar images in a large database</a:t>
            </a:r>
          </a:p>
        </p:txBody>
      </p:sp>
      <p:pic>
        <p:nvPicPr>
          <p:cNvPr id="4" name="Picture 15" descr="gtotem_chimpanzee"/>
          <p:cNvPicPr preferRelativeResize="0"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67400" y="4724400"/>
            <a:ext cx="10160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6" descr="office"/>
          <p:cNvPicPr preferRelativeResize="0"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2800" y="3810000"/>
            <a:ext cx="1166813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4" descr="newCar_jpg_large"/>
          <p:cNvPicPr preferRelativeResize="0"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162800" y="4800600"/>
            <a:ext cx="1158875" cy="9112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143000" y="4343400"/>
          <a:ext cx="1447800" cy="1447800"/>
        </p:xfrm>
        <a:graphic>
          <a:graphicData uri="http://schemas.openxmlformats.org/presentationml/2006/ole">
            <p:oleObj spid="_x0000_s19458" name="Bitmap Image" r:id="rId7" imgW="1142857" imgH="1142857" progId="PBrush">
              <p:embed/>
            </p:oleObj>
          </a:graphicData>
        </a:graphic>
      </p:graphicFrame>
      <p:sp>
        <p:nvSpPr>
          <p:cNvPr id="8" name="AutoShape 11"/>
          <p:cNvSpPr>
            <a:spLocks noChangeArrowheads="1"/>
          </p:cNvSpPr>
          <p:nvPr/>
        </p:nvSpPr>
        <p:spPr bwMode="auto">
          <a:xfrm>
            <a:off x="3276600" y="48768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7239000" y="5562600"/>
          <a:ext cx="814388" cy="944563"/>
        </p:xfrm>
        <a:graphic>
          <a:graphicData uri="http://schemas.openxmlformats.org/presentationml/2006/ole">
            <p:oleObj spid="_x0000_s19459" name="Bitmap Image" r:id="rId8" imgW="1142857" imgH="1324160" progId="PBrush">
              <p:embed/>
            </p:oleObj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/>
        </p:nvGraphicFramePr>
        <p:xfrm>
          <a:off x="5029200" y="5257800"/>
          <a:ext cx="833438" cy="1243013"/>
        </p:xfrm>
        <a:graphic>
          <a:graphicData uri="http://schemas.openxmlformats.org/presentationml/2006/ole">
            <p:oleObj spid="_x0000_s19460" name="Bitmap Image" r:id="rId9" imgW="1142857" imgH="1571844" progId="PBrush">
              <p:embed/>
            </p:oleObj>
          </a:graphicData>
        </a:graphic>
      </p:graphicFrame>
      <p:graphicFrame>
        <p:nvGraphicFramePr>
          <p:cNvPr id="12" name="Object 10"/>
          <p:cNvGraphicFramePr>
            <a:graphicFrameLocks noChangeAspect="1"/>
          </p:cNvGraphicFramePr>
          <p:nvPr/>
        </p:nvGraphicFramePr>
        <p:xfrm>
          <a:off x="6172200" y="3505200"/>
          <a:ext cx="763588" cy="1146175"/>
        </p:xfrm>
        <a:graphic>
          <a:graphicData uri="http://schemas.openxmlformats.org/presentationml/2006/ole">
            <p:oleObj spid="_x0000_s19461" name="Bitmap Image" r:id="rId10" imgW="1142857" imgH="1714739" progId="PBrush">
              <p:embed/>
            </p:oleObj>
          </a:graphicData>
        </a:graphic>
      </p:graphicFrame>
      <p:graphicFrame>
        <p:nvGraphicFramePr>
          <p:cNvPr id="13" name="Object 7"/>
          <p:cNvGraphicFramePr>
            <a:graphicFrameLocks noChangeAspect="1"/>
          </p:cNvGraphicFramePr>
          <p:nvPr/>
        </p:nvGraphicFramePr>
        <p:xfrm>
          <a:off x="4953000" y="3886200"/>
          <a:ext cx="949325" cy="1146175"/>
        </p:xfrm>
        <a:graphic>
          <a:graphicData uri="http://schemas.openxmlformats.org/presentationml/2006/ole">
            <p:oleObj spid="_x0000_s19462" name="Bitmap Image" r:id="rId11" imgW="1142857" imgH="1380952" progId="PBrush">
              <p:embed/>
            </p:oleObj>
          </a:graphicData>
        </a:graphic>
      </p:graphicFrame>
      <p:sp>
        <p:nvSpPr>
          <p:cNvPr id="14" name="AutoShape 19"/>
          <p:cNvSpPr>
            <a:spLocks noChangeArrowheads="1"/>
          </p:cNvSpPr>
          <p:nvPr/>
        </p:nvSpPr>
        <p:spPr bwMode="auto">
          <a:xfrm>
            <a:off x="4800600" y="3048000"/>
            <a:ext cx="3581400" cy="3810000"/>
          </a:xfrm>
          <a:prstGeom prst="can">
            <a:avLst>
              <a:gd name="adj" fmla="val 26596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pic>
        <p:nvPicPr>
          <p:cNvPr id="15" name="Picture 20" descr="Fish_dance01_2816%20in%20Kolbe,%20Wikipedia%20small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172200" y="5562600"/>
            <a:ext cx="8572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椭圆 15"/>
          <p:cNvSpPr/>
          <p:nvPr/>
        </p:nvSpPr>
        <p:spPr>
          <a:xfrm>
            <a:off x="4724400" y="3733800"/>
            <a:ext cx="1447800" cy="1524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5638800" y="4419600"/>
            <a:ext cx="1447800" cy="1447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368300" y="277813"/>
            <a:ext cx="8775700" cy="1139825"/>
          </a:xfrm>
        </p:spPr>
        <p:txBody>
          <a:bodyPr/>
          <a:lstStyle/>
          <a:p>
            <a:pPr eaLnBrk="1" hangingPunct="1"/>
            <a:r>
              <a:rPr lang="en-US"/>
              <a:t>Nearest Neighbor(s) Query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520700" y="1412875"/>
            <a:ext cx="8229600" cy="4530725"/>
          </a:xfrm>
        </p:spPr>
        <p:txBody>
          <a:bodyPr/>
          <a:lstStyle/>
          <a:p>
            <a:pPr lvl="1" eaLnBrk="1" hangingPunct="1"/>
            <a:r>
              <a:rPr lang="en-US" sz="2400"/>
              <a:t>What is the closest restaurant to my hotel?</a:t>
            </a:r>
          </a:p>
          <a:p>
            <a:pPr eaLnBrk="1" hangingPunct="1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9D553-2D37-914A-9836-275A82A56E51}" type="slidenum">
              <a:rPr lang="en-US"/>
              <a:pPr/>
              <a:t>17</a:t>
            </a:fld>
            <a:endParaRPr lang="en-US"/>
          </a:p>
        </p:txBody>
      </p:sp>
      <p:pic>
        <p:nvPicPr>
          <p:cNvPr id="922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8500" y="2133600"/>
            <a:ext cx="7289800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2" name="Oval 9"/>
          <p:cNvSpPr>
            <a:spLocks noChangeArrowheads="1"/>
          </p:cNvSpPr>
          <p:nvPr/>
        </p:nvSpPr>
        <p:spPr bwMode="auto">
          <a:xfrm>
            <a:off x="3643313" y="5126038"/>
            <a:ext cx="115887" cy="106362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Applications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17638"/>
            <a:ext cx="3814763" cy="3451225"/>
          </a:xfrm>
        </p:spPr>
        <p:txBody>
          <a:bodyPr/>
          <a:lstStyle/>
          <a:p>
            <a:r>
              <a:rPr lang="en-US" dirty="0"/>
              <a:t>Classification </a:t>
            </a:r>
          </a:p>
          <a:p>
            <a:r>
              <a:rPr lang="en-US" dirty="0" smtClean="0"/>
              <a:t>Clustering</a:t>
            </a:r>
          </a:p>
          <a:p>
            <a:r>
              <a:rPr lang="en-US" dirty="0" smtClean="0"/>
              <a:t>Indexing</a:t>
            </a:r>
            <a:endParaRPr lang="en-US" dirty="0"/>
          </a:p>
        </p:txBody>
      </p:sp>
      <p:sp>
        <p:nvSpPr>
          <p:cNvPr id="16388" name="Oval 4"/>
          <p:cNvSpPr>
            <a:spLocks noChangeArrowheads="1"/>
          </p:cNvSpPr>
          <p:nvPr/>
        </p:nvSpPr>
        <p:spPr bwMode="auto">
          <a:xfrm>
            <a:off x="2195513" y="4833938"/>
            <a:ext cx="612775" cy="6477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3200"/>
              <a:t>q ?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187450" y="3933825"/>
            <a:ext cx="4068763" cy="1852613"/>
            <a:chOff x="748" y="2478"/>
            <a:chExt cx="2563" cy="1167"/>
          </a:xfrm>
        </p:grpSpPr>
        <p:pic>
          <p:nvPicPr>
            <p:cNvPr id="16390" name="Picture 6" descr="small_banana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43" y="2682"/>
              <a:ext cx="234" cy="351"/>
            </a:xfrm>
            <a:prstGeom prst="rect">
              <a:avLst/>
            </a:prstGeom>
            <a:noFill/>
          </p:spPr>
        </p:pic>
        <p:pic>
          <p:nvPicPr>
            <p:cNvPr id="16391" name="Picture 7" descr="small_app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562" y="2863"/>
              <a:ext cx="204" cy="204"/>
            </a:xfrm>
            <a:prstGeom prst="rect">
              <a:avLst/>
            </a:prstGeom>
            <a:noFill/>
          </p:spPr>
        </p:pic>
        <p:pic>
          <p:nvPicPr>
            <p:cNvPr id="16392" name="Picture 8" descr="small_app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381" y="2591"/>
              <a:ext cx="204" cy="204"/>
            </a:xfrm>
            <a:prstGeom prst="rect">
              <a:avLst/>
            </a:prstGeom>
            <a:noFill/>
          </p:spPr>
        </p:pic>
        <p:pic>
          <p:nvPicPr>
            <p:cNvPr id="16393" name="Picture 9" descr="small_app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789" y="2478"/>
              <a:ext cx="204" cy="204"/>
            </a:xfrm>
            <a:prstGeom prst="rect">
              <a:avLst/>
            </a:prstGeom>
            <a:noFill/>
          </p:spPr>
        </p:pic>
        <p:pic>
          <p:nvPicPr>
            <p:cNvPr id="16394" name="Picture 10" descr="small_app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107" y="3090"/>
              <a:ext cx="204" cy="204"/>
            </a:xfrm>
            <a:prstGeom prst="rect">
              <a:avLst/>
            </a:prstGeom>
            <a:noFill/>
          </p:spPr>
        </p:pic>
        <p:pic>
          <p:nvPicPr>
            <p:cNvPr id="16395" name="Picture 11" descr="small_app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744" y="3362"/>
              <a:ext cx="204" cy="204"/>
            </a:xfrm>
            <a:prstGeom prst="rect">
              <a:avLst/>
            </a:prstGeom>
            <a:noFill/>
          </p:spPr>
        </p:pic>
        <p:pic>
          <p:nvPicPr>
            <p:cNvPr id="16396" name="Picture 12" descr="small_app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061" y="2750"/>
              <a:ext cx="204" cy="204"/>
            </a:xfrm>
            <a:prstGeom prst="rect">
              <a:avLst/>
            </a:prstGeom>
            <a:noFill/>
          </p:spPr>
        </p:pic>
        <p:pic>
          <p:nvPicPr>
            <p:cNvPr id="16397" name="Picture 13" descr="small_banana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338" y="2568"/>
              <a:ext cx="234" cy="351"/>
            </a:xfrm>
            <a:prstGeom prst="rect">
              <a:avLst/>
            </a:prstGeom>
            <a:noFill/>
          </p:spPr>
        </p:pic>
        <p:pic>
          <p:nvPicPr>
            <p:cNvPr id="16398" name="Picture 14" descr="small_banana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75" y="2908"/>
              <a:ext cx="234" cy="351"/>
            </a:xfrm>
            <a:prstGeom prst="rect">
              <a:avLst/>
            </a:prstGeom>
            <a:noFill/>
          </p:spPr>
        </p:pic>
        <p:pic>
          <p:nvPicPr>
            <p:cNvPr id="16399" name="Picture 15" descr="small_banana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79" y="3294"/>
              <a:ext cx="234" cy="351"/>
            </a:xfrm>
            <a:prstGeom prst="rect">
              <a:avLst/>
            </a:prstGeom>
            <a:noFill/>
          </p:spPr>
        </p:pic>
        <p:pic>
          <p:nvPicPr>
            <p:cNvPr id="16400" name="Picture 16" descr="small_banana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48" y="3113"/>
              <a:ext cx="234" cy="351"/>
            </a:xfrm>
            <a:prstGeom prst="rect">
              <a:avLst/>
            </a:prstGeom>
            <a:noFill/>
          </p:spPr>
        </p:pic>
        <p:pic>
          <p:nvPicPr>
            <p:cNvPr id="16401" name="Picture 17" descr="small_app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995" y="2614"/>
              <a:ext cx="204" cy="204"/>
            </a:xfrm>
            <a:prstGeom prst="rect">
              <a:avLst/>
            </a:prstGeom>
            <a:noFill/>
          </p:spPr>
        </p:pic>
      </p:grpSp>
      <p:sp>
        <p:nvSpPr>
          <p:cNvPr id="16402" name="Rectangle 18"/>
          <p:cNvSpPr>
            <a:spLocks noChangeArrowheads="1"/>
          </p:cNvSpPr>
          <p:nvPr/>
        </p:nvSpPr>
        <p:spPr bwMode="auto">
          <a:xfrm>
            <a:off x="4643438" y="1419540"/>
            <a:ext cx="3814762" cy="36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itchFamily="-101" charset="-128"/>
              </a:rPr>
              <a:t>Copyright violation detection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800" dirty="0"/>
          </a:p>
        </p:txBody>
      </p:sp>
      <p:sp>
        <p:nvSpPr>
          <p:cNvPr id="16403" name="Line 19"/>
          <p:cNvSpPr>
            <a:spLocks noChangeShapeType="1"/>
          </p:cNvSpPr>
          <p:nvPr/>
        </p:nvSpPr>
        <p:spPr bwMode="auto">
          <a:xfrm>
            <a:off x="1116013" y="6273800"/>
            <a:ext cx="4787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04" name="Line 20"/>
          <p:cNvSpPr>
            <a:spLocks noChangeShapeType="1"/>
          </p:cNvSpPr>
          <p:nvPr/>
        </p:nvSpPr>
        <p:spPr bwMode="auto">
          <a:xfrm flipV="1">
            <a:off x="1116013" y="3789363"/>
            <a:ext cx="0" cy="2484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05" name="Text Box 21"/>
          <p:cNvSpPr txBox="1">
            <a:spLocks noChangeArrowheads="1"/>
          </p:cNvSpPr>
          <p:nvPr/>
        </p:nvSpPr>
        <p:spPr bwMode="auto">
          <a:xfrm>
            <a:off x="4981575" y="6186488"/>
            <a:ext cx="654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color</a:t>
            </a:r>
          </a:p>
        </p:txBody>
      </p:sp>
      <p:sp>
        <p:nvSpPr>
          <p:cNvPr id="16406" name="Text Box 22"/>
          <p:cNvSpPr txBox="1">
            <a:spLocks noChangeArrowheads="1"/>
          </p:cNvSpPr>
          <p:nvPr/>
        </p:nvSpPr>
        <p:spPr bwMode="auto">
          <a:xfrm>
            <a:off x="192088" y="4005263"/>
            <a:ext cx="857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Weight</a:t>
            </a:r>
          </a:p>
        </p:txBody>
      </p:sp>
      <p:sp>
        <p:nvSpPr>
          <p:cNvPr id="16407" name="Line 23"/>
          <p:cNvSpPr>
            <a:spLocks noChangeShapeType="1"/>
          </p:cNvSpPr>
          <p:nvPr/>
        </p:nvSpPr>
        <p:spPr bwMode="auto">
          <a:xfrm flipV="1">
            <a:off x="2514600" y="47244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08" name="Line 24"/>
          <p:cNvSpPr>
            <a:spLocks noChangeShapeType="1"/>
          </p:cNvSpPr>
          <p:nvPr/>
        </p:nvSpPr>
        <p:spPr bwMode="auto">
          <a:xfrm flipH="1" flipV="1">
            <a:off x="1958975" y="4976813"/>
            <a:ext cx="236538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868363" y="1974850"/>
            <a:ext cx="7696200" cy="1754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algn="l" rtl="0">
              <a:spcBef>
                <a:spcPct val="20000"/>
              </a:spcBef>
              <a:buFontTx/>
              <a:buChar char="•"/>
            </a:pPr>
            <a:r>
              <a:rPr lang="en-US" sz="2800" dirty="0"/>
              <a:t>Given: a set </a:t>
            </a:r>
            <a:r>
              <a:rPr lang="en-US" sz="2800" i="1" dirty="0"/>
              <a:t>P</a:t>
            </a:r>
            <a:r>
              <a:rPr lang="en-US" sz="2800" dirty="0"/>
              <a:t> of </a:t>
            </a:r>
            <a:r>
              <a:rPr lang="en-US" sz="2800" i="1" dirty="0" smtClean="0"/>
              <a:t>n</a:t>
            </a:r>
            <a:r>
              <a:rPr lang="en-US" sz="2800" dirty="0" smtClean="0"/>
              <a:t> </a:t>
            </a:r>
            <a:r>
              <a:rPr lang="en-US" sz="2800" dirty="0" smtClean="0"/>
              <a:t>points in  </a:t>
            </a:r>
            <a:r>
              <a:rPr lang="en-US" sz="2800" i="1" dirty="0" smtClean="0"/>
              <a:t>R</a:t>
            </a:r>
            <a:r>
              <a:rPr lang="en-US" sz="2800" i="1" baseline="30000" dirty="0" smtClean="0"/>
              <a:t>d</a:t>
            </a:r>
            <a:r>
              <a:rPr lang="en-US" sz="2800" i="1" baseline="30000" dirty="0"/>
              <a:t/>
            </a:r>
            <a:br>
              <a:rPr lang="en-US" sz="2800" i="1" baseline="30000" dirty="0"/>
            </a:br>
            <a:r>
              <a:rPr lang="en-US" sz="2800" dirty="0"/>
              <a:t>o</a:t>
            </a:r>
            <a:r>
              <a:rPr lang="en-US" sz="2800" dirty="0" smtClean="0"/>
              <a:t>ver </a:t>
            </a:r>
            <a:r>
              <a:rPr lang="en-US" sz="2800" dirty="0"/>
              <a:t>some metric</a:t>
            </a:r>
          </a:p>
          <a:p>
            <a:pPr marL="342900" indent="-342900" algn="l" rtl="0">
              <a:spcBef>
                <a:spcPct val="20000"/>
              </a:spcBef>
              <a:buFontTx/>
              <a:buChar char="•"/>
            </a:pPr>
            <a:r>
              <a:rPr lang="en-US" sz="2800" dirty="0"/>
              <a:t>F</a:t>
            </a:r>
            <a:r>
              <a:rPr lang="en-US" sz="2800" dirty="0" smtClean="0"/>
              <a:t>ind </a:t>
            </a:r>
            <a:r>
              <a:rPr lang="en-US" sz="2800" dirty="0"/>
              <a:t>the </a:t>
            </a:r>
            <a:r>
              <a:rPr lang="en-US" sz="2800" i="1" dirty="0"/>
              <a:t>nearest </a:t>
            </a:r>
            <a:r>
              <a:rPr lang="en-US" sz="2800" i="1" dirty="0" smtClean="0"/>
              <a:t>neighbors</a:t>
            </a:r>
            <a:r>
              <a:rPr lang="en-US" sz="2800" dirty="0" smtClean="0"/>
              <a:t> </a:t>
            </a:r>
            <a:r>
              <a:rPr lang="en-US" sz="2800" i="1" dirty="0"/>
              <a:t>p</a:t>
            </a:r>
            <a:r>
              <a:rPr lang="en-US" sz="2800" dirty="0"/>
              <a:t> of </a:t>
            </a:r>
            <a:r>
              <a:rPr lang="en-US" sz="2800" i="1" dirty="0"/>
              <a:t>q</a:t>
            </a:r>
            <a:r>
              <a:rPr lang="en-US" sz="2800" dirty="0"/>
              <a:t> in </a:t>
            </a:r>
            <a:r>
              <a:rPr lang="en-US" sz="2800" i="1" dirty="0"/>
              <a:t>P</a:t>
            </a:r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 flipV="1">
            <a:off x="2514600" y="47244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810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Problem Definition: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Nearest </a:t>
            </a:r>
            <a:r>
              <a:rPr lang="en-US" sz="4000" dirty="0"/>
              <a:t>Neighbor </a:t>
            </a:r>
            <a:r>
              <a:rPr lang="en-US" sz="4000" dirty="0" smtClean="0"/>
              <a:t>Search</a:t>
            </a:r>
            <a:endParaRPr lang="en-US" sz="4000" dirty="0"/>
          </a:p>
        </p:txBody>
      </p:sp>
      <p:sp>
        <p:nvSpPr>
          <p:cNvPr id="14343" name="AutoShape 7"/>
          <p:cNvSpPr>
            <a:spLocks noChangeArrowheads="1"/>
          </p:cNvSpPr>
          <p:nvPr/>
        </p:nvSpPr>
        <p:spPr bwMode="auto">
          <a:xfrm>
            <a:off x="1066800" y="5638800"/>
            <a:ext cx="2895600" cy="457200"/>
          </a:xfrm>
          <a:prstGeom prst="wedgeEllipseCallout">
            <a:avLst>
              <a:gd name="adj1" fmla="val 30097"/>
              <a:gd name="adj2" fmla="val -198611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en-US" sz="2000"/>
              <a:t>Distance metric</a:t>
            </a:r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 flipH="1" flipV="1">
            <a:off x="1958975" y="4976813"/>
            <a:ext cx="236538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 flipV="1">
            <a:off x="2514600" y="47244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 flipH="1" flipV="1">
            <a:off x="1958975" y="4976813"/>
            <a:ext cx="236538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7" name="Oval 11"/>
          <p:cNvSpPr>
            <a:spLocks noChangeArrowheads="1"/>
          </p:cNvSpPr>
          <p:nvPr/>
        </p:nvSpPr>
        <p:spPr bwMode="auto">
          <a:xfrm>
            <a:off x="4427538" y="5445125"/>
            <a:ext cx="215900" cy="215900"/>
          </a:xfrm>
          <a:prstGeom prst="ellipse">
            <a:avLst/>
          </a:prstGeom>
          <a:solidFill>
            <a:srgbClr val="FF3300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8" name="Oval 12"/>
          <p:cNvSpPr>
            <a:spLocks noChangeArrowheads="1"/>
          </p:cNvSpPr>
          <p:nvPr/>
        </p:nvSpPr>
        <p:spPr bwMode="auto">
          <a:xfrm>
            <a:off x="5003800" y="4976813"/>
            <a:ext cx="215900" cy="215900"/>
          </a:xfrm>
          <a:prstGeom prst="ellipse">
            <a:avLst/>
          </a:prstGeom>
          <a:solidFill>
            <a:srgbClr val="FF3300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9" name="Oval 13"/>
          <p:cNvSpPr>
            <a:spLocks noChangeArrowheads="1"/>
          </p:cNvSpPr>
          <p:nvPr/>
        </p:nvSpPr>
        <p:spPr bwMode="auto">
          <a:xfrm>
            <a:off x="4932363" y="4437063"/>
            <a:ext cx="215900" cy="215900"/>
          </a:xfrm>
          <a:prstGeom prst="ellipse">
            <a:avLst/>
          </a:prstGeom>
          <a:solidFill>
            <a:srgbClr val="FF3300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50" name="Oval 14"/>
          <p:cNvSpPr>
            <a:spLocks noChangeArrowheads="1"/>
          </p:cNvSpPr>
          <p:nvPr/>
        </p:nvSpPr>
        <p:spPr bwMode="auto">
          <a:xfrm>
            <a:off x="4500563" y="3968750"/>
            <a:ext cx="215900" cy="215900"/>
          </a:xfrm>
          <a:prstGeom prst="ellipse">
            <a:avLst/>
          </a:prstGeom>
          <a:solidFill>
            <a:srgbClr val="FF3300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51" name="Oval 15"/>
          <p:cNvSpPr>
            <a:spLocks noChangeArrowheads="1"/>
          </p:cNvSpPr>
          <p:nvPr/>
        </p:nvSpPr>
        <p:spPr bwMode="auto">
          <a:xfrm>
            <a:off x="3816350" y="4184650"/>
            <a:ext cx="215900" cy="215900"/>
          </a:xfrm>
          <a:prstGeom prst="ellipse">
            <a:avLst/>
          </a:prstGeom>
          <a:solidFill>
            <a:srgbClr val="FF3300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52" name="Oval 16"/>
          <p:cNvSpPr>
            <a:spLocks noChangeArrowheads="1"/>
          </p:cNvSpPr>
          <p:nvPr/>
        </p:nvSpPr>
        <p:spPr bwMode="auto">
          <a:xfrm>
            <a:off x="3203575" y="4221163"/>
            <a:ext cx="215900" cy="215900"/>
          </a:xfrm>
          <a:prstGeom prst="ellipse">
            <a:avLst/>
          </a:prstGeom>
          <a:solidFill>
            <a:srgbClr val="FF3300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53" name="Oval 17"/>
          <p:cNvSpPr>
            <a:spLocks noChangeArrowheads="1"/>
          </p:cNvSpPr>
          <p:nvPr/>
        </p:nvSpPr>
        <p:spPr bwMode="auto">
          <a:xfrm>
            <a:off x="4176713" y="4616450"/>
            <a:ext cx="215900" cy="215900"/>
          </a:xfrm>
          <a:prstGeom prst="ellipse">
            <a:avLst/>
          </a:prstGeom>
          <a:solidFill>
            <a:srgbClr val="FF3300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54" name="Oval 18"/>
          <p:cNvSpPr>
            <a:spLocks noChangeArrowheads="1"/>
          </p:cNvSpPr>
          <p:nvPr/>
        </p:nvSpPr>
        <p:spPr bwMode="auto">
          <a:xfrm>
            <a:off x="2303463" y="4184650"/>
            <a:ext cx="215900" cy="215900"/>
          </a:xfrm>
          <a:prstGeom prst="ellipse">
            <a:avLst/>
          </a:prstGeom>
          <a:solidFill>
            <a:srgbClr val="FF3300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55" name="Oval 19"/>
          <p:cNvSpPr>
            <a:spLocks noChangeArrowheads="1"/>
          </p:cNvSpPr>
          <p:nvPr/>
        </p:nvSpPr>
        <p:spPr bwMode="auto">
          <a:xfrm>
            <a:off x="1835150" y="4292600"/>
            <a:ext cx="215900" cy="215900"/>
          </a:xfrm>
          <a:prstGeom prst="ellipse">
            <a:avLst/>
          </a:prstGeom>
          <a:solidFill>
            <a:srgbClr val="FF3300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56" name="Oval 20"/>
          <p:cNvSpPr>
            <a:spLocks noChangeArrowheads="1"/>
          </p:cNvSpPr>
          <p:nvPr/>
        </p:nvSpPr>
        <p:spPr bwMode="auto">
          <a:xfrm>
            <a:off x="1692275" y="4689475"/>
            <a:ext cx="215900" cy="215900"/>
          </a:xfrm>
          <a:prstGeom prst="ellipse">
            <a:avLst/>
          </a:prstGeom>
          <a:solidFill>
            <a:srgbClr val="FF3300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57" name="Oval 21"/>
          <p:cNvSpPr>
            <a:spLocks noChangeArrowheads="1"/>
          </p:cNvSpPr>
          <p:nvPr/>
        </p:nvSpPr>
        <p:spPr bwMode="auto">
          <a:xfrm>
            <a:off x="1331913" y="5049838"/>
            <a:ext cx="215900" cy="215900"/>
          </a:xfrm>
          <a:prstGeom prst="ellipse">
            <a:avLst/>
          </a:prstGeom>
          <a:solidFill>
            <a:srgbClr val="FF3300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58" name="Oval 22"/>
          <p:cNvSpPr>
            <a:spLocks noChangeArrowheads="1"/>
          </p:cNvSpPr>
          <p:nvPr/>
        </p:nvSpPr>
        <p:spPr bwMode="auto">
          <a:xfrm>
            <a:off x="2051050" y="5337175"/>
            <a:ext cx="215900" cy="215900"/>
          </a:xfrm>
          <a:prstGeom prst="ellipse">
            <a:avLst/>
          </a:prstGeom>
          <a:solidFill>
            <a:srgbClr val="FF3300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59" name="Oval 23"/>
          <p:cNvSpPr>
            <a:spLocks noChangeArrowheads="1"/>
          </p:cNvSpPr>
          <p:nvPr/>
        </p:nvSpPr>
        <p:spPr bwMode="auto">
          <a:xfrm>
            <a:off x="2232025" y="4868863"/>
            <a:ext cx="395288" cy="396875"/>
          </a:xfrm>
          <a:prstGeom prst="ellipse">
            <a:avLst/>
          </a:prstGeom>
          <a:solidFill>
            <a:srgbClr val="FF3300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Q?</a:t>
            </a:r>
            <a:endParaRPr lang="he-IL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36904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Methods used for comparative study of the problem</a:t>
            </a:r>
            <a:r>
              <a:rPr lang="en-US" sz="3200" dirty="0" smtClean="0"/>
              <a:t>	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10691"/>
            <a:ext cx="4162301" cy="2244436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Brute Force</a:t>
            </a:r>
          </a:p>
          <a:p>
            <a:r>
              <a:rPr lang="en-US" dirty="0" smtClean="0"/>
              <a:t>Quadtrees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Brute Force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b="1" dirty="0" smtClean="0"/>
              <a:t>f</a:t>
            </a:r>
            <a:r>
              <a:rPr lang="en-US" sz="2400" b="1" dirty="0" smtClean="0"/>
              <a:t>or </a:t>
            </a:r>
            <a:r>
              <a:rPr lang="en-US" sz="2400" dirty="0" smtClean="0"/>
              <a:t>all points in space P</a:t>
            </a:r>
          </a:p>
          <a:p>
            <a:pPr>
              <a:buNone/>
            </a:pPr>
            <a:r>
              <a:rPr lang="en-US" sz="2400" b="1" dirty="0" smtClean="0"/>
              <a:t>do</a:t>
            </a:r>
          </a:p>
          <a:p>
            <a:pPr>
              <a:buNone/>
            </a:pPr>
            <a:r>
              <a:rPr lang="en-US" sz="2400" b="1" dirty="0" smtClean="0"/>
              <a:t>i</a:t>
            </a:r>
            <a:r>
              <a:rPr lang="en-US" sz="2400" b="1" dirty="0" smtClean="0"/>
              <a:t>f</a:t>
            </a:r>
            <a:r>
              <a:rPr lang="en-US" sz="2400" dirty="0" smtClean="0"/>
              <a:t> points in queue &lt; k: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b="1" dirty="0" smtClean="0"/>
              <a:t>push</a:t>
            </a:r>
            <a:r>
              <a:rPr lang="en-US" sz="2400" dirty="0" smtClean="0"/>
              <a:t> point in priority queue</a:t>
            </a:r>
          </a:p>
          <a:p>
            <a:pPr>
              <a:buNone/>
            </a:pPr>
            <a:r>
              <a:rPr lang="en-US" sz="2400" b="1" dirty="0" smtClean="0"/>
              <a:t> else</a:t>
            </a:r>
          </a:p>
          <a:p>
            <a:pPr>
              <a:buNone/>
            </a:pPr>
            <a:r>
              <a:rPr lang="en-US" sz="2400" b="1" dirty="0" smtClean="0"/>
              <a:t>	</a:t>
            </a:r>
            <a:r>
              <a:rPr lang="en-US" sz="2400" dirty="0" smtClean="0"/>
              <a:t>if(priority(current point)&gt;priority(pop(queue))</a:t>
            </a:r>
          </a:p>
          <a:p>
            <a:pPr>
              <a:buNone/>
            </a:pPr>
            <a:r>
              <a:rPr lang="en-US" sz="2400" b="1" dirty="0" smtClean="0"/>
              <a:t>	</a:t>
            </a:r>
            <a:r>
              <a:rPr lang="en-US" sz="2400" b="1" dirty="0" smtClean="0"/>
              <a:t>		pop</a:t>
            </a:r>
            <a:r>
              <a:rPr lang="en-US" sz="2400" dirty="0" smtClean="0"/>
              <a:t>()</a:t>
            </a:r>
            <a:endParaRPr lang="en-US" sz="2400" b="1" dirty="0" smtClean="0"/>
          </a:p>
          <a:p>
            <a:pPr>
              <a:buNone/>
            </a:pPr>
            <a:r>
              <a:rPr lang="en-US" sz="2400" b="1" dirty="0" smtClean="0"/>
              <a:t>	</a:t>
            </a:r>
            <a:r>
              <a:rPr lang="en-US" sz="2400" b="1" dirty="0" smtClean="0"/>
              <a:t>		push</a:t>
            </a:r>
            <a:r>
              <a:rPr lang="en-US" sz="2400" dirty="0" smtClean="0"/>
              <a:t>(current point)</a:t>
            </a:r>
          </a:p>
          <a:p>
            <a:pPr>
              <a:buNone/>
            </a:pPr>
            <a:r>
              <a:rPr lang="en-US" sz="2400" b="1" dirty="0" smtClean="0"/>
              <a:t>end</a:t>
            </a:r>
          </a:p>
          <a:p>
            <a:pPr>
              <a:buNone/>
            </a:pPr>
            <a:r>
              <a:rPr lang="en-US" sz="2400" b="1" dirty="0" smtClean="0"/>
              <a:t>print</a:t>
            </a:r>
            <a:r>
              <a:rPr lang="en-US" sz="2400" dirty="0" smtClean="0"/>
              <a:t> queue</a:t>
            </a:r>
          </a:p>
          <a:p>
            <a:pPr>
              <a:buNone/>
            </a:pPr>
            <a:r>
              <a:rPr lang="en-US" sz="2400" b="1" dirty="0" smtClean="0"/>
              <a:t>Time Complexity: 		O(n)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695699" y="6310829"/>
            <a:ext cx="6976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*priority increases as distance from query point </a:t>
            </a:r>
            <a:r>
              <a:rPr lang="en-US" b="1" dirty="0" smtClean="0"/>
              <a:t>q</a:t>
            </a:r>
            <a:r>
              <a:rPr lang="en-US" dirty="0" smtClean="0"/>
              <a:t> decreases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3"/>
          <p:cNvSpPr>
            <a:spLocks noChangeArrowheads="1"/>
          </p:cNvSpPr>
          <p:nvPr/>
        </p:nvSpPr>
        <p:spPr bwMode="auto">
          <a:xfrm>
            <a:off x="199222" y="1579142"/>
            <a:ext cx="5590391" cy="442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-101" charset="0"/>
              <a:buChar char="•"/>
            </a:pPr>
            <a:r>
              <a:rPr lang="en-GB" sz="2400" dirty="0"/>
              <a:t>A tree in which each internal node has up to four children. </a:t>
            </a:r>
          </a:p>
          <a:p>
            <a:pPr marL="342900" indent="-342900">
              <a:spcBef>
                <a:spcPct val="20000"/>
              </a:spcBef>
              <a:buFont typeface="Arial" pitchFamily="-101" charset="0"/>
              <a:buChar char="•"/>
            </a:pPr>
            <a:endParaRPr lang="en-GB" sz="2400" dirty="0"/>
          </a:p>
          <a:p>
            <a:pPr marL="342900" indent="-342900">
              <a:spcBef>
                <a:spcPct val="20000"/>
              </a:spcBef>
              <a:buFont typeface="Arial" pitchFamily="-101" charset="0"/>
              <a:buChar char="•"/>
            </a:pPr>
            <a:r>
              <a:rPr lang="en-GB" sz="2400" dirty="0"/>
              <a:t>Every node in the quadtree corresponds to a square. </a:t>
            </a:r>
          </a:p>
          <a:p>
            <a:pPr marL="342900" indent="-342900">
              <a:spcBef>
                <a:spcPct val="20000"/>
              </a:spcBef>
            </a:pPr>
            <a:endParaRPr lang="en-GB" sz="2400" dirty="0"/>
          </a:p>
          <a:p>
            <a:pPr marL="342900" indent="-342900">
              <a:spcBef>
                <a:spcPct val="20000"/>
              </a:spcBef>
              <a:buFont typeface="Arial" pitchFamily="-101" charset="0"/>
              <a:buChar char="•"/>
            </a:pPr>
            <a:r>
              <a:rPr lang="en-GB" sz="2400" dirty="0"/>
              <a:t>The children of a node </a:t>
            </a:r>
            <a:r>
              <a:rPr lang="en-GB" sz="2400" dirty="0" err="1"/>
              <a:t>v</a:t>
            </a:r>
            <a:r>
              <a:rPr lang="en-GB" sz="2400" dirty="0"/>
              <a:t> correspond to the four quadrants of the square of </a:t>
            </a:r>
            <a:r>
              <a:rPr lang="en-GB" sz="2400" dirty="0" err="1"/>
              <a:t>v</a:t>
            </a:r>
            <a:r>
              <a:rPr lang="en-GB" sz="2400" dirty="0"/>
              <a:t>.</a:t>
            </a:r>
            <a:r>
              <a:rPr lang="en-GB" sz="2400" dirty="0" smtClean="0"/>
              <a:t>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GB" sz="2400" dirty="0"/>
          </a:p>
          <a:p>
            <a:pPr marL="342900" indent="-342900">
              <a:spcBef>
                <a:spcPct val="20000"/>
              </a:spcBef>
              <a:buFont typeface="Arial" pitchFamily="-101" charset="0"/>
              <a:buChar char="•"/>
            </a:pPr>
            <a:r>
              <a:rPr lang="en-GB" sz="2400" dirty="0"/>
              <a:t>The children of a node are labelled </a:t>
            </a:r>
            <a:r>
              <a:rPr lang="en-GB" sz="2400" i="1" dirty="0"/>
              <a:t>NE</a:t>
            </a:r>
            <a:r>
              <a:rPr lang="en-GB" sz="2400" dirty="0"/>
              <a:t>, </a:t>
            </a:r>
            <a:r>
              <a:rPr lang="en-GB" sz="2400" i="1" dirty="0"/>
              <a:t>NW</a:t>
            </a:r>
            <a:r>
              <a:rPr lang="en-GB" sz="2400" dirty="0"/>
              <a:t>, </a:t>
            </a:r>
            <a:r>
              <a:rPr lang="en-GB" sz="2400" i="1" dirty="0"/>
              <a:t>SW</a:t>
            </a:r>
            <a:r>
              <a:rPr lang="en-GB" sz="2400" dirty="0"/>
              <a:t>, and </a:t>
            </a:r>
            <a:r>
              <a:rPr lang="en-GB" sz="2400" i="1" dirty="0"/>
              <a:t>SE</a:t>
            </a:r>
            <a:r>
              <a:rPr lang="en-GB" sz="2400" dirty="0"/>
              <a:t> to indicate to which quadrant they correspond.</a:t>
            </a:r>
          </a:p>
          <a:p>
            <a:pPr marL="342900" indent="-342900">
              <a:spcBef>
                <a:spcPct val="20000"/>
              </a:spcBef>
            </a:pPr>
            <a:endParaRPr lang="en-US" sz="2400" dirty="0"/>
          </a:p>
        </p:txBody>
      </p:sp>
      <p:pic>
        <p:nvPicPr>
          <p:cNvPr id="98308" name="Picture 2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50013" y="1219200"/>
            <a:ext cx="1552575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8309" name="TextBox 1"/>
          <p:cNvSpPr txBox="1">
            <a:spLocks noChangeArrowheads="1"/>
          </p:cNvSpPr>
          <p:nvPr/>
        </p:nvSpPr>
        <p:spPr bwMode="auto">
          <a:xfrm>
            <a:off x="7072313" y="881063"/>
            <a:ext cx="3508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N</a:t>
            </a:r>
          </a:p>
        </p:txBody>
      </p:sp>
      <p:sp>
        <p:nvSpPr>
          <p:cNvPr id="98310" name="TextBox 11"/>
          <p:cNvSpPr txBox="1">
            <a:spLocks noChangeArrowheads="1"/>
          </p:cNvSpPr>
          <p:nvPr/>
        </p:nvSpPr>
        <p:spPr bwMode="auto">
          <a:xfrm>
            <a:off x="6099175" y="1830388"/>
            <a:ext cx="4016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W</a:t>
            </a:r>
          </a:p>
        </p:txBody>
      </p:sp>
      <p:sp>
        <p:nvSpPr>
          <p:cNvPr id="98311" name="TextBox 12"/>
          <p:cNvSpPr txBox="1">
            <a:spLocks noChangeArrowheads="1"/>
          </p:cNvSpPr>
          <p:nvPr/>
        </p:nvSpPr>
        <p:spPr bwMode="auto">
          <a:xfrm>
            <a:off x="7940675" y="1830388"/>
            <a:ext cx="3508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98312" name="TextBox 13"/>
          <p:cNvSpPr txBox="1">
            <a:spLocks noChangeArrowheads="1"/>
          </p:cNvSpPr>
          <p:nvPr/>
        </p:nvSpPr>
        <p:spPr bwMode="auto">
          <a:xfrm>
            <a:off x="7085013" y="2809875"/>
            <a:ext cx="3381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S</a:t>
            </a:r>
          </a:p>
        </p:txBody>
      </p:sp>
      <p:pic>
        <p:nvPicPr>
          <p:cNvPr id="98313" name="Picture 2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11813" y="3429000"/>
            <a:ext cx="315277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Quad Trees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439737" y="152400"/>
            <a:ext cx="6424613" cy="685800"/>
          </a:xfrm>
          <a:noFill/>
        </p:spPr>
        <p:txBody>
          <a:bodyPr anchor="b">
            <a:normAutofit fontScale="90000"/>
          </a:bodyPr>
          <a:lstStyle/>
          <a:p>
            <a:r>
              <a:rPr lang="en-US" dirty="0"/>
              <a:t>Quadtree Construction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4650" y="1325562"/>
            <a:ext cx="4806950" cy="2035175"/>
          </a:xfrm>
          <a:noFill/>
        </p:spPr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en-GB" sz="2400" dirty="0"/>
              <a:t>Input: </a:t>
            </a:r>
            <a:r>
              <a:rPr lang="en-GB" sz="2400" dirty="0" smtClean="0"/>
              <a:t> </a:t>
            </a:r>
            <a:r>
              <a:rPr lang="en-GB" sz="2400" dirty="0" smtClean="0"/>
              <a:t>Set of points </a:t>
            </a:r>
            <a:r>
              <a:rPr lang="en-GB" sz="2400" dirty="0" smtClean="0"/>
              <a:t>P</a:t>
            </a:r>
            <a:endParaRPr lang="en-GB" sz="2400" dirty="0"/>
          </a:p>
          <a:p>
            <a:pPr>
              <a:buFontTx/>
              <a:buNone/>
            </a:pPr>
            <a:r>
              <a:rPr lang="en-GB" sz="2400" b="1" dirty="0"/>
              <a:t>     while</a:t>
            </a:r>
            <a:r>
              <a:rPr lang="en-GB" sz="2400" dirty="0"/>
              <a:t> Some cell C contains more than “k” points </a:t>
            </a:r>
            <a:r>
              <a:rPr lang="en-GB" sz="2400" b="1" dirty="0" smtClean="0"/>
              <a:t>do</a:t>
            </a:r>
            <a:endParaRPr lang="en-GB" sz="2400" b="1" dirty="0"/>
          </a:p>
          <a:p>
            <a:pPr>
              <a:buFontTx/>
              <a:buNone/>
            </a:pPr>
            <a:r>
              <a:rPr lang="en-GB" sz="2400" dirty="0"/>
              <a:t>               Split cell C</a:t>
            </a:r>
          </a:p>
          <a:p>
            <a:pPr>
              <a:buFontTx/>
              <a:buNone/>
            </a:pPr>
            <a:r>
              <a:rPr lang="en-GB" sz="2400" dirty="0"/>
              <a:t>     </a:t>
            </a:r>
            <a:r>
              <a:rPr lang="en-GB" sz="2400" b="1" dirty="0" smtClean="0"/>
              <a:t>end</a:t>
            </a:r>
          </a:p>
          <a:p>
            <a:pPr>
              <a:buFontTx/>
              <a:buNone/>
            </a:pPr>
            <a:r>
              <a:rPr lang="en-GB" sz="2400" b="1" dirty="0" smtClean="0"/>
              <a:t>Time Complexity: 	log(n)</a:t>
            </a:r>
            <a:endParaRPr lang="en-US" sz="24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20775" y="2895600"/>
            <a:ext cx="6880225" cy="3675063"/>
            <a:chOff x="706" y="1824"/>
            <a:chExt cx="4334" cy="2315"/>
          </a:xfrm>
        </p:grpSpPr>
        <p:sp>
          <p:nvSpPr>
            <p:cNvPr id="99442" name="Rectangle 5"/>
            <p:cNvSpPr>
              <a:spLocks noChangeArrowheads="1"/>
            </p:cNvSpPr>
            <p:nvPr/>
          </p:nvSpPr>
          <p:spPr bwMode="auto">
            <a:xfrm>
              <a:off x="4560" y="1824"/>
              <a:ext cx="480" cy="432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706" y="3605"/>
              <a:ext cx="494" cy="534"/>
              <a:chOff x="466" y="3264"/>
              <a:chExt cx="494" cy="534"/>
            </a:xfrm>
          </p:grpSpPr>
          <p:sp>
            <p:nvSpPr>
              <p:cNvPr id="99444" name="Rectangle 7"/>
              <p:cNvSpPr>
                <a:spLocks noChangeArrowheads="1"/>
              </p:cNvSpPr>
              <p:nvPr/>
            </p:nvSpPr>
            <p:spPr bwMode="auto">
              <a:xfrm>
                <a:off x="466" y="3264"/>
                <a:ext cx="494" cy="439"/>
              </a:xfrm>
              <a:prstGeom prst="rect">
                <a:avLst/>
              </a:prstGeom>
              <a:solidFill>
                <a:srgbClr val="FFCC66"/>
              </a:solidFill>
              <a:ln w="38100" cmpd="dbl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2400">
                    <a:solidFill>
                      <a:srgbClr val="008000"/>
                    </a:solidFill>
                    <a:latin typeface="Tahoma" pitchFamily="-101" charset="0"/>
                  </a:rPr>
                  <a:t>j  k</a:t>
                </a:r>
                <a:endParaRPr lang="en-US" sz="2400">
                  <a:latin typeface="Tahoma" pitchFamily="-101" charset="0"/>
                </a:endParaRPr>
              </a:p>
            </p:txBody>
          </p:sp>
          <p:sp>
            <p:nvSpPr>
              <p:cNvPr id="99445" name="Line 8"/>
              <p:cNvSpPr>
                <a:spLocks noChangeShapeType="1"/>
              </p:cNvSpPr>
              <p:nvPr/>
            </p:nvSpPr>
            <p:spPr bwMode="auto">
              <a:xfrm>
                <a:off x="824" y="3613"/>
                <a:ext cx="0" cy="178"/>
              </a:xfrm>
              <a:prstGeom prst="line">
                <a:avLst/>
              </a:prstGeom>
              <a:noFill/>
              <a:ln w="9525">
                <a:solidFill>
                  <a:srgbClr val="008000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446" name="Line 9"/>
              <p:cNvSpPr>
                <a:spLocks noChangeShapeType="1"/>
              </p:cNvSpPr>
              <p:nvPr/>
            </p:nvSpPr>
            <p:spPr bwMode="auto">
              <a:xfrm>
                <a:off x="598" y="3620"/>
                <a:ext cx="0" cy="178"/>
              </a:xfrm>
              <a:prstGeom prst="line">
                <a:avLst/>
              </a:prstGeom>
              <a:noFill/>
              <a:ln w="9525">
                <a:solidFill>
                  <a:srgbClr val="008000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2984500" y="2286000"/>
            <a:ext cx="5702300" cy="4305300"/>
            <a:chOff x="1880" y="1440"/>
            <a:chExt cx="3592" cy="2712"/>
          </a:xfrm>
        </p:grpSpPr>
        <p:sp>
          <p:nvSpPr>
            <p:cNvPr id="99438" name="Rectangle 11"/>
            <p:cNvSpPr>
              <a:spLocks noChangeArrowheads="1"/>
            </p:cNvSpPr>
            <p:nvPr/>
          </p:nvSpPr>
          <p:spPr bwMode="auto">
            <a:xfrm>
              <a:off x="5040" y="1440"/>
              <a:ext cx="432" cy="384"/>
            </a:xfrm>
            <a:prstGeom prst="rect">
              <a:avLst/>
            </a:prstGeom>
            <a:solidFill>
              <a:srgbClr val="00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1880" y="3605"/>
              <a:ext cx="316" cy="547"/>
              <a:chOff x="1152" y="3245"/>
              <a:chExt cx="316" cy="547"/>
            </a:xfrm>
          </p:grpSpPr>
          <p:sp>
            <p:nvSpPr>
              <p:cNvPr id="99440" name="Rectangle 13"/>
              <p:cNvSpPr>
                <a:spLocks noChangeArrowheads="1"/>
              </p:cNvSpPr>
              <p:nvPr/>
            </p:nvSpPr>
            <p:spPr bwMode="auto">
              <a:xfrm>
                <a:off x="1152" y="3245"/>
                <a:ext cx="316" cy="439"/>
              </a:xfrm>
              <a:prstGeom prst="rect">
                <a:avLst/>
              </a:prstGeom>
              <a:solidFill>
                <a:srgbClr val="00FFFF"/>
              </a:solidFill>
              <a:ln w="38100" cmpd="dbl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2400">
                    <a:solidFill>
                      <a:srgbClr val="008000"/>
                    </a:solidFill>
                    <a:latin typeface="Tahoma" pitchFamily="-101" charset="0"/>
                  </a:rPr>
                  <a:t>f</a:t>
                </a:r>
              </a:p>
            </p:txBody>
          </p:sp>
          <p:sp>
            <p:nvSpPr>
              <p:cNvPr id="99441" name="Line 14"/>
              <p:cNvSpPr>
                <a:spLocks noChangeShapeType="1"/>
              </p:cNvSpPr>
              <p:nvPr/>
            </p:nvSpPr>
            <p:spPr bwMode="auto">
              <a:xfrm>
                <a:off x="1296" y="3614"/>
                <a:ext cx="0" cy="178"/>
              </a:xfrm>
              <a:prstGeom prst="line">
                <a:avLst/>
              </a:prstGeom>
              <a:noFill/>
              <a:ln w="9525">
                <a:solidFill>
                  <a:srgbClr val="008000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3863975" y="2286000"/>
            <a:ext cx="4137025" cy="4284663"/>
            <a:chOff x="2434" y="1440"/>
            <a:chExt cx="2606" cy="2699"/>
          </a:xfrm>
        </p:grpSpPr>
        <p:sp>
          <p:nvSpPr>
            <p:cNvPr id="99433" name="Rectangle 16"/>
            <p:cNvSpPr>
              <a:spLocks noChangeArrowheads="1"/>
            </p:cNvSpPr>
            <p:nvPr/>
          </p:nvSpPr>
          <p:spPr bwMode="auto">
            <a:xfrm>
              <a:off x="4560" y="1440"/>
              <a:ext cx="480" cy="384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2434" y="3605"/>
              <a:ext cx="494" cy="534"/>
              <a:chOff x="1706" y="3245"/>
              <a:chExt cx="494" cy="534"/>
            </a:xfrm>
          </p:grpSpPr>
          <p:sp>
            <p:nvSpPr>
              <p:cNvPr id="99435" name="Rectangle 18"/>
              <p:cNvSpPr>
                <a:spLocks noChangeArrowheads="1"/>
              </p:cNvSpPr>
              <p:nvPr/>
            </p:nvSpPr>
            <p:spPr bwMode="auto">
              <a:xfrm>
                <a:off x="1706" y="3245"/>
                <a:ext cx="494" cy="439"/>
              </a:xfrm>
              <a:prstGeom prst="rect">
                <a:avLst/>
              </a:prstGeom>
              <a:solidFill>
                <a:srgbClr val="CC99FF"/>
              </a:solidFill>
              <a:ln w="38100" cmpd="dbl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2400">
                    <a:solidFill>
                      <a:srgbClr val="008000"/>
                    </a:solidFill>
                    <a:latin typeface="Tahoma" pitchFamily="-101" charset="0"/>
                  </a:rPr>
                  <a:t>g  l</a:t>
                </a:r>
                <a:endParaRPr lang="en-US" sz="2400">
                  <a:latin typeface="Tahoma" pitchFamily="-101" charset="0"/>
                </a:endParaRPr>
              </a:p>
            </p:txBody>
          </p:sp>
          <p:sp>
            <p:nvSpPr>
              <p:cNvPr id="99436" name="Line 19"/>
              <p:cNvSpPr>
                <a:spLocks noChangeShapeType="1"/>
              </p:cNvSpPr>
              <p:nvPr/>
            </p:nvSpPr>
            <p:spPr bwMode="auto">
              <a:xfrm>
                <a:off x="2064" y="3594"/>
                <a:ext cx="0" cy="178"/>
              </a:xfrm>
              <a:prstGeom prst="line">
                <a:avLst/>
              </a:prstGeom>
              <a:noFill/>
              <a:ln w="9525">
                <a:solidFill>
                  <a:srgbClr val="008000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437" name="Line 20"/>
              <p:cNvSpPr>
                <a:spLocks noChangeShapeType="1"/>
              </p:cNvSpPr>
              <p:nvPr/>
            </p:nvSpPr>
            <p:spPr bwMode="auto">
              <a:xfrm>
                <a:off x="1838" y="3601"/>
                <a:ext cx="0" cy="178"/>
              </a:xfrm>
              <a:prstGeom prst="line">
                <a:avLst/>
              </a:prstGeom>
              <a:noFill/>
              <a:ln w="9525">
                <a:solidFill>
                  <a:srgbClr val="008000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5943600" y="1676400"/>
            <a:ext cx="1371600" cy="4914900"/>
            <a:chOff x="3744" y="1056"/>
            <a:chExt cx="864" cy="3096"/>
          </a:xfrm>
        </p:grpSpPr>
        <p:sp>
          <p:nvSpPr>
            <p:cNvPr id="99429" name="Rectangle 22"/>
            <p:cNvSpPr>
              <a:spLocks noChangeArrowheads="1"/>
            </p:cNvSpPr>
            <p:nvPr/>
          </p:nvSpPr>
          <p:spPr bwMode="auto">
            <a:xfrm>
              <a:off x="4128" y="1056"/>
              <a:ext cx="480" cy="384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3744" y="3605"/>
              <a:ext cx="316" cy="547"/>
              <a:chOff x="3140" y="3360"/>
              <a:chExt cx="316" cy="547"/>
            </a:xfrm>
          </p:grpSpPr>
          <p:sp>
            <p:nvSpPr>
              <p:cNvPr id="99431" name="Rectangle 24"/>
              <p:cNvSpPr>
                <a:spLocks noChangeArrowheads="1"/>
              </p:cNvSpPr>
              <p:nvPr/>
            </p:nvSpPr>
            <p:spPr bwMode="auto">
              <a:xfrm>
                <a:off x="3140" y="3360"/>
                <a:ext cx="316" cy="439"/>
              </a:xfrm>
              <a:prstGeom prst="rect">
                <a:avLst/>
              </a:prstGeom>
              <a:solidFill>
                <a:srgbClr val="CCFF99"/>
              </a:solidFill>
              <a:ln w="38100" cmpd="dbl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2400">
                    <a:solidFill>
                      <a:srgbClr val="008000"/>
                    </a:solidFill>
                    <a:latin typeface="Tahoma" pitchFamily="-101" charset="0"/>
                  </a:rPr>
                  <a:t>d</a:t>
                </a:r>
              </a:p>
            </p:txBody>
          </p:sp>
          <p:sp>
            <p:nvSpPr>
              <p:cNvPr id="99432" name="Line 25"/>
              <p:cNvSpPr>
                <a:spLocks noChangeShapeType="1"/>
              </p:cNvSpPr>
              <p:nvPr/>
            </p:nvSpPr>
            <p:spPr bwMode="auto">
              <a:xfrm>
                <a:off x="3306" y="3729"/>
                <a:ext cx="0" cy="178"/>
              </a:xfrm>
              <a:prstGeom prst="line">
                <a:avLst/>
              </a:prstGeom>
              <a:noFill/>
              <a:ln w="9525">
                <a:solidFill>
                  <a:srgbClr val="008000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0" name="Group 26"/>
          <p:cNvGrpSpPr>
            <a:grpSpLocks/>
          </p:cNvGrpSpPr>
          <p:nvPr/>
        </p:nvGrpSpPr>
        <p:grpSpPr bwMode="auto">
          <a:xfrm>
            <a:off x="6553200" y="1066800"/>
            <a:ext cx="936625" cy="5503863"/>
            <a:chOff x="4128" y="672"/>
            <a:chExt cx="590" cy="3467"/>
          </a:xfrm>
        </p:grpSpPr>
        <p:sp>
          <p:nvSpPr>
            <p:cNvPr id="99424" name="Rectangle 27"/>
            <p:cNvSpPr>
              <a:spLocks noChangeArrowheads="1"/>
            </p:cNvSpPr>
            <p:nvPr/>
          </p:nvSpPr>
          <p:spPr bwMode="auto">
            <a:xfrm>
              <a:off x="4128" y="672"/>
              <a:ext cx="480" cy="384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1" name="Group 28"/>
            <p:cNvGrpSpPr>
              <a:grpSpLocks/>
            </p:cNvGrpSpPr>
            <p:nvPr/>
          </p:nvGrpSpPr>
          <p:grpSpPr bwMode="auto">
            <a:xfrm>
              <a:off x="4224" y="3605"/>
              <a:ext cx="494" cy="534"/>
              <a:chOff x="5040" y="2976"/>
              <a:chExt cx="494" cy="534"/>
            </a:xfrm>
          </p:grpSpPr>
          <p:sp>
            <p:nvSpPr>
              <p:cNvPr id="99426" name="Rectangle 29"/>
              <p:cNvSpPr>
                <a:spLocks noChangeArrowheads="1"/>
              </p:cNvSpPr>
              <p:nvPr/>
            </p:nvSpPr>
            <p:spPr bwMode="auto">
              <a:xfrm>
                <a:off x="5040" y="2976"/>
                <a:ext cx="494" cy="439"/>
              </a:xfrm>
              <a:prstGeom prst="rect">
                <a:avLst/>
              </a:prstGeom>
              <a:solidFill>
                <a:srgbClr val="99CCFF"/>
              </a:solidFill>
              <a:ln w="38100" cmpd="dbl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2400">
                    <a:solidFill>
                      <a:srgbClr val="008000"/>
                    </a:solidFill>
                    <a:latin typeface="Tahoma" pitchFamily="-101" charset="0"/>
                  </a:rPr>
                  <a:t>a  b</a:t>
                </a:r>
                <a:endParaRPr lang="en-US" sz="2400">
                  <a:latin typeface="Tahoma" pitchFamily="-101" charset="0"/>
                </a:endParaRPr>
              </a:p>
            </p:txBody>
          </p:sp>
          <p:sp>
            <p:nvSpPr>
              <p:cNvPr id="99427" name="Line 30"/>
              <p:cNvSpPr>
                <a:spLocks noChangeShapeType="1"/>
              </p:cNvSpPr>
              <p:nvPr/>
            </p:nvSpPr>
            <p:spPr bwMode="auto">
              <a:xfrm>
                <a:off x="5398" y="3325"/>
                <a:ext cx="0" cy="178"/>
              </a:xfrm>
              <a:prstGeom prst="line">
                <a:avLst/>
              </a:prstGeom>
              <a:noFill/>
              <a:ln w="9525">
                <a:solidFill>
                  <a:srgbClr val="008000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428" name="Line 31"/>
              <p:cNvSpPr>
                <a:spLocks noChangeShapeType="1"/>
              </p:cNvSpPr>
              <p:nvPr/>
            </p:nvSpPr>
            <p:spPr bwMode="auto">
              <a:xfrm>
                <a:off x="5172" y="3332"/>
                <a:ext cx="0" cy="178"/>
              </a:xfrm>
              <a:prstGeom prst="line">
                <a:avLst/>
              </a:prstGeom>
              <a:noFill/>
              <a:ln w="9525">
                <a:solidFill>
                  <a:srgbClr val="008000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2" name="Group 32"/>
          <p:cNvGrpSpPr>
            <a:grpSpLocks/>
          </p:cNvGrpSpPr>
          <p:nvPr/>
        </p:nvGrpSpPr>
        <p:grpSpPr bwMode="auto">
          <a:xfrm>
            <a:off x="4397375" y="1066800"/>
            <a:ext cx="4289425" cy="4413250"/>
            <a:chOff x="2770" y="672"/>
            <a:chExt cx="2702" cy="2780"/>
          </a:xfrm>
        </p:grpSpPr>
        <p:sp>
          <p:nvSpPr>
            <p:cNvPr id="99419" name="Rectangle 33"/>
            <p:cNvSpPr>
              <a:spLocks noChangeArrowheads="1"/>
            </p:cNvSpPr>
            <p:nvPr/>
          </p:nvSpPr>
          <p:spPr bwMode="auto">
            <a:xfrm>
              <a:off x="4560" y="672"/>
              <a:ext cx="912" cy="768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3" name="Group 34"/>
            <p:cNvGrpSpPr>
              <a:grpSpLocks/>
            </p:cNvGrpSpPr>
            <p:nvPr/>
          </p:nvGrpSpPr>
          <p:grpSpPr bwMode="auto">
            <a:xfrm>
              <a:off x="2770" y="2918"/>
              <a:ext cx="494" cy="534"/>
              <a:chOff x="2530" y="2586"/>
              <a:chExt cx="494" cy="534"/>
            </a:xfrm>
          </p:grpSpPr>
          <p:sp>
            <p:nvSpPr>
              <p:cNvPr id="99421" name="Rectangle 35"/>
              <p:cNvSpPr>
                <a:spLocks noChangeArrowheads="1"/>
              </p:cNvSpPr>
              <p:nvPr/>
            </p:nvSpPr>
            <p:spPr bwMode="auto">
              <a:xfrm>
                <a:off x="2530" y="2586"/>
                <a:ext cx="494" cy="439"/>
              </a:xfrm>
              <a:prstGeom prst="rect">
                <a:avLst/>
              </a:prstGeom>
              <a:solidFill>
                <a:srgbClr val="FFFF99"/>
              </a:solidFill>
              <a:ln w="38100" cmpd="dbl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2400">
                    <a:solidFill>
                      <a:srgbClr val="008000"/>
                    </a:solidFill>
                    <a:latin typeface="Tahoma" pitchFamily="-101" charset="0"/>
                  </a:rPr>
                  <a:t>c  e</a:t>
                </a:r>
                <a:endParaRPr lang="en-US" sz="2400">
                  <a:latin typeface="Tahoma" pitchFamily="-101" charset="0"/>
                </a:endParaRPr>
              </a:p>
            </p:txBody>
          </p:sp>
          <p:sp>
            <p:nvSpPr>
              <p:cNvPr id="99422" name="Line 36"/>
              <p:cNvSpPr>
                <a:spLocks noChangeShapeType="1"/>
              </p:cNvSpPr>
              <p:nvPr/>
            </p:nvSpPr>
            <p:spPr bwMode="auto">
              <a:xfrm>
                <a:off x="2888" y="2935"/>
                <a:ext cx="0" cy="178"/>
              </a:xfrm>
              <a:prstGeom prst="line">
                <a:avLst/>
              </a:prstGeom>
              <a:noFill/>
              <a:ln w="9525">
                <a:solidFill>
                  <a:srgbClr val="008000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423" name="Line 37"/>
              <p:cNvSpPr>
                <a:spLocks noChangeShapeType="1"/>
              </p:cNvSpPr>
              <p:nvPr/>
            </p:nvSpPr>
            <p:spPr bwMode="auto">
              <a:xfrm>
                <a:off x="2662" y="2942"/>
                <a:ext cx="0" cy="178"/>
              </a:xfrm>
              <a:prstGeom prst="line">
                <a:avLst/>
              </a:prstGeom>
              <a:noFill/>
              <a:ln w="9525">
                <a:solidFill>
                  <a:srgbClr val="008000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4" name="Group 38"/>
          <p:cNvGrpSpPr>
            <a:grpSpLocks/>
          </p:cNvGrpSpPr>
          <p:nvPr/>
        </p:nvGrpSpPr>
        <p:grpSpPr bwMode="auto">
          <a:xfrm>
            <a:off x="914400" y="2286000"/>
            <a:ext cx="6324600" cy="3262313"/>
            <a:chOff x="576" y="1440"/>
            <a:chExt cx="3984" cy="2055"/>
          </a:xfrm>
        </p:grpSpPr>
        <p:sp>
          <p:nvSpPr>
            <p:cNvPr id="99414" name="Rectangle 39"/>
            <p:cNvSpPr>
              <a:spLocks noChangeArrowheads="1"/>
            </p:cNvSpPr>
            <p:nvPr/>
          </p:nvSpPr>
          <p:spPr bwMode="auto">
            <a:xfrm>
              <a:off x="3648" y="1440"/>
              <a:ext cx="912" cy="816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5" name="Group 40"/>
            <p:cNvGrpSpPr>
              <a:grpSpLocks/>
            </p:cNvGrpSpPr>
            <p:nvPr/>
          </p:nvGrpSpPr>
          <p:grpSpPr bwMode="auto">
            <a:xfrm>
              <a:off x="576" y="2928"/>
              <a:ext cx="494" cy="567"/>
              <a:chOff x="384" y="2586"/>
              <a:chExt cx="494" cy="534"/>
            </a:xfrm>
          </p:grpSpPr>
          <p:sp>
            <p:nvSpPr>
              <p:cNvPr id="99416" name="Rectangle 41"/>
              <p:cNvSpPr>
                <a:spLocks noChangeArrowheads="1"/>
              </p:cNvSpPr>
              <p:nvPr/>
            </p:nvSpPr>
            <p:spPr bwMode="auto">
              <a:xfrm>
                <a:off x="384" y="2586"/>
                <a:ext cx="494" cy="439"/>
              </a:xfrm>
              <a:prstGeom prst="rect">
                <a:avLst/>
              </a:prstGeom>
              <a:solidFill>
                <a:srgbClr val="FFCCFF"/>
              </a:solidFill>
              <a:ln w="38100" cmpd="dbl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2400">
                    <a:solidFill>
                      <a:srgbClr val="008000"/>
                    </a:solidFill>
                    <a:latin typeface="Tahoma" pitchFamily="-101" charset="0"/>
                  </a:rPr>
                  <a:t>i  h</a:t>
                </a:r>
                <a:endParaRPr lang="en-US" sz="2400">
                  <a:latin typeface="Tahoma" pitchFamily="-101" charset="0"/>
                </a:endParaRPr>
              </a:p>
            </p:txBody>
          </p:sp>
          <p:sp>
            <p:nvSpPr>
              <p:cNvPr id="99417" name="Line 42"/>
              <p:cNvSpPr>
                <a:spLocks noChangeShapeType="1"/>
              </p:cNvSpPr>
              <p:nvPr/>
            </p:nvSpPr>
            <p:spPr bwMode="auto">
              <a:xfrm>
                <a:off x="742" y="2935"/>
                <a:ext cx="0" cy="178"/>
              </a:xfrm>
              <a:prstGeom prst="line">
                <a:avLst/>
              </a:prstGeom>
              <a:noFill/>
              <a:ln w="9525">
                <a:solidFill>
                  <a:srgbClr val="008000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418" name="Line 43"/>
              <p:cNvSpPr>
                <a:spLocks noChangeShapeType="1"/>
              </p:cNvSpPr>
              <p:nvPr/>
            </p:nvSpPr>
            <p:spPr bwMode="auto">
              <a:xfrm>
                <a:off x="516" y="2942"/>
                <a:ext cx="0" cy="178"/>
              </a:xfrm>
              <a:prstGeom prst="line">
                <a:avLst/>
              </a:prstGeom>
              <a:noFill/>
              <a:ln w="9525">
                <a:solidFill>
                  <a:srgbClr val="008000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6" name="Group 44"/>
          <p:cNvGrpSpPr>
            <a:grpSpLocks/>
          </p:cNvGrpSpPr>
          <p:nvPr/>
        </p:nvGrpSpPr>
        <p:grpSpPr bwMode="auto">
          <a:xfrm>
            <a:off x="5146675" y="838200"/>
            <a:ext cx="3836988" cy="3144838"/>
            <a:chOff x="3242" y="528"/>
            <a:chExt cx="2417" cy="1981"/>
          </a:xfrm>
        </p:grpSpPr>
        <p:sp>
          <p:nvSpPr>
            <p:cNvPr id="99371" name="Text Box 45"/>
            <p:cNvSpPr txBox="1">
              <a:spLocks noChangeArrowheads="1"/>
            </p:cNvSpPr>
            <p:nvPr/>
          </p:nvSpPr>
          <p:spPr bwMode="auto">
            <a:xfrm>
              <a:off x="4503" y="2208"/>
              <a:ext cx="2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rgbClr val="FF0000"/>
                  </a:solidFill>
                  <a:latin typeface="Tahoma" pitchFamily="-101" charset="0"/>
                </a:rPr>
                <a:t>X</a:t>
              </a:r>
            </a:p>
          </p:txBody>
        </p:sp>
        <p:sp>
          <p:nvSpPr>
            <p:cNvPr id="99372" name="Text Box 46"/>
            <p:cNvSpPr txBox="1">
              <a:spLocks noChangeArrowheads="1"/>
            </p:cNvSpPr>
            <p:nvPr/>
          </p:nvSpPr>
          <p:spPr bwMode="auto">
            <a:xfrm>
              <a:off x="3242" y="597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>
                  <a:solidFill>
                    <a:schemeClr val="tx2"/>
                  </a:solidFill>
                  <a:latin typeface="Tahoma" pitchFamily="-101" charset="0"/>
                </a:rPr>
                <a:t>400</a:t>
              </a:r>
            </a:p>
          </p:txBody>
        </p:sp>
        <p:sp>
          <p:nvSpPr>
            <p:cNvPr id="99373" name="Text Box 47"/>
            <p:cNvSpPr txBox="1">
              <a:spLocks noChangeArrowheads="1"/>
            </p:cNvSpPr>
            <p:nvPr/>
          </p:nvSpPr>
          <p:spPr bwMode="auto">
            <a:xfrm>
              <a:off x="5228" y="2221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>
                  <a:solidFill>
                    <a:srgbClr val="FF0000"/>
                  </a:solidFill>
                  <a:latin typeface="Tahoma" pitchFamily="-101" charset="0"/>
                </a:rPr>
                <a:t>100</a:t>
              </a:r>
              <a:endParaRPr lang="en-US" sz="2400">
                <a:latin typeface="Tahoma" pitchFamily="-101" charset="0"/>
              </a:endParaRPr>
            </a:p>
          </p:txBody>
        </p:sp>
        <p:sp>
          <p:nvSpPr>
            <p:cNvPr id="99374" name="Text Box 48"/>
            <p:cNvSpPr txBox="1">
              <a:spLocks noChangeArrowheads="1"/>
            </p:cNvSpPr>
            <p:nvPr/>
          </p:nvSpPr>
          <p:spPr bwMode="auto">
            <a:xfrm>
              <a:off x="3614" y="2208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>
                  <a:solidFill>
                    <a:srgbClr val="FF0000"/>
                  </a:solidFill>
                  <a:latin typeface="Tahoma" pitchFamily="-101" charset="0"/>
                </a:rPr>
                <a:t>0</a:t>
              </a:r>
              <a:endParaRPr lang="en-US" sz="2400">
                <a:latin typeface="Tahoma" pitchFamily="-101" charset="0"/>
              </a:endParaRPr>
            </a:p>
          </p:txBody>
        </p:sp>
        <p:sp>
          <p:nvSpPr>
            <p:cNvPr id="99375" name="Line 49"/>
            <p:cNvSpPr>
              <a:spLocks noChangeShapeType="1"/>
            </p:cNvSpPr>
            <p:nvPr/>
          </p:nvSpPr>
          <p:spPr bwMode="auto">
            <a:xfrm flipH="1" flipV="1">
              <a:off x="3641" y="528"/>
              <a:ext cx="0" cy="17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376" name="Line 50"/>
            <p:cNvSpPr>
              <a:spLocks noChangeShapeType="1"/>
            </p:cNvSpPr>
            <p:nvPr/>
          </p:nvSpPr>
          <p:spPr bwMode="auto">
            <a:xfrm flipV="1">
              <a:off x="3641" y="2243"/>
              <a:ext cx="19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7" name="Group 51"/>
            <p:cNvGrpSpPr>
              <a:grpSpLocks/>
            </p:cNvGrpSpPr>
            <p:nvPr/>
          </p:nvGrpSpPr>
          <p:grpSpPr bwMode="auto">
            <a:xfrm>
              <a:off x="4368" y="1680"/>
              <a:ext cx="271" cy="250"/>
              <a:chOff x="4368" y="1387"/>
              <a:chExt cx="271" cy="250"/>
            </a:xfrm>
          </p:grpSpPr>
          <p:sp>
            <p:nvSpPr>
              <p:cNvPr id="99412" name="Oval 52"/>
              <p:cNvSpPr>
                <a:spLocks noChangeArrowheads="1"/>
              </p:cNvSpPr>
              <p:nvPr/>
            </p:nvSpPr>
            <p:spPr bwMode="auto">
              <a:xfrm>
                <a:off x="4368" y="1536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413" name="Text Box 53"/>
              <p:cNvSpPr txBox="1">
                <a:spLocks noChangeArrowheads="1"/>
              </p:cNvSpPr>
              <p:nvPr/>
            </p:nvSpPr>
            <p:spPr bwMode="auto">
              <a:xfrm>
                <a:off x="4434" y="1387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>
                    <a:latin typeface="Tahoma" pitchFamily="-101" charset="0"/>
                  </a:rPr>
                  <a:t>h</a:t>
                </a:r>
                <a:endParaRPr lang="en-US" sz="2400">
                  <a:latin typeface="Tahoma" pitchFamily="-101" charset="0"/>
                </a:endParaRPr>
              </a:p>
            </p:txBody>
          </p:sp>
        </p:grpSp>
        <p:grpSp>
          <p:nvGrpSpPr>
            <p:cNvPr id="18" name="Group 54"/>
            <p:cNvGrpSpPr>
              <a:grpSpLocks/>
            </p:cNvGrpSpPr>
            <p:nvPr/>
          </p:nvGrpSpPr>
          <p:grpSpPr bwMode="auto">
            <a:xfrm>
              <a:off x="4434" y="816"/>
              <a:ext cx="270" cy="250"/>
              <a:chOff x="4368" y="1387"/>
              <a:chExt cx="270" cy="250"/>
            </a:xfrm>
          </p:grpSpPr>
          <p:sp>
            <p:nvSpPr>
              <p:cNvPr id="99410" name="Oval 55"/>
              <p:cNvSpPr>
                <a:spLocks noChangeArrowheads="1"/>
              </p:cNvSpPr>
              <p:nvPr/>
            </p:nvSpPr>
            <p:spPr bwMode="auto">
              <a:xfrm>
                <a:off x="4368" y="1536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411" name="Text Box 56"/>
              <p:cNvSpPr txBox="1">
                <a:spLocks noChangeArrowheads="1"/>
              </p:cNvSpPr>
              <p:nvPr/>
            </p:nvSpPr>
            <p:spPr bwMode="auto">
              <a:xfrm>
                <a:off x="4434" y="1387"/>
                <a:ext cx="20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>
                    <a:latin typeface="Tahoma" pitchFamily="-101" charset="0"/>
                  </a:rPr>
                  <a:t>b</a:t>
                </a:r>
                <a:endParaRPr lang="en-US" sz="2400">
                  <a:latin typeface="Tahoma" pitchFamily="-101" charset="0"/>
                </a:endParaRPr>
              </a:p>
            </p:txBody>
          </p:sp>
        </p:grpSp>
        <p:grpSp>
          <p:nvGrpSpPr>
            <p:cNvPr id="19" name="Group 57"/>
            <p:cNvGrpSpPr>
              <a:grpSpLocks/>
            </p:cNvGrpSpPr>
            <p:nvPr/>
          </p:nvGrpSpPr>
          <p:grpSpPr bwMode="auto">
            <a:xfrm>
              <a:off x="4080" y="1872"/>
              <a:ext cx="244" cy="250"/>
              <a:chOff x="4368" y="1387"/>
              <a:chExt cx="244" cy="250"/>
            </a:xfrm>
          </p:grpSpPr>
          <p:sp>
            <p:nvSpPr>
              <p:cNvPr id="99408" name="Oval 58"/>
              <p:cNvSpPr>
                <a:spLocks noChangeArrowheads="1"/>
              </p:cNvSpPr>
              <p:nvPr/>
            </p:nvSpPr>
            <p:spPr bwMode="auto">
              <a:xfrm>
                <a:off x="4368" y="1536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409" name="Text Box 59"/>
              <p:cNvSpPr txBox="1">
                <a:spLocks noChangeArrowheads="1"/>
              </p:cNvSpPr>
              <p:nvPr/>
            </p:nvSpPr>
            <p:spPr bwMode="auto">
              <a:xfrm>
                <a:off x="4459" y="1387"/>
                <a:ext cx="15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>
                    <a:latin typeface="Tahoma" pitchFamily="-101" charset="0"/>
                  </a:rPr>
                  <a:t>i</a:t>
                </a:r>
                <a:endParaRPr lang="en-US" sz="2400">
                  <a:latin typeface="Tahoma" pitchFamily="-101" charset="0"/>
                </a:endParaRPr>
              </a:p>
            </p:txBody>
          </p:sp>
        </p:grpSp>
        <p:grpSp>
          <p:nvGrpSpPr>
            <p:cNvPr id="20" name="Group 60"/>
            <p:cNvGrpSpPr>
              <a:grpSpLocks/>
            </p:cNvGrpSpPr>
            <p:nvPr/>
          </p:nvGrpSpPr>
          <p:grpSpPr bwMode="auto">
            <a:xfrm>
              <a:off x="4100" y="614"/>
              <a:ext cx="268" cy="250"/>
              <a:chOff x="4368" y="1387"/>
              <a:chExt cx="268" cy="250"/>
            </a:xfrm>
          </p:grpSpPr>
          <p:sp>
            <p:nvSpPr>
              <p:cNvPr id="99406" name="Oval 61"/>
              <p:cNvSpPr>
                <a:spLocks noChangeArrowheads="1"/>
              </p:cNvSpPr>
              <p:nvPr/>
            </p:nvSpPr>
            <p:spPr bwMode="auto">
              <a:xfrm>
                <a:off x="4368" y="1536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407" name="Text Box 62"/>
              <p:cNvSpPr txBox="1">
                <a:spLocks noChangeArrowheads="1"/>
              </p:cNvSpPr>
              <p:nvPr/>
            </p:nvSpPr>
            <p:spPr bwMode="auto">
              <a:xfrm>
                <a:off x="4436" y="1387"/>
                <a:ext cx="20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>
                    <a:latin typeface="Tahoma" pitchFamily="-101" charset="0"/>
                  </a:rPr>
                  <a:t>a</a:t>
                </a:r>
                <a:endParaRPr lang="en-US" sz="2400">
                  <a:latin typeface="Tahoma" pitchFamily="-101" charset="0"/>
                </a:endParaRPr>
              </a:p>
            </p:txBody>
          </p:sp>
        </p:grpSp>
        <p:grpSp>
          <p:nvGrpSpPr>
            <p:cNvPr id="21" name="Group 63"/>
            <p:cNvGrpSpPr>
              <a:grpSpLocks/>
            </p:cNvGrpSpPr>
            <p:nvPr/>
          </p:nvGrpSpPr>
          <p:grpSpPr bwMode="auto">
            <a:xfrm>
              <a:off x="4608" y="1056"/>
              <a:ext cx="263" cy="250"/>
              <a:chOff x="4368" y="1387"/>
              <a:chExt cx="263" cy="250"/>
            </a:xfrm>
          </p:grpSpPr>
          <p:sp>
            <p:nvSpPr>
              <p:cNvPr id="99404" name="Oval 64"/>
              <p:cNvSpPr>
                <a:spLocks noChangeArrowheads="1"/>
              </p:cNvSpPr>
              <p:nvPr/>
            </p:nvSpPr>
            <p:spPr bwMode="auto">
              <a:xfrm>
                <a:off x="4368" y="1536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405" name="Text Box 65"/>
              <p:cNvSpPr txBox="1">
                <a:spLocks noChangeArrowheads="1"/>
              </p:cNvSpPr>
              <p:nvPr/>
            </p:nvSpPr>
            <p:spPr bwMode="auto">
              <a:xfrm>
                <a:off x="4441" y="1387"/>
                <a:ext cx="19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>
                    <a:latin typeface="Tahoma" pitchFamily="-101" charset="0"/>
                  </a:rPr>
                  <a:t>c</a:t>
                </a:r>
                <a:endParaRPr lang="en-US" sz="2400">
                  <a:latin typeface="Tahoma" pitchFamily="-101" charset="0"/>
                </a:endParaRPr>
              </a:p>
            </p:txBody>
          </p:sp>
        </p:grpSp>
        <p:grpSp>
          <p:nvGrpSpPr>
            <p:cNvPr id="22" name="Group 66"/>
            <p:cNvGrpSpPr>
              <a:grpSpLocks/>
            </p:cNvGrpSpPr>
            <p:nvPr/>
          </p:nvGrpSpPr>
          <p:grpSpPr bwMode="auto">
            <a:xfrm>
              <a:off x="4368" y="1200"/>
              <a:ext cx="270" cy="250"/>
              <a:chOff x="4368" y="1387"/>
              <a:chExt cx="270" cy="250"/>
            </a:xfrm>
          </p:grpSpPr>
          <p:sp>
            <p:nvSpPr>
              <p:cNvPr id="99402" name="Oval 67"/>
              <p:cNvSpPr>
                <a:spLocks noChangeArrowheads="1"/>
              </p:cNvSpPr>
              <p:nvPr/>
            </p:nvSpPr>
            <p:spPr bwMode="auto">
              <a:xfrm>
                <a:off x="4368" y="1536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403" name="Text Box 68"/>
              <p:cNvSpPr txBox="1">
                <a:spLocks noChangeArrowheads="1"/>
              </p:cNvSpPr>
              <p:nvPr/>
            </p:nvSpPr>
            <p:spPr bwMode="auto">
              <a:xfrm>
                <a:off x="4434" y="1387"/>
                <a:ext cx="20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>
                    <a:latin typeface="Tahoma" pitchFamily="-101" charset="0"/>
                  </a:rPr>
                  <a:t>d</a:t>
                </a:r>
                <a:endParaRPr lang="en-US" sz="2400">
                  <a:latin typeface="Tahoma" pitchFamily="-101" charset="0"/>
                </a:endParaRPr>
              </a:p>
            </p:txBody>
          </p:sp>
        </p:grpSp>
        <p:grpSp>
          <p:nvGrpSpPr>
            <p:cNvPr id="23" name="Group 69"/>
            <p:cNvGrpSpPr>
              <a:grpSpLocks/>
            </p:cNvGrpSpPr>
            <p:nvPr/>
          </p:nvGrpSpPr>
          <p:grpSpPr bwMode="auto">
            <a:xfrm>
              <a:off x="4821" y="1200"/>
              <a:ext cx="267" cy="250"/>
              <a:chOff x="4368" y="1387"/>
              <a:chExt cx="267" cy="250"/>
            </a:xfrm>
          </p:grpSpPr>
          <p:sp>
            <p:nvSpPr>
              <p:cNvPr id="99400" name="Oval 70"/>
              <p:cNvSpPr>
                <a:spLocks noChangeArrowheads="1"/>
              </p:cNvSpPr>
              <p:nvPr/>
            </p:nvSpPr>
            <p:spPr bwMode="auto">
              <a:xfrm>
                <a:off x="4368" y="1536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401" name="Text Box 71"/>
              <p:cNvSpPr txBox="1">
                <a:spLocks noChangeArrowheads="1"/>
              </p:cNvSpPr>
              <p:nvPr/>
            </p:nvSpPr>
            <p:spPr bwMode="auto">
              <a:xfrm>
                <a:off x="4435" y="1387"/>
                <a:ext cx="20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>
                    <a:latin typeface="Tahoma" pitchFamily="-101" charset="0"/>
                  </a:rPr>
                  <a:t>e</a:t>
                </a:r>
                <a:endParaRPr lang="en-US" sz="2400">
                  <a:latin typeface="Tahoma" pitchFamily="-101" charset="0"/>
                </a:endParaRPr>
              </a:p>
            </p:txBody>
          </p:sp>
        </p:grpSp>
        <p:grpSp>
          <p:nvGrpSpPr>
            <p:cNvPr id="24" name="Group 72"/>
            <p:cNvGrpSpPr>
              <a:grpSpLocks/>
            </p:cNvGrpSpPr>
            <p:nvPr/>
          </p:nvGrpSpPr>
          <p:grpSpPr bwMode="auto">
            <a:xfrm>
              <a:off x="4579" y="1574"/>
              <a:ext cx="269" cy="250"/>
              <a:chOff x="4368" y="1387"/>
              <a:chExt cx="269" cy="250"/>
            </a:xfrm>
          </p:grpSpPr>
          <p:sp>
            <p:nvSpPr>
              <p:cNvPr id="99398" name="Oval 73"/>
              <p:cNvSpPr>
                <a:spLocks noChangeArrowheads="1"/>
              </p:cNvSpPr>
              <p:nvPr/>
            </p:nvSpPr>
            <p:spPr bwMode="auto">
              <a:xfrm>
                <a:off x="4368" y="1536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399" name="Text Box 74"/>
              <p:cNvSpPr txBox="1">
                <a:spLocks noChangeArrowheads="1"/>
              </p:cNvSpPr>
              <p:nvPr/>
            </p:nvSpPr>
            <p:spPr bwMode="auto">
              <a:xfrm>
                <a:off x="4433" y="1387"/>
                <a:ext cx="20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>
                    <a:latin typeface="Tahoma" pitchFamily="-101" charset="0"/>
                  </a:rPr>
                  <a:t>g</a:t>
                </a:r>
                <a:endParaRPr lang="en-US" sz="2400">
                  <a:latin typeface="Tahoma" pitchFamily="-101" charset="0"/>
                </a:endParaRPr>
              </a:p>
            </p:txBody>
          </p:sp>
        </p:grpSp>
        <p:grpSp>
          <p:nvGrpSpPr>
            <p:cNvPr id="25" name="Group 75"/>
            <p:cNvGrpSpPr>
              <a:grpSpLocks/>
            </p:cNvGrpSpPr>
            <p:nvPr/>
          </p:nvGrpSpPr>
          <p:grpSpPr bwMode="auto">
            <a:xfrm>
              <a:off x="5125" y="1526"/>
              <a:ext cx="251" cy="250"/>
              <a:chOff x="4368" y="1387"/>
              <a:chExt cx="251" cy="250"/>
            </a:xfrm>
          </p:grpSpPr>
          <p:sp>
            <p:nvSpPr>
              <p:cNvPr id="99396" name="Oval 76"/>
              <p:cNvSpPr>
                <a:spLocks noChangeArrowheads="1"/>
              </p:cNvSpPr>
              <p:nvPr/>
            </p:nvSpPr>
            <p:spPr bwMode="auto">
              <a:xfrm>
                <a:off x="4368" y="1536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397" name="Text Box 77"/>
              <p:cNvSpPr txBox="1">
                <a:spLocks noChangeArrowheads="1"/>
              </p:cNvSpPr>
              <p:nvPr/>
            </p:nvSpPr>
            <p:spPr bwMode="auto">
              <a:xfrm>
                <a:off x="4452" y="1387"/>
                <a:ext cx="16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>
                    <a:latin typeface="Tahoma" pitchFamily="-101" charset="0"/>
                  </a:rPr>
                  <a:t>f</a:t>
                </a:r>
                <a:endParaRPr lang="en-US" sz="2400">
                  <a:latin typeface="Tahoma" pitchFamily="-101" charset="0"/>
                </a:endParaRPr>
              </a:p>
            </p:txBody>
          </p:sp>
        </p:grpSp>
        <p:grpSp>
          <p:nvGrpSpPr>
            <p:cNvPr id="26" name="Group 78"/>
            <p:cNvGrpSpPr>
              <a:grpSpLocks/>
            </p:cNvGrpSpPr>
            <p:nvPr/>
          </p:nvGrpSpPr>
          <p:grpSpPr bwMode="auto">
            <a:xfrm>
              <a:off x="4608" y="1920"/>
              <a:ext cx="265" cy="250"/>
              <a:chOff x="4368" y="1387"/>
              <a:chExt cx="265" cy="250"/>
            </a:xfrm>
          </p:grpSpPr>
          <p:sp>
            <p:nvSpPr>
              <p:cNvPr id="99394" name="Oval 79"/>
              <p:cNvSpPr>
                <a:spLocks noChangeArrowheads="1"/>
              </p:cNvSpPr>
              <p:nvPr/>
            </p:nvSpPr>
            <p:spPr bwMode="auto">
              <a:xfrm>
                <a:off x="4368" y="1536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395" name="Text Box 80"/>
              <p:cNvSpPr txBox="1">
                <a:spLocks noChangeArrowheads="1"/>
              </p:cNvSpPr>
              <p:nvPr/>
            </p:nvSpPr>
            <p:spPr bwMode="auto">
              <a:xfrm>
                <a:off x="4437" y="1387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>
                    <a:latin typeface="Tahoma" pitchFamily="-101" charset="0"/>
                  </a:rPr>
                  <a:t>k</a:t>
                </a:r>
                <a:endParaRPr lang="en-US" sz="2400">
                  <a:latin typeface="Tahoma" pitchFamily="-101" charset="0"/>
                </a:endParaRPr>
              </a:p>
            </p:txBody>
          </p:sp>
        </p:grpSp>
        <p:grpSp>
          <p:nvGrpSpPr>
            <p:cNvPr id="27" name="Group 81"/>
            <p:cNvGrpSpPr>
              <a:grpSpLocks/>
            </p:cNvGrpSpPr>
            <p:nvPr/>
          </p:nvGrpSpPr>
          <p:grpSpPr bwMode="auto">
            <a:xfrm>
              <a:off x="4608" y="1766"/>
              <a:ext cx="248" cy="250"/>
              <a:chOff x="4368" y="1387"/>
              <a:chExt cx="248" cy="250"/>
            </a:xfrm>
          </p:grpSpPr>
          <p:sp>
            <p:nvSpPr>
              <p:cNvPr id="99392" name="Oval 82"/>
              <p:cNvSpPr>
                <a:spLocks noChangeArrowheads="1"/>
              </p:cNvSpPr>
              <p:nvPr/>
            </p:nvSpPr>
            <p:spPr bwMode="auto">
              <a:xfrm>
                <a:off x="4368" y="1536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393" name="Text Box 83"/>
              <p:cNvSpPr txBox="1">
                <a:spLocks noChangeArrowheads="1"/>
              </p:cNvSpPr>
              <p:nvPr/>
            </p:nvSpPr>
            <p:spPr bwMode="auto">
              <a:xfrm>
                <a:off x="4455" y="1387"/>
                <a:ext cx="16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>
                    <a:latin typeface="Tahoma" pitchFamily="-101" charset="0"/>
                  </a:rPr>
                  <a:t>j</a:t>
                </a:r>
                <a:endParaRPr lang="en-US" sz="2400">
                  <a:latin typeface="Tahoma" pitchFamily="-101" charset="0"/>
                </a:endParaRPr>
              </a:p>
            </p:txBody>
          </p:sp>
        </p:grpSp>
        <p:sp>
          <p:nvSpPr>
            <p:cNvPr id="99388" name="Text Box 84"/>
            <p:cNvSpPr txBox="1">
              <a:spLocks noChangeArrowheads="1"/>
            </p:cNvSpPr>
            <p:nvPr/>
          </p:nvSpPr>
          <p:spPr bwMode="auto">
            <a:xfrm>
              <a:off x="3398" y="1296"/>
              <a:ext cx="2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chemeClr val="tx2"/>
                  </a:solidFill>
                  <a:latin typeface="Tahoma" pitchFamily="-101" charset="0"/>
                </a:rPr>
                <a:t>Y</a:t>
              </a:r>
            </a:p>
          </p:txBody>
        </p:sp>
        <p:grpSp>
          <p:nvGrpSpPr>
            <p:cNvPr id="28" name="Group 85"/>
            <p:cNvGrpSpPr>
              <a:grpSpLocks/>
            </p:cNvGrpSpPr>
            <p:nvPr/>
          </p:nvGrpSpPr>
          <p:grpSpPr bwMode="auto">
            <a:xfrm>
              <a:off x="4896" y="1632"/>
              <a:ext cx="244" cy="250"/>
              <a:chOff x="4368" y="1387"/>
              <a:chExt cx="244" cy="250"/>
            </a:xfrm>
          </p:grpSpPr>
          <p:sp>
            <p:nvSpPr>
              <p:cNvPr id="99390" name="Oval 86"/>
              <p:cNvSpPr>
                <a:spLocks noChangeArrowheads="1"/>
              </p:cNvSpPr>
              <p:nvPr/>
            </p:nvSpPr>
            <p:spPr bwMode="auto">
              <a:xfrm>
                <a:off x="4368" y="1536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391" name="Text Box 87"/>
              <p:cNvSpPr txBox="1">
                <a:spLocks noChangeArrowheads="1"/>
              </p:cNvSpPr>
              <p:nvPr/>
            </p:nvSpPr>
            <p:spPr bwMode="auto">
              <a:xfrm>
                <a:off x="4459" y="1387"/>
                <a:ext cx="15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>
                    <a:latin typeface="Tahoma" pitchFamily="-101" charset="0"/>
                  </a:rPr>
                  <a:t>l</a:t>
                </a:r>
                <a:endParaRPr lang="en-US" sz="2400">
                  <a:latin typeface="Tahoma" pitchFamily="-101" charset="0"/>
                </a:endParaRPr>
              </a:p>
            </p:txBody>
          </p:sp>
        </p:grpSp>
      </p:grpSp>
      <p:grpSp>
        <p:nvGrpSpPr>
          <p:cNvPr id="29" name="Group 88"/>
          <p:cNvGrpSpPr>
            <a:grpSpLocks/>
          </p:cNvGrpSpPr>
          <p:nvPr/>
        </p:nvGrpSpPr>
        <p:grpSpPr bwMode="auto">
          <a:xfrm>
            <a:off x="5486400" y="1068388"/>
            <a:ext cx="2209800" cy="4635500"/>
            <a:chOff x="3456" y="673"/>
            <a:chExt cx="1392" cy="2920"/>
          </a:xfrm>
        </p:grpSpPr>
        <p:grpSp>
          <p:nvGrpSpPr>
            <p:cNvPr id="30" name="Group 89"/>
            <p:cNvGrpSpPr>
              <a:grpSpLocks/>
            </p:cNvGrpSpPr>
            <p:nvPr/>
          </p:nvGrpSpPr>
          <p:grpSpPr bwMode="auto">
            <a:xfrm>
              <a:off x="3456" y="2918"/>
              <a:ext cx="1392" cy="675"/>
              <a:chOff x="3456" y="2918"/>
              <a:chExt cx="1392" cy="675"/>
            </a:xfrm>
          </p:grpSpPr>
          <p:sp>
            <p:nvSpPr>
              <p:cNvPr id="99366" name="AutoShape 90"/>
              <p:cNvSpPr>
                <a:spLocks noChangeArrowheads="1"/>
              </p:cNvSpPr>
              <p:nvPr/>
            </p:nvSpPr>
            <p:spPr bwMode="auto">
              <a:xfrm>
                <a:off x="3456" y="2918"/>
                <a:ext cx="1392" cy="274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2400">
                    <a:solidFill>
                      <a:srgbClr val="FF0000"/>
                    </a:solidFill>
                    <a:latin typeface="Tahoma" pitchFamily="-101" charset="0"/>
                  </a:rPr>
                  <a:t>X 25,</a:t>
                </a:r>
                <a:r>
                  <a:rPr lang="en-US" sz="2400">
                    <a:solidFill>
                      <a:schemeClr val="tx2"/>
                    </a:solidFill>
                    <a:latin typeface="Tahoma" pitchFamily="-101" charset="0"/>
                  </a:rPr>
                  <a:t> Y 300</a:t>
                </a:r>
              </a:p>
            </p:txBody>
          </p:sp>
          <p:cxnSp>
            <p:nvCxnSpPr>
              <p:cNvPr id="99367" name="AutoShape 91"/>
              <p:cNvCxnSpPr>
                <a:cxnSpLocks noChangeShapeType="1"/>
                <a:stCxn id="99366" idx="2"/>
              </p:cNvCxnSpPr>
              <p:nvPr/>
            </p:nvCxnSpPr>
            <p:spPr bwMode="auto">
              <a:xfrm flipH="1">
                <a:off x="3648" y="3192"/>
                <a:ext cx="504" cy="144"/>
              </a:xfrm>
              <a:prstGeom prst="straightConnector1">
                <a:avLst/>
              </a:prstGeom>
              <a:noFill/>
              <a:ln w="9525">
                <a:solidFill>
                  <a:schemeClr val="tx2"/>
                </a:solidFill>
                <a:miter lim="800000"/>
                <a:headEnd/>
                <a:tailEnd type="triangle" w="med" len="med"/>
              </a:ln>
            </p:spPr>
          </p:cxnSp>
          <p:cxnSp>
            <p:nvCxnSpPr>
              <p:cNvPr id="99368" name="AutoShape 92"/>
              <p:cNvCxnSpPr>
                <a:cxnSpLocks noChangeShapeType="1"/>
                <a:stCxn id="99366" idx="2"/>
              </p:cNvCxnSpPr>
              <p:nvPr/>
            </p:nvCxnSpPr>
            <p:spPr bwMode="auto">
              <a:xfrm>
                <a:off x="4152" y="3192"/>
                <a:ext cx="504" cy="144"/>
              </a:xfrm>
              <a:prstGeom prst="straightConnector1">
                <a:avLst/>
              </a:prstGeom>
              <a:noFill/>
              <a:ln w="9525">
                <a:solidFill>
                  <a:schemeClr val="tx2"/>
                </a:solidFill>
                <a:miter lim="800000"/>
                <a:headEnd/>
                <a:tailEnd type="triangle" w="med" len="med"/>
              </a:ln>
            </p:spPr>
          </p:cxnSp>
          <p:cxnSp>
            <p:nvCxnSpPr>
              <p:cNvPr id="99369" name="AutoShape 93"/>
              <p:cNvCxnSpPr>
                <a:cxnSpLocks noChangeShapeType="1"/>
                <a:stCxn id="99366" idx="2"/>
                <a:endCxn id="99431" idx="0"/>
              </p:cNvCxnSpPr>
              <p:nvPr/>
            </p:nvCxnSpPr>
            <p:spPr bwMode="auto">
              <a:xfrm flipH="1">
                <a:off x="3902" y="3192"/>
                <a:ext cx="250" cy="401"/>
              </a:xfrm>
              <a:prstGeom prst="straightConnector1">
                <a:avLst/>
              </a:prstGeom>
              <a:noFill/>
              <a:ln w="9525">
                <a:solidFill>
                  <a:schemeClr val="tx2"/>
                </a:solidFill>
                <a:miter lim="800000"/>
                <a:headEnd/>
                <a:tailEnd type="triangle" w="med" len="med"/>
              </a:ln>
            </p:spPr>
          </p:cxnSp>
          <p:cxnSp>
            <p:nvCxnSpPr>
              <p:cNvPr id="99370" name="AutoShape 94"/>
              <p:cNvCxnSpPr>
                <a:cxnSpLocks noChangeShapeType="1"/>
                <a:stCxn id="99366" idx="2"/>
                <a:endCxn id="99426" idx="0"/>
              </p:cNvCxnSpPr>
              <p:nvPr/>
            </p:nvCxnSpPr>
            <p:spPr bwMode="auto">
              <a:xfrm>
                <a:off x="4152" y="3192"/>
                <a:ext cx="319" cy="401"/>
              </a:xfrm>
              <a:prstGeom prst="straightConnector1">
                <a:avLst/>
              </a:prstGeom>
              <a:noFill/>
              <a:ln w="9525">
                <a:solidFill>
                  <a:schemeClr val="tx2"/>
                </a:solidFill>
                <a:miter lim="800000"/>
                <a:headEnd/>
                <a:tailEnd type="triangle" w="med" len="med"/>
              </a:ln>
            </p:spPr>
          </p:cxnSp>
        </p:grpSp>
        <p:sp>
          <p:nvSpPr>
            <p:cNvPr id="99364" name="Line 95"/>
            <p:cNvSpPr>
              <a:spLocks noChangeShapeType="1"/>
            </p:cNvSpPr>
            <p:nvPr/>
          </p:nvSpPr>
          <p:spPr bwMode="auto">
            <a:xfrm>
              <a:off x="3648" y="1056"/>
              <a:ext cx="91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365" name="Line 96"/>
            <p:cNvSpPr>
              <a:spLocks noChangeShapeType="1"/>
            </p:cNvSpPr>
            <p:nvPr/>
          </p:nvSpPr>
          <p:spPr bwMode="auto">
            <a:xfrm>
              <a:off x="4128" y="673"/>
              <a:ext cx="0" cy="76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" name="Group 97"/>
          <p:cNvGrpSpPr>
            <a:grpSpLocks/>
          </p:cNvGrpSpPr>
          <p:nvPr/>
        </p:nvGrpSpPr>
        <p:grpSpPr bwMode="auto">
          <a:xfrm>
            <a:off x="1306513" y="1066800"/>
            <a:ext cx="7456487" cy="3582988"/>
            <a:chOff x="823" y="672"/>
            <a:chExt cx="4697" cy="2257"/>
          </a:xfrm>
        </p:grpSpPr>
        <p:cxnSp>
          <p:nvCxnSpPr>
            <p:cNvPr id="99355" name="AutoShape 98"/>
            <p:cNvCxnSpPr>
              <a:cxnSpLocks noChangeShapeType="1"/>
              <a:stCxn id="99360" idx="2"/>
              <a:endCxn id="99416" idx="0"/>
            </p:cNvCxnSpPr>
            <p:nvPr/>
          </p:nvCxnSpPr>
          <p:spPr bwMode="auto">
            <a:xfrm rot="5400000">
              <a:off x="1449" y="1809"/>
              <a:ext cx="494" cy="1745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99356" name="AutoShape 99"/>
            <p:cNvCxnSpPr>
              <a:cxnSpLocks noChangeShapeType="1"/>
              <a:stCxn id="99360" idx="2"/>
              <a:endCxn id="99366" idx="0"/>
            </p:cNvCxnSpPr>
            <p:nvPr/>
          </p:nvCxnSpPr>
          <p:spPr bwMode="auto">
            <a:xfrm>
              <a:off x="2568" y="2434"/>
              <a:ext cx="1584" cy="484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99357" name="AutoShape 100"/>
            <p:cNvCxnSpPr>
              <a:cxnSpLocks noChangeShapeType="1"/>
              <a:stCxn id="99360" idx="2"/>
              <a:endCxn id="99421" idx="0"/>
            </p:cNvCxnSpPr>
            <p:nvPr/>
          </p:nvCxnSpPr>
          <p:spPr bwMode="auto">
            <a:xfrm>
              <a:off x="2568" y="2434"/>
              <a:ext cx="449" cy="472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 type="triangle" w="med" len="med"/>
            </a:ln>
          </p:spPr>
        </p:cxnSp>
        <p:grpSp>
          <p:nvGrpSpPr>
            <p:cNvPr id="97280" name="Group 101"/>
            <p:cNvGrpSpPr>
              <a:grpSpLocks/>
            </p:cNvGrpSpPr>
            <p:nvPr/>
          </p:nvGrpSpPr>
          <p:grpSpPr bwMode="auto">
            <a:xfrm>
              <a:off x="1872" y="672"/>
              <a:ext cx="3648" cy="1762"/>
              <a:chOff x="1872" y="672"/>
              <a:chExt cx="3648" cy="1762"/>
            </a:xfrm>
          </p:grpSpPr>
          <p:sp>
            <p:nvSpPr>
              <p:cNvPr id="99360" name="AutoShape 102"/>
              <p:cNvSpPr>
                <a:spLocks noChangeArrowheads="1"/>
              </p:cNvSpPr>
              <p:nvPr/>
            </p:nvSpPr>
            <p:spPr bwMode="auto">
              <a:xfrm>
                <a:off x="1872" y="2160"/>
                <a:ext cx="1392" cy="274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2400">
                    <a:solidFill>
                      <a:srgbClr val="FF0000"/>
                    </a:solidFill>
                    <a:latin typeface="Tahoma" pitchFamily="-101" charset="0"/>
                  </a:rPr>
                  <a:t>X 50,</a:t>
                </a:r>
                <a:r>
                  <a:rPr lang="en-US" sz="2400">
                    <a:solidFill>
                      <a:schemeClr val="tx2"/>
                    </a:solidFill>
                    <a:latin typeface="Tahoma" pitchFamily="-101" charset="0"/>
                  </a:rPr>
                  <a:t> Y 200</a:t>
                </a:r>
              </a:p>
            </p:txBody>
          </p:sp>
          <p:sp>
            <p:nvSpPr>
              <p:cNvPr id="99361" name="Line 103"/>
              <p:cNvSpPr>
                <a:spLocks noChangeShapeType="1"/>
              </p:cNvSpPr>
              <p:nvPr/>
            </p:nvSpPr>
            <p:spPr bwMode="auto">
              <a:xfrm>
                <a:off x="3648" y="1440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prstDash val="sysDot"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362" name="Line 104"/>
              <p:cNvSpPr>
                <a:spLocks noChangeShapeType="1"/>
              </p:cNvSpPr>
              <p:nvPr/>
            </p:nvSpPr>
            <p:spPr bwMode="auto">
              <a:xfrm>
                <a:off x="4560" y="672"/>
                <a:ext cx="0" cy="153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99359" name="AutoShape 105"/>
            <p:cNvCxnSpPr>
              <a:cxnSpLocks noChangeShapeType="1"/>
              <a:stCxn id="99360" idx="2"/>
              <a:endCxn id="99352" idx="0"/>
            </p:cNvCxnSpPr>
            <p:nvPr/>
          </p:nvCxnSpPr>
          <p:spPr bwMode="auto">
            <a:xfrm flipH="1">
              <a:off x="1896" y="2434"/>
              <a:ext cx="672" cy="484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 type="triangle" w="med" len="med"/>
            </a:ln>
          </p:spPr>
        </p:cxnSp>
      </p:grpSp>
      <p:grpSp>
        <p:nvGrpSpPr>
          <p:cNvPr id="97281" name="Group 106"/>
          <p:cNvGrpSpPr>
            <a:grpSpLocks/>
          </p:cNvGrpSpPr>
          <p:nvPr/>
        </p:nvGrpSpPr>
        <p:grpSpPr bwMode="auto">
          <a:xfrm>
            <a:off x="1512888" y="2286000"/>
            <a:ext cx="7173912" cy="3417888"/>
            <a:chOff x="953" y="1440"/>
            <a:chExt cx="4519" cy="2153"/>
          </a:xfrm>
        </p:grpSpPr>
        <p:cxnSp>
          <p:nvCxnSpPr>
            <p:cNvPr id="99348" name="AutoShape 107"/>
            <p:cNvCxnSpPr>
              <a:cxnSpLocks noChangeShapeType="1"/>
              <a:stCxn id="99352" idx="2"/>
              <a:endCxn id="99444" idx="0"/>
            </p:cNvCxnSpPr>
            <p:nvPr/>
          </p:nvCxnSpPr>
          <p:spPr bwMode="auto">
            <a:xfrm flipH="1">
              <a:off x="953" y="3192"/>
              <a:ext cx="943" cy="401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99349" name="AutoShape 108"/>
            <p:cNvCxnSpPr>
              <a:cxnSpLocks noChangeShapeType="1"/>
              <a:stCxn id="99352" idx="2"/>
              <a:endCxn id="99435" idx="0"/>
            </p:cNvCxnSpPr>
            <p:nvPr/>
          </p:nvCxnSpPr>
          <p:spPr bwMode="auto">
            <a:xfrm>
              <a:off x="1896" y="3192"/>
              <a:ext cx="785" cy="401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99350" name="AutoShape 109"/>
            <p:cNvCxnSpPr>
              <a:cxnSpLocks noChangeShapeType="1"/>
              <a:stCxn id="99352" idx="2"/>
            </p:cNvCxnSpPr>
            <p:nvPr/>
          </p:nvCxnSpPr>
          <p:spPr bwMode="auto">
            <a:xfrm flipH="1">
              <a:off x="1632" y="3192"/>
              <a:ext cx="264" cy="360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99351" name="AutoShape 110"/>
            <p:cNvCxnSpPr>
              <a:cxnSpLocks noChangeShapeType="1"/>
              <a:stCxn id="99352" idx="2"/>
              <a:endCxn id="99440" idx="0"/>
            </p:cNvCxnSpPr>
            <p:nvPr/>
          </p:nvCxnSpPr>
          <p:spPr bwMode="auto">
            <a:xfrm>
              <a:off x="1896" y="3192"/>
              <a:ext cx="142" cy="401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 type="triangle" w="med" len="med"/>
            </a:ln>
          </p:spPr>
        </p:cxnSp>
        <p:sp>
          <p:nvSpPr>
            <p:cNvPr id="99352" name="AutoShape 111"/>
            <p:cNvSpPr>
              <a:spLocks noChangeArrowheads="1"/>
            </p:cNvSpPr>
            <p:nvPr/>
          </p:nvSpPr>
          <p:spPr bwMode="auto">
            <a:xfrm>
              <a:off x="1200" y="2918"/>
              <a:ext cx="1392" cy="27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400">
                  <a:solidFill>
                    <a:srgbClr val="FF0000"/>
                  </a:solidFill>
                  <a:latin typeface="Tahoma" pitchFamily="-101" charset="0"/>
                </a:rPr>
                <a:t>X 75,</a:t>
              </a:r>
              <a:r>
                <a:rPr lang="en-US" sz="2400">
                  <a:solidFill>
                    <a:schemeClr val="tx2"/>
                  </a:solidFill>
                  <a:latin typeface="Tahoma" pitchFamily="-101" charset="0"/>
                </a:rPr>
                <a:t> Y 100</a:t>
              </a:r>
            </a:p>
          </p:txBody>
        </p:sp>
        <p:sp>
          <p:nvSpPr>
            <p:cNvPr id="99353" name="Line 112"/>
            <p:cNvSpPr>
              <a:spLocks noChangeShapeType="1"/>
            </p:cNvSpPr>
            <p:nvPr/>
          </p:nvSpPr>
          <p:spPr bwMode="auto">
            <a:xfrm>
              <a:off x="5040" y="1440"/>
              <a:ext cx="0" cy="76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354" name="Line 113"/>
            <p:cNvSpPr>
              <a:spLocks noChangeShapeType="1"/>
            </p:cNvSpPr>
            <p:nvPr/>
          </p:nvSpPr>
          <p:spPr bwMode="auto">
            <a:xfrm>
              <a:off x="4560" y="1824"/>
              <a:ext cx="91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9343" name="TextBox 4"/>
          <p:cNvSpPr txBox="1">
            <a:spLocks noChangeArrowheads="1"/>
          </p:cNvSpPr>
          <p:nvPr/>
        </p:nvSpPr>
        <p:spPr bwMode="auto">
          <a:xfrm>
            <a:off x="6075362" y="318889"/>
            <a:ext cx="24796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(data stored at leaves)</a:t>
            </a:r>
          </a:p>
        </p:txBody>
      </p:sp>
      <p:sp>
        <p:nvSpPr>
          <p:cNvPr id="97296" name="TextBox 6"/>
          <p:cNvSpPr txBox="1">
            <a:spLocks noChangeArrowheads="1"/>
          </p:cNvSpPr>
          <p:nvPr/>
        </p:nvSpPr>
        <p:spPr bwMode="auto">
          <a:xfrm>
            <a:off x="2565400" y="3884613"/>
            <a:ext cx="5572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SW</a:t>
            </a:r>
          </a:p>
        </p:txBody>
      </p:sp>
      <p:sp>
        <p:nvSpPr>
          <p:cNvPr id="97297" name="TextBox 133"/>
          <p:cNvSpPr txBox="1">
            <a:spLocks noChangeArrowheads="1"/>
          </p:cNvSpPr>
          <p:nvPr/>
        </p:nvSpPr>
        <p:spPr bwMode="auto">
          <a:xfrm>
            <a:off x="3371850" y="3979863"/>
            <a:ext cx="4921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SE</a:t>
            </a:r>
          </a:p>
        </p:txBody>
      </p:sp>
      <p:sp>
        <p:nvSpPr>
          <p:cNvPr id="97298" name="TextBox 134"/>
          <p:cNvSpPr txBox="1">
            <a:spLocks noChangeArrowheads="1"/>
          </p:cNvSpPr>
          <p:nvPr/>
        </p:nvSpPr>
        <p:spPr bwMode="auto">
          <a:xfrm>
            <a:off x="4360863" y="4071938"/>
            <a:ext cx="4459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NE</a:t>
            </a:r>
            <a:endParaRPr lang="en-US" dirty="0"/>
          </a:p>
        </p:txBody>
      </p:sp>
      <p:sp>
        <p:nvSpPr>
          <p:cNvPr id="97299" name="TextBox 135"/>
          <p:cNvSpPr txBox="1">
            <a:spLocks noChangeArrowheads="1"/>
          </p:cNvSpPr>
          <p:nvPr/>
        </p:nvSpPr>
        <p:spPr bwMode="auto">
          <a:xfrm>
            <a:off x="5411788" y="4071938"/>
            <a:ext cx="5389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NW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97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97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7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97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97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96" grpId="0"/>
      <p:bldP spid="97297" grpId="0"/>
      <p:bldP spid="97298" grpId="0"/>
      <p:bldP spid="9729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327"/>
            <a:ext cx="8963539" cy="66116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5354"/>
            <a:ext cx="9144000" cy="47903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30213" y="396875"/>
            <a:ext cx="7772400" cy="377825"/>
          </a:xfrm>
        </p:spPr>
        <p:txBody>
          <a:bodyPr lIns="92075" tIns="46038" rIns="92075" bIns="46038" anchor="b"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Quadtree – Exact Match Query</a:t>
            </a:r>
          </a:p>
        </p:txBody>
      </p:sp>
      <p:sp>
        <p:nvSpPr>
          <p:cNvPr id="4149" name="Rectangle 50"/>
          <p:cNvSpPr>
            <a:spLocks noChangeArrowheads="1"/>
          </p:cNvSpPr>
          <p:nvPr/>
        </p:nvSpPr>
        <p:spPr bwMode="auto">
          <a:xfrm>
            <a:off x="644525" y="4862513"/>
            <a:ext cx="7974013" cy="112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spcAft>
                <a:spcPts val="600"/>
              </a:spcAft>
            </a:pPr>
            <a:r>
              <a:rPr lang="en-US" sz="2000">
                <a:solidFill>
                  <a:schemeClr val="accent2"/>
                </a:solidFill>
                <a:latin typeface="Comic Sans MS" pitchFamily="-101" charset="0"/>
              </a:rPr>
              <a:t>To search for P(55, 75):</a:t>
            </a:r>
          </a:p>
          <a:p>
            <a:pPr eaLnBrk="0" hangingPunct="0">
              <a:spcAft>
                <a:spcPts val="600"/>
              </a:spcAft>
              <a:buFontTx/>
              <a:buChar char="•"/>
            </a:pPr>
            <a:r>
              <a:rPr lang="en-US" sz="2000">
                <a:solidFill>
                  <a:schemeClr val="accent2"/>
                </a:solidFill>
                <a:latin typeface="Comic Sans MS" pitchFamily="-101" charset="0"/>
              </a:rPr>
              <a:t>Since X</a:t>
            </a:r>
            <a:r>
              <a:rPr lang="en-US" sz="2000" baseline="-25000">
                <a:solidFill>
                  <a:schemeClr val="accent2"/>
                </a:solidFill>
                <a:latin typeface="Comic Sans MS" pitchFamily="-101" charset="0"/>
              </a:rPr>
              <a:t>A</a:t>
            </a:r>
            <a:r>
              <a:rPr lang="en-US" sz="2000">
                <a:solidFill>
                  <a:schemeClr val="accent2"/>
                </a:solidFill>
                <a:latin typeface="Comic Sans MS" pitchFamily="-101" charset="0"/>
              </a:rPr>
              <a:t>&lt; X</a:t>
            </a:r>
            <a:r>
              <a:rPr lang="en-US" sz="2000" baseline="-25000">
                <a:solidFill>
                  <a:schemeClr val="accent2"/>
                </a:solidFill>
                <a:latin typeface="Comic Sans MS" pitchFamily="-101" charset="0"/>
              </a:rPr>
              <a:t>P</a:t>
            </a:r>
            <a:r>
              <a:rPr lang="en-US" sz="2000">
                <a:solidFill>
                  <a:schemeClr val="accent2"/>
                </a:solidFill>
                <a:latin typeface="Comic Sans MS" pitchFamily="-101" charset="0"/>
              </a:rPr>
              <a:t> and Y</a:t>
            </a:r>
            <a:r>
              <a:rPr lang="en-US" sz="2000" baseline="-25000">
                <a:solidFill>
                  <a:schemeClr val="accent2"/>
                </a:solidFill>
                <a:latin typeface="Comic Sans MS" pitchFamily="-101" charset="0"/>
              </a:rPr>
              <a:t>A</a:t>
            </a:r>
            <a:r>
              <a:rPr lang="en-US" sz="2000">
                <a:solidFill>
                  <a:schemeClr val="accent2"/>
                </a:solidFill>
                <a:latin typeface="Comic Sans MS" pitchFamily="-101" charset="0"/>
              </a:rPr>
              <a:t> &lt; Y</a:t>
            </a:r>
            <a:r>
              <a:rPr lang="en-US" sz="2000" baseline="-25000">
                <a:solidFill>
                  <a:schemeClr val="accent2"/>
                </a:solidFill>
                <a:latin typeface="Comic Sans MS" pitchFamily="-101" charset="0"/>
              </a:rPr>
              <a:t>P</a:t>
            </a:r>
            <a:r>
              <a:rPr lang="en-US" sz="2000">
                <a:solidFill>
                  <a:schemeClr val="accent2"/>
                </a:solidFill>
                <a:latin typeface="Comic Sans MS" pitchFamily="-101" charset="0"/>
              </a:rPr>
              <a:t>  </a:t>
            </a:r>
            <a:r>
              <a:rPr lang="en-US" sz="2000">
                <a:solidFill>
                  <a:schemeClr val="accent2"/>
                </a:solidFill>
                <a:latin typeface="Comic Sans MS" pitchFamily="-101" charset="0"/>
                <a:ea typeface="Times New Roman" pitchFamily="-101" charset="0"/>
                <a:cs typeface="Times New Roman" pitchFamily="-101" charset="0"/>
              </a:rPr>
              <a:t>→  </a:t>
            </a:r>
            <a:r>
              <a:rPr lang="en-US" sz="2000">
                <a:solidFill>
                  <a:schemeClr val="accent2"/>
                </a:solidFill>
                <a:latin typeface="Comic Sans MS" pitchFamily="-101" charset="0"/>
              </a:rPr>
              <a:t>go to NE (i.e., B).</a:t>
            </a:r>
          </a:p>
          <a:p>
            <a:pPr eaLnBrk="0" hangingPunct="0">
              <a:lnSpc>
                <a:spcPct val="90000"/>
              </a:lnSpc>
              <a:spcAft>
                <a:spcPts val="600"/>
              </a:spcAft>
              <a:buFontTx/>
              <a:buChar char="•"/>
            </a:pPr>
            <a:r>
              <a:rPr lang="en-US" sz="2000">
                <a:solidFill>
                  <a:schemeClr val="accent2"/>
                </a:solidFill>
                <a:latin typeface="Comic Sans MS" pitchFamily="-101" charset="0"/>
              </a:rPr>
              <a:t>Since X</a:t>
            </a:r>
            <a:r>
              <a:rPr lang="en-US" sz="2000" baseline="-25000">
                <a:solidFill>
                  <a:schemeClr val="accent2"/>
                </a:solidFill>
                <a:latin typeface="Comic Sans MS" pitchFamily="-101" charset="0"/>
              </a:rPr>
              <a:t>B</a:t>
            </a:r>
            <a:r>
              <a:rPr lang="en-US" sz="2000">
                <a:solidFill>
                  <a:schemeClr val="accent2"/>
                </a:solidFill>
                <a:latin typeface="Comic Sans MS" pitchFamily="-101" charset="0"/>
              </a:rPr>
              <a:t> &gt; X</a:t>
            </a:r>
            <a:r>
              <a:rPr lang="en-US" sz="2000" baseline="-25000">
                <a:solidFill>
                  <a:schemeClr val="accent2"/>
                </a:solidFill>
                <a:latin typeface="Comic Sans MS" pitchFamily="-101" charset="0"/>
              </a:rPr>
              <a:t>P</a:t>
            </a:r>
            <a:r>
              <a:rPr lang="en-US" sz="2000">
                <a:solidFill>
                  <a:schemeClr val="accent2"/>
                </a:solidFill>
                <a:latin typeface="Comic Sans MS" pitchFamily="-101" charset="0"/>
              </a:rPr>
              <a:t> and Y</a:t>
            </a:r>
            <a:r>
              <a:rPr lang="en-US" sz="2000" baseline="-25000">
                <a:solidFill>
                  <a:schemeClr val="accent2"/>
                </a:solidFill>
                <a:latin typeface="Comic Sans MS" pitchFamily="-101" charset="0"/>
              </a:rPr>
              <a:t>B </a:t>
            </a:r>
            <a:r>
              <a:rPr lang="en-US" sz="2000">
                <a:solidFill>
                  <a:schemeClr val="accent2"/>
                </a:solidFill>
                <a:latin typeface="Comic Sans MS" pitchFamily="-101" charset="0"/>
              </a:rPr>
              <a:t>&gt; Y</a:t>
            </a:r>
            <a:r>
              <a:rPr lang="en-US" sz="2000" baseline="-25000">
                <a:solidFill>
                  <a:schemeClr val="accent2"/>
                </a:solidFill>
                <a:latin typeface="Comic Sans MS" pitchFamily="-101" charset="0"/>
              </a:rPr>
              <a:t>P</a:t>
            </a:r>
            <a:r>
              <a:rPr lang="en-US" sz="2000">
                <a:solidFill>
                  <a:schemeClr val="accent2"/>
                </a:solidFill>
                <a:latin typeface="Comic Sans MS" pitchFamily="-101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Comic Sans MS" pitchFamily="-101" charset="0"/>
                <a:ea typeface="Times New Roman" pitchFamily="-101" charset="0"/>
                <a:cs typeface="Times New Roman" pitchFamily="-101" charset="0"/>
              </a:rPr>
              <a:t>→</a:t>
            </a:r>
            <a:r>
              <a:rPr lang="en-US" sz="2000">
                <a:solidFill>
                  <a:schemeClr val="accent2"/>
                </a:solidFill>
                <a:latin typeface="Comic Sans MS" pitchFamily="-101" charset="0"/>
              </a:rPr>
              <a:t>  go to SW, which in this case is null.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812800" y="1658938"/>
            <a:ext cx="7764463" cy="2530475"/>
            <a:chOff x="812800" y="1658938"/>
            <a:chExt cx="7764463" cy="2530475"/>
          </a:xfrm>
        </p:grpSpPr>
        <p:sp>
          <p:nvSpPr>
            <p:cNvPr id="100357" name="Line 5"/>
            <p:cNvSpPr>
              <a:spLocks noChangeShapeType="1"/>
            </p:cNvSpPr>
            <p:nvPr/>
          </p:nvSpPr>
          <p:spPr bwMode="auto">
            <a:xfrm>
              <a:off x="889000" y="2451100"/>
              <a:ext cx="1905000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358" name="Line 6"/>
            <p:cNvSpPr>
              <a:spLocks noChangeShapeType="1"/>
            </p:cNvSpPr>
            <p:nvPr/>
          </p:nvSpPr>
          <p:spPr bwMode="auto">
            <a:xfrm>
              <a:off x="2108200" y="2146300"/>
              <a:ext cx="0" cy="114300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359" name="Line 7"/>
            <p:cNvSpPr>
              <a:spLocks noChangeShapeType="1"/>
            </p:cNvSpPr>
            <p:nvPr/>
          </p:nvSpPr>
          <p:spPr bwMode="auto">
            <a:xfrm>
              <a:off x="2794000" y="2146300"/>
              <a:ext cx="0" cy="190500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360" name="Line 8"/>
            <p:cNvSpPr>
              <a:spLocks noChangeShapeType="1"/>
            </p:cNvSpPr>
            <p:nvPr/>
          </p:nvSpPr>
          <p:spPr bwMode="auto">
            <a:xfrm>
              <a:off x="812800" y="3289300"/>
              <a:ext cx="3276600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361" name="Line 10"/>
            <p:cNvSpPr>
              <a:spLocks noChangeShapeType="1"/>
            </p:cNvSpPr>
            <p:nvPr/>
          </p:nvSpPr>
          <p:spPr bwMode="auto">
            <a:xfrm>
              <a:off x="2794000" y="2603500"/>
              <a:ext cx="1295400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362" name="Line 14"/>
            <p:cNvSpPr>
              <a:spLocks noChangeShapeType="1"/>
            </p:cNvSpPr>
            <p:nvPr/>
          </p:nvSpPr>
          <p:spPr bwMode="auto">
            <a:xfrm>
              <a:off x="812800" y="3975100"/>
              <a:ext cx="1981200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363" name="Rectangle 15"/>
            <p:cNvSpPr>
              <a:spLocks noChangeArrowheads="1"/>
            </p:cNvSpPr>
            <p:nvPr/>
          </p:nvSpPr>
          <p:spPr bwMode="auto">
            <a:xfrm>
              <a:off x="1392238" y="2182813"/>
              <a:ext cx="738187" cy="274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200">
                  <a:latin typeface="Times New Roman" pitchFamily="-101" charset="0"/>
                </a:rPr>
                <a:t>D(35,85)</a:t>
              </a:r>
            </a:p>
          </p:txBody>
        </p:sp>
        <p:sp>
          <p:nvSpPr>
            <p:cNvPr id="100364" name="Rectangle 16"/>
            <p:cNvSpPr>
              <a:spLocks noChangeArrowheads="1"/>
            </p:cNvSpPr>
            <p:nvPr/>
          </p:nvSpPr>
          <p:spPr bwMode="auto">
            <a:xfrm>
              <a:off x="2755900" y="3243263"/>
              <a:ext cx="738188" cy="274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200">
                  <a:latin typeface="Times New Roman" pitchFamily="-101" charset="0"/>
                </a:rPr>
                <a:t>A(50,50)</a:t>
              </a:r>
            </a:p>
          </p:txBody>
        </p:sp>
        <p:sp>
          <p:nvSpPr>
            <p:cNvPr id="100365" name="Rectangle 17"/>
            <p:cNvSpPr>
              <a:spLocks noChangeArrowheads="1"/>
            </p:cNvSpPr>
            <p:nvPr/>
          </p:nvSpPr>
          <p:spPr bwMode="auto">
            <a:xfrm>
              <a:off x="1376363" y="3722688"/>
              <a:ext cx="722312" cy="274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200">
                  <a:latin typeface="Times New Roman" pitchFamily="-101" charset="0"/>
                </a:rPr>
                <a:t>E(25,25)</a:t>
              </a:r>
            </a:p>
          </p:txBody>
        </p:sp>
        <p:sp>
          <p:nvSpPr>
            <p:cNvPr id="100366" name="Rectangle 51"/>
            <p:cNvSpPr>
              <a:spLocks noChangeArrowheads="1"/>
            </p:cNvSpPr>
            <p:nvPr/>
          </p:nvSpPr>
          <p:spPr bwMode="auto">
            <a:xfrm>
              <a:off x="3468688" y="2343150"/>
              <a:ext cx="3238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>
                  <a:latin typeface="Symbol" pitchFamily="-101" charset="2"/>
                </a:rPr>
                <a:t>·</a:t>
              </a:r>
            </a:p>
          </p:txBody>
        </p:sp>
        <p:sp>
          <p:nvSpPr>
            <p:cNvPr id="100367" name="Rectangle 52"/>
            <p:cNvSpPr>
              <a:spLocks noChangeArrowheads="1"/>
            </p:cNvSpPr>
            <p:nvPr/>
          </p:nvSpPr>
          <p:spPr bwMode="auto">
            <a:xfrm>
              <a:off x="1935163" y="2195513"/>
              <a:ext cx="3238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>
                  <a:latin typeface="Symbol" pitchFamily="-101" charset="2"/>
                </a:rPr>
                <a:t>·</a:t>
              </a:r>
            </a:p>
          </p:txBody>
        </p:sp>
        <p:sp>
          <p:nvSpPr>
            <p:cNvPr id="100368" name="Rectangle 53"/>
            <p:cNvSpPr>
              <a:spLocks noChangeArrowheads="1"/>
            </p:cNvSpPr>
            <p:nvPr/>
          </p:nvSpPr>
          <p:spPr bwMode="auto">
            <a:xfrm>
              <a:off x="1258888" y="3719513"/>
              <a:ext cx="3238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>
                  <a:latin typeface="Symbol" pitchFamily="-101" charset="2"/>
                </a:rPr>
                <a:t>·</a:t>
              </a:r>
            </a:p>
          </p:txBody>
        </p:sp>
        <p:sp>
          <p:nvSpPr>
            <p:cNvPr id="100369" name="Rectangle 54"/>
            <p:cNvSpPr>
              <a:spLocks noChangeArrowheads="1"/>
            </p:cNvSpPr>
            <p:nvPr/>
          </p:nvSpPr>
          <p:spPr bwMode="auto">
            <a:xfrm>
              <a:off x="2628900" y="3025775"/>
              <a:ext cx="3238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>
                  <a:latin typeface="Symbol" pitchFamily="-101" charset="2"/>
                </a:rPr>
                <a:t>·</a:t>
              </a:r>
            </a:p>
          </p:txBody>
        </p:sp>
        <p:sp>
          <p:nvSpPr>
            <p:cNvPr id="100370" name="Rectangle 56"/>
            <p:cNvSpPr>
              <a:spLocks noChangeArrowheads="1"/>
            </p:cNvSpPr>
            <p:nvPr/>
          </p:nvSpPr>
          <p:spPr bwMode="auto">
            <a:xfrm>
              <a:off x="1141413" y="1658938"/>
              <a:ext cx="264001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-101" charset="0"/>
                </a:rPr>
                <a:t>Partitioning of the plane</a:t>
              </a:r>
            </a:p>
          </p:txBody>
        </p:sp>
        <p:grpSp>
          <p:nvGrpSpPr>
            <p:cNvPr id="3" name="Group 63"/>
            <p:cNvGrpSpPr>
              <a:grpSpLocks/>
            </p:cNvGrpSpPr>
            <p:nvPr/>
          </p:nvGrpSpPr>
          <p:grpSpPr bwMode="auto">
            <a:xfrm>
              <a:off x="2946400" y="2605088"/>
              <a:ext cx="309563" cy="304800"/>
              <a:chOff x="2946400" y="3633788"/>
              <a:chExt cx="309563" cy="304800"/>
            </a:xfrm>
          </p:grpSpPr>
          <p:sp>
            <p:nvSpPr>
              <p:cNvPr id="100413" name="Rectangle 60"/>
              <p:cNvSpPr>
                <a:spLocks noChangeArrowheads="1"/>
              </p:cNvSpPr>
              <p:nvPr/>
            </p:nvSpPr>
            <p:spPr bwMode="auto">
              <a:xfrm>
                <a:off x="2946400" y="3732213"/>
                <a:ext cx="66675" cy="7620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s-ES" sz="1600">
                  <a:latin typeface="Times New Roman" pitchFamily="-101" charset="0"/>
                </a:endParaRPr>
              </a:p>
            </p:txBody>
          </p:sp>
          <p:sp>
            <p:nvSpPr>
              <p:cNvPr id="100414" name="Text Box 62"/>
              <p:cNvSpPr txBox="1">
                <a:spLocks noChangeArrowheads="1"/>
              </p:cNvSpPr>
              <p:nvPr/>
            </p:nvSpPr>
            <p:spPr bwMode="auto">
              <a:xfrm>
                <a:off x="2973388" y="3633788"/>
                <a:ext cx="282575" cy="30480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>
                    <a:latin typeface="Times New Roman" pitchFamily="-101" charset="0"/>
                  </a:rPr>
                  <a:t>P</a:t>
                </a:r>
              </a:p>
            </p:txBody>
          </p:sp>
        </p:grpSp>
        <p:cxnSp>
          <p:nvCxnSpPr>
            <p:cNvPr id="100372" name="Straight Connector 62"/>
            <p:cNvCxnSpPr>
              <a:cxnSpLocks noChangeShapeType="1"/>
            </p:cNvCxnSpPr>
            <p:nvPr/>
          </p:nvCxnSpPr>
          <p:spPr bwMode="auto">
            <a:xfrm rot="16200000" flipH="1">
              <a:off x="984250" y="3743326"/>
              <a:ext cx="892175" cy="0"/>
            </a:xfrm>
            <a:prstGeom prst="line">
              <a:avLst/>
            </a:prstGeom>
            <a:noFill/>
            <a:ln w="12700">
              <a:solidFill>
                <a:srgbClr val="003399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00373" name="Line 11"/>
            <p:cNvSpPr>
              <a:spLocks noChangeShapeType="1"/>
            </p:cNvSpPr>
            <p:nvPr/>
          </p:nvSpPr>
          <p:spPr bwMode="auto">
            <a:xfrm>
              <a:off x="3632200" y="2146300"/>
              <a:ext cx="0" cy="114300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374" name="Line 12"/>
            <p:cNvSpPr>
              <a:spLocks noChangeShapeType="1"/>
            </p:cNvSpPr>
            <p:nvPr/>
          </p:nvSpPr>
          <p:spPr bwMode="auto">
            <a:xfrm>
              <a:off x="3632200" y="2908300"/>
              <a:ext cx="914400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375" name="Line 13"/>
            <p:cNvSpPr>
              <a:spLocks noChangeShapeType="1"/>
            </p:cNvSpPr>
            <p:nvPr/>
          </p:nvSpPr>
          <p:spPr bwMode="auto">
            <a:xfrm>
              <a:off x="4013200" y="2603500"/>
              <a:ext cx="0" cy="68580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376" name="Rectangle 18"/>
            <p:cNvSpPr>
              <a:spLocks noChangeArrowheads="1"/>
            </p:cNvSpPr>
            <p:nvPr/>
          </p:nvSpPr>
          <p:spPr bwMode="auto">
            <a:xfrm>
              <a:off x="3586163" y="2351088"/>
              <a:ext cx="730250" cy="274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200">
                  <a:latin typeface="Times New Roman" pitchFamily="-101" charset="0"/>
                </a:rPr>
                <a:t>B(75,80)</a:t>
              </a:r>
            </a:p>
          </p:txBody>
        </p:sp>
        <p:grpSp>
          <p:nvGrpSpPr>
            <p:cNvPr id="4" name="Group 65"/>
            <p:cNvGrpSpPr>
              <a:grpSpLocks/>
            </p:cNvGrpSpPr>
            <p:nvPr/>
          </p:nvGrpSpPr>
          <p:grpSpPr bwMode="auto">
            <a:xfrm>
              <a:off x="3848100" y="2649538"/>
              <a:ext cx="849313" cy="506412"/>
              <a:chOff x="3848100" y="3678238"/>
              <a:chExt cx="849313" cy="506412"/>
            </a:xfrm>
          </p:grpSpPr>
          <p:sp>
            <p:nvSpPr>
              <p:cNvPr id="100411" name="Rectangle 19"/>
              <p:cNvSpPr>
                <a:spLocks noChangeArrowheads="1"/>
              </p:cNvSpPr>
              <p:nvPr/>
            </p:nvSpPr>
            <p:spPr bwMode="auto">
              <a:xfrm>
                <a:off x="3967163" y="3910013"/>
                <a:ext cx="730250" cy="2746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200">
                    <a:latin typeface="Times New Roman" pitchFamily="-101" charset="0"/>
                  </a:rPr>
                  <a:t>C(90,65)</a:t>
                </a:r>
              </a:p>
            </p:txBody>
          </p:sp>
          <p:sp>
            <p:nvSpPr>
              <p:cNvPr id="100412" name="Rectangle 55"/>
              <p:cNvSpPr>
                <a:spLocks noChangeArrowheads="1"/>
              </p:cNvSpPr>
              <p:nvPr/>
            </p:nvSpPr>
            <p:spPr bwMode="auto">
              <a:xfrm>
                <a:off x="3848100" y="3678238"/>
                <a:ext cx="32385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>
                    <a:latin typeface="Symbol" pitchFamily="-101" charset="2"/>
                  </a:rPr>
                  <a:t>·</a:t>
                </a:r>
              </a:p>
            </p:txBody>
          </p:sp>
        </p:grpSp>
        <p:sp>
          <p:nvSpPr>
            <p:cNvPr id="100378" name="Line 33"/>
            <p:cNvSpPr>
              <a:spLocks noChangeShapeType="1"/>
            </p:cNvSpPr>
            <p:nvPr/>
          </p:nvSpPr>
          <p:spPr bwMode="auto">
            <a:xfrm>
              <a:off x="6527800" y="2374900"/>
              <a:ext cx="1016000" cy="711200"/>
            </a:xfrm>
            <a:prstGeom prst="line">
              <a:avLst/>
            </a:prstGeom>
            <a:noFill/>
            <a:ln w="38100">
              <a:solidFill>
                <a:srgbClr val="CC5300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379" name="Line 35"/>
            <p:cNvSpPr>
              <a:spLocks noChangeShapeType="1"/>
            </p:cNvSpPr>
            <p:nvPr/>
          </p:nvSpPr>
          <p:spPr bwMode="auto">
            <a:xfrm flipH="1">
              <a:off x="7377113" y="3124200"/>
              <a:ext cx="171450" cy="542925"/>
            </a:xfrm>
            <a:prstGeom prst="line">
              <a:avLst/>
            </a:prstGeom>
            <a:noFill/>
            <a:ln w="38100">
              <a:solidFill>
                <a:srgbClr val="CC5300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00380" name="Straight Connector 68"/>
            <p:cNvCxnSpPr>
              <a:cxnSpLocks noChangeShapeType="1"/>
              <a:stCxn id="100394" idx="0"/>
            </p:cNvCxnSpPr>
            <p:nvPr/>
          </p:nvCxnSpPr>
          <p:spPr bwMode="auto">
            <a:xfrm rot="16200000" flipH="1">
              <a:off x="6693694" y="2209006"/>
              <a:ext cx="688975" cy="1020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00381" name="Straight Connector 70"/>
            <p:cNvCxnSpPr>
              <a:cxnSpLocks noChangeShapeType="1"/>
              <a:endCxn id="100391" idx="0"/>
            </p:cNvCxnSpPr>
            <p:nvPr/>
          </p:nvCxnSpPr>
          <p:spPr bwMode="auto">
            <a:xfrm rot="10800000" flipV="1">
              <a:off x="7366000" y="3062288"/>
              <a:ext cx="182563" cy="6127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00382" name="Rectangle 4"/>
            <p:cNvSpPr>
              <a:spLocks noChangeArrowheads="1"/>
            </p:cNvSpPr>
            <p:nvPr/>
          </p:nvSpPr>
          <p:spPr bwMode="auto">
            <a:xfrm>
              <a:off x="5668963" y="1658938"/>
              <a:ext cx="157956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-101" charset="0"/>
                </a:rPr>
                <a:t>The quad tree</a:t>
              </a:r>
            </a:p>
          </p:txBody>
        </p:sp>
        <p:sp>
          <p:nvSpPr>
            <p:cNvPr id="100383" name="Oval 21"/>
            <p:cNvSpPr>
              <a:spLocks noChangeArrowheads="1"/>
            </p:cNvSpPr>
            <p:nvPr/>
          </p:nvSpPr>
          <p:spPr bwMode="auto">
            <a:xfrm>
              <a:off x="6731000" y="3727450"/>
              <a:ext cx="58738" cy="6667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eaLnBrk="0" hangingPunct="0"/>
              <a:endParaRPr lang="es-ES" sz="2800">
                <a:latin typeface="Times New Roman" pitchFamily="-101" charset="0"/>
              </a:endParaRPr>
            </a:p>
          </p:txBody>
        </p:sp>
        <p:sp>
          <p:nvSpPr>
            <p:cNvPr id="100384" name="Oval 22"/>
            <p:cNvSpPr>
              <a:spLocks noChangeArrowheads="1"/>
            </p:cNvSpPr>
            <p:nvPr/>
          </p:nvSpPr>
          <p:spPr bwMode="auto">
            <a:xfrm>
              <a:off x="6405563" y="3141663"/>
              <a:ext cx="58737" cy="6667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eaLnBrk="0" hangingPunct="0"/>
              <a:endParaRPr lang="es-ES" sz="2800">
                <a:latin typeface="Times New Roman" pitchFamily="-101" charset="0"/>
              </a:endParaRPr>
            </a:p>
          </p:txBody>
        </p:sp>
        <p:sp>
          <p:nvSpPr>
            <p:cNvPr id="100385" name="Oval 23"/>
            <p:cNvSpPr>
              <a:spLocks noChangeArrowheads="1"/>
            </p:cNvSpPr>
            <p:nvPr/>
          </p:nvSpPr>
          <p:spPr bwMode="auto">
            <a:xfrm>
              <a:off x="5643563" y="3206750"/>
              <a:ext cx="58737" cy="6667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eaLnBrk="0" hangingPunct="0"/>
              <a:endParaRPr lang="es-ES" sz="2800">
                <a:latin typeface="Times New Roman" pitchFamily="-101" charset="0"/>
              </a:endParaRPr>
            </a:p>
          </p:txBody>
        </p:sp>
        <p:sp>
          <p:nvSpPr>
            <p:cNvPr id="100386" name="Oval 24"/>
            <p:cNvSpPr>
              <a:spLocks noChangeArrowheads="1"/>
            </p:cNvSpPr>
            <p:nvPr/>
          </p:nvSpPr>
          <p:spPr bwMode="auto">
            <a:xfrm>
              <a:off x="7516813" y="3078163"/>
              <a:ext cx="58737" cy="6667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eaLnBrk="0" hangingPunct="0"/>
              <a:endParaRPr lang="es-ES" sz="2800">
                <a:latin typeface="Times New Roman" pitchFamily="-101" charset="0"/>
              </a:endParaRPr>
            </a:p>
          </p:txBody>
        </p:sp>
        <p:sp>
          <p:nvSpPr>
            <p:cNvPr id="100387" name="Oval 25"/>
            <p:cNvSpPr>
              <a:spLocks noChangeArrowheads="1"/>
            </p:cNvSpPr>
            <p:nvPr/>
          </p:nvSpPr>
          <p:spPr bwMode="auto">
            <a:xfrm>
              <a:off x="6502400" y="2339975"/>
              <a:ext cx="58738" cy="6667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eaLnBrk="0" hangingPunct="0"/>
              <a:endParaRPr lang="es-ES" sz="2800">
                <a:latin typeface="Times New Roman" pitchFamily="-101" charset="0"/>
              </a:endParaRPr>
            </a:p>
          </p:txBody>
        </p:sp>
        <p:sp>
          <p:nvSpPr>
            <p:cNvPr id="100388" name="Rectangle 26"/>
            <p:cNvSpPr>
              <a:spLocks noChangeArrowheads="1"/>
            </p:cNvSpPr>
            <p:nvPr/>
          </p:nvSpPr>
          <p:spPr bwMode="auto">
            <a:xfrm>
              <a:off x="4935538" y="3141663"/>
              <a:ext cx="136525" cy="1428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eaLnBrk="0" hangingPunct="0"/>
              <a:endParaRPr lang="es-ES" sz="2800">
                <a:latin typeface="Times New Roman" pitchFamily="-101" charset="0"/>
              </a:endParaRPr>
            </a:p>
          </p:txBody>
        </p:sp>
        <p:sp>
          <p:nvSpPr>
            <p:cNvPr id="100389" name="Rectangle 27"/>
            <p:cNvSpPr>
              <a:spLocks noChangeArrowheads="1"/>
            </p:cNvSpPr>
            <p:nvPr/>
          </p:nvSpPr>
          <p:spPr bwMode="auto">
            <a:xfrm>
              <a:off x="8440738" y="3675063"/>
              <a:ext cx="136525" cy="1428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eaLnBrk="0" hangingPunct="0"/>
              <a:endParaRPr lang="es-ES" sz="2800">
                <a:latin typeface="Times New Roman" pitchFamily="-101" charset="0"/>
              </a:endParaRPr>
            </a:p>
          </p:txBody>
        </p:sp>
        <p:sp>
          <p:nvSpPr>
            <p:cNvPr id="100390" name="Rectangle 28"/>
            <p:cNvSpPr>
              <a:spLocks noChangeArrowheads="1"/>
            </p:cNvSpPr>
            <p:nvPr/>
          </p:nvSpPr>
          <p:spPr bwMode="auto">
            <a:xfrm>
              <a:off x="7831138" y="3675063"/>
              <a:ext cx="136525" cy="1428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eaLnBrk="0" hangingPunct="0"/>
              <a:endParaRPr lang="es-ES" sz="2800">
                <a:latin typeface="Times New Roman" pitchFamily="-101" charset="0"/>
              </a:endParaRPr>
            </a:p>
          </p:txBody>
        </p:sp>
        <p:sp>
          <p:nvSpPr>
            <p:cNvPr id="100391" name="Rectangle 29"/>
            <p:cNvSpPr>
              <a:spLocks noChangeArrowheads="1"/>
            </p:cNvSpPr>
            <p:nvPr/>
          </p:nvSpPr>
          <p:spPr bwMode="auto">
            <a:xfrm>
              <a:off x="7297738" y="3675063"/>
              <a:ext cx="136525" cy="1428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eaLnBrk="0" hangingPunct="0"/>
              <a:endParaRPr lang="es-ES" sz="2800">
                <a:latin typeface="Times New Roman" pitchFamily="-101" charset="0"/>
              </a:endParaRPr>
            </a:p>
          </p:txBody>
        </p:sp>
        <p:sp>
          <p:nvSpPr>
            <p:cNvPr id="100392" name="Line 30"/>
            <p:cNvSpPr>
              <a:spLocks noChangeShapeType="1"/>
            </p:cNvSpPr>
            <p:nvPr/>
          </p:nvSpPr>
          <p:spPr bwMode="auto">
            <a:xfrm flipH="1">
              <a:off x="5080000" y="2374900"/>
              <a:ext cx="1447800" cy="762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393" name="Line 31"/>
            <p:cNvSpPr>
              <a:spLocks noChangeShapeType="1"/>
            </p:cNvSpPr>
            <p:nvPr/>
          </p:nvSpPr>
          <p:spPr bwMode="auto">
            <a:xfrm flipH="1">
              <a:off x="5689600" y="2374900"/>
              <a:ext cx="838200" cy="838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394" name="Line 32"/>
            <p:cNvSpPr>
              <a:spLocks noChangeShapeType="1"/>
            </p:cNvSpPr>
            <p:nvPr/>
          </p:nvSpPr>
          <p:spPr bwMode="auto">
            <a:xfrm flipH="1">
              <a:off x="6451600" y="2374900"/>
              <a:ext cx="76200" cy="762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395" name="Line 34"/>
            <p:cNvSpPr>
              <a:spLocks noChangeShapeType="1"/>
            </p:cNvSpPr>
            <p:nvPr/>
          </p:nvSpPr>
          <p:spPr bwMode="auto">
            <a:xfrm flipH="1">
              <a:off x="6767513" y="3136900"/>
              <a:ext cx="750887" cy="609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396" name="Line 36"/>
            <p:cNvSpPr>
              <a:spLocks noChangeShapeType="1"/>
            </p:cNvSpPr>
            <p:nvPr/>
          </p:nvSpPr>
          <p:spPr bwMode="auto">
            <a:xfrm>
              <a:off x="7558088" y="3117850"/>
              <a:ext cx="341312" cy="552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397" name="Line 37"/>
            <p:cNvSpPr>
              <a:spLocks noChangeShapeType="1"/>
            </p:cNvSpPr>
            <p:nvPr/>
          </p:nvSpPr>
          <p:spPr bwMode="auto">
            <a:xfrm>
              <a:off x="7594600" y="3136900"/>
              <a:ext cx="91440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398" name="Rectangle 38"/>
            <p:cNvSpPr>
              <a:spLocks noChangeArrowheads="1"/>
            </p:cNvSpPr>
            <p:nvPr/>
          </p:nvSpPr>
          <p:spPr bwMode="auto">
            <a:xfrm>
              <a:off x="5453063" y="2568575"/>
              <a:ext cx="361950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200">
                  <a:latin typeface="Times New Roman" pitchFamily="-101" charset="0"/>
                </a:rPr>
                <a:t>SE</a:t>
              </a:r>
            </a:p>
          </p:txBody>
        </p:sp>
        <p:sp>
          <p:nvSpPr>
            <p:cNvPr id="100399" name="Rectangle 39"/>
            <p:cNvSpPr>
              <a:spLocks noChangeArrowheads="1"/>
            </p:cNvSpPr>
            <p:nvPr/>
          </p:nvSpPr>
          <p:spPr bwMode="auto">
            <a:xfrm>
              <a:off x="5886450" y="2835275"/>
              <a:ext cx="550863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200">
                  <a:latin typeface="Times New Roman" pitchFamily="-101" charset="0"/>
                </a:rPr>
                <a:t>SW</a:t>
              </a:r>
            </a:p>
          </p:txBody>
        </p:sp>
        <p:sp>
          <p:nvSpPr>
            <p:cNvPr id="100400" name="Rectangle 40"/>
            <p:cNvSpPr>
              <a:spLocks noChangeArrowheads="1"/>
            </p:cNvSpPr>
            <p:nvPr/>
          </p:nvSpPr>
          <p:spPr bwMode="auto">
            <a:xfrm>
              <a:off x="5445125" y="3190875"/>
              <a:ext cx="277813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200">
                  <a:latin typeface="Times New Roman" pitchFamily="-101" charset="0"/>
                </a:rPr>
                <a:t>E</a:t>
              </a:r>
            </a:p>
          </p:txBody>
        </p:sp>
        <p:sp>
          <p:nvSpPr>
            <p:cNvPr id="100401" name="Rectangle 41"/>
            <p:cNvSpPr>
              <a:spLocks noChangeArrowheads="1"/>
            </p:cNvSpPr>
            <p:nvPr/>
          </p:nvSpPr>
          <p:spPr bwMode="auto">
            <a:xfrm>
              <a:off x="6434138" y="2687638"/>
              <a:ext cx="438150" cy="274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200">
                  <a:latin typeface="Times New Roman" pitchFamily="-101" charset="0"/>
                </a:rPr>
                <a:t>NW</a:t>
              </a:r>
            </a:p>
          </p:txBody>
        </p:sp>
        <p:sp>
          <p:nvSpPr>
            <p:cNvPr id="100402" name="Rectangle 42"/>
            <p:cNvSpPr>
              <a:spLocks noChangeArrowheads="1"/>
            </p:cNvSpPr>
            <p:nvPr/>
          </p:nvSpPr>
          <p:spPr bwMode="auto">
            <a:xfrm>
              <a:off x="6170613" y="3198813"/>
              <a:ext cx="293687" cy="274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200">
                  <a:latin typeface="Times New Roman" pitchFamily="-101" charset="0"/>
                </a:rPr>
                <a:t>D</a:t>
              </a:r>
            </a:p>
          </p:txBody>
        </p:sp>
        <p:sp>
          <p:nvSpPr>
            <p:cNvPr id="100403" name="Rectangle 43"/>
            <p:cNvSpPr>
              <a:spLocks noChangeArrowheads="1"/>
            </p:cNvSpPr>
            <p:nvPr/>
          </p:nvSpPr>
          <p:spPr bwMode="auto">
            <a:xfrm>
              <a:off x="6938963" y="2498725"/>
              <a:ext cx="387350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200">
                  <a:latin typeface="Times New Roman" pitchFamily="-101" charset="0"/>
                </a:rPr>
                <a:t>NE</a:t>
              </a:r>
            </a:p>
          </p:txBody>
        </p:sp>
        <p:sp>
          <p:nvSpPr>
            <p:cNvPr id="100404" name="Rectangle 45"/>
            <p:cNvSpPr>
              <a:spLocks noChangeArrowheads="1"/>
            </p:cNvSpPr>
            <p:nvPr/>
          </p:nvSpPr>
          <p:spPr bwMode="auto">
            <a:xfrm>
              <a:off x="6826250" y="3257550"/>
              <a:ext cx="361950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200">
                  <a:latin typeface="Times New Roman" pitchFamily="-101" charset="0"/>
                </a:rPr>
                <a:t>SE</a:t>
              </a:r>
            </a:p>
          </p:txBody>
        </p:sp>
        <p:sp>
          <p:nvSpPr>
            <p:cNvPr id="100405" name="Rectangle 46"/>
            <p:cNvSpPr>
              <a:spLocks noChangeArrowheads="1"/>
            </p:cNvSpPr>
            <p:nvPr/>
          </p:nvSpPr>
          <p:spPr bwMode="auto">
            <a:xfrm>
              <a:off x="7391400" y="3373438"/>
              <a:ext cx="669925" cy="274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200">
                  <a:latin typeface="Times New Roman" pitchFamily="-101" charset="0"/>
                </a:rPr>
                <a:t>SW</a:t>
              </a:r>
            </a:p>
          </p:txBody>
        </p:sp>
        <p:sp>
          <p:nvSpPr>
            <p:cNvPr id="100406" name="Rectangle 47"/>
            <p:cNvSpPr>
              <a:spLocks noChangeArrowheads="1"/>
            </p:cNvSpPr>
            <p:nvPr/>
          </p:nvSpPr>
          <p:spPr bwMode="auto">
            <a:xfrm>
              <a:off x="7772400" y="3398838"/>
              <a:ext cx="438150" cy="274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200">
                  <a:latin typeface="Times New Roman" pitchFamily="-101" charset="0"/>
                </a:rPr>
                <a:t>NW</a:t>
              </a:r>
            </a:p>
          </p:txBody>
        </p:sp>
        <p:sp>
          <p:nvSpPr>
            <p:cNvPr id="100407" name="Rectangle 48"/>
            <p:cNvSpPr>
              <a:spLocks noChangeArrowheads="1"/>
            </p:cNvSpPr>
            <p:nvPr/>
          </p:nvSpPr>
          <p:spPr bwMode="auto">
            <a:xfrm>
              <a:off x="7913688" y="3149600"/>
              <a:ext cx="387350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200">
                  <a:latin typeface="Times New Roman" pitchFamily="-101" charset="0"/>
                </a:rPr>
                <a:t>NE</a:t>
              </a:r>
            </a:p>
          </p:txBody>
        </p:sp>
        <p:sp>
          <p:nvSpPr>
            <p:cNvPr id="100408" name="Rectangle 49"/>
            <p:cNvSpPr>
              <a:spLocks noChangeArrowheads="1"/>
            </p:cNvSpPr>
            <p:nvPr/>
          </p:nvSpPr>
          <p:spPr bwMode="auto">
            <a:xfrm>
              <a:off x="6508750" y="3708400"/>
              <a:ext cx="285750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200">
                  <a:latin typeface="Times New Roman" pitchFamily="-101" charset="0"/>
                </a:rPr>
                <a:t>C</a:t>
              </a:r>
            </a:p>
          </p:txBody>
        </p:sp>
        <p:sp>
          <p:nvSpPr>
            <p:cNvPr id="100409" name="Rectangle 16"/>
            <p:cNvSpPr>
              <a:spLocks noChangeArrowheads="1"/>
            </p:cNvSpPr>
            <p:nvPr/>
          </p:nvSpPr>
          <p:spPr bwMode="auto">
            <a:xfrm>
              <a:off x="6523038" y="2165350"/>
              <a:ext cx="738187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200">
                  <a:latin typeface="Times New Roman" pitchFamily="-101" charset="0"/>
                </a:rPr>
                <a:t>A(50,50)</a:t>
              </a:r>
            </a:p>
          </p:txBody>
        </p:sp>
        <p:sp>
          <p:nvSpPr>
            <p:cNvPr id="100410" name="Rectangle 18"/>
            <p:cNvSpPr>
              <a:spLocks noChangeArrowheads="1"/>
            </p:cNvSpPr>
            <p:nvPr/>
          </p:nvSpPr>
          <p:spPr bwMode="auto">
            <a:xfrm>
              <a:off x="7508875" y="2897188"/>
              <a:ext cx="730250" cy="274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200">
                  <a:latin typeface="Times New Roman" pitchFamily="-101" charset="0"/>
                </a:rPr>
                <a:t>B(75,80)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2293</TotalTime>
  <Words>615</Words>
  <Application>Microsoft Office PowerPoint</Application>
  <PresentationFormat>On-screen Show (4:3)</PresentationFormat>
  <Paragraphs>198</Paragraphs>
  <Slides>18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Bitmap Image</vt:lpstr>
      <vt:lpstr>Searching for k nearest neighbours using Quadtree</vt:lpstr>
      <vt:lpstr>Problem Definition: Nearest Neighbor Search</vt:lpstr>
      <vt:lpstr>Methods used for comparative study of the problem </vt:lpstr>
      <vt:lpstr>Brute Force</vt:lpstr>
      <vt:lpstr>Quad Trees</vt:lpstr>
      <vt:lpstr>Quadtree Construction</vt:lpstr>
      <vt:lpstr>Slide 7</vt:lpstr>
      <vt:lpstr>Slide 8</vt:lpstr>
      <vt:lpstr>Quadtree – Exact Match Query</vt:lpstr>
      <vt:lpstr>Quadtree – Nearest Neighbor Query</vt:lpstr>
      <vt:lpstr>Quadtree – Nearest Neighbor Query</vt:lpstr>
      <vt:lpstr>Quadtree–  Nearest Neighbor Query</vt:lpstr>
      <vt:lpstr>Quadtree–  Nearest Neighbor Search </vt:lpstr>
      <vt:lpstr>Slide 14</vt:lpstr>
      <vt:lpstr>Slide 15</vt:lpstr>
      <vt:lpstr>Large Scale Image Search in Database</vt:lpstr>
      <vt:lpstr>Nearest Neighbor(s) Query</vt:lpstr>
      <vt:lpstr>Other Applications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Nearest Neighbor</dc:title>
  <dc:creator>Shweta Agrawal</dc:creator>
  <cp:lastModifiedBy>user</cp:lastModifiedBy>
  <cp:revision>44</cp:revision>
  <dcterms:created xsi:type="dcterms:W3CDTF">2014-11-13T18:33:48Z</dcterms:created>
  <dcterms:modified xsi:type="dcterms:W3CDTF">2017-04-13T04:24:49Z</dcterms:modified>
</cp:coreProperties>
</file>