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2" r:id="rId6"/>
    <p:sldId id="263" r:id="rId7"/>
    <p:sldId id="265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C00D-0BA6-40F6-BC44-B6CBEFB105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C3C3D2-7BE8-48A3-BAAF-ED3D44951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4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C00D-0BA6-40F6-BC44-B6CBEFB105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D2-7BE8-48A3-BAAF-ED3D4495137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2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C00D-0BA6-40F6-BC44-B6CBEFB105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D2-7BE8-48A3-BAAF-ED3D44951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0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C00D-0BA6-40F6-BC44-B6CBEFB105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D2-7BE8-48A3-BAAF-ED3D4495137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C00D-0BA6-40F6-BC44-B6CBEFB105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D2-7BE8-48A3-BAAF-ED3D44951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9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C00D-0BA6-40F6-BC44-B6CBEFB105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D2-7BE8-48A3-BAAF-ED3D4495137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8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C00D-0BA6-40F6-BC44-B6CBEFB105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D2-7BE8-48A3-BAAF-ED3D4495137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11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C00D-0BA6-40F6-BC44-B6CBEFB105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D2-7BE8-48A3-BAAF-ED3D4495137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71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C00D-0BA6-40F6-BC44-B6CBEFB105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D2-7BE8-48A3-BAAF-ED3D44951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C00D-0BA6-40F6-BC44-B6CBEFB105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D2-7BE8-48A3-BAAF-ED3D44951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5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68C00D-0BA6-40F6-BC44-B6CBEFB105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D2-7BE8-48A3-BAAF-ED3D4495137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8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C00D-0BA6-40F6-BC44-B6CBEFB1051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C3C3D2-7BE8-48A3-BAAF-ED3D44951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6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F36D-546F-4B70-9776-B73B4EE62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6019" y="1478583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Distributed map reduce with GPU acceleration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3050E-EE24-46BF-88AF-C42B0384C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  <a:p>
            <a:r>
              <a:rPr lang="en-US" dirty="0"/>
              <a:t>Edward </a:t>
            </a:r>
            <a:r>
              <a:rPr lang="en-US" dirty="0" err="1"/>
              <a:t>Atter</a:t>
            </a:r>
            <a:r>
              <a:rPr lang="en-US" dirty="0"/>
              <a:t>, Siyu Zheng, Yan Wu</a:t>
            </a:r>
          </a:p>
        </p:txBody>
      </p:sp>
    </p:spTree>
    <p:extLst>
      <p:ext uri="{BB962C8B-B14F-4D97-AF65-F5344CB8AC3E}">
        <p14:creationId xmlns:p14="http://schemas.microsoft.com/office/powerpoint/2010/main" val="14238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D74C-26BF-4F33-BC8D-436566D4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31063-21F7-4E7E-BDF4-D54EFE05C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Map reduce is an important algorithm in the age of big data. It serves as a template, allowing other programmers to efficiently build a program capable of processing </a:t>
            </a:r>
            <a:r>
              <a:rPr lang="en-US" dirty="0" err="1"/>
              <a:t>enourmous</a:t>
            </a:r>
            <a:r>
              <a:rPr lang="en-US" dirty="0"/>
              <a:t> amounts of data using the power of </a:t>
            </a:r>
            <a:r>
              <a:rPr lang="en-US" dirty="0" err="1"/>
              <a:t>distriuted</a:t>
            </a:r>
            <a:r>
              <a:rPr lang="en-US" dirty="0"/>
              <a:t> computing. The basic example is word count, but it's applications expand much further to other well known algorithms such as Google's PageRank and friend recommendation systems.</a:t>
            </a:r>
          </a:p>
          <a:p>
            <a:r>
              <a:rPr lang="en-US" dirty="0"/>
              <a:t>Traditionally, this is accomplished on a CPU using software such as Hadoop. To achieve true </a:t>
            </a:r>
            <a:r>
              <a:rPr lang="en-US" dirty="0" err="1"/>
              <a:t>paralellism</a:t>
            </a:r>
            <a:r>
              <a:rPr lang="en-US" dirty="0"/>
              <a:t>, thousands of computers are often used together in a cluster. By utilizing the native </a:t>
            </a:r>
            <a:r>
              <a:rPr lang="en-US" dirty="0" err="1"/>
              <a:t>paralellism</a:t>
            </a:r>
            <a:r>
              <a:rPr lang="en-US" dirty="0"/>
              <a:t> present in GPU architecture, we theorize many less computers can be clustered together to yield the same performance; resulting in a much better performance per dollar.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2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03E6-41A4-477B-8DAC-77DD1C32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57425"/>
          </a:xfrm>
        </p:spPr>
        <p:txBody>
          <a:bodyPr/>
          <a:lstStyle/>
          <a:p>
            <a:r>
              <a:rPr lang="en-US"/>
              <a:t>MAPREDUCE</a:t>
            </a:r>
            <a:endParaRPr lang="en-US" dirty="0"/>
          </a:p>
        </p:txBody>
      </p:sp>
      <p:sp>
        <p:nvSpPr>
          <p:cNvPr id="71" name="Snip Single Corner Rectangle 8">
            <a:extLst>
              <a:ext uri="{FF2B5EF4-FFF2-40B4-BE49-F238E27FC236}">
                <a16:creationId xmlns:a16="http://schemas.microsoft.com/office/drawing/2014/main" id="{1CBC2124-F7B0-4AF4-8BAC-17247BC7F918}"/>
              </a:ext>
            </a:extLst>
          </p:cNvPr>
          <p:cNvSpPr/>
          <p:nvPr/>
        </p:nvSpPr>
        <p:spPr bwMode="auto">
          <a:xfrm>
            <a:off x="412117" y="1701086"/>
            <a:ext cx="360609" cy="463640"/>
          </a:xfrm>
          <a:prstGeom prst="snip1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2" name="Snip Single Corner Rectangle 9">
            <a:extLst>
              <a:ext uri="{FF2B5EF4-FFF2-40B4-BE49-F238E27FC236}">
                <a16:creationId xmlns:a16="http://schemas.microsoft.com/office/drawing/2014/main" id="{1BEA0326-FD4D-4547-9DC1-535925C58904}"/>
              </a:ext>
            </a:extLst>
          </p:cNvPr>
          <p:cNvSpPr/>
          <p:nvPr/>
        </p:nvSpPr>
        <p:spPr bwMode="auto">
          <a:xfrm>
            <a:off x="497976" y="1774066"/>
            <a:ext cx="360609" cy="46364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3" name="Snip Single Corner Rectangle 10">
            <a:extLst>
              <a:ext uri="{FF2B5EF4-FFF2-40B4-BE49-F238E27FC236}">
                <a16:creationId xmlns:a16="http://schemas.microsoft.com/office/drawing/2014/main" id="{997E22FD-3A33-4E91-9AA1-7ACC76B8700C}"/>
              </a:ext>
            </a:extLst>
          </p:cNvPr>
          <p:cNvSpPr/>
          <p:nvPr/>
        </p:nvSpPr>
        <p:spPr bwMode="auto">
          <a:xfrm>
            <a:off x="583835" y="1847046"/>
            <a:ext cx="360609" cy="463640"/>
          </a:xfrm>
          <a:prstGeom prst="snip1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4" name="Snip Single Corner Rectangle 11">
            <a:extLst>
              <a:ext uri="{FF2B5EF4-FFF2-40B4-BE49-F238E27FC236}">
                <a16:creationId xmlns:a16="http://schemas.microsoft.com/office/drawing/2014/main" id="{00BAD9DD-218B-49D3-9139-9E2E8752D6CE}"/>
              </a:ext>
            </a:extLst>
          </p:cNvPr>
          <p:cNvSpPr/>
          <p:nvPr/>
        </p:nvSpPr>
        <p:spPr bwMode="auto">
          <a:xfrm>
            <a:off x="669694" y="1920027"/>
            <a:ext cx="360609" cy="463640"/>
          </a:xfrm>
          <a:prstGeom prst="snip1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5" name="Snip Single Corner Rectangle 14">
            <a:extLst>
              <a:ext uri="{FF2B5EF4-FFF2-40B4-BE49-F238E27FC236}">
                <a16:creationId xmlns:a16="http://schemas.microsoft.com/office/drawing/2014/main" id="{57482CD6-5AD6-4FC5-A8D9-16E45BE34FCF}"/>
              </a:ext>
            </a:extLst>
          </p:cNvPr>
          <p:cNvSpPr/>
          <p:nvPr/>
        </p:nvSpPr>
        <p:spPr bwMode="auto">
          <a:xfrm>
            <a:off x="412117" y="2782911"/>
            <a:ext cx="360609" cy="463640"/>
          </a:xfrm>
          <a:prstGeom prst="snip1Rect">
            <a:avLst/>
          </a:prstGeom>
          <a:solidFill>
            <a:srgbClr val="EA8B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6" name="Snip Single Corner Rectangle 15">
            <a:extLst>
              <a:ext uri="{FF2B5EF4-FFF2-40B4-BE49-F238E27FC236}">
                <a16:creationId xmlns:a16="http://schemas.microsoft.com/office/drawing/2014/main" id="{222C07F6-B787-4E7F-9ADA-EB6454385388}"/>
              </a:ext>
            </a:extLst>
          </p:cNvPr>
          <p:cNvSpPr/>
          <p:nvPr/>
        </p:nvSpPr>
        <p:spPr bwMode="auto">
          <a:xfrm>
            <a:off x="497976" y="2855891"/>
            <a:ext cx="360609" cy="46364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7" name="Snip Single Corner Rectangle 16">
            <a:extLst>
              <a:ext uri="{FF2B5EF4-FFF2-40B4-BE49-F238E27FC236}">
                <a16:creationId xmlns:a16="http://schemas.microsoft.com/office/drawing/2014/main" id="{E254D151-ED3F-4EF9-9D9E-0EBAF2E8BD43}"/>
              </a:ext>
            </a:extLst>
          </p:cNvPr>
          <p:cNvSpPr/>
          <p:nvPr/>
        </p:nvSpPr>
        <p:spPr bwMode="auto">
          <a:xfrm>
            <a:off x="583835" y="2928871"/>
            <a:ext cx="360609" cy="463640"/>
          </a:xfrm>
          <a:prstGeom prst="snip1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8" name="Snip Single Corner Rectangle 17">
            <a:extLst>
              <a:ext uri="{FF2B5EF4-FFF2-40B4-BE49-F238E27FC236}">
                <a16:creationId xmlns:a16="http://schemas.microsoft.com/office/drawing/2014/main" id="{7FB4C8CE-239F-450B-BD0A-073487596196}"/>
              </a:ext>
            </a:extLst>
          </p:cNvPr>
          <p:cNvSpPr/>
          <p:nvPr/>
        </p:nvSpPr>
        <p:spPr bwMode="auto">
          <a:xfrm>
            <a:off x="669694" y="3001852"/>
            <a:ext cx="360609" cy="463640"/>
          </a:xfrm>
          <a:prstGeom prst="snip1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9" name="Snip Single Corner Rectangle 19">
            <a:extLst>
              <a:ext uri="{FF2B5EF4-FFF2-40B4-BE49-F238E27FC236}">
                <a16:creationId xmlns:a16="http://schemas.microsoft.com/office/drawing/2014/main" id="{91537524-1752-42F1-8A9F-E1D33E353162}"/>
              </a:ext>
            </a:extLst>
          </p:cNvPr>
          <p:cNvSpPr/>
          <p:nvPr/>
        </p:nvSpPr>
        <p:spPr bwMode="auto">
          <a:xfrm>
            <a:off x="412117" y="3864736"/>
            <a:ext cx="360609" cy="46364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0" name="Snip Single Corner Rectangle 20">
            <a:extLst>
              <a:ext uri="{FF2B5EF4-FFF2-40B4-BE49-F238E27FC236}">
                <a16:creationId xmlns:a16="http://schemas.microsoft.com/office/drawing/2014/main" id="{FB36BBB9-6A64-4B93-AE20-6D5992A177F2}"/>
              </a:ext>
            </a:extLst>
          </p:cNvPr>
          <p:cNvSpPr/>
          <p:nvPr/>
        </p:nvSpPr>
        <p:spPr bwMode="auto">
          <a:xfrm>
            <a:off x="497976" y="3937716"/>
            <a:ext cx="360609" cy="463640"/>
          </a:xfrm>
          <a:prstGeom prst="snip1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1" name="Snip Single Corner Rectangle 21">
            <a:extLst>
              <a:ext uri="{FF2B5EF4-FFF2-40B4-BE49-F238E27FC236}">
                <a16:creationId xmlns:a16="http://schemas.microsoft.com/office/drawing/2014/main" id="{B8DFB974-B705-4596-AF8F-B726A3E25667}"/>
              </a:ext>
            </a:extLst>
          </p:cNvPr>
          <p:cNvSpPr/>
          <p:nvPr/>
        </p:nvSpPr>
        <p:spPr bwMode="auto">
          <a:xfrm>
            <a:off x="583835" y="4010696"/>
            <a:ext cx="360609" cy="463640"/>
          </a:xfrm>
          <a:prstGeom prst="snip1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2" name="Snip Single Corner Rectangle 22">
            <a:extLst>
              <a:ext uri="{FF2B5EF4-FFF2-40B4-BE49-F238E27FC236}">
                <a16:creationId xmlns:a16="http://schemas.microsoft.com/office/drawing/2014/main" id="{30478315-1067-4615-A164-5BAFF90AA98E}"/>
              </a:ext>
            </a:extLst>
          </p:cNvPr>
          <p:cNvSpPr/>
          <p:nvPr/>
        </p:nvSpPr>
        <p:spPr bwMode="auto">
          <a:xfrm>
            <a:off x="669694" y="4083677"/>
            <a:ext cx="360609" cy="463640"/>
          </a:xfrm>
          <a:prstGeom prst="snip1Rect">
            <a:avLst/>
          </a:prstGeom>
          <a:solidFill>
            <a:srgbClr val="EA8B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3" name="Snip Single Corner Rectangle 24">
            <a:extLst>
              <a:ext uri="{FF2B5EF4-FFF2-40B4-BE49-F238E27FC236}">
                <a16:creationId xmlns:a16="http://schemas.microsoft.com/office/drawing/2014/main" id="{8C848413-AB39-4B43-AE89-AA235E0C6E2C}"/>
              </a:ext>
            </a:extLst>
          </p:cNvPr>
          <p:cNvSpPr/>
          <p:nvPr/>
        </p:nvSpPr>
        <p:spPr bwMode="auto">
          <a:xfrm>
            <a:off x="412117" y="4946562"/>
            <a:ext cx="360609" cy="463640"/>
          </a:xfrm>
          <a:prstGeom prst="snip1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4" name="Snip Single Corner Rectangle 25">
            <a:extLst>
              <a:ext uri="{FF2B5EF4-FFF2-40B4-BE49-F238E27FC236}">
                <a16:creationId xmlns:a16="http://schemas.microsoft.com/office/drawing/2014/main" id="{A450B8DF-D52D-48AA-B636-172698ED4089}"/>
              </a:ext>
            </a:extLst>
          </p:cNvPr>
          <p:cNvSpPr/>
          <p:nvPr/>
        </p:nvSpPr>
        <p:spPr bwMode="auto">
          <a:xfrm>
            <a:off x="497976" y="5019542"/>
            <a:ext cx="360609" cy="463640"/>
          </a:xfrm>
          <a:prstGeom prst="snip1Rect">
            <a:avLst/>
          </a:prstGeom>
          <a:solidFill>
            <a:srgbClr val="EA8B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5" name="Snip Single Corner Rectangle 26">
            <a:extLst>
              <a:ext uri="{FF2B5EF4-FFF2-40B4-BE49-F238E27FC236}">
                <a16:creationId xmlns:a16="http://schemas.microsoft.com/office/drawing/2014/main" id="{B05F2D6B-F0CE-47C9-AE99-3C36F1F2C1F6}"/>
              </a:ext>
            </a:extLst>
          </p:cNvPr>
          <p:cNvSpPr/>
          <p:nvPr/>
        </p:nvSpPr>
        <p:spPr bwMode="auto">
          <a:xfrm>
            <a:off x="583835" y="5092522"/>
            <a:ext cx="360609" cy="463640"/>
          </a:xfrm>
          <a:prstGeom prst="snip1Rect">
            <a:avLst/>
          </a:prstGeom>
          <a:solidFill>
            <a:srgbClr val="EA8B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6" name="Snip Single Corner Rectangle 27">
            <a:extLst>
              <a:ext uri="{FF2B5EF4-FFF2-40B4-BE49-F238E27FC236}">
                <a16:creationId xmlns:a16="http://schemas.microsoft.com/office/drawing/2014/main" id="{D8D92DCD-1B72-4A9B-BD62-92DD7FF54587}"/>
              </a:ext>
            </a:extLst>
          </p:cNvPr>
          <p:cNvSpPr/>
          <p:nvPr/>
        </p:nvSpPr>
        <p:spPr bwMode="auto">
          <a:xfrm>
            <a:off x="669694" y="5165503"/>
            <a:ext cx="360609" cy="463640"/>
          </a:xfrm>
          <a:prstGeom prst="snip1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FA40A44-C801-4895-A002-615F3ADA6A8E}"/>
              </a:ext>
            </a:extLst>
          </p:cNvPr>
          <p:cNvGrpSpPr/>
          <p:nvPr/>
        </p:nvGrpSpPr>
        <p:grpSpPr>
          <a:xfrm>
            <a:off x="1030303" y="1752601"/>
            <a:ext cx="2614411" cy="4031091"/>
            <a:chOff x="1030303" y="2060621"/>
            <a:chExt cx="2614411" cy="403109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1C8986F-99E4-476B-A6E7-D0B902CE6BAC}"/>
                </a:ext>
              </a:extLst>
            </p:cNvPr>
            <p:cNvSpPr/>
            <p:nvPr/>
          </p:nvSpPr>
          <p:spPr bwMode="auto">
            <a:xfrm>
              <a:off x="1506819" y="2060621"/>
              <a:ext cx="2137895" cy="7727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Filter+Stack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Worker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5C0C46A-4D70-4941-9856-39516D8C05C0}"/>
                </a:ext>
              </a:extLst>
            </p:cNvPr>
            <p:cNvSpPr/>
            <p:nvPr/>
          </p:nvSpPr>
          <p:spPr bwMode="auto">
            <a:xfrm>
              <a:off x="1506819" y="3159619"/>
              <a:ext cx="2137895" cy="7727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Filter+Stack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Worker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3F8385D-DF81-43DC-829D-39868F788A20}"/>
                </a:ext>
              </a:extLst>
            </p:cNvPr>
            <p:cNvSpPr/>
            <p:nvPr/>
          </p:nvSpPr>
          <p:spPr bwMode="auto">
            <a:xfrm>
              <a:off x="1506819" y="4245738"/>
              <a:ext cx="2137895" cy="7727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Filter+Stack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Worker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562F86B-0430-4F0A-A171-0DA4C09D5C49}"/>
                </a:ext>
              </a:extLst>
            </p:cNvPr>
            <p:cNvSpPr/>
            <p:nvPr/>
          </p:nvSpPr>
          <p:spPr bwMode="auto">
            <a:xfrm>
              <a:off x="1506819" y="5318979"/>
              <a:ext cx="2137895" cy="7727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Filter+Stack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Worker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CADA1C2-924D-4ED1-893B-BA7501F5886C}"/>
                </a:ext>
              </a:extLst>
            </p:cNvPr>
            <p:cNvCxnSpPr>
              <a:endCxn id="88" idx="2"/>
            </p:cNvCxnSpPr>
            <p:nvPr/>
          </p:nvCxnSpPr>
          <p:spPr bwMode="auto">
            <a:xfrm flipV="1">
              <a:off x="1030303" y="2446988"/>
              <a:ext cx="476516" cy="128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77B66DD-81AE-4784-AE07-84396797013B}"/>
                </a:ext>
              </a:extLst>
            </p:cNvPr>
            <p:cNvCxnSpPr>
              <a:endCxn id="89" idx="2"/>
            </p:cNvCxnSpPr>
            <p:nvPr/>
          </p:nvCxnSpPr>
          <p:spPr bwMode="auto">
            <a:xfrm>
              <a:off x="1030303" y="3541692"/>
              <a:ext cx="476516" cy="42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5E4F467-99D4-4584-9939-896BD1A2A353}"/>
                </a:ext>
              </a:extLst>
            </p:cNvPr>
            <p:cNvCxnSpPr>
              <a:endCxn id="90" idx="2"/>
            </p:cNvCxnSpPr>
            <p:nvPr/>
          </p:nvCxnSpPr>
          <p:spPr bwMode="auto">
            <a:xfrm>
              <a:off x="1030303" y="4623517"/>
              <a:ext cx="476516" cy="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8FB6679-0B18-4288-B104-B7C328CD5AD0}"/>
                </a:ext>
              </a:extLst>
            </p:cNvPr>
            <p:cNvCxnSpPr>
              <a:endCxn id="91" idx="2"/>
            </p:cNvCxnSpPr>
            <p:nvPr/>
          </p:nvCxnSpPr>
          <p:spPr bwMode="auto">
            <a:xfrm>
              <a:off x="1030303" y="5705343"/>
              <a:ext cx="476516" cy="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07B2EEF-E63F-4B9B-9E62-CD4B390D8BF5}"/>
              </a:ext>
            </a:extLst>
          </p:cNvPr>
          <p:cNvGrpSpPr/>
          <p:nvPr/>
        </p:nvGrpSpPr>
        <p:grpSpPr>
          <a:xfrm>
            <a:off x="3644714" y="1423654"/>
            <a:ext cx="1242811" cy="4443209"/>
            <a:chOff x="3644714" y="1712892"/>
            <a:chExt cx="1242811" cy="4443209"/>
          </a:xfrm>
        </p:grpSpPr>
        <p:sp>
          <p:nvSpPr>
            <p:cNvPr id="97" name="Snip Single Corner Rectangle 29">
              <a:extLst>
                <a:ext uri="{FF2B5EF4-FFF2-40B4-BE49-F238E27FC236}">
                  <a16:creationId xmlns:a16="http://schemas.microsoft.com/office/drawing/2014/main" id="{8B067F37-B397-49C5-B26F-CAF5857D534C}"/>
                </a:ext>
              </a:extLst>
            </p:cNvPr>
            <p:cNvSpPr/>
            <p:nvPr/>
          </p:nvSpPr>
          <p:spPr bwMode="auto">
            <a:xfrm>
              <a:off x="4269339" y="1712892"/>
              <a:ext cx="360609" cy="463640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98" name="Snip Single Corner Rectangle 30">
              <a:extLst>
                <a:ext uri="{FF2B5EF4-FFF2-40B4-BE49-F238E27FC236}">
                  <a16:creationId xmlns:a16="http://schemas.microsoft.com/office/drawing/2014/main" id="{F3ECB429-A2D8-42A8-8E97-572E8D215A62}"/>
                </a:ext>
              </a:extLst>
            </p:cNvPr>
            <p:cNvSpPr/>
            <p:nvPr/>
          </p:nvSpPr>
          <p:spPr bwMode="auto">
            <a:xfrm>
              <a:off x="4355198" y="1785872"/>
              <a:ext cx="360609" cy="463640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99" name="Snip Single Corner Rectangle 31">
              <a:extLst>
                <a:ext uri="{FF2B5EF4-FFF2-40B4-BE49-F238E27FC236}">
                  <a16:creationId xmlns:a16="http://schemas.microsoft.com/office/drawing/2014/main" id="{59609DC1-8A01-4A06-B6FB-CD3A43B2F5AF}"/>
                </a:ext>
              </a:extLst>
            </p:cNvPr>
            <p:cNvSpPr/>
            <p:nvPr/>
          </p:nvSpPr>
          <p:spPr bwMode="auto">
            <a:xfrm>
              <a:off x="4441057" y="1858852"/>
              <a:ext cx="360609" cy="463640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00" name="Snip Single Corner Rectangle 32">
              <a:extLst>
                <a:ext uri="{FF2B5EF4-FFF2-40B4-BE49-F238E27FC236}">
                  <a16:creationId xmlns:a16="http://schemas.microsoft.com/office/drawing/2014/main" id="{960301BB-A5A3-4861-87D4-448D4A8824CC}"/>
                </a:ext>
              </a:extLst>
            </p:cNvPr>
            <p:cNvSpPr/>
            <p:nvPr/>
          </p:nvSpPr>
          <p:spPr bwMode="auto">
            <a:xfrm>
              <a:off x="4526916" y="1916870"/>
              <a:ext cx="360609" cy="463640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01" name="Snip Single Corner Rectangle 34">
              <a:extLst>
                <a:ext uri="{FF2B5EF4-FFF2-40B4-BE49-F238E27FC236}">
                  <a16:creationId xmlns:a16="http://schemas.microsoft.com/office/drawing/2014/main" id="{B33E9D8C-DDFB-402F-AD90-2770E4C22133}"/>
                </a:ext>
              </a:extLst>
            </p:cNvPr>
            <p:cNvSpPr/>
            <p:nvPr/>
          </p:nvSpPr>
          <p:spPr bwMode="auto">
            <a:xfrm>
              <a:off x="4269339" y="2723883"/>
              <a:ext cx="360609" cy="463640"/>
            </a:xfrm>
            <a:prstGeom prst="snip1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02" name="Snip Single Corner Rectangle 35">
              <a:extLst>
                <a:ext uri="{FF2B5EF4-FFF2-40B4-BE49-F238E27FC236}">
                  <a16:creationId xmlns:a16="http://schemas.microsoft.com/office/drawing/2014/main" id="{14FC71FC-CBFA-4B3E-93BB-9C582949F5E5}"/>
                </a:ext>
              </a:extLst>
            </p:cNvPr>
            <p:cNvSpPr/>
            <p:nvPr/>
          </p:nvSpPr>
          <p:spPr bwMode="auto">
            <a:xfrm>
              <a:off x="4355198" y="2796863"/>
              <a:ext cx="360609" cy="463640"/>
            </a:xfrm>
            <a:prstGeom prst="snip1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03" name="Snip Single Corner Rectangle 36">
              <a:extLst>
                <a:ext uri="{FF2B5EF4-FFF2-40B4-BE49-F238E27FC236}">
                  <a16:creationId xmlns:a16="http://schemas.microsoft.com/office/drawing/2014/main" id="{E841831E-7CEB-4847-BEE1-BD1BAA2B77B2}"/>
                </a:ext>
              </a:extLst>
            </p:cNvPr>
            <p:cNvSpPr/>
            <p:nvPr/>
          </p:nvSpPr>
          <p:spPr bwMode="auto">
            <a:xfrm>
              <a:off x="4441057" y="2869843"/>
              <a:ext cx="360609" cy="463640"/>
            </a:xfrm>
            <a:prstGeom prst="snip1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04" name="Snip Single Corner Rectangle 37">
              <a:extLst>
                <a:ext uri="{FF2B5EF4-FFF2-40B4-BE49-F238E27FC236}">
                  <a16:creationId xmlns:a16="http://schemas.microsoft.com/office/drawing/2014/main" id="{D7DEBA8B-4B39-4977-A61A-8C7E4DEF69B7}"/>
                </a:ext>
              </a:extLst>
            </p:cNvPr>
            <p:cNvSpPr/>
            <p:nvPr/>
          </p:nvSpPr>
          <p:spPr bwMode="auto">
            <a:xfrm>
              <a:off x="4526916" y="2942824"/>
              <a:ext cx="360609" cy="463640"/>
            </a:xfrm>
            <a:prstGeom prst="snip1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05" name="Snip Single Corner Rectangle 39">
              <a:extLst>
                <a:ext uri="{FF2B5EF4-FFF2-40B4-BE49-F238E27FC236}">
                  <a16:creationId xmlns:a16="http://schemas.microsoft.com/office/drawing/2014/main" id="{822B1424-1ABD-46A0-84B4-772BF558F194}"/>
                </a:ext>
              </a:extLst>
            </p:cNvPr>
            <p:cNvSpPr/>
            <p:nvPr/>
          </p:nvSpPr>
          <p:spPr bwMode="auto">
            <a:xfrm>
              <a:off x="4269339" y="3734874"/>
              <a:ext cx="360609" cy="463640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06" name="Snip Single Corner Rectangle 40">
              <a:extLst>
                <a:ext uri="{FF2B5EF4-FFF2-40B4-BE49-F238E27FC236}">
                  <a16:creationId xmlns:a16="http://schemas.microsoft.com/office/drawing/2014/main" id="{4900CE1E-F926-4290-885A-7D71F4BDBAF2}"/>
                </a:ext>
              </a:extLst>
            </p:cNvPr>
            <p:cNvSpPr/>
            <p:nvPr/>
          </p:nvSpPr>
          <p:spPr bwMode="auto">
            <a:xfrm>
              <a:off x="4355198" y="3807854"/>
              <a:ext cx="360609" cy="463640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07" name="Snip Single Corner Rectangle 41">
              <a:extLst>
                <a:ext uri="{FF2B5EF4-FFF2-40B4-BE49-F238E27FC236}">
                  <a16:creationId xmlns:a16="http://schemas.microsoft.com/office/drawing/2014/main" id="{6D9E4118-B702-4144-B7BA-C0497B920536}"/>
                </a:ext>
              </a:extLst>
            </p:cNvPr>
            <p:cNvSpPr/>
            <p:nvPr/>
          </p:nvSpPr>
          <p:spPr bwMode="auto">
            <a:xfrm>
              <a:off x="4441057" y="3880834"/>
              <a:ext cx="360609" cy="463640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08" name="Snip Single Corner Rectangle 44">
              <a:extLst>
                <a:ext uri="{FF2B5EF4-FFF2-40B4-BE49-F238E27FC236}">
                  <a16:creationId xmlns:a16="http://schemas.microsoft.com/office/drawing/2014/main" id="{F588DCA2-E662-481C-A57F-07A2FC7B6A45}"/>
                </a:ext>
              </a:extLst>
            </p:cNvPr>
            <p:cNvSpPr/>
            <p:nvPr/>
          </p:nvSpPr>
          <p:spPr bwMode="auto">
            <a:xfrm>
              <a:off x="4269339" y="4745865"/>
              <a:ext cx="360609" cy="46364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09" name="Snip Single Corner Rectangle 49">
              <a:extLst>
                <a:ext uri="{FF2B5EF4-FFF2-40B4-BE49-F238E27FC236}">
                  <a16:creationId xmlns:a16="http://schemas.microsoft.com/office/drawing/2014/main" id="{6204441A-367F-4D1E-BDD3-60DA975F8603}"/>
                </a:ext>
              </a:extLst>
            </p:cNvPr>
            <p:cNvSpPr/>
            <p:nvPr/>
          </p:nvSpPr>
          <p:spPr bwMode="auto">
            <a:xfrm>
              <a:off x="4269339" y="5473520"/>
              <a:ext cx="360609" cy="463640"/>
            </a:xfrm>
            <a:prstGeom prst="snip1Rect">
              <a:avLst/>
            </a:prstGeom>
            <a:solidFill>
              <a:srgbClr val="EA8B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10" name="Snip Single Corner Rectangle 50">
              <a:extLst>
                <a:ext uri="{FF2B5EF4-FFF2-40B4-BE49-F238E27FC236}">
                  <a16:creationId xmlns:a16="http://schemas.microsoft.com/office/drawing/2014/main" id="{AD41C5AA-C913-424E-8CC5-B7329DC6B9E8}"/>
                </a:ext>
              </a:extLst>
            </p:cNvPr>
            <p:cNvSpPr/>
            <p:nvPr/>
          </p:nvSpPr>
          <p:spPr bwMode="auto">
            <a:xfrm>
              <a:off x="4355198" y="5546500"/>
              <a:ext cx="360609" cy="463640"/>
            </a:xfrm>
            <a:prstGeom prst="snip1Rect">
              <a:avLst/>
            </a:prstGeom>
            <a:solidFill>
              <a:srgbClr val="EA8B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11" name="Snip Single Corner Rectangle 51">
              <a:extLst>
                <a:ext uri="{FF2B5EF4-FFF2-40B4-BE49-F238E27FC236}">
                  <a16:creationId xmlns:a16="http://schemas.microsoft.com/office/drawing/2014/main" id="{22E3CA22-D35B-4C24-81A3-04990CAA5775}"/>
                </a:ext>
              </a:extLst>
            </p:cNvPr>
            <p:cNvSpPr/>
            <p:nvPr/>
          </p:nvSpPr>
          <p:spPr bwMode="auto">
            <a:xfrm>
              <a:off x="4441057" y="5619480"/>
              <a:ext cx="360609" cy="463640"/>
            </a:xfrm>
            <a:prstGeom prst="snip1Rect">
              <a:avLst/>
            </a:prstGeom>
            <a:solidFill>
              <a:srgbClr val="EA8B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12" name="Snip Single Corner Rectangle 52">
              <a:extLst>
                <a:ext uri="{FF2B5EF4-FFF2-40B4-BE49-F238E27FC236}">
                  <a16:creationId xmlns:a16="http://schemas.microsoft.com/office/drawing/2014/main" id="{D3C67137-2F87-4DE7-9972-DF5E115C96F0}"/>
                </a:ext>
              </a:extLst>
            </p:cNvPr>
            <p:cNvSpPr/>
            <p:nvPr/>
          </p:nvSpPr>
          <p:spPr bwMode="auto">
            <a:xfrm>
              <a:off x="4526916" y="5692461"/>
              <a:ext cx="360609" cy="463640"/>
            </a:xfrm>
            <a:prstGeom prst="snip1Rect">
              <a:avLst/>
            </a:prstGeom>
            <a:solidFill>
              <a:srgbClr val="EA8B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3665039-5720-4A74-8667-5F9E6D739596}"/>
                </a:ext>
              </a:extLst>
            </p:cNvPr>
            <p:cNvCxnSpPr>
              <a:stCxn id="88" idx="6"/>
              <a:endCxn id="97" idx="2"/>
            </p:cNvCxnSpPr>
            <p:nvPr/>
          </p:nvCxnSpPr>
          <p:spPr bwMode="auto">
            <a:xfrm flipV="1">
              <a:off x="3644714" y="1944712"/>
              <a:ext cx="624625" cy="4834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6572AB4-98BE-46D8-92DB-68BC99F3B4C3}"/>
                </a:ext>
              </a:extLst>
            </p:cNvPr>
            <p:cNvCxnSpPr>
              <a:stCxn id="88" idx="6"/>
              <a:endCxn id="101" idx="2"/>
            </p:cNvCxnSpPr>
            <p:nvPr/>
          </p:nvCxnSpPr>
          <p:spPr bwMode="auto">
            <a:xfrm>
              <a:off x="3644714" y="2428206"/>
              <a:ext cx="624625" cy="5274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DCB9B8B-C8EB-43BF-BE98-51F11AE909EB}"/>
                </a:ext>
              </a:extLst>
            </p:cNvPr>
            <p:cNvCxnSpPr>
              <a:stCxn id="88" idx="6"/>
              <a:endCxn id="105" idx="2"/>
            </p:cNvCxnSpPr>
            <p:nvPr/>
          </p:nvCxnSpPr>
          <p:spPr bwMode="auto">
            <a:xfrm>
              <a:off x="3644714" y="2428206"/>
              <a:ext cx="624625" cy="15384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823BB82-B8DD-412F-A97F-9E65ED736EDB}"/>
                </a:ext>
              </a:extLst>
            </p:cNvPr>
            <p:cNvCxnSpPr>
              <a:stCxn id="89" idx="6"/>
              <a:endCxn id="108" idx="2"/>
            </p:cNvCxnSpPr>
            <p:nvPr/>
          </p:nvCxnSpPr>
          <p:spPr bwMode="auto">
            <a:xfrm>
              <a:off x="3644714" y="3503058"/>
              <a:ext cx="624625" cy="14746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D797731-B3DC-455F-B204-9C7D44F74956}"/>
                </a:ext>
              </a:extLst>
            </p:cNvPr>
            <p:cNvCxnSpPr>
              <a:stCxn id="89" idx="6"/>
              <a:endCxn id="97" idx="2"/>
            </p:cNvCxnSpPr>
            <p:nvPr/>
          </p:nvCxnSpPr>
          <p:spPr bwMode="auto">
            <a:xfrm flipV="1">
              <a:off x="3644714" y="1944712"/>
              <a:ext cx="624625" cy="15824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838C2A0-56D9-4EDC-A25B-35E73598B66B}"/>
                </a:ext>
              </a:extLst>
            </p:cNvPr>
            <p:cNvCxnSpPr>
              <a:stCxn id="89" idx="6"/>
              <a:endCxn id="109" idx="2"/>
            </p:cNvCxnSpPr>
            <p:nvPr/>
          </p:nvCxnSpPr>
          <p:spPr bwMode="auto">
            <a:xfrm>
              <a:off x="3644714" y="3503058"/>
              <a:ext cx="624625" cy="22022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6BB9B60-CE61-4EB1-807E-C11F42D6F966}"/>
                </a:ext>
              </a:extLst>
            </p:cNvPr>
            <p:cNvCxnSpPr>
              <a:stCxn id="90" idx="6"/>
              <a:endCxn id="105" idx="2"/>
            </p:cNvCxnSpPr>
            <p:nvPr/>
          </p:nvCxnSpPr>
          <p:spPr bwMode="auto">
            <a:xfrm flipV="1">
              <a:off x="3644714" y="3966694"/>
              <a:ext cx="624625" cy="6466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D890A24-2781-4394-8680-B2786217FB84}"/>
                </a:ext>
              </a:extLst>
            </p:cNvPr>
            <p:cNvCxnSpPr>
              <a:stCxn id="90" idx="6"/>
              <a:endCxn id="101" idx="2"/>
            </p:cNvCxnSpPr>
            <p:nvPr/>
          </p:nvCxnSpPr>
          <p:spPr bwMode="auto">
            <a:xfrm flipV="1">
              <a:off x="3644714" y="2955703"/>
              <a:ext cx="624625" cy="16576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DB83AAA-DD02-43B6-AEE1-A7BAAE45B3F4}"/>
                </a:ext>
              </a:extLst>
            </p:cNvPr>
            <p:cNvCxnSpPr>
              <a:stCxn id="90" idx="6"/>
              <a:endCxn id="97" idx="2"/>
            </p:cNvCxnSpPr>
            <p:nvPr/>
          </p:nvCxnSpPr>
          <p:spPr bwMode="auto">
            <a:xfrm flipV="1">
              <a:off x="3644714" y="1944712"/>
              <a:ext cx="624625" cy="26686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3B98041-8940-4646-9595-AD6B226D8AD0}"/>
                </a:ext>
              </a:extLst>
            </p:cNvPr>
            <p:cNvCxnSpPr>
              <a:stCxn id="91" idx="6"/>
              <a:endCxn id="109" idx="2"/>
            </p:cNvCxnSpPr>
            <p:nvPr/>
          </p:nvCxnSpPr>
          <p:spPr bwMode="auto">
            <a:xfrm>
              <a:off x="3644714" y="5662418"/>
              <a:ext cx="624625" cy="429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4145665-533F-4082-8FB3-5C458F95EAEA}"/>
                </a:ext>
              </a:extLst>
            </p:cNvPr>
            <p:cNvCxnSpPr>
              <a:endCxn id="97" idx="2"/>
            </p:cNvCxnSpPr>
            <p:nvPr/>
          </p:nvCxnSpPr>
          <p:spPr bwMode="auto">
            <a:xfrm flipV="1">
              <a:off x="3644714" y="1944712"/>
              <a:ext cx="624625" cy="3601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F78569E-2904-4A52-BA3E-F8DACD4FDAE8}"/>
                </a:ext>
              </a:extLst>
            </p:cNvPr>
            <p:cNvCxnSpPr>
              <a:endCxn id="101" idx="2"/>
            </p:cNvCxnSpPr>
            <p:nvPr/>
          </p:nvCxnSpPr>
          <p:spPr bwMode="auto">
            <a:xfrm flipV="1">
              <a:off x="3644714" y="2955703"/>
              <a:ext cx="624625" cy="27735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23F602D-DBCD-439A-A7E9-4F9FC6F4FF47}"/>
              </a:ext>
            </a:extLst>
          </p:cNvPr>
          <p:cNvGrpSpPr/>
          <p:nvPr/>
        </p:nvGrpSpPr>
        <p:grpSpPr>
          <a:xfrm>
            <a:off x="5425078" y="1409754"/>
            <a:ext cx="2852668" cy="4535404"/>
            <a:chOff x="4629948" y="1777287"/>
            <a:chExt cx="2852668" cy="4535404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DB53DAA-9591-4580-A465-5408B7D5A588}"/>
                </a:ext>
              </a:extLst>
            </p:cNvPr>
            <p:cNvSpPr/>
            <p:nvPr/>
          </p:nvSpPr>
          <p:spPr bwMode="auto">
            <a:xfrm>
              <a:off x="5344721" y="1777287"/>
              <a:ext cx="2137895" cy="7727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CountStack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Worker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339C377-D877-42D4-9CEC-0AF266E7E787}"/>
                </a:ext>
              </a:extLst>
            </p:cNvPr>
            <p:cNvSpPr/>
            <p:nvPr/>
          </p:nvSpPr>
          <p:spPr bwMode="auto">
            <a:xfrm>
              <a:off x="5344721" y="2794715"/>
              <a:ext cx="2137895" cy="7727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CountStack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Worker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99B766B-4FAB-4A6E-AB4D-DC6A5882CD5F}"/>
                </a:ext>
              </a:extLst>
            </p:cNvPr>
            <p:cNvSpPr/>
            <p:nvPr/>
          </p:nvSpPr>
          <p:spPr bwMode="auto">
            <a:xfrm>
              <a:off x="5344721" y="3732729"/>
              <a:ext cx="2137895" cy="7727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CountStack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Worker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4FBAD20-019C-452F-8EB8-8FF868AA74A6}"/>
                </a:ext>
              </a:extLst>
            </p:cNvPr>
            <p:cNvSpPr/>
            <p:nvPr/>
          </p:nvSpPr>
          <p:spPr bwMode="auto">
            <a:xfrm>
              <a:off x="5344721" y="4599901"/>
              <a:ext cx="2137895" cy="7727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CountStack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Worker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A092057-D0A5-4A5F-A84B-C5F1995F3914}"/>
                </a:ext>
              </a:extLst>
            </p:cNvPr>
            <p:cNvSpPr/>
            <p:nvPr/>
          </p:nvSpPr>
          <p:spPr bwMode="auto">
            <a:xfrm>
              <a:off x="5344721" y="5539958"/>
              <a:ext cx="2137895" cy="772733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CountStack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Tahoma" charset="0"/>
                <a:cs typeface="Tahom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Tahoma" charset="0"/>
                  <a:cs typeface="Tahoma" charset="0"/>
                </a:rPr>
                <a:t>Worker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2F59944-8E5C-4790-A398-22F7FFB31E7C}"/>
                </a:ext>
              </a:extLst>
            </p:cNvPr>
            <p:cNvCxnSpPr>
              <a:stCxn id="100" idx="0"/>
              <a:endCxn id="126" idx="2"/>
            </p:cNvCxnSpPr>
            <p:nvPr/>
          </p:nvCxnSpPr>
          <p:spPr bwMode="auto">
            <a:xfrm flipV="1">
              <a:off x="4887525" y="2163654"/>
              <a:ext cx="457196" cy="38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344688F-88B6-4249-B871-13C6955EC813}"/>
                </a:ext>
              </a:extLst>
            </p:cNvPr>
            <p:cNvCxnSpPr>
              <a:stCxn id="104" idx="0"/>
              <a:endCxn id="127" idx="2"/>
            </p:cNvCxnSpPr>
            <p:nvPr/>
          </p:nvCxnSpPr>
          <p:spPr bwMode="auto">
            <a:xfrm>
              <a:off x="4887525" y="3176254"/>
              <a:ext cx="457196" cy="48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8AC051F-B1C7-4428-9AEB-544CAD0F8E15}"/>
                </a:ext>
              </a:extLst>
            </p:cNvPr>
            <p:cNvCxnSpPr>
              <a:stCxn id="107" idx="0"/>
              <a:endCxn id="128" idx="2"/>
            </p:cNvCxnSpPr>
            <p:nvPr/>
          </p:nvCxnSpPr>
          <p:spPr bwMode="auto">
            <a:xfrm>
              <a:off x="4801666" y="4114264"/>
              <a:ext cx="543055" cy="48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72228C4-0BB0-4E7A-8D62-ACEA15A3362E}"/>
                </a:ext>
              </a:extLst>
            </p:cNvPr>
            <p:cNvCxnSpPr>
              <a:stCxn id="108" idx="0"/>
              <a:endCxn id="129" idx="2"/>
            </p:cNvCxnSpPr>
            <p:nvPr/>
          </p:nvCxnSpPr>
          <p:spPr bwMode="auto">
            <a:xfrm>
              <a:off x="4629948" y="4979295"/>
              <a:ext cx="714773" cy="6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49119E4-4C39-46A2-ADAC-90401448B281}"/>
                </a:ext>
              </a:extLst>
            </p:cNvPr>
            <p:cNvCxnSpPr>
              <a:stCxn id="112" idx="0"/>
              <a:endCxn id="130" idx="2"/>
            </p:cNvCxnSpPr>
            <p:nvPr/>
          </p:nvCxnSpPr>
          <p:spPr bwMode="auto">
            <a:xfrm>
              <a:off x="4887525" y="5925891"/>
              <a:ext cx="457196" cy="4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3E18FE0-954F-4ED5-A1D9-5A916807FE56}"/>
              </a:ext>
            </a:extLst>
          </p:cNvPr>
          <p:cNvGrpSpPr/>
          <p:nvPr/>
        </p:nvGrpSpPr>
        <p:grpSpPr>
          <a:xfrm>
            <a:off x="8277746" y="1721408"/>
            <a:ext cx="2863631" cy="4160738"/>
            <a:chOff x="6388768" y="1957589"/>
            <a:chExt cx="2863631" cy="416073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9DD8D34-7E15-4CCE-B668-729C1F58132D}"/>
                </a:ext>
              </a:extLst>
            </p:cNvPr>
            <p:cNvSpPr txBox="1"/>
            <p:nvPr/>
          </p:nvSpPr>
          <p:spPr>
            <a:xfrm>
              <a:off x="7740201" y="1957589"/>
              <a:ext cx="1403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blue: 4k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7571B47-67F5-4F74-BF0E-716D49B7C2CE}"/>
                </a:ext>
              </a:extLst>
            </p:cNvPr>
            <p:cNvSpPr txBox="1"/>
            <p:nvPr/>
          </p:nvSpPr>
          <p:spPr>
            <a:xfrm>
              <a:off x="7740201" y="2949263"/>
              <a:ext cx="1403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green: 4k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F32D38E-88B7-4463-8537-D8A9A5E2DBDE}"/>
                </a:ext>
              </a:extLst>
            </p:cNvPr>
            <p:cNvSpPr txBox="1"/>
            <p:nvPr/>
          </p:nvSpPr>
          <p:spPr>
            <a:xfrm>
              <a:off x="7740201" y="3915179"/>
              <a:ext cx="1403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cyan: 3k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325950F-1AEE-4D73-BACF-1C3A516CF946}"/>
                </a:ext>
              </a:extLst>
            </p:cNvPr>
            <p:cNvSpPr txBox="1"/>
            <p:nvPr/>
          </p:nvSpPr>
          <p:spPr>
            <a:xfrm>
              <a:off x="7740201" y="4778062"/>
              <a:ext cx="1403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gray: 1k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4996A2E-DEB9-43DE-AAC7-9DA6DC9E016E}"/>
                </a:ext>
              </a:extLst>
            </p:cNvPr>
            <p:cNvSpPr txBox="1"/>
            <p:nvPr/>
          </p:nvSpPr>
          <p:spPr>
            <a:xfrm>
              <a:off x="7696200" y="5718217"/>
              <a:ext cx="1556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orange: 4k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06DB064-1900-4180-BEA4-79E8E5B6983A}"/>
                </a:ext>
              </a:extLst>
            </p:cNvPr>
            <p:cNvCxnSpPr>
              <a:stCxn id="126" idx="6"/>
              <a:endCxn id="137" idx="1"/>
            </p:cNvCxnSpPr>
            <p:nvPr/>
          </p:nvCxnSpPr>
          <p:spPr bwMode="auto">
            <a:xfrm>
              <a:off x="6388768" y="2032302"/>
              <a:ext cx="1351433" cy="1253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DC5E820-8499-4FE6-B65F-0B124B90AE14}"/>
                </a:ext>
              </a:extLst>
            </p:cNvPr>
            <p:cNvCxnSpPr>
              <a:stCxn id="127" idx="6"/>
              <a:endCxn id="138" idx="1"/>
            </p:cNvCxnSpPr>
            <p:nvPr/>
          </p:nvCxnSpPr>
          <p:spPr bwMode="auto">
            <a:xfrm>
              <a:off x="6388768" y="3049730"/>
              <a:ext cx="1351433" cy="99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5750A4DD-F27F-4F2C-85B5-7A1CF44E6516}"/>
                </a:ext>
              </a:extLst>
            </p:cNvPr>
            <p:cNvCxnSpPr>
              <a:stCxn id="128" idx="6"/>
              <a:endCxn id="139" idx="1"/>
            </p:cNvCxnSpPr>
            <p:nvPr/>
          </p:nvCxnSpPr>
          <p:spPr bwMode="auto">
            <a:xfrm>
              <a:off x="6388768" y="3987744"/>
              <a:ext cx="1351433" cy="1274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7025F1F-0F00-4EE2-946B-B01C5684613E}"/>
                </a:ext>
              </a:extLst>
            </p:cNvPr>
            <p:cNvCxnSpPr>
              <a:stCxn id="129" idx="6"/>
              <a:endCxn id="140" idx="1"/>
            </p:cNvCxnSpPr>
            <p:nvPr/>
          </p:nvCxnSpPr>
          <p:spPr bwMode="auto">
            <a:xfrm>
              <a:off x="6388768" y="4854916"/>
              <a:ext cx="1351433" cy="1232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E0868AE-E706-47CC-8C65-9303CB564331}"/>
                </a:ext>
              </a:extLst>
            </p:cNvPr>
            <p:cNvCxnSpPr>
              <a:stCxn id="130" idx="6"/>
            </p:cNvCxnSpPr>
            <p:nvPr/>
          </p:nvCxnSpPr>
          <p:spPr bwMode="auto">
            <a:xfrm flipV="1">
              <a:off x="8277746" y="5860478"/>
              <a:ext cx="257585" cy="63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C034B09-5DCA-4295-9D64-53E94683CEB5}"/>
              </a:ext>
            </a:extLst>
          </p:cNvPr>
          <p:cNvCxnSpPr/>
          <p:nvPr/>
        </p:nvCxnSpPr>
        <p:spPr bwMode="auto">
          <a:xfrm>
            <a:off x="8255746" y="5530622"/>
            <a:ext cx="1351433" cy="1232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D3D5E5-0729-48C5-A6BA-371DC590532B}"/>
              </a:ext>
            </a:extLst>
          </p:cNvPr>
          <p:cNvSpPr/>
          <p:nvPr/>
        </p:nvSpPr>
        <p:spPr>
          <a:xfrm>
            <a:off x="10098812" y="319281"/>
            <a:ext cx="18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Reference: cis 505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4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C7A6-E592-4635-AB58-5DBAF0FB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2867-C063-49C6-B331-4BCE78A0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Read parts of files (from certain lines to certain line, for later milestone)</a:t>
            </a:r>
          </a:p>
          <a:p>
            <a:pPr marL="457200" indent="-457200">
              <a:buAutoNum type="arabicPeriod"/>
            </a:pPr>
            <a:r>
              <a:rPr lang="en-US" dirty="0"/>
              <a:t>Load files into GPU memory</a:t>
            </a:r>
          </a:p>
          <a:p>
            <a:pPr marL="457200" indent="-457200">
              <a:buAutoNum type="arabicPeriod"/>
            </a:pPr>
            <a:r>
              <a:rPr lang="en-US" dirty="0"/>
              <a:t>Run a custom mapper function</a:t>
            </a:r>
          </a:p>
          <a:p>
            <a:pPr marL="457200" indent="-457200">
              <a:buAutoNum type="arabicPeriod"/>
            </a:pPr>
            <a:r>
              <a:rPr lang="en-US" dirty="0"/>
              <a:t>Sort the output and group by key</a:t>
            </a:r>
          </a:p>
          <a:p>
            <a:pPr marL="457200" indent="-457200">
              <a:buAutoNum type="arabicPeriod"/>
            </a:pPr>
            <a:r>
              <a:rPr lang="en-US" dirty="0"/>
              <a:t>Run a custom reducer function</a:t>
            </a:r>
          </a:p>
          <a:p>
            <a:pPr marL="457200" indent="-457200">
              <a:buAutoNum type="arabicPeriod"/>
            </a:pPr>
            <a:r>
              <a:rPr lang="en-US" dirty="0"/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64456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7E31-B298-4C50-BA72-ACE6E70B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577D1-C97A-449D-839B-43324F599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66" y="1480008"/>
            <a:ext cx="6512898" cy="404267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C9F93-42CC-4586-9048-56C118F8F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76" y="1480008"/>
            <a:ext cx="7172884" cy="4042674"/>
          </a:xfrm>
        </p:spPr>
      </p:pic>
    </p:spTree>
    <p:extLst>
      <p:ext uri="{BB962C8B-B14F-4D97-AF65-F5344CB8AC3E}">
        <p14:creationId xmlns:p14="http://schemas.microsoft.com/office/powerpoint/2010/main" val="33206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D49C-0A20-4677-B5B3-60E4C5DF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Reduce stage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D8AA58-6A45-4E1C-8EE1-17AE0127F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96" y="298974"/>
            <a:ext cx="5674624" cy="640630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F229D3-D629-43F6-8D78-1E87B4CF2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4" y="2463800"/>
            <a:ext cx="5935328" cy="226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10C7-E5B9-4AC7-BD31-22FAE55D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thrust library for sorting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2842F-7077-4E7B-80D0-6D9681DB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41" y="2773752"/>
            <a:ext cx="8656195" cy="10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6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A6D9-31DB-4344-93B8-ADF4E952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2A995-47FD-47DF-878C-10C4490D9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97840"/>
            <a:ext cx="9347719" cy="5404803"/>
          </a:xfrm>
        </p:spPr>
      </p:pic>
    </p:spTree>
    <p:extLst>
      <p:ext uri="{BB962C8B-B14F-4D97-AF65-F5344CB8AC3E}">
        <p14:creationId xmlns:p14="http://schemas.microsoft.com/office/powerpoint/2010/main" val="42468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8576-0C7C-4C9D-B475-02675931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Miilstone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9A58-7522-499E-A16E-22D5B46A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Word Count example</a:t>
            </a:r>
          </a:p>
          <a:p>
            <a:r>
              <a:rPr lang="en-US" dirty="0"/>
              <a:t>Map reduce working distributed across 2 different computers</a:t>
            </a:r>
          </a:p>
          <a:p>
            <a:r>
              <a:rPr lang="en-US" dirty="0"/>
              <a:t>PageRank or similar algorithm that has more work per thread than word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883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</TotalTime>
  <Words>272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Gill Sans MT</vt:lpstr>
      <vt:lpstr>Tahoma</vt:lpstr>
      <vt:lpstr>Gallery</vt:lpstr>
      <vt:lpstr>Distributed map reduce with GPU acceleration </vt:lpstr>
      <vt:lpstr>MapREduce</vt:lpstr>
      <vt:lpstr>MAPREDUCE</vt:lpstr>
      <vt:lpstr>Word Count </vt:lpstr>
      <vt:lpstr>Map stage</vt:lpstr>
      <vt:lpstr>Reduce stage</vt:lpstr>
      <vt:lpstr>Use thrust library for sorting</vt:lpstr>
      <vt:lpstr>PowerPoint Presentation</vt:lpstr>
      <vt:lpstr>NEXT Miilstone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map reduce with GPU acceleration</dc:title>
  <dc:creator>Zheng Siyu</dc:creator>
  <cp:lastModifiedBy>Zheng Siyu</cp:lastModifiedBy>
  <cp:revision>7</cp:revision>
  <dcterms:created xsi:type="dcterms:W3CDTF">2018-11-19T06:27:56Z</dcterms:created>
  <dcterms:modified xsi:type="dcterms:W3CDTF">2018-11-19T21:53:09Z</dcterms:modified>
</cp:coreProperties>
</file>