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72" r:id="rId4"/>
    <p:sldId id="290" r:id="rId5"/>
    <p:sldId id="284" r:id="rId6"/>
    <p:sldId id="289" r:id="rId7"/>
    <p:sldId id="277" r:id="rId8"/>
    <p:sldId id="285" r:id="rId9"/>
    <p:sldId id="287" r:id="rId10"/>
    <p:sldId id="288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fld id="{8BEFEC64-3B02-48AC-B709-B2823D518D38}" type="datetimeFigureOut">
              <a:rPr lang="zh-CN" altLang="en-US" smtClean="0"/>
              <a:t>2018/12/10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Microsoft YaHei" panose="020B0503020204020204" pitchFamily="34" charset="-122"/>
              </a:defRPr>
            </a:lvl1pPr>
          </a:lstStyle>
          <a:p>
            <a:fld id="{2587AEE7-B495-4867-BA7D-C57079FABFC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2018/12/10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icrosoft YaHei" panose="020B0503020204020204" pitchFamily="34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3420" y="1166879"/>
            <a:ext cx="10965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Distributed map reduce with GPU acceleration</a:t>
            </a:r>
          </a:p>
        </p:txBody>
      </p:sp>
      <p:sp>
        <p:nvSpPr>
          <p:cNvPr id="2" name="文本框 8"/>
          <p:cNvSpPr txBox="1"/>
          <p:nvPr/>
        </p:nvSpPr>
        <p:spPr>
          <a:xfrm>
            <a:off x="532130" y="3346199"/>
            <a:ext cx="1096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Team: Eddie Atter, Siyu Zheng, Yan Wu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3AC7564-FF57-487E-A184-369AFC348D10}"/>
              </a:ext>
            </a:extLst>
          </p:cNvPr>
          <p:cNvSpPr/>
          <p:nvPr/>
        </p:nvSpPr>
        <p:spPr>
          <a:xfrm>
            <a:off x="304207" y="241538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2FDC3C8-6F85-4B3C-AF27-3805CE7E8547}"/>
              </a:ext>
            </a:extLst>
          </p:cNvPr>
          <p:cNvSpPr/>
          <p:nvPr/>
        </p:nvSpPr>
        <p:spPr>
          <a:xfrm>
            <a:off x="1325407" y="52967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30B84B7-9E24-4528-B41D-60A6464C9685}"/>
              </a:ext>
            </a:extLst>
          </p:cNvPr>
          <p:cNvSpPr/>
          <p:nvPr/>
        </p:nvSpPr>
        <p:spPr>
          <a:xfrm>
            <a:off x="2416330" y="578941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418B3B8-F310-4EB1-8336-3AFB71C018BC}"/>
              </a:ext>
            </a:extLst>
          </p:cNvPr>
          <p:cNvSpPr/>
          <p:nvPr/>
        </p:nvSpPr>
        <p:spPr>
          <a:xfrm>
            <a:off x="4729955" y="578941"/>
            <a:ext cx="296849" cy="29737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8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AD9788D-8FE1-4A58-A4B0-6475FE7A60B2}"/>
              </a:ext>
            </a:extLst>
          </p:cNvPr>
          <p:cNvSpPr/>
          <p:nvPr/>
        </p:nvSpPr>
        <p:spPr>
          <a:xfrm>
            <a:off x="3509447" y="529674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7587263-6ADA-4B0A-B75F-C424D7E2830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01056" y="390224"/>
            <a:ext cx="692035" cy="269333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83D8CB2-4863-4718-86D6-70A71142DF8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720615" y="741597"/>
            <a:ext cx="69596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C354B65-E8A5-4B79-AC85-31171FB681A7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2713179" y="741597"/>
            <a:ext cx="79629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71E2DF9-6962-42AB-A87D-F67431A66AF5}"/>
              </a:ext>
            </a:extLst>
          </p:cNvPr>
          <p:cNvCxnSpPr>
            <a:stCxn id="8" idx="6"/>
            <a:endCxn id="7" idx="2"/>
          </p:cNvCxnSpPr>
          <p:nvPr/>
        </p:nvCxnSpPr>
        <p:spPr>
          <a:xfrm flipV="1">
            <a:off x="3904020" y="741597"/>
            <a:ext cx="825500" cy="635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1994111E-E3F3-4E0D-A39F-70136E89019E}"/>
              </a:ext>
            </a:extLst>
          </p:cNvPr>
          <p:cNvSpPr/>
          <p:nvPr/>
        </p:nvSpPr>
        <p:spPr>
          <a:xfrm>
            <a:off x="5554820" y="786455"/>
            <a:ext cx="395208" cy="395905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0000">
                <a:srgbClr val="FBFDFE">
                  <a:alpha val="20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2F7CF02-3700-4A80-9125-A3F39B5AC5AB}"/>
              </a:ext>
            </a:extLst>
          </p:cNvPr>
          <p:cNvCxnSpPr>
            <a:cxnSpLocks/>
          </p:cNvCxnSpPr>
          <p:nvPr/>
        </p:nvCxnSpPr>
        <p:spPr>
          <a:xfrm flipH="1" flipV="1">
            <a:off x="5026805" y="732937"/>
            <a:ext cx="528015" cy="175951"/>
          </a:xfrm>
          <a:prstGeom prst="line">
            <a:avLst/>
          </a:prstGeom>
          <a:noFill/>
          <a:ln w="63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Performance</a:t>
            </a:r>
            <a:endParaRPr lang="zh-CN" altLang="en-US" sz="30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444" y="1230257"/>
            <a:ext cx="1965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After distributed</a:t>
            </a:r>
            <a:endParaRPr lang="zh-CN" altLang="en-US" sz="2000" b="1" kern="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7449734-2A7C-4495-9E4A-0833E3097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7893"/>
              </p:ext>
            </p:extLst>
          </p:nvPr>
        </p:nvGraphicFramePr>
        <p:xfrm>
          <a:off x="563838" y="3858450"/>
          <a:ext cx="3529117" cy="282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807">
                  <a:extLst>
                    <a:ext uri="{9D8B030D-6E8A-4147-A177-3AD203B41FA5}">
                      <a16:colId xmlns:a16="http://schemas.microsoft.com/office/drawing/2014/main" val="2899823625"/>
                    </a:ext>
                  </a:extLst>
                </a:gridCol>
                <a:gridCol w="1403310">
                  <a:extLst>
                    <a:ext uri="{9D8B030D-6E8A-4147-A177-3AD203B41FA5}">
                      <a16:colId xmlns:a16="http://schemas.microsoft.com/office/drawing/2014/main" val="3189154907"/>
                    </a:ext>
                  </a:extLst>
                </a:gridCol>
              </a:tblGrid>
              <a:tr h="394668">
                <a:tc>
                  <a:txBody>
                    <a:bodyPr/>
                    <a:lstStyle/>
                    <a:p>
                      <a:r>
                        <a:rPr lang="en-US" sz="1200" dirty="0"/>
                        <a:t>In Memory, Various file sizes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Time(</a:t>
                      </a:r>
                      <a:r>
                        <a:rPr lang="en-US" sz="1200" dirty="0" err="1"/>
                        <a:t>milisec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647869"/>
                  </a:ext>
                </a:extLst>
              </a:tr>
              <a:tr h="436629">
                <a:tc>
                  <a:txBody>
                    <a:bodyPr/>
                    <a:lstStyle/>
                    <a:p>
                      <a:r>
                        <a:rPr lang="en-US" sz="1200" dirty="0"/>
                        <a:t>200KB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4.3764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39266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23.2534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10271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10MB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200.468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72929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50MB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1008.2909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29925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100MB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1995.424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00736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200MB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3785.5232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59891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18377.8889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42802"/>
                  </a:ext>
                </a:extLst>
              </a:tr>
            </a:tbl>
          </a:graphicData>
        </a:graphic>
      </p:graphicFrame>
      <p:pic>
        <p:nvPicPr>
          <p:cNvPr id="1028" name="Picture 4" descr="https://scontent-ort2-2.xx.fbcdn.net/v/t1.15752-9/48368603_259376891396502_3217066951520026624_n.png?_nc_cat=101&amp;_nc_ht=scontent-ort2-2.xx&amp;oh=70f6f2298eda418417551e320fdbdf61&amp;oe=5C96CB30">
            <a:extLst>
              <a:ext uri="{FF2B5EF4-FFF2-40B4-BE49-F238E27FC236}">
                <a16:creationId xmlns:a16="http://schemas.microsoft.com/office/drawing/2014/main" id="{51B918FA-F32F-4EE7-B77D-B0A4960E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956" y="2432623"/>
            <a:ext cx="8007814" cy="427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625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4"/>
          <p:cNvSpPr/>
          <p:nvPr/>
        </p:nvSpPr>
        <p:spPr>
          <a:xfrm>
            <a:off x="1434234" y="3789794"/>
            <a:ext cx="4545021" cy="2078181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3925652" y="272410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1.Why&amp;How</a:t>
            </a:r>
            <a:endParaRPr lang="zh-CN" altLang="en-US" sz="30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394720" y="1016846"/>
            <a:ext cx="5418667" cy="5418667"/>
          </a:xfrm>
          <a:prstGeom prst="diamond">
            <a:avLst/>
          </a:prstGeom>
          <a:solidFill>
            <a:schemeClr val="bg1">
              <a:alpha val="2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矩形 17"/>
          <p:cNvSpPr/>
          <p:nvPr/>
        </p:nvSpPr>
        <p:spPr>
          <a:xfrm>
            <a:off x="1434600" y="1494211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29297" y="3787912"/>
            <a:ext cx="4545021" cy="2078181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82920" y="2250374"/>
            <a:ext cx="4005702" cy="810260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-A</a:t>
            </a:r>
            <a:r>
              <a:rPr lang="zh-CN" altLang="en-US" sz="12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 important algorithm in the age of big data</a:t>
            </a:r>
          </a:p>
          <a:p>
            <a:pPr defTabSz="60896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-Already accomplished on CPU, e.g. Hadoop, but </a:t>
            </a:r>
          </a:p>
          <a:p>
            <a:pPr defTabSz="60896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not mature enough on GPU</a:t>
            </a:r>
          </a:p>
        </p:txBody>
      </p:sp>
      <p:sp>
        <p:nvSpPr>
          <p:cNvPr id="28" name="矩形 27"/>
          <p:cNvSpPr/>
          <p:nvPr/>
        </p:nvSpPr>
        <p:spPr>
          <a:xfrm>
            <a:off x="1659095" y="1763631"/>
            <a:ext cx="198818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Why MapReduce</a:t>
            </a:r>
          </a:p>
        </p:txBody>
      </p:sp>
      <p:sp>
        <p:nvSpPr>
          <p:cNvPr id="30" name="矩形 29"/>
          <p:cNvSpPr/>
          <p:nvPr/>
        </p:nvSpPr>
        <p:spPr>
          <a:xfrm>
            <a:off x="6476805" y="4545957"/>
            <a:ext cx="4005702" cy="789127"/>
          </a:xfrm>
          <a:prstGeom prst="rect">
            <a:avLst/>
          </a:prstGeom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 is perfect for parallelism, after dealing with the tricky part and boundary issues, it should be much faster than CPU version</a:t>
            </a:r>
            <a:endParaRPr lang="zh-CN" altLang="en-US" sz="120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452980" y="4059214"/>
            <a:ext cx="2882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How we decide to do this</a:t>
            </a:r>
          </a:p>
        </p:txBody>
      </p:sp>
      <p:pic>
        <p:nvPicPr>
          <p:cNvPr id="35" name="图片 34" descr="D:\CIS565\Final Project\Locust\docs\gpu-computing-image-1.pnggpu-computing-image-1"/>
          <p:cNvPicPr>
            <a:picLocks noChangeAspect="1"/>
          </p:cNvPicPr>
          <p:nvPr/>
        </p:nvPicPr>
        <p:blipFill rotWithShape="1">
          <a:blip r:embed="rId2"/>
          <a:srcRect b="18723"/>
          <a:stretch>
            <a:fillRect/>
          </a:stretch>
        </p:blipFill>
        <p:spPr>
          <a:xfrm>
            <a:off x="1682750" y="3789680"/>
            <a:ext cx="373443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725600" y="5524424"/>
            <a:ext cx="31775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CPU                        GPU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AA8507-AA52-4ECB-B6A1-D1C3993D8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297" y="1494211"/>
            <a:ext cx="4529459" cy="20781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8" grpId="0" animBg="1"/>
      <p:bldP spid="25" grpId="0" animBg="1"/>
      <p:bldP spid="27" grpId="0"/>
      <p:bldP spid="28" grpId="0"/>
      <p:bldP spid="30" grpId="0"/>
      <p:bldP spid="3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35998" y="623292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Our Pipeline</a:t>
            </a:r>
            <a:endParaRPr lang="zh-CN" altLang="en-US" sz="30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56610" y="4260731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3940690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3940690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3940690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4746476"/>
            <a:ext cx="94288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START!</a:t>
            </a:r>
          </a:p>
        </p:txBody>
      </p:sp>
      <p:sp>
        <p:nvSpPr>
          <p:cNvPr id="38" name="矩形 37"/>
          <p:cNvSpPr/>
          <p:nvPr/>
        </p:nvSpPr>
        <p:spPr>
          <a:xfrm>
            <a:off x="10497483" y="4126716"/>
            <a:ext cx="1021433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FINISH!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1524137" y="4150356"/>
            <a:ext cx="2188830" cy="2479949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23195" y="3801592"/>
              <a:ext cx="1962111" cy="1234699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file and convert to key-value pairs with line numbers as keys, lines as values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82290" y="3297132"/>
              <a:ext cx="1843920" cy="58654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Microsoft YaHei" panose="020B0503020204020204" pitchFamily="34" charset="-122"/>
                </a:rPr>
                <a:t>Stage1 File loading</a:t>
              </a: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3870907" y="4150356"/>
            <a:ext cx="2188830" cy="2479949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38713" y="3797645"/>
              <a:ext cx="1917399" cy="94669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Construct new pairs, each word as key, and set the value to 1.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186908" y="3297132"/>
              <a:ext cx="1628408" cy="58654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Microsoft YaHei" panose="020B0503020204020204" pitchFamily="34" charset="-122"/>
                </a:rPr>
                <a:t>Stage2 Mapping</a:t>
              </a:r>
              <a:endParaRPr lang="zh-CN" altLang="en-US" sz="1600" b="1" kern="0" dirty="0">
                <a:solidFill>
                  <a:schemeClr val="bg1"/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" name="组 12">
            <a:extLst>
              <a:ext uri="{FF2B5EF4-FFF2-40B4-BE49-F238E27FC236}">
                <a16:creationId xmlns:a16="http://schemas.microsoft.com/office/drawing/2014/main" id="{350734EF-3124-44AA-91E9-9C7BEAC5DEEF}"/>
              </a:ext>
            </a:extLst>
          </p:cNvPr>
          <p:cNvGrpSpPr/>
          <p:nvPr/>
        </p:nvGrpSpPr>
        <p:grpSpPr>
          <a:xfrm>
            <a:off x="6219880" y="4150356"/>
            <a:ext cx="2188830" cy="2479949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52" name="组 11">
              <a:extLst>
                <a:ext uri="{FF2B5EF4-FFF2-40B4-BE49-F238E27FC236}">
                  <a16:creationId xmlns:a16="http://schemas.microsoft.com/office/drawing/2014/main" id="{E2F63C7D-303D-468D-9D3F-66E3EC0809E9}"/>
                </a:ext>
              </a:extLst>
            </p:cNvPr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1EDAE77-E0A8-46C8-9CD4-E6F445CDA031}"/>
                  </a:ext>
                </a:extLst>
              </p:cNvPr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" name="上箭头标注 10">
                <a:extLst>
                  <a:ext uri="{FF2B5EF4-FFF2-40B4-BE49-F238E27FC236}">
                    <a16:creationId xmlns:a16="http://schemas.microsoft.com/office/drawing/2014/main" id="{F5E0E973-1B40-49F3-AFFD-57939DE3C41C}"/>
                  </a:ext>
                </a:extLst>
              </p:cNvPr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4767017-2283-46B6-BB78-8184075E310C}"/>
                </a:ext>
              </a:extLst>
            </p:cNvPr>
            <p:cNvSpPr/>
            <p:nvPr/>
          </p:nvSpPr>
          <p:spPr>
            <a:xfrm>
              <a:off x="1523195" y="3801592"/>
              <a:ext cx="1962111" cy="1234699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Sort the key-value pairs according to their keys preparing for the final reduce stage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B3062CC-DF78-4684-9344-F94901540E61}"/>
                </a:ext>
              </a:extLst>
            </p:cNvPr>
            <p:cNvSpPr/>
            <p:nvPr/>
          </p:nvSpPr>
          <p:spPr>
            <a:xfrm>
              <a:off x="1608276" y="3247012"/>
              <a:ext cx="1791947" cy="58654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Microsoft YaHei" panose="020B0503020204020204" pitchFamily="34" charset="-122"/>
                </a:rPr>
                <a:t>Stage3 Sort by Key</a:t>
              </a: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165F9FD2-4968-4555-9978-D2B6C562F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2" name="组 13">
            <a:extLst>
              <a:ext uri="{FF2B5EF4-FFF2-40B4-BE49-F238E27FC236}">
                <a16:creationId xmlns:a16="http://schemas.microsoft.com/office/drawing/2014/main" id="{4690DFB6-F656-459C-83A9-BFCA9BB4A6D9}"/>
              </a:ext>
            </a:extLst>
          </p:cNvPr>
          <p:cNvGrpSpPr/>
          <p:nvPr/>
        </p:nvGrpSpPr>
        <p:grpSpPr>
          <a:xfrm>
            <a:off x="8566650" y="4150356"/>
            <a:ext cx="2188830" cy="2479949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65" name="组 43">
              <a:extLst>
                <a:ext uri="{FF2B5EF4-FFF2-40B4-BE49-F238E27FC236}">
                  <a16:creationId xmlns:a16="http://schemas.microsoft.com/office/drawing/2014/main" id="{1CFB01D9-5F87-43BA-A938-41EE22775A1F}"/>
                </a:ext>
              </a:extLst>
            </p:cNvPr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62869B7-8078-4C02-B530-56BBE4EAD818}"/>
                  </a:ext>
                </a:extLst>
              </p:cNvPr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上箭头标注 48">
                <a:extLst>
                  <a:ext uri="{FF2B5EF4-FFF2-40B4-BE49-F238E27FC236}">
                    <a16:creationId xmlns:a16="http://schemas.microsoft.com/office/drawing/2014/main" id="{A74450DC-ACF2-443C-8203-E6A40A00AEFB}"/>
                  </a:ext>
                </a:extLst>
              </p:cNvPr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FA48EB2-9396-4A09-86DF-5BDAB48EE1B8}"/>
                </a:ext>
              </a:extLst>
            </p:cNvPr>
            <p:cNvSpPr/>
            <p:nvPr/>
          </p:nvSpPr>
          <p:spPr>
            <a:xfrm>
              <a:off x="4038713" y="3797645"/>
              <a:ext cx="1917399" cy="1522699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Find indexes of key-value pairs with same keys and get their count, then output as final results.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FF5053-ADD6-47BC-B43A-038311502E75}"/>
                </a:ext>
              </a:extLst>
            </p:cNvPr>
            <p:cNvSpPr/>
            <p:nvPr/>
          </p:nvSpPr>
          <p:spPr>
            <a:xfrm>
              <a:off x="4183017" y="3247012"/>
              <a:ext cx="1628789" cy="58654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Microsoft YaHei" panose="020B0503020204020204" pitchFamily="34" charset="-122"/>
                </a:rPr>
                <a:t>Stage4 Reducing</a:t>
              </a:r>
              <a:endParaRPr lang="zh-CN" altLang="en-US" sz="1600" b="1" kern="0" dirty="0">
                <a:solidFill>
                  <a:schemeClr val="bg1"/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5AE98EBA-3275-4FC8-9321-2627AAAA8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AF2AB86-1545-4B20-B540-F82586B740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18" y="649597"/>
            <a:ext cx="5038468" cy="27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78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30" grpId="0" animBg="1"/>
      <p:bldP spid="8" grpId="0" animBg="1"/>
      <p:bldP spid="32" grpId="0" animBg="1"/>
      <p:bldP spid="33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1ECAF7A9-BC33-4525-AB8D-F4A00678DF59}"/>
              </a:ext>
            </a:extLst>
          </p:cNvPr>
          <p:cNvSpPr/>
          <p:nvPr/>
        </p:nvSpPr>
        <p:spPr>
          <a:xfrm>
            <a:off x="6225227" y="4828819"/>
            <a:ext cx="2202464" cy="1794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DE933F0-3845-40B6-98B1-311CA2D6DE0D}"/>
              </a:ext>
            </a:extLst>
          </p:cNvPr>
          <p:cNvSpPr/>
          <p:nvPr/>
        </p:nvSpPr>
        <p:spPr>
          <a:xfrm>
            <a:off x="3860776" y="4836160"/>
            <a:ext cx="2202464" cy="1794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4DCEBC-6F8E-46CC-B6BB-AF19FAB5CE1A}"/>
              </a:ext>
            </a:extLst>
          </p:cNvPr>
          <p:cNvSpPr/>
          <p:nvPr/>
        </p:nvSpPr>
        <p:spPr>
          <a:xfrm>
            <a:off x="1534297" y="4836160"/>
            <a:ext cx="2202464" cy="17941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组 12"/>
          <p:cNvGrpSpPr/>
          <p:nvPr/>
        </p:nvGrpSpPr>
        <p:grpSpPr>
          <a:xfrm>
            <a:off x="1524137" y="4150356"/>
            <a:ext cx="2188830" cy="2479949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12" name="组 11"/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9" name="椭圆 8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1" name="上箭头标注 10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1523195" y="3801592"/>
              <a:ext cx="1962111" cy="1234699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file and convert to key-value pairs with line numbers as keys, lines as values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82290" y="3297132"/>
              <a:ext cx="1843920" cy="58654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Microsoft YaHei" panose="020B0503020204020204" pitchFamily="34" charset="-122"/>
                </a:rPr>
                <a:t>Stage1 File loading</a:t>
              </a:r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Microsoft YaHei" panose="020B0503020204020204" pitchFamily="34" charset="-122"/>
              </a:endParaRPr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335998" y="623292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Our Pipeline</a:t>
            </a:r>
            <a:endParaRPr lang="zh-CN" altLang="en-US" sz="30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56610" y="4260731"/>
            <a:ext cx="9936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Microsoft YaHei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938394" y="3940690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492488" y="3940690"/>
            <a:ext cx="685800" cy="6858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3" name="燕尾形 32"/>
          <p:cNvSpPr/>
          <p:nvPr/>
        </p:nvSpPr>
        <p:spPr>
          <a:xfrm>
            <a:off x="10497483" y="3940690"/>
            <a:ext cx="685800" cy="685800"/>
          </a:xfrm>
          <a:prstGeom prst="chevron">
            <a:avLst>
              <a:gd name="adj" fmla="val 759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ea typeface="Microsoft YaHei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950" y="4746476"/>
            <a:ext cx="942887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START!</a:t>
            </a:r>
          </a:p>
        </p:txBody>
      </p:sp>
      <p:sp>
        <p:nvSpPr>
          <p:cNvPr id="38" name="矩形 37"/>
          <p:cNvSpPr/>
          <p:nvPr/>
        </p:nvSpPr>
        <p:spPr>
          <a:xfrm>
            <a:off x="10497483" y="4126716"/>
            <a:ext cx="1021433" cy="40011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FINISH!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870907" y="4150356"/>
            <a:ext cx="2188830" cy="2479949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44" name="组 43"/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48" name="椭圆 47"/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上箭头标注 48"/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4038713" y="3797645"/>
              <a:ext cx="1917399" cy="946697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Construct new pairs, each word as key, and set the value to 1.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186908" y="3297132"/>
              <a:ext cx="1628408" cy="58654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Microsoft YaHei" panose="020B0503020204020204" pitchFamily="34" charset="-122"/>
                </a:rPr>
                <a:t>Stage2 Mapping</a:t>
              </a:r>
              <a:endParaRPr lang="zh-CN" altLang="en-US" sz="1600" b="1" kern="0" dirty="0">
                <a:solidFill>
                  <a:schemeClr val="bg1"/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" name="组 12">
            <a:extLst>
              <a:ext uri="{FF2B5EF4-FFF2-40B4-BE49-F238E27FC236}">
                <a16:creationId xmlns:a16="http://schemas.microsoft.com/office/drawing/2014/main" id="{350734EF-3124-44AA-91E9-9C7BEAC5DEEF}"/>
              </a:ext>
            </a:extLst>
          </p:cNvPr>
          <p:cNvGrpSpPr/>
          <p:nvPr/>
        </p:nvGrpSpPr>
        <p:grpSpPr>
          <a:xfrm>
            <a:off x="6219880" y="4150356"/>
            <a:ext cx="2188830" cy="2479949"/>
            <a:chOff x="1409837" y="1600200"/>
            <a:chExt cx="2188830" cy="4296525"/>
          </a:xfrm>
          <a:solidFill>
            <a:schemeClr val="accent1">
              <a:alpha val="30000"/>
            </a:schemeClr>
          </a:solidFill>
        </p:grpSpPr>
        <p:grpSp>
          <p:nvGrpSpPr>
            <p:cNvPr id="52" name="组 11">
              <a:extLst>
                <a:ext uri="{FF2B5EF4-FFF2-40B4-BE49-F238E27FC236}">
                  <a16:creationId xmlns:a16="http://schemas.microsoft.com/office/drawing/2014/main" id="{E2F63C7D-303D-468D-9D3F-66E3EC0809E9}"/>
                </a:ext>
              </a:extLst>
            </p:cNvPr>
            <p:cNvGrpSpPr/>
            <p:nvPr/>
          </p:nvGrpSpPr>
          <p:grpSpPr>
            <a:xfrm>
              <a:off x="1409837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1EDAE77-E0A8-46C8-9CD4-E6F445CDA031}"/>
                  </a:ext>
                </a:extLst>
              </p:cNvPr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" name="上箭头标注 10">
                <a:extLst>
                  <a:ext uri="{FF2B5EF4-FFF2-40B4-BE49-F238E27FC236}">
                    <a16:creationId xmlns:a16="http://schemas.microsoft.com/office/drawing/2014/main" id="{F5E0E973-1B40-49F3-AFFD-57939DE3C41C}"/>
                  </a:ext>
                </a:extLst>
              </p:cNvPr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4767017-2283-46B6-BB78-8184075E310C}"/>
                </a:ext>
              </a:extLst>
            </p:cNvPr>
            <p:cNvSpPr/>
            <p:nvPr/>
          </p:nvSpPr>
          <p:spPr>
            <a:xfrm>
              <a:off x="1523195" y="3801592"/>
              <a:ext cx="1962111" cy="1234699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Sort the key-value pairs according to their keys preparing for the final reduce stage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B3062CC-DF78-4684-9344-F94901540E61}"/>
                </a:ext>
              </a:extLst>
            </p:cNvPr>
            <p:cNvSpPr/>
            <p:nvPr/>
          </p:nvSpPr>
          <p:spPr>
            <a:xfrm>
              <a:off x="1608276" y="3247012"/>
              <a:ext cx="1791947" cy="58654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Microsoft YaHei" panose="020B0503020204020204" pitchFamily="34" charset="-122"/>
                </a:rPr>
                <a:t>Stage3 Sort by Key</a:t>
              </a: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165F9FD2-4968-4555-9978-D2B6C562F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729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2" name="组 13">
            <a:extLst>
              <a:ext uri="{FF2B5EF4-FFF2-40B4-BE49-F238E27FC236}">
                <a16:creationId xmlns:a16="http://schemas.microsoft.com/office/drawing/2014/main" id="{4690DFB6-F656-459C-83A9-BFCA9BB4A6D9}"/>
              </a:ext>
            </a:extLst>
          </p:cNvPr>
          <p:cNvGrpSpPr/>
          <p:nvPr/>
        </p:nvGrpSpPr>
        <p:grpSpPr>
          <a:xfrm>
            <a:off x="8566650" y="4150356"/>
            <a:ext cx="2188830" cy="2479949"/>
            <a:chOff x="3894312" y="1600200"/>
            <a:chExt cx="2188830" cy="4296525"/>
          </a:xfrm>
          <a:solidFill>
            <a:schemeClr val="bg1">
              <a:alpha val="30000"/>
            </a:schemeClr>
          </a:solidFill>
        </p:grpSpPr>
        <p:grpSp>
          <p:nvGrpSpPr>
            <p:cNvPr id="65" name="组 43">
              <a:extLst>
                <a:ext uri="{FF2B5EF4-FFF2-40B4-BE49-F238E27FC236}">
                  <a16:creationId xmlns:a16="http://schemas.microsoft.com/office/drawing/2014/main" id="{1CFB01D9-5F87-43BA-A938-41EE22775A1F}"/>
                </a:ext>
              </a:extLst>
            </p:cNvPr>
            <p:cNvGrpSpPr/>
            <p:nvPr/>
          </p:nvGrpSpPr>
          <p:grpSpPr>
            <a:xfrm>
              <a:off x="3894312" y="1600200"/>
              <a:ext cx="2188830" cy="4296525"/>
              <a:chOff x="1644650" y="1600200"/>
              <a:chExt cx="1955800" cy="4296525"/>
            </a:xfrm>
            <a:grpFill/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762869B7-8078-4C02-B530-56BBE4EAD818}"/>
                  </a:ext>
                </a:extLst>
              </p:cNvPr>
              <p:cNvSpPr/>
              <p:nvPr/>
            </p:nvSpPr>
            <p:spPr>
              <a:xfrm>
                <a:off x="2489316" y="1600200"/>
                <a:ext cx="266468" cy="3024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上箭头标注 48">
                <a:extLst>
                  <a:ext uri="{FF2B5EF4-FFF2-40B4-BE49-F238E27FC236}">
                    <a16:creationId xmlns:a16="http://schemas.microsoft.com/office/drawing/2014/main" id="{A74450DC-ACF2-443C-8203-E6A40A00AEFB}"/>
                  </a:ext>
                </a:extLst>
              </p:cNvPr>
              <p:cNvSpPr/>
              <p:nvPr/>
            </p:nvSpPr>
            <p:spPr>
              <a:xfrm>
                <a:off x="1644650" y="1600200"/>
                <a:ext cx="1955800" cy="4296525"/>
              </a:xfrm>
              <a:prstGeom prst="upArrowCallout">
                <a:avLst>
                  <a:gd name="adj1" fmla="val 2597"/>
                  <a:gd name="adj2" fmla="val 2273"/>
                  <a:gd name="adj3" fmla="val 6169"/>
                  <a:gd name="adj4" fmla="val 7269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bg1"/>
                  </a:solidFill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7FA48EB2-9396-4A09-86DF-5BDAB48EE1B8}"/>
                </a:ext>
              </a:extLst>
            </p:cNvPr>
            <p:cNvSpPr/>
            <p:nvPr/>
          </p:nvSpPr>
          <p:spPr>
            <a:xfrm>
              <a:off x="4038713" y="3797645"/>
              <a:ext cx="1917399" cy="1522699"/>
            </a:xfrm>
            <a:prstGeom prst="rect">
              <a:avLst/>
            </a:prstGeom>
            <a:noFill/>
          </p:spPr>
          <p:txBody>
            <a:bodyPr wrap="square" numCol="1" spcCol="360000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Find indexes of key-value pairs with same keys and get their count, then output as final results.</a:t>
              </a:r>
              <a:endParaRPr lang="zh-CN" altLang="en-US" sz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2FF5053-ADD6-47BC-B43A-038311502E75}"/>
                </a:ext>
              </a:extLst>
            </p:cNvPr>
            <p:cNvSpPr/>
            <p:nvPr/>
          </p:nvSpPr>
          <p:spPr>
            <a:xfrm>
              <a:off x="4183017" y="3247012"/>
              <a:ext cx="1628789" cy="58654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 defTabSz="1218565">
                <a:defRPr/>
              </a:pPr>
              <a:r>
                <a:rPr lang="en-US" altLang="zh-CN" sz="1600" b="1" kern="0" dirty="0">
                  <a:solidFill>
                    <a:schemeClr val="bg1"/>
                  </a:solidFill>
                  <a:ea typeface="Microsoft YaHei" panose="020B0503020204020204" pitchFamily="34" charset="-122"/>
                </a:rPr>
                <a:t>Stage4 Reducing</a:t>
              </a:r>
              <a:endParaRPr lang="zh-CN" altLang="en-US" sz="1600" b="1" kern="0" dirty="0">
                <a:solidFill>
                  <a:schemeClr val="bg1"/>
                </a:solidFill>
                <a:ea typeface="Microsoft YaHei" panose="020B0503020204020204" pitchFamily="34" charset="-122"/>
              </a:endParaRPr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5AE98EBA-3275-4FC8-9321-2627AAAA8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6204" y="3310366"/>
              <a:ext cx="545044" cy="397456"/>
            </a:xfrm>
            <a:custGeom>
              <a:avLst/>
              <a:gdLst>
                <a:gd name="T0" fmla="*/ 1034 w 2022"/>
                <a:gd name="T1" fmla="*/ 210 h 1466"/>
                <a:gd name="T2" fmla="*/ 1034 w 2022"/>
                <a:gd name="T3" fmla="*/ 210 h 1466"/>
                <a:gd name="T4" fmla="*/ 1395 w 2022"/>
                <a:gd name="T5" fmla="*/ 46 h 1466"/>
                <a:gd name="T6" fmla="*/ 1487 w 2022"/>
                <a:gd name="T7" fmla="*/ 40 h 1466"/>
                <a:gd name="T8" fmla="*/ 1888 w 2022"/>
                <a:gd name="T9" fmla="*/ 99 h 1466"/>
                <a:gd name="T10" fmla="*/ 1888 w 2022"/>
                <a:gd name="T11" fmla="*/ 1249 h 1466"/>
                <a:gd name="T12" fmla="*/ 1467 w 2022"/>
                <a:gd name="T13" fmla="*/ 1137 h 1466"/>
                <a:gd name="T14" fmla="*/ 1397 w 2022"/>
                <a:gd name="T15" fmla="*/ 1132 h 1466"/>
                <a:gd name="T16" fmla="*/ 1034 w 2022"/>
                <a:gd name="T17" fmla="*/ 1232 h 1466"/>
                <a:gd name="T18" fmla="*/ 1034 w 2022"/>
                <a:gd name="T19" fmla="*/ 210 h 1466"/>
                <a:gd name="T20" fmla="*/ 134 w 2022"/>
                <a:gd name="T21" fmla="*/ 99 h 1466"/>
                <a:gd name="T22" fmla="*/ 134 w 2022"/>
                <a:gd name="T23" fmla="*/ 99 h 1466"/>
                <a:gd name="T24" fmla="*/ 534 w 2022"/>
                <a:gd name="T25" fmla="*/ 40 h 1466"/>
                <a:gd name="T26" fmla="*/ 626 w 2022"/>
                <a:gd name="T27" fmla="*/ 46 h 1466"/>
                <a:gd name="T28" fmla="*/ 988 w 2022"/>
                <a:gd name="T29" fmla="*/ 210 h 1466"/>
                <a:gd name="T30" fmla="*/ 988 w 2022"/>
                <a:gd name="T31" fmla="*/ 1232 h 1466"/>
                <a:gd name="T32" fmla="*/ 625 w 2022"/>
                <a:gd name="T33" fmla="*/ 1132 h 1466"/>
                <a:gd name="T34" fmla="*/ 555 w 2022"/>
                <a:gd name="T35" fmla="*/ 1137 h 1466"/>
                <a:gd name="T36" fmla="*/ 134 w 2022"/>
                <a:gd name="T37" fmla="*/ 1249 h 1466"/>
                <a:gd name="T38" fmla="*/ 134 w 2022"/>
                <a:gd name="T39" fmla="*/ 99 h 1466"/>
                <a:gd name="T40" fmla="*/ 1928 w 2022"/>
                <a:gd name="T41" fmla="*/ 203 h 1466"/>
                <a:gd name="T42" fmla="*/ 1928 w 2022"/>
                <a:gd name="T43" fmla="*/ 203 h 1466"/>
                <a:gd name="T44" fmla="*/ 1928 w 2022"/>
                <a:gd name="T45" fmla="*/ 68 h 1466"/>
                <a:gd name="T46" fmla="*/ 1487 w 2022"/>
                <a:gd name="T47" fmla="*/ 0 h 1466"/>
                <a:gd name="T48" fmla="*/ 1390 w 2022"/>
                <a:gd name="T49" fmla="*/ 6 h 1466"/>
                <a:gd name="T50" fmla="*/ 1011 w 2022"/>
                <a:gd name="T51" fmla="*/ 177 h 1466"/>
                <a:gd name="T52" fmla="*/ 632 w 2022"/>
                <a:gd name="T53" fmla="*/ 6 h 1466"/>
                <a:gd name="T54" fmla="*/ 534 w 2022"/>
                <a:gd name="T55" fmla="*/ 0 h 1466"/>
                <a:gd name="T56" fmla="*/ 94 w 2022"/>
                <a:gd name="T57" fmla="*/ 68 h 1466"/>
                <a:gd name="T58" fmla="*/ 94 w 2022"/>
                <a:gd name="T59" fmla="*/ 203 h 1466"/>
                <a:gd name="T60" fmla="*/ 0 w 2022"/>
                <a:gd name="T61" fmla="*/ 227 h 1466"/>
                <a:gd name="T62" fmla="*/ 0 w 2022"/>
                <a:gd name="T63" fmla="*/ 1466 h 1466"/>
                <a:gd name="T64" fmla="*/ 467 w 2022"/>
                <a:gd name="T65" fmla="*/ 1335 h 1466"/>
                <a:gd name="T66" fmla="*/ 905 w 2022"/>
                <a:gd name="T67" fmla="*/ 1412 h 1466"/>
                <a:gd name="T68" fmla="*/ 905 w 2022"/>
                <a:gd name="T69" fmla="*/ 1466 h 1466"/>
                <a:gd name="T70" fmla="*/ 1116 w 2022"/>
                <a:gd name="T71" fmla="*/ 1466 h 1466"/>
                <a:gd name="T72" fmla="*/ 1116 w 2022"/>
                <a:gd name="T73" fmla="*/ 1412 h 1466"/>
                <a:gd name="T74" fmla="*/ 1555 w 2022"/>
                <a:gd name="T75" fmla="*/ 1335 h 1466"/>
                <a:gd name="T76" fmla="*/ 2022 w 2022"/>
                <a:gd name="T77" fmla="*/ 1466 h 1466"/>
                <a:gd name="T78" fmla="*/ 2022 w 2022"/>
                <a:gd name="T79" fmla="*/ 227 h 1466"/>
                <a:gd name="T80" fmla="*/ 1928 w 2022"/>
                <a:gd name="T81" fmla="*/ 203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22" h="1466">
                  <a:moveTo>
                    <a:pt x="1034" y="210"/>
                  </a:moveTo>
                  <a:lnTo>
                    <a:pt x="1034" y="210"/>
                  </a:lnTo>
                  <a:cubicBezTo>
                    <a:pt x="1077" y="175"/>
                    <a:pt x="1220" y="68"/>
                    <a:pt x="1395" y="46"/>
                  </a:cubicBezTo>
                  <a:cubicBezTo>
                    <a:pt x="1423" y="42"/>
                    <a:pt x="1454" y="40"/>
                    <a:pt x="1487" y="40"/>
                  </a:cubicBezTo>
                  <a:cubicBezTo>
                    <a:pt x="1645" y="40"/>
                    <a:pt x="1820" y="81"/>
                    <a:pt x="1888" y="99"/>
                  </a:cubicBezTo>
                  <a:lnTo>
                    <a:pt x="1888" y="1249"/>
                  </a:lnTo>
                  <a:cubicBezTo>
                    <a:pt x="1803" y="1218"/>
                    <a:pt x="1631" y="1161"/>
                    <a:pt x="1467" y="1137"/>
                  </a:cubicBezTo>
                  <a:cubicBezTo>
                    <a:pt x="1445" y="1134"/>
                    <a:pt x="1421" y="1132"/>
                    <a:pt x="1397" y="1132"/>
                  </a:cubicBezTo>
                  <a:cubicBezTo>
                    <a:pt x="1252" y="1132"/>
                    <a:pt x="1112" y="1192"/>
                    <a:pt x="1034" y="1232"/>
                  </a:cubicBezTo>
                  <a:lnTo>
                    <a:pt x="1034" y="210"/>
                  </a:lnTo>
                  <a:close/>
                  <a:moveTo>
                    <a:pt x="134" y="99"/>
                  </a:moveTo>
                  <a:lnTo>
                    <a:pt x="134" y="99"/>
                  </a:lnTo>
                  <a:cubicBezTo>
                    <a:pt x="201" y="81"/>
                    <a:pt x="376" y="40"/>
                    <a:pt x="534" y="40"/>
                  </a:cubicBezTo>
                  <a:cubicBezTo>
                    <a:pt x="568" y="40"/>
                    <a:pt x="599" y="42"/>
                    <a:pt x="626" y="46"/>
                  </a:cubicBezTo>
                  <a:cubicBezTo>
                    <a:pt x="802" y="68"/>
                    <a:pt x="945" y="175"/>
                    <a:pt x="988" y="210"/>
                  </a:cubicBezTo>
                  <a:lnTo>
                    <a:pt x="988" y="1232"/>
                  </a:lnTo>
                  <a:cubicBezTo>
                    <a:pt x="910" y="1192"/>
                    <a:pt x="770" y="1132"/>
                    <a:pt x="625" y="1132"/>
                  </a:cubicBezTo>
                  <a:cubicBezTo>
                    <a:pt x="601" y="1132"/>
                    <a:pt x="577" y="1134"/>
                    <a:pt x="555" y="1137"/>
                  </a:cubicBezTo>
                  <a:cubicBezTo>
                    <a:pt x="391" y="1161"/>
                    <a:pt x="219" y="1218"/>
                    <a:pt x="134" y="1249"/>
                  </a:cubicBezTo>
                  <a:lnTo>
                    <a:pt x="134" y="99"/>
                  </a:lnTo>
                  <a:close/>
                  <a:moveTo>
                    <a:pt x="1928" y="203"/>
                  </a:moveTo>
                  <a:lnTo>
                    <a:pt x="1928" y="203"/>
                  </a:lnTo>
                  <a:lnTo>
                    <a:pt x="1928" y="68"/>
                  </a:lnTo>
                  <a:cubicBezTo>
                    <a:pt x="1928" y="68"/>
                    <a:pt x="1696" y="0"/>
                    <a:pt x="1487" y="0"/>
                  </a:cubicBezTo>
                  <a:cubicBezTo>
                    <a:pt x="1454" y="0"/>
                    <a:pt x="1421" y="2"/>
                    <a:pt x="1390" y="6"/>
                  </a:cubicBezTo>
                  <a:cubicBezTo>
                    <a:pt x="1207" y="30"/>
                    <a:pt x="1059" y="138"/>
                    <a:pt x="1011" y="177"/>
                  </a:cubicBezTo>
                  <a:cubicBezTo>
                    <a:pt x="963" y="138"/>
                    <a:pt x="815" y="30"/>
                    <a:pt x="632" y="6"/>
                  </a:cubicBezTo>
                  <a:cubicBezTo>
                    <a:pt x="601" y="2"/>
                    <a:pt x="568" y="0"/>
                    <a:pt x="534" y="0"/>
                  </a:cubicBezTo>
                  <a:cubicBezTo>
                    <a:pt x="326" y="0"/>
                    <a:pt x="94" y="68"/>
                    <a:pt x="94" y="68"/>
                  </a:cubicBezTo>
                  <a:lnTo>
                    <a:pt x="94" y="203"/>
                  </a:lnTo>
                  <a:cubicBezTo>
                    <a:pt x="36" y="216"/>
                    <a:pt x="0" y="227"/>
                    <a:pt x="0" y="227"/>
                  </a:cubicBezTo>
                  <a:lnTo>
                    <a:pt x="0" y="1466"/>
                  </a:lnTo>
                  <a:cubicBezTo>
                    <a:pt x="0" y="1466"/>
                    <a:pt x="243" y="1368"/>
                    <a:pt x="467" y="1335"/>
                  </a:cubicBezTo>
                  <a:cubicBezTo>
                    <a:pt x="605" y="1315"/>
                    <a:pt x="787" y="1368"/>
                    <a:pt x="905" y="1412"/>
                  </a:cubicBezTo>
                  <a:lnTo>
                    <a:pt x="905" y="1466"/>
                  </a:lnTo>
                  <a:lnTo>
                    <a:pt x="1116" y="1466"/>
                  </a:lnTo>
                  <a:lnTo>
                    <a:pt x="1116" y="1412"/>
                  </a:lnTo>
                  <a:cubicBezTo>
                    <a:pt x="1235" y="1368"/>
                    <a:pt x="1417" y="1315"/>
                    <a:pt x="1555" y="1335"/>
                  </a:cubicBezTo>
                  <a:cubicBezTo>
                    <a:pt x="1779" y="1368"/>
                    <a:pt x="2022" y="1466"/>
                    <a:pt x="2022" y="1466"/>
                  </a:cubicBezTo>
                  <a:lnTo>
                    <a:pt x="2022" y="227"/>
                  </a:lnTo>
                  <a:cubicBezTo>
                    <a:pt x="2022" y="227"/>
                    <a:pt x="1986" y="216"/>
                    <a:pt x="1928" y="20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  <a:ea typeface="Microsoft YaHei" panose="020B0503020204020204" pitchFamily="34" charset="-122"/>
              </a:endParaRPr>
            </a:p>
          </p:txBody>
        </p:sp>
      </p:grpSp>
      <p:pic>
        <p:nvPicPr>
          <p:cNvPr id="3074" name="Picture 2" descr="https://github.com/GoCyberEd/Locust/raw/master/img/map.png">
            <a:extLst>
              <a:ext uri="{FF2B5EF4-FFF2-40B4-BE49-F238E27FC236}">
                <a16:creationId xmlns:a16="http://schemas.microsoft.com/office/drawing/2014/main" id="{5B674529-B2A9-40D4-BCC3-55CCB6EB7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0" y="1546988"/>
            <a:ext cx="6574124" cy="219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github.com/GoCyberEd/Locust/raw/master/img/process.png">
            <a:extLst>
              <a:ext uri="{FF2B5EF4-FFF2-40B4-BE49-F238E27FC236}">
                <a16:creationId xmlns:a16="http://schemas.microsoft.com/office/drawing/2014/main" id="{053DC551-3170-4794-922A-4A79308F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60" y="1151801"/>
            <a:ext cx="6574124" cy="289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github.com/GoCyberEd/Locust/raw/master/img/reduce1.png">
            <a:extLst>
              <a:ext uri="{FF2B5EF4-FFF2-40B4-BE49-F238E27FC236}">
                <a16:creationId xmlns:a16="http://schemas.microsoft.com/office/drawing/2014/main" id="{0A42925A-4C11-4D38-BA15-10A07A894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277" y="1264285"/>
            <a:ext cx="6723063" cy="279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github.com/GoCyberEd/Locust/raw/master/img/reduce2.png">
            <a:extLst>
              <a:ext uri="{FF2B5EF4-FFF2-40B4-BE49-F238E27FC236}">
                <a16:creationId xmlns:a16="http://schemas.microsoft.com/office/drawing/2014/main" id="{21C59D86-5C60-4AD0-B624-A5B14009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7" y="1278788"/>
            <a:ext cx="6725037" cy="264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github.com/GoCyberEd/Locust/raw/master/img/reduce3.png">
            <a:extLst>
              <a:ext uri="{FF2B5EF4-FFF2-40B4-BE49-F238E27FC236}">
                <a16:creationId xmlns:a16="http://schemas.microsoft.com/office/drawing/2014/main" id="{2D06CB01-A055-473B-A60F-7A71F95A0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398" y="1204196"/>
            <a:ext cx="7168588" cy="289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20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1914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19141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19141 -3.703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4" grpId="0" animBg="1"/>
      <p:bldP spid="64" grpId="1" animBg="1"/>
      <p:bldP spid="64" grpId="2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917599" y="546994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 Results</a:t>
            </a:r>
            <a:endParaRPr lang="zh-CN" altLang="en-US" sz="30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7720" y="2677191"/>
            <a:ext cx="5826283" cy="150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b="1" dirty="0">
                <a:solidFill>
                  <a:schemeClr val="bg1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After the whole pipeline of work, the output should be like this. Each pair consists of a word and its appearance count. And this is the realization of Word Count using MapReduce on the GPU.</a:t>
            </a:r>
            <a:endParaRPr lang="zh-CN" altLang="en-US" b="1" dirty="0">
              <a:solidFill>
                <a:schemeClr val="bg1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646322-B391-40FA-AD8A-999998AFB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25" b="12953"/>
          <a:stretch/>
        </p:blipFill>
        <p:spPr>
          <a:xfrm>
            <a:off x="7428405" y="1228656"/>
            <a:ext cx="3825875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5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1DBB41C4-7832-4B3C-A809-03FB93903595}"/>
              </a:ext>
            </a:extLst>
          </p:cNvPr>
          <p:cNvSpPr/>
          <p:nvPr/>
        </p:nvSpPr>
        <p:spPr>
          <a:xfrm>
            <a:off x="6643120" y="1440669"/>
            <a:ext cx="5406640" cy="162181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文本框 144"/>
          <p:cNvSpPr txBox="1"/>
          <p:nvPr/>
        </p:nvSpPr>
        <p:spPr>
          <a:xfrm>
            <a:off x="3132280" y="781300"/>
            <a:ext cx="5927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 </a:t>
            </a:r>
            <a:r>
              <a:rPr lang="en-US" altLang="zh-CN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Now we get it distributed</a:t>
            </a:r>
            <a:endParaRPr lang="zh-CN" altLang="en-US" sz="30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2FEED0-85B8-47A6-B770-75B03C5B0B56}"/>
              </a:ext>
            </a:extLst>
          </p:cNvPr>
          <p:cNvSpPr/>
          <p:nvPr/>
        </p:nvSpPr>
        <p:spPr>
          <a:xfrm>
            <a:off x="264160" y="1527712"/>
            <a:ext cx="65836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Master keeps track of all "slave" nodes: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-Automatically sends the next stage on completion of one 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-We use </a:t>
            </a:r>
            <a:r>
              <a:rPr lang="en-US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timsort</a:t>
            </a:r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 (CPU level) to recombine the 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 intermediate file outputs from map stage(this is 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 required because we need to make sure that keys are 1   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 to 1)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 IE the key "apple" can't be split across two separate </a:t>
            </a:r>
          </a:p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GothicNeo" panose="020B0503020000020004" pitchFamily="34" charset="-127"/>
              </a:rPr>
              <a:t> machines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BE782E-C373-4688-9C44-FED71E4A2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1" y="3923079"/>
            <a:ext cx="5306477" cy="24346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51897B-96A5-48F0-BC6E-1B59CAE462D4}"/>
              </a:ext>
            </a:extLst>
          </p:cNvPr>
          <p:cNvSpPr/>
          <p:nvPr/>
        </p:nvSpPr>
        <p:spPr>
          <a:xfrm>
            <a:off x="7305040" y="1651412"/>
            <a:ext cx="462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elvetica Neue"/>
              </a:rPr>
              <a:t>Timsort</a:t>
            </a:r>
            <a:r>
              <a:rPr lang="en-US" dirty="0">
                <a:solidFill>
                  <a:schemeClr val="bg1"/>
                </a:solidFill>
                <a:latin typeface="Helvetica Neue"/>
              </a:rPr>
              <a:t> is selected because it's specifically built to sort sequences that already contain large sorted chunks, which is exactly what we have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upload.wikimedia.org/wikipedia/commons/thumb/4/49/One-one_merging_timsort.svg/280px-One-one_merging_timsort.svg.png">
            <a:extLst>
              <a:ext uri="{FF2B5EF4-FFF2-40B4-BE49-F238E27FC236}">
                <a16:creationId xmlns:a16="http://schemas.microsoft.com/office/drawing/2014/main" id="{0782F8A3-EDA7-43D3-AC63-0E5A896C2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940" y="4102198"/>
            <a:ext cx="26670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544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Performance</a:t>
            </a:r>
            <a:endParaRPr lang="zh-CN" altLang="en-US" sz="30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8487" y="1505073"/>
            <a:ext cx="213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On single machine</a:t>
            </a:r>
            <a:endParaRPr lang="zh-CN" altLang="en-US" sz="2000" b="1" kern="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8548CF-94C6-4709-9984-32431565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7" y="4211782"/>
            <a:ext cx="2667177" cy="15314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F4E8AF-FBC8-4D8B-B203-9B5BFFC42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24" y="1505073"/>
            <a:ext cx="6964048" cy="423966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E0D0C8-9662-4DC3-9FC7-E1D88B1581BE}"/>
              </a:ext>
            </a:extLst>
          </p:cNvPr>
          <p:cNvSpPr txBox="1"/>
          <p:nvPr/>
        </p:nvSpPr>
        <p:spPr>
          <a:xfrm>
            <a:off x="968487" y="2189018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based on an input file at around  1000 line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Performance</a:t>
            </a:r>
            <a:endParaRPr lang="zh-CN" altLang="en-US" sz="30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68487" y="1505073"/>
            <a:ext cx="2138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On single machine</a:t>
            </a:r>
            <a:endParaRPr lang="zh-CN" altLang="en-US" sz="2000" b="1" kern="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E0D0C8-9662-4DC3-9FC7-E1D88B1581BE}"/>
              </a:ext>
            </a:extLst>
          </p:cNvPr>
          <p:cNvSpPr txBox="1"/>
          <p:nvPr/>
        </p:nvSpPr>
        <p:spPr>
          <a:xfrm>
            <a:off x="968487" y="2513961"/>
            <a:ext cx="332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based on an input file at around  5000 line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57F0C6-7E8B-43F4-9855-E0B4DE52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87" y="4169179"/>
            <a:ext cx="3788240" cy="15755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6639E3-0563-4957-B8D5-857C91532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27" y="1505073"/>
            <a:ext cx="7202431" cy="423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4882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 144"/>
          <p:cNvSpPr txBox="1"/>
          <p:nvPr/>
        </p:nvSpPr>
        <p:spPr>
          <a:xfrm>
            <a:off x="3892405" y="186776"/>
            <a:ext cx="435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prstClr val="whit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 Performance</a:t>
            </a:r>
            <a:endParaRPr lang="zh-CN" altLang="en-US" sz="3000" dirty="0">
              <a:solidFill>
                <a:prstClr val="whit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444" y="1230257"/>
            <a:ext cx="1965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defRPr/>
            </a:pPr>
            <a:r>
              <a:rPr lang="en-US" altLang="zh-CN" sz="2000" b="1" kern="0" dirty="0">
                <a:solidFill>
                  <a:schemeClr val="bg1"/>
                </a:solidFill>
                <a:ea typeface="Microsoft YaHei" panose="020B0503020204020204" pitchFamily="34" charset="-122"/>
              </a:rPr>
              <a:t>After distributed</a:t>
            </a:r>
            <a:endParaRPr lang="zh-CN" altLang="en-US" sz="2000" b="1" kern="0" dirty="0">
              <a:solidFill>
                <a:schemeClr val="bg1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525C4F-5CDB-4873-ABC4-0D05E29B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955" y="2770126"/>
            <a:ext cx="7978493" cy="393671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7449734-2A7C-4495-9E4A-0833E3097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76828"/>
              </p:ext>
            </p:extLst>
          </p:nvPr>
        </p:nvGraphicFramePr>
        <p:xfrm>
          <a:off x="563838" y="3858450"/>
          <a:ext cx="3529117" cy="2848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807">
                  <a:extLst>
                    <a:ext uri="{9D8B030D-6E8A-4147-A177-3AD203B41FA5}">
                      <a16:colId xmlns:a16="http://schemas.microsoft.com/office/drawing/2014/main" val="2899823625"/>
                    </a:ext>
                  </a:extLst>
                </a:gridCol>
                <a:gridCol w="1403310">
                  <a:extLst>
                    <a:ext uri="{9D8B030D-6E8A-4147-A177-3AD203B41FA5}">
                      <a16:colId xmlns:a16="http://schemas.microsoft.com/office/drawing/2014/main" val="3189154907"/>
                    </a:ext>
                  </a:extLst>
                </a:gridCol>
              </a:tblGrid>
              <a:tr h="394668">
                <a:tc>
                  <a:txBody>
                    <a:bodyPr/>
                    <a:lstStyle/>
                    <a:p>
                      <a:r>
                        <a:rPr lang="en-US" sz="1200" dirty="0"/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Time(sec)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647869"/>
                  </a:ext>
                </a:extLst>
              </a:tr>
              <a:tr h="436629">
                <a:tc>
                  <a:txBody>
                    <a:bodyPr/>
                    <a:lstStyle/>
                    <a:p>
                      <a:r>
                        <a:rPr lang="en-US" sz="1200" dirty="0"/>
                        <a:t>In Memory Implementation (Single)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4.537445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39266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Hadoop (single)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110271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Distributed, single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7.657204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572929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Distributed, two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7.243546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529925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Distributed, three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6.33232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00736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Distributed, four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5.47232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59891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US" sz="1200" dirty="0"/>
                        <a:t>Distributed, five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4.55232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4280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8784207-B90F-4B48-B34F-118FCF8ECD9F}"/>
              </a:ext>
            </a:extLst>
          </p:cNvPr>
          <p:cNvSpPr/>
          <p:nvPr/>
        </p:nvSpPr>
        <p:spPr>
          <a:xfrm>
            <a:off x="481773" y="2041298"/>
            <a:ext cx="41312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 file was ~200mb, GPU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2463359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516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Helvetica Neue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Wu, Yan</cp:lastModifiedBy>
  <cp:revision>24</cp:revision>
  <dcterms:created xsi:type="dcterms:W3CDTF">2017-05-21T03:23:00Z</dcterms:created>
  <dcterms:modified xsi:type="dcterms:W3CDTF">2018-12-10T20:04:05Z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1033-10.2.0.5832</vt:lpwstr>
  </property>
</Properties>
</file>