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70" r:id="rId6"/>
    <p:sldId id="272" r:id="rId7"/>
    <p:sldId id="260" r:id="rId8"/>
    <p:sldId id="261" r:id="rId9"/>
    <p:sldId id="262" r:id="rId10"/>
    <p:sldId id="267" r:id="rId11"/>
    <p:sldId id="269" r:id="rId12"/>
    <p:sldId id="264" r:id="rId13"/>
    <p:sldId id="266" r:id="rId14"/>
    <p:sldId id="265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W" initials="Y" lastIdx="11" clrIdx="0">
    <p:extLst>
      <p:ext uri="{19B8F6BF-5375-455C-9EA6-DF929625EA0E}">
        <p15:presenceInfo xmlns:p15="http://schemas.microsoft.com/office/powerpoint/2012/main" userId="YJ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15:01:35.430" idx="1">
    <p:pos x="5302" y="2542"/>
    <p:text>형태소 분석기 사용(kiwi)
답변 작성 시 말투를 비슷하게 준다던가 하는 등 추가적으로 정규화 가능
~입니다, ~입니당, ...</p:text>
    <p:extLst>
      <p:ext uri="{C676402C-5697-4E1C-873F-D02D1690AC5C}">
        <p15:threadingInfo xmlns:p15="http://schemas.microsoft.com/office/powerpoint/2012/main" timeZoneBias="-540"/>
      </p:ext>
    </p:extLst>
  </p:cm>
  <p:cm authorId="1" dt="2020-04-19T15:05:01.246" idx="3">
    <p:pos x="5302" y="2678"/>
    <p:text/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20-04-19T15:07:35.800" idx="5">
    <p:pos x="5302" y="2814"/>
    <p:text>정규화 과정에서 미리 세워진 분류 기준에 따라 데이터 정리 작업 필요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20-04-19T15:01:56.035" idx="2">
    <p:pos x="5920" y="3298"/>
    <p:text>분류 체계를 먼저 정해야 한다. 어느 기준까지 분류할 것인지..
회장님께서 해주신다 하셨으니 이를 기준으로 삼는다.</p:text>
    <p:extLst>
      <p:ext uri="{C676402C-5697-4E1C-873F-D02D1690AC5C}">
        <p15:threadingInfo xmlns:p15="http://schemas.microsoft.com/office/powerpoint/2012/main" timeZoneBias="-540"/>
      </p:ext>
    </p:extLst>
  </p:cm>
  <p:cm authorId="1" dt="2020-04-19T15:05:28.313" idx="4">
    <p:pos x="976" y="1144"/>
    <p:text>크롤링 또는 직접 복붙하여 조사한다. 문서id도 크롤링(또는 복사)하여 정규화 과정에서 중복된 자료들을 정리한다.</p:text>
    <p:extLst>
      <p:ext uri="{C676402C-5697-4E1C-873F-D02D1690AC5C}">
        <p15:threadingInfo xmlns:p15="http://schemas.microsoft.com/office/powerpoint/2012/main" timeZoneBias="-540"/>
      </p:ext>
    </p:extLst>
  </p:cm>
  <p:cm authorId="1" dt="2020-04-19T15:08:12.026" idx="6">
    <p:pos x="7138" y="3310"/>
    <p:text>DB는 DBMS 안 쓰고 우선은 excel로 작업해서 저장해도 될 듯</p:text>
    <p:extLst>
      <p:ext uri="{C676402C-5697-4E1C-873F-D02D1690AC5C}">
        <p15:threadingInfo xmlns:p15="http://schemas.microsoft.com/office/powerpoint/2012/main" timeZoneBias="-540"/>
      </p:ext>
    </p:extLst>
  </p:cm>
  <p:cm authorId="1" dt="2020-04-19T15:09:20.729" idx="7">
    <p:pos x="7138" y="3446"/>
    <p:text>다른 사람들이 정리하기도 편하니,,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15:49:33.598" idx="9">
    <p:pos x="4234" y="922"/>
    <p:text>너무 계층이 많으면 분류기가 많이 필요하게 된다. 분류기를 만들 데이터 셋 자체가 그리 크지 않다고 생각되기에 대분류 1계층이나 많아 봐야 중분류까지가 적당할 듯 싶다..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15:14:11.340" idx="8">
    <p:pos x="1642" y="1234"/>
    <p:text>이 외에 다른 방법이 있다면 제시해 주세요</p:text>
    <p:extLst>
      <p:ext uri="{C676402C-5697-4E1C-873F-D02D1690AC5C}">
        <p15:threadingInfo xmlns:p15="http://schemas.microsoft.com/office/powerpoint/2012/main" timeZoneBias="-540"/>
      </p:ext>
    </p:extLst>
  </p:cm>
  <p:cm authorId="1" dt="2020-04-19T16:19:47.723" idx="10">
    <p:pos x="1642" y="1370"/>
    <p:text>분류기가 제일 어려울 듯,,</p:text>
    <p:extLst>
      <p:ext uri="{C676402C-5697-4E1C-873F-D02D1690AC5C}">
        <p15:threadingInfo xmlns:p15="http://schemas.microsoft.com/office/powerpoint/2012/main" timeZoneBias="-540">
          <p15:parentCm authorId="1" idx="8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2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6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9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8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4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6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E4E9C-D9AA-400C-BB4B-7C247D6A9B0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C5B5-BF70-4B34-B7D5-2D20BD03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Howl’s chatbot model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-YJW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7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분류기</a:t>
            </a:r>
            <a:r>
              <a:rPr lang="en-US" altLang="ko-KR" sz="2800" smtClean="0"/>
              <a:t>-LDA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49" y="1857375"/>
            <a:ext cx="9801226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6749" y="2042160"/>
            <a:ext cx="10077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LDA</a:t>
            </a:r>
            <a:r>
              <a:rPr lang="ko-KR" altLang="en-US" smtClean="0"/>
              <a:t>로 토픽 단어들을 구해보는 것도 좋은 경험을 얻을 수 있겠지만</a:t>
            </a:r>
            <a:r>
              <a:rPr lang="en-US" altLang="ko-KR" smtClean="0"/>
              <a:t>, </a:t>
            </a:r>
            <a:r>
              <a:rPr lang="ko-KR" altLang="en-US" smtClean="0"/>
              <a:t>정확률에서 많이 떨어질 것이라 예상해 본다</a:t>
            </a:r>
            <a:r>
              <a:rPr lang="en-US" altLang="ko-KR" smtClean="0"/>
              <a:t>. </a:t>
            </a:r>
            <a:r>
              <a:rPr lang="ko-KR" altLang="en-US" smtClean="0"/>
              <a:t>여러 방법들을 구현해 볼 수 있는 여건이 되면 진행해 본 후 다른 방법들과 비교해 보는 것도 좋을 것 같다</a:t>
            </a:r>
            <a:r>
              <a:rPr lang="en-US" altLang="ko-KR" smtClean="0"/>
              <a:t>. </a:t>
            </a:r>
          </a:p>
          <a:p>
            <a:endParaRPr lang="en-US" altLang="ko-KR"/>
          </a:p>
          <a:p>
            <a:r>
              <a:rPr lang="ko-KR" altLang="en-US" smtClean="0"/>
              <a:t>전체적인 방법론을 생각해 보면 </a:t>
            </a:r>
            <a:r>
              <a:rPr lang="en-US" altLang="ko-KR" smtClean="0"/>
              <a:t>LDA</a:t>
            </a:r>
            <a:r>
              <a:rPr lang="ko-KR" altLang="en-US" smtClean="0"/>
              <a:t>로 토픽 단어들을 추출한 후 우리가 갖고 있는 토픽 단어들과 비교하여 유사도 산출하는 방식으로 분류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5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분류기</a:t>
            </a:r>
            <a:r>
              <a:rPr lang="en-US" altLang="ko-KR" sz="2800" smtClean="0"/>
              <a:t>-RandomForest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0100" y="1990725"/>
            <a:ext cx="1027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softmax </a:t>
            </a:r>
            <a:r>
              <a:rPr lang="ko-KR" altLang="en-US" smtClean="0"/>
              <a:t>분류기와 마찬가지로 </a:t>
            </a:r>
            <a:r>
              <a:rPr lang="en-US" altLang="ko-KR" smtClean="0"/>
              <a:t>tagging </a:t>
            </a:r>
            <a:r>
              <a:rPr lang="ko-KR" altLang="en-US" smtClean="0"/>
              <a:t>정보를 사용한다</a:t>
            </a:r>
            <a:r>
              <a:rPr lang="en-US" altLang="ko-KR" smtClean="0"/>
              <a:t>. Scikit-learn </a:t>
            </a:r>
            <a:r>
              <a:rPr lang="ko-KR" altLang="en-US" smtClean="0"/>
              <a:t>패키지 내장 모듈을 이용해서 적용해 볼 수 있다</a:t>
            </a:r>
            <a:r>
              <a:rPr lang="en-US" altLang="ko-KR" smtClean="0"/>
              <a:t>. 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기존에 이진 클래스 분류 정도만 알고 있었는데 </a:t>
            </a:r>
            <a:r>
              <a:rPr lang="en-US" altLang="ko-KR" smtClean="0"/>
              <a:t>multivalue classification</a:t>
            </a:r>
            <a:r>
              <a:rPr lang="ko-KR" altLang="en-US" smtClean="0"/>
              <a:t>도 가능한 것 같다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유사도 측정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750" y="1914526"/>
            <a:ext cx="10372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분류기를 거쳐 얻은 분류 정보를 바탕으로 </a:t>
            </a:r>
            <a:r>
              <a:rPr lang="en-US" altLang="ko-KR" sz="2800" smtClean="0"/>
              <a:t>DB</a:t>
            </a:r>
            <a:r>
              <a:rPr lang="ko-KR" altLang="en-US" sz="2800" smtClean="0"/>
              <a:t>에서 얻은 분류 정보와 일치하는 질문들을 가져온 후 입력된 질문과 유사도를 측정한다</a:t>
            </a:r>
            <a:r>
              <a:rPr lang="en-US" altLang="ko-KR" sz="2800" smtClean="0"/>
              <a:t>. (Doc2vec </a:t>
            </a:r>
            <a:r>
              <a:rPr lang="ko-KR" altLang="en-US" sz="2800" smtClean="0"/>
              <a:t>이용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0653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유사도 측정</a:t>
            </a:r>
            <a:endParaRPr lang="ko-KR" altLang="en-US"/>
          </a:p>
        </p:txBody>
      </p:sp>
      <p:sp>
        <p:nvSpPr>
          <p:cNvPr id="4" name="순서도: 자기 디스크 3"/>
          <p:cNvSpPr/>
          <p:nvPr/>
        </p:nvSpPr>
        <p:spPr>
          <a:xfrm>
            <a:off x="4873935" y="5752937"/>
            <a:ext cx="1486504" cy="1022769"/>
          </a:xfrm>
          <a:prstGeom prst="flowChartMagneticDisk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Database</a:t>
            </a:r>
            <a:endParaRPr lang="ko-KR" altLang="en-US"/>
          </a:p>
        </p:txBody>
      </p:sp>
      <p:cxnSp>
        <p:nvCxnSpPr>
          <p:cNvPr id="7" name="직선 화살표 연결선 6"/>
          <p:cNvCxnSpPr>
            <a:endCxn id="4" idx="2"/>
          </p:cNvCxnSpPr>
          <p:nvPr/>
        </p:nvCxnSpPr>
        <p:spPr>
          <a:xfrm>
            <a:off x="2152650" y="2828925"/>
            <a:ext cx="2721285" cy="3435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1"/>
            <a:endCxn id="15" idx="2"/>
          </p:cNvCxnSpPr>
          <p:nvPr/>
        </p:nvCxnSpPr>
        <p:spPr>
          <a:xfrm flipH="1" flipV="1">
            <a:off x="5090486" y="3442995"/>
            <a:ext cx="526701" cy="2309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73369" y="4322599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1. query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9480"/>
              </p:ext>
            </p:extLst>
          </p:nvPr>
        </p:nvGraphicFramePr>
        <p:xfrm>
          <a:off x="3411883" y="1522755"/>
          <a:ext cx="3357207" cy="19202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9302">
                  <a:extLst>
                    <a:ext uri="{9D8B030D-6E8A-4147-A177-3AD203B41FA5}">
                      <a16:colId xmlns:a16="http://schemas.microsoft.com/office/drawing/2014/main" val="4188489939"/>
                    </a:ext>
                  </a:extLst>
                </a:gridCol>
                <a:gridCol w="839302">
                  <a:extLst>
                    <a:ext uri="{9D8B030D-6E8A-4147-A177-3AD203B41FA5}">
                      <a16:colId xmlns:a16="http://schemas.microsoft.com/office/drawing/2014/main" val="2795694371"/>
                    </a:ext>
                  </a:extLst>
                </a:gridCol>
                <a:gridCol w="1678603">
                  <a:extLst>
                    <a:ext uri="{9D8B030D-6E8A-4147-A177-3AD203B41FA5}">
                      <a16:colId xmlns:a16="http://schemas.microsoft.com/office/drawing/2014/main" val="3606941930"/>
                    </a:ext>
                  </a:extLst>
                </a:gridCol>
              </a:tblGrid>
              <a:tr h="540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QAid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질문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분류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대</a:t>
                      </a:r>
                      <a:r>
                        <a:rPr lang="en-US" altLang="ko-KR" smtClean="0"/>
                        <a:t>-</a:t>
                      </a:r>
                      <a:r>
                        <a:rPr lang="ko-KR" altLang="en-US" smtClean="0"/>
                        <a:t>중</a:t>
                      </a:r>
                      <a:r>
                        <a:rPr lang="en-US" altLang="ko-KR" smtClean="0"/>
                        <a:t>-</a:t>
                      </a:r>
                      <a:r>
                        <a:rPr lang="ko-KR" altLang="en-US" smtClean="0"/>
                        <a:t>소</a:t>
                      </a:r>
                      <a:r>
                        <a:rPr lang="en-US" altLang="ko-KR" smtClean="0"/>
                        <a:t>…)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30057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이중전공 신청</a:t>
                      </a:r>
                      <a:r>
                        <a:rPr lang="en-US" altLang="ko-KR" smtClean="0"/>
                        <a:t>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A-a-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가</a:t>
                      </a:r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)-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ㄱ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54711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501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61000" y="2118663"/>
            <a:ext cx="2110362" cy="1235249"/>
            <a:chOff x="0" y="3312277"/>
            <a:chExt cx="2110362" cy="1235249"/>
          </a:xfrm>
        </p:grpSpPr>
        <p:sp>
          <p:nvSpPr>
            <p:cNvPr id="5" name="TextBox 4"/>
            <p:cNvSpPr txBox="1"/>
            <p:nvPr/>
          </p:nvSpPr>
          <p:spPr>
            <a:xfrm>
              <a:off x="0" y="4239749"/>
              <a:ext cx="2110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FF0000"/>
                  </a:solidFill>
                </a:rPr>
                <a:t>최종 분류</a:t>
              </a:r>
              <a:r>
                <a:rPr lang="en-US" altLang="ko-KR" sz="1400" smtClean="0">
                  <a:solidFill>
                    <a:srgbClr val="FF0000"/>
                  </a:solidFill>
                </a:rPr>
                <a:t>: A-a-</a:t>
              </a:r>
              <a:r>
                <a:rPr lang="ko-KR" altLang="en-US" sz="1400" smtClean="0">
                  <a:solidFill>
                    <a:srgbClr val="FF0000"/>
                  </a:solidFill>
                </a:rPr>
                <a:t>가</a:t>
              </a:r>
              <a:r>
                <a:rPr lang="en-US" altLang="ko-KR" sz="1400" smtClean="0">
                  <a:solidFill>
                    <a:srgbClr val="FF0000"/>
                  </a:solidFill>
                </a:rPr>
                <a:t>)-</a:t>
              </a:r>
              <a:r>
                <a:rPr lang="ko-KR" altLang="en-US" sz="1400" smtClean="0">
                  <a:solidFill>
                    <a:srgbClr val="FF0000"/>
                  </a:solidFill>
                </a:rPr>
                <a:t>ㄱ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pic>
          <p:nvPicPr>
            <p:cNvPr id="16" name="Picture 4" descr="Document - SVG - iconmonst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58" y="3312277"/>
              <a:ext cx="858964" cy="83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3599451" y="3959805"/>
            <a:ext cx="17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2. query </a:t>
            </a:r>
            <a:r>
              <a:rPr lang="ko-KR" altLang="en-US" smtClean="0"/>
              <a:t>결과</a:t>
            </a: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56623"/>
              </p:ext>
            </p:extLst>
          </p:nvPr>
        </p:nvGraphicFramePr>
        <p:xfrm>
          <a:off x="7846943" y="5392970"/>
          <a:ext cx="3611716" cy="127238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05858">
                  <a:extLst>
                    <a:ext uri="{9D8B030D-6E8A-4147-A177-3AD203B41FA5}">
                      <a16:colId xmlns:a16="http://schemas.microsoft.com/office/drawing/2014/main" val="106130677"/>
                    </a:ext>
                  </a:extLst>
                </a:gridCol>
                <a:gridCol w="1805858">
                  <a:extLst>
                    <a:ext uri="{9D8B030D-6E8A-4147-A177-3AD203B41FA5}">
                      <a16:colId xmlns:a16="http://schemas.microsoft.com/office/drawing/2014/main" val="3606941930"/>
                    </a:ext>
                  </a:extLst>
                </a:gridCol>
              </a:tblGrid>
              <a:tr h="540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QAid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30057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월이나 </a:t>
                      </a:r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54711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5015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>
            <a:stCxn id="15" idx="3"/>
          </p:cNvCxnSpPr>
          <p:nvPr/>
        </p:nvCxnSpPr>
        <p:spPr>
          <a:xfrm flipV="1">
            <a:off x="6769090" y="2465635"/>
            <a:ext cx="863973" cy="17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16" descr="Similarity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93" y="1641928"/>
            <a:ext cx="1369519" cy="12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261369" y="2828925"/>
            <a:ext cx="311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원래 질문과 유사도 측정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by Doc2vec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5" idx="2"/>
            <a:endCxn id="4" idx="4"/>
          </p:cNvCxnSpPr>
          <p:nvPr/>
        </p:nvCxnSpPr>
        <p:spPr>
          <a:xfrm flipH="1">
            <a:off x="6360439" y="3475256"/>
            <a:ext cx="2456608" cy="27890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4"/>
            <a:endCxn id="19" idx="1"/>
          </p:cNvCxnSpPr>
          <p:nvPr/>
        </p:nvCxnSpPr>
        <p:spPr>
          <a:xfrm flipV="1">
            <a:off x="6360439" y="6029161"/>
            <a:ext cx="1486504" cy="235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23120" y="4144471"/>
            <a:ext cx="420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4. </a:t>
            </a:r>
            <a:r>
              <a:rPr lang="ko-KR" altLang="en-US" smtClean="0"/>
              <a:t>측정 결과 바탕으로 상위</a:t>
            </a:r>
            <a:r>
              <a:rPr lang="en-US" altLang="ko-KR" smtClean="0"/>
              <a:t>n</a:t>
            </a:r>
            <a:r>
              <a:rPr lang="ko-KR" altLang="en-US" smtClean="0"/>
              <a:t>개에 대해 </a:t>
            </a:r>
            <a:endParaRPr lang="en-US" altLang="ko-KR" smtClean="0"/>
          </a:p>
          <a:p>
            <a:pPr algn="ctr"/>
            <a:r>
              <a:rPr lang="en-US" altLang="ko-KR" smtClean="0"/>
              <a:t>query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443917" y="6196074"/>
            <a:ext cx="16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5. query </a:t>
            </a:r>
            <a:r>
              <a:rPr lang="ko-KR" altLang="en-US" smtClean="0"/>
              <a:t>결과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결과 출력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750" y="1914526"/>
            <a:ext cx="10372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유사도가 높은 상위 </a:t>
            </a:r>
            <a:r>
              <a:rPr lang="en-US" altLang="ko-KR" sz="2800" smtClean="0"/>
              <a:t>n</a:t>
            </a:r>
            <a:r>
              <a:rPr lang="ko-KR" altLang="en-US" sz="2800" smtClean="0"/>
              <a:t>개의 결과의 </a:t>
            </a:r>
            <a:r>
              <a:rPr lang="en-US" altLang="ko-KR" sz="2800" smtClean="0"/>
              <a:t>Q_A_id</a:t>
            </a:r>
            <a:r>
              <a:rPr lang="ko-KR" altLang="en-US" sz="2800" smtClean="0"/>
              <a:t>를 참조해 </a:t>
            </a:r>
            <a:r>
              <a:rPr lang="en-US" altLang="ko-KR" sz="2800" smtClean="0"/>
              <a:t>DB</a:t>
            </a:r>
            <a:r>
              <a:rPr lang="ko-KR" altLang="en-US" sz="2800" smtClean="0"/>
              <a:t>에서 해당 질문에 대한 답변을 출력한다</a:t>
            </a:r>
            <a:r>
              <a:rPr lang="en-US" altLang="ko-KR" sz="2800" smtClean="0"/>
              <a:t>.</a:t>
            </a:r>
          </a:p>
          <a:p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추가적으로 관련 정보를 보여줄 수 있다</a:t>
            </a:r>
            <a:r>
              <a:rPr lang="en-US" altLang="ko-KR" sz="2800" smtClean="0"/>
              <a:t>.(</a:t>
            </a:r>
            <a:r>
              <a:rPr lang="ko-KR" altLang="en-US" sz="2800" smtClean="0"/>
              <a:t>홈페이지 링크</a:t>
            </a:r>
            <a:r>
              <a:rPr lang="en-US" altLang="ko-KR" sz="2800" smtClean="0"/>
              <a:t>, </a:t>
            </a:r>
            <a:r>
              <a:rPr lang="ko-KR" altLang="en-US" sz="2800" smtClean="0"/>
              <a:t>이미지 등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3557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팀 빌딩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49" y="1857375"/>
            <a:ext cx="9801226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6749" y="2019300"/>
            <a:ext cx="10077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level1.</a:t>
            </a:r>
          </a:p>
          <a:p>
            <a:r>
              <a:rPr lang="ko-KR" altLang="en-US" smtClean="0"/>
              <a:t>질문 정답 데이터 생성팀</a:t>
            </a:r>
            <a:endParaRPr lang="en-US" altLang="ko-KR" smtClean="0"/>
          </a:p>
          <a:p>
            <a:r>
              <a:rPr lang="ko-KR" altLang="en-US" smtClean="0"/>
              <a:t>데이터 정제 팀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b="1" smtClean="0"/>
              <a:t>level2.</a:t>
            </a:r>
            <a:endParaRPr lang="en-US" altLang="ko-KR" b="1" smtClean="0"/>
          </a:p>
          <a:p>
            <a:r>
              <a:rPr lang="ko-KR" altLang="en-US" smtClean="0"/>
              <a:t>시소러스 구축 팀</a:t>
            </a:r>
            <a:endParaRPr lang="en-US" altLang="ko-KR" smtClean="0"/>
          </a:p>
          <a:p>
            <a:r>
              <a:rPr lang="ko-KR" altLang="en-US" smtClean="0"/>
              <a:t>분류기 모델링 팀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level3.</a:t>
            </a:r>
          </a:p>
          <a:p>
            <a:r>
              <a:rPr lang="ko-KR" altLang="en-US" smtClean="0"/>
              <a:t>미정</a:t>
            </a:r>
            <a:r>
              <a:rPr lang="en-US" altLang="ko-KR" smtClean="0"/>
              <a:t>.. </a:t>
            </a:r>
            <a:r>
              <a:rPr lang="ko-KR" altLang="en-US" smtClean="0"/>
              <a:t>프레임 워크 선정하여 개발 작업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팀이라 해서 완전 분업을 하는 것이 아니라 서로 데이터를 공유하고 도와주는 방식으로 작업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정답 데이터 생성팀 같은 경우 대부분의 사람들이 질문 정답 데이터를 각자 만들어 본다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전체 구조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2814" y="1978268"/>
            <a:ext cx="10726371" cy="4398329"/>
            <a:chOff x="322941" y="1459888"/>
            <a:chExt cx="11546795" cy="5028810"/>
          </a:xfrm>
        </p:grpSpPr>
        <p:sp>
          <p:nvSpPr>
            <p:cNvPr id="6" name="순서도: 자기 디스크 5"/>
            <p:cNvSpPr/>
            <p:nvPr/>
          </p:nvSpPr>
          <p:spPr>
            <a:xfrm>
              <a:off x="5310681" y="5319320"/>
              <a:ext cx="1600202" cy="1169378"/>
            </a:xfrm>
            <a:prstGeom prst="flowChartMagneticDisk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Database</a:t>
              </a: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692898" y="1584783"/>
              <a:ext cx="1960685" cy="2500186"/>
              <a:chOff x="3754315" y="1667423"/>
              <a:chExt cx="1960685" cy="2500186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77640" y="1667423"/>
                <a:ext cx="1893462" cy="1893462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3754315" y="3798277"/>
                <a:ext cx="1960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분류기</a:t>
                </a:r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22941" y="1584783"/>
              <a:ext cx="1995488" cy="2602213"/>
              <a:chOff x="392968" y="1565396"/>
              <a:chExt cx="1995488" cy="2602213"/>
            </a:xfrm>
          </p:grpSpPr>
          <p:pic>
            <p:nvPicPr>
              <p:cNvPr id="20" name="Picture 2" descr="Desktop laptop mac monitor pc screen icon - 48 Bubble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68" y="1565396"/>
                <a:ext cx="1995488" cy="19954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23558" y="3798277"/>
                <a:ext cx="1934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사용자 입력</a:t>
                </a:r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684536" y="1795454"/>
              <a:ext cx="1696915" cy="2221193"/>
              <a:chOff x="6648338" y="2921269"/>
              <a:chExt cx="1696915" cy="2221193"/>
            </a:xfrm>
          </p:grpSpPr>
          <p:pic>
            <p:nvPicPr>
              <p:cNvPr id="18" name="Picture 16" descr="Similarity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9662" y="2921269"/>
                <a:ext cx="1474269" cy="1474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48338" y="4773129"/>
                <a:ext cx="1696915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유사도 측정</a:t>
                </a:r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9140850" y="1459888"/>
              <a:ext cx="2728886" cy="2596902"/>
              <a:chOff x="8973796" y="3421622"/>
              <a:chExt cx="2728886" cy="2596902"/>
            </a:xfrm>
          </p:grpSpPr>
          <p:pic>
            <p:nvPicPr>
              <p:cNvPr id="16" name="Picture 2" descr="Desktop laptop mac monitor pc screen icon - 48 Bubble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507" y="3421622"/>
                <a:ext cx="2100996" cy="2100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973796" y="5596250"/>
                <a:ext cx="2728886" cy="42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상위 유사도 결과 출력</a:t>
                </a:r>
                <a:endParaRPr lang="ko-KR" altLang="en-US"/>
              </a:p>
            </p:txBody>
          </p:sp>
        </p:grpSp>
        <p:cxnSp>
          <p:nvCxnSpPr>
            <p:cNvPr id="11" name="직선 화살표 연결선 10"/>
            <p:cNvCxnSpPr>
              <a:stCxn id="6" idx="1"/>
              <a:endCxn id="19" idx="2"/>
            </p:cNvCxnSpPr>
            <p:nvPr/>
          </p:nvCxnSpPr>
          <p:spPr>
            <a:xfrm flipV="1">
              <a:off x="6110782" y="4016648"/>
              <a:ext cx="1422211" cy="13026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1"/>
              <a:endCxn id="17" idx="2"/>
            </p:cNvCxnSpPr>
            <p:nvPr/>
          </p:nvCxnSpPr>
          <p:spPr>
            <a:xfrm flipV="1">
              <a:off x="6110782" y="4056791"/>
              <a:ext cx="4394511" cy="12625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615873" y="2510386"/>
              <a:ext cx="85666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682449" y="2544885"/>
              <a:ext cx="85666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8583911" y="2510386"/>
              <a:ext cx="85666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114201" y="5377174"/>
            <a:ext cx="1638599" cy="888766"/>
            <a:chOff x="1963456" y="5416062"/>
            <a:chExt cx="1638599" cy="888766"/>
          </a:xfrm>
        </p:grpSpPr>
        <p:grpSp>
          <p:nvGrpSpPr>
            <p:cNvPr id="54" name="그룹 53"/>
            <p:cNvGrpSpPr/>
            <p:nvPr/>
          </p:nvGrpSpPr>
          <p:grpSpPr>
            <a:xfrm>
              <a:off x="2485406" y="5416062"/>
              <a:ext cx="1116649" cy="888766"/>
              <a:chOff x="2485406" y="5416062"/>
              <a:chExt cx="1116649" cy="888766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2485406" y="5416062"/>
                <a:ext cx="954684" cy="888766"/>
                <a:chOff x="2485406" y="5416062"/>
                <a:chExt cx="954684" cy="888766"/>
              </a:xfrm>
            </p:grpSpPr>
            <p:grpSp>
              <p:nvGrpSpPr>
                <p:cNvPr id="45" name="그룹 44"/>
                <p:cNvGrpSpPr/>
                <p:nvPr/>
              </p:nvGrpSpPr>
              <p:grpSpPr>
                <a:xfrm>
                  <a:off x="2485406" y="5416062"/>
                  <a:ext cx="954684" cy="888766"/>
                  <a:chOff x="2485406" y="5416062"/>
                  <a:chExt cx="954684" cy="888766"/>
                </a:xfrm>
              </p:grpSpPr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2485406" y="5599685"/>
                    <a:ext cx="954684" cy="705143"/>
                    <a:chOff x="2485406" y="5599685"/>
                    <a:chExt cx="954684" cy="705143"/>
                  </a:xfrm>
                </p:grpSpPr>
                <p:sp>
                  <p:nvSpPr>
                    <p:cNvPr id="26" name="순서도: 연결자 25"/>
                    <p:cNvSpPr/>
                    <p:nvPr/>
                  </p:nvSpPr>
                  <p:spPr>
                    <a:xfrm>
                      <a:off x="3237867" y="5599685"/>
                      <a:ext cx="202223" cy="219807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순서도: 연결자 26"/>
                    <p:cNvSpPr/>
                    <p:nvPr/>
                  </p:nvSpPr>
                  <p:spPr>
                    <a:xfrm>
                      <a:off x="2485406" y="6085021"/>
                      <a:ext cx="202223" cy="219807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0" name="직선 연결선 29"/>
                    <p:cNvCxnSpPr/>
                    <p:nvPr/>
                  </p:nvCxnSpPr>
                  <p:spPr>
                    <a:xfrm flipV="1">
                      <a:off x="2657694" y="5745392"/>
                      <a:ext cx="680965" cy="407622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2795954" y="5416062"/>
                    <a:ext cx="619184" cy="882939"/>
                    <a:chOff x="2795954" y="5416062"/>
                    <a:chExt cx="619184" cy="882939"/>
                  </a:xfrm>
                </p:grpSpPr>
                <p:sp>
                  <p:nvSpPr>
                    <p:cNvPr id="25" name="순서도: 연결자 24"/>
                    <p:cNvSpPr/>
                    <p:nvPr/>
                  </p:nvSpPr>
                  <p:spPr>
                    <a:xfrm>
                      <a:off x="2795954" y="5416062"/>
                      <a:ext cx="202223" cy="219807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순서도: 연결자 27"/>
                    <p:cNvSpPr/>
                    <p:nvPr/>
                  </p:nvSpPr>
                  <p:spPr>
                    <a:xfrm>
                      <a:off x="3212915" y="6079194"/>
                      <a:ext cx="202223" cy="219807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0" name="직선 연결선 39"/>
                    <p:cNvCxnSpPr/>
                    <p:nvPr/>
                  </p:nvCxnSpPr>
                  <p:spPr>
                    <a:xfrm flipH="1" flipV="1">
                      <a:off x="2898779" y="5542311"/>
                      <a:ext cx="388352" cy="61236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6" name="직선 연결선 45"/>
                <p:cNvCxnSpPr>
                  <a:endCxn id="28" idx="2"/>
                </p:cNvCxnSpPr>
                <p:nvPr/>
              </p:nvCxnSpPr>
              <p:spPr>
                <a:xfrm flipV="1">
                  <a:off x="2586837" y="6189098"/>
                  <a:ext cx="626078" cy="3691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순서도: 연결자 49"/>
              <p:cNvSpPr/>
              <p:nvPr/>
            </p:nvSpPr>
            <p:spPr>
              <a:xfrm>
                <a:off x="3454376" y="5840588"/>
                <a:ext cx="147679" cy="13685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3379137" y="5772897"/>
                <a:ext cx="146308" cy="1353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1963456" y="5635513"/>
              <a:ext cx="1128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시소러스</a:t>
              </a:r>
              <a:endParaRPr lang="ko-KR" altLang="en-US"/>
            </a:p>
          </p:txBody>
        </p:sp>
      </p:grpSp>
      <p:cxnSp>
        <p:nvCxnSpPr>
          <p:cNvPr id="57" name="직선 화살표 연결선 56"/>
          <p:cNvCxnSpPr>
            <a:endCxn id="6" idx="2"/>
          </p:cNvCxnSpPr>
          <p:nvPr/>
        </p:nvCxnSpPr>
        <p:spPr>
          <a:xfrm>
            <a:off x="2895071" y="5865212"/>
            <a:ext cx="247109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84245" y="5400103"/>
            <a:ext cx="198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 증강</a:t>
            </a:r>
            <a:r>
              <a:rPr lang="en-US" altLang="ko-KR" smtClean="0"/>
              <a:t>, EDA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 </a:t>
            </a:r>
            <a:r>
              <a:rPr lang="ko-KR" altLang="en-US" smtClean="0"/>
              <a:t>구축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" y="1771409"/>
            <a:ext cx="6128238" cy="1520346"/>
            <a:chOff x="375382" y="3923934"/>
            <a:chExt cx="6629401" cy="1832939"/>
          </a:xfrm>
        </p:grpSpPr>
        <p:pic>
          <p:nvPicPr>
            <p:cNvPr id="3074" name="Picture 2" descr="Everytime APK 5.4.11 - download free apk from APKS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82" y="3923934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204182" y="4161326"/>
              <a:ext cx="4800601" cy="159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에타 조교</a:t>
              </a:r>
              <a:r>
                <a:rPr lang="en-US" altLang="ko-KR" sz="1600" smtClean="0"/>
                <a:t> </a:t>
              </a:r>
              <a:r>
                <a:rPr lang="ko-KR" altLang="en-US" sz="1600" smtClean="0"/>
                <a:t>게시판 질의 응답</a:t>
              </a:r>
              <a:endParaRPr lang="en-US" altLang="ko-KR" sz="160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이중전공</a:t>
              </a:r>
              <a:r>
                <a:rPr lang="en-US" altLang="ko-KR" sz="1600" smtClean="0"/>
                <a:t>/</a:t>
              </a:r>
              <a:r>
                <a:rPr lang="ko-KR" altLang="en-US" sz="1600" smtClean="0"/>
                <a:t>전과 게시판 질의 응답</a:t>
              </a:r>
              <a:endParaRPr lang="en-US" altLang="ko-KR" sz="160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전체 게시판 중 질의 응답</a:t>
              </a:r>
              <a:r>
                <a:rPr lang="en-US" altLang="ko-KR" sz="1600" smtClean="0"/>
                <a:t>(</a:t>
              </a:r>
              <a:r>
                <a:rPr lang="ko-KR" altLang="en-US" sz="1600" smtClean="0"/>
                <a:t>이중 전공 관련</a:t>
              </a:r>
              <a:r>
                <a:rPr lang="en-US" altLang="ko-KR" sz="1600" smtClean="0"/>
                <a:t>)</a:t>
              </a:r>
              <a:endParaRPr lang="ko-KR" altLang="en-US" sz="160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629402" y="1863708"/>
            <a:ext cx="5055576" cy="1835849"/>
            <a:chOff x="6714637" y="4026615"/>
            <a:chExt cx="5330825" cy="1998859"/>
          </a:xfrm>
        </p:grpSpPr>
        <p:pic>
          <p:nvPicPr>
            <p:cNvPr id="3076" name="Picture 4" descr="Document - SVG - iconmonst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637" y="4026615"/>
              <a:ext cx="1551108" cy="155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352692" y="4048355"/>
              <a:ext cx="3692770" cy="197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수강 편람</a:t>
              </a:r>
              <a:r>
                <a:rPr lang="en-US" altLang="ko-KR" sz="1600"/>
                <a:t> </a:t>
              </a:r>
              <a:r>
                <a:rPr lang="ko-KR" altLang="en-US" sz="1600" smtClean="0"/>
                <a:t>이중 전공 관련 부분</a:t>
              </a:r>
              <a:endParaRPr lang="en-US" altLang="ko-KR" sz="160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직접 질문과 답변 </a:t>
              </a:r>
              <a:r>
                <a:rPr lang="en-US" altLang="ko-KR" sz="1600" smtClean="0"/>
                <a:t>set </a:t>
              </a:r>
              <a:r>
                <a:rPr lang="ko-KR" altLang="en-US" sz="1600" smtClean="0"/>
                <a:t>만들기</a:t>
              </a:r>
              <a:endParaRPr lang="en-US" altLang="ko-KR" sz="160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되도록 비슷한 </a:t>
              </a:r>
              <a:r>
                <a:rPr lang="en-US" altLang="ko-KR" sz="1600" smtClean="0"/>
                <a:t>format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91581"/>
              </p:ext>
            </p:extLst>
          </p:nvPr>
        </p:nvGraphicFramePr>
        <p:xfrm>
          <a:off x="539831" y="5404328"/>
          <a:ext cx="11042569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19643">
                  <a:extLst>
                    <a:ext uri="{9D8B030D-6E8A-4147-A177-3AD203B41FA5}">
                      <a16:colId xmlns:a16="http://schemas.microsoft.com/office/drawing/2014/main" val="2984504723"/>
                    </a:ext>
                  </a:extLst>
                </a:gridCol>
                <a:gridCol w="2407751">
                  <a:extLst>
                    <a:ext uri="{9D8B030D-6E8A-4147-A177-3AD203B41FA5}">
                      <a16:colId xmlns:a16="http://schemas.microsoft.com/office/drawing/2014/main" val="165578345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129124756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9629447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983092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96981808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64458555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94125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Q_A_id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질문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대분류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중분류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소분류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관련 정보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3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이중전공 신청기간</a:t>
                      </a:r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r>
                        <a:rPr lang="ko-KR" altLang="en-US" smtClean="0"/>
                        <a:t>월과 </a:t>
                      </a:r>
                      <a:r>
                        <a:rPr lang="en-US" altLang="ko-KR" smtClean="0"/>
                        <a:t>7</a:t>
                      </a:r>
                      <a:r>
                        <a:rPr lang="ko-KR" altLang="en-US" smtClean="0"/>
                        <a:t>월</a:t>
                      </a:r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89514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5813466" y="3982915"/>
            <a:ext cx="4243243" cy="905608"/>
            <a:chOff x="5813466" y="3982915"/>
            <a:chExt cx="4243243" cy="905608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5813466" y="3982915"/>
              <a:ext cx="0" cy="9056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44133" y="4137139"/>
              <a:ext cx="3912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mtClean="0"/>
                <a:t>전처리 및 정규화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64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분류 체계 확립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38787" y="1568344"/>
            <a:ext cx="1114425" cy="552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질문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38299" y="2955133"/>
            <a:ext cx="1238250" cy="552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대분류 </a:t>
            </a:r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72738" y="3885606"/>
            <a:ext cx="962026" cy="391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중분류 </a:t>
            </a:r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0262" y="5560211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 smtClean="0"/>
              <a:t>A</a:t>
            </a:r>
            <a:endParaRPr lang="ko-KR" altLang="en-US" sz="10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73318" y="2999184"/>
            <a:ext cx="1238250" cy="552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대분류 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3906" y="2981739"/>
            <a:ext cx="1238250" cy="552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대분류 </a:t>
            </a:r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8157" y="3885606"/>
            <a:ext cx="962026" cy="391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중분류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91720" y="3921915"/>
            <a:ext cx="962026" cy="391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중분류 </a:t>
            </a:r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44854" y="3910595"/>
            <a:ext cx="962026" cy="391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중분류 </a:t>
            </a:r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7663" y="3898123"/>
            <a:ext cx="962026" cy="391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중분류 </a:t>
            </a:r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118536" y="3885606"/>
            <a:ext cx="962026" cy="391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중분류 </a:t>
            </a:r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01" y="5579267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/>
              <a:t>C</a:t>
            </a:r>
            <a:endParaRPr lang="ko-KR" altLang="en-US" sz="105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07514" y="5578071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/>
              <a:t>D</a:t>
            </a:r>
            <a:endParaRPr lang="ko-KR" altLang="en-US" sz="105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25088" y="5597115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 smtClean="0"/>
              <a:t>A</a:t>
            </a:r>
            <a:endParaRPr lang="ko-KR" altLang="en-US" sz="105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45138" y="5597115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/>
              <a:t>B</a:t>
            </a:r>
            <a:endParaRPr lang="ko-KR" altLang="en-US" sz="105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2288" y="5560211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/>
              <a:t>B</a:t>
            </a:r>
            <a:endParaRPr lang="ko-KR" altLang="en-US" sz="105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65188" y="5617353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/>
              <a:t>C</a:t>
            </a:r>
            <a:endParaRPr lang="ko-KR" altLang="en-US" sz="105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71528" y="5612582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 smtClean="0"/>
              <a:t>A</a:t>
            </a:r>
            <a:endParaRPr lang="ko-KR" altLang="en-US" sz="105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829685" y="5617351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/>
              <a:t>B</a:t>
            </a:r>
            <a:endParaRPr lang="ko-KR" altLang="en-US" sz="105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879988" y="5612581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/>
              <a:t>E</a:t>
            </a:r>
            <a:endParaRPr lang="ko-KR" altLang="en-US" sz="105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59872" y="5612581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 smtClean="0"/>
              <a:t>F</a:t>
            </a:r>
            <a:endParaRPr lang="ko-KR" altLang="en-US" sz="105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91644" y="5617352"/>
            <a:ext cx="752476" cy="261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소분류 </a:t>
            </a:r>
            <a:r>
              <a:rPr lang="en-US" altLang="ko-KR" sz="1050" smtClean="0"/>
              <a:t>A’</a:t>
            </a:r>
            <a:endParaRPr lang="ko-KR" altLang="en-US" sz="1050"/>
          </a:p>
        </p:txBody>
      </p:sp>
      <p:cxnSp>
        <p:nvCxnSpPr>
          <p:cNvPr id="30" name="직선 화살표 연결선 29"/>
          <p:cNvCxnSpPr>
            <a:stCxn id="5" idx="2"/>
          </p:cNvCxnSpPr>
          <p:nvPr/>
        </p:nvCxnSpPr>
        <p:spPr>
          <a:xfrm flipH="1">
            <a:off x="2628901" y="2120794"/>
            <a:ext cx="3467099" cy="746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10" idx="0"/>
          </p:cNvCxnSpPr>
          <p:nvPr/>
        </p:nvCxnSpPr>
        <p:spPr>
          <a:xfrm>
            <a:off x="6096000" y="2120794"/>
            <a:ext cx="96443" cy="878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2"/>
            <a:endCxn id="11" idx="0"/>
          </p:cNvCxnSpPr>
          <p:nvPr/>
        </p:nvCxnSpPr>
        <p:spPr>
          <a:xfrm>
            <a:off x="6096000" y="2120794"/>
            <a:ext cx="3807031" cy="860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" idx="2"/>
            <a:endCxn id="13" idx="0"/>
          </p:cNvCxnSpPr>
          <p:nvPr/>
        </p:nvCxnSpPr>
        <p:spPr>
          <a:xfrm>
            <a:off x="2257424" y="3507583"/>
            <a:ext cx="641746" cy="378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6" idx="2"/>
            <a:endCxn id="7" idx="0"/>
          </p:cNvCxnSpPr>
          <p:nvPr/>
        </p:nvCxnSpPr>
        <p:spPr>
          <a:xfrm flipH="1">
            <a:off x="1453751" y="3507583"/>
            <a:ext cx="803673" cy="378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7" idx="2"/>
            <a:endCxn id="8" idx="0"/>
          </p:cNvCxnSpPr>
          <p:nvPr/>
        </p:nvCxnSpPr>
        <p:spPr>
          <a:xfrm flipH="1">
            <a:off x="596500" y="4277321"/>
            <a:ext cx="857251" cy="1282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51372" y="4263629"/>
            <a:ext cx="170854" cy="1268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3" idx="2"/>
          </p:cNvCxnSpPr>
          <p:nvPr/>
        </p:nvCxnSpPr>
        <p:spPr>
          <a:xfrm flipH="1">
            <a:off x="2457147" y="4277321"/>
            <a:ext cx="442023" cy="1319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3" idx="2"/>
            <a:endCxn id="19" idx="0"/>
          </p:cNvCxnSpPr>
          <p:nvPr/>
        </p:nvCxnSpPr>
        <p:spPr>
          <a:xfrm>
            <a:off x="2899170" y="4277321"/>
            <a:ext cx="484582" cy="1300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0" idx="2"/>
            <a:endCxn id="14" idx="0"/>
          </p:cNvCxnSpPr>
          <p:nvPr/>
        </p:nvCxnSpPr>
        <p:spPr>
          <a:xfrm flipH="1">
            <a:off x="5672733" y="3551634"/>
            <a:ext cx="519710" cy="370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0" idx="2"/>
            <a:endCxn id="15" idx="0"/>
          </p:cNvCxnSpPr>
          <p:nvPr/>
        </p:nvCxnSpPr>
        <p:spPr>
          <a:xfrm>
            <a:off x="6192443" y="3551634"/>
            <a:ext cx="733424" cy="358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1" idx="2"/>
            <a:endCxn id="16" idx="0"/>
          </p:cNvCxnSpPr>
          <p:nvPr/>
        </p:nvCxnSpPr>
        <p:spPr>
          <a:xfrm flipH="1">
            <a:off x="9338676" y="3534189"/>
            <a:ext cx="564355" cy="363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1" idx="2"/>
            <a:endCxn id="17" idx="0"/>
          </p:cNvCxnSpPr>
          <p:nvPr/>
        </p:nvCxnSpPr>
        <p:spPr>
          <a:xfrm>
            <a:off x="9903031" y="3534189"/>
            <a:ext cx="696518" cy="351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4" idx="2"/>
            <a:endCxn id="20" idx="0"/>
          </p:cNvCxnSpPr>
          <p:nvPr/>
        </p:nvCxnSpPr>
        <p:spPr>
          <a:xfrm flipH="1">
            <a:off x="4501326" y="4313630"/>
            <a:ext cx="1171407" cy="128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4" idx="2"/>
            <a:endCxn id="21" idx="0"/>
          </p:cNvCxnSpPr>
          <p:nvPr/>
        </p:nvCxnSpPr>
        <p:spPr>
          <a:xfrm flipH="1">
            <a:off x="5421376" y="4313630"/>
            <a:ext cx="251357" cy="128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5" idx="2"/>
            <a:endCxn id="23" idx="0"/>
          </p:cNvCxnSpPr>
          <p:nvPr/>
        </p:nvCxnSpPr>
        <p:spPr>
          <a:xfrm flipH="1">
            <a:off x="6341426" y="4302310"/>
            <a:ext cx="584441" cy="1315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5" idx="2"/>
            <a:endCxn id="28" idx="0"/>
          </p:cNvCxnSpPr>
          <p:nvPr/>
        </p:nvCxnSpPr>
        <p:spPr>
          <a:xfrm>
            <a:off x="6925867" y="4302310"/>
            <a:ext cx="342015" cy="1315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6" idx="2"/>
            <a:endCxn id="24" idx="0"/>
          </p:cNvCxnSpPr>
          <p:nvPr/>
        </p:nvCxnSpPr>
        <p:spPr>
          <a:xfrm flipH="1">
            <a:off x="8247766" y="4289838"/>
            <a:ext cx="1090910" cy="1322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7" idx="2"/>
            <a:endCxn id="26" idx="0"/>
          </p:cNvCxnSpPr>
          <p:nvPr/>
        </p:nvCxnSpPr>
        <p:spPr>
          <a:xfrm flipH="1">
            <a:off x="10256226" y="4277321"/>
            <a:ext cx="343323" cy="1335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7" idx="2"/>
            <a:endCxn id="27" idx="0"/>
          </p:cNvCxnSpPr>
          <p:nvPr/>
        </p:nvCxnSpPr>
        <p:spPr>
          <a:xfrm>
            <a:off x="10599549" y="4277321"/>
            <a:ext cx="636561" cy="1335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6" idx="2"/>
            <a:endCxn id="25" idx="0"/>
          </p:cNvCxnSpPr>
          <p:nvPr/>
        </p:nvCxnSpPr>
        <p:spPr>
          <a:xfrm flipH="1">
            <a:off x="9205923" y="4289838"/>
            <a:ext cx="132753" cy="1327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1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시소러스</a:t>
            </a:r>
            <a:r>
              <a:rPr lang="en-US" altLang="ko-KR" smtClean="0"/>
              <a:t>(thesaurus)</a:t>
            </a:r>
            <a:r>
              <a:rPr lang="ko-KR" altLang="en-US" smtClean="0"/>
              <a:t> 만들기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49" y="1857375"/>
            <a:ext cx="9801226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6749" y="2019300"/>
            <a:ext cx="10077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우리가 가지고 있는 문서</a:t>
            </a:r>
            <a:r>
              <a:rPr lang="en-US" altLang="ko-KR" smtClean="0"/>
              <a:t>(</a:t>
            </a:r>
            <a:r>
              <a:rPr lang="ko-KR" altLang="en-US" smtClean="0"/>
              <a:t>수강 편람</a:t>
            </a:r>
            <a:r>
              <a:rPr lang="en-US" altLang="ko-KR" smtClean="0"/>
              <a:t>, </a:t>
            </a:r>
            <a:r>
              <a:rPr lang="ko-KR" altLang="en-US" smtClean="0"/>
              <a:t>혹은 그 외 질문</a:t>
            </a:r>
            <a:r>
              <a:rPr lang="en-US" altLang="ko-KR" smtClean="0"/>
              <a:t>/</a:t>
            </a:r>
            <a:r>
              <a:rPr lang="ko-KR" altLang="en-US" smtClean="0"/>
              <a:t>답변을 생성해 낼 수 있는 문서</a:t>
            </a:r>
            <a:r>
              <a:rPr lang="en-US" altLang="ko-KR" smtClean="0"/>
              <a:t>)</a:t>
            </a:r>
            <a:r>
              <a:rPr lang="ko-KR" altLang="en-US" smtClean="0"/>
              <a:t>와 크롤링한 데이터들을 기반하여 유의어 사전을 만든다</a:t>
            </a:r>
            <a:r>
              <a:rPr lang="en-US" altLang="ko-KR" smtClean="0"/>
              <a:t>. </a:t>
            </a:r>
          </a:p>
          <a:p>
            <a:endParaRPr lang="en-US" altLang="ko-KR"/>
          </a:p>
          <a:p>
            <a:r>
              <a:rPr lang="ko-KR" altLang="en-US" smtClean="0"/>
              <a:t>여기서 정의한 유의어는 의미적 유사성 뿐만 아니라 형태적으로 변이된 단어</a:t>
            </a:r>
            <a:r>
              <a:rPr lang="en-US" altLang="ko-KR" smtClean="0"/>
              <a:t>(</a:t>
            </a:r>
            <a:r>
              <a:rPr lang="ko-KR" altLang="en-US" smtClean="0"/>
              <a:t>구</a:t>
            </a:r>
            <a:r>
              <a:rPr lang="en-US" altLang="ko-KR" smtClean="0"/>
              <a:t>)(</a:t>
            </a:r>
            <a:r>
              <a:rPr lang="ko-KR" altLang="en-US" smtClean="0"/>
              <a:t>축약어 형태도 포함</a:t>
            </a:r>
            <a:r>
              <a:rPr lang="en-US" altLang="ko-KR" smtClean="0"/>
              <a:t>)</a:t>
            </a:r>
            <a:r>
              <a:rPr lang="ko-KR" altLang="en-US" smtClean="0"/>
              <a:t>들까지 포함한다</a:t>
            </a:r>
            <a:r>
              <a:rPr lang="en-US" altLang="ko-KR" smtClean="0"/>
              <a:t>. </a:t>
            </a:r>
            <a:r>
              <a:rPr lang="ko-KR" altLang="en-US" b="1" u="sng" smtClean="0"/>
              <a:t>모든 단어에 대한 시소러스가 아닌 중요한 </a:t>
            </a:r>
            <a:r>
              <a:rPr lang="en-US" altLang="ko-KR" b="1" u="sng" smtClean="0"/>
              <a:t>topic</a:t>
            </a:r>
            <a:r>
              <a:rPr lang="ko-KR" altLang="en-US" b="1" u="sng" smtClean="0"/>
              <a:t>이 되는</a:t>
            </a:r>
            <a:r>
              <a:rPr lang="en-US" altLang="ko-KR" b="1" u="sng" smtClean="0"/>
              <a:t>, </a:t>
            </a:r>
            <a:r>
              <a:rPr lang="ko-KR" altLang="en-US" b="1" u="sng" smtClean="0"/>
              <a:t>문장에서 바꿔도 문장의 의미가 바뀌지 않는 단어들을 기준으로 만든다</a:t>
            </a:r>
            <a:r>
              <a:rPr lang="en-US" altLang="ko-KR" b="1" u="sng" smtClean="0"/>
              <a:t>.</a:t>
            </a:r>
            <a:r>
              <a:rPr lang="en-US" altLang="ko-KR" u="sng" smtClean="0"/>
              <a:t> </a:t>
            </a:r>
          </a:p>
          <a:p>
            <a:r>
              <a:rPr lang="en-US" altLang="ko-KR" smtClean="0"/>
              <a:t>ex) </a:t>
            </a:r>
            <a:r>
              <a:rPr lang="ko-KR" altLang="en-US" smtClean="0"/>
              <a:t>글로벌 캠퍼스 </a:t>
            </a:r>
            <a:r>
              <a:rPr lang="en-US" altLang="ko-KR" smtClean="0"/>
              <a:t>= </a:t>
            </a:r>
            <a:r>
              <a:rPr lang="ko-KR" altLang="en-US" smtClean="0"/>
              <a:t>한국외대 글로벌 캠퍼스</a:t>
            </a:r>
            <a:r>
              <a:rPr lang="en-US" altLang="ko-KR"/>
              <a:t> </a:t>
            </a:r>
            <a:r>
              <a:rPr lang="en-US" altLang="ko-KR" smtClean="0"/>
              <a:t>= </a:t>
            </a:r>
            <a:r>
              <a:rPr lang="ko-KR" altLang="en-US" smtClean="0"/>
              <a:t>외대 글캠 </a:t>
            </a:r>
            <a:r>
              <a:rPr lang="en-US" altLang="ko-KR" smtClean="0"/>
              <a:t>= </a:t>
            </a:r>
            <a:r>
              <a:rPr lang="ko-KR" altLang="en-US" smtClean="0"/>
              <a:t>글캠</a:t>
            </a:r>
            <a:r>
              <a:rPr lang="en-US" altLang="ko-KR" smtClean="0"/>
              <a:t>, </a:t>
            </a:r>
            <a:r>
              <a:rPr lang="ko-KR" altLang="en-US" smtClean="0"/>
              <a:t>학사종합지원센터 </a:t>
            </a:r>
            <a:r>
              <a:rPr lang="en-US" altLang="ko-KR" smtClean="0"/>
              <a:t>= </a:t>
            </a:r>
            <a:r>
              <a:rPr lang="ko-KR" altLang="en-US" smtClean="0"/>
              <a:t>학종지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이렇게 구현한 시소러스와 이미 만든 </a:t>
            </a:r>
            <a:r>
              <a:rPr lang="en-US" altLang="ko-KR" smtClean="0"/>
              <a:t>QA</a:t>
            </a:r>
            <a:r>
              <a:rPr lang="ko-KR" altLang="en-US" smtClean="0"/>
              <a:t>데이터를 바탕으로 유의어로 치환된 질문들을 생성해 낸다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ex) </a:t>
            </a:r>
            <a:r>
              <a:rPr lang="ko-KR" altLang="en-US" smtClean="0">
                <a:solidFill>
                  <a:srgbClr val="FF0000"/>
                </a:solidFill>
              </a:rPr>
              <a:t>글로벌 캠퍼스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rgbClr val="0070C0"/>
                </a:solidFill>
              </a:rPr>
              <a:t>학사종합지원센터</a:t>
            </a:r>
            <a:r>
              <a:rPr lang="ko-KR" altLang="en-US" smtClean="0"/>
              <a:t> 번호가 뭐야</a:t>
            </a:r>
            <a:r>
              <a:rPr lang="en-US" altLang="ko-KR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mtClean="0">
                <a:solidFill>
                  <a:srgbClr val="FF0000"/>
                </a:solidFill>
              </a:rPr>
              <a:t>글캠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rgbClr val="0070C0"/>
                </a:solidFill>
              </a:rPr>
              <a:t>학종지</a:t>
            </a:r>
            <a:r>
              <a:rPr lang="ko-KR" altLang="en-US" smtClean="0"/>
              <a:t> 번호가 뭐야</a:t>
            </a:r>
            <a:r>
              <a:rPr lang="en-US" altLang="ko-KR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rgbClr val="FF0000"/>
                </a:solidFill>
              </a:rPr>
              <a:t>외대 글캠 </a:t>
            </a:r>
            <a:r>
              <a:rPr lang="ko-KR" altLang="en-US" smtClean="0">
                <a:solidFill>
                  <a:srgbClr val="0070C0"/>
                </a:solidFill>
              </a:rPr>
              <a:t>학종지</a:t>
            </a:r>
            <a:r>
              <a:rPr lang="ko-KR" altLang="en-US" smtClean="0"/>
              <a:t> 전화번호가 뭐야</a:t>
            </a:r>
            <a:r>
              <a:rPr lang="en-US" altLang="ko-KR" smtClean="0"/>
              <a:t>?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시소러스</a:t>
            </a:r>
            <a:r>
              <a:rPr lang="en-US" altLang="ko-KR" smtClean="0"/>
              <a:t>(thesaurus)</a:t>
            </a:r>
            <a:r>
              <a:rPr lang="ko-KR" altLang="en-US" smtClean="0"/>
              <a:t> 만들기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1317"/>
              </p:ext>
            </p:extLst>
          </p:nvPr>
        </p:nvGraphicFramePr>
        <p:xfrm>
          <a:off x="1718309" y="2606355"/>
          <a:ext cx="7059931" cy="25590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64983">
                  <a:extLst>
                    <a:ext uri="{9D8B030D-6E8A-4147-A177-3AD203B41FA5}">
                      <a16:colId xmlns:a16="http://schemas.microsoft.com/office/drawing/2014/main" val="4188489939"/>
                    </a:ext>
                  </a:extLst>
                </a:gridCol>
                <a:gridCol w="2352150">
                  <a:extLst>
                    <a:ext uri="{9D8B030D-6E8A-4147-A177-3AD203B41FA5}">
                      <a16:colId xmlns:a16="http://schemas.microsoft.com/office/drawing/2014/main" val="2795694371"/>
                    </a:ext>
                  </a:extLst>
                </a:gridCol>
                <a:gridCol w="2942798">
                  <a:extLst>
                    <a:ext uri="{9D8B030D-6E8A-4147-A177-3AD203B41FA5}">
                      <a16:colId xmlns:a16="http://schemas.microsoft.com/office/drawing/2014/main" val="3606941930"/>
                    </a:ext>
                  </a:extLst>
                </a:gridCol>
              </a:tblGrid>
              <a:tr h="7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wordId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분류</a:t>
                      </a:r>
                      <a:r>
                        <a:rPr lang="en-US" altLang="ko-KR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대표 단어로</a:t>
                      </a:r>
                      <a:r>
                        <a:rPr lang="en-US" altLang="ko-KR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30057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글캠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글캠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54711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글로벌 캠퍼스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글캠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85795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외대 용인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글캠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12337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학종지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학종지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37753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학사종합지원시스템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학종지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50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42109" y="1765856"/>
            <a:ext cx="963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TOPIC_WORDS</a:t>
            </a:r>
          </a:p>
          <a:p>
            <a:r>
              <a:rPr lang="en-US" altLang="ko-KR" smtClean="0"/>
              <a:t>(LDA </a:t>
            </a:r>
            <a:r>
              <a:rPr lang="ko-KR" altLang="en-US" smtClean="0"/>
              <a:t>또는 빈도수</a:t>
            </a:r>
            <a:r>
              <a:rPr lang="en-US" altLang="ko-KR" smtClean="0"/>
              <a:t>+</a:t>
            </a:r>
            <a:r>
              <a:rPr lang="ko-KR" altLang="en-US" smtClean="0"/>
              <a:t>수작업 으로 추출</a:t>
            </a:r>
            <a:r>
              <a:rPr lang="en-US" altLang="ko-KR" smtClean="0"/>
              <a:t>, </a:t>
            </a:r>
            <a:r>
              <a:rPr lang="ko-KR" altLang="en-US" smtClean="0"/>
              <a:t>수강 편람의 큰 분류 제목들을 참조하는 것도 좋을 듯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1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분류기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750" y="1914526"/>
            <a:ext cx="103727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</a:t>
            </a:r>
            <a:r>
              <a:rPr lang="ko-KR" altLang="en-US" sz="2800" smtClean="0"/>
              <a:t>가지 방법</a:t>
            </a:r>
            <a:endParaRPr lang="en-US" altLang="ko-KR" sz="2800" smtClean="0"/>
          </a:p>
          <a:p>
            <a:endParaRPr lang="en-US" altLang="ko-KR" sz="2800" smtClean="0"/>
          </a:p>
          <a:p>
            <a:pPr marL="342900" indent="-342900">
              <a:buAutoNum type="arabicParenR"/>
            </a:pPr>
            <a:r>
              <a:rPr lang="en-US" altLang="ko-KR" sz="2800" smtClean="0"/>
              <a:t> Multinomial </a:t>
            </a:r>
            <a:r>
              <a:rPr lang="en-US" altLang="ko-KR" sz="2800"/>
              <a:t>logistic regression(softmax regression</a:t>
            </a:r>
            <a:r>
              <a:rPr lang="en-US" altLang="ko-KR" sz="2800" smtClean="0"/>
              <a:t>)</a:t>
            </a:r>
          </a:p>
          <a:p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2) LDA</a:t>
            </a:r>
          </a:p>
          <a:p>
            <a:endParaRPr lang="en-US" altLang="ko-KR" sz="2800"/>
          </a:p>
          <a:p>
            <a:r>
              <a:rPr lang="en-US" altLang="ko-KR" sz="2800" smtClean="0"/>
              <a:t>3) Random Forest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5445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425" y="65087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분류기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3425" y="2311402"/>
            <a:ext cx="1037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구축된 </a:t>
            </a:r>
            <a:r>
              <a:rPr lang="en-US" altLang="ko-KR" smtClean="0"/>
              <a:t>DB</a:t>
            </a:r>
            <a:r>
              <a:rPr lang="ko-KR" altLang="en-US" smtClean="0"/>
              <a:t>의 분류 체계를 활용하여 학습</a:t>
            </a:r>
            <a:r>
              <a:rPr lang="en-US" altLang="ko-KR" smtClean="0"/>
              <a:t>, </a:t>
            </a:r>
            <a:r>
              <a:rPr lang="ko-KR" altLang="en-US" smtClean="0"/>
              <a:t>각 분류 </a:t>
            </a:r>
            <a:r>
              <a:rPr lang="en-US" altLang="ko-KR" smtClean="0"/>
              <a:t>level </a:t>
            </a:r>
            <a:r>
              <a:rPr lang="ko-KR" altLang="en-US" smtClean="0"/>
              <a:t>별로 분류기를 만들어 적용시킨다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여러 분류기를 거쳐 출력된 최종 분류 값이 다음 단계에 전달된다</a:t>
            </a:r>
            <a:r>
              <a:rPr lang="en-US" altLang="ko-KR" smtClean="0"/>
              <a:t>.  </a:t>
            </a:r>
            <a:br>
              <a:rPr lang="en-US" altLang="ko-KR" smtClean="0"/>
            </a:b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396818" y="5068830"/>
            <a:ext cx="7957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701226" y="4743450"/>
            <a:ext cx="1343025" cy="65076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질문 입력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488033" y="4043189"/>
            <a:ext cx="1798484" cy="2197247"/>
            <a:chOff x="2954491" y="4411604"/>
            <a:chExt cx="1798484" cy="219724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4491" y="4411604"/>
              <a:ext cx="1758927" cy="165607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54491" y="6237376"/>
              <a:ext cx="1798484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대분류 분류기</a:t>
              </a: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90742" y="3970206"/>
            <a:ext cx="1798484" cy="2197247"/>
            <a:chOff x="7363109" y="4063519"/>
            <a:chExt cx="1798484" cy="2197247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3109" y="4063519"/>
              <a:ext cx="1758927" cy="165607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363109" y="5889291"/>
              <a:ext cx="1798484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중</a:t>
              </a:r>
              <a:r>
                <a:rPr lang="ko-KR" altLang="en-US" smtClean="0"/>
                <a:t>분류 분류기</a:t>
              </a:r>
              <a:endParaRPr lang="ko-KR" altLang="en-US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5663893" y="5070360"/>
            <a:ext cx="7957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683318" y="5068830"/>
            <a:ext cx="7957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5347417" y="5078995"/>
            <a:ext cx="1428750" cy="1024760"/>
            <a:chOff x="5347417" y="5078995"/>
            <a:chExt cx="1428750" cy="1024760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6061792" y="5078995"/>
              <a:ext cx="0" cy="6304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47417" y="5795978"/>
              <a:ext cx="1428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대분류 </a:t>
              </a:r>
              <a:r>
                <a:rPr lang="en-US" altLang="ko-KR" sz="1400" smtClean="0"/>
                <a:t>= A</a:t>
              </a:r>
              <a:endParaRPr lang="ko-KR" altLang="en-US" sz="140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489226" y="5063546"/>
            <a:ext cx="1428750" cy="991152"/>
            <a:chOff x="8464701" y="5063546"/>
            <a:chExt cx="1428750" cy="991152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9056692" y="5063546"/>
              <a:ext cx="0" cy="6304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464701" y="5746921"/>
              <a:ext cx="1428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중</a:t>
              </a:r>
              <a:r>
                <a:rPr lang="ko-KR" altLang="en-US" sz="1400" smtClean="0"/>
                <a:t>분류 </a:t>
              </a:r>
              <a:r>
                <a:rPr lang="en-US" altLang="ko-KR" sz="1400" smtClean="0"/>
                <a:t>= a</a:t>
              </a:r>
              <a:endParaRPr lang="ko-KR" altLang="en-US" sz="140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93908" y="4987102"/>
            <a:ext cx="433511" cy="163455"/>
            <a:chOff x="10110664" y="4999019"/>
            <a:chExt cx="638510" cy="171006"/>
          </a:xfrm>
        </p:grpSpPr>
        <p:sp>
          <p:nvSpPr>
            <p:cNvPr id="26" name="타원 25"/>
            <p:cNvSpPr/>
            <p:nvPr/>
          </p:nvSpPr>
          <p:spPr>
            <a:xfrm>
              <a:off x="10110664" y="4999019"/>
              <a:ext cx="157286" cy="1599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0351276" y="4999019"/>
              <a:ext cx="157286" cy="1599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0591888" y="5010074"/>
              <a:ext cx="157286" cy="1599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0721668" y="5063546"/>
            <a:ext cx="7957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93451" y="6331412"/>
            <a:ext cx="211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최종 분류</a:t>
            </a:r>
            <a:r>
              <a:rPr lang="en-US" altLang="ko-KR" sz="1400" smtClean="0">
                <a:solidFill>
                  <a:srgbClr val="FF0000"/>
                </a:solidFill>
              </a:rPr>
              <a:t>: A-a-</a:t>
            </a:r>
            <a:r>
              <a:rPr lang="ko-KR" altLang="en-US" sz="1400" smtClean="0">
                <a:solidFill>
                  <a:srgbClr val="FF0000"/>
                </a:solidFill>
              </a:rPr>
              <a:t>가</a:t>
            </a:r>
            <a:r>
              <a:rPr lang="en-US" altLang="ko-KR" sz="1400" smtClean="0">
                <a:solidFill>
                  <a:srgbClr val="FF0000"/>
                </a:solidFill>
              </a:rPr>
              <a:t>)-</a:t>
            </a:r>
            <a:r>
              <a:rPr lang="ko-KR" altLang="en-US" sz="1400" smtClean="0">
                <a:solidFill>
                  <a:srgbClr val="FF0000"/>
                </a:solidFill>
              </a:rPr>
              <a:t>ㄱ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49" y="418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mtClean="0"/>
              <a:t>분류기</a:t>
            </a:r>
            <a:r>
              <a:rPr lang="en-US" altLang="ko-KR" sz="2800" smtClean="0"/>
              <a:t>-</a:t>
            </a:r>
            <a:r>
              <a:rPr lang="en-US" altLang="ko-KR" sz="2800"/>
              <a:t>Multinomial logistic regression(softmax regression)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749" y="1949357"/>
            <a:ext cx="1037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학습 방법</a:t>
            </a:r>
            <a:endParaRPr lang="en-US" altLang="ko-KR" sz="2800" smtClean="0"/>
          </a:p>
          <a:p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smtClean="0"/>
              <a:t>softmax regression model </a:t>
            </a:r>
            <a:r>
              <a:rPr lang="ko-KR" altLang="en-US" sz="2800" smtClean="0"/>
              <a:t>생성 후</a:t>
            </a:r>
            <a:r>
              <a:rPr lang="en-US" altLang="ko-KR" sz="2800" smtClean="0"/>
              <a:t>, </a:t>
            </a:r>
            <a:r>
              <a:rPr lang="ko-KR" altLang="en-US" sz="2800" smtClean="0"/>
              <a:t>각 분류</a:t>
            </a:r>
            <a:r>
              <a:rPr lang="en-US" altLang="ko-KR" sz="2800" smtClean="0"/>
              <a:t>(</a:t>
            </a:r>
            <a:r>
              <a:rPr lang="ko-KR" altLang="en-US" sz="2800" smtClean="0"/>
              <a:t>대</a:t>
            </a:r>
            <a:r>
              <a:rPr lang="en-US" altLang="ko-KR" sz="2800" smtClean="0"/>
              <a:t>, </a:t>
            </a:r>
            <a:r>
              <a:rPr lang="ko-KR" altLang="en-US" sz="2800" smtClean="0"/>
              <a:t>중</a:t>
            </a:r>
            <a:r>
              <a:rPr lang="en-US" altLang="ko-KR" sz="2800" smtClean="0"/>
              <a:t>, </a:t>
            </a:r>
            <a:r>
              <a:rPr lang="ko-KR" altLang="en-US" sz="2800" smtClean="0"/>
              <a:t>소</a:t>
            </a:r>
            <a:r>
              <a:rPr lang="en-US" altLang="ko-KR" sz="2800" smtClean="0"/>
              <a:t>…)</a:t>
            </a:r>
            <a:r>
              <a:rPr lang="ko-KR" altLang="en-US" sz="2800" smtClean="0"/>
              <a:t>별로 학습시킨다</a:t>
            </a:r>
            <a:r>
              <a:rPr lang="en-US" altLang="ko-KR" sz="2800" smtClean="0"/>
              <a:t>. </a:t>
            </a:r>
            <a:endParaRPr lang="ko-KR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666749" y="3914938"/>
            <a:ext cx="10372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ex) </a:t>
            </a:r>
            <a:r>
              <a:rPr lang="ko-KR" altLang="en-US" sz="2800"/>
              <a:t>중</a:t>
            </a:r>
            <a:r>
              <a:rPr lang="ko-KR" altLang="en-US" sz="2800" smtClean="0"/>
              <a:t>분류 분류기</a:t>
            </a:r>
            <a:endParaRPr lang="en-US" altLang="ko-KR" sz="2800" smtClean="0"/>
          </a:p>
          <a:p>
            <a:endParaRPr lang="en-US" altLang="ko-KR" sz="2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57300" y="5053575"/>
            <a:ext cx="2047875" cy="1152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입력단</a:t>
            </a:r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같은 대분류</a:t>
            </a:r>
            <a:r>
              <a:rPr lang="en-US" altLang="ko-KR" smtClean="0"/>
              <a:t>(A)</a:t>
            </a:r>
            <a:r>
              <a:rPr lang="ko-KR" altLang="en-US" smtClean="0"/>
              <a:t>를 갖는 질문들</a:t>
            </a:r>
            <a:endParaRPr lang="en-US" altLang="ko-KR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972425" y="5053575"/>
            <a:ext cx="2047875" cy="1152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출력단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중분류 중 하나</a:t>
            </a:r>
            <a:endParaRPr lang="en-US" altLang="ko-KR" smtClean="0"/>
          </a:p>
          <a:p>
            <a:pPr algn="ctr"/>
            <a:r>
              <a:rPr lang="en-US" altLang="ko-KR" smtClean="0"/>
              <a:t>A-a, A-b, A-c</a:t>
            </a:r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</p:txBody>
      </p:sp>
      <p:sp>
        <p:nvSpPr>
          <p:cNvPr id="9" name="모서리가 둥근 직사각형 8"/>
          <p:cNvSpPr/>
          <p:nvPr/>
        </p:nvSpPr>
        <p:spPr>
          <a:xfrm rot="5400000">
            <a:off x="3880859" y="5290506"/>
            <a:ext cx="2338389" cy="6786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embedding</a:t>
            </a:r>
          </a:p>
        </p:txBody>
      </p:sp>
      <p:sp>
        <p:nvSpPr>
          <p:cNvPr id="10" name="모서리가 둥근 직사각형 9"/>
          <p:cNvSpPr/>
          <p:nvPr/>
        </p:nvSpPr>
        <p:spPr>
          <a:xfrm rot="5400000">
            <a:off x="5947155" y="5397664"/>
            <a:ext cx="2338389" cy="4643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Softmax</a:t>
            </a:r>
          </a:p>
        </p:txBody>
      </p:sp>
      <p:sp>
        <p:nvSpPr>
          <p:cNvPr id="11" name="모서리가 둥근 직사각형 10"/>
          <p:cNvSpPr/>
          <p:nvPr/>
        </p:nvSpPr>
        <p:spPr>
          <a:xfrm rot="5400000">
            <a:off x="5004208" y="5290507"/>
            <a:ext cx="2338389" cy="6786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Feed-Forward </a:t>
            </a:r>
            <a:r>
              <a:rPr lang="ko-KR" altLang="en-US" smtClean="0"/>
              <a:t>계층</a:t>
            </a:r>
            <a:endParaRPr lang="en-US" altLang="ko-KR" smtClean="0"/>
          </a:p>
        </p:txBody>
      </p:sp>
      <p:sp>
        <p:nvSpPr>
          <p:cNvPr id="12" name="모서리가 둥근 직사각형 11"/>
          <p:cNvSpPr/>
          <p:nvPr/>
        </p:nvSpPr>
        <p:spPr>
          <a:xfrm rot="5400000">
            <a:off x="2878635" y="5290506"/>
            <a:ext cx="2338389" cy="6786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tokenizing</a:t>
            </a:r>
          </a:p>
        </p:txBody>
      </p:sp>
      <p:cxnSp>
        <p:nvCxnSpPr>
          <p:cNvPr id="13" name="직선 화살표 연결선 12"/>
          <p:cNvCxnSpPr>
            <a:stCxn id="3" idx="3"/>
            <a:endCxn id="12" idx="2"/>
          </p:cNvCxnSpPr>
          <p:nvPr/>
        </p:nvCxnSpPr>
        <p:spPr>
          <a:xfrm flipV="1">
            <a:off x="3305175" y="5629835"/>
            <a:ext cx="403326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0"/>
            <a:endCxn id="9" idx="2"/>
          </p:cNvCxnSpPr>
          <p:nvPr/>
        </p:nvCxnSpPr>
        <p:spPr>
          <a:xfrm>
            <a:off x="4387158" y="5629835"/>
            <a:ext cx="3235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2"/>
          </p:cNvCxnSpPr>
          <p:nvPr/>
        </p:nvCxnSpPr>
        <p:spPr>
          <a:xfrm>
            <a:off x="5382508" y="5629835"/>
            <a:ext cx="4515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0"/>
            <a:endCxn id="10" idx="2"/>
          </p:cNvCxnSpPr>
          <p:nvPr/>
        </p:nvCxnSpPr>
        <p:spPr>
          <a:xfrm>
            <a:off x="6512731" y="5629836"/>
            <a:ext cx="3714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0"/>
            <a:endCxn id="8" idx="1"/>
          </p:cNvCxnSpPr>
          <p:nvPr/>
        </p:nvCxnSpPr>
        <p:spPr>
          <a:xfrm>
            <a:off x="7348521" y="5629836"/>
            <a:ext cx="62390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1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688</Words>
  <Application>Microsoft Office PowerPoint</Application>
  <PresentationFormat>와이드스크린</PresentationFormat>
  <Paragraphs>175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Howl’s chatbot model</vt:lpstr>
      <vt:lpstr>전체 구조</vt:lpstr>
      <vt:lpstr>DB 구축</vt:lpstr>
      <vt:lpstr>분류 체계 확립</vt:lpstr>
      <vt:lpstr>시소러스(thesaurus) 만들기</vt:lpstr>
      <vt:lpstr>시소러스(thesaurus) 만들기</vt:lpstr>
      <vt:lpstr>분류기</vt:lpstr>
      <vt:lpstr>분류기</vt:lpstr>
      <vt:lpstr>분류기-Multinomial logistic regression(softmax regression)</vt:lpstr>
      <vt:lpstr>분류기-LDA</vt:lpstr>
      <vt:lpstr>분류기-RandomForest</vt:lpstr>
      <vt:lpstr>유사도 측정</vt:lpstr>
      <vt:lpstr>유사도 측정</vt:lpstr>
      <vt:lpstr>결과 출력</vt:lpstr>
      <vt:lpstr>팀 빌딩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Howl’s chat bot model</dc:title>
  <dc:creator>YJW</dc:creator>
  <cp:lastModifiedBy>YJW</cp:lastModifiedBy>
  <cp:revision>22</cp:revision>
  <dcterms:created xsi:type="dcterms:W3CDTF">2020-04-19T03:06:59Z</dcterms:created>
  <dcterms:modified xsi:type="dcterms:W3CDTF">2020-04-23T07:00:47Z</dcterms:modified>
</cp:coreProperties>
</file>