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8" autoAdjust="0"/>
  </p:normalViewPr>
  <p:slideViewPr>
    <p:cSldViewPr snapToGrid="0" snapToObjects="1">
      <p:cViewPr varScale="1">
        <p:scale>
          <a:sx n="66" d="100"/>
          <a:sy n="66" d="100"/>
        </p:scale>
        <p:origin x="-21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7041FB-0EAF-514D-9CD9-5435ACC01C85}" type="datetimeFigureOut">
              <a:rPr lang="en-US" smtClean="0"/>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81B2D8-E118-DA41-B247-F92CB7675CE6}" type="slidenum">
              <a:rPr lang="en-US" smtClean="0"/>
              <a:t>‹#›</a:t>
            </a:fld>
            <a:endParaRPr lang="en-US"/>
          </a:p>
        </p:txBody>
      </p:sp>
    </p:spTree>
    <p:extLst>
      <p:ext uri="{BB962C8B-B14F-4D97-AF65-F5344CB8AC3E}">
        <p14:creationId xmlns:p14="http://schemas.microsoft.com/office/powerpoint/2010/main" val="37373270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bad things Stevens taught</a:t>
            </a:r>
            <a:r>
              <a:rPr lang="en-US" baseline="0" dirty="0" smtClean="0"/>
              <a:t> students is to think about network bytes abstractly. The consequence is a generation of students who still can’t figure out byte-order/</a:t>
            </a:r>
            <a:r>
              <a:rPr lang="en-US" baseline="0" dirty="0" err="1" smtClean="0"/>
              <a:t>endianess</a:t>
            </a:r>
            <a:r>
              <a:rPr lang="en-US" baseline="0" dirty="0" smtClean="0"/>
              <a:t> correctly.</a:t>
            </a:r>
          </a:p>
          <a:p>
            <a:endParaRPr lang="en-US" baseline="0" dirty="0" smtClean="0"/>
          </a:p>
          <a:p>
            <a:r>
              <a:rPr lang="en-US" baseline="0" dirty="0" smtClean="0"/>
              <a:t>What you should have learned is this: the internal format of bytes is abstract, the external format is concrete, and NEVER mix the two.</a:t>
            </a:r>
          </a:p>
          <a:p>
            <a:endParaRPr lang="en-US" baseline="0" dirty="0" smtClean="0"/>
          </a:p>
          <a:p>
            <a:r>
              <a:rPr lang="en-US" baseline="0" dirty="0" smtClean="0"/>
              <a:t>Consider the </a:t>
            </a:r>
            <a:r>
              <a:rPr lang="en-US" baseline="0" dirty="0" err="1" smtClean="0"/>
              <a:t>ntohs</a:t>
            </a:r>
            <a:r>
              <a:rPr lang="en-US" baseline="0" dirty="0" smtClean="0"/>
              <a:t>() function that swaps bytes from the big-endian format in TCP/IP protocols to the little-endian format on x86 processors. It’s wrong. The reason it’s wrong is because it requires a cast to convert the external bytes into an integer before the byte swap. There are many problems with this, the worst being is that if the bytes are unaligned on RISC processors, the program crashes. A lot of software has never worked right on SPARC systems because it would occasionally mysterious crash in the field because programmers forget about this alignment problem.</a:t>
            </a:r>
          </a:p>
          <a:p>
            <a:endParaRPr lang="en-US" baseline="0" dirty="0" smtClean="0"/>
          </a:p>
          <a:p>
            <a:r>
              <a:rPr lang="en-US" baseline="0" dirty="0" smtClean="0"/>
              <a:t>The correct way of extracting an integer from a packet is one byte at a time, as shown in the slide. There’s two lessons here. The first is that internal formats are abstract. You don’t care about the format of the number. Just because it’s a two byte number doesn’t mean you need to use a short in to store it. The second lesson is that the external format is concrete. This expression extracts a two byte big-endian number, regardless of the internal byte order.</a:t>
            </a:r>
          </a:p>
          <a:p>
            <a:endParaRPr lang="en-US" baseline="0" dirty="0" smtClean="0"/>
          </a:p>
          <a:p>
            <a:r>
              <a:rPr lang="en-US" baseline="0" dirty="0" smtClean="0"/>
              <a:t>What’s interesting about this example is that it works in C# and Java, languages that don’t allow you to case integers over packets. That these languages forbid casting should be a good indication that you shouldn’t cast this stuff in C, either.</a:t>
            </a:r>
          </a:p>
          <a:p>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2</a:t>
            </a:fld>
            <a:endParaRPr lang="en-US"/>
          </a:p>
        </p:txBody>
      </p:sp>
    </p:spTree>
    <p:extLst>
      <p:ext uri="{BB962C8B-B14F-4D97-AF65-F5344CB8AC3E}">
        <p14:creationId xmlns:p14="http://schemas.microsoft.com/office/powerpoint/2010/main" val="385959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PAGE IS HEAVY ON ANIMALTION. RUN</a:t>
            </a:r>
            <a:r>
              <a:rPr lang="en-US" baseline="0" dirty="0" smtClean="0"/>
              <a:t> THE ANIMATION TO FIGURE OUT WHAT THE SPEAKER NOTES ARE TALKING ABOUT]</a:t>
            </a:r>
          </a:p>
          <a:p>
            <a:endParaRPr lang="en-US" baseline="0" dirty="0" smtClean="0"/>
          </a:p>
          <a:p>
            <a:r>
              <a:rPr lang="en-US" baseline="0" dirty="0" smtClean="0"/>
              <a:t>This slide takes byte parsing to the next level. What you see here is a state-machine representing the HTTP protocol. Each byte is read from the TCP stream one at a time, then fed to the state machine. What happens is that each byte causes a transition.</a:t>
            </a:r>
          </a:p>
          <a:p>
            <a:endParaRPr lang="en-US" baseline="0" dirty="0" smtClean="0"/>
          </a:p>
          <a:p>
            <a:r>
              <a:rPr lang="en-US" baseline="0" dirty="0" smtClean="0"/>
              <a:t>The first field of a HTTP is called the METHOD, and contains things like GET or POST. Here’s how we parse the method in the state machine:</a:t>
            </a:r>
          </a:p>
          <a:p>
            <a:r>
              <a:rPr lang="en-US" baseline="0" dirty="0" smtClean="0"/>
              <a:t>If the character is space, we transition to the next field, which is the space between the method and URI. This is represented by a green line in the state machine.</a:t>
            </a:r>
          </a:p>
          <a:p>
            <a:r>
              <a:rPr lang="en-US" baseline="0" dirty="0" smtClean="0"/>
              <a:t>If the character is a newline, we transition to the end-of-line. This is represented by a read line in the state machine.</a:t>
            </a:r>
          </a:p>
          <a:p>
            <a:r>
              <a:rPr lang="en-US" baseline="0" dirty="0" smtClean="0"/>
              <a:t>If the character is anything else, we stay in the METHOD state.</a:t>
            </a:r>
          </a:p>
          <a:p>
            <a:endParaRPr lang="en-US" baseline="0" dirty="0"/>
          </a:p>
          <a:p>
            <a:r>
              <a:rPr lang="en-US" baseline="0" dirty="0" smtClean="0"/>
              <a:t>We continue the same logic in the next state called SPACE1. As long as the character is a space, we stay in this state. On the first non-space character, we transition to the URI (or end-of-line) state.</a:t>
            </a:r>
          </a:p>
          <a:p>
            <a:endParaRPr lang="en-US" baseline="0" dirty="0" smtClean="0"/>
          </a:p>
          <a:p>
            <a:r>
              <a:rPr lang="en-US" baseline="0" dirty="0" smtClean="0"/>
              <a:t>What’s interesting about a state-machine is that we don’t care how many spaces there are in the SPACE1 field. As long as the next character is a space, it’ll stay in that state. In other words, consider the hypothetical example of a web server that uses a state-machine. It means you can send a request of a GET, followed by 5 billion spaces, followed by the rest of a normal HTTP header. Would this work? The answer is yes. That’s how Microsoft’s IIS web server works. I’ve done this test. At least, I did 10 years ago back when the software was 32-bit and it couldn’t buffer 5-gigabytes of data even if it wanted to.</a:t>
            </a:r>
          </a:p>
          <a:p>
            <a:endParaRPr lang="en-US" baseline="0" dirty="0" smtClean="0"/>
          </a:p>
          <a:p>
            <a:r>
              <a:rPr lang="en-US" baseline="0" dirty="0" smtClean="0"/>
              <a:t>The little red boxes on this slide are because I’ve created an animation showing the byte-by-byte parsing. I’m going to run this animation twice. First, notice on the left side how the HTTP header is parsed a byte at a time. The animation sucks and the box doesn’t line up on the characters, but you get the idea. Second, notice how each byte causes a transition in the state machine. I’m going to run it twice, just so you see how it works.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305BFA9-3DA4-1247-8D37-6CD4E6DAC47F}" type="slidenum">
              <a:rPr lang="en-US" smtClean="0"/>
              <a:t>3</a:t>
            </a:fld>
            <a:endParaRPr lang="en-US"/>
          </a:p>
        </p:txBody>
      </p:sp>
    </p:spTree>
    <p:extLst>
      <p:ext uri="{BB962C8B-B14F-4D97-AF65-F5344CB8AC3E}">
        <p14:creationId xmlns:p14="http://schemas.microsoft.com/office/powerpoint/2010/main" val="114960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how we would start implementing this state function in C.</a:t>
            </a:r>
          </a:p>
          <a:p>
            <a:endParaRPr lang="en-US" baseline="0" dirty="0" smtClean="0"/>
          </a:p>
          <a:p>
            <a:r>
              <a:rPr lang="en-US" baseline="0" dirty="0" smtClean="0"/>
              <a:t>We start with a function called “</a:t>
            </a:r>
            <a:r>
              <a:rPr lang="en-US" baseline="0" dirty="0" err="1" smtClean="0"/>
              <a:t>http_parse</a:t>
            </a:r>
            <a:r>
              <a:rPr lang="en-US" baseline="0" dirty="0" smtClean="0"/>
              <a:t>” that takes two key arguments, an integer containing the current “state” and the next “character” pulled from the TCP stream.</a:t>
            </a:r>
          </a:p>
          <a:p>
            <a:endParaRPr lang="en-US" baseline="0" dirty="0" smtClean="0"/>
          </a:p>
          <a:p>
            <a:r>
              <a:rPr lang="en-US" baseline="0" dirty="0" smtClean="0"/>
              <a:t>Note that this function doesn’t care whether the hacker is fragmenting an attack across multiple packets, or whether all the bytes are in a single packet.</a:t>
            </a:r>
          </a:p>
          <a:p>
            <a:endParaRPr lang="en-US" baseline="0" dirty="0" smtClean="0"/>
          </a:p>
          <a:p>
            <a:r>
              <a:rPr lang="en-US" baseline="0" dirty="0" smtClean="0"/>
              <a:t>The body of the function is structured to have a big switch/case statement, with one case per state in our state-machines. If you’ll notice, the names in this slide are identical to the names of the states in the diagram of the previous slide.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4</a:t>
            </a:fld>
            <a:endParaRPr lang="en-US"/>
          </a:p>
        </p:txBody>
      </p:sp>
    </p:spTree>
    <p:extLst>
      <p:ext uri="{BB962C8B-B14F-4D97-AF65-F5344CB8AC3E}">
        <p14:creationId xmlns:p14="http://schemas.microsoft.com/office/powerpoint/2010/main" val="117207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how we code up a state transition. In this case, we choose the METHOD function.</a:t>
            </a:r>
          </a:p>
          <a:p>
            <a:endParaRPr lang="en-US" baseline="0" dirty="0" smtClean="0"/>
          </a:p>
          <a:p>
            <a:r>
              <a:rPr lang="en-US" dirty="0" smtClean="0"/>
              <a:t>This follows the same thing I described above. A newline transitions to the</a:t>
            </a:r>
            <a:r>
              <a:rPr lang="en-US" baseline="0" dirty="0" smtClean="0"/>
              <a:t> </a:t>
            </a:r>
            <a:r>
              <a:rPr lang="en-US" baseline="0" dirty="0" err="1" smtClean="0"/>
              <a:t>endofline</a:t>
            </a:r>
            <a:r>
              <a:rPr lang="en-US" baseline="0" dirty="0" smtClean="0"/>
              <a:t> state. Whitespace transitions to the SPACE1 state. Otherwise, we state in this state.</a:t>
            </a:r>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5</a:t>
            </a:fld>
            <a:endParaRPr lang="en-US"/>
          </a:p>
        </p:txBody>
      </p:sp>
    </p:spTree>
    <p:extLst>
      <p:ext uri="{BB962C8B-B14F-4D97-AF65-F5344CB8AC3E}">
        <p14:creationId xmlns:p14="http://schemas.microsoft.com/office/powerpoint/2010/main" val="3709618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the way, this state machine works a lot like other </a:t>
            </a:r>
            <a:r>
              <a:rPr lang="en-US" baseline="0" dirty="0" err="1" smtClean="0"/>
              <a:t>statemachines</a:t>
            </a:r>
            <a:r>
              <a:rPr lang="en-US" baseline="0" dirty="0" smtClean="0"/>
              <a:t> you see in networking.</a:t>
            </a:r>
          </a:p>
          <a:p>
            <a:endParaRPr lang="en-US" baseline="0" dirty="0" smtClean="0"/>
          </a:p>
          <a:p>
            <a:r>
              <a:rPr lang="en-US" baseline="0" dirty="0" smtClean="0"/>
              <a:t>For example, Snort uses the </a:t>
            </a:r>
            <a:r>
              <a:rPr lang="en-US" baseline="0" dirty="0" err="1" smtClean="0"/>
              <a:t>Aho-Corasick</a:t>
            </a:r>
            <a:r>
              <a:rPr lang="en-US" baseline="0" dirty="0" smtClean="0"/>
              <a:t> algorithm for pattern-matching. The way </a:t>
            </a:r>
            <a:r>
              <a:rPr lang="en-US" baseline="0" dirty="0" err="1" smtClean="0"/>
              <a:t>Aho-Corasick</a:t>
            </a:r>
            <a:r>
              <a:rPr lang="en-US" baseline="0" dirty="0" smtClean="0"/>
              <a:t> works is by combining thousands of patterns into a state diagram. To search for a pattern, Snort feeds a byte at a time to the </a:t>
            </a:r>
            <a:r>
              <a:rPr lang="en-US" baseline="0" dirty="0" err="1" smtClean="0"/>
              <a:t>Aho-Corasick</a:t>
            </a:r>
            <a:r>
              <a:rPr lang="en-US" baseline="0" dirty="0" smtClean="0"/>
              <a:t> engine, which causes an internal state transition.</a:t>
            </a:r>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6</a:t>
            </a:fld>
            <a:endParaRPr lang="en-US"/>
          </a:p>
        </p:txBody>
      </p:sp>
    </p:spTree>
    <p:extLst>
      <p:ext uri="{BB962C8B-B14F-4D97-AF65-F5344CB8AC3E}">
        <p14:creationId xmlns:p14="http://schemas.microsoft.com/office/powerpoint/2010/main" val="14577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that we’ve built a state-machine parser with HTTP, let’s build an IDS from it by adding </a:t>
            </a:r>
            <a:r>
              <a:rPr lang="en-US" baseline="0" dirty="0" err="1" smtClean="0"/>
              <a:t>Aho-Corasick</a:t>
            </a:r>
            <a:r>
              <a:rPr lang="en-US" baseline="0" dirty="0" smtClean="0"/>
              <a:t>.</a:t>
            </a:r>
          </a:p>
          <a:p>
            <a:endParaRPr lang="en-US" baseline="0" dirty="0" smtClean="0"/>
          </a:p>
          <a:p>
            <a:r>
              <a:rPr lang="en-US" baseline="0" dirty="0" smtClean="0"/>
              <a:t>That means we’ll need two state variables: one for the HTTP state, and one for the </a:t>
            </a:r>
            <a:r>
              <a:rPr lang="en-US" baseline="0" dirty="0" err="1" smtClean="0"/>
              <a:t>Aho-Corasick</a:t>
            </a:r>
            <a:r>
              <a:rPr lang="en-US" baseline="0" dirty="0" smtClean="0"/>
              <a:t> pattern matching state.</a:t>
            </a:r>
          </a:p>
          <a:p>
            <a:endParaRPr lang="en-US" baseline="0" dirty="0" smtClean="0"/>
          </a:p>
          <a:p>
            <a:r>
              <a:rPr lang="en-US" dirty="0" smtClean="0"/>
              <a:t>Before we run the parser, we compile all the strings we are looking for in</a:t>
            </a:r>
            <a:r>
              <a:rPr lang="en-US" baseline="0" dirty="0" smtClean="0"/>
              <a:t> the method field, like GET, PUT, GNUTELLA, and so on. We put them in a global variable we’ll call </a:t>
            </a:r>
            <a:r>
              <a:rPr lang="en-US" baseline="0" dirty="0" err="1" smtClean="0"/>
              <a:t>xxMethods</a:t>
            </a:r>
            <a:r>
              <a:rPr lang="en-US" baseline="0" dirty="0" smtClean="0"/>
              <a:t>. Then, for each byte in the method, we just feed it to the </a:t>
            </a:r>
            <a:r>
              <a:rPr lang="en-US" baseline="0" dirty="0" err="1" smtClean="0"/>
              <a:t>Aho-Corasick</a:t>
            </a:r>
            <a:r>
              <a:rPr lang="en-US" baseline="0" dirty="0" smtClean="0"/>
              <a:t> engine. If a pattern matches, that search function will call a call back or something.</a:t>
            </a:r>
          </a:p>
          <a:p>
            <a:endParaRPr lang="en-US" baseline="0" dirty="0" smtClean="0"/>
          </a:p>
          <a:p>
            <a:r>
              <a:rPr lang="en-US" baseline="0" dirty="0" smtClean="0"/>
              <a:t>Now let’s look at what happens when we transition from one field to the next. When we enter a new state, we have to re-initialize the </a:t>
            </a:r>
            <a:r>
              <a:rPr lang="en-US" baseline="0" dirty="0" err="1" smtClean="0"/>
              <a:t>Aho-Corasick</a:t>
            </a:r>
            <a:r>
              <a:rPr lang="en-US" baseline="0" dirty="0" smtClean="0"/>
              <a:t> state in the new table. This is showing in the code in the example of starting the next </a:t>
            </a:r>
            <a:r>
              <a:rPr lang="en-US" baseline="0" dirty="0" err="1" smtClean="0"/>
              <a:t>xxSpaces</a:t>
            </a:r>
            <a:r>
              <a:rPr lang="en-US" baseline="0" dirty="0" smtClean="0"/>
              <a:t> search. Likewise, just before leaving a state, we need to mark the fact that we are leaving, showing here were we end the </a:t>
            </a:r>
            <a:r>
              <a:rPr lang="en-US" baseline="0" dirty="0" err="1" smtClean="0"/>
              <a:t>xxMethods</a:t>
            </a:r>
            <a:r>
              <a:rPr lang="en-US" baseline="0" dirty="0" smtClean="0"/>
              <a:t> search.</a:t>
            </a:r>
          </a:p>
          <a:p>
            <a:endParaRPr lang="en-US" baseline="0" dirty="0" smtClean="0"/>
          </a:p>
          <a:p>
            <a:r>
              <a:rPr lang="en-US" baseline="0" dirty="0" smtClean="0"/>
              <a:t>Note that we can do other things than just pattern matching IDS. For example, we can trigger when the METHOD field exceeds a threshold in length and trigger a buffer-overflow event. Note that this ‘length’ value joins the HTTP parser state and </a:t>
            </a:r>
            <a:r>
              <a:rPr lang="en-US" baseline="0" dirty="0" err="1" smtClean="0"/>
              <a:t>Aho-Corasick</a:t>
            </a:r>
            <a:r>
              <a:rPr lang="en-US" baseline="0" dirty="0" smtClean="0"/>
              <a:t> state as yet another state variable, though I haven’t shown how in this code.</a:t>
            </a:r>
          </a:p>
        </p:txBody>
      </p:sp>
      <p:sp>
        <p:nvSpPr>
          <p:cNvPr id="4" name="Slide Number Placeholder 3"/>
          <p:cNvSpPr>
            <a:spLocks noGrp="1"/>
          </p:cNvSpPr>
          <p:nvPr>
            <p:ph type="sldNum" sz="quarter" idx="10"/>
          </p:nvPr>
        </p:nvSpPr>
        <p:spPr/>
        <p:txBody>
          <a:bodyPr/>
          <a:lstStyle/>
          <a:p>
            <a:fld id="{0305BFA9-3DA4-1247-8D37-6CD4E6DAC47F}" type="slidenum">
              <a:rPr lang="en-US" smtClean="0"/>
              <a:t>7</a:t>
            </a:fld>
            <a:endParaRPr lang="en-US"/>
          </a:p>
        </p:txBody>
      </p:sp>
    </p:spTree>
    <p:extLst>
      <p:ext uri="{BB962C8B-B14F-4D97-AF65-F5344CB8AC3E}">
        <p14:creationId xmlns:p14="http://schemas.microsoft.com/office/powerpoint/2010/main" val="1929666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common question about IDS is “do you reassemble TCP?”. In our hypothetical IDS above, the answer is “no but yes”. No, it doesn’t reassemble TCP, but that’s because it doesn’t have to. It simply remembers those state variables from one packet to the next without needing reassembly. It can pattern-match a method like “GNUTELLA”, even if that method string never appears whole in a single packet.</a:t>
            </a:r>
          </a:p>
          <a:p>
            <a:endParaRPr lang="en-US" baseline="0" dirty="0" smtClean="0"/>
          </a:p>
          <a:p>
            <a:r>
              <a:rPr lang="en-US" baseline="0" dirty="0" smtClean="0"/>
              <a:t>The answer “no but yes” is the same for “do you swap bytes”. The answer is no, but it gets the same result.</a:t>
            </a:r>
          </a:p>
          <a:p>
            <a:endParaRPr lang="en-US" baseline="0" dirty="0" smtClean="0"/>
          </a:p>
          <a:p>
            <a:r>
              <a:rPr lang="en-US" baseline="0" dirty="0" smtClean="0"/>
              <a:t>Likewise, consider Snort’s preprocessors for data normalization. A state-machine handles these natively, without needing to “normalize” it.</a:t>
            </a:r>
          </a:p>
          <a:p>
            <a:endParaRPr lang="en-US" baseline="0" dirty="0" smtClean="0"/>
          </a:p>
          <a:p>
            <a:r>
              <a:rPr lang="en-US" baseline="0" dirty="0" smtClean="0"/>
              <a:t>I present these questions to highlight what happens when you change the rules. These questions assume a certain underlying architecture and don’t apply when you completely change that architecture.</a:t>
            </a:r>
          </a:p>
          <a:p>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8</a:t>
            </a:fld>
            <a:endParaRPr lang="en-US"/>
          </a:p>
        </p:txBody>
      </p:sp>
    </p:spTree>
    <p:extLst>
      <p:ext uri="{BB962C8B-B14F-4D97-AF65-F5344CB8AC3E}">
        <p14:creationId xmlns:p14="http://schemas.microsoft.com/office/powerpoint/2010/main" val="3788915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use </a:t>
            </a:r>
            <a:r>
              <a:rPr lang="en-US" baseline="0" dirty="0" err="1" smtClean="0"/>
              <a:t>statemachines</a:t>
            </a:r>
            <a:r>
              <a:rPr lang="en-US" baseline="0" dirty="0" smtClean="0"/>
              <a:t>?</a:t>
            </a:r>
          </a:p>
          <a:p>
            <a:endParaRPr lang="en-US" baseline="0" dirty="0" smtClean="0"/>
          </a:p>
          <a:p>
            <a:r>
              <a:rPr lang="en-US" baseline="0" dirty="0" smtClean="0"/>
              <a:t>#1 is that the memory overhead is really small. It means that you can fit massive number of TCP connections in a tiny amount RAM. Consider Apache that allocates a 64k buffer for each request. That means 640-gigabytes for buffering for 10 million connections. But my example above with two state integers needs only 80 megabytes for 10 million connections</a:t>
            </a:r>
          </a:p>
          <a:p>
            <a:endParaRPr lang="en-US" baseline="0" dirty="0" smtClean="0"/>
          </a:p>
          <a:p>
            <a:r>
              <a:rPr lang="en-US" baseline="0" dirty="0" smtClean="0"/>
              <a:t>#2 is inherent robustness. You don’t have buffer overflows if you aren’t buffering anything. All sort of edge cases </a:t>
            </a:r>
            <a:r>
              <a:rPr lang="en-US" baseline="0" dirty="0" err="1" smtClean="0"/>
              <a:t>dispapear</a:t>
            </a:r>
            <a:r>
              <a:rPr lang="en-US" baseline="0" dirty="0" smtClean="0"/>
              <a:t>.</a:t>
            </a:r>
          </a:p>
          <a:p>
            <a:endParaRPr lang="en-US" baseline="0" dirty="0" smtClean="0"/>
          </a:p>
          <a:p>
            <a:r>
              <a:rPr lang="en-US" baseline="0" dirty="0" smtClean="0"/>
              <a:t>#3 scalability and performance. Programmers used to Stevens think it’s slow, but its very very fast.</a:t>
            </a:r>
          </a:p>
          <a:p>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9</a:t>
            </a:fld>
            <a:endParaRPr lang="en-US"/>
          </a:p>
        </p:txBody>
      </p:sp>
    </p:spTree>
    <p:extLst>
      <p:ext uri="{BB962C8B-B14F-4D97-AF65-F5344CB8AC3E}">
        <p14:creationId xmlns:p14="http://schemas.microsoft.com/office/powerpoint/2010/main" val="357238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keep coming across this technique when</a:t>
            </a:r>
            <a:r>
              <a:rPr lang="en-US" baseline="0" dirty="0" smtClean="0"/>
              <a:t> reverse engineering. It’s widely used in the closed-source world. The reason is simple: if you want scalability, you have to do things this way.</a:t>
            </a:r>
          </a:p>
          <a:p>
            <a:endParaRPr lang="en-US" baseline="0" dirty="0" smtClean="0"/>
          </a:p>
          <a:p>
            <a:r>
              <a:rPr lang="en-US" baseline="0" dirty="0" smtClean="0"/>
              <a:t>There are also a few open source examples. They aren’t as common though. My Ferret tool has lots of weird examples, though the code sucks a lot. My nice looking code that does this is still closed source.</a:t>
            </a:r>
          </a:p>
          <a:p>
            <a:endParaRPr lang="en-US" baseline="0" dirty="0" smtClean="0"/>
          </a:p>
        </p:txBody>
      </p:sp>
      <p:sp>
        <p:nvSpPr>
          <p:cNvPr id="4" name="Slide Number Placeholder 3"/>
          <p:cNvSpPr>
            <a:spLocks noGrp="1"/>
          </p:cNvSpPr>
          <p:nvPr>
            <p:ph type="sldNum" sz="quarter" idx="10"/>
          </p:nvPr>
        </p:nvSpPr>
        <p:spPr/>
        <p:txBody>
          <a:bodyPr/>
          <a:lstStyle/>
          <a:p>
            <a:fld id="{0305BFA9-3DA4-1247-8D37-6CD4E6DAC47F}" type="slidenum">
              <a:rPr lang="en-US" smtClean="0"/>
              <a:t>10</a:t>
            </a:fld>
            <a:endParaRPr lang="en-US"/>
          </a:p>
        </p:txBody>
      </p:sp>
    </p:spTree>
    <p:extLst>
      <p:ext uri="{BB962C8B-B14F-4D97-AF65-F5344CB8AC3E}">
        <p14:creationId xmlns:p14="http://schemas.microsoft.com/office/powerpoint/2010/main" val="180910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1F0E7E-0A4B-714E-9E43-3B682F23BFAE}"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272696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F0E7E-0A4B-714E-9E43-3B682F23BFAE}"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341324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F0E7E-0A4B-714E-9E43-3B682F23BFAE}"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292457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F0E7E-0A4B-714E-9E43-3B682F23BFAE}"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388743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1F0E7E-0A4B-714E-9E43-3B682F23BFAE}"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261004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1F0E7E-0A4B-714E-9E43-3B682F23BFAE}"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395785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1F0E7E-0A4B-714E-9E43-3B682F23BFAE}" type="datetimeFigureOut">
              <a:rPr lang="en-US" smtClean="0"/>
              <a:t>1/27/14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294082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1F0E7E-0A4B-714E-9E43-3B682F23BFAE}" type="datetimeFigureOut">
              <a:rPr lang="en-US" smtClean="0"/>
              <a:t>1/27/14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374162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F0E7E-0A4B-714E-9E43-3B682F23BFAE}" type="datetimeFigureOut">
              <a:rPr lang="en-US" smtClean="0"/>
              <a:t>1/27/14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67178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F0E7E-0A4B-714E-9E43-3B682F23BFAE}"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152021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F0E7E-0A4B-714E-9E43-3B682F23BFAE}"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32579797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F0E7E-0A4B-714E-9E43-3B682F23BFAE}" type="datetimeFigureOut">
              <a:rPr lang="en-US" smtClean="0"/>
              <a:t>1/27/14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DFD8C-9968-044C-A7E9-951BFDEB8EE0}" type="slidenum">
              <a:rPr lang="en-US" smtClean="0"/>
              <a:t>‹#›</a:t>
            </a:fld>
            <a:endParaRPr lang="en-US"/>
          </a:p>
        </p:txBody>
      </p:sp>
    </p:spTree>
    <p:extLst>
      <p:ext uri="{BB962C8B-B14F-4D97-AF65-F5344CB8AC3E}">
        <p14:creationId xmlns:p14="http://schemas.microsoft.com/office/powerpoint/2010/main" val="683488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examp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C10M:</a:t>
            </a:r>
            <a:br>
              <a:rPr lang="en-US" dirty="0" smtClean="0"/>
            </a:br>
            <a:r>
              <a:rPr lang="en-US" dirty="0" smtClean="0"/>
              <a:t>state machine parsers</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by Robert David Graham</a:t>
            </a:r>
          </a:p>
          <a:p>
            <a:r>
              <a:rPr lang="en-US" dirty="0" smtClean="0"/>
              <a:t>@</a:t>
            </a:r>
            <a:r>
              <a:rPr lang="en-US" dirty="0" err="1" smtClean="0"/>
              <a:t>ErrataRob</a:t>
            </a:r>
            <a:endParaRPr lang="en-US" dirty="0" smtClean="0"/>
          </a:p>
          <a:p>
            <a:r>
              <a:rPr lang="en-US" dirty="0" smtClean="0"/>
              <a:t>http://c10m.robertgraham.com/</a:t>
            </a:r>
            <a:endParaRPr lang="en-US" dirty="0"/>
          </a:p>
        </p:txBody>
      </p:sp>
    </p:spTree>
    <p:extLst>
      <p:ext uri="{BB962C8B-B14F-4D97-AF65-F5344CB8AC3E}">
        <p14:creationId xmlns:p14="http://schemas.microsoft.com/office/powerpoint/2010/main" val="21054904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does this?</a:t>
            </a:r>
            <a:endParaRPr lang="en-US" dirty="0"/>
          </a:p>
        </p:txBody>
      </p:sp>
      <p:sp>
        <p:nvSpPr>
          <p:cNvPr id="3" name="Content Placeholder 2"/>
          <p:cNvSpPr>
            <a:spLocks noGrp="1"/>
          </p:cNvSpPr>
          <p:nvPr>
            <p:ph idx="1"/>
          </p:nvPr>
        </p:nvSpPr>
        <p:spPr/>
        <p:txBody>
          <a:bodyPr>
            <a:normAutofit/>
          </a:bodyPr>
          <a:lstStyle/>
          <a:p>
            <a:r>
              <a:rPr lang="en-US" dirty="0" smtClean="0"/>
              <a:t>Most everyone in closed-source</a:t>
            </a:r>
          </a:p>
          <a:p>
            <a:pPr lvl="1"/>
            <a:r>
              <a:rPr lang="en-US" dirty="0" smtClean="0"/>
              <a:t>IDS: </a:t>
            </a:r>
            <a:r>
              <a:rPr lang="en-US" dirty="0" err="1" smtClean="0"/>
              <a:t>Proventia</a:t>
            </a:r>
            <a:r>
              <a:rPr lang="en-US" dirty="0" smtClean="0"/>
              <a:t>, </a:t>
            </a:r>
            <a:r>
              <a:rPr lang="en-US" dirty="0" err="1" smtClean="0"/>
              <a:t>Intruvert</a:t>
            </a:r>
            <a:r>
              <a:rPr lang="en-US" dirty="0" smtClean="0"/>
              <a:t>, Palo Alto</a:t>
            </a:r>
          </a:p>
          <a:p>
            <a:pPr lvl="1"/>
            <a:r>
              <a:rPr lang="en-US" dirty="0" smtClean="0"/>
              <a:t>Web: IIS</a:t>
            </a:r>
          </a:p>
          <a:p>
            <a:pPr lvl="1"/>
            <a:r>
              <a:rPr lang="en-US" dirty="0" smtClean="0"/>
              <a:t>… and so much more</a:t>
            </a:r>
          </a:p>
          <a:p>
            <a:r>
              <a:rPr lang="en-US" dirty="0" smtClean="0"/>
              <a:t>Some open source</a:t>
            </a:r>
          </a:p>
          <a:p>
            <a:pPr marL="742950" lvl="2" indent="-342900"/>
            <a:r>
              <a:rPr lang="en-US" dirty="0"/>
              <a:t>IDS: Snort, </a:t>
            </a:r>
            <a:r>
              <a:rPr lang="en-US" dirty="0" err="1" smtClean="0"/>
              <a:t>Suricata</a:t>
            </a:r>
            <a:endParaRPr lang="en-US" dirty="0" smtClean="0"/>
          </a:p>
          <a:p>
            <a:pPr lvl="1"/>
            <a:r>
              <a:rPr lang="en-US" dirty="0" err="1" smtClean="0"/>
              <a:t>ferret.googlecode.com</a:t>
            </a:r>
            <a:endParaRPr lang="en-US" dirty="0" smtClean="0"/>
          </a:p>
          <a:p>
            <a:pPr lvl="2"/>
            <a:r>
              <a:rPr lang="en-US" dirty="0" smtClean="0"/>
              <a:t>(this sucks BTW)</a:t>
            </a:r>
          </a:p>
          <a:p>
            <a:endParaRPr lang="en-US" dirty="0"/>
          </a:p>
        </p:txBody>
      </p:sp>
    </p:spTree>
    <p:extLst>
      <p:ext uri="{BB962C8B-B14F-4D97-AF65-F5344CB8AC3E}">
        <p14:creationId xmlns:p14="http://schemas.microsoft.com/office/powerpoint/2010/main" val="42059493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3" cstate="email">
            <a:extLst>
              <a:ext uri="{28A0092B-C50C-407E-A947-70E740481C1C}">
                <a14:useLocalDpi xmlns:a14="http://schemas.microsoft.com/office/drawing/2010/main"/>
              </a:ext>
            </a:extLst>
          </a:blip>
          <a:srcRect l="-10000" r="-10000"/>
          <a:stretch>
            <a:fillRect/>
          </a:stretch>
        </p:blipFill>
        <p:spPr>
          <a:xfrm>
            <a:off x="6226488" y="0"/>
            <a:ext cx="3138905" cy="2615754"/>
          </a:xfrm>
          <a:prstGeom prst="rect">
            <a:avLst/>
          </a:prstGeom>
        </p:spPr>
      </p:pic>
      <p:sp>
        <p:nvSpPr>
          <p:cNvPr id="2" name="Title 1"/>
          <p:cNvSpPr>
            <a:spLocks noGrp="1"/>
          </p:cNvSpPr>
          <p:nvPr>
            <p:ph type="title"/>
          </p:nvPr>
        </p:nvSpPr>
        <p:spPr/>
        <p:txBody>
          <a:bodyPr/>
          <a:lstStyle/>
          <a:p>
            <a:pPr algn="l"/>
            <a:r>
              <a:rPr lang="en-US" dirty="0" smtClean="0"/>
              <a:t>Parsing the bytes</a:t>
            </a:r>
            <a:endParaRPr lang="en-US"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smtClean="0"/>
              <a:t>If you are using </a:t>
            </a:r>
            <a:r>
              <a:rPr lang="en-US" dirty="0" err="1" smtClean="0">
                <a:latin typeface="Consolas"/>
                <a:cs typeface="Consolas"/>
              </a:rPr>
              <a:t>ntohs</a:t>
            </a:r>
            <a:r>
              <a:rPr lang="en-US" dirty="0" smtClean="0">
                <a:latin typeface="Courier New"/>
                <a:cs typeface="Courier New"/>
              </a:rPr>
              <a:t>()</a:t>
            </a:r>
            <a:r>
              <a:rPr lang="en-US" dirty="0" smtClean="0"/>
              <a:t>, </a:t>
            </a:r>
          </a:p>
          <a:p>
            <a:pPr marL="0" indent="0">
              <a:buNone/>
            </a:pPr>
            <a:r>
              <a:rPr lang="en-US" dirty="0" smtClean="0"/>
              <a:t>you are doing it wrong</a:t>
            </a:r>
          </a:p>
          <a:p>
            <a:endParaRPr lang="en-US" dirty="0"/>
          </a:p>
          <a:p>
            <a:pPr marL="0" indent="0">
              <a:buNone/>
            </a:pPr>
            <a:r>
              <a:rPr lang="en-US" dirty="0" smtClean="0">
                <a:latin typeface="Consolas"/>
                <a:cs typeface="Consolas"/>
              </a:rPr>
              <a:t>short port = </a:t>
            </a:r>
            <a:r>
              <a:rPr lang="en-US" dirty="0" err="1" smtClean="0">
                <a:latin typeface="Consolas"/>
                <a:cs typeface="Consolas"/>
              </a:rPr>
              <a:t>ntohs</a:t>
            </a:r>
            <a:r>
              <a:rPr lang="en-US" dirty="0" smtClean="0">
                <a:latin typeface="Consolas"/>
                <a:cs typeface="Consolas"/>
              </a:rPr>
              <a:t>(*(short*)p);</a:t>
            </a:r>
          </a:p>
          <a:p>
            <a:endParaRPr lang="en-US" dirty="0" smtClean="0">
              <a:latin typeface="Consolas"/>
              <a:cs typeface="Consolas"/>
            </a:endParaRPr>
          </a:p>
          <a:p>
            <a:pPr marL="0" indent="0">
              <a:buNone/>
            </a:pPr>
            <a:r>
              <a:rPr lang="en-US" dirty="0" err="1">
                <a:latin typeface="Consolas"/>
                <a:cs typeface="Consolas"/>
              </a:rPr>
              <a:t>i</a:t>
            </a:r>
            <a:r>
              <a:rPr lang="en-US" dirty="0" err="1" smtClean="0">
                <a:latin typeface="Consolas"/>
                <a:cs typeface="Consolas"/>
              </a:rPr>
              <a:t>nt</a:t>
            </a:r>
            <a:r>
              <a:rPr lang="en-US" dirty="0" smtClean="0">
                <a:latin typeface="Consolas"/>
                <a:cs typeface="Consolas"/>
              </a:rPr>
              <a:t> port = p[0]&lt;&lt;8 | p[1]; </a:t>
            </a:r>
            <a:endParaRPr lang="en-US" dirty="0">
              <a:latin typeface="Consolas"/>
              <a:cs typeface="Consolas"/>
            </a:endParaRPr>
          </a:p>
        </p:txBody>
      </p:sp>
      <p:sp>
        <p:nvSpPr>
          <p:cNvPr id="6" name="Multiply 5"/>
          <p:cNvSpPr/>
          <p:nvPr/>
        </p:nvSpPr>
        <p:spPr>
          <a:xfrm>
            <a:off x="7543487" y="274638"/>
            <a:ext cx="912332" cy="706382"/>
          </a:xfrm>
          <a:prstGeom prst="mathMultiply">
            <a:avLst>
              <a:gd name="adj1" fmla="val 18303"/>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505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4031094"/>
            <a:ext cx="2772229" cy="2426586"/>
          </a:xfrm>
        </p:spPr>
        <p:txBody>
          <a:bodyPr/>
          <a:lstStyle/>
          <a:p>
            <a:r>
              <a:rPr lang="en-US" dirty="0"/>
              <a:t>p</a:t>
            </a:r>
            <a:r>
              <a:rPr lang="en-US" dirty="0" smtClean="0"/>
              <a:t>arser state machine</a:t>
            </a:r>
            <a:endParaRPr lang="en-US" dirty="0"/>
          </a:p>
        </p:txBody>
      </p:sp>
      <p:grpSp>
        <p:nvGrpSpPr>
          <p:cNvPr id="237" name="Group 236"/>
          <p:cNvGrpSpPr/>
          <p:nvPr/>
        </p:nvGrpSpPr>
        <p:grpSpPr>
          <a:xfrm>
            <a:off x="3401555" y="1519521"/>
            <a:ext cx="5447390" cy="4764777"/>
            <a:chOff x="3228790" y="1569265"/>
            <a:chExt cx="5447390" cy="4764777"/>
          </a:xfrm>
        </p:grpSpPr>
        <p:sp>
          <p:nvSpPr>
            <p:cNvPr id="5" name="Oval 4"/>
            <p:cNvSpPr/>
            <p:nvPr/>
          </p:nvSpPr>
          <p:spPr>
            <a:xfrm>
              <a:off x="3228790" y="1569265"/>
              <a:ext cx="935789" cy="574842"/>
            </a:xfrm>
            <a:prstGeom prst="ellipse">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START</a:t>
              </a:r>
              <a:endParaRPr lang="en-US" sz="1600" dirty="0">
                <a:solidFill>
                  <a:schemeClr val="tx1"/>
                </a:solidFill>
              </a:endParaRPr>
            </a:p>
          </p:txBody>
        </p:sp>
        <p:sp>
          <p:nvSpPr>
            <p:cNvPr id="20" name="Oval 19"/>
            <p:cNvSpPr/>
            <p:nvPr/>
          </p:nvSpPr>
          <p:spPr>
            <a:xfrm>
              <a:off x="4024659" y="2265691"/>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method</a:t>
              </a:r>
              <a:endParaRPr lang="en-US" sz="1600" dirty="0">
                <a:solidFill>
                  <a:schemeClr val="tx1"/>
                </a:solidFill>
              </a:endParaRPr>
            </a:p>
          </p:txBody>
        </p:sp>
        <p:cxnSp>
          <p:nvCxnSpPr>
            <p:cNvPr id="23" name="Curved Connector 22"/>
            <p:cNvCxnSpPr>
              <a:stCxn id="5" idx="4"/>
              <a:endCxn id="20" idx="2"/>
            </p:cNvCxnSpPr>
            <p:nvPr/>
          </p:nvCxnSpPr>
          <p:spPr>
            <a:xfrm rot="16200000" flipH="1">
              <a:off x="3656170" y="2184622"/>
              <a:ext cx="409005" cy="32797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5560003" y="2260310"/>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URI</a:t>
              </a:r>
            </a:p>
          </p:txBody>
        </p:sp>
        <p:sp>
          <p:nvSpPr>
            <p:cNvPr id="30" name="Oval 29"/>
            <p:cNvSpPr/>
            <p:nvPr/>
          </p:nvSpPr>
          <p:spPr>
            <a:xfrm>
              <a:off x="7130791" y="2260311"/>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version</a:t>
              </a:r>
              <a:endParaRPr lang="en-US" sz="1600" dirty="0">
                <a:solidFill>
                  <a:schemeClr val="tx1"/>
                </a:solidFill>
              </a:endParaRPr>
            </a:p>
          </p:txBody>
        </p:sp>
        <p:sp>
          <p:nvSpPr>
            <p:cNvPr id="32" name="Oval 31"/>
            <p:cNvSpPr/>
            <p:nvPr/>
          </p:nvSpPr>
          <p:spPr>
            <a:xfrm>
              <a:off x="5422959" y="4768600"/>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EOL</a:t>
              </a:r>
              <a:endParaRPr lang="en-US" sz="1600" dirty="0">
                <a:solidFill>
                  <a:schemeClr val="tx1"/>
                </a:solidFill>
              </a:endParaRPr>
            </a:p>
          </p:txBody>
        </p:sp>
        <p:sp>
          <p:nvSpPr>
            <p:cNvPr id="34" name="Oval 33"/>
            <p:cNvSpPr/>
            <p:nvPr/>
          </p:nvSpPr>
          <p:spPr>
            <a:xfrm>
              <a:off x="7740391" y="4985983"/>
              <a:ext cx="935789" cy="574842"/>
            </a:xfrm>
            <a:prstGeom prst="ellipse">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END</a:t>
              </a:r>
              <a:endParaRPr lang="en-US" sz="1600" dirty="0">
                <a:solidFill>
                  <a:schemeClr val="tx1"/>
                </a:solidFill>
              </a:endParaRPr>
            </a:p>
          </p:txBody>
        </p:sp>
        <p:cxnSp>
          <p:nvCxnSpPr>
            <p:cNvPr id="40" name="Curved Connector 39"/>
            <p:cNvCxnSpPr>
              <a:stCxn id="28" idx="5"/>
              <a:endCxn id="52" idx="1"/>
            </p:cNvCxnSpPr>
            <p:nvPr/>
          </p:nvCxnSpPr>
          <p:spPr>
            <a:xfrm rot="5400000">
              <a:off x="6010074" y="3047541"/>
              <a:ext cx="645249" cy="52103"/>
            </a:xfrm>
            <a:prstGeom prst="curvedConnector3">
              <a:avLst>
                <a:gd name="adj1" fmla="val 50000"/>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Curved Connector 42"/>
            <p:cNvCxnSpPr>
              <a:stCxn id="30" idx="5"/>
              <a:endCxn id="53" idx="1"/>
            </p:cNvCxnSpPr>
            <p:nvPr/>
          </p:nvCxnSpPr>
          <p:spPr>
            <a:xfrm rot="5400000">
              <a:off x="7512340" y="2979020"/>
              <a:ext cx="645249" cy="189146"/>
            </a:xfrm>
            <a:prstGeom prst="curvedConnector3">
              <a:avLst>
                <a:gd name="adj1" fmla="val 50000"/>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4752790" y="3317414"/>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space1</a:t>
              </a:r>
              <a:endParaRPr lang="en-US" sz="1600" dirty="0">
                <a:solidFill>
                  <a:schemeClr val="tx1"/>
                </a:solidFill>
              </a:endParaRPr>
            </a:p>
          </p:txBody>
        </p:sp>
        <p:cxnSp>
          <p:nvCxnSpPr>
            <p:cNvPr id="51" name="Curved Connector 50"/>
            <p:cNvCxnSpPr>
              <a:stCxn id="20" idx="5"/>
              <a:endCxn id="50" idx="1"/>
            </p:cNvCxnSpPr>
            <p:nvPr/>
          </p:nvCxnSpPr>
          <p:spPr>
            <a:xfrm rot="16200000" flipH="1">
              <a:off x="4533995" y="3045759"/>
              <a:ext cx="645249" cy="66428"/>
            </a:xfrm>
            <a:prstGeom prst="curvedConnector3">
              <a:avLst>
                <a:gd name="adj1" fmla="val 50000"/>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6169603" y="3312033"/>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space2</a:t>
              </a:r>
            </a:p>
          </p:txBody>
        </p:sp>
        <p:sp>
          <p:nvSpPr>
            <p:cNvPr id="53" name="Oval 52"/>
            <p:cNvSpPr/>
            <p:nvPr/>
          </p:nvSpPr>
          <p:spPr>
            <a:xfrm>
              <a:off x="7603348" y="3312034"/>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space3</a:t>
              </a:r>
              <a:endParaRPr lang="en-US" sz="1600" dirty="0">
                <a:solidFill>
                  <a:schemeClr val="tx1"/>
                </a:solidFill>
              </a:endParaRPr>
            </a:p>
          </p:txBody>
        </p:sp>
        <p:cxnSp>
          <p:nvCxnSpPr>
            <p:cNvPr id="56" name="Curved Connector 55"/>
            <p:cNvCxnSpPr>
              <a:stCxn id="50" idx="0"/>
              <a:endCxn id="28" idx="3"/>
            </p:cNvCxnSpPr>
            <p:nvPr/>
          </p:nvCxnSpPr>
          <p:spPr>
            <a:xfrm rot="5400000" flipH="1" flipV="1">
              <a:off x="5175642" y="2796011"/>
              <a:ext cx="566446" cy="47636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52" idx="0"/>
              <a:endCxn id="30" idx="3"/>
            </p:cNvCxnSpPr>
            <p:nvPr/>
          </p:nvCxnSpPr>
          <p:spPr>
            <a:xfrm rot="5400000" flipH="1" flipV="1">
              <a:off x="6672134" y="2716333"/>
              <a:ext cx="561064" cy="63033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Curved Connector 57"/>
            <p:cNvCxnSpPr>
              <a:stCxn id="53" idx="4"/>
              <a:endCxn id="32" idx="0"/>
            </p:cNvCxnSpPr>
            <p:nvPr/>
          </p:nvCxnSpPr>
          <p:spPr>
            <a:xfrm rot="5400000">
              <a:off x="6540187" y="3237544"/>
              <a:ext cx="881724" cy="2180389"/>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9" name="Curved Connector 58"/>
            <p:cNvCxnSpPr>
              <a:stCxn id="32" idx="6"/>
              <a:endCxn id="34" idx="2"/>
            </p:cNvCxnSpPr>
            <p:nvPr/>
          </p:nvCxnSpPr>
          <p:spPr>
            <a:xfrm>
              <a:off x="6358748" y="5056021"/>
              <a:ext cx="1381643" cy="217383"/>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88" name="Curved Connector 87"/>
            <p:cNvCxnSpPr>
              <a:stCxn id="52" idx="4"/>
              <a:endCxn id="32" idx="0"/>
            </p:cNvCxnSpPr>
            <p:nvPr/>
          </p:nvCxnSpPr>
          <p:spPr>
            <a:xfrm rot="5400000">
              <a:off x="5823314" y="3954415"/>
              <a:ext cx="881725" cy="746644"/>
            </a:xfrm>
            <a:prstGeom prst="curvedConnector3">
              <a:avLst>
                <a:gd name="adj1" fmla="val 30795"/>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4" name="Curved Connector 93"/>
            <p:cNvCxnSpPr>
              <a:stCxn id="28" idx="4"/>
              <a:endCxn id="32" idx="0"/>
            </p:cNvCxnSpPr>
            <p:nvPr/>
          </p:nvCxnSpPr>
          <p:spPr>
            <a:xfrm rot="5400000">
              <a:off x="4992652" y="3733354"/>
              <a:ext cx="1933448" cy="137044"/>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7" name="Curved Connector 96"/>
            <p:cNvCxnSpPr>
              <a:stCxn id="30" idx="4"/>
              <a:endCxn id="32" idx="0"/>
            </p:cNvCxnSpPr>
            <p:nvPr/>
          </p:nvCxnSpPr>
          <p:spPr>
            <a:xfrm rot="5400000">
              <a:off x="5778047" y="2947960"/>
              <a:ext cx="1933447" cy="1707832"/>
            </a:xfrm>
            <a:prstGeom prst="curvedConnector3">
              <a:avLst>
                <a:gd name="adj1" fmla="val 70435"/>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00" name="Curved Connector 99"/>
            <p:cNvCxnSpPr>
              <a:stCxn id="50" idx="4"/>
              <a:endCxn id="32" idx="0"/>
            </p:cNvCxnSpPr>
            <p:nvPr/>
          </p:nvCxnSpPr>
          <p:spPr>
            <a:xfrm rot="16200000" flipH="1">
              <a:off x="5117597" y="3995343"/>
              <a:ext cx="876344" cy="670169"/>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04" name="Curved Connector 103"/>
            <p:cNvCxnSpPr>
              <a:stCxn id="20" idx="4"/>
              <a:endCxn id="32" idx="0"/>
            </p:cNvCxnSpPr>
            <p:nvPr/>
          </p:nvCxnSpPr>
          <p:spPr>
            <a:xfrm rot="16200000" flipH="1">
              <a:off x="4227671" y="3105416"/>
              <a:ext cx="1928067" cy="1398300"/>
            </a:xfrm>
            <a:prstGeom prst="curvedConnector3">
              <a:avLst>
                <a:gd name="adj1" fmla="val 78543"/>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117" name="Oval 116"/>
            <p:cNvSpPr/>
            <p:nvPr/>
          </p:nvSpPr>
          <p:spPr>
            <a:xfrm>
              <a:off x="4133356" y="5759200"/>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name</a:t>
              </a:r>
              <a:endParaRPr lang="en-US" sz="1600" dirty="0">
                <a:solidFill>
                  <a:schemeClr val="tx1"/>
                </a:solidFill>
              </a:endParaRPr>
            </a:p>
          </p:txBody>
        </p:sp>
        <p:sp>
          <p:nvSpPr>
            <p:cNvPr id="118" name="Oval 117"/>
            <p:cNvSpPr/>
            <p:nvPr/>
          </p:nvSpPr>
          <p:spPr>
            <a:xfrm>
              <a:off x="5422958" y="5759200"/>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colon</a:t>
              </a:r>
            </a:p>
          </p:txBody>
        </p:sp>
        <p:sp>
          <p:nvSpPr>
            <p:cNvPr id="119" name="Oval 118"/>
            <p:cNvSpPr/>
            <p:nvPr/>
          </p:nvSpPr>
          <p:spPr>
            <a:xfrm>
              <a:off x="6731072" y="5747538"/>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value</a:t>
              </a:r>
              <a:endParaRPr lang="en-US" sz="1600" dirty="0">
                <a:solidFill>
                  <a:schemeClr val="tx1"/>
                </a:solidFill>
              </a:endParaRPr>
            </a:p>
          </p:txBody>
        </p:sp>
        <p:cxnSp>
          <p:nvCxnSpPr>
            <p:cNvPr id="120" name="Curved Connector 119"/>
            <p:cNvCxnSpPr>
              <a:stCxn id="117" idx="7"/>
              <a:endCxn id="32" idx="4"/>
            </p:cNvCxnSpPr>
            <p:nvPr/>
          </p:nvCxnSpPr>
          <p:spPr>
            <a:xfrm rot="5400000" flipH="1" flipV="1">
              <a:off x="5161507" y="5114037"/>
              <a:ext cx="499942" cy="958752"/>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23" name="Curved Connector 122"/>
            <p:cNvCxnSpPr>
              <a:stCxn id="118" idx="0"/>
              <a:endCxn id="32" idx="4"/>
            </p:cNvCxnSpPr>
            <p:nvPr/>
          </p:nvCxnSpPr>
          <p:spPr>
            <a:xfrm rot="5400000" flipH="1" flipV="1">
              <a:off x="5682974" y="5551321"/>
              <a:ext cx="415758" cy="1"/>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26" name="Curved Connector 125"/>
            <p:cNvCxnSpPr>
              <a:stCxn id="119" idx="1"/>
              <a:endCxn id="32" idx="4"/>
            </p:cNvCxnSpPr>
            <p:nvPr/>
          </p:nvCxnSpPr>
          <p:spPr>
            <a:xfrm rot="16200000" flipV="1">
              <a:off x="6135345" y="5098951"/>
              <a:ext cx="488280" cy="977261"/>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33" name="Curved Connector 132"/>
            <p:cNvCxnSpPr>
              <a:stCxn id="117" idx="5"/>
              <a:endCxn id="118" idx="3"/>
            </p:cNvCxnSpPr>
            <p:nvPr/>
          </p:nvCxnSpPr>
          <p:spPr>
            <a:xfrm rot="16200000" flipH="1">
              <a:off x="5246051" y="5935908"/>
              <a:ext cx="12700" cy="627899"/>
            </a:xfrm>
            <a:prstGeom prst="curvedConnector3">
              <a:avLst>
                <a:gd name="adj1" fmla="val 2462866"/>
              </a:avLst>
            </a:prstGeom>
            <a:ln w="38100" cmpd="dbl">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36" name="Curved Connector 135"/>
            <p:cNvCxnSpPr>
              <a:stCxn id="118" idx="5"/>
              <a:endCxn id="119" idx="3"/>
            </p:cNvCxnSpPr>
            <p:nvPr/>
          </p:nvCxnSpPr>
          <p:spPr>
            <a:xfrm rot="5400000" flipH="1" flipV="1">
              <a:off x="6539078" y="5920821"/>
              <a:ext cx="11662" cy="646411"/>
            </a:xfrm>
            <a:prstGeom prst="curvedConnector3">
              <a:avLst>
                <a:gd name="adj1" fmla="val -268207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Curved Connector 141"/>
            <p:cNvCxnSpPr>
              <a:stCxn id="5" idx="3"/>
              <a:endCxn id="5" idx="2"/>
            </p:cNvCxnSpPr>
            <p:nvPr/>
          </p:nvCxnSpPr>
          <p:spPr>
            <a:xfrm rot="5400000" flipH="1">
              <a:off x="3195693" y="1889784"/>
              <a:ext cx="203237" cy="137043"/>
            </a:xfrm>
            <a:prstGeom prst="curvedConnector4">
              <a:avLst>
                <a:gd name="adj1" fmla="val -153901"/>
                <a:gd name="adj2" fmla="val 266809"/>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Curved Connector 144"/>
            <p:cNvCxnSpPr>
              <a:stCxn id="20" idx="7"/>
              <a:endCxn id="20" idx="6"/>
            </p:cNvCxnSpPr>
            <p:nvPr/>
          </p:nvCxnSpPr>
          <p:spPr>
            <a:xfrm rot="16200000" flipH="1">
              <a:off x="4790307" y="2382972"/>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0" name="Curved Connector 149"/>
            <p:cNvCxnSpPr>
              <a:stCxn id="28" idx="7"/>
              <a:endCxn id="28" idx="6"/>
            </p:cNvCxnSpPr>
            <p:nvPr/>
          </p:nvCxnSpPr>
          <p:spPr>
            <a:xfrm rot="16200000" flipH="1">
              <a:off x="6325651" y="2377591"/>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Curved Connector 152"/>
            <p:cNvCxnSpPr>
              <a:stCxn id="30" idx="7"/>
              <a:endCxn id="30" idx="6"/>
            </p:cNvCxnSpPr>
            <p:nvPr/>
          </p:nvCxnSpPr>
          <p:spPr>
            <a:xfrm rot="16200000" flipH="1">
              <a:off x="7896439" y="2377592"/>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Curved Connector 156"/>
            <p:cNvCxnSpPr>
              <a:stCxn id="50" idx="7"/>
              <a:endCxn id="50" idx="6"/>
            </p:cNvCxnSpPr>
            <p:nvPr/>
          </p:nvCxnSpPr>
          <p:spPr>
            <a:xfrm rot="16200000" flipH="1">
              <a:off x="5518438" y="3434695"/>
              <a:ext cx="203237" cy="137043"/>
            </a:xfrm>
            <a:prstGeom prst="curvedConnector4">
              <a:avLst>
                <a:gd name="adj1" fmla="val -153901"/>
                <a:gd name="adj2" fmla="val 266809"/>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161" name="Curved Connector 160"/>
            <p:cNvCxnSpPr>
              <a:stCxn id="52" idx="7"/>
              <a:endCxn id="52" idx="6"/>
            </p:cNvCxnSpPr>
            <p:nvPr/>
          </p:nvCxnSpPr>
          <p:spPr>
            <a:xfrm rot="16200000" flipH="1">
              <a:off x="6935251" y="3429314"/>
              <a:ext cx="203237" cy="137043"/>
            </a:xfrm>
            <a:prstGeom prst="curvedConnector4">
              <a:avLst>
                <a:gd name="adj1" fmla="val -153901"/>
                <a:gd name="adj2" fmla="val 266809"/>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164" name="Curved Connector 163"/>
            <p:cNvCxnSpPr>
              <a:stCxn id="53" idx="7"/>
              <a:endCxn id="53" idx="6"/>
            </p:cNvCxnSpPr>
            <p:nvPr/>
          </p:nvCxnSpPr>
          <p:spPr>
            <a:xfrm rot="16200000" flipH="1">
              <a:off x="8368996" y="3429315"/>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1" name="Curved Connector 200"/>
            <p:cNvCxnSpPr>
              <a:stCxn id="117" idx="3"/>
              <a:endCxn id="117" idx="2"/>
            </p:cNvCxnSpPr>
            <p:nvPr/>
          </p:nvCxnSpPr>
          <p:spPr>
            <a:xfrm rot="5400000" flipH="1">
              <a:off x="4100259" y="6079719"/>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4" name="Curved Connector 203"/>
            <p:cNvCxnSpPr>
              <a:stCxn id="119" idx="5"/>
              <a:endCxn id="119" idx="6"/>
            </p:cNvCxnSpPr>
            <p:nvPr/>
          </p:nvCxnSpPr>
          <p:spPr>
            <a:xfrm rot="5400000" flipH="1" flipV="1">
              <a:off x="7496720" y="6068056"/>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1" name="Curved Connector 210"/>
            <p:cNvCxnSpPr/>
            <p:nvPr/>
          </p:nvCxnSpPr>
          <p:spPr>
            <a:xfrm flipV="1">
              <a:off x="3393920" y="3559104"/>
              <a:ext cx="626922" cy="2"/>
            </a:xfrm>
            <a:prstGeom prst="curvedConnector3">
              <a:avLst>
                <a:gd name="adj1" fmla="val 50000"/>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213" name="TextBox 212"/>
            <p:cNvSpPr txBox="1"/>
            <p:nvPr/>
          </p:nvSpPr>
          <p:spPr>
            <a:xfrm>
              <a:off x="3393920" y="3145610"/>
              <a:ext cx="626922" cy="369332"/>
            </a:xfrm>
            <a:prstGeom prst="rect">
              <a:avLst/>
            </a:prstGeom>
            <a:noFill/>
          </p:spPr>
          <p:txBody>
            <a:bodyPr wrap="none" lIns="0" rtlCol="0">
              <a:spAutoFit/>
            </a:bodyPr>
            <a:lstStyle/>
            <a:p>
              <a:r>
                <a:rPr lang="en-US" dirty="0" smtClean="0"/>
                <a:t>space</a:t>
              </a:r>
              <a:endParaRPr lang="en-US" dirty="0"/>
            </a:p>
          </p:txBody>
        </p:sp>
        <p:cxnSp>
          <p:nvCxnSpPr>
            <p:cNvPr id="214" name="Curved Connector 213"/>
            <p:cNvCxnSpPr/>
            <p:nvPr/>
          </p:nvCxnSpPr>
          <p:spPr>
            <a:xfrm flipV="1">
              <a:off x="3393920" y="4080836"/>
              <a:ext cx="626922" cy="2"/>
            </a:xfrm>
            <a:prstGeom prst="curvedConnector3">
              <a:avLst>
                <a:gd name="adj1" fmla="val 50000"/>
              </a:avLst>
            </a:prstGeom>
            <a:ln w="25400" cmpd="sng">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215" name="TextBox 214"/>
            <p:cNvSpPr txBox="1"/>
            <p:nvPr/>
          </p:nvSpPr>
          <p:spPr>
            <a:xfrm>
              <a:off x="3393920" y="3667342"/>
              <a:ext cx="302765" cy="369332"/>
            </a:xfrm>
            <a:prstGeom prst="rect">
              <a:avLst/>
            </a:prstGeom>
            <a:noFill/>
          </p:spPr>
          <p:txBody>
            <a:bodyPr wrap="none" lIns="0" rtlCol="0">
              <a:spAutoFit/>
            </a:bodyPr>
            <a:lstStyle/>
            <a:p>
              <a:r>
                <a:rPr lang="en-US" dirty="0" smtClean="0"/>
                <a:t>\n</a:t>
              </a:r>
              <a:endParaRPr lang="en-US" dirty="0"/>
            </a:p>
          </p:txBody>
        </p:sp>
        <p:cxnSp>
          <p:nvCxnSpPr>
            <p:cNvPr id="216" name="Curved Connector 215"/>
            <p:cNvCxnSpPr/>
            <p:nvPr/>
          </p:nvCxnSpPr>
          <p:spPr>
            <a:xfrm>
              <a:off x="3393920" y="4665794"/>
              <a:ext cx="596952" cy="12700"/>
            </a:xfrm>
            <a:prstGeom prst="curvedConnector3">
              <a:avLst>
                <a:gd name="adj1" fmla="val 50000"/>
              </a:avLst>
            </a:prstGeom>
            <a:ln w="38100" cmpd="dbl">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3383224" y="4252298"/>
              <a:ext cx="607648" cy="369332"/>
            </a:xfrm>
            <a:prstGeom prst="rect">
              <a:avLst/>
            </a:prstGeom>
            <a:noFill/>
          </p:spPr>
          <p:txBody>
            <a:bodyPr wrap="none" lIns="0" rtlCol="0">
              <a:spAutoFit/>
            </a:bodyPr>
            <a:lstStyle/>
            <a:p>
              <a:r>
                <a:rPr lang="en-US" dirty="0" smtClean="0"/>
                <a:t>colon</a:t>
              </a:r>
              <a:endParaRPr lang="en-US" dirty="0"/>
            </a:p>
          </p:txBody>
        </p:sp>
        <p:cxnSp>
          <p:nvCxnSpPr>
            <p:cNvPr id="227" name="Curved Connector 226"/>
            <p:cNvCxnSpPr/>
            <p:nvPr/>
          </p:nvCxnSpPr>
          <p:spPr>
            <a:xfrm flipV="1">
              <a:off x="3383224" y="5187524"/>
              <a:ext cx="626922" cy="2"/>
            </a:xfrm>
            <a:prstGeom prst="curvedConnector3">
              <a:avLst>
                <a:gd name="adj1" fmla="val 50000"/>
              </a:avLst>
            </a:prstGeom>
            <a:ln w="25400" cmpd="sng">
              <a:solidFill>
                <a:schemeClr val="accent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28" name="TextBox 227"/>
            <p:cNvSpPr txBox="1"/>
            <p:nvPr/>
          </p:nvSpPr>
          <p:spPr>
            <a:xfrm>
              <a:off x="3383224" y="4774030"/>
              <a:ext cx="607986" cy="369332"/>
            </a:xfrm>
            <a:prstGeom prst="rect">
              <a:avLst/>
            </a:prstGeom>
            <a:noFill/>
          </p:spPr>
          <p:txBody>
            <a:bodyPr wrap="none" lIns="0" rtlCol="0">
              <a:spAutoFit/>
            </a:bodyPr>
            <a:lstStyle/>
            <a:p>
              <a:r>
                <a:rPr lang="en-US" dirty="0" smtClean="0"/>
                <a:t>other</a:t>
              </a:r>
              <a:endParaRPr lang="en-US" dirty="0"/>
            </a:p>
          </p:txBody>
        </p:sp>
        <p:cxnSp>
          <p:nvCxnSpPr>
            <p:cNvPr id="232" name="Curved Connector 231"/>
            <p:cNvCxnSpPr>
              <a:stCxn id="32" idx="2"/>
              <a:endCxn id="117" idx="0"/>
            </p:cNvCxnSpPr>
            <p:nvPr/>
          </p:nvCxnSpPr>
          <p:spPr>
            <a:xfrm rot="10800000" flipV="1">
              <a:off x="4601251" y="5056020"/>
              <a:ext cx="821708" cy="70317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40" name="TextBox 239"/>
          <p:cNvSpPr txBox="1"/>
          <p:nvPr/>
        </p:nvSpPr>
        <p:spPr>
          <a:xfrm>
            <a:off x="228600" y="1605924"/>
            <a:ext cx="2623059" cy="1200329"/>
          </a:xfrm>
          <a:prstGeom prst="rect">
            <a:avLst/>
          </a:prstGeom>
          <a:noFill/>
        </p:spPr>
        <p:txBody>
          <a:bodyPr wrap="none" rtlCol="0">
            <a:spAutoFit/>
          </a:bodyPr>
          <a:lstStyle/>
          <a:p>
            <a:r>
              <a:rPr lang="en-US" dirty="0" smtClean="0"/>
              <a:t>GET /</a:t>
            </a:r>
            <a:r>
              <a:rPr lang="en-US" dirty="0" err="1" smtClean="0"/>
              <a:t>index.html</a:t>
            </a:r>
            <a:r>
              <a:rPr lang="en-US" dirty="0" smtClean="0"/>
              <a:t> HTTP/1.0</a:t>
            </a:r>
          </a:p>
          <a:p>
            <a:r>
              <a:rPr lang="en-US" dirty="0" smtClean="0"/>
              <a:t>Host: </a:t>
            </a:r>
            <a:r>
              <a:rPr lang="en-US" dirty="0" smtClean="0">
                <a:hlinkClick r:id="rId3"/>
              </a:rPr>
              <a:t>www.example.com</a:t>
            </a:r>
            <a:endParaRPr lang="en-US" dirty="0" smtClean="0"/>
          </a:p>
          <a:p>
            <a:endParaRPr lang="en-US" dirty="0" smtClean="0"/>
          </a:p>
          <a:p>
            <a:endParaRPr lang="en-US" dirty="0" smtClean="0"/>
          </a:p>
        </p:txBody>
      </p:sp>
      <p:sp>
        <p:nvSpPr>
          <p:cNvPr id="247" name="Rounded Rectangle 246"/>
          <p:cNvSpPr/>
          <p:nvPr/>
        </p:nvSpPr>
        <p:spPr>
          <a:xfrm>
            <a:off x="3401555" y="1519521"/>
            <a:ext cx="935789" cy="574841"/>
          </a:xfrm>
          <a:prstGeom prst="roundRect">
            <a:avLst/>
          </a:prstGeom>
          <a:solidFill>
            <a:schemeClr val="accent2">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ounded Rectangle 247"/>
          <p:cNvSpPr/>
          <p:nvPr/>
        </p:nvSpPr>
        <p:spPr>
          <a:xfrm>
            <a:off x="152401" y="1674439"/>
            <a:ext cx="120649" cy="230561"/>
          </a:xfrm>
          <a:prstGeom prst="roundRect">
            <a:avLst/>
          </a:prstGeom>
          <a:solidFill>
            <a:schemeClr val="accent2">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456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7 3.7037E-7 C -0.00642 0.03541 -0.01267 0.07083 0.0026 0.08819 C 0.01788 0.10555 0.05451 0.10486 0.09132 0.10416 " pathEditMode="relative" ptsTypes="aaA">
                                      <p:cBhvr>
                                        <p:cTn id="6" dur="2000" fill="hold"/>
                                        <p:tgtEl>
                                          <p:spTgt spid="24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46945E-18 -4.44444E-6 C 3.46945E-18 -4.44444E-6 0.0092 -4.44444E-6 0.01858 -4.44444E-6 " pathEditMode="relative" rAng="0" ptsTypes="aA">
                                      <p:cBhvr>
                                        <p:cTn id="8" dur="2000" fill="hold"/>
                                        <p:tgtEl>
                                          <p:spTgt spid="248"/>
                                        </p:tgtEl>
                                        <p:attrNameLst>
                                          <p:attrName>ppt_x</p:attrName>
                                          <p:attrName>ppt_y</p:attrName>
                                        </p:attrNameLst>
                                      </p:cBhvr>
                                      <p:rCtr x="920" y="0"/>
                                    </p:animMotion>
                                  </p:childTnLst>
                                </p:cTn>
                              </p:par>
                            </p:childTnLst>
                          </p:cTn>
                        </p:par>
                        <p:par>
                          <p:cTn id="9" fill="hold">
                            <p:stCondLst>
                              <p:cond delay="2000"/>
                            </p:stCondLst>
                            <p:childTnLst>
                              <p:par>
                                <p:cTn id="10" presetID="0" presetClass="path" presetSubtype="0" accel="50000" decel="50000" fill="hold" grpId="1" nodeType="afterEffect">
                                  <p:stCondLst>
                                    <p:cond delay="0"/>
                                  </p:stCondLst>
                                  <p:childTnLst>
                                    <p:animMotion origin="layout" path="M 0.09132 0.10416 C 0.08645 0.09676 0.12622 0.0294 0.13889 0.02315 C 0.15157 0.0169 0.17535 0.0537 0.16789 0.06713 C 0.16042 0.08055 0.09618 0.11157 0.09132 0.10416 Z " pathEditMode="fixed" rAng="0" ptsTypes="aaaa">
                                      <p:cBhvr>
                                        <p:cTn id="11" dur="2000" fill="hold"/>
                                        <p:tgtEl>
                                          <p:spTgt spid="247"/>
                                        </p:tgtEl>
                                        <p:attrNameLst>
                                          <p:attrName>ppt_x</p:attrName>
                                          <p:attrName>ppt_y</p:attrName>
                                        </p:attrNameLst>
                                      </p:cBhvr>
                                      <p:rCtr x="3958" y="-4005"/>
                                    </p:animMotion>
                                  </p:childTnLst>
                                </p:cTn>
                              </p:par>
                              <p:par>
                                <p:cTn id="12" presetID="0" presetClass="path" presetSubtype="0" accel="50000" decel="50000" fill="hold" grpId="1" nodeType="withEffect">
                                  <p:stCondLst>
                                    <p:cond delay="0"/>
                                  </p:stCondLst>
                                  <p:childTnLst>
                                    <p:animMotion origin="layout" path="M 0.01858 3.7037E-7 L 0.03333 0.00023 " pathEditMode="relative" rAng="0" ptsTypes="AA">
                                      <p:cBhvr>
                                        <p:cTn id="13" dur="2000" fill="hold"/>
                                        <p:tgtEl>
                                          <p:spTgt spid="248"/>
                                        </p:tgtEl>
                                        <p:attrNameLst>
                                          <p:attrName>ppt_x</p:attrName>
                                          <p:attrName>ppt_y</p:attrName>
                                        </p:attrNameLst>
                                      </p:cBhvr>
                                      <p:rCtr x="729" y="0"/>
                                    </p:animMotion>
                                  </p:childTnLst>
                                </p:cTn>
                              </p:par>
                            </p:childTnLst>
                          </p:cTn>
                        </p:par>
                        <p:par>
                          <p:cTn id="14" fill="hold">
                            <p:stCondLst>
                              <p:cond delay="4000"/>
                            </p:stCondLst>
                            <p:childTnLst>
                              <p:par>
                                <p:cTn id="15" presetID="0" presetClass="path" presetSubtype="0" accel="50000" decel="50000" fill="hold" grpId="2" nodeType="afterEffect">
                                  <p:stCondLst>
                                    <p:cond delay="0"/>
                                  </p:stCondLst>
                                  <p:childTnLst>
                                    <p:animMotion origin="layout" path="M 0.09132 0.10416 C 0.08663 0.09676 0.12882 0.02801 0.14201 0.02176 C 0.1552 0.01551 0.17882 0.05301 0.17048 0.06666 C 0.16215 0.08032 0.096 0.11157 0.09132 0.10416 Z " pathEditMode="relative" rAng="0" ptsTypes="aaaa">
                                      <p:cBhvr>
                                        <p:cTn id="16" dur="2000" fill="hold"/>
                                        <p:tgtEl>
                                          <p:spTgt spid="247"/>
                                        </p:tgtEl>
                                        <p:attrNameLst>
                                          <p:attrName>ppt_x</p:attrName>
                                          <p:attrName>ppt_y</p:attrName>
                                        </p:attrNameLst>
                                      </p:cBhvr>
                                      <p:rCtr x="4132" y="-4074"/>
                                    </p:animMotion>
                                  </p:childTnLst>
                                </p:cTn>
                              </p:par>
                              <p:par>
                                <p:cTn id="17" presetID="0" presetClass="path" presetSubtype="0" accel="50000" decel="50000" fill="hold" grpId="2" nodeType="withEffect">
                                  <p:stCondLst>
                                    <p:cond delay="0"/>
                                  </p:stCondLst>
                                  <p:childTnLst>
                                    <p:animMotion origin="layout" path="M 0.03334 0.00023 L 0.0415 0.00023 " pathEditMode="relative" rAng="0" ptsTypes="AA">
                                      <p:cBhvr>
                                        <p:cTn id="18" dur="2000" fill="hold"/>
                                        <p:tgtEl>
                                          <p:spTgt spid="248"/>
                                        </p:tgtEl>
                                        <p:attrNameLst>
                                          <p:attrName>ppt_x</p:attrName>
                                          <p:attrName>ppt_y</p:attrName>
                                        </p:attrNameLst>
                                      </p:cBhvr>
                                      <p:rCtr x="399" y="0"/>
                                    </p:animMotion>
                                  </p:childTnLst>
                                </p:cTn>
                              </p:par>
                            </p:childTnLst>
                          </p:cTn>
                        </p:par>
                        <p:par>
                          <p:cTn id="19" fill="hold">
                            <p:stCondLst>
                              <p:cond delay="6000"/>
                            </p:stCondLst>
                            <p:childTnLst>
                              <p:par>
                                <p:cTn id="20" presetID="0" presetClass="path" presetSubtype="0" accel="50000" decel="50000" fill="hold" grpId="3" nodeType="afterEffect">
                                  <p:stCondLst>
                                    <p:cond delay="0"/>
                                  </p:stCondLst>
                                  <p:childTnLst>
                                    <p:animMotion origin="layout" path="M 0.09132 0.10417 C 0.10348 0.10625 0.11563 0.10856 0.12257 0.1287 C 0.12952 0.14884 0.12483 0.20255 0.13264 0.22454 C 0.14045 0.24653 0.15469 0.25347 0.1691 0.26065 " pathEditMode="relative" rAng="0" ptsTypes="aaaA">
                                      <p:cBhvr>
                                        <p:cTn id="21" dur="2000" fill="hold"/>
                                        <p:tgtEl>
                                          <p:spTgt spid="247"/>
                                        </p:tgtEl>
                                        <p:attrNameLst>
                                          <p:attrName>ppt_x</p:attrName>
                                          <p:attrName>ppt_y</p:attrName>
                                        </p:attrNameLst>
                                      </p:cBhvr>
                                      <p:rCtr x="3889" y="7824"/>
                                    </p:animMotion>
                                  </p:childTnLst>
                                </p:cTn>
                              </p:par>
                              <p:par>
                                <p:cTn id="22" presetID="0" presetClass="path" presetSubtype="0" accel="50000" decel="50000" fill="hold" grpId="3" nodeType="withEffect">
                                  <p:stCondLst>
                                    <p:cond delay="0"/>
                                  </p:stCondLst>
                                  <p:childTnLst>
                                    <p:animMotion origin="layout" path="M 0.04149 0.00023 L 0.04983 0.00023 " pathEditMode="relative" rAng="0" ptsTypes="AA">
                                      <p:cBhvr>
                                        <p:cTn id="23" dur="2000" fill="hold"/>
                                        <p:tgtEl>
                                          <p:spTgt spid="248"/>
                                        </p:tgtEl>
                                        <p:attrNameLst>
                                          <p:attrName>ppt_x</p:attrName>
                                          <p:attrName>ppt_y</p:attrName>
                                        </p:attrNameLst>
                                      </p:cBhvr>
                                      <p:rCtr x="417" y="0"/>
                                    </p:animMotion>
                                  </p:childTnLst>
                                </p:cTn>
                              </p:par>
                            </p:childTnLst>
                          </p:cTn>
                        </p:par>
                        <p:par>
                          <p:cTn id="24" fill="hold">
                            <p:stCondLst>
                              <p:cond delay="8000"/>
                            </p:stCondLst>
                            <p:childTnLst>
                              <p:par>
                                <p:cTn id="25" presetID="0" presetClass="path" presetSubtype="0" accel="50000" decel="50000" fill="hold" grpId="4" nodeType="afterEffect">
                                  <p:stCondLst>
                                    <p:cond delay="0"/>
                                  </p:stCondLst>
                                  <p:childTnLst>
                                    <p:animMotion origin="layout" path="M 0.1691 0.26065 C 0.16597 0.24143 0.16285 0.22222 0.16875 0.2074 C 0.17465 0.19259 0.19549 0.18379 0.20417 0.17129 C 0.21285 0.15879 0.21181 0.14421 0.22083 0.13287 C 0.22986 0.12152 0.24392 0.1125 0.25799 0.1037 " pathEditMode="relative" rAng="0" ptsTypes="aaaaA">
                                      <p:cBhvr>
                                        <p:cTn id="26" dur="2000" fill="hold"/>
                                        <p:tgtEl>
                                          <p:spTgt spid="247"/>
                                        </p:tgtEl>
                                        <p:attrNameLst>
                                          <p:attrName>ppt_x</p:attrName>
                                          <p:attrName>ppt_y</p:attrName>
                                        </p:attrNameLst>
                                      </p:cBhvr>
                                      <p:rCtr x="4132" y="-7847"/>
                                    </p:animMotion>
                                  </p:childTnLst>
                                </p:cTn>
                              </p:par>
                              <p:par>
                                <p:cTn id="27" presetID="0" presetClass="path" presetSubtype="0" accel="50000" decel="50000" fill="hold" grpId="4" nodeType="withEffect">
                                  <p:stCondLst>
                                    <p:cond delay="0"/>
                                  </p:stCondLst>
                                  <p:childTnLst>
                                    <p:animMotion origin="layout" path="M 0.04983 0.00023 L 0.06128 0.0007 " pathEditMode="relative" rAng="0" ptsTypes="AA">
                                      <p:cBhvr>
                                        <p:cTn id="28" dur="2000" fill="hold"/>
                                        <p:tgtEl>
                                          <p:spTgt spid="248"/>
                                        </p:tgtEl>
                                        <p:attrNameLst>
                                          <p:attrName>ppt_x</p:attrName>
                                          <p:attrName>ppt_y</p:attrName>
                                        </p:attrNameLst>
                                      </p:cBhvr>
                                      <p:rCtr x="573" y="23"/>
                                    </p:animMotion>
                                  </p:childTnLst>
                                </p:cTn>
                              </p:par>
                            </p:childTnLst>
                          </p:cTn>
                        </p:par>
                        <p:par>
                          <p:cTn id="29" fill="hold">
                            <p:stCondLst>
                              <p:cond delay="10000"/>
                            </p:stCondLst>
                            <p:childTnLst>
                              <p:par>
                                <p:cTn id="30" presetID="0" presetClass="path" presetSubtype="0" accel="50000" decel="50000" fill="hold" grpId="5" nodeType="afterEffect">
                                  <p:stCondLst>
                                    <p:cond delay="0"/>
                                  </p:stCondLst>
                                  <p:childTnLst>
                                    <p:animMotion origin="layout" path="M 0.25798 0.10371 C 0.25312 0.09723 0.29253 0.0338 0.30521 0.02778 C 0.31788 0.02176 0.34201 0.0544 0.33402 0.06713 C 0.32604 0.07987 0.26284 0.11019 0.25798 0.10371 Z " pathEditMode="relative" rAng="0" ptsTypes="aaaa">
                                      <p:cBhvr>
                                        <p:cTn id="31" dur="2000" fill="hold"/>
                                        <p:tgtEl>
                                          <p:spTgt spid="247"/>
                                        </p:tgtEl>
                                        <p:attrNameLst>
                                          <p:attrName>ppt_x</p:attrName>
                                          <p:attrName>ppt_y</p:attrName>
                                        </p:attrNameLst>
                                      </p:cBhvr>
                                      <p:rCtr x="3958" y="-3773"/>
                                    </p:animMotion>
                                  </p:childTnLst>
                                </p:cTn>
                              </p:par>
                              <p:par>
                                <p:cTn id="32" presetID="0" presetClass="path" presetSubtype="0" accel="50000" decel="50000" fill="hold" grpId="5" nodeType="withEffect">
                                  <p:stCondLst>
                                    <p:cond delay="0"/>
                                  </p:stCondLst>
                                  <p:childTnLst>
                                    <p:animMotion origin="layout" path="M 0.06128 0.0007 L 0.06927 0.00023 " pathEditMode="relative" rAng="0" ptsTypes="AA">
                                      <p:cBhvr>
                                        <p:cTn id="33" dur="2000" fill="hold"/>
                                        <p:tgtEl>
                                          <p:spTgt spid="248"/>
                                        </p:tgtEl>
                                        <p:attrNameLst>
                                          <p:attrName>ppt_x</p:attrName>
                                          <p:attrName>ppt_y</p:attrName>
                                        </p:attrNameLst>
                                      </p:cBhvr>
                                      <p:rCtr x="399" y="-23"/>
                                    </p:animMotion>
                                  </p:childTnLst>
                                </p:cTn>
                              </p:par>
                            </p:childTnLst>
                          </p:cTn>
                        </p:par>
                        <p:par>
                          <p:cTn id="34" fill="hold">
                            <p:stCondLst>
                              <p:cond delay="12000"/>
                            </p:stCondLst>
                            <p:childTnLst>
                              <p:par>
                                <p:cTn id="35" presetID="0" presetClass="path" presetSubtype="0" accel="50000" decel="50000" fill="hold" grpId="6" nodeType="afterEffect">
                                  <p:stCondLst>
                                    <p:cond delay="0"/>
                                  </p:stCondLst>
                                  <p:childTnLst>
                                    <p:animMotion origin="layout" path="M 0.25798 0.1037 C 0.27604 0.06713 0.29427 0.03056 0.30798 0.02407 C 0.3217 0.01759 0.34774 0.05116 0.33993 0.06435 C 0.33212 0.07755 0.26614 0.11088 0.26111 0.1037 C 0.25607 0.09653 0.2967 0.0287 0.31007 0.02176 C 0.32343 0.01481 0.35 0.04769 0.34166 0.06157 C 0.33333 0.07546 0.2651 0.11204 0.25972 0.10509 C 0.25434 0.09815 0.29514 0.02639 0.30902 0.01944 C 0.32291 0.0125 0.35104 0.05 0.34305 0.06389 C 0.33507 0.07778 0.26649 0.10995 0.26076 0.10278 C 0.25503 0.0956 0.29496 0.02731 0.30868 0.02037 C 0.32239 0.01343 0.35104 0.04676 0.34305 0.06065 C 0.33507 0.07454 0.26684 0.11088 0.26111 0.1037 C 0.25538 0.09653 0.29444 0.025 0.30833 0.01759 C 0.32222 0.01019 0.35277 0.04468 0.34479 0.05926 C 0.3368 0.07384 0.26614 0.1125 0.26007 0.10556 C 0.25399 0.09861 0.29375 0.025 0.30798 0.01713 C 0.32222 0.00926 0.35364 0.04306 0.34548 0.05787 C 0.33732 0.07269 0.26597 0.1125 0.25937 0.10602 C 0.25277 0.09954 0.29132 0.02731 0.30555 0.01898 C 0.31979 0.01065 0.35173 0.04144 0.34444 0.05602 C 0.33715 0.0706 0.26718 0.11319 0.26146 0.10648 C 0.25573 0.09977 0.29635 0.02361 0.31007 0.01574 C 0.32378 0.00787 0.35173 0.04444 0.3434 0.05926 C 0.33507 0.07407 0.26597 0.11111 0.26007 0.10417 C 0.25416 0.09722 0.29409 0.02477 0.30833 0.01713 C 0.32257 0.00949 0.35312 0.04444 0.34514 0.0588 C 0.33715 0.07315 0.27448 0.09583 0.26041 0.10324 " pathEditMode="relative" rAng="0" ptsTypes="aaaaaaaaaaaaaaaaaaaaaaaaaaaA">
                                      <p:cBhvr>
                                        <p:cTn id="36" dur="5000" fill="hold"/>
                                        <p:tgtEl>
                                          <p:spTgt spid="247"/>
                                        </p:tgtEl>
                                        <p:attrNameLst>
                                          <p:attrName>ppt_x</p:attrName>
                                          <p:attrName>ppt_y</p:attrName>
                                        </p:attrNameLst>
                                      </p:cBhvr>
                                      <p:rCtr x="4514" y="-4329"/>
                                    </p:animMotion>
                                  </p:childTnLst>
                                </p:cTn>
                              </p:par>
                              <p:par>
                                <p:cTn id="37" presetID="0" presetClass="path" presetSubtype="0" accel="50000" decel="50000" fill="hold" grpId="6" nodeType="withEffect">
                                  <p:stCondLst>
                                    <p:cond delay="0"/>
                                  </p:stCondLst>
                                  <p:childTnLst>
                                    <p:animMotion origin="layout" path="M 0.06927 0.00023 L 0.1724 -0.00069 " pathEditMode="relative" rAng="0" ptsTypes="AA">
                                      <p:cBhvr>
                                        <p:cTn id="38" dur="5000" fill="hold"/>
                                        <p:tgtEl>
                                          <p:spTgt spid="248"/>
                                        </p:tgtEl>
                                        <p:attrNameLst>
                                          <p:attrName>ppt_x</p:attrName>
                                          <p:attrName>ppt_y</p:attrName>
                                        </p:attrNameLst>
                                      </p:cBhvr>
                                      <p:rCtr x="5156" y="-46"/>
                                    </p:animMotion>
                                  </p:childTnLst>
                                </p:cTn>
                              </p:par>
                            </p:childTnLst>
                          </p:cTn>
                        </p:par>
                        <p:par>
                          <p:cTn id="39" fill="hold">
                            <p:stCondLst>
                              <p:cond delay="17000"/>
                            </p:stCondLst>
                            <p:childTnLst>
                              <p:par>
                                <p:cTn id="40" presetID="0" presetClass="path" presetSubtype="0" accel="50000" decel="50000" fill="hold" grpId="7" nodeType="afterEffect">
                                  <p:stCondLst>
                                    <p:cond delay="0"/>
                                  </p:stCondLst>
                                  <p:childTnLst>
                                    <p:animMotion origin="layout" path="M 0.25799 0.1037 C 0.27205 0.10717 0.28629 0.11064 0.29098 0.13055 C 0.29566 0.15046 0.28073 0.20138 0.28577 0.22268 C 0.2908 0.24398 0.30608 0.25138 0.32153 0.25879 " pathEditMode="relative" rAng="0" ptsTypes="aaaA">
                                      <p:cBhvr>
                                        <p:cTn id="41" dur="2000" fill="hold"/>
                                        <p:tgtEl>
                                          <p:spTgt spid="247"/>
                                        </p:tgtEl>
                                        <p:attrNameLst>
                                          <p:attrName>ppt_x</p:attrName>
                                          <p:attrName>ppt_y</p:attrName>
                                        </p:attrNameLst>
                                      </p:cBhvr>
                                      <p:rCtr x="3177" y="7755"/>
                                    </p:animMotion>
                                  </p:childTnLst>
                                </p:cTn>
                              </p:par>
                              <p:par>
                                <p:cTn id="42" presetID="0" presetClass="path" presetSubtype="0" accel="50000" decel="50000" fill="hold" grpId="7" nodeType="withEffect">
                                  <p:stCondLst>
                                    <p:cond delay="0"/>
                                  </p:stCondLst>
                                  <p:childTnLst>
                                    <p:animMotion origin="layout" path="M 0.1724 -0.00069 L 0.1783 -0.00069 " pathEditMode="relative" rAng="0" ptsTypes="AA">
                                      <p:cBhvr>
                                        <p:cTn id="43" dur="2000" fill="hold"/>
                                        <p:tgtEl>
                                          <p:spTgt spid="248"/>
                                        </p:tgtEl>
                                        <p:attrNameLst>
                                          <p:attrName>ppt_x</p:attrName>
                                          <p:attrName>ppt_y</p:attrName>
                                        </p:attrNameLst>
                                      </p:cBhvr>
                                      <p:rCtr x="295" y="0"/>
                                    </p:animMotion>
                                  </p:childTnLst>
                                </p:cTn>
                              </p:par>
                            </p:childTnLst>
                          </p:cTn>
                        </p:par>
                        <p:par>
                          <p:cTn id="44" fill="hold">
                            <p:stCondLst>
                              <p:cond delay="19000"/>
                            </p:stCondLst>
                            <p:childTnLst>
                              <p:par>
                                <p:cTn id="45" presetID="0" presetClass="path" presetSubtype="0" accel="50000" decel="50000" fill="hold" grpId="8" nodeType="afterEffect">
                                  <p:stCondLst>
                                    <p:cond delay="0"/>
                                  </p:stCondLst>
                                  <p:childTnLst>
                                    <p:animMotion origin="layout" path="M 0.32153 0.2588 C 0.31997 0.2426 0.31858 0.22663 0.32188 0.21204 C 0.32518 0.19746 0.33247 0.18056 0.34167 0.17176 C 0.35087 0.16297 0.36875 0.16575 0.37709 0.15926 C 0.38542 0.15278 0.38316 0.14167 0.39167 0.13241 C 0.40018 0.12315 0.41424 0.11343 0.42848 0.10371 " pathEditMode="relative" rAng="0" ptsTypes="aaaaaA">
                                      <p:cBhvr>
                                        <p:cTn id="46" dur="2000" fill="hold"/>
                                        <p:tgtEl>
                                          <p:spTgt spid="247"/>
                                        </p:tgtEl>
                                        <p:attrNameLst>
                                          <p:attrName>ppt_x</p:attrName>
                                          <p:attrName>ppt_y</p:attrName>
                                        </p:attrNameLst>
                                      </p:cBhvr>
                                      <p:rCtr x="5191" y="-7755"/>
                                    </p:animMotion>
                                  </p:childTnLst>
                                </p:cTn>
                              </p:par>
                              <p:par>
                                <p:cTn id="47" presetID="0" presetClass="path" presetSubtype="0" accel="50000" decel="50000" fill="hold" grpId="8" nodeType="withEffect">
                                  <p:stCondLst>
                                    <p:cond delay="0"/>
                                  </p:stCondLst>
                                  <p:childTnLst>
                                    <p:animMotion origin="layout" path="M 0.1724 -0.00069 L 0.18837 -0.00069 " pathEditMode="relative" rAng="0" ptsTypes="AA">
                                      <p:cBhvr>
                                        <p:cTn id="48" dur="2000" fill="hold"/>
                                        <p:tgtEl>
                                          <p:spTgt spid="248"/>
                                        </p:tgtEl>
                                        <p:attrNameLst>
                                          <p:attrName>ppt_x</p:attrName>
                                          <p:attrName>ppt_y</p:attrName>
                                        </p:attrNameLst>
                                      </p:cBhvr>
                                      <p:rCtr x="799" y="0"/>
                                    </p:animMotion>
                                  </p:childTnLst>
                                </p:cTn>
                              </p:par>
                            </p:childTnLst>
                          </p:cTn>
                        </p:par>
                        <p:par>
                          <p:cTn id="49" fill="hold">
                            <p:stCondLst>
                              <p:cond delay="21000"/>
                            </p:stCondLst>
                            <p:childTnLst>
                              <p:par>
                                <p:cTn id="50" presetID="0" presetClass="path" presetSubtype="0" accel="50000" decel="50000" fill="hold" grpId="9" nodeType="afterEffect">
                                  <p:stCondLst>
                                    <p:cond delay="0"/>
                                  </p:stCondLst>
                                  <p:childTnLst>
                                    <p:animMotion origin="layout" path="M 0.42848 0.1037 C 0.44861 0.06527 0.46875 0.02708 0.48195 0.02314 C 0.49514 0.01921 0.51598 0.06574 0.50729 0.08009 C 0.49861 0.09444 0.43455 0.11852 0.43021 0.10879 C 0.42587 0.09907 0.46736 0.02592 0.48091 0.02129 C 0.49445 0.01666 0.51997 0.06597 0.51181 0.08055 C 0.50365 0.09514 0.43698 0.11944 0.43195 0.10926 C 0.42691 0.09907 0.46789 0.02453 0.4816 0.0199 C 0.49532 0.01527 0.52292 0.0662 0.51459 0.08102 C 0.50625 0.09583 0.43681 0.11921 0.4316 0.10926 C 0.42639 0.0993 0.46945 0.02546 0.48299 0.02083 C 0.49653 0.0162 0.52136 0.06713 0.51285 0.08194 C 0.50434 0.09676 0.43681 0.12014 0.4316 0.10972 C 0.42639 0.0993 0.46771 0.0243 0.48195 0.0199 C 0.49618 0.01551 0.52552 0.06805 0.51736 0.08333 C 0.5092 0.09861 0.43837 0.12268 0.43264 0.11203 C 0.42691 0.10139 0.4691 0.02338 0.48334 0.01898 C 0.49757 0.01458 0.52726 0.07083 0.51806 0.08564 C 0.50886 0.10046 0.46858 0.10393 0.42848 0.1074 " pathEditMode="relative" rAng="0" ptsTypes="aaaaaaaaaaaaaaaaaaA">
                                      <p:cBhvr>
                                        <p:cTn id="51" dur="5000" fill="hold"/>
                                        <p:tgtEl>
                                          <p:spTgt spid="247"/>
                                        </p:tgtEl>
                                        <p:attrNameLst>
                                          <p:attrName>ppt_x</p:attrName>
                                          <p:attrName>ppt_y</p:attrName>
                                        </p:attrNameLst>
                                      </p:cBhvr>
                                      <p:rCtr x="4809" y="-3519"/>
                                    </p:animMotion>
                                  </p:childTnLst>
                                </p:cTn>
                              </p:par>
                              <p:par>
                                <p:cTn id="52" presetID="0" presetClass="path" presetSubtype="0" accel="50000" decel="50000" fill="hold" grpId="9" nodeType="withEffect">
                                  <p:stCondLst>
                                    <p:cond delay="0"/>
                                  </p:stCondLst>
                                  <p:childTnLst>
                                    <p:animMotion origin="layout" path="M 0.18837 -0.00069 L 0.26962 0.00023 " pathEditMode="relative" rAng="0" ptsTypes="AA">
                                      <p:cBhvr>
                                        <p:cTn id="53" dur="5000" fill="hold"/>
                                        <p:tgtEl>
                                          <p:spTgt spid="248"/>
                                        </p:tgtEl>
                                        <p:attrNameLst>
                                          <p:attrName>ppt_x</p:attrName>
                                          <p:attrName>ppt_y</p:attrName>
                                        </p:attrNameLst>
                                      </p:cBhvr>
                                      <p:rCtr x="4062" y="46"/>
                                    </p:animMotion>
                                  </p:childTnLst>
                                </p:cTn>
                              </p:par>
                            </p:childTnLst>
                          </p:cTn>
                        </p:par>
                        <p:par>
                          <p:cTn id="54" fill="hold">
                            <p:stCondLst>
                              <p:cond delay="26000"/>
                            </p:stCondLst>
                            <p:childTnLst>
                              <p:par>
                                <p:cTn id="55" presetID="0" presetClass="path" presetSubtype="0" accel="50000" decel="50000" fill="hold" grpId="10" nodeType="afterEffect">
                                  <p:stCondLst>
                                    <p:cond delay="0"/>
                                  </p:stCondLst>
                                  <p:childTnLst>
                                    <p:animMotion origin="layout" path="M 0.42847 0.10371 C 0.42847 0.10903 0.42847 0.11459 0.42483 0.13982 C 0.42118 0.16505 0.41945 0.22223 0.40677 0.25487 C 0.3941 0.2875 0.36788 0.32107 0.34896 0.33588 C 0.33004 0.3507 0.31042 0.33357 0.29271 0.34399 C 0.275 0.3544 0.25156 0.38658 0.24236 0.39908 C 0.23316 0.41158 0.23785 0.40788 0.23715 0.41899 C 0.23646 0.4301 0.23715 0.44792 0.23785 0.46598 " pathEditMode="relative" rAng="0" ptsTypes="aaaaaaaA">
                                      <p:cBhvr>
                                        <p:cTn id="56" dur="5000" fill="hold"/>
                                        <p:tgtEl>
                                          <p:spTgt spid="247"/>
                                        </p:tgtEl>
                                        <p:attrNameLst>
                                          <p:attrName>ppt_x</p:attrName>
                                          <p:attrName>ppt_y</p:attrName>
                                        </p:attrNameLst>
                                      </p:cBhvr>
                                      <p:rCtr x="-9774" y="18102"/>
                                    </p:animMotion>
                                  </p:childTnLst>
                                </p:cTn>
                              </p:par>
                              <p:par>
                                <p:cTn id="57" presetID="0" presetClass="path" presetSubtype="0" accel="50000" decel="50000" fill="hold" grpId="10" nodeType="withEffect">
                                  <p:stCondLst>
                                    <p:cond delay="0"/>
                                  </p:stCondLst>
                                  <p:childTnLst>
                                    <p:animMotion origin="layout" path="M 0.26962 0.00023 C 0.27465 0.00138 0.27951 0.00254 0.28003 0.00671 C 0.28021 0.01087 0.27795 0.02175 0.27205 0.02523 C 0.2658 0.0287 0.25694 0.02777 0.24392 0.028 C 0.2309 0.02824 0.22708 0.02662 0.19392 0.02662 C 0.16059 0.02662 0.07378 0.028 0.04427 0.028 C 0.01475 0.028 0.02291 0.02638 0.01684 0.02708 C 0.01076 0.02777 0.0092 0.02939 0.00781 0.03171 C 0.00642 0.03402 0.00746 0.03773 0.0085 0.04143 " pathEditMode="relative" rAng="0" ptsTypes="aaaaaaaaA">
                                      <p:cBhvr>
                                        <p:cTn id="58" dur="5000" fill="hold"/>
                                        <p:tgtEl>
                                          <p:spTgt spid="248"/>
                                        </p:tgtEl>
                                        <p:attrNameLst>
                                          <p:attrName>ppt_x</p:attrName>
                                          <p:attrName>ppt_y</p:attrName>
                                        </p:attrNameLst>
                                      </p:cBhvr>
                                      <p:rCtr x="-12639" y="2060"/>
                                    </p:animMotion>
                                  </p:childTnLst>
                                </p:cTn>
                              </p:par>
                            </p:childTnLst>
                          </p:cTn>
                        </p:par>
                        <p:par>
                          <p:cTn id="59" fill="hold">
                            <p:stCondLst>
                              <p:cond delay="31000"/>
                            </p:stCondLst>
                            <p:childTnLst>
                              <p:par>
                                <p:cTn id="60" presetID="0" presetClass="path" presetSubtype="0" accel="50000" decel="50000" fill="hold" grpId="11" nodeType="afterEffect">
                                  <p:stCondLst>
                                    <p:cond delay="0"/>
                                  </p:stCondLst>
                                  <p:childTnLst>
                                    <p:animMotion origin="layout" path="M 0.23784 0.46597 C 0.22118 0.46504 0.20468 0.46412 0.18611 0.46898 C 0.16753 0.47384 0.14062 0.4787 0.12604 0.49514 C 0.11145 0.51157 0.10295 0.54768 0.09826 0.56805 C 0.09357 0.58842 0.09548 0.60277 0.09757 0.61713 " pathEditMode="relative" rAng="0" ptsTypes="aaaaA">
                                      <p:cBhvr>
                                        <p:cTn id="61" dur="2000" fill="hold"/>
                                        <p:tgtEl>
                                          <p:spTgt spid="247"/>
                                        </p:tgtEl>
                                        <p:attrNameLst>
                                          <p:attrName>ppt_x</p:attrName>
                                          <p:attrName>ppt_y</p:attrName>
                                        </p:attrNameLst>
                                      </p:cBhvr>
                                      <p:rCtr x="-7222" y="7454"/>
                                    </p:animMotion>
                                  </p:childTnLst>
                                </p:cTn>
                              </p:par>
                              <p:par>
                                <p:cTn id="62" presetID="0" presetClass="path" presetSubtype="0" accel="50000" decel="50000" fill="hold" grpId="11" nodeType="withEffect">
                                  <p:stCondLst>
                                    <p:cond delay="0"/>
                                  </p:stCondLst>
                                  <p:childTnLst>
                                    <p:animMotion origin="layout" path="M 0.00851 0.04143 L 0.01823 0.04097 " pathEditMode="relative" rAng="0" ptsTypes="AA">
                                      <p:cBhvr>
                                        <p:cTn id="63" dur="2000" fill="hold"/>
                                        <p:tgtEl>
                                          <p:spTgt spid="248"/>
                                        </p:tgtEl>
                                        <p:attrNameLst>
                                          <p:attrName>ppt_x</p:attrName>
                                          <p:attrName>ppt_y</p:attrName>
                                        </p:attrNameLst>
                                      </p:cBhvr>
                                      <p:rCtr x="486" y="-23"/>
                                    </p:animMotion>
                                  </p:childTnLst>
                                </p:cTn>
                              </p:par>
                            </p:childTnLst>
                          </p:cTn>
                        </p:par>
                        <p:par>
                          <p:cTn id="64" fill="hold">
                            <p:stCondLst>
                              <p:cond delay="33000"/>
                            </p:stCondLst>
                            <p:childTnLst>
                              <p:par>
                                <p:cTn id="65" presetID="0" presetClass="path" presetSubtype="0" accel="50000" decel="50000" fill="hold" grpId="12" nodeType="afterEffect">
                                  <p:stCondLst>
                                    <p:cond delay="0"/>
                                  </p:stCondLst>
                                  <p:childTnLst>
                                    <p:animMotion origin="layout" path="M 0.09757 0.61713 C 0.07813 0.65092 0.05868 0.68495 0.04584 0.69004 C 0.03299 0.69514 0.01285 0.66042 0.02031 0.64699 C 0.02778 0.63356 0.08646 0.60254 0.0908 0.60995 C 0.09514 0.61736 0.05886 0.68449 0.04653 0.69213 C 0.0342 0.69977 0.0092 0.66967 0.01649 0.65602 C 0.02379 0.64236 0.08542 0.60301 0.09011 0.60995 C 0.09479 0.6169 0.05729 0.69074 0.04497 0.69722 C 0.03264 0.7037 0.00799 0.66296 0.01649 0.64815 C 0.025 0.63333 0.06042 0.6206 0.09601 0.6081 " pathEditMode="relative" rAng="0" ptsTypes="aaaaaaaaaA">
                                      <p:cBhvr>
                                        <p:cTn id="66" dur="3000" fill="hold"/>
                                        <p:tgtEl>
                                          <p:spTgt spid="247"/>
                                        </p:tgtEl>
                                        <p:attrNameLst>
                                          <p:attrName>ppt_x</p:attrName>
                                          <p:attrName>ppt_y</p:attrName>
                                        </p:attrNameLst>
                                      </p:cBhvr>
                                      <p:rCtr x="-4479" y="3588"/>
                                    </p:animMotion>
                                  </p:childTnLst>
                                </p:cTn>
                              </p:par>
                              <p:par>
                                <p:cTn id="67" presetID="0" presetClass="path" presetSubtype="0" accel="50000" decel="50000" fill="hold" grpId="12" nodeType="withEffect">
                                  <p:stCondLst>
                                    <p:cond delay="0"/>
                                  </p:stCondLst>
                                  <p:childTnLst>
                                    <p:animMotion origin="layout" path="M 0.01823 0.04098 L 0.05469 0.04051 " pathEditMode="relative" rAng="0" ptsTypes="AA">
                                      <p:cBhvr>
                                        <p:cTn id="68" dur="3000" fill="hold"/>
                                        <p:tgtEl>
                                          <p:spTgt spid="248"/>
                                        </p:tgtEl>
                                        <p:attrNameLst>
                                          <p:attrName>ppt_x</p:attrName>
                                          <p:attrName>ppt_y</p:attrName>
                                        </p:attrNameLst>
                                      </p:cBhvr>
                                      <p:rCtr x="1823" y="-23"/>
                                    </p:animMotion>
                                  </p:childTnLst>
                                </p:cTn>
                              </p:par>
                            </p:childTnLst>
                          </p:cTn>
                        </p:par>
                        <p:par>
                          <p:cTn id="69" fill="hold">
                            <p:stCondLst>
                              <p:cond delay="36000"/>
                            </p:stCondLst>
                            <p:childTnLst>
                              <p:par>
                                <p:cTn id="70" presetID="0" presetClass="path" presetSubtype="0" accel="50000" decel="50000" fill="hold" grpId="13" nodeType="afterEffect">
                                  <p:stCondLst>
                                    <p:cond delay="0"/>
                                  </p:stCondLst>
                                  <p:childTnLst>
                                    <p:animMotion origin="layout" path="M 0.09757 0.61713 C 0.11042 0.62292 0.12327 0.62894 0.13212 0.64028 C 0.14097 0.65162 0.14219 0.67801 0.15087 0.68519 C 0.15955 0.69236 0.175 0.68982 0.18386 0.68334 C 0.19271 0.67686 0.19497 0.65695 0.20417 0.6463 C 0.21337 0.63565 0.22604 0.62732 0.23872 0.61922 " pathEditMode="relative" rAng="0" ptsTypes="aaaaaA">
                                      <p:cBhvr>
                                        <p:cTn id="71" dur="2000" fill="hold"/>
                                        <p:tgtEl>
                                          <p:spTgt spid="247"/>
                                        </p:tgtEl>
                                        <p:attrNameLst>
                                          <p:attrName>ppt_x</p:attrName>
                                          <p:attrName>ppt_y</p:attrName>
                                        </p:attrNameLst>
                                      </p:cBhvr>
                                      <p:rCtr x="7049" y="3750"/>
                                    </p:animMotion>
                                  </p:childTnLst>
                                </p:cTn>
                              </p:par>
                              <p:par>
                                <p:cTn id="72" presetID="0" presetClass="path" presetSubtype="0" accel="50000" decel="50000" fill="hold" grpId="13" nodeType="withEffect">
                                  <p:stCondLst>
                                    <p:cond delay="0"/>
                                  </p:stCondLst>
                                  <p:childTnLst>
                                    <p:animMotion origin="layout" path="M 0.05469 0.04051 L 0.06268 0.04051 " pathEditMode="relative" rAng="0" ptsTypes="AA">
                                      <p:cBhvr>
                                        <p:cTn id="73" dur="2000" fill="hold"/>
                                        <p:tgtEl>
                                          <p:spTgt spid="248"/>
                                        </p:tgtEl>
                                        <p:attrNameLst>
                                          <p:attrName>ppt_x</p:attrName>
                                          <p:attrName>ppt_y</p:attrName>
                                        </p:attrNameLst>
                                      </p:cBhvr>
                                      <p:rCtr x="399" y="0"/>
                                    </p:animMotion>
                                  </p:childTnLst>
                                </p:cTn>
                              </p:par>
                            </p:childTnLst>
                          </p:cTn>
                        </p:par>
                        <p:par>
                          <p:cTn id="74" fill="hold">
                            <p:stCondLst>
                              <p:cond delay="38000"/>
                            </p:stCondLst>
                            <p:childTnLst>
                              <p:par>
                                <p:cTn id="75" presetID="0" presetClass="path" presetSubtype="0" accel="50000" decel="50000" fill="hold" grpId="14" nodeType="afterEffect">
                                  <p:stCondLst>
                                    <p:cond delay="0"/>
                                  </p:stCondLst>
                                  <p:childTnLst>
                                    <p:animMotion origin="layout" path="M 0.23872 0.61922 C 0.25157 0.62524 0.26441 0.63125 0.27327 0.64121 C 0.28212 0.65116 0.28368 0.67269 0.29202 0.67917 C 0.30035 0.68565 0.31441 0.68588 0.32361 0.68033 C 0.33282 0.67477 0.33785 0.65602 0.34757 0.64514 C 0.3573 0.63426 0.37084 0.61575 0.38212 0.61505 C 0.39341 0.61436 0.40643 0.62801 0.41511 0.64028 C 0.42379 0.65255 0.42535 0.68866 0.43386 0.6882 C 0.44236 0.68774 0.47396 0.65047 0.46615 0.6382 C 0.45834 0.62593 0.39167 0.60556 0.38733 0.61413 C 0.38299 0.62269 0.42605 0.68565 0.43993 0.69028 C 0.45382 0.69491 0.47952 0.65325 0.47066 0.64121 C 0.46181 0.62917 0.3908 0.60973 0.38664 0.61806 C 0.38247 0.62639 0.43056 0.68727 0.44514 0.69121 C 0.45973 0.69514 0.48316 0.65371 0.47448 0.64121 C 0.4658 0.62871 0.39757 0.60741 0.39271 0.61621 C 0.38785 0.625 0.43108 0.69028 0.44514 0.69422 C 0.4592 0.69815 0.48559 0.65371 0.47674 0.64028 C 0.46789 0.62686 0.39688 0.6051 0.39184 0.61413 C 0.38681 0.62315 0.43108 0.68959 0.44601 0.69422 C 0.46094 0.69885 0.49184 0.65602 0.48195 0.64213 C 0.47205 0.62825 0.39254 0.60232 0.38664 0.61112 C 0.38073 0.61991 0.42986 0.68982 0.44601 0.69514 C 0.46216 0.70047 0.49427 0.65672 0.4842 0.64329 C 0.47414 0.62987 0.39184 0.60487 0.38594 0.61413 C 0.38004 0.62338 0.43247 0.69306 0.44896 0.69815 C 0.46545 0.70325 0.49445 0.6588 0.4849 0.64422 C 0.47535 0.62963 0.3967 0.60139 0.39115 0.61112 C 0.38559 0.62084 0.43525 0.6963 0.45191 0.70232 C 0.46858 0.70834 0.50243 0.66204 0.49098 0.64723 C 0.47952 0.63241 0.38872 0.60417 0.38282 0.6132 C 0.37691 0.62223 0.43785 0.69653 0.45573 0.70116 C 0.47361 0.70579 0.50209 0.65695 0.49028 0.64121 C 0.47848 0.62547 0.39184 0.59746 0.38438 0.60718 C 0.37691 0.6169 0.4283 0.69352 0.44514 0.69931 C 0.46198 0.7051 0.49549 0.65672 0.48577 0.64213 C 0.47605 0.62755 0.39167 0.6007 0.38664 0.61112 C 0.3816 0.62153 0.43837 0.69885 0.45573 0.70417 C 0.47309 0.7095 0.50243 0.6588 0.49098 0.64329 C 0.47952 0.62778 0.39375 0.60047 0.38733 0.61112 C 0.38091 0.62176 0.43577 0.70186 0.45261 0.70718 C 0.46945 0.7125 0.49948 0.65903 0.48872 0.64329 C 0.47795 0.62755 0.39462 0.60325 0.3882 0.6132 C 0.38177 0.62315 0.43195 0.69792 0.44966 0.70325 C 0.46736 0.70857 0.50521 0.66042 0.4948 0.64514 C 0.48438 0.62987 0.43542 0.62084 0.38664 0.61204 " pathEditMode="relative" rAng="0" ptsTypes="aaaaaaaaaaaaaaaaaaaaaaaaaaaaaaaaaaaaaaaaaaaaaA">
                                      <p:cBhvr>
                                        <p:cTn id="76" dur="5000" fill="hold"/>
                                        <p:tgtEl>
                                          <p:spTgt spid="247"/>
                                        </p:tgtEl>
                                        <p:attrNameLst>
                                          <p:attrName>ppt_x</p:attrName>
                                          <p:attrName>ppt_y</p:attrName>
                                        </p:attrNameLst>
                                      </p:cBhvr>
                                      <p:rCtr x="13316" y="3565"/>
                                    </p:animMotion>
                                  </p:childTnLst>
                                </p:cTn>
                              </p:par>
                              <p:par>
                                <p:cTn id="77" presetID="0" presetClass="path" presetSubtype="0" accel="50000" decel="50000" fill="hold" grpId="14" nodeType="withEffect">
                                  <p:stCondLst>
                                    <p:cond delay="0"/>
                                  </p:stCondLst>
                                  <p:childTnLst>
                                    <p:animMotion origin="layout" path="M 0.06268 0.04051 L 0.25504 0.04005 " pathEditMode="relative" rAng="0" ptsTypes="AA">
                                      <p:cBhvr>
                                        <p:cTn id="78" dur="5000" fill="hold"/>
                                        <p:tgtEl>
                                          <p:spTgt spid="248"/>
                                        </p:tgtEl>
                                        <p:attrNameLst>
                                          <p:attrName>ppt_x</p:attrName>
                                          <p:attrName>ppt_y</p:attrName>
                                        </p:attrNameLst>
                                      </p:cBhvr>
                                      <p:rCtr x="9618" y="-23"/>
                                    </p:animMotion>
                                  </p:childTnLst>
                                </p:cTn>
                              </p:par>
                            </p:childTnLst>
                          </p:cTn>
                        </p:par>
                        <p:par>
                          <p:cTn id="79" fill="hold">
                            <p:stCondLst>
                              <p:cond delay="43000"/>
                            </p:stCondLst>
                            <p:childTnLst>
                              <p:par>
                                <p:cTn id="80" presetID="0" presetClass="path" presetSubtype="0" accel="50000" decel="50000" fill="hold" grpId="15" nodeType="afterEffect">
                                  <p:stCondLst>
                                    <p:cond delay="0"/>
                                  </p:stCondLst>
                                  <p:childTnLst>
                                    <p:animMotion origin="layout" path="M 0.38664 0.61204 C 0.37361 0.59491 0.36059 0.57801 0.33629 0.56296 C 0.31198 0.54792 0.2566 0.53773 0.24028 0.52199 C 0.22396 0.50625 0.23091 0.48704 0.23802 0.46782 " pathEditMode="relative" rAng="0" ptsTypes="aaaA">
                                      <p:cBhvr>
                                        <p:cTn id="81" dur="5000" fill="hold"/>
                                        <p:tgtEl>
                                          <p:spTgt spid="247"/>
                                        </p:tgtEl>
                                        <p:attrNameLst>
                                          <p:attrName>ppt_x</p:attrName>
                                          <p:attrName>ppt_y</p:attrName>
                                        </p:attrNameLst>
                                      </p:cBhvr>
                                      <p:rCtr x="-8142" y="-7222"/>
                                    </p:animMotion>
                                  </p:childTnLst>
                                </p:cTn>
                              </p:par>
                              <p:par>
                                <p:cTn id="82" presetID="0" presetClass="path" presetSubtype="0" accel="50000" decel="50000" fill="hold" grpId="15" nodeType="withEffect">
                                  <p:stCondLst>
                                    <p:cond delay="0"/>
                                  </p:stCondLst>
                                  <p:childTnLst>
                                    <p:animMotion origin="layout" path="M 0.26025 0.04005 C 0.26545 0.04074 0.27084 0.04167 0.2724 0.04561 C 0.27396 0.04954 0.27257 0.06042 0.26997 0.06412 C 0.26736 0.06783 0.26667 0.0669 0.25643 0.06737 C 0.24618 0.06783 0.24618 0.06644 0.20851 0.06644 C 0.17084 0.06644 0.06389 0.06667 0.03073 0.0669 C -0.00243 0.06713 0.0132 0.06482 0.0092 0.06737 C 0.00521 0.06991 0.00591 0.07593 0.00677 0.08218 " pathEditMode="relative" rAng="0" ptsTypes="aaaaaaaA">
                                      <p:cBhvr>
                                        <p:cTn id="83" dur="5000" fill="hold"/>
                                        <p:tgtEl>
                                          <p:spTgt spid="248"/>
                                        </p:tgtEl>
                                        <p:attrNameLst>
                                          <p:attrName>ppt_x</p:attrName>
                                          <p:attrName>ppt_y</p:attrName>
                                        </p:attrNameLst>
                                      </p:cBhvr>
                                      <p:rCtr x="-12448" y="2106"/>
                                    </p:animMotion>
                                  </p:childTnLst>
                                </p:cTn>
                              </p:par>
                            </p:childTnLst>
                          </p:cTn>
                        </p:par>
                        <p:par>
                          <p:cTn id="84" fill="hold">
                            <p:stCondLst>
                              <p:cond delay="48000"/>
                            </p:stCondLst>
                            <p:childTnLst>
                              <p:par>
                                <p:cTn id="85" presetID="0" presetClass="path" presetSubtype="0" accel="50000" decel="50000" fill="hold" grpId="16" nodeType="afterEffect">
                                  <p:stCondLst>
                                    <p:cond delay="0"/>
                                  </p:stCondLst>
                                  <p:childTnLst>
                                    <p:animMotion origin="layout" path="M 0.23784 0.46598 C 0.28055 0.46413 0.32343 0.4625 0.34513 0.4669 C 0.36684 0.4713 0.34496 0.48588 0.3684 0.4919 C 0.39184 0.49792 0.43871 0.50047 0.48559 0.50301 " pathEditMode="relative" rAng="0" ptsTypes="aaaA">
                                      <p:cBhvr>
                                        <p:cTn id="86" dur="2000" fill="hold"/>
                                        <p:tgtEl>
                                          <p:spTgt spid="247"/>
                                        </p:tgtEl>
                                        <p:attrNameLst>
                                          <p:attrName>ppt_x</p:attrName>
                                          <p:attrName>ppt_y</p:attrName>
                                        </p:attrNameLst>
                                      </p:cBhvr>
                                      <p:rCtr x="12378" y="1667"/>
                                    </p:animMotion>
                                  </p:childTnLst>
                                </p:cTn>
                              </p:par>
                              <p:par>
                                <p:cTn id="87" presetID="0" presetClass="path" presetSubtype="0" accel="50000" decel="50000" fill="hold" grpId="16" nodeType="withEffect">
                                  <p:stCondLst>
                                    <p:cond delay="0"/>
                                  </p:stCondLst>
                                  <p:childTnLst>
                                    <p:animMotion origin="layout" path="M 0.00677 0.08217 L 0.00018 0.00069 " pathEditMode="relative" rAng="0" ptsTypes="AA">
                                      <p:cBhvr>
                                        <p:cTn id="88" dur="2000" fill="hold"/>
                                        <p:tgtEl>
                                          <p:spTgt spid="248"/>
                                        </p:tgtEl>
                                        <p:attrNameLst>
                                          <p:attrName>ppt_x</p:attrName>
                                          <p:attrName>ppt_y</p:attrName>
                                        </p:attrNameLst>
                                      </p:cBhvr>
                                      <p:rCtr x="-330" y="-40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p:bldP spid="247" grpId="1" animBg="1"/>
      <p:bldP spid="247" grpId="2" animBg="1"/>
      <p:bldP spid="247" grpId="3" animBg="1"/>
      <p:bldP spid="247" grpId="4" animBg="1"/>
      <p:bldP spid="247" grpId="5" animBg="1"/>
      <p:bldP spid="247" grpId="6" animBg="1"/>
      <p:bldP spid="247" grpId="7" animBg="1"/>
      <p:bldP spid="247" grpId="8" animBg="1"/>
      <p:bldP spid="247" grpId="9" animBg="1"/>
      <p:bldP spid="247" grpId="10" animBg="1"/>
      <p:bldP spid="247" grpId="11" animBg="1"/>
      <p:bldP spid="247" grpId="12" animBg="1"/>
      <p:bldP spid="247" grpId="13" animBg="1"/>
      <p:bldP spid="247" grpId="14" animBg="1"/>
      <p:bldP spid="247" grpId="15" animBg="1"/>
      <p:bldP spid="247" grpId="16" animBg="1"/>
      <p:bldP spid="248" grpId="0" animBg="1"/>
      <p:bldP spid="248" grpId="1" animBg="1"/>
      <p:bldP spid="248" grpId="2" animBg="1"/>
      <p:bldP spid="248" grpId="3" animBg="1"/>
      <p:bldP spid="248" grpId="4" animBg="1"/>
      <p:bldP spid="248" grpId="5" animBg="1"/>
      <p:bldP spid="248" grpId="6" animBg="1"/>
      <p:bldP spid="248" grpId="7" animBg="1"/>
      <p:bldP spid="248" grpId="8" animBg="1"/>
      <p:bldP spid="248" grpId="9" animBg="1"/>
      <p:bldP spid="248" grpId="10" animBg="1"/>
      <p:bldP spid="248" grpId="11" animBg="1"/>
      <p:bldP spid="248" grpId="12" animBg="1"/>
      <p:bldP spid="248" grpId="13" animBg="1"/>
      <p:bldP spid="248" grpId="14" animBg="1"/>
      <p:bldP spid="248" grpId="15" animBg="1"/>
      <p:bldP spid="248" grpId="16"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3055" y="288510"/>
            <a:ext cx="8850946" cy="6001642"/>
          </a:xfrm>
          <a:prstGeom prst="rect">
            <a:avLst/>
          </a:prstGeom>
          <a:noFill/>
        </p:spPr>
        <p:txBody>
          <a:bodyPr wrap="square" rtlCol="0">
            <a:spAutoFit/>
          </a:bodyPr>
          <a:lstStyle/>
          <a:p>
            <a:r>
              <a:rPr lang="en-US" sz="2400" dirty="0" smtClean="0">
                <a:latin typeface="Consolas"/>
                <a:cs typeface="Consolas"/>
              </a:rPr>
              <a:t>void </a:t>
            </a:r>
            <a:r>
              <a:rPr lang="en-US" sz="2400" dirty="0" err="1">
                <a:latin typeface="Consolas"/>
                <a:cs typeface="Consolas"/>
              </a:rPr>
              <a:t>http_parse</a:t>
            </a:r>
            <a:r>
              <a:rPr lang="en-US" sz="2400" dirty="0">
                <a:latin typeface="Consolas"/>
                <a:cs typeface="Consolas"/>
              </a:rPr>
              <a:t>(</a:t>
            </a:r>
            <a:r>
              <a:rPr lang="en-US" sz="2400" dirty="0" err="1">
                <a:latin typeface="Consolas"/>
                <a:cs typeface="Consolas"/>
              </a:rPr>
              <a:t>int</a:t>
            </a:r>
            <a:r>
              <a:rPr lang="en-US" sz="2400" dirty="0">
                <a:latin typeface="Consolas"/>
                <a:cs typeface="Consolas"/>
              </a:rPr>
              <a:t> </a:t>
            </a:r>
            <a:r>
              <a:rPr lang="en-US" sz="2400" dirty="0" smtClean="0">
                <a:latin typeface="Consolas"/>
                <a:cs typeface="Consolas"/>
              </a:rPr>
              <a:t>*</a:t>
            </a:r>
            <a:r>
              <a:rPr lang="en-US" sz="2400" b="1" dirty="0" smtClean="0">
                <a:latin typeface="Consolas"/>
                <a:cs typeface="Consolas"/>
              </a:rPr>
              <a:t>state</a:t>
            </a:r>
            <a:r>
              <a:rPr lang="en-US" sz="2400" dirty="0">
                <a:latin typeface="Consolas"/>
                <a:cs typeface="Consolas"/>
              </a:rPr>
              <a:t>, unsigned char </a:t>
            </a:r>
            <a:r>
              <a:rPr lang="en-US" sz="2400" b="1" dirty="0">
                <a:latin typeface="Consolas"/>
                <a:cs typeface="Consolas"/>
              </a:rPr>
              <a:t>c</a:t>
            </a:r>
            <a:r>
              <a:rPr lang="en-US" sz="2400" dirty="0">
                <a:latin typeface="Consolas"/>
                <a:cs typeface="Consolas"/>
              </a:rPr>
              <a:t>, </a:t>
            </a:r>
            <a:r>
              <a:rPr lang="en-US" sz="2400" dirty="0" smtClean="0">
                <a:latin typeface="Consolas"/>
                <a:cs typeface="Consolas"/>
              </a:rPr>
              <a:t>...)</a:t>
            </a:r>
            <a:endParaRPr lang="en-US" sz="2400" dirty="0">
              <a:latin typeface="Consolas"/>
              <a:cs typeface="Consolas"/>
            </a:endParaRPr>
          </a:p>
          <a:p>
            <a:r>
              <a:rPr lang="en-US" sz="2400" dirty="0">
                <a:latin typeface="Consolas"/>
                <a:cs typeface="Consolas"/>
              </a:rPr>
              <a:t>{</a:t>
            </a:r>
          </a:p>
          <a:p>
            <a:r>
              <a:rPr lang="en-US" sz="2400" dirty="0" smtClean="0">
                <a:latin typeface="Consolas"/>
                <a:cs typeface="Consolas"/>
              </a:rPr>
              <a:t>    switch (*state</a:t>
            </a:r>
            <a:r>
              <a:rPr lang="en-US" sz="2400" dirty="0">
                <a:latin typeface="Consolas"/>
                <a:cs typeface="Consolas"/>
              </a:rPr>
              <a:t>) {</a:t>
            </a:r>
          </a:p>
          <a:p>
            <a:r>
              <a:rPr lang="en-US" sz="2400" dirty="0">
                <a:latin typeface="Consolas"/>
                <a:cs typeface="Consolas"/>
              </a:rPr>
              <a:t>        case START</a:t>
            </a:r>
            <a:r>
              <a:rPr lang="en-US" sz="2400" dirty="0" smtClean="0">
                <a:latin typeface="Consolas"/>
                <a:cs typeface="Consolas"/>
              </a:rPr>
              <a:t>: </a:t>
            </a:r>
            <a:r>
              <a:rPr lang="en-US" sz="2400" dirty="0" smtClean="0">
                <a:solidFill>
                  <a:schemeClr val="tx1">
                    <a:lumMod val="50000"/>
                    <a:lumOff val="50000"/>
                  </a:schemeClr>
                </a:solidFill>
                <a:latin typeface="Consolas"/>
                <a:cs typeface="Consolas"/>
              </a:rPr>
              <a:t>...</a:t>
            </a:r>
            <a:endParaRPr lang="en-US" sz="2400" dirty="0">
              <a:solidFill>
                <a:schemeClr val="tx1">
                  <a:lumMod val="50000"/>
                  <a:lumOff val="50000"/>
                </a:schemeClr>
              </a:solidFill>
              <a:latin typeface="Consolas"/>
              <a:cs typeface="Consolas"/>
            </a:endParaRPr>
          </a:p>
          <a:p>
            <a:r>
              <a:rPr lang="en-US" sz="2400" dirty="0" smtClean="0">
                <a:latin typeface="Consolas"/>
                <a:cs typeface="Consolas"/>
              </a:rPr>
              <a:t>        case </a:t>
            </a:r>
            <a:r>
              <a:rPr lang="en-US" sz="2400" dirty="0">
                <a:latin typeface="Consolas"/>
                <a:cs typeface="Consolas"/>
              </a:rPr>
              <a:t>METHOD</a:t>
            </a:r>
            <a:r>
              <a:rPr lang="en-US" sz="2400" dirty="0" smtClean="0">
                <a:latin typeface="Consolas"/>
                <a:cs typeface="Consolas"/>
              </a:rPr>
              <a:t>: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a:latin typeface="Consolas"/>
                <a:cs typeface="Consolas"/>
              </a:rPr>
              <a:t>        case </a:t>
            </a:r>
            <a:r>
              <a:rPr lang="en-US" sz="2400" dirty="0" smtClean="0">
                <a:latin typeface="Consolas"/>
                <a:cs typeface="Consolas"/>
              </a:rPr>
              <a:t>URI: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a:latin typeface="Consolas"/>
                <a:cs typeface="Consolas"/>
              </a:rPr>
              <a:t>        case VERSION</a:t>
            </a:r>
            <a:r>
              <a:rPr lang="en-US" sz="2400" dirty="0" smtClean="0">
                <a:latin typeface="Consolas"/>
                <a:cs typeface="Consolas"/>
              </a:rPr>
              <a:t>: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a:latin typeface="Consolas"/>
                <a:cs typeface="Consolas"/>
              </a:rPr>
              <a:t>        case VALUE</a:t>
            </a:r>
            <a:r>
              <a:rPr lang="en-US" sz="2400" dirty="0" smtClean="0">
                <a:latin typeface="Consolas"/>
                <a:cs typeface="Consolas"/>
              </a:rPr>
              <a:t>: </a:t>
            </a:r>
            <a:r>
              <a:rPr lang="en-US" sz="2400" dirty="0">
                <a:solidFill>
                  <a:schemeClr val="tx1">
                    <a:lumMod val="50000"/>
                    <a:lumOff val="50000"/>
                  </a:schemeClr>
                </a:solidFill>
                <a:latin typeface="Consolas"/>
                <a:cs typeface="Consolas"/>
              </a:rPr>
              <a:t>...</a:t>
            </a:r>
            <a:endParaRPr lang="en-US" sz="2400" dirty="0" smtClean="0">
              <a:latin typeface="Consolas"/>
              <a:cs typeface="Consolas"/>
            </a:endParaRPr>
          </a:p>
          <a:p>
            <a:r>
              <a:rPr lang="en-US" sz="2400" dirty="0" smtClean="0">
                <a:latin typeface="Consolas"/>
                <a:cs typeface="Consolas"/>
              </a:rPr>
              <a:t>        </a:t>
            </a:r>
            <a:r>
              <a:rPr lang="en-US" sz="2400" dirty="0">
                <a:latin typeface="Consolas"/>
                <a:cs typeface="Consolas"/>
              </a:rPr>
              <a:t>case </a:t>
            </a:r>
            <a:r>
              <a:rPr lang="en-US" sz="2400" dirty="0" smtClean="0">
                <a:latin typeface="Consolas"/>
                <a:cs typeface="Consolas"/>
              </a:rPr>
              <a:t>NAME: </a:t>
            </a:r>
            <a:r>
              <a:rPr lang="en-US" sz="2400" dirty="0">
                <a:solidFill>
                  <a:schemeClr val="tx1">
                    <a:lumMod val="50000"/>
                    <a:lumOff val="50000"/>
                  </a:schemeClr>
                </a:solidFill>
                <a:latin typeface="Consolas"/>
                <a:cs typeface="Consolas"/>
              </a:rPr>
              <a:t>...</a:t>
            </a:r>
            <a:endParaRPr lang="en-US" sz="2400" dirty="0" smtClean="0">
              <a:latin typeface="Consolas"/>
              <a:cs typeface="Consolas"/>
            </a:endParaRPr>
          </a:p>
          <a:p>
            <a:r>
              <a:rPr lang="en-US" sz="2400" dirty="0" smtClean="0">
                <a:latin typeface="Consolas"/>
                <a:cs typeface="Consolas"/>
              </a:rPr>
              <a:t>        case COLON: </a:t>
            </a:r>
            <a:r>
              <a:rPr lang="en-US" sz="2400" dirty="0">
                <a:solidFill>
                  <a:schemeClr val="tx1">
                    <a:lumMod val="50000"/>
                    <a:lumOff val="50000"/>
                  </a:schemeClr>
                </a:solidFill>
                <a:latin typeface="Consolas"/>
                <a:cs typeface="Consolas"/>
              </a:rPr>
              <a:t>...</a:t>
            </a:r>
            <a:endParaRPr lang="en-US" sz="2400" dirty="0" smtClean="0">
              <a:latin typeface="Consolas"/>
              <a:cs typeface="Consolas"/>
            </a:endParaRPr>
          </a:p>
          <a:p>
            <a:r>
              <a:rPr lang="en-US" sz="2400" dirty="0" smtClean="0">
                <a:latin typeface="Consolas"/>
                <a:cs typeface="Consolas"/>
              </a:rPr>
              <a:t>        case SPACE1: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a:latin typeface="Consolas"/>
                <a:cs typeface="Consolas"/>
              </a:rPr>
              <a:t>        case </a:t>
            </a:r>
            <a:r>
              <a:rPr lang="en-US" sz="2400" dirty="0" smtClean="0">
                <a:latin typeface="Consolas"/>
                <a:cs typeface="Consolas"/>
              </a:rPr>
              <a:t>SPACE2: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smtClean="0">
                <a:latin typeface="Consolas"/>
                <a:cs typeface="Consolas"/>
              </a:rPr>
              <a:t>        case SPACE3: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smtClean="0">
                <a:latin typeface="Consolas"/>
                <a:cs typeface="Consolas"/>
              </a:rPr>
              <a:t>        case EOL: </a:t>
            </a:r>
            <a:r>
              <a:rPr lang="en-US" sz="2400" dirty="0">
                <a:solidFill>
                  <a:schemeClr val="tx1">
                    <a:lumMod val="50000"/>
                    <a:lumOff val="50000"/>
                  </a:schemeClr>
                </a:solidFill>
                <a:latin typeface="Consolas"/>
                <a:cs typeface="Consolas"/>
              </a:rPr>
              <a:t>...</a:t>
            </a:r>
            <a:endParaRPr lang="en-US" sz="2400" dirty="0" smtClean="0">
              <a:latin typeface="Consolas"/>
              <a:cs typeface="Consolas"/>
            </a:endParaRPr>
          </a:p>
          <a:p>
            <a:r>
              <a:rPr lang="en-US" sz="2400" dirty="0">
                <a:latin typeface="Consolas"/>
                <a:cs typeface="Consolas"/>
              </a:rPr>
              <a:t> </a:t>
            </a:r>
            <a:r>
              <a:rPr lang="en-US" sz="2400" dirty="0" smtClean="0">
                <a:latin typeface="Consolas"/>
                <a:cs typeface="Consolas"/>
              </a:rPr>
              <a:t>   }</a:t>
            </a:r>
          </a:p>
          <a:p>
            <a:r>
              <a:rPr lang="en-US" sz="2400" dirty="0" smtClean="0">
                <a:latin typeface="Consolas"/>
                <a:cs typeface="Consolas"/>
              </a:rPr>
              <a:t> }</a:t>
            </a:r>
            <a:endParaRPr lang="en-US" sz="2400" dirty="0">
              <a:latin typeface="Consolas"/>
              <a:cs typeface="Consolas"/>
            </a:endParaRPr>
          </a:p>
        </p:txBody>
      </p:sp>
    </p:spTree>
    <p:extLst>
      <p:ext uri="{BB962C8B-B14F-4D97-AF65-F5344CB8AC3E}">
        <p14:creationId xmlns:p14="http://schemas.microsoft.com/office/powerpoint/2010/main" val="4210165861"/>
      </p:ext>
    </p:extLst>
  </p:cSld>
  <p:clrMapOvr>
    <a:masterClrMapping/>
  </p:clrMapOvr>
  <mc:AlternateContent xmlns:mc="http://schemas.openxmlformats.org/markup-compatibility/2006" xmlns:p14="http://schemas.microsoft.com/office/powerpoint/2010/main">
    <mc:Choice Requires="p14">
      <p:transition spd="slow" p14:dur="2000" advTm="17386"/>
    </mc:Choice>
    <mc:Fallback xmlns="">
      <p:transition xmlns:p14="http://schemas.microsoft.com/office/powerpoint/2010/main" spd="slow" advTm="1738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500"/>
                                        <p:tgtEl>
                                          <p:spTgt spid="5">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fade">
                                      <p:cBhvr>
                                        <p:cTn id="25" dur="500"/>
                                        <p:tgtEl>
                                          <p:spTgt spid="5">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500"/>
                                        <p:tgtEl>
                                          <p:spTgt spid="5">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fade">
                                      <p:cBhvr>
                                        <p:cTn id="37" dur="500"/>
                                        <p:tgtEl>
                                          <p:spTgt spid="5">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2" end="12"/>
                                            </p:txEl>
                                          </p:spTgt>
                                        </p:tgtEl>
                                        <p:attrNameLst>
                                          <p:attrName>style.visibility</p:attrName>
                                        </p:attrNameLst>
                                      </p:cBhvr>
                                      <p:to>
                                        <p:strVal val="visible"/>
                                      </p:to>
                                    </p:set>
                                    <p:animEffect transition="in" filter="fade">
                                      <p:cBhvr>
                                        <p:cTn id="40" dur="500"/>
                                        <p:tgtEl>
                                          <p:spTgt spid="5">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animEffect transition="in" filter="fade">
                                      <p:cBhvr>
                                        <p:cTn id="43" dur="500"/>
                                        <p:tgtEl>
                                          <p:spTgt spid="5">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4" end="14"/>
                                            </p:txEl>
                                          </p:spTgt>
                                        </p:tgtEl>
                                        <p:attrNameLst>
                                          <p:attrName>style.visibility</p:attrName>
                                        </p:attrNameLst>
                                      </p:cBhvr>
                                      <p:to>
                                        <p:strVal val="visible"/>
                                      </p:to>
                                    </p:set>
                                    <p:animEffect transition="in" filter="fade">
                                      <p:cBhvr>
                                        <p:cTn id="46" dur="500"/>
                                        <p:tgtEl>
                                          <p:spTgt spid="5">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8864899" cy="6085144"/>
          </a:xfrm>
        </p:spPr>
        <p:txBody>
          <a:bodyPr>
            <a:noAutofit/>
          </a:bodyPr>
          <a:lstStyle/>
          <a:p>
            <a:pPr marL="0" indent="0">
              <a:buNone/>
            </a:pPr>
            <a:r>
              <a:rPr lang="en-US" sz="2400" dirty="0">
                <a:solidFill>
                  <a:schemeClr val="tx1">
                    <a:lumMod val="50000"/>
                    <a:lumOff val="50000"/>
                  </a:schemeClr>
                </a:solidFill>
                <a:latin typeface="Consolas"/>
                <a:cs typeface="Consolas"/>
              </a:rPr>
              <a:t>v</a:t>
            </a:r>
            <a:r>
              <a:rPr lang="en-US" sz="2400" dirty="0" smtClean="0">
                <a:solidFill>
                  <a:schemeClr val="tx1">
                    <a:lumMod val="50000"/>
                    <a:lumOff val="50000"/>
                  </a:schemeClr>
                </a:solidFill>
                <a:latin typeface="Consolas"/>
                <a:cs typeface="Consolas"/>
              </a:rPr>
              <a:t>oid </a:t>
            </a:r>
            <a:r>
              <a:rPr lang="en-US" sz="2400" dirty="0" err="1" smtClean="0">
                <a:solidFill>
                  <a:schemeClr val="tx1">
                    <a:lumMod val="50000"/>
                    <a:lumOff val="50000"/>
                  </a:schemeClr>
                </a:solidFill>
                <a:latin typeface="Consolas"/>
                <a:cs typeface="Consolas"/>
              </a:rPr>
              <a:t>http_parse</a:t>
            </a:r>
            <a:r>
              <a:rPr lang="en-US" sz="2400" dirty="0">
                <a:solidFill>
                  <a:schemeClr val="tx1">
                    <a:lumMod val="50000"/>
                    <a:lumOff val="50000"/>
                  </a:schemeClr>
                </a:solidFill>
                <a:latin typeface="Consolas"/>
                <a:cs typeface="Consolas"/>
              </a:rPr>
              <a:t>(</a:t>
            </a:r>
            <a:r>
              <a:rPr lang="en-US" sz="2400" dirty="0" err="1">
                <a:solidFill>
                  <a:schemeClr val="tx1">
                    <a:lumMod val="50000"/>
                    <a:lumOff val="50000"/>
                  </a:schemeClr>
                </a:solidFill>
                <a:latin typeface="Consolas"/>
                <a:cs typeface="Consolas"/>
              </a:rPr>
              <a:t>int</a:t>
            </a:r>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*state</a:t>
            </a:r>
            <a:r>
              <a:rPr lang="en-US" sz="2400" dirty="0">
                <a:solidFill>
                  <a:schemeClr val="tx1">
                    <a:lumMod val="50000"/>
                    <a:lumOff val="50000"/>
                  </a:schemeClr>
                </a:solidFill>
                <a:latin typeface="Consolas"/>
                <a:cs typeface="Consolas"/>
              </a:rPr>
              <a:t>, unsigned char c, ...)</a:t>
            </a:r>
          </a:p>
          <a:p>
            <a:pPr marL="0" indent="0">
              <a:buNone/>
            </a:pPr>
            <a:r>
              <a:rPr lang="en-US" sz="2400" dirty="0" smtClean="0">
                <a:solidFill>
                  <a:schemeClr val="tx1">
                    <a:lumMod val="50000"/>
                    <a:lumOff val="50000"/>
                  </a:schemeClr>
                </a:solidFill>
                <a:latin typeface="Consolas"/>
                <a:cs typeface="Consolas"/>
              </a:rPr>
              <a:t>{</a:t>
            </a:r>
            <a:endParaRPr lang="en-US" sz="2400" dirty="0">
              <a:solidFill>
                <a:schemeClr val="tx1">
                  <a:lumMod val="50000"/>
                  <a:lumOff val="50000"/>
                </a:schemeClr>
              </a:solidFill>
              <a:latin typeface="Consolas"/>
              <a:cs typeface="Consolas"/>
            </a:endParaRPr>
          </a:p>
          <a:p>
            <a:pPr marL="0" indent="0">
              <a:buNone/>
            </a:pPr>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 switch (*state</a:t>
            </a:r>
            <a:r>
              <a:rPr lang="en-US" sz="2400" dirty="0">
                <a:solidFill>
                  <a:schemeClr val="tx1">
                    <a:lumMod val="50000"/>
                    <a:lumOff val="50000"/>
                  </a:schemeClr>
                </a:solidFill>
                <a:latin typeface="Consolas"/>
                <a:cs typeface="Consolas"/>
              </a:rPr>
              <a:t>) {</a:t>
            </a:r>
          </a:p>
          <a:p>
            <a:pPr marL="0" indent="0">
              <a:buNone/>
            </a:pPr>
            <a:r>
              <a:rPr lang="en-US" sz="2400" dirty="0">
                <a:solidFill>
                  <a:schemeClr val="tx1">
                    <a:lumMod val="50000"/>
                    <a:lumOff val="50000"/>
                  </a:schemeClr>
                </a:solidFill>
                <a:latin typeface="Consolas"/>
                <a:cs typeface="Consolas"/>
              </a:rPr>
              <a:t>        ...</a:t>
            </a:r>
          </a:p>
          <a:p>
            <a:pPr marL="0" indent="0">
              <a:buNone/>
            </a:pPr>
            <a:r>
              <a:rPr lang="en-US" sz="2400" dirty="0">
                <a:solidFill>
                  <a:schemeClr val="tx1">
                    <a:lumMod val="50000"/>
                    <a:lumOff val="50000"/>
                  </a:schemeClr>
                </a:solidFill>
                <a:latin typeface="Consolas"/>
                <a:cs typeface="Consolas"/>
              </a:rPr>
              <a:t>        case METHOD</a:t>
            </a:r>
            <a:r>
              <a:rPr lang="en-US" sz="2400" dirty="0" smtClean="0">
                <a:solidFill>
                  <a:schemeClr val="tx1">
                    <a:lumMod val="50000"/>
                    <a:lumOff val="50000"/>
                  </a:schemeClr>
                </a:solidFill>
                <a:latin typeface="Consolas"/>
                <a:cs typeface="Consolas"/>
              </a:rPr>
              <a:t>: /*GET, POST, HEAD, ...*/</a:t>
            </a:r>
            <a:endParaRPr lang="en-US" sz="2400" dirty="0">
              <a:solidFill>
                <a:schemeClr val="tx1">
                  <a:lumMod val="50000"/>
                  <a:lumOff val="50000"/>
                </a:schemeClr>
              </a:solidFill>
              <a:latin typeface="Consolas"/>
              <a:cs typeface="Consolas"/>
            </a:endParaRPr>
          </a:p>
          <a:p>
            <a:pPr marL="0" indent="0">
              <a:buNone/>
            </a:pPr>
            <a:r>
              <a:rPr lang="en-US" sz="2400" dirty="0">
                <a:solidFill>
                  <a:schemeClr val="tx1">
                    <a:lumMod val="50000"/>
                    <a:lumOff val="50000"/>
                  </a:schemeClr>
                </a:solidFill>
                <a:latin typeface="Consolas"/>
                <a:cs typeface="Consolas"/>
              </a:rPr>
              <a:t>            </a:t>
            </a:r>
            <a:r>
              <a:rPr lang="en-US" sz="2400" b="1" dirty="0">
                <a:latin typeface="Consolas"/>
                <a:cs typeface="Consolas"/>
              </a:rPr>
              <a:t>if (c == '\n') {</a:t>
            </a:r>
          </a:p>
          <a:p>
            <a:pPr marL="0" indent="0">
              <a:buNone/>
            </a:pPr>
            <a:r>
              <a:rPr lang="en-US" sz="2400" b="1" dirty="0">
                <a:latin typeface="Consolas"/>
                <a:cs typeface="Consolas"/>
              </a:rPr>
              <a:t>                </a:t>
            </a:r>
            <a:r>
              <a:rPr lang="en-US" sz="2400" b="1" dirty="0" smtClean="0">
                <a:latin typeface="Consolas"/>
                <a:cs typeface="Consolas"/>
              </a:rPr>
              <a:t>*state = </a:t>
            </a:r>
            <a:r>
              <a:rPr lang="en-US" sz="2400" b="1" dirty="0">
                <a:latin typeface="Consolas"/>
                <a:cs typeface="Consolas"/>
              </a:rPr>
              <a:t>EOL;</a:t>
            </a:r>
          </a:p>
          <a:p>
            <a:pPr marL="0" indent="0">
              <a:buNone/>
            </a:pPr>
            <a:r>
              <a:rPr lang="en-US" sz="2400" b="1" dirty="0">
                <a:latin typeface="Consolas"/>
                <a:cs typeface="Consolas"/>
              </a:rPr>
              <a:t>            } else if (</a:t>
            </a:r>
            <a:r>
              <a:rPr lang="en-US" sz="2400" b="1" dirty="0" err="1">
                <a:latin typeface="Consolas"/>
                <a:cs typeface="Consolas"/>
              </a:rPr>
              <a:t>strchr</a:t>
            </a:r>
            <a:r>
              <a:rPr lang="en-US" sz="2400" b="1" dirty="0">
                <a:latin typeface="Consolas"/>
                <a:cs typeface="Consolas"/>
              </a:rPr>
              <a:t>(WHITESPACE, c)) {</a:t>
            </a:r>
          </a:p>
          <a:p>
            <a:pPr marL="0" indent="0">
              <a:buNone/>
            </a:pPr>
            <a:r>
              <a:rPr lang="en-US" sz="2400" b="1" dirty="0">
                <a:latin typeface="Consolas"/>
                <a:cs typeface="Consolas"/>
              </a:rPr>
              <a:t>                </a:t>
            </a:r>
            <a:r>
              <a:rPr lang="en-US" sz="2400" b="1" dirty="0" smtClean="0">
                <a:latin typeface="Consolas"/>
                <a:cs typeface="Consolas"/>
              </a:rPr>
              <a:t>*state = </a:t>
            </a:r>
            <a:r>
              <a:rPr lang="en-US" sz="2400" b="1" dirty="0">
                <a:latin typeface="Consolas"/>
                <a:cs typeface="Consolas"/>
              </a:rPr>
              <a:t>SPACE1;</a:t>
            </a:r>
          </a:p>
          <a:p>
            <a:pPr marL="0" indent="0">
              <a:buNone/>
            </a:pPr>
            <a:r>
              <a:rPr lang="da-DK" sz="2400" b="1" dirty="0">
                <a:latin typeface="Consolas"/>
                <a:cs typeface="Consolas"/>
              </a:rPr>
              <a:t>            } </a:t>
            </a:r>
            <a:r>
              <a:rPr lang="da-DK" sz="2400" b="1" dirty="0" err="1">
                <a:latin typeface="Consolas"/>
                <a:cs typeface="Consolas"/>
              </a:rPr>
              <a:t>else</a:t>
            </a:r>
            <a:r>
              <a:rPr lang="da-DK" sz="2400" b="1" dirty="0">
                <a:latin typeface="Consolas"/>
                <a:cs typeface="Consolas"/>
              </a:rPr>
              <a:t> {</a:t>
            </a:r>
          </a:p>
          <a:p>
            <a:pPr marL="0" indent="0">
              <a:buNone/>
            </a:pPr>
            <a:r>
              <a:rPr lang="en-US" sz="2400" b="1" dirty="0">
                <a:latin typeface="Consolas"/>
                <a:cs typeface="Consolas"/>
              </a:rPr>
              <a:t>                </a:t>
            </a:r>
            <a:r>
              <a:rPr lang="en-US" sz="2400" b="1" dirty="0" smtClean="0">
                <a:latin typeface="Consolas"/>
                <a:cs typeface="Consolas"/>
              </a:rPr>
              <a:t>; /</a:t>
            </a:r>
            <a:r>
              <a:rPr lang="en-US" sz="2400" b="1" dirty="0">
                <a:latin typeface="Consolas"/>
                <a:cs typeface="Consolas"/>
              </a:rPr>
              <a:t>*no transition*/</a:t>
            </a:r>
          </a:p>
          <a:p>
            <a:pPr marL="0" indent="0">
              <a:buNone/>
            </a:pPr>
            <a:r>
              <a:rPr lang="en-US" sz="2400" b="1" dirty="0">
                <a:latin typeface="Consolas"/>
                <a:cs typeface="Consolas"/>
              </a:rPr>
              <a:t>            }</a:t>
            </a:r>
          </a:p>
          <a:p>
            <a:pPr marL="0" indent="0">
              <a:buNone/>
            </a:pPr>
            <a:r>
              <a:rPr lang="en-US" sz="2400" dirty="0">
                <a:solidFill>
                  <a:schemeClr val="tx1">
                    <a:lumMod val="50000"/>
                    <a:lumOff val="50000"/>
                  </a:schemeClr>
                </a:solidFill>
                <a:latin typeface="Consolas"/>
                <a:cs typeface="Consolas"/>
              </a:rPr>
              <a:t>            ... </a:t>
            </a:r>
          </a:p>
          <a:p>
            <a:pPr marL="0" indent="0">
              <a:buNone/>
            </a:pPr>
            <a:r>
              <a:rPr lang="en-US" sz="2400" dirty="0">
                <a:solidFill>
                  <a:schemeClr val="tx1">
                    <a:lumMod val="50000"/>
                    <a:lumOff val="50000"/>
                  </a:schemeClr>
                </a:solidFill>
                <a:latin typeface="Consolas"/>
                <a:cs typeface="Consolas"/>
              </a:rPr>
              <a:t>    }</a:t>
            </a:r>
          </a:p>
          <a:p>
            <a:pPr marL="0" indent="0">
              <a:buNone/>
            </a:pPr>
            <a:r>
              <a:rPr lang="en-US" sz="2400" dirty="0">
                <a:solidFill>
                  <a:schemeClr val="tx1">
                    <a:lumMod val="50000"/>
                    <a:lumOff val="50000"/>
                  </a:schemeClr>
                </a:solidFill>
                <a:latin typeface="Consolas"/>
                <a:cs typeface="Consolas"/>
              </a:rPr>
              <a:t>}</a:t>
            </a:r>
          </a:p>
          <a:p>
            <a:pPr marL="0" indent="0">
              <a:buNone/>
            </a:pPr>
            <a:endParaRPr lang="en-US" sz="2400" dirty="0">
              <a:latin typeface="Consolas"/>
              <a:cs typeface="Consolas"/>
            </a:endParaRPr>
          </a:p>
        </p:txBody>
      </p:sp>
    </p:spTree>
    <p:extLst>
      <p:ext uri="{BB962C8B-B14F-4D97-AF65-F5344CB8AC3E}">
        <p14:creationId xmlns:p14="http://schemas.microsoft.com/office/powerpoint/2010/main" val="2734241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1370"/>
            <a:ext cx="8229600" cy="712536"/>
          </a:xfrm>
        </p:spPr>
        <p:txBody>
          <a:bodyPr>
            <a:normAutofit fontScale="77500" lnSpcReduction="20000"/>
          </a:bodyPr>
          <a:lstStyle/>
          <a:p>
            <a:pPr marL="0" indent="0">
              <a:buNone/>
            </a:pPr>
            <a:r>
              <a:rPr lang="en-US" dirty="0"/>
              <a:t>alert </a:t>
            </a:r>
            <a:r>
              <a:rPr lang="en-US" dirty="0" err="1"/>
              <a:t>tcp</a:t>
            </a:r>
            <a:r>
              <a:rPr lang="en-US" dirty="0"/>
              <a:t> any any -&gt; any 80 (</a:t>
            </a:r>
            <a:r>
              <a:rPr lang="en-US" dirty="0" err="1"/>
              <a:t>content</a:t>
            </a:r>
            <a:r>
              <a:rPr lang="en-US" dirty="0" err="1" smtClean="0"/>
              <a:t>:"</a:t>
            </a:r>
            <a:r>
              <a:rPr lang="en-US" dirty="0" err="1"/>
              <a:t>GET</a:t>
            </a:r>
            <a:r>
              <a:rPr lang="en-US" dirty="0"/>
              <a:t>"</a:t>
            </a:r>
            <a:r>
              <a:rPr lang="en-US" dirty="0" smtClean="0"/>
              <a:t>; </a:t>
            </a:r>
            <a:r>
              <a:rPr lang="en-US" dirty="0" err="1" smtClean="0"/>
              <a:t>http_method</a:t>
            </a:r>
            <a:r>
              <a:rPr lang="en-US" dirty="0" smtClean="0"/>
              <a:t>;)</a:t>
            </a:r>
            <a:endParaRPr lang="en-US" dirty="0"/>
          </a:p>
        </p:txBody>
      </p:sp>
      <p:pic>
        <p:nvPicPr>
          <p:cNvPr id="4" name="Picture 3"/>
          <p:cNvPicPr>
            <a:picLocks noChangeAspect="1"/>
          </p:cNvPicPr>
          <p:nvPr/>
        </p:nvPicPr>
        <p:blipFill>
          <a:blip r:embed="rId3"/>
          <a:stretch>
            <a:fillRect/>
          </a:stretch>
        </p:blipFill>
        <p:spPr>
          <a:xfrm>
            <a:off x="671094" y="2030709"/>
            <a:ext cx="7336589" cy="4510644"/>
          </a:xfrm>
          <a:prstGeom prst="rect">
            <a:avLst/>
          </a:prstGeom>
        </p:spPr>
      </p:pic>
    </p:spTree>
    <p:extLst>
      <p:ext uri="{BB962C8B-B14F-4D97-AF65-F5344CB8AC3E}">
        <p14:creationId xmlns:p14="http://schemas.microsoft.com/office/powerpoint/2010/main" val="32734128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1" y="0"/>
            <a:ext cx="9144000" cy="7478969"/>
          </a:xfrm>
          <a:prstGeom prst="rect">
            <a:avLst/>
          </a:prstGeom>
          <a:noFill/>
        </p:spPr>
        <p:txBody>
          <a:bodyPr wrap="square" rtlCol="0">
            <a:spAutoFit/>
          </a:bodyPr>
          <a:lstStyle/>
          <a:p>
            <a:r>
              <a:rPr lang="en-US" sz="2400" dirty="0" smtClean="0">
                <a:solidFill>
                  <a:schemeClr val="tx1">
                    <a:lumMod val="50000"/>
                    <a:lumOff val="50000"/>
                  </a:schemeClr>
                </a:solidFill>
                <a:latin typeface="Consolas"/>
                <a:cs typeface="Consolas"/>
              </a:rPr>
              <a:t>void </a:t>
            </a:r>
            <a:r>
              <a:rPr lang="en-US" sz="2400" dirty="0" err="1" smtClean="0">
                <a:solidFill>
                  <a:schemeClr val="tx1">
                    <a:lumMod val="50000"/>
                    <a:lumOff val="50000"/>
                  </a:schemeClr>
                </a:solidFill>
                <a:latin typeface="Consolas"/>
                <a:cs typeface="Consolas"/>
              </a:rPr>
              <a:t>http_parse</a:t>
            </a:r>
            <a:r>
              <a:rPr lang="en-US" sz="2400" dirty="0" smtClean="0">
                <a:solidFill>
                  <a:schemeClr val="tx1">
                    <a:lumMod val="50000"/>
                    <a:lumOff val="50000"/>
                  </a:schemeClr>
                </a:solidFill>
                <a:latin typeface="Consolas"/>
                <a:cs typeface="Consolas"/>
              </a:rPr>
              <a:t>(</a:t>
            </a:r>
            <a:r>
              <a:rPr lang="en-US" sz="2400" dirty="0" err="1" smtClean="0">
                <a:solidFill>
                  <a:schemeClr val="tx1">
                    <a:lumMod val="50000"/>
                    <a:lumOff val="50000"/>
                  </a:schemeClr>
                </a:solidFill>
                <a:latin typeface="Consolas"/>
                <a:cs typeface="Consolas"/>
              </a:rPr>
              <a:t>int</a:t>
            </a:r>
            <a:r>
              <a:rPr lang="en-US" sz="2400" dirty="0" smtClean="0">
                <a:solidFill>
                  <a:schemeClr val="tx1">
                    <a:lumMod val="50000"/>
                    <a:lumOff val="50000"/>
                  </a:schemeClr>
                </a:solidFill>
                <a:latin typeface="Consolas"/>
                <a:cs typeface="Consolas"/>
              </a:rPr>
              <a:t> *state, unsigned char c,</a:t>
            </a:r>
          </a:p>
          <a:p>
            <a:r>
              <a:rPr lang="en-US" sz="2400" b="1" dirty="0">
                <a:solidFill>
                  <a:schemeClr val="tx1">
                    <a:lumMod val="50000"/>
                    <a:lumOff val="50000"/>
                  </a:schemeClr>
                </a:solidFill>
                <a:latin typeface="Consolas"/>
                <a:cs typeface="Consolas"/>
              </a:rPr>
              <a:t>	</a:t>
            </a:r>
            <a:r>
              <a:rPr lang="en-US" sz="2400" b="1" dirty="0" smtClean="0">
                <a:solidFill>
                  <a:schemeClr val="tx1">
                    <a:lumMod val="50000"/>
                    <a:lumOff val="50000"/>
                  </a:schemeClr>
                </a:solidFill>
                <a:latin typeface="Consolas"/>
                <a:cs typeface="Consolas"/>
              </a:rPr>
              <a:t>					</a:t>
            </a:r>
            <a:r>
              <a:rPr lang="en-US" sz="2400" b="1" dirty="0" err="1" smtClean="0">
                <a:latin typeface="Consolas"/>
                <a:cs typeface="Consolas"/>
              </a:rPr>
              <a:t>int</a:t>
            </a:r>
            <a:r>
              <a:rPr lang="en-US" sz="2400" b="1" dirty="0" smtClean="0">
                <a:latin typeface="Consolas"/>
                <a:cs typeface="Consolas"/>
              </a:rPr>
              <a:t> *ac,</a:t>
            </a:r>
            <a:r>
              <a:rPr lang="en-US" sz="2400" dirty="0" smtClean="0">
                <a:solidFill>
                  <a:schemeClr val="tx1">
                    <a:lumMod val="50000"/>
                    <a:lumOff val="50000"/>
                  </a:schemeClr>
                </a:solidFill>
                <a:latin typeface="Consolas"/>
                <a:cs typeface="Consolas"/>
              </a:rPr>
              <a:t> ...)</a:t>
            </a:r>
          </a:p>
          <a:p>
            <a:r>
              <a:rPr lang="en-US" sz="2400" dirty="0" smtClean="0">
                <a:solidFill>
                  <a:schemeClr val="tx1">
                    <a:lumMod val="50000"/>
                    <a:lumOff val="50000"/>
                  </a:schemeClr>
                </a:solidFill>
                <a:latin typeface="Consolas"/>
                <a:cs typeface="Consolas"/>
              </a:rPr>
              <a:t>{</a:t>
            </a:r>
          </a:p>
          <a:p>
            <a:r>
              <a:rPr lang="en-US" sz="2400" dirty="0" smtClean="0">
                <a:solidFill>
                  <a:schemeClr val="tx1">
                    <a:lumMod val="50000"/>
                    <a:lumOff val="50000"/>
                  </a:schemeClr>
                </a:solidFill>
                <a:latin typeface="Consolas"/>
                <a:cs typeface="Consolas"/>
              </a:rPr>
              <a:t>    switch (*state) {</a:t>
            </a:r>
          </a:p>
          <a:p>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       ...</a:t>
            </a:r>
          </a:p>
          <a:p>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       case </a:t>
            </a:r>
            <a:r>
              <a:rPr lang="en-US" sz="2400" dirty="0">
                <a:solidFill>
                  <a:schemeClr val="tx1">
                    <a:lumMod val="50000"/>
                    <a:lumOff val="50000"/>
                  </a:schemeClr>
                </a:solidFill>
                <a:latin typeface="Consolas"/>
                <a:cs typeface="Consolas"/>
              </a:rPr>
              <a:t>METHOD:</a:t>
            </a:r>
          </a:p>
          <a:p>
            <a:r>
              <a:rPr lang="en-US" sz="2400" dirty="0" smtClean="0">
                <a:solidFill>
                  <a:schemeClr val="tx1">
                    <a:lumMod val="50000"/>
                    <a:lumOff val="50000"/>
                  </a:schemeClr>
                </a:solidFill>
                <a:latin typeface="Consolas"/>
                <a:cs typeface="Consolas"/>
              </a:rPr>
              <a:t>            if </a:t>
            </a:r>
            <a:r>
              <a:rPr lang="en-US" sz="2400" dirty="0">
                <a:solidFill>
                  <a:schemeClr val="tx1">
                    <a:lumMod val="50000"/>
                    <a:lumOff val="50000"/>
                  </a:schemeClr>
                </a:solidFill>
                <a:latin typeface="Consolas"/>
                <a:cs typeface="Consolas"/>
              </a:rPr>
              <a:t>(c == '\n') </a:t>
            </a:r>
            <a:r>
              <a:rPr lang="en-US" sz="2400" dirty="0" smtClean="0">
                <a:solidFill>
                  <a:schemeClr val="tx1">
                    <a:lumMod val="50000"/>
                    <a:lumOff val="50000"/>
                  </a:schemeClr>
                </a:solidFill>
                <a:latin typeface="Consolas"/>
                <a:cs typeface="Consolas"/>
              </a:rPr>
              <a:t>{</a:t>
            </a:r>
          </a:p>
          <a:p>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              </a:t>
            </a:r>
            <a:r>
              <a:rPr lang="en-US" sz="2400" b="1" dirty="0" err="1" smtClean="0">
                <a:latin typeface="Consolas"/>
                <a:cs typeface="Consolas"/>
              </a:rPr>
              <a:t>search_end</a:t>
            </a:r>
            <a:r>
              <a:rPr lang="en-US" sz="2400" b="1" dirty="0" smtClean="0">
                <a:latin typeface="Consolas"/>
                <a:cs typeface="Consolas"/>
              </a:rPr>
              <a:t>(</a:t>
            </a:r>
            <a:r>
              <a:rPr lang="en-US" sz="2400" b="1" dirty="0" err="1" smtClean="0">
                <a:latin typeface="Consolas"/>
                <a:cs typeface="Consolas"/>
              </a:rPr>
              <a:t>xxMethods</a:t>
            </a:r>
            <a:r>
              <a:rPr lang="en-US" sz="2400" b="1" dirty="0" smtClean="0">
                <a:latin typeface="Consolas"/>
                <a:cs typeface="Consolas"/>
              </a:rPr>
              <a:t>, </a:t>
            </a:r>
            <a:r>
              <a:rPr lang="en-US" sz="2400" b="1" dirty="0">
                <a:latin typeface="Consolas"/>
                <a:cs typeface="Consolas"/>
              </a:rPr>
              <a:t>ac)</a:t>
            </a:r>
            <a:r>
              <a:rPr lang="en-US" sz="2400" b="1" dirty="0" smtClean="0">
                <a:latin typeface="Consolas"/>
                <a:cs typeface="Consolas"/>
              </a:rPr>
              <a:t>;</a:t>
            </a:r>
          </a:p>
          <a:p>
            <a:r>
              <a:rPr lang="en-US" sz="2400" dirty="0" smtClean="0">
                <a:solidFill>
                  <a:schemeClr val="tx1">
                    <a:lumMod val="50000"/>
                    <a:lumOff val="50000"/>
                  </a:schemeClr>
                </a:solidFill>
                <a:latin typeface="Consolas"/>
                <a:cs typeface="Consolas"/>
              </a:rPr>
              <a:t>               *state = </a:t>
            </a:r>
            <a:r>
              <a:rPr lang="en-US" sz="2400" dirty="0">
                <a:solidFill>
                  <a:schemeClr val="tx1">
                    <a:lumMod val="50000"/>
                    <a:lumOff val="50000"/>
                  </a:schemeClr>
                </a:solidFill>
                <a:latin typeface="Consolas"/>
                <a:cs typeface="Consolas"/>
              </a:rPr>
              <a:t>EOL</a:t>
            </a:r>
            <a:r>
              <a:rPr lang="en-US" sz="2400" dirty="0" smtClean="0">
                <a:solidFill>
                  <a:schemeClr val="tx1">
                    <a:lumMod val="50000"/>
                    <a:lumOff val="50000"/>
                  </a:schemeClr>
                </a:solidFill>
                <a:latin typeface="Consolas"/>
                <a:cs typeface="Consolas"/>
              </a:rPr>
              <a:t>;</a:t>
            </a:r>
            <a:endParaRPr lang="en-US" sz="2400" b="1" dirty="0">
              <a:latin typeface="Consolas"/>
              <a:cs typeface="Consolas"/>
            </a:endParaRPr>
          </a:p>
          <a:p>
            <a:r>
              <a:rPr lang="en-US" sz="2400" dirty="0" smtClean="0">
                <a:solidFill>
                  <a:schemeClr val="tx1">
                    <a:lumMod val="50000"/>
                    <a:lumOff val="50000"/>
                  </a:schemeClr>
                </a:solidFill>
                <a:latin typeface="Consolas"/>
                <a:cs typeface="Consolas"/>
              </a:rPr>
              <a:t>            } else if (</a:t>
            </a:r>
            <a:r>
              <a:rPr lang="en-US" sz="2400" dirty="0" err="1" smtClean="0">
                <a:solidFill>
                  <a:schemeClr val="tx1">
                    <a:lumMod val="50000"/>
                    <a:lumOff val="50000"/>
                  </a:schemeClr>
                </a:solidFill>
                <a:latin typeface="Consolas"/>
                <a:cs typeface="Consolas"/>
              </a:rPr>
              <a:t>strchr</a:t>
            </a:r>
            <a:r>
              <a:rPr lang="en-US" sz="2400" dirty="0" smtClean="0">
                <a:solidFill>
                  <a:schemeClr val="tx1">
                    <a:lumMod val="50000"/>
                    <a:lumOff val="50000"/>
                  </a:schemeClr>
                </a:solidFill>
                <a:latin typeface="Consolas"/>
                <a:cs typeface="Consolas"/>
              </a:rPr>
              <a:t>(WHITESPACE, c)) {</a:t>
            </a:r>
          </a:p>
          <a:p>
            <a:r>
              <a:rPr lang="en-US" sz="2400" dirty="0" smtClean="0">
                <a:solidFill>
                  <a:schemeClr val="tx1">
                    <a:lumMod val="50000"/>
                    <a:lumOff val="50000"/>
                  </a:schemeClr>
                </a:solidFill>
                <a:latin typeface="Consolas"/>
                <a:cs typeface="Consolas"/>
              </a:rPr>
              <a:t>               </a:t>
            </a:r>
            <a:r>
              <a:rPr lang="en-US" sz="2400" b="1" dirty="0" err="1" smtClean="0">
                <a:solidFill>
                  <a:srgbClr val="000000"/>
                </a:solidFill>
                <a:latin typeface="Consolas"/>
                <a:cs typeface="Consolas"/>
              </a:rPr>
              <a:t>search_end</a:t>
            </a:r>
            <a:r>
              <a:rPr lang="en-US" sz="2400" b="1" dirty="0" smtClean="0">
                <a:solidFill>
                  <a:srgbClr val="000000"/>
                </a:solidFill>
                <a:latin typeface="Consolas"/>
                <a:cs typeface="Consolas"/>
              </a:rPr>
              <a:t>(</a:t>
            </a:r>
            <a:r>
              <a:rPr lang="en-US" sz="2400" b="1" dirty="0" err="1" smtClean="0">
                <a:solidFill>
                  <a:srgbClr val="000000"/>
                </a:solidFill>
                <a:latin typeface="Consolas"/>
                <a:cs typeface="Consolas"/>
              </a:rPr>
              <a:t>xxMethods</a:t>
            </a:r>
            <a:r>
              <a:rPr lang="en-US" sz="2400" b="1" dirty="0" smtClean="0">
                <a:solidFill>
                  <a:srgbClr val="000000"/>
                </a:solidFill>
                <a:latin typeface="Consolas"/>
                <a:cs typeface="Consolas"/>
              </a:rPr>
              <a:t>, ac);</a:t>
            </a:r>
          </a:p>
          <a:p>
            <a:r>
              <a:rPr lang="en-US" sz="2400" b="1" dirty="0">
                <a:solidFill>
                  <a:srgbClr val="000000"/>
                </a:solidFill>
                <a:latin typeface="Consolas"/>
                <a:cs typeface="Consolas"/>
              </a:rPr>
              <a:t> </a:t>
            </a:r>
            <a:r>
              <a:rPr lang="en-US" sz="2400" b="1" dirty="0">
                <a:solidFill>
                  <a:schemeClr val="tx1">
                    <a:lumMod val="50000"/>
                    <a:lumOff val="50000"/>
                  </a:schemeClr>
                </a:solidFill>
                <a:latin typeface="Consolas"/>
                <a:cs typeface="Consolas"/>
              </a:rPr>
              <a:t> </a:t>
            </a:r>
            <a:r>
              <a:rPr lang="en-US" sz="2400" b="1" dirty="0" smtClean="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a:t>
            </a:r>
            <a:r>
              <a:rPr lang="en-US" sz="2400" dirty="0">
                <a:solidFill>
                  <a:schemeClr val="tx1">
                    <a:lumMod val="50000"/>
                    <a:lumOff val="50000"/>
                  </a:schemeClr>
                </a:solidFill>
                <a:latin typeface="Consolas"/>
                <a:cs typeface="Consolas"/>
              </a:rPr>
              <a:t>state = SPACE1</a:t>
            </a:r>
            <a:r>
              <a:rPr lang="en-US" sz="2400" dirty="0" smtClean="0">
                <a:solidFill>
                  <a:schemeClr val="tx1">
                    <a:lumMod val="50000"/>
                    <a:lumOff val="50000"/>
                  </a:schemeClr>
                </a:solidFill>
                <a:latin typeface="Consolas"/>
                <a:cs typeface="Consolas"/>
              </a:rPr>
              <a:t>;</a:t>
            </a:r>
          </a:p>
          <a:p>
            <a:r>
              <a:rPr lang="en-US" sz="2400" b="1" dirty="0" smtClean="0">
                <a:solidFill>
                  <a:srgbClr val="000000"/>
                </a:solidFill>
                <a:latin typeface="Consolas"/>
                <a:cs typeface="Consolas"/>
              </a:rPr>
              <a:t>               </a:t>
            </a:r>
            <a:r>
              <a:rPr lang="en-US" sz="2400" b="1" dirty="0" err="1" smtClean="0">
                <a:solidFill>
                  <a:srgbClr val="000000"/>
                </a:solidFill>
                <a:latin typeface="Consolas"/>
                <a:cs typeface="Consolas"/>
              </a:rPr>
              <a:t>search_start</a:t>
            </a:r>
            <a:r>
              <a:rPr lang="en-US" sz="2400" b="1" dirty="0" smtClean="0">
                <a:solidFill>
                  <a:srgbClr val="000000"/>
                </a:solidFill>
                <a:latin typeface="Consolas"/>
                <a:cs typeface="Consolas"/>
              </a:rPr>
              <a:t>(</a:t>
            </a:r>
            <a:r>
              <a:rPr lang="en-US" sz="2400" b="1" dirty="0" err="1" smtClean="0">
                <a:solidFill>
                  <a:srgbClr val="000000"/>
                </a:solidFill>
                <a:latin typeface="Consolas"/>
                <a:cs typeface="Consolas"/>
              </a:rPr>
              <a:t>xxSpaces</a:t>
            </a:r>
            <a:r>
              <a:rPr lang="en-US" sz="2400" b="1" dirty="0" smtClean="0">
                <a:solidFill>
                  <a:srgbClr val="000000"/>
                </a:solidFill>
                <a:latin typeface="Consolas"/>
                <a:cs typeface="Consolas"/>
              </a:rPr>
              <a:t>, ac, c);</a:t>
            </a:r>
            <a:endParaRPr lang="en-US" sz="2400" dirty="0">
              <a:solidFill>
                <a:schemeClr val="tx1">
                  <a:lumMod val="50000"/>
                  <a:lumOff val="50000"/>
                </a:schemeClr>
              </a:solidFill>
              <a:latin typeface="Consolas"/>
              <a:cs typeface="Consolas"/>
            </a:endParaRPr>
          </a:p>
          <a:p>
            <a:r>
              <a:rPr lang="da-DK" sz="2400" dirty="0">
                <a:solidFill>
                  <a:schemeClr val="tx1">
                    <a:lumMod val="50000"/>
                    <a:lumOff val="50000"/>
                  </a:schemeClr>
                </a:solidFill>
                <a:latin typeface="Consolas"/>
                <a:cs typeface="Consolas"/>
              </a:rPr>
              <a:t>            } </a:t>
            </a:r>
            <a:r>
              <a:rPr lang="da-DK" sz="2400" dirty="0" err="1">
                <a:solidFill>
                  <a:schemeClr val="tx1">
                    <a:lumMod val="50000"/>
                    <a:lumOff val="50000"/>
                  </a:schemeClr>
                </a:solidFill>
                <a:latin typeface="Consolas"/>
                <a:cs typeface="Consolas"/>
              </a:rPr>
              <a:t>else</a:t>
            </a:r>
            <a:r>
              <a:rPr lang="da-DK" sz="2400" dirty="0">
                <a:solidFill>
                  <a:schemeClr val="tx1">
                    <a:lumMod val="50000"/>
                    <a:lumOff val="50000"/>
                  </a:schemeClr>
                </a:solidFill>
                <a:latin typeface="Consolas"/>
                <a:cs typeface="Consolas"/>
              </a:rPr>
              <a:t> </a:t>
            </a:r>
            <a:r>
              <a:rPr lang="da-DK" sz="2400" dirty="0" smtClean="0">
                <a:solidFill>
                  <a:schemeClr val="tx1">
                    <a:lumMod val="50000"/>
                    <a:lumOff val="50000"/>
                  </a:schemeClr>
                </a:solidFill>
                <a:latin typeface="Consolas"/>
                <a:cs typeface="Consolas"/>
              </a:rPr>
              <a:t>{</a:t>
            </a:r>
          </a:p>
          <a:p>
            <a:r>
              <a:rPr lang="da-DK" sz="2400" b="1" dirty="0" smtClean="0">
                <a:solidFill>
                  <a:srgbClr val="000000"/>
                </a:solidFill>
                <a:latin typeface="Consolas"/>
                <a:cs typeface="Consolas"/>
              </a:rPr>
              <a:t>               </a:t>
            </a:r>
            <a:r>
              <a:rPr lang="da-DK" sz="2400" b="1" dirty="0" err="1" smtClean="0">
                <a:solidFill>
                  <a:srgbClr val="000000"/>
                </a:solidFill>
                <a:latin typeface="Consolas"/>
                <a:cs typeface="Consolas"/>
              </a:rPr>
              <a:t>search_continue</a:t>
            </a:r>
            <a:r>
              <a:rPr lang="da-DK" sz="2400" b="1" dirty="0" smtClean="0">
                <a:solidFill>
                  <a:srgbClr val="000000"/>
                </a:solidFill>
                <a:latin typeface="Consolas"/>
                <a:cs typeface="Consolas"/>
              </a:rPr>
              <a:t>(</a:t>
            </a:r>
            <a:r>
              <a:rPr lang="da-DK" sz="2400" b="1" dirty="0" err="1" smtClean="0">
                <a:solidFill>
                  <a:srgbClr val="000000"/>
                </a:solidFill>
                <a:latin typeface="Consolas"/>
                <a:cs typeface="Consolas"/>
              </a:rPr>
              <a:t>xxMethods</a:t>
            </a:r>
            <a:r>
              <a:rPr lang="da-DK" sz="2400" b="1" dirty="0" smtClean="0">
                <a:solidFill>
                  <a:srgbClr val="000000"/>
                </a:solidFill>
                <a:latin typeface="Consolas"/>
                <a:cs typeface="Consolas"/>
              </a:rPr>
              <a:t>, </a:t>
            </a:r>
            <a:r>
              <a:rPr lang="da-DK" sz="2400" b="1" dirty="0" err="1" smtClean="0">
                <a:solidFill>
                  <a:srgbClr val="000000"/>
                </a:solidFill>
                <a:latin typeface="Consolas"/>
                <a:cs typeface="Consolas"/>
              </a:rPr>
              <a:t>ac</a:t>
            </a:r>
            <a:r>
              <a:rPr lang="da-DK" sz="2400" b="1" dirty="0" smtClean="0">
                <a:solidFill>
                  <a:srgbClr val="000000"/>
                </a:solidFill>
                <a:latin typeface="Consolas"/>
                <a:cs typeface="Consolas"/>
              </a:rPr>
              <a:t>, c);</a:t>
            </a:r>
            <a:endParaRPr lang="da-DK" sz="2400" b="1" dirty="0">
              <a:solidFill>
                <a:srgbClr val="000000"/>
              </a:solidFill>
              <a:latin typeface="Consolas"/>
              <a:cs typeface="Consolas"/>
            </a:endParaRPr>
          </a:p>
          <a:p>
            <a:r>
              <a:rPr lang="da-DK" sz="2400" dirty="0" smtClean="0">
                <a:solidFill>
                  <a:schemeClr val="tx1">
                    <a:lumMod val="50000"/>
                    <a:lumOff val="50000"/>
                  </a:schemeClr>
                </a:solidFill>
                <a:latin typeface="Consolas"/>
                <a:cs typeface="Consolas"/>
              </a:rPr>
              <a:t>               </a:t>
            </a:r>
            <a:r>
              <a:rPr lang="da-DK" sz="2400" b="1" dirty="0" err="1" smtClean="0">
                <a:latin typeface="Consolas"/>
                <a:cs typeface="Consolas"/>
              </a:rPr>
              <a:t>if</a:t>
            </a:r>
            <a:r>
              <a:rPr lang="da-DK" sz="2400" b="1" dirty="0" smtClean="0">
                <a:latin typeface="Consolas"/>
                <a:cs typeface="Consolas"/>
              </a:rPr>
              <a:t> </a:t>
            </a:r>
            <a:r>
              <a:rPr lang="da-DK" sz="2400" b="1" dirty="0">
                <a:latin typeface="Consolas"/>
                <a:cs typeface="Consolas"/>
              </a:rPr>
              <a:t>(</a:t>
            </a:r>
            <a:r>
              <a:rPr lang="da-DK" sz="2400" b="1" dirty="0" err="1">
                <a:latin typeface="Consolas"/>
                <a:cs typeface="Consolas"/>
              </a:rPr>
              <a:t>length</a:t>
            </a:r>
            <a:r>
              <a:rPr lang="da-DK" sz="2400" b="1" dirty="0">
                <a:latin typeface="Consolas"/>
                <a:cs typeface="Consolas"/>
              </a:rPr>
              <a:t>++ &gt; 128) …;</a:t>
            </a:r>
          </a:p>
          <a:p>
            <a:r>
              <a:rPr lang="en-US" sz="2400" dirty="0" smtClean="0">
                <a:solidFill>
                  <a:schemeClr val="tx1">
                    <a:lumMod val="50000"/>
                    <a:lumOff val="50000"/>
                  </a:schemeClr>
                </a:solidFill>
                <a:latin typeface="Consolas"/>
                <a:cs typeface="Consolas"/>
              </a:rPr>
              <a:t>            }</a:t>
            </a:r>
            <a:endParaRPr lang="en-US" sz="2400" dirty="0">
              <a:solidFill>
                <a:schemeClr val="tx1">
                  <a:lumMod val="50000"/>
                  <a:lumOff val="50000"/>
                </a:schemeClr>
              </a:solidFill>
              <a:latin typeface="Consolas"/>
              <a:cs typeface="Consolas"/>
            </a:endParaRPr>
          </a:p>
          <a:p>
            <a:r>
              <a:rPr lang="en-US" sz="2400" dirty="0" smtClean="0">
                <a:solidFill>
                  <a:schemeClr val="tx1">
                    <a:lumMod val="50000"/>
                    <a:lumOff val="50000"/>
                  </a:schemeClr>
                </a:solidFill>
                <a:latin typeface="Consolas"/>
                <a:cs typeface="Consolas"/>
              </a:rPr>
              <a:t>            ... </a:t>
            </a:r>
          </a:p>
          <a:p>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   }</a:t>
            </a:r>
          </a:p>
          <a:p>
            <a:r>
              <a:rPr lang="en-US" sz="2400" dirty="0">
                <a:solidFill>
                  <a:schemeClr val="tx1">
                    <a:lumMod val="50000"/>
                    <a:lumOff val="50000"/>
                  </a:schemeClr>
                </a:solidFill>
                <a:latin typeface="Consolas"/>
                <a:cs typeface="Consolas"/>
              </a:rPr>
              <a:t>}</a:t>
            </a:r>
          </a:p>
        </p:txBody>
      </p:sp>
    </p:spTree>
    <p:extLst>
      <p:ext uri="{BB962C8B-B14F-4D97-AF65-F5344CB8AC3E}">
        <p14:creationId xmlns:p14="http://schemas.microsoft.com/office/powerpoint/2010/main" val="42761043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4" end="14"/>
                                            </p:txEl>
                                          </p:spTgt>
                                        </p:tgtEl>
                                        <p:attrNameLst>
                                          <p:attrName>style.visibility</p:attrName>
                                        </p:attrNameLst>
                                      </p:cBhvr>
                                      <p:to>
                                        <p:strVal val="visible"/>
                                      </p:to>
                                    </p:set>
                                    <p:animEffect transition="in" filter="fade">
                                      <p:cBhvr>
                                        <p:cTn id="12" dur="500"/>
                                        <p:tgtEl>
                                          <p:spTgt spid="4">
                                            <p:txEl>
                                              <p:pRg st="14"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animEffect transition="in" filter="fade">
                                      <p:cBhvr>
                                        <p:cTn id="17" dur="500"/>
                                        <p:tgtEl>
                                          <p:spTgt spid="4">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5" end="15"/>
                                            </p:txEl>
                                          </p:spTgt>
                                        </p:tgtEl>
                                        <p:attrNameLst>
                                          <p:attrName>style.visibility</p:attrName>
                                        </p:attrNameLst>
                                      </p:cBhvr>
                                      <p:to>
                                        <p:strVal val="visible"/>
                                      </p:to>
                                    </p:set>
                                    <p:animEffect transition="in" filter="fade">
                                      <p:cBhvr>
                                        <p:cTn id="3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and parser state machines</a:t>
            </a:r>
            <a:endParaRPr lang="en-US" dirty="0"/>
          </a:p>
        </p:txBody>
      </p:sp>
      <p:sp>
        <p:nvSpPr>
          <p:cNvPr id="3" name="Content Placeholder 2"/>
          <p:cNvSpPr>
            <a:spLocks noGrp="1"/>
          </p:cNvSpPr>
          <p:nvPr>
            <p:ph idx="1"/>
          </p:nvPr>
        </p:nvSpPr>
        <p:spPr/>
        <p:txBody>
          <a:bodyPr/>
          <a:lstStyle/>
          <a:p>
            <a:r>
              <a:rPr lang="en-US" dirty="0" smtClean="0"/>
              <a:t>“Do you reassemble TCP?”</a:t>
            </a:r>
          </a:p>
          <a:p>
            <a:r>
              <a:rPr lang="en-US" dirty="0" smtClean="0"/>
              <a:t>“Do you swap bytes?”</a:t>
            </a:r>
          </a:p>
          <a:p>
            <a:r>
              <a:rPr lang="en-US" dirty="0" smtClean="0"/>
              <a:t>“Do you handle data normalization?”</a:t>
            </a:r>
          </a:p>
          <a:p>
            <a:endParaRPr lang="en-US" dirty="0" smtClean="0"/>
          </a:p>
          <a:p>
            <a:endParaRPr lang="en-US" dirty="0"/>
          </a:p>
        </p:txBody>
      </p:sp>
    </p:spTree>
    <p:extLst>
      <p:ext uri="{BB962C8B-B14F-4D97-AF65-F5344CB8AC3E}">
        <p14:creationId xmlns:p14="http://schemas.microsoft.com/office/powerpoint/2010/main" val="32960967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Low memory</a:t>
            </a:r>
          </a:p>
          <a:p>
            <a:pPr lvl="1"/>
            <a:r>
              <a:rPr lang="en-US" dirty="0" smtClean="0"/>
              <a:t>We don’t buffer the HTTP method, we match the pattern as bytes arrive.</a:t>
            </a:r>
          </a:p>
          <a:p>
            <a:pPr lvl="1"/>
            <a:r>
              <a:rPr lang="en-US" dirty="0" smtClean="0"/>
              <a:t>Don’t need to reassemble TCP</a:t>
            </a:r>
          </a:p>
          <a:p>
            <a:r>
              <a:rPr lang="en-US" dirty="0" smtClean="0"/>
              <a:t>Robust</a:t>
            </a:r>
          </a:p>
          <a:p>
            <a:pPr lvl="1"/>
            <a:r>
              <a:rPr lang="en-US" dirty="0" smtClean="0"/>
              <a:t>Can’t have a buffer overflow in code that doesn’t buffer things</a:t>
            </a:r>
          </a:p>
          <a:p>
            <a:pPr lvl="1"/>
            <a:r>
              <a:rPr lang="en-US" dirty="0" smtClean="0"/>
              <a:t>All sorts of edge cases disappear</a:t>
            </a:r>
          </a:p>
          <a:p>
            <a:pPr lvl="1"/>
            <a:r>
              <a:rPr lang="en-US" dirty="0" smtClean="0"/>
              <a:t>Gracefully “falls off the end” of a packet</a:t>
            </a:r>
          </a:p>
          <a:p>
            <a:pPr lvl="1"/>
            <a:r>
              <a:rPr lang="en-US" dirty="0" smtClean="0"/>
              <a:t>Don’t need to free stuff</a:t>
            </a:r>
          </a:p>
          <a:p>
            <a:pPr lvl="1"/>
            <a:endParaRPr lang="en-US" dirty="0" smtClean="0"/>
          </a:p>
          <a:p>
            <a:pPr lvl="1"/>
            <a:endParaRPr lang="en-US" dirty="0" smtClean="0"/>
          </a:p>
        </p:txBody>
      </p:sp>
    </p:spTree>
    <p:extLst>
      <p:ext uri="{BB962C8B-B14F-4D97-AF65-F5344CB8AC3E}">
        <p14:creationId xmlns:p14="http://schemas.microsoft.com/office/powerpoint/2010/main" val="24524601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2143</Words>
  <Application>Microsoft Macintosh PowerPoint</Application>
  <PresentationFormat>On-screen Show (4:3)</PresentationFormat>
  <Paragraphs>179</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C10M: state machine parsers</vt:lpstr>
      <vt:lpstr>Parsing the bytes</vt:lpstr>
      <vt:lpstr>parser state machine</vt:lpstr>
      <vt:lpstr>PowerPoint Presentation</vt:lpstr>
      <vt:lpstr>PowerPoint Presentation</vt:lpstr>
      <vt:lpstr>PowerPoint Presentation</vt:lpstr>
      <vt:lpstr>PowerPoint Presentation</vt:lpstr>
      <vt:lpstr>IDS and parser state machines</vt:lpstr>
      <vt:lpstr>Properties</vt:lpstr>
      <vt:lpstr>Who does this?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C10M: state machine parsers</dc:title>
  <dc:creator>John</dc:creator>
  <cp:lastModifiedBy>John</cp:lastModifiedBy>
  <cp:revision>1</cp:revision>
  <dcterms:created xsi:type="dcterms:W3CDTF">2013-05-28T17:50:26Z</dcterms:created>
  <dcterms:modified xsi:type="dcterms:W3CDTF">2014-01-27T20:39:44Z</dcterms:modified>
</cp:coreProperties>
</file>