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544" autoAdjust="0"/>
  </p:normalViewPr>
  <p:slideViewPr>
    <p:cSldViewPr snapToGrid="0">
      <p:cViewPr varScale="1">
        <p:scale>
          <a:sx n="45" d="100"/>
          <a:sy n="45" d="100"/>
        </p:scale>
        <p:origin x="2530" y="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95" d="100"/>
          <a:sy n="195" d="100"/>
        </p:scale>
        <p:origin x="1494"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C5899-172F-42D9-BCF5-6F73F488011A}" type="datetimeFigureOut">
              <a:rPr lang="en-US" smtClean="0"/>
              <a:t>8/24/2015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53549-0836-49AA-8F07-414B8DA46AB9}" type="slidenum">
              <a:rPr lang="en-US" smtClean="0"/>
              <a:t>‹#›</a:t>
            </a:fld>
            <a:endParaRPr lang="en-US"/>
          </a:p>
        </p:txBody>
      </p:sp>
    </p:spTree>
    <p:extLst>
      <p:ext uri="{BB962C8B-B14F-4D97-AF65-F5344CB8AC3E}">
        <p14:creationId xmlns:p14="http://schemas.microsoft.com/office/powerpoint/2010/main" val="17028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My name is Ed Elliott</a:t>
            </a:r>
          </a:p>
          <a:p>
            <a:endParaRPr lang="en-GB" dirty="0"/>
          </a:p>
          <a:p>
            <a:r>
              <a:rPr lang="en-GB" dirty="0" smtClean="0"/>
              <a:t>I am a SQL developer who has two passions – CI / improving database development and networking (and debugging)</a:t>
            </a:r>
          </a:p>
          <a:p>
            <a:endParaRPr lang="en-GB" dirty="0"/>
          </a:p>
          <a:p>
            <a:r>
              <a:rPr lang="en-GB" dirty="0" smtClean="0"/>
              <a:t>I have worked with </a:t>
            </a:r>
            <a:r>
              <a:rPr lang="en-GB" dirty="0" err="1" smtClean="0"/>
              <a:t>sql</a:t>
            </a:r>
            <a:r>
              <a:rPr lang="en-GB" dirty="0" smtClean="0"/>
              <a:t> since </a:t>
            </a:r>
            <a:r>
              <a:rPr lang="en-GB" dirty="0" err="1" smtClean="0"/>
              <a:t>sqlserver</a:t>
            </a:r>
            <a:r>
              <a:rPr lang="en-GB" dirty="0" smtClean="0"/>
              <a:t> 2000 in 2005 so almost 10 years but spent about 4 years decoding TDS the protocol SQL uses and have been stung by MARS more than once</a:t>
            </a:r>
          </a:p>
          <a:p>
            <a:endParaRPr lang="en-GB" dirty="0" smtClean="0"/>
          </a:p>
          <a:p>
            <a:r>
              <a:rPr lang="en-GB" dirty="0" smtClean="0"/>
              <a:t>Who here know </a:t>
            </a:r>
            <a:r>
              <a:rPr lang="en-GB" dirty="0" err="1" smtClean="0"/>
              <a:t>whats</a:t>
            </a:r>
            <a:r>
              <a:rPr lang="en-GB" dirty="0" smtClean="0"/>
              <a:t> mars</a:t>
            </a:r>
            <a:r>
              <a:rPr lang="en-GB" baseline="0" dirty="0" smtClean="0"/>
              <a:t> is and who has used it knowingly</a:t>
            </a:r>
            <a:r>
              <a:rPr lang="en-GB" baseline="0" dirty="0" smtClean="0"/>
              <a:t>? I have seen it used in quite a few places and no one really knew why they had it.</a:t>
            </a:r>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1</a:t>
            </a:fld>
            <a:endParaRPr lang="en-US"/>
          </a:p>
        </p:txBody>
      </p:sp>
    </p:spTree>
    <p:extLst>
      <p:ext uri="{BB962C8B-B14F-4D97-AF65-F5344CB8AC3E}">
        <p14:creationId xmlns:p14="http://schemas.microsoft.com/office/powerpoint/2010/main" val="414946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are the actual benefits</a:t>
            </a:r>
          </a:p>
          <a:p>
            <a:endParaRPr lang="en-GB" dirty="0" smtClean="0"/>
          </a:p>
          <a:p>
            <a:r>
              <a:rPr lang="en-GB" baseline="0" dirty="0" smtClean="0"/>
              <a:t> - I am not entirely sure why it can help remove server side cursors because I very rarely use them and never in code that needs to be fast.</a:t>
            </a:r>
          </a:p>
          <a:p>
            <a:endParaRPr lang="en-GB" baseline="0" dirty="0" smtClean="0"/>
          </a:p>
          <a:p>
            <a:pPr marL="171450" indent="-171450">
              <a:buFontTx/>
              <a:buChar char="-"/>
            </a:pPr>
            <a:r>
              <a:rPr lang="en-GB" baseline="0" dirty="0" smtClean="0"/>
              <a:t>It may be a bit harsh to call it wallpapering over the cracks of sloppy code but where I have seen mars enabled is to fix bugs where </a:t>
            </a:r>
            <a:r>
              <a:rPr lang="en-GB" baseline="0" dirty="0" err="1" smtClean="0"/>
              <a:t>sqlconnections</a:t>
            </a:r>
            <a:r>
              <a:rPr lang="en-GB" baseline="0" dirty="0" smtClean="0"/>
              <a:t> have been re-used without being re-opened, one example was a ,net app have a number of forms and on each form they had a </a:t>
            </a:r>
            <a:r>
              <a:rPr lang="en-GB" baseline="0" dirty="0" err="1" smtClean="0"/>
              <a:t>Sqlconnection</a:t>
            </a:r>
            <a:r>
              <a:rPr lang="en-GB" baseline="0" dirty="0" smtClean="0"/>
              <a:t> that all the methods used – as the users did different things, occasionally they got an exception and they fixed it by enabling MARS. It did fix their issue but the correct fix would have been for everyone to create their own connections – with connection pooling there is no need to share connections and it usually points to do something else wrong and covering it up by sharing connections.</a:t>
            </a:r>
          </a:p>
          <a:p>
            <a:pPr marL="171450" indent="-171450">
              <a:buFontTx/>
              <a:buChar char="-"/>
            </a:pPr>
            <a:endParaRPr lang="en-GB" baseline="0" dirty="0" smtClean="0"/>
          </a:p>
          <a:p>
            <a:pPr marL="171450" indent="-171450">
              <a:buFontTx/>
              <a:buChar char="-"/>
            </a:pPr>
            <a:r>
              <a:rPr lang="en-GB" baseline="0" dirty="0" smtClean="0"/>
              <a:t>This last point, sharing transactions between connections – I am not sure why you would want to do it and if you really needed to then there is a system stored procedure that lets you bind one </a:t>
            </a:r>
            <a:r>
              <a:rPr lang="en-GB" baseline="0" dirty="0" err="1" smtClean="0"/>
              <a:t>spid’s</a:t>
            </a:r>
            <a:r>
              <a:rPr lang="en-GB" baseline="0" dirty="0" smtClean="0"/>
              <a:t> </a:t>
            </a:r>
            <a:r>
              <a:rPr lang="en-GB" baseline="0" dirty="0" smtClean="0"/>
              <a:t>transaction context </a:t>
            </a:r>
            <a:r>
              <a:rPr lang="en-GB" baseline="0" dirty="0" smtClean="0"/>
              <a:t>to another.</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10</a:t>
            </a:fld>
            <a:endParaRPr lang="en-US"/>
          </a:p>
        </p:txBody>
      </p:sp>
    </p:spTree>
    <p:extLst>
      <p:ext uri="{BB962C8B-B14F-4D97-AF65-F5344CB8AC3E}">
        <p14:creationId xmlns:p14="http://schemas.microsoft.com/office/powerpoint/2010/main" val="228648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one we have covered</a:t>
            </a:r>
          </a:p>
          <a:p>
            <a:endParaRPr lang="en-GB" dirty="0" smtClean="0"/>
          </a:p>
          <a:p>
            <a:r>
              <a:rPr lang="en-GB" dirty="0" err="1" smtClean="0"/>
              <a:t>NoN-Standard</a:t>
            </a:r>
            <a:r>
              <a:rPr lang="en-GB" dirty="0" smtClean="0"/>
              <a:t> </a:t>
            </a:r>
            <a:r>
              <a:rPr lang="en-GB" dirty="0" smtClean="0"/>
              <a:t>behaviour –</a:t>
            </a:r>
            <a:r>
              <a:rPr lang="en-GB" baseline="0" dirty="0" smtClean="0"/>
              <a:t> this is a big one for me, with a statement or stored procedure it is easy to reason about – you can look at it and figure out what is going on with it, what locks it has and how they are used – you throw all that away with MARS and need to bear in mind all the possible states from all the possible queries, not fun.</a:t>
            </a:r>
          </a:p>
          <a:p>
            <a:endParaRPr lang="en-GB" baseline="0" dirty="0" smtClean="0"/>
          </a:p>
          <a:p>
            <a:r>
              <a:rPr lang="en-GB" baseline="0" dirty="0" smtClean="0"/>
              <a:t>If one query does a </a:t>
            </a:r>
            <a:r>
              <a:rPr lang="en-GB" baseline="0" dirty="0" err="1" smtClean="0"/>
              <a:t>waitfor</a:t>
            </a:r>
            <a:r>
              <a:rPr lang="en-GB" baseline="0" dirty="0" smtClean="0"/>
              <a:t> then all the other requests just sit there chilling and not doing anything until that finishes – </a:t>
            </a:r>
            <a:r>
              <a:rPr lang="en-GB" baseline="0" dirty="0" err="1" smtClean="0"/>
              <a:t>waitfor</a:t>
            </a:r>
            <a:r>
              <a:rPr lang="en-GB" baseline="0" dirty="0" smtClean="0"/>
              <a:t> and mars really do not mix</a:t>
            </a:r>
          </a:p>
          <a:p>
            <a:endParaRPr lang="en-GB" baseline="0" dirty="0" smtClean="0"/>
          </a:p>
          <a:p>
            <a:r>
              <a:rPr lang="en-GB" baseline="0" dirty="0" smtClean="0"/>
              <a:t>No transaction save points, I have </a:t>
            </a:r>
            <a:r>
              <a:rPr lang="en-GB" baseline="0" dirty="0" smtClean="0"/>
              <a:t>seen these used these </a:t>
            </a:r>
            <a:r>
              <a:rPr lang="en-GB" baseline="0" dirty="0" smtClean="0"/>
              <a:t>but don’t see them used very often – does anyone use them? This is </a:t>
            </a:r>
            <a:r>
              <a:rPr lang="en-GB" baseline="0" dirty="0" smtClean="0"/>
              <a:t>a case </a:t>
            </a:r>
            <a:r>
              <a:rPr lang="en-GB" baseline="0" dirty="0" smtClean="0"/>
              <a:t>of enabling mars by adding </a:t>
            </a:r>
            <a:r>
              <a:rPr lang="en-GB" baseline="0" dirty="0" err="1" smtClean="0"/>
              <a:t>MultipleActiveResultsSets</a:t>
            </a:r>
            <a:r>
              <a:rPr lang="en-GB" baseline="0" dirty="0" smtClean="0"/>
              <a:t>=true to the connection string and now you lose functionality.</a:t>
            </a:r>
          </a:p>
        </p:txBody>
      </p:sp>
      <p:sp>
        <p:nvSpPr>
          <p:cNvPr id="4" name="Slide Number Placeholder 3"/>
          <p:cNvSpPr>
            <a:spLocks noGrp="1"/>
          </p:cNvSpPr>
          <p:nvPr>
            <p:ph type="sldNum" sz="quarter" idx="10"/>
          </p:nvPr>
        </p:nvSpPr>
        <p:spPr/>
        <p:txBody>
          <a:bodyPr/>
          <a:lstStyle/>
          <a:p>
            <a:fld id="{03F53549-0836-49AA-8F07-414B8DA46AB9}" type="slidenum">
              <a:rPr lang="en-US" smtClean="0"/>
              <a:t>11</a:t>
            </a:fld>
            <a:endParaRPr lang="en-US"/>
          </a:p>
        </p:txBody>
      </p:sp>
    </p:spTree>
    <p:extLst>
      <p:ext uri="{BB962C8B-B14F-4D97-AF65-F5344CB8AC3E}">
        <p14:creationId xmlns:p14="http://schemas.microsoft.com/office/powerpoint/2010/main" val="297181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a:t>
            </a:r>
            <a:r>
              <a:rPr lang="en-GB" baseline="0" dirty="0" smtClean="0"/>
              <a:t> brings me onto MARS performance – the app I use to create these slides, if you search for mars performance you get this and it really is appropriate.</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12</a:t>
            </a:fld>
            <a:endParaRPr lang="en-US"/>
          </a:p>
        </p:txBody>
      </p:sp>
    </p:spTree>
    <p:extLst>
      <p:ext uri="{BB962C8B-B14F-4D97-AF65-F5344CB8AC3E}">
        <p14:creationId xmlns:p14="http://schemas.microsoft.com/office/powerpoint/2010/main" val="313080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Perf</a:t>
            </a:r>
            <a:r>
              <a:rPr lang="en-GB" dirty="0" smtClean="0"/>
              <a:t> of mars is also</a:t>
            </a:r>
            <a:r>
              <a:rPr lang="en-GB" baseline="0" dirty="0" smtClean="0"/>
              <a:t> affected by the network so a quick overview of </a:t>
            </a:r>
            <a:r>
              <a:rPr lang="en-GB" baseline="0" dirty="0" err="1" smtClean="0"/>
              <a:t>sql</a:t>
            </a:r>
            <a:r>
              <a:rPr lang="en-GB" baseline="0" dirty="0" smtClean="0"/>
              <a:t> server networking.</a:t>
            </a:r>
          </a:p>
          <a:p>
            <a:endParaRPr lang="en-GB" baseline="0" dirty="0" smtClean="0"/>
          </a:p>
          <a:p>
            <a:r>
              <a:rPr lang="en-GB" baseline="0" dirty="0" smtClean="0"/>
              <a:t>Client creates a </a:t>
            </a:r>
            <a:r>
              <a:rPr lang="en-GB" baseline="0" dirty="0" err="1" smtClean="0"/>
              <a:t>tcp</a:t>
            </a:r>
            <a:r>
              <a:rPr lang="en-GB" baseline="0" dirty="0" smtClean="0"/>
              <a:t> connection, creates a </a:t>
            </a:r>
            <a:r>
              <a:rPr lang="en-GB" baseline="0" dirty="0" err="1" smtClean="0"/>
              <a:t>tds</a:t>
            </a:r>
            <a:r>
              <a:rPr lang="en-GB" baseline="0" dirty="0" smtClean="0"/>
              <a:t> connection and then sends the request</a:t>
            </a:r>
          </a:p>
          <a:p>
            <a:endParaRPr lang="en-GB" baseline="0" dirty="0" smtClean="0"/>
          </a:p>
          <a:p>
            <a:r>
              <a:rPr lang="en-GB" baseline="0" dirty="0" smtClean="0"/>
              <a:t>Creating a </a:t>
            </a:r>
            <a:r>
              <a:rPr lang="en-GB" baseline="0" dirty="0" err="1" smtClean="0"/>
              <a:t>tcp</a:t>
            </a:r>
            <a:r>
              <a:rPr lang="en-GB" baseline="0" dirty="0" smtClean="0"/>
              <a:t> connecting involves the client sending a </a:t>
            </a:r>
            <a:r>
              <a:rPr lang="en-GB" baseline="0" dirty="0" err="1" smtClean="0"/>
              <a:t>syn</a:t>
            </a:r>
            <a:r>
              <a:rPr lang="en-GB" baseline="0" dirty="0" smtClean="0"/>
              <a:t> packet, the server </a:t>
            </a:r>
            <a:r>
              <a:rPr lang="en-GB" baseline="0" dirty="0" err="1" smtClean="0"/>
              <a:t>responsing</a:t>
            </a:r>
            <a:r>
              <a:rPr lang="en-GB" baseline="0" dirty="0" smtClean="0"/>
              <a:t> with its own </a:t>
            </a:r>
            <a:r>
              <a:rPr lang="en-GB" baseline="0" dirty="0" err="1" smtClean="0"/>
              <a:t>syn</a:t>
            </a:r>
            <a:r>
              <a:rPr lang="en-GB" baseline="0" dirty="0" smtClean="0"/>
              <a:t> and </a:t>
            </a:r>
            <a:r>
              <a:rPr lang="en-GB" baseline="0" dirty="0" err="1" smtClean="0"/>
              <a:t>and</a:t>
            </a:r>
            <a:r>
              <a:rPr lang="en-GB" baseline="0" dirty="0" smtClean="0"/>
              <a:t> </a:t>
            </a:r>
            <a:r>
              <a:rPr lang="en-GB" baseline="0" dirty="0" err="1" smtClean="0"/>
              <a:t>ack</a:t>
            </a:r>
            <a:r>
              <a:rPr lang="en-GB" baseline="0" dirty="0" smtClean="0"/>
              <a:t> of the clients </a:t>
            </a:r>
            <a:r>
              <a:rPr lang="en-GB" baseline="0" dirty="0" err="1" smtClean="0"/>
              <a:t>syn</a:t>
            </a:r>
            <a:r>
              <a:rPr lang="en-GB" baseline="0" dirty="0" smtClean="0"/>
              <a:t> and then it is ready</a:t>
            </a:r>
          </a:p>
          <a:p>
            <a:endParaRPr lang="en-GB" baseline="0" dirty="0" smtClean="0"/>
          </a:p>
          <a:p>
            <a:r>
              <a:rPr lang="en-GB" baseline="0" dirty="0" smtClean="0"/>
              <a:t>Creating a TDS connection involves the client sending a pre-login packet, receiving back a pre-login response, some </a:t>
            </a:r>
            <a:r>
              <a:rPr lang="en-GB" baseline="0" dirty="0" err="1" smtClean="0"/>
              <a:t>auth</a:t>
            </a:r>
            <a:r>
              <a:rPr lang="en-GB" baseline="0" dirty="0" smtClean="0"/>
              <a:t> packets which depend on the type of </a:t>
            </a:r>
            <a:r>
              <a:rPr lang="en-GB" baseline="0" dirty="0" err="1" smtClean="0"/>
              <a:t>auth</a:t>
            </a:r>
            <a:r>
              <a:rPr lang="en-GB" baseline="0" dirty="0" smtClean="0"/>
              <a:t> chosen, a login7 packet and then the client can send requests.</a:t>
            </a:r>
          </a:p>
          <a:p>
            <a:endParaRPr lang="en-GB" baseline="0" dirty="0" smtClean="0"/>
          </a:p>
          <a:p>
            <a:r>
              <a:rPr lang="en-GB" baseline="0" dirty="0" smtClean="0"/>
              <a:t>When data is sent to or form </a:t>
            </a:r>
            <a:r>
              <a:rPr lang="en-GB" baseline="0" dirty="0" err="1" smtClean="0"/>
              <a:t>sql</a:t>
            </a:r>
            <a:r>
              <a:rPr lang="en-GB" baseline="0" dirty="0" smtClean="0"/>
              <a:t> it is split into </a:t>
            </a:r>
            <a:r>
              <a:rPr lang="en-GB" baseline="0" dirty="0" err="1" smtClean="0"/>
              <a:t>tds</a:t>
            </a:r>
            <a:r>
              <a:rPr lang="en-GB" baseline="0" dirty="0" smtClean="0"/>
              <a:t> packets which by default are 4k but can be anywhere from 512 bytes to 32k. These packets are then split up by </a:t>
            </a:r>
            <a:r>
              <a:rPr lang="en-GB" baseline="0" dirty="0" err="1" smtClean="0"/>
              <a:t>tcp</a:t>
            </a:r>
            <a:r>
              <a:rPr lang="en-GB" baseline="0" dirty="0" smtClean="0"/>
              <a:t>/Ethernet so </a:t>
            </a:r>
            <a:r>
              <a:rPr lang="en-GB" baseline="0" dirty="0" err="1" smtClean="0"/>
              <a:t>onl</a:t>
            </a:r>
            <a:r>
              <a:rPr lang="en-GB" baseline="0" dirty="0" smtClean="0"/>
              <a:t> slow connections the less data we send the better but once we have to send a packet we might as well fill it up as the size of packets makes no difference, it is the amount that matters.</a:t>
            </a:r>
          </a:p>
          <a:p>
            <a:endParaRPr lang="en-GB" baseline="0" dirty="0" smtClean="0"/>
          </a:p>
          <a:p>
            <a:r>
              <a:rPr lang="en-GB" baseline="0" dirty="0" smtClean="0"/>
              <a:t>There is quite a lot of backwards and forwards with </a:t>
            </a:r>
            <a:r>
              <a:rPr lang="en-GB" baseline="0" dirty="0" err="1" smtClean="0"/>
              <a:t>sql</a:t>
            </a:r>
            <a:r>
              <a:rPr lang="en-GB" baseline="0" dirty="0" smtClean="0"/>
              <a:t> and a connection with internet type latency you should expect it to take about a second or so – so mars looks like it could actually have a benefit in this scenario, it doesn’t but looks like it might!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13</a:t>
            </a:fld>
            <a:endParaRPr lang="en-US"/>
          </a:p>
        </p:txBody>
      </p:sp>
    </p:spTree>
    <p:extLst>
      <p:ext uri="{BB962C8B-B14F-4D97-AF65-F5344CB8AC3E}">
        <p14:creationId xmlns:p14="http://schemas.microsoft.com/office/powerpoint/2010/main" val="122681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how pure </a:t>
            </a:r>
            <a:r>
              <a:rPr lang="en-GB" dirty="0" err="1" smtClean="0"/>
              <a:t>tds</a:t>
            </a:r>
            <a:r>
              <a:rPr lang="en-GB" dirty="0" smtClean="0"/>
              <a:t> works, each </a:t>
            </a:r>
            <a:r>
              <a:rPr lang="en-GB" dirty="0" err="1" smtClean="0"/>
              <a:t>spid</a:t>
            </a:r>
            <a:r>
              <a:rPr lang="en-GB" dirty="0" smtClean="0"/>
              <a:t> is its</a:t>
            </a:r>
            <a:r>
              <a:rPr lang="en-GB" baseline="0" dirty="0" smtClean="0"/>
              <a:t> own pipe and data is literally flushed down as quick as possible, it is a really fast way to get a lot of data over links with high latency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14</a:t>
            </a:fld>
            <a:endParaRPr lang="en-US"/>
          </a:p>
        </p:txBody>
      </p:sp>
    </p:spTree>
    <p:extLst>
      <p:ext uri="{BB962C8B-B14F-4D97-AF65-F5344CB8AC3E}">
        <p14:creationId xmlns:p14="http://schemas.microsoft.com/office/powerpoint/2010/main" val="275665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Windowing basically means send x bytes</a:t>
            </a:r>
            <a:r>
              <a:rPr lang="en-GB" baseline="0" dirty="0" smtClean="0"/>
              <a:t> before waiting for confirmation that they have been received, when you get it (or if you have already had it) send more</a:t>
            </a:r>
          </a:p>
          <a:p>
            <a:endParaRPr lang="en-GB" baseline="0" dirty="0" smtClean="0"/>
          </a:p>
          <a:p>
            <a:r>
              <a:rPr lang="en-GB" baseline="0" dirty="0" smtClean="0"/>
              <a:t>If we have slow links and lots of data we want a larger window, but if the connection loses packets (the internet!) then we will not know for a while so it is better to have a smaller window – it is an old fashioned trade-off but luckily every router in the world knows how to deal with it and </a:t>
            </a:r>
            <a:r>
              <a:rPr lang="en-GB" baseline="0" dirty="0" err="1" smtClean="0"/>
              <a:t>tcp</a:t>
            </a:r>
            <a:r>
              <a:rPr lang="en-GB" baseline="0" dirty="0" smtClean="0"/>
              <a:t> has </a:t>
            </a:r>
            <a:r>
              <a:rPr lang="en-GB" baseline="0" dirty="0" err="1" smtClean="0"/>
              <a:t>has</a:t>
            </a:r>
            <a:r>
              <a:rPr lang="en-GB" baseline="0" dirty="0" smtClean="0"/>
              <a:t> a great deal of investment into making it better.</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15</a:t>
            </a:fld>
            <a:endParaRPr lang="en-US"/>
          </a:p>
        </p:txBody>
      </p:sp>
    </p:spTree>
    <p:extLst>
      <p:ext uri="{BB962C8B-B14F-4D97-AF65-F5344CB8AC3E}">
        <p14:creationId xmlns:p14="http://schemas.microsoft.com/office/powerpoint/2010/main" val="3039664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implement</a:t>
            </a:r>
            <a:r>
              <a:rPr lang="en-GB" baseline="0" dirty="0" smtClean="0"/>
              <a:t> mars we get a new protocol called SMP.</a:t>
            </a:r>
          </a:p>
          <a:p>
            <a:endParaRPr lang="en-GB" baseline="0" dirty="0" smtClean="0"/>
          </a:p>
          <a:p>
            <a:r>
              <a:rPr lang="en-GB" baseline="0" dirty="0" smtClean="0"/>
              <a:t>It has it’s own session setup for each connection so we still have a connection setup overhead + we potentially send more packets as we have a 16 byte header on each packet.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16</a:t>
            </a:fld>
            <a:endParaRPr lang="en-US"/>
          </a:p>
        </p:txBody>
      </p:sp>
    </p:spTree>
    <p:extLst>
      <p:ext uri="{BB962C8B-B14F-4D97-AF65-F5344CB8AC3E}">
        <p14:creationId xmlns:p14="http://schemas.microsoft.com/office/powerpoint/2010/main" val="406265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real</a:t>
            </a:r>
            <a:r>
              <a:rPr lang="en-GB" baseline="0" dirty="0" smtClean="0"/>
              <a:t> problem with MARS, because it implements its own windowing and defaults it to 4 packets, any request or response over 4 packets where you have high latency will take a lot longer than </a:t>
            </a:r>
            <a:r>
              <a:rPr lang="en-GB" baseline="0" dirty="0" err="1" smtClean="0"/>
              <a:t>tds</a:t>
            </a:r>
            <a:r>
              <a:rPr lang="en-GB" baseline="0" dirty="0" smtClean="0"/>
              <a:t>.</a:t>
            </a:r>
          </a:p>
          <a:p>
            <a:endParaRPr lang="en-GB" baseline="0" dirty="0" smtClean="0"/>
          </a:p>
          <a:p>
            <a:r>
              <a:rPr lang="en-GB" baseline="0" dirty="0" smtClean="0"/>
              <a:t>There are no options to configure the window but if you can intercept the </a:t>
            </a:r>
            <a:r>
              <a:rPr lang="en-GB" baseline="0" dirty="0" smtClean="0"/>
              <a:t>packets </a:t>
            </a:r>
            <a:r>
              <a:rPr lang="en-GB" baseline="0" dirty="0" smtClean="0"/>
              <a:t>you can actually change it to something more useful </a:t>
            </a:r>
            <a:r>
              <a:rPr lang="en-GB" baseline="0" dirty="0" smtClean="0"/>
              <a:t>which makes it a lot faster – </a:t>
            </a:r>
            <a:r>
              <a:rPr lang="en-GB" baseline="0" dirty="0" smtClean="0"/>
              <a:t>but to intercept it you need to man in the middle the connection request and so it isn’t really realistic (it is certainly a drastic measure to a simple fix)</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17</a:t>
            </a:fld>
            <a:endParaRPr lang="en-US"/>
          </a:p>
        </p:txBody>
      </p:sp>
    </p:spTree>
    <p:extLst>
      <p:ext uri="{BB962C8B-B14F-4D97-AF65-F5344CB8AC3E}">
        <p14:creationId xmlns:p14="http://schemas.microsoft.com/office/powerpoint/2010/main" val="3519263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setup a demo of sending large requests / responses over the internet (from my house</a:t>
            </a:r>
            <a:r>
              <a:rPr lang="en-GB" baseline="0" dirty="0" smtClean="0"/>
              <a:t> in </a:t>
            </a:r>
            <a:r>
              <a:rPr lang="en-GB" baseline="0" dirty="0" err="1" smtClean="0"/>
              <a:t>sussex</a:t>
            </a:r>
            <a:r>
              <a:rPr lang="en-GB" baseline="0" dirty="0" smtClean="0"/>
              <a:t> to the azure data centre in the us) – just a single request so there is no pausing and non yielding </a:t>
            </a:r>
            <a:r>
              <a:rPr lang="en-GB" baseline="0" dirty="0" err="1" smtClean="0"/>
              <a:t>waitfor’s</a:t>
            </a:r>
            <a:r>
              <a:rPr lang="en-GB" baseline="0" dirty="0" smtClean="0"/>
              <a:t> </a:t>
            </a:r>
            <a:r>
              <a:rPr lang="en-GB" baseline="0" dirty="0" err="1" smtClean="0"/>
              <a:t>etc</a:t>
            </a:r>
            <a:r>
              <a:rPr lang="en-GB" baseline="0" dirty="0" smtClean="0"/>
              <a:t> and it took just over half the time to make the requests using </a:t>
            </a:r>
            <a:r>
              <a:rPr lang="en-GB" baseline="0" dirty="0" err="1" smtClean="0"/>
              <a:t>tds</a:t>
            </a:r>
            <a:r>
              <a:rPr lang="en-GB" baseline="0" dirty="0" smtClean="0"/>
              <a:t> as it did mars.</a:t>
            </a:r>
          </a:p>
          <a:p>
            <a:endParaRPr lang="en-GB" baseline="0" dirty="0" smtClean="0"/>
          </a:p>
          <a:p>
            <a:r>
              <a:rPr lang="en-GB" baseline="0" dirty="0" smtClean="0"/>
              <a:t>The demo was designed to be bad for MARS but not completely unrealistic.</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18</a:t>
            </a:fld>
            <a:endParaRPr lang="en-US"/>
          </a:p>
        </p:txBody>
      </p:sp>
    </p:spTree>
    <p:extLst>
      <p:ext uri="{BB962C8B-B14F-4D97-AF65-F5344CB8AC3E}">
        <p14:creationId xmlns:p14="http://schemas.microsoft.com/office/powerpoint/2010/main" val="1675132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Incidentally seeing mars</a:t>
            </a:r>
            <a:r>
              <a:rPr lang="en-GB" baseline="0" dirty="0" smtClean="0"/>
              <a:t> packets but only ever a </a:t>
            </a:r>
            <a:r>
              <a:rPr lang="en-GB" baseline="0" dirty="0" err="1" smtClean="0"/>
              <a:t>request_id</a:t>
            </a:r>
            <a:r>
              <a:rPr lang="en-GB" baseline="0" dirty="0" smtClean="0"/>
              <a:t> of 1 has to be the saddest thing and I have seen this from more than one application where the </a:t>
            </a:r>
            <a:r>
              <a:rPr lang="en-GB" baseline="0" dirty="0" err="1" smtClean="0"/>
              <a:t>devs</a:t>
            </a:r>
            <a:r>
              <a:rPr lang="en-GB" baseline="0" dirty="0" smtClean="0"/>
              <a:t> likely didn’t even know they had mars enabled or enabled it to fix a bug they saw and googled for an answer and found it was to enable mars (that wasn’t the correct answer by the way)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19</a:t>
            </a:fld>
            <a:endParaRPr lang="en-US"/>
          </a:p>
        </p:txBody>
      </p:sp>
    </p:spTree>
    <p:extLst>
      <p:ext uri="{BB962C8B-B14F-4D97-AF65-F5344CB8AC3E}">
        <p14:creationId xmlns:p14="http://schemas.microsoft.com/office/powerpoint/2010/main" val="29465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Isn’t the red planet the most awesome place that could</a:t>
            </a:r>
            <a:r>
              <a:rPr lang="en-GB" baseline="0" dirty="0" smtClean="0"/>
              <a:t> possibly exist??</a:t>
            </a:r>
          </a:p>
          <a:p>
            <a:endParaRPr lang="en-GB" baseline="0" dirty="0" smtClean="0"/>
          </a:p>
          <a:p>
            <a:r>
              <a:rPr lang="en-GB" baseline="0" dirty="0" smtClean="0"/>
              <a:t>Mars bars are pretty cool</a:t>
            </a:r>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2</a:t>
            </a:fld>
            <a:endParaRPr lang="en-US"/>
          </a:p>
        </p:txBody>
      </p:sp>
    </p:spTree>
    <p:extLst>
      <p:ext uri="{BB962C8B-B14F-4D97-AF65-F5344CB8AC3E}">
        <p14:creationId xmlns:p14="http://schemas.microsoft.com/office/powerpoint/2010/main" val="205907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lived in </a:t>
            </a:r>
            <a:r>
              <a:rPr lang="en-GB" dirty="0" err="1" smtClean="0"/>
              <a:t>glasgow</a:t>
            </a:r>
            <a:r>
              <a:rPr lang="en-GB" dirty="0" smtClean="0"/>
              <a:t> for a couple</a:t>
            </a:r>
            <a:r>
              <a:rPr lang="en-GB" baseline="0" dirty="0" smtClean="0"/>
              <a:t> of years and didn’t actually eat any deep fried mars bars but they seem pretty gross to me!</a:t>
            </a:r>
          </a:p>
          <a:p>
            <a:endParaRPr lang="en-GB" baseline="0" dirty="0" smtClean="0"/>
          </a:p>
          <a:p>
            <a:r>
              <a:rPr lang="en-GB" baseline="0" dirty="0" smtClean="0"/>
              <a:t>Then we have multiple active result sets – I’ve written it in comic sans to show my distaste for it!</a:t>
            </a:r>
          </a:p>
          <a:p>
            <a:endParaRPr lang="en-GB" baseline="0" dirty="0" smtClean="0"/>
          </a:p>
          <a:p>
            <a:r>
              <a:rPr lang="en-GB" baseline="0" dirty="0" smtClean="0"/>
              <a:t>Normally I try to give a balanced opinion, say what is good, what is bad where things could be used or should be avoided but I was told that to speak at a </a:t>
            </a:r>
            <a:r>
              <a:rPr lang="en-GB" baseline="0" dirty="0" err="1" smtClean="0"/>
              <a:t>sql</a:t>
            </a:r>
            <a:r>
              <a:rPr lang="en-GB" baseline="0" dirty="0" smtClean="0"/>
              <a:t> supper you need to be </a:t>
            </a:r>
            <a:r>
              <a:rPr lang="en-GB" baseline="0" dirty="0" err="1" smtClean="0"/>
              <a:t>opinonated</a:t>
            </a:r>
            <a:r>
              <a:rPr lang="en-GB" baseline="0" dirty="0" smtClean="0"/>
              <a:t> so I am giving you my opinionated view of </a:t>
            </a:r>
            <a:r>
              <a:rPr lang="en-GB" baseline="0" dirty="0" smtClean="0"/>
              <a:t>MARS – if anyone has any actual use cases for it please say so</a:t>
            </a:r>
            <a:endParaRPr lang="en-GB" baseline="0" dirty="0" smtClean="0"/>
          </a:p>
          <a:p>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3</a:t>
            </a:fld>
            <a:endParaRPr lang="en-US"/>
          </a:p>
        </p:txBody>
      </p:sp>
    </p:spTree>
    <p:extLst>
      <p:ext uri="{BB962C8B-B14F-4D97-AF65-F5344CB8AC3E}">
        <p14:creationId xmlns:p14="http://schemas.microsoft.com/office/powerpoint/2010/main" val="245081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MARS does is it</a:t>
            </a:r>
            <a:r>
              <a:rPr lang="en-GB" baseline="0" dirty="0" smtClean="0"/>
              <a:t> lets you take a single connection and run multiple queries at the same time – sounds pretty useful hey?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4</a:t>
            </a:fld>
            <a:endParaRPr lang="en-US"/>
          </a:p>
        </p:txBody>
      </p:sp>
    </p:spTree>
    <p:extLst>
      <p:ext uri="{BB962C8B-B14F-4D97-AF65-F5344CB8AC3E}">
        <p14:creationId xmlns:p14="http://schemas.microsoft.com/office/powerpoint/2010/main" val="192661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typical</a:t>
            </a:r>
            <a:r>
              <a:rPr lang="en-GB" baseline="0" dirty="0" smtClean="0"/>
              <a:t> scenario, you have two queries you send the first and then you send the second – they will take as long as they take and you get a response.</a:t>
            </a:r>
          </a:p>
          <a:p>
            <a:endParaRPr lang="en-GB" baseline="0" dirty="0" smtClean="0"/>
          </a:p>
          <a:p>
            <a:r>
              <a:rPr lang="en-GB" baseline="0" dirty="0" smtClean="0"/>
              <a:t>Each line is one </a:t>
            </a:r>
            <a:r>
              <a:rPr lang="en-GB" baseline="0" dirty="0" err="1" smtClean="0"/>
              <a:t>spid</a:t>
            </a:r>
            <a:r>
              <a:rPr lang="en-GB" baseline="0" dirty="0" smtClean="0"/>
              <a:t> – standard rules about locking and transactions apply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5</a:t>
            </a:fld>
            <a:endParaRPr lang="en-US"/>
          </a:p>
        </p:txBody>
      </p:sp>
    </p:spTree>
    <p:extLst>
      <p:ext uri="{BB962C8B-B14F-4D97-AF65-F5344CB8AC3E}">
        <p14:creationId xmlns:p14="http://schemas.microsoft.com/office/powerpoint/2010/main" val="2924800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same thing but instead of two </a:t>
            </a:r>
            <a:r>
              <a:rPr lang="en-GB" baseline="0" dirty="0" err="1" smtClean="0"/>
              <a:t>spids</a:t>
            </a:r>
            <a:r>
              <a:rPr lang="en-GB" baseline="0" dirty="0" smtClean="0"/>
              <a:t> there is now one </a:t>
            </a:r>
            <a:r>
              <a:rPr lang="en-GB" baseline="0" dirty="0" err="1" smtClean="0"/>
              <a:t>spid</a:t>
            </a:r>
            <a:r>
              <a:rPr lang="en-GB" baseline="0" dirty="0" smtClean="0"/>
              <a:t> over a mars connection.</a:t>
            </a:r>
          </a:p>
          <a:p>
            <a:endParaRPr lang="en-GB" baseline="0" dirty="0" smtClean="0"/>
          </a:p>
          <a:p>
            <a:r>
              <a:rPr lang="en-GB" baseline="0" dirty="0" smtClean="0"/>
              <a:t>Request 1 is sent, </a:t>
            </a:r>
            <a:r>
              <a:rPr lang="en-GB" baseline="0" dirty="0" err="1" smtClean="0"/>
              <a:t>sql</a:t>
            </a:r>
            <a:r>
              <a:rPr lang="en-GB" baseline="0" dirty="0" smtClean="0"/>
              <a:t> starts processing it</a:t>
            </a:r>
          </a:p>
          <a:p>
            <a:r>
              <a:rPr lang="en-GB" baseline="0" dirty="0" smtClean="0"/>
              <a:t>Request 2 is sent, </a:t>
            </a:r>
            <a:r>
              <a:rPr lang="en-GB" baseline="0" dirty="0" err="1" smtClean="0"/>
              <a:t>sql</a:t>
            </a:r>
            <a:r>
              <a:rPr lang="en-GB" baseline="0" dirty="0" smtClean="0"/>
              <a:t> pauses request 1</a:t>
            </a:r>
          </a:p>
          <a:p>
            <a:endParaRPr lang="en-GB" baseline="0" dirty="0" smtClean="0"/>
          </a:p>
          <a:p>
            <a:r>
              <a:rPr lang="en-GB" baseline="0" dirty="0" err="1" smtClean="0"/>
              <a:t>Sql</a:t>
            </a:r>
            <a:r>
              <a:rPr lang="en-GB" baseline="0" dirty="0" smtClean="0"/>
              <a:t> processes request 2 and sends the response</a:t>
            </a:r>
          </a:p>
          <a:p>
            <a:endParaRPr lang="en-GB" baseline="0" dirty="0" smtClean="0"/>
          </a:p>
          <a:p>
            <a:r>
              <a:rPr lang="en-GB" baseline="0" dirty="0" err="1" smtClean="0"/>
              <a:t>Sql</a:t>
            </a:r>
            <a:r>
              <a:rPr lang="en-GB" baseline="0" dirty="0" smtClean="0"/>
              <a:t> finally resumes request 1 and sends that response</a:t>
            </a:r>
          </a:p>
          <a:p>
            <a:endParaRPr lang="en-GB" baseline="0" dirty="0" smtClean="0"/>
          </a:p>
          <a:p>
            <a:endParaRPr lang="en-GB" baseline="0" dirty="0" smtClean="0"/>
          </a:p>
          <a:p>
            <a:r>
              <a:rPr lang="en-GB" baseline="0" dirty="0" smtClean="0"/>
              <a:t>EXCEPT that it isn’t obvious what gets paused and what doesn’t – some thing do and some don’t (SELECT does, INSERT doesn’t </a:t>
            </a:r>
            <a:r>
              <a:rPr lang="en-GB" baseline="0" dirty="0" err="1" smtClean="0"/>
              <a:t>etc</a:t>
            </a:r>
            <a:r>
              <a:rPr lang="en-GB" baseline="0" dirty="0" smtClean="0"/>
              <a:t>) so if you have a stored procedure that does a few different things – who knows where and when it will be paused (or nor)</a:t>
            </a:r>
          </a:p>
          <a:p>
            <a:endParaRPr lang="en-GB" dirty="0" smtClean="0"/>
          </a:p>
        </p:txBody>
      </p:sp>
      <p:sp>
        <p:nvSpPr>
          <p:cNvPr id="4" name="Slide Number Placeholder 3"/>
          <p:cNvSpPr>
            <a:spLocks noGrp="1"/>
          </p:cNvSpPr>
          <p:nvPr>
            <p:ph type="sldNum" sz="quarter" idx="10"/>
          </p:nvPr>
        </p:nvSpPr>
        <p:spPr/>
        <p:txBody>
          <a:bodyPr/>
          <a:lstStyle/>
          <a:p>
            <a:fld id="{03F53549-0836-49AA-8F07-414B8DA46AB9}" type="slidenum">
              <a:rPr lang="en-US" smtClean="0"/>
              <a:t>6</a:t>
            </a:fld>
            <a:endParaRPr lang="en-US"/>
          </a:p>
        </p:txBody>
      </p:sp>
    </p:spTree>
    <p:extLst>
      <p:ext uri="{BB962C8B-B14F-4D97-AF65-F5344CB8AC3E}">
        <p14:creationId xmlns:p14="http://schemas.microsoft.com/office/powerpoint/2010/main" val="217467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see a demo</a:t>
            </a:r>
            <a:r>
              <a:rPr lang="en-GB" baseline="0" dirty="0" smtClean="0"/>
              <a:t> – the </a:t>
            </a:r>
            <a:r>
              <a:rPr lang="en-GB" baseline="0" dirty="0" err="1" smtClean="0"/>
              <a:t>powerpoint</a:t>
            </a:r>
            <a:r>
              <a:rPr lang="en-GB" baseline="0" dirty="0" smtClean="0"/>
              <a:t> and code for the demos is all in </a:t>
            </a:r>
            <a:r>
              <a:rPr lang="en-GB" baseline="0" dirty="0" err="1" smtClean="0"/>
              <a:t>github</a:t>
            </a:r>
            <a:r>
              <a:rPr lang="en-GB" baseline="0" dirty="0" smtClean="0"/>
              <a:t>, I’ll link at the end or get on my blog </a:t>
            </a:r>
          </a:p>
          <a:p>
            <a:endParaRPr lang="en-GB" baseline="0" dirty="0" smtClean="0"/>
          </a:p>
          <a:p>
            <a:r>
              <a:rPr lang="en-GB" baseline="0" dirty="0" smtClean="0"/>
              <a:t>In this demo we will send two queries which do not block each other but do block each other (forget what you know about locking)</a:t>
            </a:r>
          </a:p>
          <a:p>
            <a:endParaRPr lang="en-GB" baseline="0" dirty="0" smtClean="0"/>
          </a:p>
          <a:p>
            <a:r>
              <a:rPr lang="en-GB" baseline="0" dirty="0" smtClean="0"/>
              <a:t>Because everything is on the same </a:t>
            </a:r>
            <a:r>
              <a:rPr lang="en-GB" baseline="0" dirty="0" err="1" smtClean="0"/>
              <a:t>spid</a:t>
            </a:r>
            <a:r>
              <a:rPr lang="en-GB" baseline="0" dirty="0" smtClean="0"/>
              <a:t>, I don’t even know where to start looking if you get performance issues and randomly slow queries.</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7</a:t>
            </a:fld>
            <a:endParaRPr lang="en-US"/>
          </a:p>
        </p:txBody>
      </p:sp>
    </p:spTree>
    <p:extLst>
      <p:ext uri="{BB962C8B-B14F-4D97-AF65-F5344CB8AC3E}">
        <p14:creationId xmlns:p14="http://schemas.microsoft.com/office/powerpoint/2010/main" val="416443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benefit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8</a:t>
            </a:fld>
            <a:endParaRPr lang="en-US"/>
          </a:p>
        </p:txBody>
      </p:sp>
    </p:spTree>
    <p:extLst>
      <p:ext uri="{BB962C8B-B14F-4D97-AF65-F5344CB8AC3E}">
        <p14:creationId xmlns:p14="http://schemas.microsoft.com/office/powerpoint/2010/main" val="198368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drawback </a:t>
            </a:r>
            <a:r>
              <a:rPr lang="en-GB" dirty="0" err="1" smtClean="0"/>
              <a:t>ho</a:t>
            </a:r>
            <a:r>
              <a:rPr lang="en-GB" dirty="0" smtClean="0"/>
              <a:t> </a:t>
            </a:r>
            <a:r>
              <a:rPr lang="en-GB" dirty="0" err="1" smtClean="0"/>
              <a:t>ho</a:t>
            </a:r>
            <a:r>
              <a:rPr lang="en-GB" dirty="0" smtClean="0"/>
              <a:t> </a:t>
            </a:r>
            <a:r>
              <a:rPr lang="en-GB" dirty="0" err="1" smtClean="0"/>
              <a:t>ho</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9</a:t>
            </a:fld>
            <a:endParaRPr lang="en-US"/>
          </a:p>
        </p:txBody>
      </p:sp>
    </p:spTree>
    <p:extLst>
      <p:ext uri="{BB962C8B-B14F-4D97-AF65-F5344CB8AC3E}">
        <p14:creationId xmlns:p14="http://schemas.microsoft.com/office/powerpoint/2010/main" val="34365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19879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32702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25127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92774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42EC26-667C-4FF6-9100-40C83385BEAF}"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73128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42EC26-667C-4FF6-9100-40C83385BEAF}"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60062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42EC26-667C-4FF6-9100-40C83385BEAF}"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4757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42EC26-667C-4FF6-9100-40C83385BEAF}"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8990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2EC26-667C-4FF6-9100-40C83385BEAF}"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10052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2EC26-667C-4FF6-9100-40C83385BEAF}"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36764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2EC26-667C-4FF6-9100-40C83385BEAF}"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86631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2EC26-667C-4FF6-9100-40C83385BEAF}" type="datetimeFigureOut">
              <a:rPr lang="en-US" smtClean="0"/>
              <a:t>8/24/2015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CCA7E-96C9-4443-968A-8A9CCCE8970B}" type="slidenum">
              <a:rPr lang="en-US" smtClean="0"/>
              <a:t>‹#›</a:t>
            </a:fld>
            <a:endParaRPr lang="en-US"/>
          </a:p>
        </p:txBody>
      </p:sp>
    </p:spTree>
    <p:extLst>
      <p:ext uri="{BB962C8B-B14F-4D97-AF65-F5344CB8AC3E}">
        <p14:creationId xmlns:p14="http://schemas.microsoft.com/office/powerpoint/2010/main" val="639399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9073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402898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992"/>
            <a:ext cx="9144000" cy="6858001"/>
          </a:xfrm>
        </p:spPr>
      </p:pic>
    </p:spTree>
    <p:extLst>
      <p:ext uri="{BB962C8B-B14F-4D97-AF65-F5344CB8AC3E}">
        <p14:creationId xmlns:p14="http://schemas.microsoft.com/office/powerpoint/2010/main" val="1157906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32190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1604363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2"/>
          </a:xfrm>
        </p:spPr>
      </p:pic>
    </p:spTree>
    <p:extLst>
      <p:ext uri="{BB962C8B-B14F-4D97-AF65-F5344CB8AC3E}">
        <p14:creationId xmlns:p14="http://schemas.microsoft.com/office/powerpoint/2010/main" val="368253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192163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989086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08" y="0"/>
            <a:ext cx="9143998" cy="6858000"/>
          </a:xfrm>
        </p:spPr>
      </p:pic>
    </p:spTree>
    <p:extLst>
      <p:ext uri="{BB962C8B-B14F-4D97-AF65-F5344CB8AC3E}">
        <p14:creationId xmlns:p14="http://schemas.microsoft.com/office/powerpoint/2010/main" val="252415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80852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231084" cy="6923314"/>
          </a:xfrm>
        </p:spPr>
      </p:pic>
    </p:spTree>
    <p:extLst>
      <p:ext uri="{BB962C8B-B14F-4D97-AF65-F5344CB8AC3E}">
        <p14:creationId xmlns:p14="http://schemas.microsoft.com/office/powerpoint/2010/main" val="574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014289" cy="6760718"/>
          </a:xfrm>
        </p:spPr>
      </p:pic>
    </p:spTree>
    <p:extLst>
      <p:ext uri="{BB962C8B-B14F-4D97-AF65-F5344CB8AC3E}">
        <p14:creationId xmlns:p14="http://schemas.microsoft.com/office/powerpoint/2010/main" val="2719970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3338441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509356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290667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298612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320597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151180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60629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44102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2344387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1043</TotalTime>
  <Words>1586</Words>
  <Application>Microsoft Office PowerPoint</Application>
  <PresentationFormat>On-screen Show (4:3)</PresentationFormat>
  <Paragraphs>97</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elliott</dc:creator>
  <cp:lastModifiedBy>Elliot, Ed</cp:lastModifiedBy>
  <cp:revision>36</cp:revision>
  <dcterms:created xsi:type="dcterms:W3CDTF">2015-08-20T16:49:34Z</dcterms:created>
  <dcterms:modified xsi:type="dcterms:W3CDTF">2015-08-24T06:45:28Z</dcterms:modified>
</cp:coreProperties>
</file>