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8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 u="sng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 u="sng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 u="sng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 u="sng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22582" y="1902460"/>
            <a:ext cx="5341335" cy="729488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6E4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176" y="985485"/>
            <a:ext cx="16763646" cy="861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 u="sng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9682" y="2415337"/>
            <a:ext cx="17352645" cy="6464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Source Serif 4"/>
                <a:cs typeface="Source Serif 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dirty="0"/>
              <a:t>Title</a:t>
            </a:r>
            <a:r>
              <a:rPr sz="4000" spc="-30" dirty="0"/>
              <a:t> </a:t>
            </a:r>
            <a:r>
              <a:rPr sz="4000" dirty="0"/>
              <a:t>&amp;</a:t>
            </a:r>
            <a:r>
              <a:rPr sz="4000" spc="-30" dirty="0"/>
              <a:t> </a:t>
            </a:r>
            <a:r>
              <a:rPr sz="4000" spc="-10" dirty="0"/>
              <a:t>Introduction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2176" y="2013639"/>
            <a:ext cx="16395700" cy="53562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900" b="1" dirty="0">
                <a:latin typeface="Source Serif 4"/>
                <a:cs typeface="Source Serif 4"/>
              </a:rPr>
              <a:t>Title:</a:t>
            </a:r>
            <a:r>
              <a:rPr sz="2900" b="1" spc="-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Salary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Prediction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with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watsonx.ai: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Data-</a:t>
            </a:r>
            <a:r>
              <a:rPr sz="2900" dirty="0">
                <a:latin typeface="Source Serif 4"/>
                <a:cs typeface="Source Serif 4"/>
              </a:rPr>
              <a:t>Driven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Approach</a:t>
            </a:r>
            <a:endParaRPr sz="29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2900" b="1" dirty="0">
                <a:latin typeface="Source Serif 4"/>
                <a:cs typeface="Source Serif 4"/>
              </a:rPr>
              <a:t>Subtitle:</a:t>
            </a:r>
            <a:r>
              <a:rPr sz="2900" b="1" spc="-10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Unlocking</a:t>
            </a:r>
            <a:r>
              <a:rPr sz="2900" spc="-130" dirty="0">
                <a:latin typeface="Source Serif 4"/>
                <a:cs typeface="Source Serif 4"/>
              </a:rPr>
              <a:t> </a:t>
            </a:r>
            <a:r>
              <a:rPr sz="2900" spc="-25" dirty="0">
                <a:latin typeface="Source Serif 4"/>
                <a:cs typeface="Source Serif 4"/>
              </a:rPr>
              <a:t>Workforce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Insights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with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Machine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Learning</a:t>
            </a:r>
            <a:endParaRPr sz="29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2900" b="1" dirty="0">
                <a:latin typeface="Source Serif 4"/>
                <a:cs typeface="Source Serif 4"/>
              </a:rPr>
              <a:t>Key</a:t>
            </a:r>
            <a:r>
              <a:rPr sz="2900" b="1" spc="-50" dirty="0">
                <a:latin typeface="Source Serif 4"/>
                <a:cs typeface="Source Serif 4"/>
              </a:rPr>
              <a:t> </a:t>
            </a:r>
            <a:r>
              <a:rPr sz="2900" b="1" dirty="0">
                <a:latin typeface="Source Serif 4"/>
                <a:cs typeface="Source Serif 4"/>
              </a:rPr>
              <a:t>Question:</a:t>
            </a:r>
            <a:r>
              <a:rPr sz="2900" b="1" spc="3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How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can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AI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help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us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understand</a:t>
            </a:r>
            <a:r>
              <a:rPr sz="2900" spc="-4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and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predict</a:t>
            </a:r>
            <a:r>
              <a:rPr sz="2900" spc="-40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salaries?</a:t>
            </a:r>
            <a:endParaRPr sz="2900">
              <a:latin typeface="Source Serif 4"/>
              <a:cs typeface="Source Serif 4"/>
            </a:endParaRPr>
          </a:p>
          <a:p>
            <a:pPr marL="12700" marR="5080">
              <a:lnSpc>
                <a:spcPct val="100499"/>
              </a:lnSpc>
              <a:spcBef>
                <a:spcPts val="3500"/>
              </a:spcBef>
            </a:pPr>
            <a:r>
              <a:rPr sz="2900" b="1" dirty="0">
                <a:latin typeface="Source Serif 4"/>
                <a:cs typeface="Source Serif 4"/>
              </a:rPr>
              <a:t>Our</a:t>
            </a:r>
            <a:r>
              <a:rPr sz="2900" b="1" spc="-50" dirty="0">
                <a:latin typeface="Source Serif 4"/>
                <a:cs typeface="Source Serif 4"/>
              </a:rPr>
              <a:t> </a:t>
            </a:r>
            <a:r>
              <a:rPr sz="2900" b="1" spc="-10" dirty="0">
                <a:latin typeface="Source Serif 4"/>
                <a:cs typeface="Source Serif 4"/>
              </a:rPr>
              <a:t>Approach:</a:t>
            </a:r>
            <a:r>
              <a:rPr sz="2900" b="1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Building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robust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salary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prediction</a:t>
            </a:r>
            <a:r>
              <a:rPr sz="2900" spc="-2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model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using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spc="-20" dirty="0">
                <a:latin typeface="Source Serif 4"/>
                <a:cs typeface="Source Serif 4"/>
              </a:rPr>
              <a:t>Salary_Data.csv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and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leveraging</a:t>
            </a:r>
            <a:r>
              <a:rPr sz="2900" spc="-50" dirty="0">
                <a:latin typeface="Source Serif 4"/>
                <a:cs typeface="Source Serif 4"/>
              </a:rPr>
              <a:t> </a:t>
            </a:r>
            <a:r>
              <a:rPr sz="2900" spc="-25" dirty="0">
                <a:latin typeface="Source Serif 4"/>
                <a:cs typeface="Source Serif 4"/>
              </a:rPr>
              <a:t>IBM </a:t>
            </a:r>
            <a:r>
              <a:rPr sz="2900" dirty="0">
                <a:latin typeface="Source Serif 4"/>
                <a:cs typeface="Source Serif 4"/>
              </a:rPr>
              <a:t>watsonx.ai</a:t>
            </a:r>
            <a:r>
              <a:rPr sz="2900" spc="-8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for</a:t>
            </a:r>
            <a:r>
              <a:rPr sz="2900" spc="-8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development</a:t>
            </a:r>
            <a:r>
              <a:rPr sz="2900" spc="-80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and</a:t>
            </a:r>
            <a:r>
              <a:rPr sz="2900" spc="-85" dirty="0">
                <a:latin typeface="Source Serif 4"/>
                <a:cs typeface="Source Serif 4"/>
              </a:rPr>
              <a:t> </a:t>
            </a:r>
            <a:r>
              <a:rPr sz="2900" spc="-10" dirty="0">
                <a:latin typeface="Source Serif 4"/>
                <a:cs typeface="Source Serif 4"/>
              </a:rPr>
              <a:t>deployment.</a:t>
            </a:r>
            <a:endParaRPr sz="29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2900" b="1" dirty="0">
                <a:latin typeface="Source Serif 4"/>
                <a:cs typeface="Source Serif 4"/>
              </a:rPr>
              <a:t>Presenter</a:t>
            </a:r>
            <a:r>
              <a:rPr sz="2900" b="1">
                <a:latin typeface="Source Serif 4"/>
                <a:cs typeface="Source Serif 4"/>
              </a:rPr>
              <a:t>:</a:t>
            </a:r>
            <a:r>
              <a:rPr sz="2900" b="1" spc="-60">
                <a:latin typeface="Source Serif 4"/>
                <a:cs typeface="Source Serif 4"/>
              </a:rPr>
              <a:t> </a:t>
            </a:r>
            <a:r>
              <a:rPr lang="en-GB" sz="2900" b="1" spc="-10" dirty="0" err="1" smtClean="0">
                <a:latin typeface="Source Serif 4"/>
                <a:cs typeface="Source Serif 4"/>
              </a:rPr>
              <a:t>Shubhanshu</a:t>
            </a:r>
            <a:r>
              <a:rPr lang="en-GB" sz="2900" b="1" spc="-10" dirty="0" smtClean="0">
                <a:latin typeface="Source Serif 4"/>
                <a:cs typeface="Source Serif 4"/>
              </a:rPr>
              <a:t> Singh </a:t>
            </a:r>
            <a:endParaRPr sz="29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515"/>
              </a:spcBef>
            </a:pPr>
            <a:r>
              <a:rPr sz="2900" b="1" dirty="0">
                <a:latin typeface="Source Serif 4"/>
                <a:cs typeface="Source Serif 4"/>
              </a:rPr>
              <a:t>Date: </a:t>
            </a:r>
            <a:r>
              <a:rPr sz="2900" dirty="0">
                <a:latin typeface="Source Serif 4"/>
                <a:cs typeface="Source Serif 4"/>
              </a:rPr>
              <a:t>August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dirty="0">
                <a:latin typeface="Source Serif 4"/>
                <a:cs typeface="Source Serif 4"/>
              </a:rPr>
              <a:t>2,</a:t>
            </a:r>
            <a:r>
              <a:rPr sz="2900" spc="-55" dirty="0">
                <a:latin typeface="Source Serif 4"/>
                <a:cs typeface="Source Serif 4"/>
              </a:rPr>
              <a:t> </a:t>
            </a:r>
            <a:r>
              <a:rPr sz="2900" spc="-20" dirty="0">
                <a:latin typeface="Source Serif 4"/>
                <a:cs typeface="Source Serif 4"/>
              </a:rPr>
              <a:t>2025</a:t>
            </a:r>
            <a:endParaRPr sz="2900">
              <a:latin typeface="Source Serif 4"/>
              <a:cs typeface="Source Serif 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172" y="243649"/>
            <a:ext cx="7504430" cy="5651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500" dirty="0"/>
              <a:t>Project</a:t>
            </a:r>
            <a:r>
              <a:rPr sz="3500" spc="25" dirty="0"/>
              <a:t> </a:t>
            </a:r>
            <a:r>
              <a:rPr sz="3500" dirty="0"/>
              <a:t>Overview</a:t>
            </a:r>
            <a:r>
              <a:rPr sz="3500" spc="30" dirty="0"/>
              <a:t> </a:t>
            </a:r>
            <a:r>
              <a:rPr sz="3500" dirty="0"/>
              <a:t>&amp;</a:t>
            </a:r>
            <a:r>
              <a:rPr sz="3500" spc="30" dirty="0"/>
              <a:t> </a:t>
            </a:r>
            <a:r>
              <a:rPr sz="3500" dirty="0"/>
              <a:t>Data</a:t>
            </a:r>
            <a:r>
              <a:rPr sz="3500" spc="30" dirty="0"/>
              <a:t> </a:t>
            </a:r>
            <a:r>
              <a:rPr sz="3500" spc="-10" dirty="0"/>
              <a:t>Foundation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3446172" y="1148152"/>
            <a:ext cx="13768705" cy="9053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Why</a:t>
            </a:r>
            <a:r>
              <a:rPr sz="2700" b="1" u="sng" spc="3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Salary</a:t>
            </a:r>
            <a:r>
              <a:rPr sz="2700" b="1" u="sng" spc="4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Prediction?</a:t>
            </a:r>
            <a:endParaRPr sz="27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315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For</a:t>
            </a:r>
            <a:r>
              <a:rPr sz="27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Organizations:</a:t>
            </a:r>
            <a:r>
              <a:rPr sz="27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Informed</a:t>
            </a:r>
            <a:r>
              <a:rPr sz="2500" spc="2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compensation,</a:t>
            </a:r>
            <a:r>
              <a:rPr sz="2500" spc="2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competitive</a:t>
            </a:r>
            <a:r>
              <a:rPr sz="2500" spc="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hiring,</a:t>
            </a:r>
            <a:r>
              <a:rPr sz="2500" spc="25" dirty="0">
                <a:latin typeface="Source Serif 4"/>
                <a:cs typeface="Source Serif 4"/>
              </a:rPr>
              <a:t> </a:t>
            </a:r>
            <a:r>
              <a:rPr sz="2500" spc="-10" dirty="0">
                <a:latin typeface="Source Serif 4"/>
                <a:cs typeface="Source Serif 4"/>
              </a:rPr>
              <a:t>budgeting.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31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For</a:t>
            </a: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Individuals:</a:t>
            </a:r>
            <a:r>
              <a:rPr sz="2700" b="1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Career</a:t>
            </a:r>
            <a:r>
              <a:rPr sz="2500" spc="-1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planning,</a:t>
            </a:r>
            <a:r>
              <a:rPr sz="2500" spc="-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market</a:t>
            </a:r>
            <a:r>
              <a:rPr sz="2500" spc="-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value</a:t>
            </a:r>
            <a:r>
              <a:rPr sz="2500" spc="-10" dirty="0">
                <a:latin typeface="Source Serif 4"/>
                <a:cs typeface="Source Serif 4"/>
              </a:rPr>
              <a:t> assessment.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379"/>
              </a:spcBef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Our</a:t>
            </a:r>
            <a:r>
              <a:rPr sz="3000" b="1" u="sng" spc="5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Dataset:</a:t>
            </a:r>
            <a:r>
              <a:rPr sz="3000" b="1" u="sng" spc="6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Salary_Data.csv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015"/>
              </a:spcBef>
            </a:pP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Features:</a:t>
            </a:r>
            <a:r>
              <a:rPr sz="2700" b="1" u="sng" spc="-8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Age,</a:t>
            </a:r>
            <a:r>
              <a:rPr sz="2500" spc="-40" dirty="0">
                <a:latin typeface="Source Serif 4"/>
                <a:cs typeface="Source Serif 4"/>
              </a:rPr>
              <a:t> </a:t>
            </a:r>
            <a:r>
              <a:rPr sz="2500" spc="-10" dirty="0">
                <a:latin typeface="Source Serif 4"/>
                <a:cs typeface="Source Serif 4"/>
              </a:rPr>
              <a:t>Gender,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Education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Level,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Job</a:t>
            </a:r>
            <a:r>
              <a:rPr sz="2500" spc="-9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Title,</a:t>
            </a:r>
            <a:r>
              <a:rPr sz="2500" spc="-110" dirty="0">
                <a:latin typeface="Source Serif 4"/>
                <a:cs typeface="Source Serif 4"/>
              </a:rPr>
              <a:t> </a:t>
            </a:r>
            <a:r>
              <a:rPr sz="2500" spc="-35" dirty="0">
                <a:latin typeface="Source Serif 4"/>
                <a:cs typeface="Source Serif 4"/>
              </a:rPr>
              <a:t>Years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of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spc="-10" dirty="0">
                <a:latin typeface="Source Serif 4"/>
                <a:cs typeface="Source Serif 4"/>
              </a:rPr>
              <a:t>Experience.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070"/>
              </a:spcBef>
            </a:pP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Target:</a:t>
            </a:r>
            <a:r>
              <a:rPr sz="2700" b="1" u="sng" spc="-5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Salary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(continuous</a:t>
            </a:r>
            <a:r>
              <a:rPr sz="2500" spc="-4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numerical</a:t>
            </a:r>
            <a:r>
              <a:rPr sz="2500" spc="-25" dirty="0">
                <a:latin typeface="Source Serif 4"/>
                <a:cs typeface="Source Serif 4"/>
              </a:rPr>
              <a:t> </a:t>
            </a:r>
            <a:r>
              <a:rPr sz="2500" spc="-10" dirty="0">
                <a:latin typeface="Source Serif 4"/>
                <a:cs typeface="Source Serif 4"/>
              </a:rPr>
              <a:t>value).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075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Scale: </a:t>
            </a:r>
            <a:r>
              <a:rPr sz="2500" dirty="0">
                <a:latin typeface="Source Serif 4"/>
                <a:cs typeface="Source Serif 4"/>
              </a:rPr>
              <a:t>6698</a:t>
            </a:r>
            <a:r>
              <a:rPr sz="2500" spc="-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records (after dropping missing </a:t>
            </a:r>
            <a:r>
              <a:rPr sz="2500" spc="-10" dirty="0">
                <a:latin typeface="Source Serif 4"/>
                <a:cs typeface="Source Serif 4"/>
              </a:rPr>
              <a:t>values).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135"/>
              </a:spcBef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Leveraging</a:t>
            </a:r>
            <a:r>
              <a:rPr sz="3000" b="1" u="sng" spc="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watsonx.ai</a:t>
            </a:r>
            <a:r>
              <a:rPr sz="3000" b="1" u="sng" spc="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in</a:t>
            </a:r>
            <a:r>
              <a:rPr sz="3000" b="1" u="sng" spc="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IBM</a:t>
            </a:r>
            <a:r>
              <a:rPr sz="3000" b="1" u="sng" spc="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Cloud:</a:t>
            </a:r>
            <a:endParaRPr sz="3000">
              <a:latin typeface="Source Serif 4"/>
              <a:cs typeface="Source Serif 4"/>
            </a:endParaRPr>
          </a:p>
          <a:p>
            <a:pPr marL="12700" marR="73660">
              <a:lnSpc>
                <a:spcPct val="100000"/>
              </a:lnSpc>
              <a:spcBef>
                <a:spcPts val="325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Watson</a:t>
            </a:r>
            <a:r>
              <a:rPr sz="2700" b="1" u="sng" spc="-2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Studio:</a:t>
            </a:r>
            <a:r>
              <a:rPr sz="2700" b="1" u="sng" spc="-6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Collaborative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environment</a:t>
            </a:r>
            <a:r>
              <a:rPr sz="2500" spc="-2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for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data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science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(Jupyter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Notebooks</a:t>
            </a:r>
            <a:r>
              <a:rPr sz="2500" spc="-20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used</a:t>
            </a:r>
            <a:r>
              <a:rPr sz="2500" spc="-2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for</a:t>
            </a:r>
            <a:r>
              <a:rPr sz="2500" spc="-20" dirty="0">
                <a:latin typeface="Source Serif 4"/>
                <a:cs typeface="Source Serif 4"/>
              </a:rPr>
              <a:t> model </a:t>
            </a:r>
            <a:r>
              <a:rPr sz="2500" spc="-10" dirty="0">
                <a:latin typeface="Source Serif 4"/>
                <a:cs typeface="Source Serif 4"/>
              </a:rPr>
              <a:t>building).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35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Watson</a:t>
            </a:r>
            <a:r>
              <a:rPr sz="2700" b="1" u="sng" spc="-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Machine Learning: </a:t>
            </a:r>
            <a:r>
              <a:rPr sz="2500" dirty="0">
                <a:latin typeface="Source Serif 4"/>
                <a:cs typeface="Source Serif 4"/>
              </a:rPr>
              <a:t>Platform for model</a:t>
            </a:r>
            <a:r>
              <a:rPr sz="2500" spc="-5" dirty="0">
                <a:latin typeface="Source Serif 4"/>
                <a:cs typeface="Source Serif 4"/>
              </a:rPr>
              <a:t> </a:t>
            </a:r>
            <a:r>
              <a:rPr sz="2500" dirty="0">
                <a:latin typeface="Source Serif 4"/>
                <a:cs typeface="Source Serif 4"/>
              </a:rPr>
              <a:t>training and </a:t>
            </a:r>
            <a:r>
              <a:rPr sz="2500" spc="-10" dirty="0">
                <a:latin typeface="Source Serif 4"/>
                <a:cs typeface="Source Serif 4"/>
              </a:rPr>
              <a:t>deployment.</a:t>
            </a:r>
            <a:endParaRPr sz="25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030"/>
              </a:spcBef>
            </a:pP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(Visual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Suggestion: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A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small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table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or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screenshot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showing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a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snippet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of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the</a:t>
            </a:r>
            <a:r>
              <a:rPr sz="250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Salary_Data.csv</a:t>
            </a:r>
            <a:r>
              <a:rPr sz="250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b="1" u="sng" spc="-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head</a:t>
            </a:r>
            <a:endParaRPr sz="2500">
              <a:latin typeface="Source Serif 4"/>
              <a:cs typeface="Source Serif 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0981" y="699960"/>
            <a:ext cx="13654145" cy="8639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8363" y="-86700"/>
            <a:ext cx="7312659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365" dirty="0"/>
              <a:t> </a:t>
            </a:r>
            <a:r>
              <a:rPr sz="3500" dirty="0"/>
              <a:t>Data</a:t>
            </a:r>
            <a:r>
              <a:rPr sz="3500" spc="-75" dirty="0"/>
              <a:t> </a:t>
            </a:r>
            <a:r>
              <a:rPr sz="3500" dirty="0"/>
              <a:t>Preparation</a:t>
            </a:r>
            <a:r>
              <a:rPr sz="3500" spc="-50" dirty="0"/>
              <a:t> </a:t>
            </a:r>
            <a:r>
              <a:rPr sz="3500" dirty="0"/>
              <a:t>&amp;</a:t>
            </a:r>
            <a:r>
              <a:rPr sz="3500" spc="-45" dirty="0"/>
              <a:t> </a:t>
            </a:r>
            <a:r>
              <a:rPr sz="3500" dirty="0"/>
              <a:t>Model</a:t>
            </a:r>
            <a:r>
              <a:rPr sz="3500" spc="-50" dirty="0"/>
              <a:t> </a:t>
            </a:r>
            <a:r>
              <a:rPr sz="3500" spc="-10" dirty="0"/>
              <a:t>Building</a:t>
            </a:r>
            <a:endParaRPr sz="3500"/>
          </a:p>
        </p:txBody>
      </p:sp>
      <p:sp>
        <p:nvSpPr>
          <p:cNvPr id="3" name="object 3"/>
          <p:cNvSpPr txBox="1"/>
          <p:nvPr/>
        </p:nvSpPr>
        <p:spPr>
          <a:xfrm>
            <a:off x="1768363" y="900799"/>
            <a:ext cx="15788640" cy="9326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Data</a:t>
            </a:r>
            <a:r>
              <a:rPr sz="3000" b="1" u="sng" spc="-4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Preparation</a:t>
            </a:r>
            <a:r>
              <a:rPr sz="3000" b="1" u="sng" spc="-3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Pipeline: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Missing</a:t>
            </a:r>
            <a:r>
              <a:rPr sz="2700" b="1" u="sng" spc="-7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Values:</a:t>
            </a:r>
            <a:r>
              <a:rPr sz="2700" b="1" spc="114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Rows</a:t>
            </a:r>
            <a:r>
              <a:rPr sz="3000" spc="-1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with</a:t>
            </a:r>
            <a:r>
              <a:rPr sz="3000" spc="-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nulls</a:t>
            </a:r>
            <a:r>
              <a:rPr sz="3000" spc="-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were</a:t>
            </a:r>
            <a:r>
              <a:rPr sz="3000" spc="-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removed.</a:t>
            </a:r>
            <a:endParaRPr sz="3000">
              <a:latin typeface="Source Serif 4"/>
              <a:cs typeface="Source Serif 4"/>
            </a:endParaRPr>
          </a:p>
          <a:p>
            <a:pPr marL="12700" marR="108585">
              <a:lnSpc>
                <a:spcPct val="101000"/>
              </a:lnSpc>
              <a:spcBef>
                <a:spcPts val="3640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Categorical Encoding:</a:t>
            </a:r>
            <a:r>
              <a:rPr sz="2700" b="1" spc="1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Label Encoder converted </a:t>
            </a:r>
            <a:r>
              <a:rPr sz="3000" spc="-20" dirty="0">
                <a:latin typeface="Source Serif 4"/>
                <a:cs typeface="Source Serif 4"/>
              </a:rPr>
              <a:t>'Gender',</a:t>
            </a:r>
            <a:r>
              <a:rPr sz="3000" spc="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'Education </a:t>
            </a:r>
            <a:r>
              <a:rPr sz="3000" spc="-45" dirty="0">
                <a:latin typeface="Source Serif 4"/>
                <a:cs typeface="Source Serif 4"/>
              </a:rPr>
              <a:t>Level',</a:t>
            </a:r>
            <a:r>
              <a:rPr sz="3000" dirty="0">
                <a:latin typeface="Source Serif 4"/>
                <a:cs typeface="Source Serif 4"/>
              </a:rPr>
              <a:t> and 'Job</a:t>
            </a:r>
            <a:r>
              <a:rPr sz="3000" spc="-6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Title' </a:t>
            </a:r>
            <a:r>
              <a:rPr sz="3000" spc="-20" dirty="0">
                <a:latin typeface="Source Serif 4"/>
                <a:cs typeface="Source Serif 4"/>
              </a:rPr>
              <a:t>into </a:t>
            </a:r>
            <a:r>
              <a:rPr sz="3000" dirty="0">
                <a:latin typeface="Source Serif 4"/>
                <a:cs typeface="Source Serif 4"/>
              </a:rPr>
              <a:t>numerical </a:t>
            </a:r>
            <a:r>
              <a:rPr sz="3000" spc="-10" dirty="0">
                <a:latin typeface="Source Serif 4"/>
                <a:cs typeface="Source Serif 4"/>
              </a:rPr>
              <a:t>formats.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915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Data</a:t>
            </a:r>
            <a:r>
              <a:rPr sz="2700" b="1" u="sng" spc="4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Split:</a:t>
            </a:r>
            <a:r>
              <a:rPr sz="2700" b="1" spc="21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Dataset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divided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into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80%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training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and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20%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testing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sets.</a:t>
            </a:r>
            <a:endParaRPr sz="3000">
              <a:latin typeface="Source Serif 4"/>
              <a:cs typeface="Source Serif 4"/>
            </a:endParaRPr>
          </a:p>
          <a:p>
            <a:pPr marL="12700" marR="5080">
              <a:lnSpc>
                <a:spcPct val="101099"/>
              </a:lnSpc>
              <a:spcBef>
                <a:spcPts val="3635"/>
              </a:spcBef>
            </a:pPr>
            <a:r>
              <a:rPr sz="27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Feature</a:t>
            </a:r>
            <a:r>
              <a:rPr sz="2700" b="1" u="sng" spc="-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Scaling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:</a:t>
            </a:r>
            <a:r>
              <a:rPr sz="2500" b="1" spc="1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Standard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Scaler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applied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to</a:t>
            </a:r>
            <a:r>
              <a:rPr sz="3000" spc="-1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standardize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numerical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features,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optimizing</a:t>
            </a:r>
            <a:r>
              <a:rPr sz="3000" spc="-15" dirty="0">
                <a:latin typeface="Source Serif 4"/>
                <a:cs typeface="Source Serif 4"/>
              </a:rPr>
              <a:t> </a:t>
            </a:r>
            <a:r>
              <a:rPr sz="3000" spc="-20" dirty="0">
                <a:latin typeface="Source Serif 4"/>
                <a:cs typeface="Source Serif 4"/>
              </a:rPr>
              <a:t>model </a:t>
            </a:r>
            <a:r>
              <a:rPr sz="3000" spc="-10" dirty="0">
                <a:latin typeface="Source Serif 4"/>
                <a:cs typeface="Source Serif 4"/>
              </a:rPr>
              <a:t>performance.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Model</a:t>
            </a:r>
            <a:r>
              <a:rPr sz="3000" b="1" u="sng" spc="-6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Selection:</a:t>
            </a:r>
            <a:r>
              <a:rPr sz="3000" b="1" u="sng" spc="-6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Random</a:t>
            </a:r>
            <a:r>
              <a:rPr sz="3000" b="1" u="sng" spc="-5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Forest</a:t>
            </a:r>
            <a:r>
              <a:rPr sz="3000" b="1" u="sng" spc="-6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Regressor</a:t>
            </a:r>
            <a:endParaRPr sz="3000">
              <a:latin typeface="Source Serif 4"/>
              <a:cs typeface="Source Serif 4"/>
            </a:endParaRPr>
          </a:p>
          <a:p>
            <a:pPr marL="12700" marR="694690">
              <a:lnSpc>
                <a:spcPct val="101000"/>
              </a:lnSpc>
              <a:spcBef>
                <a:spcPts val="3879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Why?</a:t>
            </a:r>
            <a:r>
              <a:rPr sz="2700" b="1" spc="21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An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ensemble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method</a:t>
            </a:r>
            <a:r>
              <a:rPr sz="3000" spc="4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known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for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high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accuracy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and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robustness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in</a:t>
            </a:r>
            <a:r>
              <a:rPr sz="3000" spc="4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handling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diverse </a:t>
            </a:r>
            <a:r>
              <a:rPr sz="3000" dirty="0">
                <a:latin typeface="Source Serif 4"/>
                <a:cs typeface="Source Serif 4"/>
              </a:rPr>
              <a:t>datasets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and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complex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relationships.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679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Configuration:</a:t>
            </a:r>
            <a:r>
              <a:rPr sz="2700" b="1" spc="16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100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decision</a:t>
            </a:r>
            <a:r>
              <a:rPr sz="3000" spc="5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trees</a:t>
            </a:r>
            <a:r>
              <a:rPr sz="3000" spc="4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(n_estimators=100).</a:t>
            </a:r>
            <a:endParaRPr sz="3000">
              <a:latin typeface="Source Serif 4"/>
              <a:cs typeface="Source Serif 4"/>
            </a:endParaRPr>
          </a:p>
          <a:p>
            <a:pPr marL="12700">
              <a:lnSpc>
                <a:spcPct val="100000"/>
              </a:lnSpc>
              <a:spcBef>
                <a:spcPts val="3675"/>
              </a:spcBef>
            </a:pPr>
            <a:r>
              <a:rPr sz="270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Training:</a:t>
            </a:r>
            <a:r>
              <a:rPr sz="2700" b="1" u="sng" spc="4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Model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trained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on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the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prepared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data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within</a:t>
            </a:r>
            <a:r>
              <a:rPr sz="3000" spc="-11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Watson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Studio's</a:t>
            </a:r>
            <a:r>
              <a:rPr sz="3000" spc="-20" dirty="0">
                <a:latin typeface="Source Serif 4"/>
                <a:cs typeface="Source Serif 4"/>
              </a:rPr>
              <a:t> </a:t>
            </a:r>
            <a:r>
              <a:rPr sz="3000" dirty="0">
                <a:latin typeface="Source Serif 4"/>
                <a:cs typeface="Source Serif 4"/>
              </a:rPr>
              <a:t>Jupyter</a:t>
            </a:r>
            <a:r>
              <a:rPr sz="3000" spc="-25" dirty="0">
                <a:latin typeface="Source Serif 4"/>
                <a:cs typeface="Source Serif 4"/>
              </a:rPr>
              <a:t> </a:t>
            </a:r>
            <a:r>
              <a:rPr sz="3000" spc="-10" dirty="0">
                <a:latin typeface="Source Serif 4"/>
                <a:cs typeface="Source Serif 4"/>
              </a:rPr>
              <a:t>Notebook.</a:t>
            </a:r>
            <a:endParaRPr sz="3000">
              <a:latin typeface="Source Serif 4"/>
              <a:cs typeface="Source Serif 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984875">
              <a:lnSpc>
                <a:spcPct val="100000"/>
              </a:lnSpc>
              <a:spcBef>
                <a:spcPts val="114"/>
              </a:spcBef>
            </a:pPr>
            <a:r>
              <a:rPr dirty="0"/>
              <a:t>Model</a:t>
            </a:r>
            <a:r>
              <a:rPr spc="-110" dirty="0"/>
              <a:t> </a:t>
            </a:r>
            <a:r>
              <a:rPr dirty="0"/>
              <a:t>Performance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4901" y="1936707"/>
            <a:ext cx="15933419" cy="70808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435090" indent="-320675">
              <a:lnSpc>
                <a:spcPct val="100000"/>
              </a:lnSpc>
              <a:spcBef>
                <a:spcPts val="114"/>
              </a:spcBef>
              <a:buFont typeface="DejaVu Serif"/>
              <a:buChar char="•"/>
              <a:tabLst>
                <a:tab pos="6435090" algn="l"/>
              </a:tabLst>
            </a:pPr>
            <a:r>
              <a:rPr sz="29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Evaluation</a:t>
            </a:r>
            <a:r>
              <a:rPr sz="2950" b="1" u="sng" spc="-9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Metrics:</a:t>
            </a:r>
            <a:endParaRPr sz="29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950">
              <a:latin typeface="Source Serif 4"/>
              <a:cs typeface="Source Serif 4"/>
            </a:endParaRPr>
          </a:p>
          <a:p>
            <a:pPr marL="2977515" indent="-306705">
              <a:lnSpc>
                <a:spcPct val="100000"/>
              </a:lnSpc>
              <a:spcBef>
                <a:spcPts val="5"/>
              </a:spcBef>
              <a:buFont typeface="DejaVu Serif"/>
              <a:buChar char="•"/>
              <a:tabLst>
                <a:tab pos="2977515" algn="l"/>
              </a:tabLst>
            </a:pP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Root</a:t>
            </a:r>
            <a:r>
              <a:rPr sz="2650" b="1" u="sng" spc="-5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Mean</a:t>
            </a:r>
            <a:r>
              <a:rPr sz="2650" b="1" u="sng" spc="-5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Squared</a:t>
            </a:r>
            <a:r>
              <a:rPr sz="2650" b="1" u="sng" spc="-4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Error</a:t>
            </a:r>
            <a:r>
              <a:rPr sz="2650" b="1" u="sng" spc="-5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(RMSE):</a:t>
            </a:r>
            <a:r>
              <a:rPr sz="2650" b="1" spc="10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Measures</a:t>
            </a:r>
            <a:r>
              <a:rPr sz="2450" spc="-5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average</a:t>
            </a:r>
            <a:r>
              <a:rPr sz="2450" spc="-5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prediction</a:t>
            </a:r>
            <a:r>
              <a:rPr sz="2450" spc="-5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error.</a:t>
            </a:r>
            <a:endParaRPr sz="24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DejaVu Serif"/>
              <a:buChar char="•"/>
            </a:pPr>
            <a:endParaRPr sz="2450">
              <a:latin typeface="Source Serif 4"/>
              <a:cs typeface="Source Serif 4"/>
            </a:endParaRPr>
          </a:p>
          <a:p>
            <a:pPr marL="6929755" lvl="1" indent="-306705">
              <a:lnSpc>
                <a:spcPct val="100000"/>
              </a:lnSpc>
              <a:buFont typeface="DejaVu Serif"/>
              <a:buChar char="•"/>
              <a:tabLst>
                <a:tab pos="6929755" algn="l"/>
              </a:tabLst>
            </a:pP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Result:</a:t>
            </a:r>
            <a:r>
              <a:rPr sz="2650" b="1" spc="80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$8357.21</a:t>
            </a:r>
            <a:endParaRPr sz="24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450">
              <a:latin typeface="Source Serif 4"/>
              <a:cs typeface="Source Serif 4"/>
            </a:endParaRPr>
          </a:p>
          <a:p>
            <a:pPr marL="2385695" indent="-306705">
              <a:lnSpc>
                <a:spcPct val="100000"/>
              </a:lnSpc>
              <a:buFont typeface="DejaVu Serif"/>
              <a:buChar char="•"/>
              <a:tabLst>
                <a:tab pos="2385695" algn="l"/>
              </a:tabLst>
            </a:pPr>
            <a:r>
              <a:rPr sz="2650" b="1" u="sng" spc="-2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R-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squared</a:t>
            </a:r>
            <a:r>
              <a:rPr sz="2650" b="1" u="sng" spc="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(R2</a:t>
            </a:r>
            <a:r>
              <a:rPr sz="2650" b="1" u="sng" spc="-4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Score):</a:t>
            </a:r>
            <a:r>
              <a:rPr sz="2650" b="1" spc="7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Explains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variance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in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target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variable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(0-1,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higher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is</a:t>
            </a:r>
            <a:r>
              <a:rPr sz="2450" spc="-4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better).</a:t>
            </a:r>
            <a:endParaRPr sz="24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819"/>
              </a:spcBef>
              <a:buFont typeface="DejaVu Serif"/>
              <a:buChar char="•"/>
            </a:pPr>
            <a:endParaRPr sz="2450">
              <a:latin typeface="Source Serif 4"/>
              <a:cs typeface="Source Serif 4"/>
            </a:endParaRPr>
          </a:p>
          <a:p>
            <a:pPr marL="306705" marR="1270" lvl="1" indent="-306705" algn="ctr">
              <a:lnSpc>
                <a:spcPct val="100000"/>
              </a:lnSpc>
              <a:buFont typeface="DejaVu Serif"/>
              <a:buChar char="•"/>
              <a:tabLst>
                <a:tab pos="306705" algn="l"/>
              </a:tabLst>
            </a:pPr>
            <a:r>
              <a:rPr sz="26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Result:</a:t>
            </a:r>
            <a:r>
              <a:rPr sz="2650" b="1" spc="125" dirty="0">
                <a:latin typeface="Source Serif 4"/>
                <a:cs typeface="Source Serif 4"/>
              </a:rPr>
              <a:t> </a:t>
            </a:r>
            <a:r>
              <a:rPr sz="2450" spc="-20" dirty="0">
                <a:latin typeface="Source Serif 4"/>
                <a:cs typeface="Source Serif 4"/>
              </a:rPr>
              <a:t>0.98</a:t>
            </a:r>
            <a:endParaRPr sz="24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650">
              <a:latin typeface="Source Serif 4"/>
              <a:cs typeface="Source Serif 4"/>
            </a:endParaRPr>
          </a:p>
          <a:p>
            <a:pPr marR="14604" algn="ctr">
              <a:lnSpc>
                <a:spcPct val="100000"/>
              </a:lnSpc>
            </a:pPr>
            <a:r>
              <a:rPr sz="32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I</a:t>
            </a:r>
            <a:r>
              <a:rPr sz="29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nterpretation:</a:t>
            </a:r>
            <a:endParaRPr sz="2950">
              <a:latin typeface="Source Serif 4"/>
              <a:cs typeface="Source Serif 4"/>
            </a:endParaRPr>
          </a:p>
          <a:p>
            <a:pPr marL="310515" indent="-297815">
              <a:lnSpc>
                <a:spcPct val="100000"/>
              </a:lnSpc>
              <a:spcBef>
                <a:spcPts val="3420"/>
              </a:spcBef>
              <a:buFont typeface="DejaVu Serif"/>
              <a:buChar char="•"/>
              <a:tabLst>
                <a:tab pos="310515" algn="l"/>
              </a:tabLst>
            </a:pPr>
            <a:r>
              <a:rPr sz="2450" dirty="0">
                <a:latin typeface="Source Serif 4"/>
                <a:cs typeface="Source Serif 4"/>
              </a:rPr>
              <a:t>An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R2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of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0.98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indicates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model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explains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98%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of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variance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in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spc="-20" dirty="0">
                <a:latin typeface="Source Serif 4"/>
                <a:cs typeface="Source Serif 4"/>
              </a:rPr>
              <a:t>salary,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demonstrating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strong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predictive</a:t>
            </a:r>
            <a:r>
              <a:rPr sz="2450" spc="-2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power.</a:t>
            </a:r>
            <a:endParaRPr sz="24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2585"/>
              </a:spcBef>
              <a:buFont typeface="DejaVu Serif"/>
              <a:buChar char="•"/>
            </a:pPr>
            <a:endParaRPr sz="2450">
              <a:latin typeface="Source Serif 4"/>
              <a:cs typeface="Source Serif 4"/>
            </a:endParaRPr>
          </a:p>
          <a:p>
            <a:pPr marL="2879725" lvl="1" indent="-297815">
              <a:lnSpc>
                <a:spcPct val="100000"/>
              </a:lnSpc>
              <a:buFont typeface="DejaVu Serif"/>
              <a:buChar char="•"/>
              <a:tabLst>
                <a:tab pos="2879725" algn="l"/>
              </a:tabLst>
            </a:pP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low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RMSE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signifies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predictions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are,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on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spc="-20" dirty="0">
                <a:latin typeface="Source Serif 4"/>
                <a:cs typeface="Source Serif 4"/>
              </a:rPr>
              <a:t>average,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close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to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actual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salaries.</a:t>
            </a:r>
            <a:endParaRPr sz="2450">
              <a:latin typeface="Source Serif 4"/>
              <a:cs typeface="Source Serif 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7702" y="684640"/>
            <a:ext cx="6462395" cy="554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Actual</a:t>
            </a:r>
            <a:r>
              <a:rPr spc="-95" dirty="0"/>
              <a:t> </a:t>
            </a:r>
            <a:r>
              <a:rPr dirty="0"/>
              <a:t>vs.</a:t>
            </a:r>
            <a:r>
              <a:rPr spc="-80" dirty="0"/>
              <a:t> </a:t>
            </a:r>
            <a:r>
              <a:rPr dirty="0"/>
              <a:t>Predicted</a:t>
            </a:r>
            <a:r>
              <a:rPr spc="-80" dirty="0"/>
              <a:t> </a:t>
            </a:r>
            <a:r>
              <a:rPr dirty="0"/>
              <a:t>Salary</a:t>
            </a:r>
            <a:r>
              <a:rPr spc="-80" dirty="0"/>
              <a:t> </a:t>
            </a:r>
            <a:r>
              <a:rPr spc="-10" dirty="0"/>
              <a:t>Plot: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7699" y="1639900"/>
            <a:ext cx="16920210" cy="1905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marR="528320" indent="-266700">
              <a:lnSpc>
                <a:spcPct val="100699"/>
              </a:lnSpc>
              <a:spcBef>
                <a:spcPts val="95"/>
              </a:spcBef>
              <a:buFont typeface="DejaVu Serif"/>
              <a:buChar char="•"/>
              <a:tabLst>
                <a:tab pos="278765" algn="l"/>
              </a:tabLst>
            </a:pP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scatter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plot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illustrates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a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tight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cluster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of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points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around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ideal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prediction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line,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confirming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model's</a:t>
            </a:r>
            <a:r>
              <a:rPr sz="2450" spc="-30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accuracy visually.</a:t>
            </a:r>
            <a:endParaRPr sz="2450">
              <a:latin typeface="Source Serif 4"/>
              <a:cs typeface="Source Serif 4"/>
            </a:endParaRPr>
          </a:p>
          <a:p>
            <a:pPr marL="278765" marR="5080" indent="-266700">
              <a:lnSpc>
                <a:spcPct val="100699"/>
              </a:lnSpc>
              <a:spcBef>
                <a:spcPts val="2960"/>
              </a:spcBef>
              <a:buFont typeface="DejaVu Serif"/>
              <a:buChar char="•"/>
              <a:tabLst>
                <a:tab pos="278765" algn="l"/>
              </a:tabLst>
            </a:pPr>
            <a:r>
              <a:rPr sz="2450" dirty="0">
                <a:latin typeface="Source Serif 4"/>
                <a:cs typeface="Source Serif 4"/>
              </a:rPr>
              <a:t>(Visual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Suggestion: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Insert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the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spc="-25" dirty="0">
                <a:latin typeface="Source Serif 4"/>
                <a:cs typeface="Source Serif 4"/>
              </a:rPr>
              <a:t>"Actual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vs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Predicted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Salary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using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Random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Forest"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scatter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plot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from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your</a:t>
            </a:r>
            <a:r>
              <a:rPr sz="2450" spc="-40" dirty="0">
                <a:latin typeface="Source Serif 4"/>
                <a:cs typeface="Source Serif 4"/>
              </a:rPr>
              <a:t> </a:t>
            </a:r>
            <a:r>
              <a:rPr sz="2450" dirty="0">
                <a:latin typeface="Source Serif 4"/>
                <a:cs typeface="Source Serif 4"/>
              </a:rPr>
              <a:t>Jupyter</a:t>
            </a:r>
            <a:r>
              <a:rPr sz="2450" spc="-35" dirty="0">
                <a:latin typeface="Source Serif 4"/>
                <a:cs typeface="Source Serif 4"/>
              </a:rPr>
              <a:t> </a:t>
            </a:r>
            <a:r>
              <a:rPr sz="2450" spc="-10" dirty="0">
                <a:latin typeface="Source Serif 4"/>
                <a:cs typeface="Source Serif 4"/>
              </a:rPr>
              <a:t>Notebook here.)</a:t>
            </a:r>
            <a:endParaRPr sz="2450">
              <a:latin typeface="Source Serif 4"/>
              <a:cs typeface="Source Serif 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092" y="3575050"/>
            <a:ext cx="11971934" cy="671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1882" rIns="0" bIns="0" rtlCol="0">
            <a:spAutoFit/>
          </a:bodyPr>
          <a:lstStyle/>
          <a:p>
            <a:pPr marL="6538595">
              <a:lnSpc>
                <a:spcPct val="100000"/>
              </a:lnSpc>
              <a:spcBef>
                <a:spcPts val="125"/>
              </a:spcBef>
            </a:pPr>
            <a:r>
              <a:rPr dirty="0"/>
              <a:t>Conclusion</a:t>
            </a:r>
            <a:r>
              <a:rPr spc="-8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Next</a:t>
            </a:r>
            <a:r>
              <a:rPr spc="-80" dirty="0"/>
              <a:t> </a:t>
            </a:r>
            <a:r>
              <a:rPr spc="-10" dirty="0"/>
              <a:t>Steps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6839" marR="13970" algn="ctr">
              <a:lnSpc>
                <a:spcPts val="2970"/>
              </a:lnSpc>
              <a:spcBef>
                <a:spcPts val="700"/>
              </a:spcBef>
            </a:pP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Key</a:t>
            </a:r>
            <a:r>
              <a:rPr sz="2950" b="1" u="sng" spc="1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Achievement:</a:t>
            </a:r>
            <a:r>
              <a:rPr sz="2950" b="1" u="sng" spc="1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dirty="0"/>
              <a:t>Successfully</a:t>
            </a:r>
            <a:r>
              <a:rPr spc="10" dirty="0"/>
              <a:t> </a:t>
            </a:r>
            <a:r>
              <a:rPr dirty="0"/>
              <a:t>built</a:t>
            </a:r>
            <a:r>
              <a:rPr spc="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highly</a:t>
            </a:r>
            <a:r>
              <a:rPr spc="10" dirty="0"/>
              <a:t> </a:t>
            </a:r>
            <a:r>
              <a:rPr dirty="0"/>
              <a:t>accurate</a:t>
            </a:r>
            <a:r>
              <a:rPr spc="15" dirty="0"/>
              <a:t> </a:t>
            </a:r>
            <a:r>
              <a:rPr dirty="0"/>
              <a:t>salary</a:t>
            </a:r>
            <a:r>
              <a:rPr spc="15" dirty="0"/>
              <a:t> </a:t>
            </a:r>
            <a:r>
              <a:rPr dirty="0"/>
              <a:t>prediction</a:t>
            </a:r>
            <a:r>
              <a:rPr spc="10" dirty="0"/>
              <a:t> </a:t>
            </a:r>
            <a:r>
              <a:rPr dirty="0"/>
              <a:t>model</a:t>
            </a:r>
            <a:r>
              <a:rPr spc="15" dirty="0"/>
              <a:t> </a:t>
            </a:r>
            <a:r>
              <a:rPr dirty="0"/>
              <a:t>that</a:t>
            </a:r>
            <a:r>
              <a:rPr spc="10" dirty="0"/>
              <a:t> </a:t>
            </a:r>
            <a:r>
              <a:rPr dirty="0"/>
              <a:t>can</a:t>
            </a:r>
            <a:r>
              <a:rPr spc="15" dirty="0"/>
              <a:t> </a:t>
            </a:r>
            <a:r>
              <a:rPr dirty="0"/>
              <a:t>provide</a:t>
            </a:r>
            <a:r>
              <a:rPr spc="15" dirty="0"/>
              <a:t> </a:t>
            </a:r>
            <a:r>
              <a:rPr dirty="0"/>
              <a:t>valuable</a:t>
            </a:r>
            <a:r>
              <a:rPr spc="10" dirty="0"/>
              <a:t> </a:t>
            </a:r>
            <a:r>
              <a:rPr spc="-10" dirty="0"/>
              <a:t>compensation insights.</a:t>
            </a:r>
            <a:endParaRPr sz="295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/>
          </a:p>
          <a:p>
            <a:pPr marL="850265" marR="747395" algn="ctr">
              <a:lnSpc>
                <a:spcPts val="3000"/>
              </a:lnSpc>
            </a:pP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IBM</a:t>
            </a:r>
            <a:r>
              <a:rPr sz="2950" b="1" u="sng" spc="-5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Cloud</a:t>
            </a:r>
            <a:r>
              <a:rPr sz="2950" b="1" u="sng" spc="-4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&amp;</a:t>
            </a:r>
            <a:r>
              <a:rPr sz="2950" b="1" u="sng" spc="-4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watsonx.ai</a:t>
            </a:r>
            <a:r>
              <a:rPr sz="2950" b="1" u="sng" spc="-4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Advantage:</a:t>
            </a:r>
            <a:r>
              <a:rPr sz="2950" b="1" u="sng" spc="5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/>
              <a:t>Provided</a:t>
            </a:r>
            <a:r>
              <a:rPr sz="2500" spc="-50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dirty="0"/>
              <a:t>necessary</a:t>
            </a:r>
            <a:r>
              <a:rPr sz="2500" spc="-45" dirty="0"/>
              <a:t> </a:t>
            </a:r>
            <a:r>
              <a:rPr sz="2500" dirty="0"/>
              <a:t>tools</a:t>
            </a:r>
            <a:r>
              <a:rPr sz="2500" spc="-50" dirty="0"/>
              <a:t> </a:t>
            </a:r>
            <a:r>
              <a:rPr sz="2500" dirty="0"/>
              <a:t>and</a:t>
            </a:r>
            <a:r>
              <a:rPr sz="2500" spc="-45" dirty="0"/>
              <a:t> </a:t>
            </a:r>
            <a:r>
              <a:rPr sz="2500" dirty="0"/>
              <a:t>scalable</a:t>
            </a:r>
            <a:r>
              <a:rPr sz="2500" spc="-45" dirty="0"/>
              <a:t> </a:t>
            </a:r>
            <a:r>
              <a:rPr sz="2500" dirty="0"/>
              <a:t>environment</a:t>
            </a:r>
            <a:r>
              <a:rPr sz="2500" spc="-50" dirty="0"/>
              <a:t> </a:t>
            </a:r>
            <a:r>
              <a:rPr sz="2500" dirty="0"/>
              <a:t>for</a:t>
            </a:r>
            <a:r>
              <a:rPr sz="2500" spc="-45" dirty="0"/>
              <a:t> </a:t>
            </a:r>
            <a:r>
              <a:rPr sz="2500" spc="-10" dirty="0"/>
              <a:t>eﬃcient development</a:t>
            </a:r>
            <a:r>
              <a:rPr sz="2500" spc="-65" dirty="0"/>
              <a:t> </a:t>
            </a:r>
            <a:r>
              <a:rPr sz="2500" dirty="0"/>
              <a:t>and</a:t>
            </a:r>
            <a:r>
              <a:rPr sz="2500" spc="-60" dirty="0"/>
              <a:t> </a:t>
            </a:r>
            <a:r>
              <a:rPr sz="2500" dirty="0"/>
              <a:t>potential</a:t>
            </a:r>
            <a:r>
              <a:rPr sz="2500" spc="-60" dirty="0"/>
              <a:t> </a:t>
            </a:r>
            <a:r>
              <a:rPr sz="2500" spc="-10" dirty="0"/>
              <a:t>deployment.</a:t>
            </a:r>
            <a:endParaRPr sz="250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500"/>
          </a:p>
          <a:p>
            <a:pPr marL="94615" algn="ctr">
              <a:lnSpc>
                <a:spcPct val="100000"/>
              </a:lnSpc>
            </a:pPr>
            <a:r>
              <a:rPr sz="34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Future</a:t>
            </a:r>
            <a:r>
              <a:rPr sz="3450" b="1" u="sng" spc="-15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45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Enhancements:</a:t>
            </a:r>
            <a:endParaRPr sz="3450">
              <a:latin typeface="Source Serif 4"/>
              <a:cs typeface="Source Serif 4"/>
            </a:endParaRPr>
          </a:p>
          <a:p>
            <a:pPr marL="94615" algn="ctr">
              <a:lnSpc>
                <a:spcPct val="100000"/>
              </a:lnSpc>
              <a:spcBef>
                <a:spcPts val="3510"/>
              </a:spcBef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Deployment:</a:t>
            </a:r>
            <a:r>
              <a:rPr sz="3000" b="1" spc="40" dirty="0">
                <a:latin typeface="Source Serif 4"/>
                <a:cs typeface="Source Serif 4"/>
              </a:rPr>
              <a:t> </a:t>
            </a:r>
            <a:r>
              <a:rPr dirty="0"/>
              <a:t>Deploy</a:t>
            </a:r>
            <a:r>
              <a:rPr spc="-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model</a:t>
            </a:r>
            <a:r>
              <a:rPr spc="-5" dirty="0"/>
              <a:t> </a:t>
            </a:r>
            <a:r>
              <a:rPr dirty="0"/>
              <a:t>via</a:t>
            </a:r>
            <a:r>
              <a:rPr spc="-80" dirty="0"/>
              <a:t> </a:t>
            </a:r>
            <a:r>
              <a:rPr spc="-10" dirty="0"/>
              <a:t>Watson</a:t>
            </a:r>
            <a:r>
              <a:rPr spc="-5" dirty="0"/>
              <a:t> </a:t>
            </a:r>
            <a:r>
              <a:rPr dirty="0"/>
              <a:t>Machine</a:t>
            </a:r>
            <a:r>
              <a:rPr spc="-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real-time</a:t>
            </a:r>
            <a:r>
              <a:rPr spc="-5" dirty="0"/>
              <a:t> </a:t>
            </a:r>
            <a:r>
              <a:rPr dirty="0"/>
              <a:t>API</a:t>
            </a:r>
            <a:r>
              <a:rPr spc="-10" dirty="0"/>
              <a:t> access.</a:t>
            </a:r>
            <a:endParaRPr sz="300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/>
          </a:p>
          <a:p>
            <a:pPr marL="95250" algn="ctr">
              <a:lnSpc>
                <a:spcPct val="100000"/>
              </a:lnSpc>
            </a:pPr>
            <a:r>
              <a:rPr sz="2950" b="1" u="sng" spc="-2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Feature</a:t>
            </a:r>
            <a:r>
              <a:rPr sz="2950" b="1" u="sng" spc="-8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950" b="1" u="sng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Engineering:</a:t>
            </a:r>
            <a:r>
              <a:rPr sz="2950" b="1" u="sng" spc="-75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spc="-10" dirty="0"/>
              <a:t>Incorporate</a:t>
            </a:r>
            <a:r>
              <a:rPr sz="2500" spc="-70" dirty="0"/>
              <a:t> </a:t>
            </a:r>
            <a:r>
              <a:rPr sz="2500" dirty="0"/>
              <a:t>additional</a:t>
            </a:r>
            <a:r>
              <a:rPr sz="2500" spc="-75" dirty="0"/>
              <a:t> </a:t>
            </a:r>
            <a:r>
              <a:rPr sz="2500" dirty="0"/>
              <a:t>data</a:t>
            </a:r>
            <a:r>
              <a:rPr sz="2500" spc="-75" dirty="0"/>
              <a:t> </a:t>
            </a:r>
            <a:r>
              <a:rPr sz="2500" dirty="0"/>
              <a:t>points</a:t>
            </a:r>
            <a:r>
              <a:rPr sz="2500" spc="-70" dirty="0"/>
              <a:t> </a:t>
            </a:r>
            <a:r>
              <a:rPr sz="2500" spc="-35" dirty="0"/>
              <a:t>(e.g.,</a:t>
            </a:r>
            <a:r>
              <a:rPr sz="2500" spc="-75" dirty="0"/>
              <a:t> </a:t>
            </a:r>
            <a:r>
              <a:rPr sz="2500" spc="-10" dirty="0"/>
              <a:t>specific</a:t>
            </a:r>
            <a:r>
              <a:rPr sz="2500" spc="-75" dirty="0"/>
              <a:t> </a:t>
            </a:r>
            <a:r>
              <a:rPr sz="2500" dirty="0"/>
              <a:t>skills,</a:t>
            </a:r>
            <a:r>
              <a:rPr sz="2500" spc="-75" dirty="0"/>
              <a:t> </a:t>
            </a:r>
            <a:r>
              <a:rPr sz="2500" spc="-10" dirty="0"/>
              <a:t>company</a:t>
            </a:r>
            <a:r>
              <a:rPr sz="2500" spc="-70" dirty="0"/>
              <a:t> </a:t>
            </a:r>
            <a:r>
              <a:rPr sz="2500" dirty="0"/>
              <a:t>size)</a:t>
            </a:r>
            <a:r>
              <a:rPr sz="2500" spc="-75" dirty="0"/>
              <a:t> </a:t>
            </a:r>
            <a:r>
              <a:rPr sz="2500" dirty="0"/>
              <a:t>for</a:t>
            </a:r>
            <a:r>
              <a:rPr sz="2500" spc="-75" dirty="0"/>
              <a:t> </a:t>
            </a:r>
            <a:r>
              <a:rPr sz="2500" dirty="0"/>
              <a:t>greater</a:t>
            </a:r>
            <a:r>
              <a:rPr sz="2500" spc="-70" dirty="0"/>
              <a:t> </a:t>
            </a:r>
            <a:r>
              <a:rPr sz="2500" spc="-10" dirty="0"/>
              <a:t>precision.</a:t>
            </a:r>
            <a:endParaRPr sz="2500">
              <a:latin typeface="Source Serif 4"/>
              <a:cs typeface="Source Serif 4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500"/>
          </a:p>
          <a:p>
            <a:pPr marL="12065" marR="5080" algn="ctr">
              <a:lnSpc>
                <a:spcPts val="3000"/>
              </a:lnSpc>
            </a:pP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Continuous</a:t>
            </a:r>
            <a:r>
              <a:rPr sz="3000" b="1" u="sng" spc="-10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3000" b="1" u="sng" spc="-1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Monitoring:</a:t>
            </a:r>
            <a:r>
              <a:rPr sz="3000" b="1" u="sng" spc="-100" dirty="0">
                <a:uFill>
                  <a:solidFill>
                    <a:srgbClr val="000000"/>
                  </a:solidFill>
                </a:uFill>
                <a:latin typeface="Source Serif 4"/>
                <a:cs typeface="Source Serif 4"/>
              </a:rPr>
              <a:t> </a:t>
            </a:r>
            <a:r>
              <a:rPr sz="2500" dirty="0"/>
              <a:t>Implement</a:t>
            </a:r>
            <a:r>
              <a:rPr sz="2500" spc="-90" dirty="0"/>
              <a:t> </a:t>
            </a:r>
            <a:r>
              <a:rPr sz="2500" dirty="0"/>
              <a:t>MLOps</a:t>
            </a:r>
            <a:r>
              <a:rPr sz="2500" spc="-85" dirty="0"/>
              <a:t> </a:t>
            </a:r>
            <a:r>
              <a:rPr sz="2500" dirty="0"/>
              <a:t>practices</a:t>
            </a:r>
            <a:r>
              <a:rPr sz="2500" spc="-85" dirty="0"/>
              <a:t> </a:t>
            </a:r>
            <a:r>
              <a:rPr sz="2500" dirty="0"/>
              <a:t>using</a:t>
            </a:r>
            <a:r>
              <a:rPr sz="2500" spc="-150" dirty="0"/>
              <a:t> </a:t>
            </a:r>
            <a:r>
              <a:rPr sz="2500" spc="-20" dirty="0"/>
              <a:t>Watson</a:t>
            </a:r>
            <a:r>
              <a:rPr sz="2500" spc="-85" dirty="0"/>
              <a:t> </a:t>
            </a:r>
            <a:r>
              <a:rPr sz="2500" dirty="0"/>
              <a:t>OpenScale</a:t>
            </a:r>
            <a:r>
              <a:rPr sz="2500" spc="-90" dirty="0"/>
              <a:t> </a:t>
            </a:r>
            <a:r>
              <a:rPr sz="2500" dirty="0"/>
              <a:t>to</a:t>
            </a:r>
            <a:r>
              <a:rPr sz="2500" spc="-85" dirty="0"/>
              <a:t> </a:t>
            </a:r>
            <a:r>
              <a:rPr sz="2500" dirty="0"/>
              <a:t>track</a:t>
            </a:r>
            <a:r>
              <a:rPr sz="2500" spc="-90" dirty="0"/>
              <a:t> </a:t>
            </a:r>
            <a:r>
              <a:rPr sz="2500" spc="-10" dirty="0"/>
              <a:t>performance,</a:t>
            </a:r>
            <a:r>
              <a:rPr sz="2500" spc="-85" dirty="0"/>
              <a:t> </a:t>
            </a:r>
            <a:r>
              <a:rPr sz="2500" dirty="0"/>
              <a:t>detect</a:t>
            </a:r>
            <a:r>
              <a:rPr sz="2500" spc="-90" dirty="0"/>
              <a:t> </a:t>
            </a:r>
            <a:r>
              <a:rPr sz="2500" dirty="0"/>
              <a:t>data</a:t>
            </a:r>
            <a:r>
              <a:rPr sz="2500" spc="-85" dirty="0"/>
              <a:t> </a:t>
            </a:r>
            <a:r>
              <a:rPr sz="2500" spc="-10" dirty="0"/>
              <a:t>drift </a:t>
            </a:r>
            <a:r>
              <a:rPr sz="2500" dirty="0"/>
              <a:t>and</a:t>
            </a:r>
            <a:r>
              <a:rPr sz="2500" spc="-60" dirty="0"/>
              <a:t> </a:t>
            </a:r>
            <a:r>
              <a:rPr sz="2500" dirty="0"/>
              <a:t>ensure</a:t>
            </a:r>
            <a:r>
              <a:rPr sz="2500" spc="-60" dirty="0"/>
              <a:t> </a:t>
            </a:r>
            <a:r>
              <a:rPr sz="2500" spc="-10" dirty="0"/>
              <a:t>fairness.</a:t>
            </a:r>
            <a:endParaRPr sz="2500">
              <a:latin typeface="Source Serif 4"/>
              <a:cs typeface="Source Serif 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445" y="2888692"/>
            <a:ext cx="1332738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0" u="none" dirty="0"/>
              <a:t>Thank</a:t>
            </a:r>
            <a:r>
              <a:rPr sz="20000" u="none" spc="-950" dirty="0"/>
              <a:t> </a:t>
            </a:r>
            <a:r>
              <a:rPr sz="20000" u="none" spc="-1730" dirty="0"/>
              <a:t>Y</a:t>
            </a:r>
            <a:r>
              <a:rPr sz="20000" u="none" spc="-130" dirty="0"/>
              <a:t>o</a:t>
            </a:r>
            <a:r>
              <a:rPr sz="20000" u="none" spc="-70" dirty="0"/>
              <a:t>u!</a:t>
            </a:r>
            <a:endParaRPr sz="20000"/>
          </a:p>
        </p:txBody>
      </p:sp>
      <p:sp>
        <p:nvSpPr>
          <p:cNvPr id="3" name="object 3"/>
          <p:cNvSpPr/>
          <p:nvPr/>
        </p:nvSpPr>
        <p:spPr>
          <a:xfrm>
            <a:off x="2808145" y="5631884"/>
            <a:ext cx="13301980" cy="0"/>
          </a:xfrm>
          <a:custGeom>
            <a:avLst/>
            <a:gdLst/>
            <a:ahLst/>
            <a:cxnLst/>
            <a:rect l="l" t="t" r="r" b="b"/>
            <a:pathLst>
              <a:path w="13301980">
                <a:moveTo>
                  <a:pt x="0" y="0"/>
                </a:moveTo>
                <a:lnTo>
                  <a:pt x="13301865" y="0"/>
                </a:lnTo>
                <a:lnTo>
                  <a:pt x="0" y="0"/>
                </a:lnTo>
                <a:close/>
              </a:path>
            </a:pathLst>
          </a:custGeom>
          <a:ln w="1269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530</Words>
  <Application>Microsoft Office PowerPoint</Application>
  <PresentationFormat>Custom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Title &amp; Introduction</vt:lpstr>
      <vt:lpstr>Project Overview &amp; Data Foundation</vt:lpstr>
      <vt:lpstr>Slide 3</vt:lpstr>
      <vt:lpstr> Data Preparation &amp; Model Building</vt:lpstr>
      <vt:lpstr>Model Performance &amp; Insights</vt:lpstr>
      <vt:lpstr>Actual vs. Predicted Salary Plot:</vt:lpstr>
      <vt:lpstr>Conclusion &amp; Next Steps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- August 02, 2025 at 12.25.14</dc:title>
  <cp:lastModifiedBy>Hi</cp:lastModifiedBy>
  <cp:revision>1</cp:revision>
  <dcterms:created xsi:type="dcterms:W3CDTF">2025-08-02T08:47:13Z</dcterms:created>
  <dcterms:modified xsi:type="dcterms:W3CDTF">2025-08-02T15:31:51Z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2025-08-02T00:00:00Z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2025-08-02T00:00:00Z</vt:filetime>
  </property>
  <property fmtid="{D5CDD505-2E9C-101B-9397-08002B2CF9AE}" pid="5" name="Producer">
    <vt:lpwstr>Adobe Express</vt:lpwstr>
  </property>
</Properties>
</file>