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IBM Plex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22A8A4B-EAC3-4AA2-830B-84D8D3211629}">
  <a:tblStyle styleId="{322A8A4B-EAC3-4AA2-830B-84D8D321162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IBMPlexSans-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IBMPlexSans-italic.fntdata"/><Relationship Id="rId14" Type="http://schemas.openxmlformats.org/officeDocument/2006/relationships/slide" Target="slides/slide8.xml"/><Relationship Id="rId36" Type="http://schemas.openxmlformats.org/officeDocument/2006/relationships/font" Target="fonts/IBMPlexSans-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IBMPlex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2f8618d5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2f8618d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안녕하세요 저희는 틈새 복습이라는 어플리케이션을 개발할 6조입니다.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0a552ca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0a552ca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a:t>이유 발표 때 설명</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839cd0fbf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839cd0fbf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839cd0fbf_5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839cd0fbf_5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839cd0fb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839cd0fb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72c0ebf8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72c0ebf8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lnSpc>
                <a:spcPct val="115000"/>
              </a:lnSpc>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72c0ebf8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72c0ebf8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Char char="○"/>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72abff0b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72abff0b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72abff0b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72abff0b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72abff0b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72abff0b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72abff0b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72abff0b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Char char="○"/>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fadf742f8_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fadf742f8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ko">
                <a:solidFill>
                  <a:schemeClr val="dk1"/>
                </a:solidFill>
                <a:latin typeface="Malgun Gothic"/>
                <a:ea typeface="Malgun Gothic"/>
                <a:cs typeface="Malgun Gothic"/>
                <a:sym typeface="Malgun Gothic"/>
              </a:rPr>
              <a:t>수업을</a:t>
            </a:r>
            <a:r>
              <a:rPr lang="ko">
                <a:solidFill>
                  <a:schemeClr val="dk1"/>
                </a:solidFill>
              </a:rPr>
              <a:t> </a:t>
            </a:r>
            <a:r>
              <a:rPr lang="ko">
                <a:solidFill>
                  <a:schemeClr val="dk1"/>
                </a:solidFill>
                <a:latin typeface="Malgun Gothic"/>
                <a:ea typeface="Malgun Gothic"/>
                <a:cs typeface="Malgun Gothic"/>
                <a:sym typeface="Malgun Gothic"/>
              </a:rPr>
              <a:t>듣다가</a:t>
            </a:r>
            <a:r>
              <a:rPr lang="ko">
                <a:solidFill>
                  <a:schemeClr val="dk1"/>
                </a:solidFill>
              </a:rPr>
              <a:t> </a:t>
            </a:r>
            <a:r>
              <a:rPr lang="ko">
                <a:solidFill>
                  <a:schemeClr val="dk1"/>
                </a:solidFill>
                <a:latin typeface="Malgun Gothic"/>
                <a:ea typeface="Malgun Gothic"/>
                <a:cs typeface="Malgun Gothic"/>
                <a:sym typeface="Malgun Gothic"/>
              </a:rPr>
              <a:t>지난</a:t>
            </a:r>
            <a:r>
              <a:rPr lang="ko">
                <a:solidFill>
                  <a:schemeClr val="dk1"/>
                </a:solidFill>
              </a:rPr>
              <a:t> </a:t>
            </a:r>
            <a:r>
              <a:rPr lang="ko">
                <a:solidFill>
                  <a:schemeClr val="dk1"/>
                </a:solidFill>
                <a:latin typeface="Malgun Gothic"/>
                <a:ea typeface="Malgun Gothic"/>
                <a:cs typeface="Malgun Gothic"/>
                <a:sym typeface="Malgun Gothic"/>
              </a:rPr>
              <a:t>시간에</a:t>
            </a:r>
            <a:r>
              <a:rPr lang="ko">
                <a:solidFill>
                  <a:schemeClr val="dk1"/>
                </a:solidFill>
              </a:rPr>
              <a:t> </a:t>
            </a:r>
            <a:r>
              <a:rPr lang="ko">
                <a:solidFill>
                  <a:schemeClr val="dk1"/>
                </a:solidFill>
                <a:latin typeface="Malgun Gothic"/>
                <a:ea typeface="Malgun Gothic"/>
                <a:cs typeface="Malgun Gothic"/>
                <a:sym typeface="Malgun Gothic"/>
              </a:rPr>
              <a:t>배웠던</a:t>
            </a:r>
            <a:r>
              <a:rPr lang="ko">
                <a:solidFill>
                  <a:schemeClr val="dk1"/>
                </a:solidFill>
              </a:rPr>
              <a:t> </a:t>
            </a:r>
            <a:r>
              <a:rPr lang="ko">
                <a:solidFill>
                  <a:schemeClr val="dk1"/>
                </a:solidFill>
                <a:latin typeface="Malgun Gothic"/>
                <a:ea typeface="Malgun Gothic"/>
                <a:cs typeface="Malgun Gothic"/>
                <a:sym typeface="Malgun Gothic"/>
              </a:rPr>
              <a:t>내용이</a:t>
            </a:r>
            <a:r>
              <a:rPr lang="ko">
                <a:solidFill>
                  <a:schemeClr val="dk1"/>
                </a:solidFill>
              </a:rPr>
              <a:t> </a:t>
            </a:r>
            <a:r>
              <a:rPr lang="ko">
                <a:solidFill>
                  <a:schemeClr val="dk1"/>
                </a:solidFill>
                <a:latin typeface="Malgun Gothic"/>
                <a:ea typeface="Malgun Gothic"/>
                <a:cs typeface="Malgun Gothic"/>
                <a:sym typeface="Malgun Gothic"/>
              </a:rPr>
              <a:t>기억</a:t>
            </a:r>
            <a:r>
              <a:rPr lang="ko">
                <a:solidFill>
                  <a:schemeClr val="dk1"/>
                </a:solidFill>
              </a:rPr>
              <a:t> </a:t>
            </a:r>
            <a:r>
              <a:rPr lang="ko">
                <a:solidFill>
                  <a:schemeClr val="dk1"/>
                </a:solidFill>
                <a:latin typeface="Malgun Gothic"/>
                <a:ea typeface="Malgun Gothic"/>
                <a:cs typeface="Malgun Gothic"/>
                <a:sym typeface="Malgun Gothic"/>
              </a:rPr>
              <a:t>나지</a:t>
            </a:r>
            <a:r>
              <a:rPr lang="ko">
                <a:solidFill>
                  <a:schemeClr val="dk1"/>
                </a:solidFill>
              </a:rPr>
              <a:t> </a:t>
            </a:r>
            <a:r>
              <a:rPr lang="ko">
                <a:solidFill>
                  <a:schemeClr val="dk1"/>
                </a:solidFill>
                <a:latin typeface="Malgun Gothic"/>
                <a:ea typeface="Malgun Gothic"/>
                <a:cs typeface="Malgun Gothic"/>
                <a:sym typeface="Malgun Gothic"/>
              </a:rPr>
              <a:t>않으면</a:t>
            </a:r>
            <a:r>
              <a:rPr lang="ko">
                <a:solidFill>
                  <a:schemeClr val="dk1"/>
                </a:solidFill>
              </a:rPr>
              <a:t> ‘</a:t>
            </a:r>
            <a:r>
              <a:rPr lang="ko">
                <a:solidFill>
                  <a:schemeClr val="dk1"/>
                </a:solidFill>
                <a:latin typeface="Malgun Gothic"/>
                <a:ea typeface="Malgun Gothic"/>
                <a:cs typeface="Malgun Gothic"/>
                <a:sym typeface="Malgun Gothic"/>
              </a:rPr>
              <a:t>복습</a:t>
            </a:r>
            <a:r>
              <a:rPr lang="ko">
                <a:solidFill>
                  <a:schemeClr val="dk1"/>
                </a:solidFill>
              </a:rPr>
              <a:t> </a:t>
            </a:r>
            <a:r>
              <a:rPr lang="ko">
                <a:solidFill>
                  <a:schemeClr val="dk1"/>
                </a:solidFill>
                <a:latin typeface="Malgun Gothic"/>
                <a:ea typeface="Malgun Gothic"/>
                <a:cs typeface="Malgun Gothic"/>
                <a:sym typeface="Malgun Gothic"/>
              </a:rPr>
              <a:t>좀</a:t>
            </a:r>
            <a:r>
              <a:rPr lang="ko">
                <a:solidFill>
                  <a:schemeClr val="dk1"/>
                </a:solidFill>
              </a:rPr>
              <a:t> </a:t>
            </a:r>
            <a:r>
              <a:rPr lang="ko">
                <a:solidFill>
                  <a:schemeClr val="dk1"/>
                </a:solidFill>
                <a:latin typeface="Malgun Gothic"/>
                <a:ea typeface="Malgun Gothic"/>
                <a:cs typeface="Malgun Gothic"/>
                <a:sym typeface="Malgun Gothic"/>
              </a:rPr>
              <a:t>해야겠다</a:t>
            </a:r>
            <a:r>
              <a:rPr lang="ko">
                <a:solidFill>
                  <a:schemeClr val="dk1"/>
                </a:solidFill>
              </a:rPr>
              <a:t>’</a:t>
            </a:r>
            <a:r>
              <a:rPr lang="ko">
                <a:solidFill>
                  <a:schemeClr val="dk1"/>
                </a:solidFill>
                <a:latin typeface="Malgun Gothic"/>
                <a:ea typeface="Malgun Gothic"/>
                <a:cs typeface="Malgun Gothic"/>
                <a:sym typeface="Malgun Gothic"/>
              </a:rPr>
              <a:t>라고</a:t>
            </a:r>
            <a:r>
              <a:rPr lang="ko">
                <a:solidFill>
                  <a:schemeClr val="dk1"/>
                </a:solidFill>
              </a:rPr>
              <a:t> </a:t>
            </a:r>
            <a:r>
              <a:rPr lang="ko">
                <a:solidFill>
                  <a:schemeClr val="dk1"/>
                </a:solidFill>
                <a:latin typeface="Malgun Gothic"/>
                <a:ea typeface="Malgun Gothic"/>
                <a:cs typeface="Malgun Gothic"/>
                <a:sym typeface="Malgun Gothic"/>
              </a:rPr>
              <a:t>생각하면서도</a:t>
            </a:r>
            <a:r>
              <a:rPr lang="ko">
                <a:solidFill>
                  <a:schemeClr val="dk1"/>
                </a:solidFill>
              </a:rPr>
              <a:t> </a:t>
            </a:r>
            <a:r>
              <a:rPr lang="ko">
                <a:solidFill>
                  <a:schemeClr val="dk1"/>
                </a:solidFill>
                <a:latin typeface="Malgun Gothic"/>
                <a:ea typeface="Malgun Gothic"/>
                <a:cs typeface="Malgun Gothic"/>
                <a:sym typeface="Malgun Gothic"/>
              </a:rPr>
              <a:t>저는</a:t>
            </a:r>
            <a:r>
              <a:rPr lang="ko">
                <a:solidFill>
                  <a:schemeClr val="dk1"/>
                </a:solidFill>
              </a:rPr>
              <a:t> </a:t>
            </a:r>
            <a:r>
              <a:rPr lang="ko">
                <a:solidFill>
                  <a:schemeClr val="dk1"/>
                </a:solidFill>
                <a:latin typeface="Malgun Gothic"/>
                <a:ea typeface="Malgun Gothic"/>
                <a:cs typeface="Malgun Gothic"/>
                <a:sym typeface="Malgun Gothic"/>
              </a:rPr>
              <a:t>복습할</a:t>
            </a:r>
            <a:r>
              <a:rPr lang="ko">
                <a:solidFill>
                  <a:schemeClr val="dk1"/>
                </a:solidFill>
              </a:rPr>
              <a:t> </a:t>
            </a:r>
            <a:r>
              <a:rPr lang="ko">
                <a:solidFill>
                  <a:schemeClr val="dk1"/>
                </a:solidFill>
                <a:latin typeface="Malgun Gothic"/>
                <a:ea typeface="Malgun Gothic"/>
                <a:cs typeface="Malgun Gothic"/>
                <a:sym typeface="Malgun Gothic"/>
              </a:rPr>
              <a:t>엄두가</a:t>
            </a:r>
            <a:r>
              <a:rPr lang="ko">
                <a:solidFill>
                  <a:schemeClr val="dk1"/>
                </a:solidFill>
              </a:rPr>
              <a:t> </a:t>
            </a:r>
            <a:r>
              <a:rPr lang="ko">
                <a:solidFill>
                  <a:schemeClr val="dk1"/>
                </a:solidFill>
                <a:latin typeface="Malgun Gothic"/>
                <a:ea typeface="Malgun Gothic"/>
                <a:cs typeface="Malgun Gothic"/>
                <a:sym typeface="Malgun Gothic"/>
              </a:rPr>
              <a:t>잘</a:t>
            </a:r>
            <a:r>
              <a:rPr lang="ko">
                <a:solidFill>
                  <a:schemeClr val="dk1"/>
                </a:solidFill>
              </a:rPr>
              <a:t> </a:t>
            </a:r>
            <a:r>
              <a:rPr lang="ko">
                <a:solidFill>
                  <a:schemeClr val="dk1"/>
                </a:solidFill>
                <a:latin typeface="Malgun Gothic"/>
                <a:ea typeface="Malgun Gothic"/>
                <a:cs typeface="Malgun Gothic"/>
                <a:sym typeface="Malgun Gothic"/>
              </a:rPr>
              <a:t>안</a:t>
            </a:r>
            <a:r>
              <a:rPr lang="ko">
                <a:solidFill>
                  <a:schemeClr val="dk1"/>
                </a:solidFill>
              </a:rPr>
              <a:t> </a:t>
            </a:r>
            <a:r>
              <a:rPr lang="ko">
                <a:solidFill>
                  <a:schemeClr val="dk1"/>
                </a:solidFill>
                <a:latin typeface="Malgun Gothic"/>
                <a:ea typeface="Malgun Gothic"/>
                <a:cs typeface="Malgun Gothic"/>
                <a:sym typeface="Malgun Gothic"/>
              </a:rPr>
              <a:t>납니다</a:t>
            </a:r>
            <a:r>
              <a:rPr lang="ko">
                <a:solidFill>
                  <a:schemeClr val="dk1"/>
                </a:solidFill>
              </a:rPr>
              <a:t>. </a:t>
            </a:r>
            <a:r>
              <a:rPr lang="ko">
                <a:solidFill>
                  <a:schemeClr val="dk1"/>
                </a:solidFill>
                <a:latin typeface="Malgun Gothic"/>
                <a:ea typeface="Malgun Gothic"/>
                <a:cs typeface="Malgun Gothic"/>
                <a:sym typeface="Malgun Gothic"/>
              </a:rPr>
              <a:t>저와</a:t>
            </a:r>
            <a:r>
              <a:rPr lang="ko">
                <a:solidFill>
                  <a:schemeClr val="dk1"/>
                </a:solidFill>
              </a:rPr>
              <a:t> </a:t>
            </a:r>
            <a:r>
              <a:rPr lang="ko">
                <a:solidFill>
                  <a:schemeClr val="dk1"/>
                </a:solidFill>
                <a:latin typeface="Malgun Gothic"/>
                <a:ea typeface="Malgun Gothic"/>
                <a:cs typeface="Malgun Gothic"/>
                <a:sym typeface="Malgun Gothic"/>
              </a:rPr>
              <a:t>같은</a:t>
            </a:r>
            <a:r>
              <a:rPr lang="ko">
                <a:solidFill>
                  <a:schemeClr val="dk1"/>
                </a:solidFill>
              </a:rPr>
              <a:t> </a:t>
            </a:r>
            <a:r>
              <a:rPr lang="ko">
                <a:solidFill>
                  <a:schemeClr val="dk1"/>
                </a:solidFill>
                <a:latin typeface="Malgun Gothic"/>
                <a:ea typeface="Malgun Gothic"/>
                <a:cs typeface="Malgun Gothic"/>
                <a:sym typeface="Malgun Gothic"/>
              </a:rPr>
              <a:t>사람들이</a:t>
            </a:r>
            <a:r>
              <a:rPr lang="ko">
                <a:solidFill>
                  <a:schemeClr val="dk1"/>
                </a:solidFill>
              </a:rPr>
              <a:t> </a:t>
            </a:r>
            <a:r>
              <a:rPr lang="ko">
                <a:solidFill>
                  <a:schemeClr val="dk1"/>
                </a:solidFill>
                <a:latin typeface="Malgun Gothic"/>
                <a:ea typeface="Malgun Gothic"/>
                <a:cs typeface="Malgun Gothic"/>
                <a:sym typeface="Malgun Gothic"/>
              </a:rPr>
              <a:t>복습을</a:t>
            </a:r>
            <a:r>
              <a:rPr lang="ko">
                <a:solidFill>
                  <a:schemeClr val="dk1"/>
                </a:solidFill>
              </a:rPr>
              <a:t> </a:t>
            </a:r>
            <a:r>
              <a:rPr lang="ko">
                <a:solidFill>
                  <a:schemeClr val="dk1"/>
                </a:solidFill>
                <a:latin typeface="Malgun Gothic"/>
                <a:ea typeface="Malgun Gothic"/>
                <a:cs typeface="Malgun Gothic"/>
                <a:sym typeface="Malgun Gothic"/>
              </a:rPr>
              <a:t>잘</a:t>
            </a:r>
            <a:r>
              <a:rPr lang="ko">
                <a:solidFill>
                  <a:schemeClr val="dk1"/>
                </a:solidFill>
              </a:rPr>
              <a:t> </a:t>
            </a:r>
            <a:r>
              <a:rPr lang="ko">
                <a:solidFill>
                  <a:schemeClr val="dk1"/>
                </a:solidFill>
                <a:latin typeface="Malgun Gothic"/>
                <a:ea typeface="Malgun Gothic"/>
                <a:cs typeface="Malgun Gothic"/>
                <a:sym typeface="Malgun Gothic"/>
              </a:rPr>
              <a:t>할</a:t>
            </a:r>
            <a:r>
              <a:rPr lang="ko">
                <a:solidFill>
                  <a:schemeClr val="dk1"/>
                </a:solidFill>
              </a:rPr>
              <a:t> </a:t>
            </a:r>
            <a:r>
              <a:rPr lang="ko">
                <a:solidFill>
                  <a:schemeClr val="dk1"/>
                </a:solidFill>
                <a:latin typeface="Malgun Gothic"/>
                <a:ea typeface="Malgun Gothic"/>
                <a:cs typeface="Malgun Gothic"/>
                <a:sym typeface="Malgun Gothic"/>
              </a:rPr>
              <a:t>수</a:t>
            </a:r>
            <a:r>
              <a:rPr lang="ko">
                <a:solidFill>
                  <a:schemeClr val="dk1"/>
                </a:solidFill>
              </a:rPr>
              <a:t> </a:t>
            </a:r>
            <a:r>
              <a:rPr lang="ko">
                <a:solidFill>
                  <a:schemeClr val="dk1"/>
                </a:solidFill>
                <a:latin typeface="Malgun Gothic"/>
                <a:ea typeface="Malgun Gothic"/>
                <a:cs typeface="Malgun Gothic"/>
                <a:sym typeface="Malgun Gothic"/>
              </a:rPr>
              <a:t>있는</a:t>
            </a:r>
            <a:r>
              <a:rPr lang="ko">
                <a:solidFill>
                  <a:schemeClr val="dk1"/>
                </a:solidFill>
              </a:rPr>
              <a:t> </a:t>
            </a:r>
            <a:r>
              <a:rPr lang="ko">
                <a:solidFill>
                  <a:schemeClr val="dk1"/>
                </a:solidFill>
                <a:latin typeface="Malgun Gothic"/>
                <a:ea typeface="Malgun Gothic"/>
                <a:cs typeface="Malgun Gothic"/>
                <a:sym typeface="Malgun Gothic"/>
              </a:rPr>
              <a:t>앱을</a:t>
            </a:r>
            <a:r>
              <a:rPr lang="ko">
                <a:solidFill>
                  <a:schemeClr val="dk1"/>
                </a:solidFill>
              </a:rPr>
              <a:t> </a:t>
            </a:r>
            <a:r>
              <a:rPr lang="ko">
                <a:solidFill>
                  <a:schemeClr val="dk1"/>
                </a:solidFill>
                <a:latin typeface="Malgun Gothic"/>
                <a:ea typeface="Malgun Gothic"/>
                <a:cs typeface="Malgun Gothic"/>
                <a:sym typeface="Malgun Gothic"/>
              </a:rPr>
              <a:t>만들어</a:t>
            </a:r>
            <a:r>
              <a:rPr lang="ko">
                <a:solidFill>
                  <a:schemeClr val="dk1"/>
                </a:solidFill>
              </a:rPr>
              <a:t> </a:t>
            </a:r>
            <a:r>
              <a:rPr lang="ko">
                <a:solidFill>
                  <a:schemeClr val="dk1"/>
                </a:solidFill>
                <a:latin typeface="Malgun Gothic"/>
                <a:ea typeface="Malgun Gothic"/>
                <a:cs typeface="Malgun Gothic"/>
                <a:sym typeface="Malgun Gothic"/>
              </a:rPr>
              <a:t>보고</a:t>
            </a:r>
            <a:r>
              <a:rPr lang="ko">
                <a:solidFill>
                  <a:schemeClr val="dk1"/>
                </a:solidFill>
              </a:rPr>
              <a:t> </a:t>
            </a:r>
            <a:r>
              <a:rPr lang="ko">
                <a:solidFill>
                  <a:schemeClr val="dk1"/>
                </a:solidFill>
                <a:latin typeface="Malgun Gothic"/>
                <a:ea typeface="Malgun Gothic"/>
                <a:cs typeface="Malgun Gothic"/>
                <a:sym typeface="Malgun Gothic"/>
              </a:rPr>
              <a:t>싶어서 저희 팀은</a:t>
            </a:r>
            <a:r>
              <a:rPr lang="ko">
                <a:solidFill>
                  <a:schemeClr val="dk1"/>
                </a:solidFill>
              </a:rPr>
              <a:t> </a:t>
            </a:r>
            <a:r>
              <a:rPr lang="ko">
                <a:solidFill>
                  <a:schemeClr val="dk1"/>
                </a:solidFill>
                <a:latin typeface="Malgun Gothic"/>
                <a:ea typeface="Malgun Gothic"/>
                <a:cs typeface="Malgun Gothic"/>
                <a:sym typeface="Malgun Gothic"/>
              </a:rPr>
              <a:t>틈새</a:t>
            </a:r>
            <a:r>
              <a:rPr lang="ko">
                <a:solidFill>
                  <a:schemeClr val="dk1"/>
                </a:solidFill>
              </a:rPr>
              <a:t> </a:t>
            </a:r>
            <a:r>
              <a:rPr lang="ko">
                <a:solidFill>
                  <a:schemeClr val="dk1"/>
                </a:solidFill>
                <a:latin typeface="Malgun Gothic"/>
                <a:ea typeface="Malgun Gothic"/>
                <a:cs typeface="Malgun Gothic"/>
                <a:sym typeface="Malgun Gothic"/>
              </a:rPr>
              <a:t>복습이라는</a:t>
            </a:r>
            <a:r>
              <a:rPr lang="ko">
                <a:solidFill>
                  <a:schemeClr val="dk1"/>
                </a:solidFill>
              </a:rPr>
              <a:t> </a:t>
            </a:r>
            <a:r>
              <a:rPr lang="ko">
                <a:solidFill>
                  <a:schemeClr val="dk1"/>
                </a:solidFill>
                <a:latin typeface="Malgun Gothic"/>
                <a:ea typeface="Malgun Gothic"/>
                <a:cs typeface="Malgun Gothic"/>
                <a:sym typeface="Malgun Gothic"/>
              </a:rPr>
              <a:t>서비스를</a:t>
            </a:r>
            <a:r>
              <a:rPr lang="ko">
                <a:solidFill>
                  <a:schemeClr val="dk1"/>
                </a:solidFill>
              </a:rPr>
              <a:t> </a:t>
            </a:r>
            <a:r>
              <a:rPr lang="ko">
                <a:solidFill>
                  <a:schemeClr val="dk1"/>
                </a:solidFill>
                <a:latin typeface="Malgun Gothic"/>
                <a:ea typeface="Malgun Gothic"/>
                <a:cs typeface="Malgun Gothic"/>
                <a:sym typeface="Malgun Gothic"/>
              </a:rPr>
              <a:t>개발하고자</a:t>
            </a:r>
            <a:r>
              <a:rPr lang="ko">
                <a:solidFill>
                  <a:schemeClr val="dk1"/>
                </a:solidFill>
              </a:rPr>
              <a:t> </a:t>
            </a:r>
            <a:r>
              <a:rPr lang="ko">
                <a:solidFill>
                  <a:schemeClr val="dk1"/>
                </a:solidFill>
                <a:latin typeface="Malgun Gothic"/>
                <a:ea typeface="Malgun Gothic"/>
                <a:cs typeface="Malgun Gothic"/>
                <a:sym typeface="Malgun Gothic"/>
              </a:rPr>
              <a:t>합니다</a:t>
            </a:r>
            <a:r>
              <a:rPr lang="ko">
                <a:solidFill>
                  <a:schemeClr val="dk1"/>
                </a:solidFill>
              </a:rPr>
              <a:t>.</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ko">
                <a:solidFill>
                  <a:schemeClr val="dk1"/>
                </a:solidFill>
                <a:latin typeface="Malgun Gothic"/>
                <a:ea typeface="Malgun Gothic"/>
                <a:cs typeface="Malgun Gothic"/>
                <a:sym typeface="Malgun Gothic"/>
              </a:rPr>
              <a:t>틈새</a:t>
            </a:r>
            <a:r>
              <a:rPr lang="ko">
                <a:solidFill>
                  <a:schemeClr val="dk1"/>
                </a:solidFill>
              </a:rPr>
              <a:t> </a:t>
            </a:r>
            <a:r>
              <a:rPr lang="ko">
                <a:solidFill>
                  <a:schemeClr val="dk1"/>
                </a:solidFill>
                <a:latin typeface="Malgun Gothic"/>
                <a:ea typeface="Malgun Gothic"/>
                <a:cs typeface="Malgun Gothic"/>
                <a:sym typeface="Malgun Gothic"/>
              </a:rPr>
              <a:t>복습은</a:t>
            </a:r>
            <a:r>
              <a:rPr lang="ko">
                <a:solidFill>
                  <a:schemeClr val="dk1"/>
                </a:solidFill>
              </a:rPr>
              <a:t> </a:t>
            </a:r>
            <a:r>
              <a:rPr lang="ko">
                <a:solidFill>
                  <a:schemeClr val="dk1"/>
                </a:solidFill>
                <a:latin typeface="Malgun Gothic"/>
                <a:ea typeface="Malgun Gothic"/>
                <a:cs typeface="Malgun Gothic"/>
                <a:sym typeface="Malgun Gothic"/>
              </a:rPr>
              <a:t>사용자가</a:t>
            </a:r>
            <a:r>
              <a:rPr lang="ko">
                <a:solidFill>
                  <a:schemeClr val="dk1"/>
                </a:solidFill>
              </a:rPr>
              <a:t> </a:t>
            </a:r>
            <a:r>
              <a:rPr lang="ko">
                <a:solidFill>
                  <a:schemeClr val="dk1"/>
                </a:solidFill>
                <a:latin typeface="Malgun Gothic"/>
                <a:ea typeface="Malgun Gothic"/>
                <a:cs typeface="Malgun Gothic"/>
                <a:sym typeface="Malgun Gothic"/>
              </a:rPr>
              <a:t>학습한</a:t>
            </a:r>
            <a:r>
              <a:rPr lang="ko">
                <a:solidFill>
                  <a:schemeClr val="dk1"/>
                </a:solidFill>
              </a:rPr>
              <a:t> </a:t>
            </a:r>
            <a:r>
              <a:rPr lang="ko">
                <a:solidFill>
                  <a:schemeClr val="dk1"/>
                </a:solidFill>
                <a:latin typeface="Malgun Gothic"/>
                <a:ea typeface="Malgun Gothic"/>
                <a:cs typeface="Malgun Gothic"/>
                <a:sym typeface="Malgun Gothic"/>
              </a:rPr>
              <a:t>내용을</a:t>
            </a:r>
            <a:r>
              <a:rPr lang="ko">
                <a:solidFill>
                  <a:schemeClr val="dk1"/>
                </a:solidFill>
              </a:rPr>
              <a:t> </a:t>
            </a:r>
            <a:r>
              <a:rPr lang="ko">
                <a:solidFill>
                  <a:schemeClr val="dk1"/>
                </a:solidFill>
                <a:latin typeface="Malgun Gothic"/>
                <a:ea typeface="Malgun Gothic"/>
                <a:cs typeface="Malgun Gothic"/>
                <a:sym typeface="Malgun Gothic"/>
              </a:rPr>
              <a:t>바탕으로</a:t>
            </a:r>
            <a:r>
              <a:rPr lang="ko">
                <a:solidFill>
                  <a:schemeClr val="dk1"/>
                </a:solidFill>
              </a:rPr>
              <a:t> ‘</a:t>
            </a:r>
            <a:r>
              <a:rPr lang="ko">
                <a:solidFill>
                  <a:schemeClr val="dk1"/>
                </a:solidFill>
                <a:latin typeface="Malgun Gothic"/>
                <a:ea typeface="Malgun Gothic"/>
                <a:cs typeface="Malgun Gothic"/>
                <a:sym typeface="Malgun Gothic"/>
              </a:rPr>
              <a:t>자동으로</a:t>
            </a:r>
            <a:r>
              <a:rPr lang="ko">
                <a:solidFill>
                  <a:schemeClr val="dk1"/>
                </a:solidFill>
              </a:rPr>
              <a:t>’ </a:t>
            </a:r>
            <a:r>
              <a:rPr lang="ko">
                <a:solidFill>
                  <a:schemeClr val="dk1"/>
                </a:solidFill>
                <a:latin typeface="Malgun Gothic"/>
                <a:ea typeface="Malgun Gothic"/>
                <a:cs typeface="Malgun Gothic"/>
                <a:sym typeface="Malgun Gothic"/>
              </a:rPr>
              <a:t>복습</a:t>
            </a:r>
            <a:r>
              <a:rPr lang="ko">
                <a:solidFill>
                  <a:schemeClr val="dk1"/>
                </a:solidFill>
              </a:rPr>
              <a:t> </a:t>
            </a:r>
            <a:r>
              <a:rPr lang="ko">
                <a:solidFill>
                  <a:schemeClr val="dk1"/>
                </a:solidFill>
                <a:latin typeface="Malgun Gothic"/>
                <a:ea typeface="Malgun Gothic"/>
                <a:cs typeface="Malgun Gothic"/>
                <a:sym typeface="Malgun Gothic"/>
              </a:rPr>
              <a:t>자료를</a:t>
            </a:r>
            <a:r>
              <a:rPr lang="ko">
                <a:solidFill>
                  <a:schemeClr val="dk1"/>
                </a:solidFill>
              </a:rPr>
              <a:t> </a:t>
            </a:r>
            <a:r>
              <a:rPr lang="ko">
                <a:solidFill>
                  <a:schemeClr val="dk1"/>
                </a:solidFill>
                <a:latin typeface="Malgun Gothic"/>
                <a:ea typeface="Malgun Gothic"/>
                <a:cs typeface="Malgun Gothic"/>
                <a:sym typeface="Malgun Gothic"/>
              </a:rPr>
              <a:t>만들어</a:t>
            </a:r>
            <a:r>
              <a:rPr lang="ko">
                <a:solidFill>
                  <a:schemeClr val="dk1"/>
                </a:solidFill>
              </a:rPr>
              <a:t> </a:t>
            </a:r>
            <a:r>
              <a:rPr lang="ko">
                <a:solidFill>
                  <a:schemeClr val="dk1"/>
                </a:solidFill>
                <a:latin typeface="Malgun Gothic"/>
                <a:ea typeface="Malgun Gothic"/>
                <a:cs typeface="Malgun Gothic"/>
                <a:sym typeface="Malgun Gothic"/>
              </a:rPr>
              <a:t>줄</a:t>
            </a:r>
            <a:r>
              <a:rPr lang="ko">
                <a:solidFill>
                  <a:schemeClr val="dk1"/>
                </a:solidFill>
              </a:rPr>
              <a:t> </a:t>
            </a:r>
            <a:r>
              <a:rPr lang="ko">
                <a:solidFill>
                  <a:schemeClr val="dk1"/>
                </a:solidFill>
                <a:latin typeface="Malgun Gothic"/>
                <a:ea typeface="Malgun Gothic"/>
                <a:cs typeface="Malgun Gothic"/>
                <a:sym typeface="Malgun Gothic"/>
              </a:rPr>
              <a:t>뿐</a:t>
            </a:r>
            <a:r>
              <a:rPr lang="ko">
                <a:solidFill>
                  <a:schemeClr val="dk1"/>
                </a:solidFill>
              </a:rPr>
              <a:t> </a:t>
            </a:r>
            <a:r>
              <a:rPr lang="ko">
                <a:solidFill>
                  <a:schemeClr val="dk1"/>
                </a:solidFill>
                <a:latin typeface="Malgun Gothic"/>
                <a:ea typeface="Malgun Gothic"/>
                <a:cs typeface="Malgun Gothic"/>
                <a:sym typeface="Malgun Gothic"/>
              </a:rPr>
              <a:t>아니라</a:t>
            </a:r>
            <a:r>
              <a:rPr lang="ko">
                <a:solidFill>
                  <a:schemeClr val="dk1"/>
                </a:solidFill>
              </a:rPr>
              <a:t> </a:t>
            </a:r>
            <a:r>
              <a:rPr lang="ko">
                <a:solidFill>
                  <a:schemeClr val="dk1"/>
                </a:solidFill>
                <a:latin typeface="Malgun Gothic"/>
                <a:ea typeface="Malgun Gothic"/>
                <a:cs typeface="Malgun Gothic"/>
                <a:sym typeface="Malgun Gothic"/>
              </a:rPr>
              <a:t>복습하기</a:t>
            </a:r>
            <a:r>
              <a:rPr lang="ko">
                <a:solidFill>
                  <a:schemeClr val="dk1"/>
                </a:solidFill>
              </a:rPr>
              <a:t> </a:t>
            </a:r>
            <a:r>
              <a:rPr lang="ko">
                <a:solidFill>
                  <a:schemeClr val="dk1"/>
                </a:solidFill>
                <a:latin typeface="Malgun Gothic"/>
                <a:ea typeface="Malgun Gothic"/>
                <a:cs typeface="Malgun Gothic"/>
                <a:sym typeface="Malgun Gothic"/>
              </a:rPr>
              <a:t>적절한</a:t>
            </a:r>
            <a:r>
              <a:rPr lang="ko">
                <a:solidFill>
                  <a:schemeClr val="dk1"/>
                </a:solidFill>
              </a:rPr>
              <a:t> </a:t>
            </a:r>
            <a:r>
              <a:rPr lang="ko">
                <a:solidFill>
                  <a:schemeClr val="dk1"/>
                </a:solidFill>
                <a:latin typeface="Malgun Gothic"/>
                <a:ea typeface="Malgun Gothic"/>
                <a:cs typeface="Malgun Gothic"/>
                <a:sym typeface="Malgun Gothic"/>
              </a:rPr>
              <a:t>순간에</a:t>
            </a:r>
            <a:r>
              <a:rPr lang="ko">
                <a:solidFill>
                  <a:schemeClr val="dk1"/>
                </a:solidFill>
              </a:rPr>
              <a:t> </a:t>
            </a:r>
            <a:r>
              <a:rPr lang="ko">
                <a:solidFill>
                  <a:schemeClr val="dk1"/>
                </a:solidFill>
                <a:latin typeface="Malgun Gothic"/>
                <a:ea typeface="Malgun Gothic"/>
                <a:cs typeface="Malgun Gothic"/>
                <a:sym typeface="Malgun Gothic"/>
              </a:rPr>
              <a:t>알맞은</a:t>
            </a:r>
            <a:r>
              <a:rPr lang="ko">
                <a:solidFill>
                  <a:schemeClr val="dk1"/>
                </a:solidFill>
              </a:rPr>
              <a:t> </a:t>
            </a:r>
            <a:r>
              <a:rPr lang="ko">
                <a:solidFill>
                  <a:schemeClr val="dk1"/>
                </a:solidFill>
                <a:latin typeface="Malgun Gothic"/>
                <a:ea typeface="Malgun Gothic"/>
                <a:cs typeface="Malgun Gothic"/>
                <a:sym typeface="Malgun Gothic"/>
              </a:rPr>
              <a:t>복습</a:t>
            </a:r>
            <a:r>
              <a:rPr lang="ko">
                <a:solidFill>
                  <a:schemeClr val="dk1"/>
                </a:solidFill>
              </a:rPr>
              <a:t> </a:t>
            </a:r>
            <a:r>
              <a:rPr lang="ko">
                <a:solidFill>
                  <a:schemeClr val="dk1"/>
                </a:solidFill>
                <a:latin typeface="Malgun Gothic"/>
                <a:ea typeface="Malgun Gothic"/>
                <a:cs typeface="Malgun Gothic"/>
                <a:sym typeface="Malgun Gothic"/>
              </a:rPr>
              <a:t>자료를</a:t>
            </a:r>
            <a:r>
              <a:rPr lang="ko">
                <a:solidFill>
                  <a:schemeClr val="dk1"/>
                </a:solidFill>
              </a:rPr>
              <a:t> </a:t>
            </a:r>
            <a:r>
              <a:rPr lang="ko">
                <a:solidFill>
                  <a:schemeClr val="dk1"/>
                </a:solidFill>
                <a:latin typeface="Malgun Gothic"/>
                <a:ea typeface="Malgun Gothic"/>
                <a:cs typeface="Malgun Gothic"/>
                <a:sym typeface="Malgun Gothic"/>
              </a:rPr>
              <a:t>추천해주는</a:t>
            </a:r>
            <a:r>
              <a:rPr lang="ko">
                <a:solidFill>
                  <a:schemeClr val="dk1"/>
                </a:solidFill>
              </a:rPr>
              <a:t> </a:t>
            </a:r>
            <a:r>
              <a:rPr lang="ko">
                <a:solidFill>
                  <a:schemeClr val="dk1"/>
                </a:solidFill>
                <a:latin typeface="Malgun Gothic"/>
                <a:ea typeface="Malgun Gothic"/>
                <a:cs typeface="Malgun Gothic"/>
                <a:sym typeface="Malgun Gothic"/>
              </a:rPr>
              <a:t>앱입니다</a:t>
            </a:r>
            <a:r>
              <a:rPr lang="ko">
                <a:solidFill>
                  <a:schemeClr val="dk1"/>
                </a:solidFill>
              </a:rPr>
              <a:t>. </a:t>
            </a:r>
            <a:endParaRPr>
              <a:solidFill>
                <a:schemeClr val="dk1"/>
              </a:solidFill>
            </a:endParaRPr>
          </a:p>
          <a:p>
            <a:pPr indent="0" lvl="0" marL="0" rtl="0" algn="l">
              <a:spcBef>
                <a:spcPts val="14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839cd0fbf_5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839cd0fbf_5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Char char="○"/>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72abff0b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72abff0b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a:solidFill>
                  <a:schemeClr val="dk1"/>
                </a:solidFill>
              </a:rPr>
              <a:t>일정 횟수동안 반복적으로 walking으로 detect되면 알람 보내줌</a:t>
            </a:r>
            <a:endParaRPr>
              <a:solidFill>
                <a:schemeClr val="dk1"/>
              </a:solidFill>
            </a:endParaRPr>
          </a:p>
          <a:p>
            <a:pPr indent="0" lvl="0" marL="0" rtl="0" algn="l">
              <a:lnSpc>
                <a:spcPct val="115000"/>
              </a:lnSpc>
              <a:spcBef>
                <a:spcPts val="0"/>
              </a:spcBef>
              <a:spcAft>
                <a:spcPts val="0"/>
              </a:spcAft>
              <a:buNone/>
            </a:pPr>
            <a:r>
              <a:rPr lang="ko">
                <a:solidFill>
                  <a:schemeClr val="dk1"/>
                </a:solidFill>
              </a:rPr>
              <a:t>(일정 시간 내에 한번만)</a:t>
            </a:r>
            <a:endParaRPr>
              <a:solidFill>
                <a:schemeClr val="dk1"/>
              </a:solidFill>
            </a:endParaRPr>
          </a:p>
          <a:p>
            <a:pPr indent="0" lvl="0" marL="0" rtl="0" algn="l">
              <a:lnSpc>
                <a:spcPct val="115000"/>
              </a:lnSpc>
              <a:spcBef>
                <a:spcPts val="0"/>
              </a:spcBef>
              <a:spcAft>
                <a:spcPts val="0"/>
              </a:spcAft>
              <a:buNone/>
            </a:pPr>
            <a:r>
              <a:rPr lang="ko">
                <a:solidFill>
                  <a:schemeClr val="dk1"/>
                </a:solidFill>
              </a:rPr>
              <a:t>walking으로 바뀌면 바로 알림을 주지 않는 이유:</a:t>
            </a:r>
            <a:endParaRPr>
              <a:solidFill>
                <a:schemeClr val="dk1"/>
              </a:solidFill>
            </a:endParaRPr>
          </a:p>
          <a:p>
            <a:pPr indent="0" lvl="0" marL="0" rtl="0" algn="l">
              <a:lnSpc>
                <a:spcPct val="115000"/>
              </a:lnSpc>
              <a:spcBef>
                <a:spcPts val="0"/>
              </a:spcBef>
              <a:spcAft>
                <a:spcPts val="0"/>
              </a:spcAft>
              <a:buNone/>
            </a:pPr>
            <a:r>
              <a:rPr lang="ko">
                <a:solidFill>
                  <a:schemeClr val="dk1"/>
                </a:solidFill>
              </a:rPr>
              <a:t>sensing이 불안정한 부분을 보완하기 위함</a:t>
            </a:r>
            <a:endParaRPr>
              <a:solidFill>
                <a:schemeClr val="dk1"/>
              </a:solidFill>
            </a:endParaRPr>
          </a:p>
          <a:p>
            <a:pPr indent="0" lvl="0" marL="0" rtl="0" algn="l">
              <a:lnSpc>
                <a:spcPct val="115000"/>
              </a:lnSpc>
              <a:spcBef>
                <a:spcPts val="0"/>
              </a:spcBef>
              <a:spcAft>
                <a:spcPts val="0"/>
              </a:spcAft>
              <a:buNone/>
            </a:pPr>
            <a:r>
              <a:rPr lang="ko">
                <a:solidFill>
                  <a:schemeClr val="dk1"/>
                </a:solidFill>
              </a:rPr>
              <a:t>(조금 움직이였을 때 walking, stationary가 섞여서 나옴)</a:t>
            </a:r>
            <a:endParaRPr>
              <a:solidFill>
                <a:schemeClr val="dk1"/>
              </a:solidFill>
            </a:endParaRPr>
          </a:p>
          <a:p>
            <a:pPr indent="0" lvl="0" marL="0" rtl="0" algn="l">
              <a:lnSpc>
                <a:spcPct val="115000"/>
              </a:lnSpc>
              <a:spcBef>
                <a:spcPts val="0"/>
              </a:spcBef>
              <a:spcAft>
                <a:spcPts val="0"/>
              </a:spcAft>
              <a:buNone/>
            </a:pPr>
            <a:r>
              <a:rPr lang="ko">
                <a:solidFill>
                  <a:schemeClr val="dk1"/>
                </a:solidFill>
              </a:rPr>
              <a:t># 구체적인 rule 필요 (지금은 연속 두번 walking으로 센싱되면 알림 줌)</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ko">
                <a:solidFill>
                  <a:schemeClr val="dk1"/>
                </a:solidFill>
              </a:rPr>
              <a:t>base location 안에서 움직일 때는 알림 줄거임?</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72abff0b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072abff0b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a:solidFill>
                  <a:schemeClr val="dk1"/>
                </a:solidFill>
              </a:rPr>
              <a:t>사용자 지정 시간대에 원하는 횟수를 일정 interval로 리마인더 보내줌</a:t>
            </a:r>
            <a:endParaRPr>
              <a:solidFill>
                <a:schemeClr val="dk1"/>
              </a:solidFill>
            </a:endParaRPr>
          </a:p>
          <a:p>
            <a:pPr indent="0" lvl="0" marL="0" rtl="0" algn="l">
              <a:lnSpc>
                <a:spcPct val="115000"/>
              </a:lnSpc>
              <a:spcBef>
                <a:spcPts val="0"/>
              </a:spcBef>
              <a:spcAft>
                <a:spcPts val="0"/>
              </a:spcAft>
              <a:buNone/>
            </a:pPr>
            <a:r>
              <a:rPr lang="ko">
                <a:solidFill>
                  <a:schemeClr val="dk1"/>
                </a:solidFill>
              </a:rPr>
              <a:t>사용자한테 받을 인풋:</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arenR"/>
            </a:pPr>
            <a:r>
              <a:rPr lang="ko">
                <a:solidFill>
                  <a:schemeClr val="dk1"/>
                </a:solidFill>
              </a:rPr>
              <a:t>원하는 고정 시간대</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arenR"/>
            </a:pPr>
            <a:r>
              <a:rPr lang="ko">
                <a:solidFill>
                  <a:schemeClr val="dk1"/>
                </a:solidFill>
              </a:rPr>
              <a:t>(optional) 원하는 횟수: default = 1</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arenR"/>
            </a:pPr>
            <a:r>
              <a:rPr lang="ko">
                <a:solidFill>
                  <a:schemeClr val="dk1"/>
                </a:solidFill>
              </a:rPr>
              <a:t>(optional) 원하는 interval: default = 60 min / 원하는 횟수</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72abff0b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72abff0b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a:solidFill>
                  <a:schemeClr val="dk1"/>
                </a:solidFill>
              </a:rPr>
              <a:t>내일/오늘(정하기) 있는 수업을 알림</a:t>
            </a:r>
            <a:endParaRPr>
              <a:solidFill>
                <a:schemeClr val="dk1"/>
              </a:solidFill>
            </a:endParaRPr>
          </a:p>
          <a:p>
            <a:pPr indent="0" lvl="0" marL="0" rtl="0" algn="l">
              <a:lnSpc>
                <a:spcPct val="115000"/>
              </a:lnSpc>
              <a:spcBef>
                <a:spcPts val="0"/>
              </a:spcBef>
              <a:spcAft>
                <a:spcPts val="0"/>
              </a:spcAft>
              <a:buNone/>
            </a:pPr>
            <a:r>
              <a:rPr lang="ko">
                <a:solidFill>
                  <a:schemeClr val="dk1"/>
                </a:solidFill>
              </a:rPr>
              <a:t>시간표 등록 안했을 경우, 직장인, 학교 수업 말고 따로 공부하는 경우 – 태그별 원하는 요일 지정 받기</a:t>
            </a:r>
            <a:endParaRPr>
              <a:solidFill>
                <a:schemeClr val="dk1"/>
              </a:solidFill>
            </a:endParaRPr>
          </a:p>
          <a:p>
            <a:pPr indent="0" lvl="0" marL="0" rtl="0" algn="l">
              <a:lnSpc>
                <a:spcPct val="115000"/>
              </a:lnSpc>
              <a:spcBef>
                <a:spcPts val="0"/>
              </a:spcBef>
              <a:spcAft>
                <a:spcPts val="0"/>
              </a:spcAft>
              <a:buNone/>
            </a:pPr>
            <a:r>
              <a:rPr lang="ko">
                <a:solidFill>
                  <a:schemeClr val="dk1"/>
                </a:solidFill>
              </a:rPr>
              <a:t>default: 복습 파일 생성한지 3일 되었으면 알림 보내기 -&gt; 3일 간격으로 until 사용자가 복습 종료할 때까지(no more notification on that 복습 자료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a2cb87a1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a2cb87a1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a:solidFill>
                  <a:schemeClr val="dk1"/>
                </a:solidFill>
              </a:rPr>
              <a:t>다음은 프로젝트 진행하면서 예상되는 어려운 점들입니다.</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arenR"/>
            </a:pPr>
            <a:r>
              <a:rPr lang="ko">
                <a:solidFill>
                  <a:schemeClr val="dk1"/>
                </a:solidFill>
              </a:rPr>
              <a:t>첫 번째로 사용자가 녹음한 파일을 text로 변환할 때 한국어 speech2text 모델을 사용할 예정인데요, 사전 학습된 모델을 찾아 시도할 예정입니다. 다만 잘 되지 않으면 영어 모델을 시도해볼 예정입니다.</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arenR"/>
            </a:pPr>
            <a:r>
              <a:rPr lang="ko">
                <a:solidFill>
                  <a:schemeClr val="dk1"/>
                </a:solidFill>
              </a:rPr>
              <a:t>두 번째는 복습 내용을 담은 텍스트를 요약하는 태스크입니다. 주요 내용을 잘 담아내는 텍스트가 생성되도록 모델을 학습해야 합니다. 이 때는 요약 태스크로 최적화 된 구글의 페가수스 모델 등을 시도할 예정입니다.</a:t>
            </a:r>
            <a:br>
              <a:rPr lang="ko">
                <a:solidFill>
                  <a:schemeClr val="dk1"/>
                </a:solidFill>
              </a:rPr>
            </a:br>
            <a:r>
              <a:rPr lang="ko">
                <a:solidFill>
                  <a:schemeClr val="dk1"/>
                </a:solidFill>
              </a:rPr>
              <a:t>구현이 잘 된다면, 퀴즈 자동 생성도 구현할 예정입니다. 요약까지는 딥러닝 모델을 사용하고, 퀴즈는 빈칸 뚫기를 rule base로 구현하거나 혹은 요약본의 첫 두 세 문장만 제공하고 뒤의 내용을 사용자가 스스로 복기하도록 유도하는 형식을 만들어낼 수 있습니다.</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arenR"/>
            </a:pPr>
            <a:r>
              <a:rPr lang="ko">
                <a:solidFill>
                  <a:schemeClr val="dk1"/>
                </a:solidFill>
              </a:rPr>
              <a:t>마지막으로 오디오 분류 문제가 있습니다. 녹음한 파일마다 적절히 태깅하여 사용자가 다시 보기 쉽게 저장할 수 있도록 만들고자 합니다. 다만 이는 저희 앱에서 자주 등장할 카테고리 분류를 정하고 그에 맞는 오디오를 수집하여 분류 모델을 학습해야 합니다.</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ko">
                <a:solidFill>
                  <a:schemeClr val="dk1"/>
                </a:solidFill>
              </a:rPr>
              <a:t>======================================</a:t>
            </a:r>
            <a:endParaRPr>
              <a:solidFill>
                <a:schemeClr val="dk1"/>
              </a:solidFill>
            </a:endParaRPr>
          </a:p>
          <a:p>
            <a:pPr indent="0" lvl="0" marL="0" rtl="0" algn="l">
              <a:lnSpc>
                <a:spcPct val="115000"/>
              </a:lnSpc>
              <a:spcBef>
                <a:spcPts val="0"/>
              </a:spcBef>
              <a:spcAft>
                <a:spcPts val="0"/>
              </a:spcAft>
              <a:buNone/>
            </a:pPr>
            <a:r>
              <a:rPr lang="ko">
                <a:solidFill>
                  <a:schemeClr val="dk1"/>
                </a:solidFill>
              </a:rPr>
              <a:t>발표 때: 텍스트처리(speech2text, 요약) 모두 한국어로 먼저 시도해 본 후 성능이 잘 안 나오면 fallback strategy로 영어를 시도할 계획임을 언급할 것.</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ko">
                <a:solidFill>
                  <a:schemeClr val="dk1"/>
                </a:solidFill>
              </a:rPr>
              <a:t>오디오 태깅 앞에서 언급하지 않는다면 해당 내용 제외할 것</a:t>
            </a:r>
            <a:endParaRPr>
              <a:solidFill>
                <a:schemeClr val="dk1"/>
              </a:solidFill>
            </a:endParaRPr>
          </a:p>
          <a:p>
            <a:pPr indent="0" lvl="0" marL="0" rtl="0" algn="l">
              <a:lnSpc>
                <a:spcPct val="115000"/>
              </a:lnSpc>
              <a:spcBef>
                <a:spcPts val="0"/>
              </a:spcBef>
              <a:spcAft>
                <a:spcPts val="0"/>
              </a:spcAft>
              <a:buNone/>
            </a:pPr>
            <a:r>
              <a:rPr lang="ko">
                <a:solidFill>
                  <a:schemeClr val="dk1"/>
                </a:solidFill>
              </a:rPr>
              <a:t>앞에서 퀴즈 자동 생성을 목표로 언급한다면 아래 내용을 챌린지로 추가할 것 -- 추가함</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ko">
                <a:solidFill>
                  <a:schemeClr val="dk1"/>
                </a:solidFill>
              </a:rPr>
              <a:t>퀴즈 자동 생성</a:t>
            </a:r>
            <a:r>
              <a:rPr lang="ko">
                <a:solidFill>
                  <a:schemeClr val="dk1"/>
                </a:solidFill>
              </a:rPr>
              <a:t>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ko">
                <a:solidFill>
                  <a:schemeClr val="dk1"/>
                </a:solidFill>
              </a:rPr>
              <a:t>Speech를 Text로 변환한 후 해당 텍스트로 퀴즈 자동 생성을 목표로 함</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ko">
                <a:solidFill>
                  <a:schemeClr val="dk1"/>
                </a:solidFill>
              </a:rPr>
              <a:t>다만 퀴즈 생성은 적절한 문제와 보기(객관식 문제일 때)를 생성해야 함</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ko">
                <a:solidFill>
                  <a:schemeClr val="dk1"/>
                </a:solidFill>
              </a:rPr>
              <a:t>-&gt; 상대적으로 쉬운 텍스트 요약을 시도해 볼 예정</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072abff0be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072abff0be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a:solidFill>
                  <a:schemeClr val="dk1"/>
                </a:solidFill>
              </a:rPr>
              <a:t>다음은 프로젝트 진행하면서 예상되는 어려운 점들입니다.</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arenR"/>
            </a:pPr>
            <a:r>
              <a:rPr lang="ko">
                <a:solidFill>
                  <a:schemeClr val="dk1"/>
                </a:solidFill>
              </a:rPr>
              <a:t>첫 번째로 사용자가 녹음한 파일을 text로 변환할 때 한국어 speech2text 모델을 사용할 예정인데요, 사전 학습된 모델을 찾아 시도할 예정입니다. 다만 잘 되지 않으면 영어 모델을 시도해볼 예정입니다.</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arenR"/>
            </a:pPr>
            <a:r>
              <a:rPr lang="ko">
                <a:solidFill>
                  <a:schemeClr val="dk1"/>
                </a:solidFill>
              </a:rPr>
              <a:t>두 번째는 복습 내용을 담은 텍스트를 요약하는 태스크입니다. 주요 내용을 잘 담아내는 텍스트가 생성되도록 모델을 학습해야 합니다. 이 때는 요약 태스크로 최적화 된 구글의 페가수스 모델 등을 시도할 예정입니다.</a:t>
            </a:r>
            <a:br>
              <a:rPr lang="ko">
                <a:solidFill>
                  <a:schemeClr val="dk1"/>
                </a:solidFill>
              </a:rPr>
            </a:br>
            <a:r>
              <a:rPr lang="ko">
                <a:solidFill>
                  <a:schemeClr val="dk1"/>
                </a:solidFill>
              </a:rPr>
              <a:t>구현이 잘 된다면, 퀴즈 자동 생성도 구현할 예정입니다. 요약까지는 딥러닝 모델을 사용하고, 퀴즈는 빈칸 뚫기를 rule base로 구현하거나 혹은 요약본의 첫 두 세 문장만 제공하고 뒤의 내용을 사용자가 스스로 복기하도록 유도하는 형식을 만들어낼 수 있습니다.</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arenR"/>
            </a:pPr>
            <a:r>
              <a:rPr lang="ko">
                <a:solidFill>
                  <a:schemeClr val="dk1"/>
                </a:solidFill>
              </a:rPr>
              <a:t>마지막으로 오디오 분류 문제가 있습니다. 녹음한 파일마다 적절히 태깅하여 사용자가 다시 보기 쉽게 저장할 수 있도록 만들고자 합니다. 다만 이는 저희 앱에서 자주 등장할 카테고리 분류를 정하고 그에 맞는 오디오를 수집하여 분류 모델을 학습해야 합니다.</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ko">
                <a:solidFill>
                  <a:schemeClr val="dk1"/>
                </a:solidFill>
              </a:rPr>
              <a:t>======================================</a:t>
            </a:r>
            <a:endParaRPr>
              <a:solidFill>
                <a:schemeClr val="dk1"/>
              </a:solidFill>
            </a:endParaRPr>
          </a:p>
          <a:p>
            <a:pPr indent="0" lvl="0" marL="0" rtl="0" algn="l">
              <a:lnSpc>
                <a:spcPct val="115000"/>
              </a:lnSpc>
              <a:spcBef>
                <a:spcPts val="0"/>
              </a:spcBef>
              <a:spcAft>
                <a:spcPts val="0"/>
              </a:spcAft>
              <a:buNone/>
            </a:pPr>
            <a:r>
              <a:rPr lang="ko">
                <a:solidFill>
                  <a:schemeClr val="dk1"/>
                </a:solidFill>
              </a:rPr>
              <a:t>발표 때: 텍스트처리(speech2text, 요약) 모두 한국어로 먼저 시도해 본 후 성능이 잘 안 나오면 fallback strategy로 영어를 시도할 계획임을 언급할 것.</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ko">
                <a:solidFill>
                  <a:schemeClr val="dk1"/>
                </a:solidFill>
              </a:rPr>
              <a:t>오디오 태깅 앞에서 언급하지 않는다면 해당 내용 제외할 것</a:t>
            </a:r>
            <a:endParaRPr>
              <a:solidFill>
                <a:schemeClr val="dk1"/>
              </a:solidFill>
            </a:endParaRPr>
          </a:p>
          <a:p>
            <a:pPr indent="0" lvl="0" marL="0" rtl="0" algn="l">
              <a:lnSpc>
                <a:spcPct val="115000"/>
              </a:lnSpc>
              <a:spcBef>
                <a:spcPts val="0"/>
              </a:spcBef>
              <a:spcAft>
                <a:spcPts val="0"/>
              </a:spcAft>
              <a:buNone/>
            </a:pPr>
            <a:r>
              <a:rPr lang="ko">
                <a:solidFill>
                  <a:schemeClr val="dk1"/>
                </a:solidFill>
              </a:rPr>
              <a:t>앞에서 퀴즈 자동 생성을 목표로 언급한다면 아래 내용을 챌린지로 추가할 것 -- 추가함</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ko">
                <a:solidFill>
                  <a:schemeClr val="dk1"/>
                </a:solidFill>
              </a:rPr>
              <a:t>퀴즈 자동 생성</a:t>
            </a:r>
            <a:r>
              <a:rPr lang="ko">
                <a:solidFill>
                  <a:schemeClr val="dk1"/>
                </a:solidFill>
              </a:rPr>
              <a:t>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ko">
                <a:solidFill>
                  <a:schemeClr val="dk1"/>
                </a:solidFill>
              </a:rPr>
              <a:t>Speech를 Text로 변환한 후 해당 텍스트로 퀴즈 자동 생성을 목표로 함</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ko">
                <a:solidFill>
                  <a:schemeClr val="dk1"/>
                </a:solidFill>
              </a:rPr>
              <a:t>다만 퀴즈 생성은 적절한 문제와 보기(객관식 문제일 때)를 생성해야 함</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ko">
                <a:solidFill>
                  <a:schemeClr val="dk1"/>
                </a:solidFill>
              </a:rPr>
              <a:t>-&gt; 상대적으로 쉬운 텍스트 요약을 시도해 볼 예정</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72abff0be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72abff0be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5a28ac2c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05a28ac2c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저희 앱의 성공 평가 기준은 다음과 같습니다.</a:t>
            </a:r>
            <a:endParaRPr/>
          </a:p>
          <a:p>
            <a:pPr indent="0" lvl="0" marL="0" rtl="0" algn="l">
              <a:spcBef>
                <a:spcPts val="0"/>
              </a:spcBef>
              <a:spcAft>
                <a:spcPts val="0"/>
              </a:spcAft>
              <a:buNone/>
            </a:pPr>
            <a:r>
              <a:rPr lang="ko"/>
              <a:t>가장 기본적으로 녹음 기능이 잘 작동하고, 복습 알림이 울릴 때마다 녹음한 파일을 다시 재생할 수 있어야 합니다.</a:t>
            </a:r>
            <a:endParaRPr/>
          </a:p>
          <a:p>
            <a:pPr indent="0" lvl="0" marL="0" rtl="0" algn="l">
              <a:spcBef>
                <a:spcPts val="0"/>
              </a:spcBef>
              <a:spcAft>
                <a:spcPts val="0"/>
              </a:spcAft>
              <a:buNone/>
            </a:pPr>
            <a:r>
              <a:rPr lang="ko"/>
              <a:t>또한 사용자 상황에 맞는 적절한 복습 알림이 울려야 합니다. 예를 들어 사용자가 이동 중인 경우 오랜 시간이 걸리지 않는 틈새 복습을 위한 알림을 보내는 등의 로직이 잘 구현되어야 합니다.</a:t>
            </a:r>
            <a:endParaRPr/>
          </a:p>
          <a:p>
            <a:pPr indent="0" lvl="0" marL="0" rtl="0" algn="l">
              <a:spcBef>
                <a:spcPts val="0"/>
              </a:spcBef>
              <a:spcAft>
                <a:spcPts val="0"/>
              </a:spcAft>
              <a:buNone/>
            </a:pPr>
            <a:r>
              <a:rPr lang="ko"/>
              <a:t>마지막으로는 사용자가 녹음한 파일로부터 복습 자료가 원활하게 자동 제작되어야 합니다.</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5ca582af7cd0142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ca582af7cd0142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여기까지 6조 틈새복습팀이었습니다. 감사합니다.</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fadf742f8_8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fadf742f8_8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ko">
                <a:solidFill>
                  <a:schemeClr val="dk1"/>
                </a:solidFill>
                <a:latin typeface="Malgun Gothic"/>
                <a:ea typeface="Malgun Gothic"/>
                <a:cs typeface="Malgun Gothic"/>
                <a:sym typeface="Malgun Gothic"/>
              </a:rPr>
              <a:t>이</a:t>
            </a:r>
            <a:r>
              <a:rPr lang="ko">
                <a:solidFill>
                  <a:schemeClr val="dk1"/>
                </a:solidFill>
              </a:rPr>
              <a:t> </a:t>
            </a:r>
            <a:r>
              <a:rPr lang="ko">
                <a:solidFill>
                  <a:schemeClr val="dk1"/>
                </a:solidFill>
                <a:latin typeface="Malgun Gothic"/>
                <a:ea typeface="Malgun Gothic"/>
                <a:cs typeface="Malgun Gothic"/>
                <a:sym typeface="Malgun Gothic"/>
              </a:rPr>
              <a:t>틈새</a:t>
            </a:r>
            <a:r>
              <a:rPr lang="ko">
                <a:solidFill>
                  <a:schemeClr val="dk1"/>
                </a:solidFill>
              </a:rPr>
              <a:t> </a:t>
            </a:r>
            <a:r>
              <a:rPr lang="ko">
                <a:solidFill>
                  <a:schemeClr val="dk1"/>
                </a:solidFill>
                <a:latin typeface="Malgun Gothic"/>
                <a:ea typeface="Malgun Gothic"/>
                <a:cs typeface="Malgun Gothic"/>
                <a:sym typeface="Malgun Gothic"/>
              </a:rPr>
              <a:t>복습 앱이</a:t>
            </a:r>
            <a:r>
              <a:rPr lang="ko">
                <a:solidFill>
                  <a:schemeClr val="dk1"/>
                </a:solidFill>
              </a:rPr>
              <a:t> </a:t>
            </a:r>
            <a:r>
              <a:rPr lang="ko">
                <a:solidFill>
                  <a:schemeClr val="dk1"/>
                </a:solidFill>
                <a:latin typeface="Malgun Gothic"/>
                <a:ea typeface="Malgun Gothic"/>
                <a:cs typeface="Malgun Gothic"/>
                <a:sym typeface="Malgun Gothic"/>
              </a:rPr>
              <a:t>타겟으로</a:t>
            </a:r>
            <a:r>
              <a:rPr lang="ko">
                <a:solidFill>
                  <a:schemeClr val="dk1"/>
                </a:solidFill>
              </a:rPr>
              <a:t> </a:t>
            </a:r>
            <a:r>
              <a:rPr lang="ko">
                <a:solidFill>
                  <a:schemeClr val="dk1"/>
                </a:solidFill>
                <a:latin typeface="Malgun Gothic"/>
                <a:ea typeface="Malgun Gothic"/>
                <a:cs typeface="Malgun Gothic"/>
                <a:sym typeface="Malgun Gothic"/>
              </a:rPr>
              <a:t>하는</a:t>
            </a:r>
            <a:r>
              <a:rPr lang="ko">
                <a:solidFill>
                  <a:schemeClr val="dk1"/>
                </a:solidFill>
              </a:rPr>
              <a:t> </a:t>
            </a:r>
            <a:r>
              <a:rPr lang="ko">
                <a:solidFill>
                  <a:schemeClr val="dk1"/>
                </a:solidFill>
                <a:latin typeface="Malgun Gothic"/>
                <a:ea typeface="Malgun Gothic"/>
                <a:cs typeface="Malgun Gothic"/>
                <a:sym typeface="Malgun Gothic"/>
              </a:rPr>
              <a:t>사용자는</a:t>
            </a:r>
            <a:r>
              <a:rPr lang="ko">
                <a:solidFill>
                  <a:schemeClr val="dk1"/>
                </a:solidFill>
              </a:rPr>
              <a:t> </a:t>
            </a:r>
            <a:r>
              <a:rPr lang="ko">
                <a:solidFill>
                  <a:schemeClr val="dk1"/>
                </a:solidFill>
                <a:latin typeface="Malgun Gothic"/>
                <a:ea typeface="Malgun Gothic"/>
                <a:cs typeface="Malgun Gothic"/>
                <a:sym typeface="Malgun Gothic"/>
              </a:rPr>
              <a:t>크게</a:t>
            </a:r>
            <a:r>
              <a:rPr lang="ko">
                <a:solidFill>
                  <a:schemeClr val="dk1"/>
                </a:solidFill>
              </a:rPr>
              <a:t> </a:t>
            </a:r>
            <a:r>
              <a:rPr lang="ko">
                <a:solidFill>
                  <a:schemeClr val="dk1"/>
                </a:solidFill>
                <a:latin typeface="Malgun Gothic"/>
                <a:ea typeface="Malgun Gothic"/>
                <a:cs typeface="Malgun Gothic"/>
                <a:sym typeface="Malgun Gothic"/>
              </a:rPr>
              <a:t>학생과 직장인 두 그룹입니다.</a:t>
            </a:r>
            <a:endParaRPr>
              <a:solidFill>
                <a:schemeClr val="dk1"/>
              </a:solidFill>
              <a:latin typeface="Malgun Gothic"/>
              <a:ea typeface="Malgun Gothic"/>
              <a:cs typeface="Malgun Gothic"/>
              <a:sym typeface="Malgun Gothic"/>
            </a:endParaRPr>
          </a:p>
          <a:p>
            <a:pPr indent="0" lvl="0" marL="0" rtl="0" algn="l">
              <a:lnSpc>
                <a:spcPct val="115000"/>
              </a:lnSpc>
              <a:spcBef>
                <a:spcPts val="1400"/>
              </a:spcBef>
              <a:spcAft>
                <a:spcPts val="0"/>
              </a:spcAft>
              <a:buClr>
                <a:schemeClr val="dk1"/>
              </a:buClr>
              <a:buSzPts val="1100"/>
              <a:buFont typeface="Arial"/>
              <a:buNone/>
            </a:pPr>
            <a:r>
              <a:rPr lang="ko">
                <a:solidFill>
                  <a:schemeClr val="dk1"/>
                </a:solidFill>
                <a:latin typeface="Malgun Gothic"/>
                <a:ea typeface="Malgun Gothic"/>
                <a:cs typeface="Malgun Gothic"/>
                <a:sym typeface="Malgun Gothic"/>
              </a:rPr>
              <a:t>저희</a:t>
            </a:r>
            <a:r>
              <a:rPr lang="ko">
                <a:solidFill>
                  <a:schemeClr val="dk1"/>
                </a:solidFill>
              </a:rPr>
              <a:t> </a:t>
            </a:r>
            <a:r>
              <a:rPr lang="ko">
                <a:solidFill>
                  <a:schemeClr val="dk1"/>
                </a:solidFill>
                <a:latin typeface="Malgun Gothic"/>
                <a:ea typeface="Malgun Gothic"/>
                <a:cs typeface="Malgun Gothic"/>
                <a:sym typeface="Malgun Gothic"/>
              </a:rPr>
              <a:t>팀이</a:t>
            </a:r>
            <a:r>
              <a:rPr lang="ko">
                <a:solidFill>
                  <a:schemeClr val="dk1"/>
                </a:solidFill>
              </a:rPr>
              <a:t> </a:t>
            </a:r>
            <a:r>
              <a:rPr lang="ko">
                <a:solidFill>
                  <a:schemeClr val="dk1"/>
                </a:solidFill>
                <a:latin typeface="Malgun Gothic"/>
                <a:ea typeface="Malgun Gothic"/>
                <a:cs typeface="Malgun Gothic"/>
                <a:sym typeface="Malgun Gothic"/>
              </a:rPr>
              <a:t>파악한</a:t>
            </a:r>
            <a:r>
              <a:rPr lang="ko">
                <a:solidFill>
                  <a:schemeClr val="dk1"/>
                </a:solidFill>
              </a:rPr>
              <a:t> </a:t>
            </a:r>
            <a:r>
              <a:rPr lang="ko">
                <a:solidFill>
                  <a:schemeClr val="dk1"/>
                </a:solidFill>
                <a:latin typeface="Malgun Gothic"/>
                <a:ea typeface="Malgun Gothic"/>
                <a:cs typeface="Malgun Gothic"/>
                <a:sym typeface="Malgun Gothic"/>
              </a:rPr>
              <a:t>바에</a:t>
            </a:r>
            <a:r>
              <a:rPr lang="ko">
                <a:solidFill>
                  <a:schemeClr val="dk1"/>
                </a:solidFill>
              </a:rPr>
              <a:t> </a:t>
            </a:r>
            <a:r>
              <a:rPr lang="ko">
                <a:solidFill>
                  <a:schemeClr val="dk1"/>
                </a:solidFill>
                <a:latin typeface="Malgun Gothic"/>
                <a:ea typeface="Malgun Gothic"/>
                <a:cs typeface="Malgun Gothic"/>
                <a:sym typeface="Malgun Gothic"/>
              </a:rPr>
              <a:t>따르면</a:t>
            </a:r>
            <a:r>
              <a:rPr lang="ko">
                <a:solidFill>
                  <a:schemeClr val="dk1"/>
                </a:solidFill>
              </a:rPr>
              <a:t> </a:t>
            </a:r>
            <a:r>
              <a:rPr lang="ko">
                <a:solidFill>
                  <a:schemeClr val="dk1"/>
                </a:solidFill>
                <a:latin typeface="Malgun Gothic"/>
                <a:ea typeface="Malgun Gothic"/>
                <a:cs typeface="Malgun Gothic"/>
                <a:sym typeface="Malgun Gothic"/>
              </a:rPr>
              <a:t>학생들이</a:t>
            </a:r>
            <a:r>
              <a:rPr lang="ko">
                <a:solidFill>
                  <a:schemeClr val="dk1"/>
                </a:solidFill>
              </a:rPr>
              <a:t> </a:t>
            </a:r>
            <a:r>
              <a:rPr lang="ko">
                <a:solidFill>
                  <a:schemeClr val="dk1"/>
                </a:solidFill>
                <a:latin typeface="Malgun Gothic"/>
                <a:ea typeface="Malgun Gothic"/>
                <a:cs typeface="Malgun Gothic"/>
                <a:sym typeface="Malgun Gothic"/>
              </a:rPr>
              <a:t>복습과</a:t>
            </a:r>
            <a:r>
              <a:rPr lang="ko">
                <a:solidFill>
                  <a:schemeClr val="dk1"/>
                </a:solidFill>
              </a:rPr>
              <a:t> </a:t>
            </a:r>
            <a:r>
              <a:rPr lang="ko">
                <a:solidFill>
                  <a:schemeClr val="dk1"/>
                </a:solidFill>
                <a:latin typeface="Malgun Gothic"/>
                <a:ea typeface="Malgun Gothic"/>
                <a:cs typeface="Malgun Gothic"/>
                <a:sym typeface="Malgun Gothic"/>
              </a:rPr>
              <a:t>관련해서</a:t>
            </a:r>
            <a:r>
              <a:rPr lang="ko">
                <a:solidFill>
                  <a:schemeClr val="dk1"/>
                </a:solidFill>
              </a:rPr>
              <a:t> </a:t>
            </a:r>
            <a:r>
              <a:rPr lang="ko">
                <a:solidFill>
                  <a:schemeClr val="dk1"/>
                </a:solidFill>
                <a:latin typeface="Malgun Gothic"/>
                <a:ea typeface="Malgun Gothic"/>
                <a:cs typeface="Malgun Gothic"/>
                <a:sym typeface="Malgun Gothic"/>
              </a:rPr>
              <a:t>느끼는</a:t>
            </a:r>
            <a:r>
              <a:rPr lang="ko">
                <a:solidFill>
                  <a:schemeClr val="dk1"/>
                </a:solidFill>
              </a:rPr>
              <a:t> </a:t>
            </a:r>
            <a:r>
              <a:rPr lang="ko">
                <a:solidFill>
                  <a:schemeClr val="dk1"/>
                </a:solidFill>
                <a:latin typeface="Malgun Gothic"/>
                <a:ea typeface="Malgun Gothic"/>
                <a:cs typeface="Malgun Gothic"/>
                <a:sym typeface="Malgun Gothic"/>
              </a:rPr>
              <a:t>문제는</a:t>
            </a:r>
            <a:r>
              <a:rPr lang="ko">
                <a:solidFill>
                  <a:schemeClr val="dk1"/>
                </a:solidFill>
              </a:rPr>
              <a:t> </a:t>
            </a:r>
            <a:r>
              <a:rPr lang="ko">
                <a:solidFill>
                  <a:schemeClr val="dk1"/>
                </a:solidFill>
                <a:latin typeface="Malgun Gothic"/>
                <a:ea typeface="Malgun Gothic"/>
                <a:cs typeface="Malgun Gothic"/>
                <a:sym typeface="Malgun Gothic"/>
              </a:rPr>
              <a:t>크게</a:t>
            </a:r>
            <a:r>
              <a:rPr lang="ko">
                <a:solidFill>
                  <a:schemeClr val="dk1"/>
                </a:solidFill>
              </a:rPr>
              <a:t> </a:t>
            </a:r>
            <a:r>
              <a:rPr lang="ko">
                <a:solidFill>
                  <a:schemeClr val="dk1"/>
                </a:solidFill>
                <a:latin typeface="Malgun Gothic"/>
                <a:ea typeface="Malgun Gothic"/>
                <a:cs typeface="Malgun Gothic"/>
                <a:sym typeface="Malgun Gothic"/>
              </a:rPr>
              <a:t>세</a:t>
            </a:r>
            <a:r>
              <a:rPr lang="ko">
                <a:solidFill>
                  <a:schemeClr val="dk1"/>
                </a:solidFill>
              </a:rPr>
              <a:t> </a:t>
            </a:r>
            <a:r>
              <a:rPr lang="ko">
                <a:solidFill>
                  <a:schemeClr val="dk1"/>
                </a:solidFill>
                <a:latin typeface="Malgun Gothic"/>
                <a:ea typeface="Malgun Gothic"/>
                <a:cs typeface="Malgun Gothic"/>
                <a:sym typeface="Malgun Gothic"/>
              </a:rPr>
              <a:t>가지입니다</a:t>
            </a:r>
            <a:r>
              <a:rPr lang="ko">
                <a:solidFill>
                  <a:schemeClr val="dk1"/>
                </a:solidFill>
              </a:rPr>
              <a:t>. </a:t>
            </a:r>
            <a:r>
              <a:rPr lang="ko">
                <a:solidFill>
                  <a:schemeClr val="dk1"/>
                </a:solidFill>
                <a:latin typeface="Malgun Gothic"/>
                <a:ea typeface="Malgun Gothic"/>
                <a:cs typeface="Malgun Gothic"/>
                <a:sym typeface="Malgun Gothic"/>
              </a:rPr>
              <a:t>첫</a:t>
            </a:r>
            <a:r>
              <a:rPr lang="ko">
                <a:solidFill>
                  <a:schemeClr val="dk1"/>
                </a:solidFill>
              </a:rPr>
              <a:t> </a:t>
            </a:r>
            <a:r>
              <a:rPr lang="ko">
                <a:solidFill>
                  <a:schemeClr val="dk1"/>
                </a:solidFill>
                <a:latin typeface="Malgun Gothic"/>
                <a:ea typeface="Malgun Gothic"/>
                <a:cs typeface="Malgun Gothic"/>
                <a:sym typeface="Malgun Gothic"/>
              </a:rPr>
              <a:t>번째는</a:t>
            </a:r>
            <a:r>
              <a:rPr lang="ko">
                <a:solidFill>
                  <a:schemeClr val="dk1"/>
                </a:solidFill>
              </a:rPr>
              <a:t> </a:t>
            </a:r>
            <a:r>
              <a:rPr lang="ko">
                <a:solidFill>
                  <a:schemeClr val="dk1"/>
                </a:solidFill>
                <a:latin typeface="Malgun Gothic"/>
                <a:ea typeface="Malgun Gothic"/>
                <a:cs typeface="Malgun Gothic"/>
                <a:sym typeface="Malgun Gothic"/>
              </a:rPr>
              <a:t>공부할</a:t>
            </a:r>
            <a:r>
              <a:rPr lang="ko">
                <a:solidFill>
                  <a:schemeClr val="dk1"/>
                </a:solidFill>
              </a:rPr>
              <a:t> </a:t>
            </a:r>
            <a:r>
              <a:rPr lang="ko">
                <a:solidFill>
                  <a:schemeClr val="dk1"/>
                </a:solidFill>
                <a:latin typeface="Malgun Gothic"/>
                <a:ea typeface="Malgun Gothic"/>
                <a:cs typeface="Malgun Gothic"/>
                <a:sym typeface="Malgun Gothic"/>
              </a:rPr>
              <a:t>양이</a:t>
            </a:r>
            <a:r>
              <a:rPr lang="ko">
                <a:solidFill>
                  <a:schemeClr val="dk1"/>
                </a:solidFill>
              </a:rPr>
              <a:t> </a:t>
            </a:r>
            <a:r>
              <a:rPr lang="ko">
                <a:solidFill>
                  <a:schemeClr val="dk1"/>
                </a:solidFill>
                <a:latin typeface="Malgun Gothic"/>
                <a:ea typeface="Malgun Gothic"/>
                <a:cs typeface="Malgun Gothic"/>
                <a:sym typeface="Malgun Gothic"/>
              </a:rPr>
              <a:t>많은데다가</a:t>
            </a:r>
            <a:r>
              <a:rPr lang="ko">
                <a:solidFill>
                  <a:schemeClr val="dk1"/>
                </a:solidFill>
              </a:rPr>
              <a:t> </a:t>
            </a:r>
            <a:r>
              <a:rPr lang="ko">
                <a:solidFill>
                  <a:schemeClr val="dk1"/>
                </a:solidFill>
                <a:latin typeface="Malgun Gothic"/>
                <a:ea typeface="Malgun Gothic"/>
                <a:cs typeface="Malgun Gothic"/>
                <a:sym typeface="Malgun Gothic"/>
              </a:rPr>
              <a:t>수업</a:t>
            </a:r>
            <a:r>
              <a:rPr lang="ko">
                <a:solidFill>
                  <a:schemeClr val="dk1"/>
                </a:solidFill>
              </a:rPr>
              <a:t> </a:t>
            </a:r>
            <a:r>
              <a:rPr lang="ko">
                <a:solidFill>
                  <a:schemeClr val="dk1"/>
                </a:solidFill>
                <a:latin typeface="Malgun Gothic"/>
                <a:ea typeface="Malgun Gothic"/>
                <a:cs typeface="Malgun Gothic"/>
                <a:sym typeface="Malgun Gothic"/>
              </a:rPr>
              <a:t>내용을</a:t>
            </a:r>
            <a:r>
              <a:rPr lang="ko">
                <a:solidFill>
                  <a:schemeClr val="dk1"/>
                </a:solidFill>
              </a:rPr>
              <a:t> </a:t>
            </a:r>
            <a:r>
              <a:rPr lang="ko">
                <a:solidFill>
                  <a:schemeClr val="dk1"/>
                </a:solidFill>
                <a:latin typeface="Malgun Gothic"/>
                <a:ea typeface="Malgun Gothic"/>
                <a:cs typeface="Malgun Gothic"/>
                <a:sym typeface="Malgun Gothic"/>
              </a:rPr>
              <a:t>완전히</a:t>
            </a:r>
            <a:r>
              <a:rPr lang="ko">
                <a:solidFill>
                  <a:schemeClr val="dk1"/>
                </a:solidFill>
              </a:rPr>
              <a:t> </a:t>
            </a:r>
            <a:r>
              <a:rPr lang="ko">
                <a:solidFill>
                  <a:schemeClr val="dk1"/>
                </a:solidFill>
                <a:latin typeface="Malgun Gothic"/>
                <a:ea typeface="Malgun Gothic"/>
                <a:cs typeface="Malgun Gothic"/>
                <a:sym typeface="Malgun Gothic"/>
              </a:rPr>
              <a:t>이해하지</a:t>
            </a:r>
            <a:r>
              <a:rPr lang="ko">
                <a:solidFill>
                  <a:schemeClr val="dk1"/>
                </a:solidFill>
              </a:rPr>
              <a:t> </a:t>
            </a:r>
            <a:r>
              <a:rPr lang="ko">
                <a:solidFill>
                  <a:schemeClr val="dk1"/>
                </a:solidFill>
                <a:latin typeface="Malgun Gothic"/>
                <a:ea typeface="Malgun Gothic"/>
                <a:cs typeface="Malgun Gothic"/>
                <a:sym typeface="Malgun Gothic"/>
              </a:rPr>
              <a:t>못한</a:t>
            </a:r>
            <a:r>
              <a:rPr lang="ko">
                <a:solidFill>
                  <a:schemeClr val="dk1"/>
                </a:solidFill>
              </a:rPr>
              <a:t> </a:t>
            </a:r>
            <a:r>
              <a:rPr lang="ko">
                <a:solidFill>
                  <a:schemeClr val="dk1"/>
                </a:solidFill>
                <a:latin typeface="Malgun Gothic"/>
                <a:ea typeface="Malgun Gothic"/>
                <a:cs typeface="Malgun Gothic"/>
                <a:sym typeface="Malgun Gothic"/>
              </a:rPr>
              <a:t>상태에서</a:t>
            </a:r>
            <a:r>
              <a:rPr lang="ko">
                <a:solidFill>
                  <a:schemeClr val="dk1"/>
                </a:solidFill>
              </a:rPr>
              <a:t> </a:t>
            </a:r>
            <a:r>
              <a:rPr lang="ko">
                <a:solidFill>
                  <a:schemeClr val="dk1"/>
                </a:solidFill>
                <a:latin typeface="Malgun Gothic"/>
                <a:ea typeface="Malgun Gothic"/>
                <a:cs typeface="Malgun Gothic"/>
                <a:sym typeface="Malgun Gothic"/>
              </a:rPr>
              <a:t>복습을</a:t>
            </a:r>
            <a:r>
              <a:rPr lang="ko">
                <a:solidFill>
                  <a:schemeClr val="dk1"/>
                </a:solidFill>
              </a:rPr>
              <a:t> </a:t>
            </a:r>
            <a:r>
              <a:rPr lang="ko">
                <a:solidFill>
                  <a:schemeClr val="dk1"/>
                </a:solidFill>
                <a:latin typeface="Malgun Gothic"/>
                <a:ea typeface="Malgun Gothic"/>
                <a:cs typeface="Malgun Gothic"/>
                <a:sym typeface="Malgun Gothic"/>
              </a:rPr>
              <a:t>해야</a:t>
            </a:r>
            <a:r>
              <a:rPr lang="ko">
                <a:solidFill>
                  <a:schemeClr val="dk1"/>
                </a:solidFill>
              </a:rPr>
              <a:t> </a:t>
            </a:r>
            <a:r>
              <a:rPr lang="ko">
                <a:solidFill>
                  <a:schemeClr val="dk1"/>
                </a:solidFill>
                <a:latin typeface="Malgun Gothic"/>
                <a:ea typeface="Malgun Gothic"/>
                <a:cs typeface="Malgun Gothic"/>
                <a:sym typeface="Malgun Gothic"/>
              </a:rPr>
              <a:t>하기</a:t>
            </a:r>
            <a:r>
              <a:rPr lang="ko">
                <a:solidFill>
                  <a:schemeClr val="dk1"/>
                </a:solidFill>
              </a:rPr>
              <a:t> </a:t>
            </a:r>
            <a:r>
              <a:rPr lang="ko">
                <a:solidFill>
                  <a:schemeClr val="dk1"/>
                </a:solidFill>
                <a:latin typeface="Malgun Gothic"/>
                <a:ea typeface="Malgun Gothic"/>
                <a:cs typeface="Malgun Gothic"/>
                <a:sym typeface="Malgun Gothic"/>
              </a:rPr>
              <a:t>때문에</a:t>
            </a:r>
            <a:r>
              <a:rPr lang="ko">
                <a:solidFill>
                  <a:schemeClr val="dk1"/>
                </a:solidFill>
              </a:rPr>
              <a:t> </a:t>
            </a:r>
            <a:r>
              <a:rPr lang="ko">
                <a:solidFill>
                  <a:schemeClr val="dk1"/>
                </a:solidFill>
                <a:latin typeface="Malgun Gothic"/>
                <a:ea typeface="Malgun Gothic"/>
                <a:cs typeface="Malgun Gothic"/>
                <a:sym typeface="Malgun Gothic"/>
              </a:rPr>
              <a:t>복습이라는</a:t>
            </a:r>
            <a:r>
              <a:rPr lang="ko">
                <a:solidFill>
                  <a:schemeClr val="dk1"/>
                </a:solidFill>
              </a:rPr>
              <a:t> </a:t>
            </a:r>
            <a:r>
              <a:rPr lang="ko">
                <a:solidFill>
                  <a:schemeClr val="dk1"/>
                </a:solidFill>
                <a:latin typeface="Malgun Gothic"/>
                <a:ea typeface="Malgun Gothic"/>
                <a:cs typeface="Malgun Gothic"/>
                <a:sym typeface="Malgun Gothic"/>
              </a:rPr>
              <a:t>게</a:t>
            </a:r>
            <a:r>
              <a:rPr lang="ko">
                <a:solidFill>
                  <a:schemeClr val="dk1"/>
                </a:solidFill>
              </a:rPr>
              <a:t> </a:t>
            </a:r>
            <a:r>
              <a:rPr lang="ko">
                <a:solidFill>
                  <a:schemeClr val="dk1"/>
                </a:solidFill>
                <a:latin typeface="Malgun Gothic"/>
                <a:ea typeface="Malgun Gothic"/>
                <a:cs typeface="Malgun Gothic"/>
                <a:sym typeface="Malgun Gothic"/>
              </a:rPr>
              <a:t>참</a:t>
            </a:r>
            <a:r>
              <a:rPr lang="ko">
                <a:solidFill>
                  <a:schemeClr val="dk1"/>
                </a:solidFill>
              </a:rPr>
              <a:t> </a:t>
            </a:r>
            <a:r>
              <a:rPr lang="ko">
                <a:solidFill>
                  <a:schemeClr val="dk1"/>
                </a:solidFill>
                <a:latin typeface="Malgun Gothic"/>
                <a:ea typeface="Malgun Gothic"/>
                <a:cs typeface="Malgun Gothic"/>
                <a:sym typeface="Malgun Gothic"/>
              </a:rPr>
              <a:t>품이</a:t>
            </a:r>
            <a:r>
              <a:rPr lang="ko">
                <a:solidFill>
                  <a:schemeClr val="dk1"/>
                </a:solidFill>
              </a:rPr>
              <a:t> </a:t>
            </a:r>
            <a:r>
              <a:rPr lang="ko">
                <a:solidFill>
                  <a:schemeClr val="dk1"/>
                </a:solidFill>
                <a:latin typeface="Malgun Gothic"/>
                <a:ea typeface="Malgun Gothic"/>
                <a:cs typeface="Malgun Gothic"/>
                <a:sym typeface="Malgun Gothic"/>
              </a:rPr>
              <a:t>많이</a:t>
            </a:r>
            <a:r>
              <a:rPr lang="ko">
                <a:solidFill>
                  <a:schemeClr val="dk1"/>
                </a:solidFill>
              </a:rPr>
              <a:t> </a:t>
            </a:r>
            <a:r>
              <a:rPr lang="ko">
                <a:solidFill>
                  <a:schemeClr val="dk1"/>
                </a:solidFill>
                <a:latin typeface="Malgun Gothic"/>
                <a:ea typeface="Malgun Gothic"/>
                <a:cs typeface="Malgun Gothic"/>
                <a:sym typeface="Malgun Gothic"/>
              </a:rPr>
              <a:t>들고</a:t>
            </a:r>
            <a:r>
              <a:rPr lang="ko">
                <a:solidFill>
                  <a:schemeClr val="dk1"/>
                </a:solidFill>
              </a:rPr>
              <a:t> </a:t>
            </a:r>
            <a:r>
              <a:rPr lang="ko">
                <a:solidFill>
                  <a:schemeClr val="dk1"/>
                </a:solidFill>
                <a:latin typeface="Malgun Gothic"/>
                <a:ea typeface="Malgun Gothic"/>
                <a:cs typeface="Malgun Gothic"/>
                <a:sym typeface="Malgun Gothic"/>
              </a:rPr>
              <a:t>귀찮은</a:t>
            </a:r>
            <a:r>
              <a:rPr lang="ko">
                <a:solidFill>
                  <a:schemeClr val="dk1"/>
                </a:solidFill>
              </a:rPr>
              <a:t> </a:t>
            </a:r>
            <a:r>
              <a:rPr lang="ko">
                <a:solidFill>
                  <a:schemeClr val="dk1"/>
                </a:solidFill>
                <a:latin typeface="Malgun Gothic"/>
                <a:ea typeface="Malgun Gothic"/>
                <a:cs typeface="Malgun Gothic"/>
                <a:sym typeface="Malgun Gothic"/>
              </a:rPr>
              <a:t>일이</a:t>
            </a:r>
            <a:r>
              <a:rPr lang="ko">
                <a:solidFill>
                  <a:schemeClr val="dk1"/>
                </a:solidFill>
              </a:rPr>
              <a:t> </a:t>
            </a:r>
            <a:r>
              <a:rPr lang="ko">
                <a:solidFill>
                  <a:schemeClr val="dk1"/>
                </a:solidFill>
                <a:latin typeface="Malgun Gothic"/>
                <a:ea typeface="Malgun Gothic"/>
                <a:cs typeface="Malgun Gothic"/>
                <a:sym typeface="Malgun Gothic"/>
              </a:rPr>
              <a:t>된다는</a:t>
            </a:r>
            <a:r>
              <a:rPr lang="ko">
                <a:solidFill>
                  <a:schemeClr val="dk1"/>
                </a:solidFill>
              </a:rPr>
              <a:t> </a:t>
            </a:r>
            <a:r>
              <a:rPr lang="ko">
                <a:solidFill>
                  <a:schemeClr val="dk1"/>
                </a:solidFill>
                <a:latin typeface="Malgun Gothic"/>
                <a:ea typeface="Malgun Gothic"/>
                <a:cs typeface="Malgun Gothic"/>
                <a:sym typeface="Malgun Gothic"/>
              </a:rPr>
              <a:t>것입니다</a:t>
            </a:r>
            <a:r>
              <a:rPr lang="ko">
                <a:solidFill>
                  <a:schemeClr val="dk1"/>
                </a:solidFill>
              </a:rPr>
              <a:t>.</a:t>
            </a:r>
            <a:endParaRPr>
              <a:solidFill>
                <a:schemeClr val="dk1"/>
              </a:solidFill>
            </a:endParaRPr>
          </a:p>
          <a:p>
            <a:pPr indent="0" lvl="0" marL="0" rtl="0" algn="l">
              <a:lnSpc>
                <a:spcPct val="115000"/>
              </a:lnSpc>
              <a:spcBef>
                <a:spcPts val="1400"/>
              </a:spcBef>
              <a:spcAft>
                <a:spcPts val="0"/>
              </a:spcAft>
              <a:buNone/>
            </a:pPr>
            <a:r>
              <a:rPr lang="ko">
                <a:solidFill>
                  <a:schemeClr val="dk1"/>
                </a:solidFill>
                <a:latin typeface="Malgun Gothic"/>
                <a:ea typeface="Malgun Gothic"/>
                <a:cs typeface="Malgun Gothic"/>
                <a:sym typeface="Malgun Gothic"/>
              </a:rPr>
              <a:t>두번째는</a:t>
            </a:r>
            <a:r>
              <a:rPr lang="ko">
                <a:solidFill>
                  <a:schemeClr val="dk1"/>
                </a:solidFill>
              </a:rPr>
              <a:t> </a:t>
            </a:r>
            <a:r>
              <a:rPr lang="ko">
                <a:solidFill>
                  <a:schemeClr val="dk1"/>
                </a:solidFill>
                <a:latin typeface="Malgun Gothic"/>
                <a:ea typeface="Malgun Gothic"/>
                <a:cs typeface="Malgun Gothic"/>
                <a:sym typeface="Malgun Gothic"/>
              </a:rPr>
              <a:t>학교</a:t>
            </a:r>
            <a:r>
              <a:rPr lang="ko">
                <a:solidFill>
                  <a:schemeClr val="dk1"/>
                </a:solidFill>
              </a:rPr>
              <a:t>, </a:t>
            </a:r>
            <a:r>
              <a:rPr lang="ko">
                <a:solidFill>
                  <a:schemeClr val="dk1"/>
                </a:solidFill>
                <a:latin typeface="Malgun Gothic"/>
                <a:ea typeface="Malgun Gothic"/>
                <a:cs typeface="Malgun Gothic"/>
                <a:sym typeface="Malgun Gothic"/>
              </a:rPr>
              <a:t>학원</a:t>
            </a:r>
            <a:r>
              <a:rPr lang="ko">
                <a:solidFill>
                  <a:schemeClr val="dk1"/>
                </a:solidFill>
              </a:rPr>
              <a:t>, </a:t>
            </a:r>
            <a:r>
              <a:rPr lang="ko">
                <a:solidFill>
                  <a:schemeClr val="dk1"/>
                </a:solidFill>
                <a:latin typeface="Malgun Gothic"/>
                <a:ea typeface="Malgun Gothic"/>
                <a:cs typeface="Malgun Gothic"/>
                <a:sym typeface="Malgun Gothic"/>
              </a:rPr>
              <a:t>집을</a:t>
            </a:r>
            <a:r>
              <a:rPr lang="ko">
                <a:solidFill>
                  <a:schemeClr val="dk1"/>
                </a:solidFill>
              </a:rPr>
              <a:t> </a:t>
            </a:r>
            <a:r>
              <a:rPr lang="ko">
                <a:solidFill>
                  <a:schemeClr val="dk1"/>
                </a:solidFill>
                <a:latin typeface="Malgun Gothic"/>
                <a:ea typeface="Malgun Gothic"/>
                <a:cs typeface="Malgun Gothic"/>
                <a:sym typeface="Malgun Gothic"/>
              </a:rPr>
              <a:t>오가며</a:t>
            </a:r>
            <a:r>
              <a:rPr lang="ko">
                <a:solidFill>
                  <a:schemeClr val="dk1"/>
                </a:solidFill>
              </a:rPr>
              <a:t> </a:t>
            </a:r>
            <a:r>
              <a:rPr lang="ko">
                <a:solidFill>
                  <a:schemeClr val="dk1"/>
                </a:solidFill>
                <a:latin typeface="Malgun Gothic"/>
                <a:ea typeface="Malgun Gothic"/>
                <a:cs typeface="Malgun Gothic"/>
                <a:sym typeface="Malgun Gothic"/>
              </a:rPr>
              <a:t>공부하느라</a:t>
            </a:r>
            <a:r>
              <a:rPr lang="ko">
                <a:solidFill>
                  <a:schemeClr val="dk1"/>
                </a:solidFill>
              </a:rPr>
              <a:t> </a:t>
            </a:r>
            <a:r>
              <a:rPr lang="ko">
                <a:solidFill>
                  <a:schemeClr val="dk1"/>
                </a:solidFill>
                <a:latin typeface="Malgun Gothic"/>
                <a:ea typeface="Malgun Gothic"/>
                <a:cs typeface="Malgun Gothic"/>
                <a:sym typeface="Malgun Gothic"/>
              </a:rPr>
              <a:t>시간이</a:t>
            </a:r>
            <a:r>
              <a:rPr lang="ko">
                <a:solidFill>
                  <a:schemeClr val="dk1"/>
                </a:solidFill>
              </a:rPr>
              <a:t> </a:t>
            </a:r>
            <a:r>
              <a:rPr lang="ko">
                <a:solidFill>
                  <a:schemeClr val="dk1"/>
                </a:solidFill>
                <a:latin typeface="Malgun Gothic"/>
                <a:ea typeface="Malgun Gothic"/>
                <a:cs typeface="Malgun Gothic"/>
                <a:sym typeface="Malgun Gothic"/>
              </a:rPr>
              <a:t>많이</a:t>
            </a:r>
            <a:r>
              <a:rPr lang="ko">
                <a:solidFill>
                  <a:schemeClr val="dk1"/>
                </a:solidFill>
              </a:rPr>
              <a:t> </a:t>
            </a:r>
            <a:r>
              <a:rPr lang="ko">
                <a:solidFill>
                  <a:schemeClr val="dk1"/>
                </a:solidFill>
                <a:latin typeface="Malgun Gothic"/>
                <a:ea typeface="Malgun Gothic"/>
                <a:cs typeface="Malgun Gothic"/>
                <a:sym typeface="Malgun Gothic"/>
              </a:rPr>
              <a:t>없다는</a:t>
            </a:r>
            <a:r>
              <a:rPr lang="ko">
                <a:solidFill>
                  <a:schemeClr val="dk1"/>
                </a:solidFill>
              </a:rPr>
              <a:t> </a:t>
            </a:r>
            <a:r>
              <a:rPr lang="ko">
                <a:solidFill>
                  <a:schemeClr val="dk1"/>
                </a:solidFill>
                <a:latin typeface="Malgun Gothic"/>
                <a:ea typeface="Malgun Gothic"/>
                <a:cs typeface="Malgun Gothic"/>
                <a:sym typeface="Malgun Gothic"/>
              </a:rPr>
              <a:t>것입니다</a:t>
            </a:r>
            <a:r>
              <a:rPr lang="ko">
                <a:solidFill>
                  <a:schemeClr val="dk1"/>
                </a:solidFill>
              </a:rPr>
              <a:t>.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ko">
                <a:solidFill>
                  <a:schemeClr val="dk1"/>
                </a:solidFill>
                <a:latin typeface="Malgun Gothic"/>
                <a:ea typeface="Malgun Gothic"/>
                <a:cs typeface="Malgun Gothic"/>
                <a:sym typeface="Malgun Gothic"/>
              </a:rPr>
              <a:t>세번째는</a:t>
            </a:r>
            <a:r>
              <a:rPr lang="ko">
                <a:solidFill>
                  <a:schemeClr val="dk1"/>
                </a:solidFill>
              </a:rPr>
              <a:t> </a:t>
            </a:r>
            <a:r>
              <a:rPr lang="ko">
                <a:solidFill>
                  <a:schemeClr val="dk1"/>
                </a:solidFill>
                <a:latin typeface="Malgun Gothic"/>
                <a:ea typeface="Malgun Gothic"/>
                <a:cs typeface="Malgun Gothic"/>
                <a:sym typeface="Malgun Gothic"/>
              </a:rPr>
              <a:t>그</a:t>
            </a:r>
            <a:r>
              <a:rPr lang="ko">
                <a:solidFill>
                  <a:schemeClr val="dk1"/>
                </a:solidFill>
              </a:rPr>
              <a:t> </a:t>
            </a:r>
            <a:r>
              <a:rPr lang="ko">
                <a:solidFill>
                  <a:schemeClr val="dk1"/>
                </a:solidFill>
                <a:latin typeface="Malgun Gothic"/>
                <a:ea typeface="Malgun Gothic"/>
                <a:cs typeface="Malgun Gothic"/>
                <a:sym typeface="Malgun Gothic"/>
              </a:rPr>
              <a:t>결과</a:t>
            </a:r>
            <a:r>
              <a:rPr lang="ko">
                <a:solidFill>
                  <a:schemeClr val="dk1"/>
                </a:solidFill>
              </a:rPr>
              <a:t> </a:t>
            </a:r>
            <a:r>
              <a:rPr lang="ko">
                <a:solidFill>
                  <a:schemeClr val="dk1"/>
                </a:solidFill>
                <a:latin typeface="Malgun Gothic"/>
                <a:ea typeface="Malgun Gothic"/>
                <a:cs typeface="Malgun Gothic"/>
                <a:sym typeface="Malgun Gothic"/>
              </a:rPr>
              <a:t>복습을</a:t>
            </a:r>
            <a:r>
              <a:rPr lang="ko">
                <a:solidFill>
                  <a:schemeClr val="dk1"/>
                </a:solidFill>
              </a:rPr>
              <a:t> </a:t>
            </a:r>
            <a:r>
              <a:rPr lang="ko">
                <a:solidFill>
                  <a:schemeClr val="dk1"/>
                </a:solidFill>
                <a:latin typeface="Malgun Gothic"/>
                <a:ea typeface="Malgun Gothic"/>
                <a:cs typeface="Malgun Gothic"/>
                <a:sym typeface="Malgun Gothic"/>
              </a:rPr>
              <a:t>미루거나</a:t>
            </a:r>
            <a:r>
              <a:rPr lang="ko">
                <a:solidFill>
                  <a:schemeClr val="dk1"/>
                </a:solidFill>
              </a:rPr>
              <a:t> </a:t>
            </a:r>
            <a:r>
              <a:rPr lang="ko">
                <a:solidFill>
                  <a:schemeClr val="dk1"/>
                </a:solidFill>
                <a:latin typeface="Malgun Gothic"/>
                <a:ea typeface="Malgun Gothic"/>
                <a:cs typeface="Malgun Gothic"/>
                <a:sym typeface="Malgun Gothic"/>
              </a:rPr>
              <a:t>잊게</a:t>
            </a:r>
            <a:r>
              <a:rPr lang="ko">
                <a:solidFill>
                  <a:schemeClr val="dk1"/>
                </a:solidFill>
              </a:rPr>
              <a:t> </a:t>
            </a:r>
            <a:r>
              <a:rPr lang="ko">
                <a:solidFill>
                  <a:schemeClr val="dk1"/>
                </a:solidFill>
                <a:latin typeface="Malgun Gothic"/>
                <a:ea typeface="Malgun Gothic"/>
                <a:cs typeface="Malgun Gothic"/>
                <a:sym typeface="Malgun Gothic"/>
              </a:rPr>
              <a:t>되어</a:t>
            </a:r>
            <a:r>
              <a:rPr lang="ko">
                <a:solidFill>
                  <a:schemeClr val="dk1"/>
                </a:solidFill>
              </a:rPr>
              <a:t> </a:t>
            </a:r>
            <a:r>
              <a:rPr lang="ko">
                <a:solidFill>
                  <a:schemeClr val="dk1"/>
                </a:solidFill>
                <a:latin typeface="Malgun Gothic"/>
                <a:ea typeface="Malgun Gothic"/>
                <a:cs typeface="Malgun Gothic"/>
                <a:sym typeface="Malgun Gothic"/>
              </a:rPr>
              <a:t>복습하기에</a:t>
            </a:r>
            <a:r>
              <a:rPr lang="ko">
                <a:solidFill>
                  <a:schemeClr val="dk1"/>
                </a:solidFill>
              </a:rPr>
              <a:t> </a:t>
            </a:r>
            <a:r>
              <a:rPr lang="ko">
                <a:solidFill>
                  <a:schemeClr val="dk1"/>
                </a:solidFill>
                <a:latin typeface="Malgun Gothic"/>
                <a:ea typeface="Malgun Gothic"/>
                <a:cs typeface="Malgun Gothic"/>
                <a:sym typeface="Malgun Gothic"/>
              </a:rPr>
              <a:t>적절한</a:t>
            </a:r>
            <a:r>
              <a:rPr lang="ko">
                <a:solidFill>
                  <a:schemeClr val="dk1"/>
                </a:solidFill>
              </a:rPr>
              <a:t> </a:t>
            </a:r>
            <a:r>
              <a:rPr lang="ko">
                <a:solidFill>
                  <a:schemeClr val="dk1"/>
                </a:solidFill>
                <a:latin typeface="Malgun Gothic"/>
                <a:ea typeface="Malgun Gothic"/>
                <a:cs typeface="Malgun Gothic"/>
                <a:sym typeface="Malgun Gothic"/>
              </a:rPr>
              <a:t>타이밍을</a:t>
            </a:r>
            <a:r>
              <a:rPr lang="ko">
                <a:solidFill>
                  <a:schemeClr val="dk1"/>
                </a:solidFill>
              </a:rPr>
              <a:t> </a:t>
            </a:r>
            <a:r>
              <a:rPr lang="ko">
                <a:solidFill>
                  <a:schemeClr val="dk1"/>
                </a:solidFill>
                <a:latin typeface="Malgun Gothic"/>
                <a:ea typeface="Malgun Gothic"/>
                <a:cs typeface="Malgun Gothic"/>
                <a:sym typeface="Malgun Gothic"/>
              </a:rPr>
              <a:t>놓치고</a:t>
            </a:r>
            <a:r>
              <a:rPr lang="ko">
                <a:solidFill>
                  <a:schemeClr val="dk1"/>
                </a:solidFill>
              </a:rPr>
              <a:t>, </a:t>
            </a:r>
            <a:r>
              <a:rPr lang="ko">
                <a:solidFill>
                  <a:schemeClr val="dk1"/>
                </a:solidFill>
                <a:latin typeface="Malgun Gothic"/>
                <a:ea typeface="Malgun Gothic"/>
                <a:cs typeface="Malgun Gothic"/>
                <a:sym typeface="Malgun Gothic"/>
              </a:rPr>
              <a:t>공부해야</a:t>
            </a:r>
            <a:r>
              <a:rPr lang="ko">
                <a:solidFill>
                  <a:schemeClr val="dk1"/>
                </a:solidFill>
              </a:rPr>
              <a:t> </a:t>
            </a:r>
            <a:r>
              <a:rPr lang="ko">
                <a:solidFill>
                  <a:schemeClr val="dk1"/>
                </a:solidFill>
                <a:latin typeface="Malgun Gothic"/>
                <a:ea typeface="Malgun Gothic"/>
                <a:cs typeface="Malgun Gothic"/>
                <a:sym typeface="Malgun Gothic"/>
              </a:rPr>
              <a:t>할</a:t>
            </a:r>
            <a:r>
              <a:rPr lang="ko">
                <a:solidFill>
                  <a:schemeClr val="dk1"/>
                </a:solidFill>
              </a:rPr>
              <a:t> </a:t>
            </a:r>
            <a:r>
              <a:rPr lang="ko">
                <a:solidFill>
                  <a:schemeClr val="dk1"/>
                </a:solidFill>
                <a:latin typeface="Malgun Gothic"/>
                <a:ea typeface="Malgun Gothic"/>
                <a:cs typeface="Malgun Gothic"/>
                <a:sym typeface="Malgun Gothic"/>
              </a:rPr>
              <a:t>내용이</a:t>
            </a:r>
            <a:r>
              <a:rPr lang="ko">
                <a:solidFill>
                  <a:schemeClr val="dk1"/>
                </a:solidFill>
              </a:rPr>
              <a:t> </a:t>
            </a:r>
            <a:r>
              <a:rPr lang="ko">
                <a:solidFill>
                  <a:schemeClr val="dk1"/>
                </a:solidFill>
                <a:latin typeface="Malgun Gothic"/>
                <a:ea typeface="Malgun Gothic"/>
                <a:cs typeface="Malgun Gothic"/>
                <a:sym typeface="Malgun Gothic"/>
              </a:rPr>
              <a:t>계속</a:t>
            </a:r>
            <a:r>
              <a:rPr lang="ko">
                <a:solidFill>
                  <a:schemeClr val="dk1"/>
                </a:solidFill>
              </a:rPr>
              <a:t> </a:t>
            </a:r>
            <a:r>
              <a:rPr lang="ko">
                <a:solidFill>
                  <a:schemeClr val="dk1"/>
                </a:solidFill>
                <a:latin typeface="Malgun Gothic"/>
                <a:ea typeface="Malgun Gothic"/>
                <a:cs typeface="Malgun Gothic"/>
                <a:sym typeface="Malgun Gothic"/>
              </a:rPr>
              <a:t>쌓여간다는</a:t>
            </a:r>
            <a:r>
              <a:rPr lang="ko">
                <a:solidFill>
                  <a:schemeClr val="dk1"/>
                </a:solidFill>
              </a:rPr>
              <a:t> </a:t>
            </a:r>
            <a:r>
              <a:rPr lang="ko">
                <a:solidFill>
                  <a:schemeClr val="dk1"/>
                </a:solidFill>
                <a:latin typeface="Malgun Gothic"/>
                <a:ea typeface="Malgun Gothic"/>
                <a:cs typeface="Malgun Gothic"/>
                <a:sym typeface="Malgun Gothic"/>
              </a:rPr>
              <a:t>것입니다</a:t>
            </a:r>
            <a:r>
              <a:rPr lang="ko">
                <a:solidFill>
                  <a:schemeClr val="dk1"/>
                </a:solidFill>
              </a:rPr>
              <a:t>.</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ko">
                <a:solidFill>
                  <a:schemeClr val="dk1"/>
                </a:solidFill>
                <a:latin typeface="Malgun Gothic"/>
                <a:ea typeface="Malgun Gothic"/>
                <a:cs typeface="Malgun Gothic"/>
                <a:sym typeface="Malgun Gothic"/>
              </a:rPr>
              <a:t>직장인들이</a:t>
            </a:r>
            <a:r>
              <a:rPr lang="ko">
                <a:solidFill>
                  <a:schemeClr val="dk1"/>
                </a:solidFill>
              </a:rPr>
              <a:t> </a:t>
            </a:r>
            <a:r>
              <a:rPr lang="ko">
                <a:solidFill>
                  <a:schemeClr val="dk1"/>
                </a:solidFill>
                <a:latin typeface="Malgun Gothic"/>
                <a:ea typeface="Malgun Gothic"/>
                <a:cs typeface="Malgun Gothic"/>
                <a:sym typeface="Malgun Gothic"/>
              </a:rPr>
              <a:t>복습과</a:t>
            </a:r>
            <a:r>
              <a:rPr lang="ko">
                <a:solidFill>
                  <a:schemeClr val="dk1"/>
                </a:solidFill>
              </a:rPr>
              <a:t> </a:t>
            </a:r>
            <a:r>
              <a:rPr lang="ko">
                <a:solidFill>
                  <a:schemeClr val="dk1"/>
                </a:solidFill>
                <a:latin typeface="Malgun Gothic"/>
                <a:ea typeface="Malgun Gothic"/>
                <a:cs typeface="Malgun Gothic"/>
                <a:sym typeface="Malgun Gothic"/>
              </a:rPr>
              <a:t>관련해서</a:t>
            </a:r>
            <a:r>
              <a:rPr lang="ko">
                <a:solidFill>
                  <a:schemeClr val="dk1"/>
                </a:solidFill>
              </a:rPr>
              <a:t> </a:t>
            </a:r>
            <a:r>
              <a:rPr lang="ko">
                <a:solidFill>
                  <a:schemeClr val="dk1"/>
                </a:solidFill>
                <a:latin typeface="Malgun Gothic"/>
                <a:ea typeface="Malgun Gothic"/>
                <a:cs typeface="Malgun Gothic"/>
                <a:sym typeface="Malgun Gothic"/>
              </a:rPr>
              <a:t>느끼는</a:t>
            </a:r>
            <a:r>
              <a:rPr lang="ko">
                <a:solidFill>
                  <a:schemeClr val="dk1"/>
                </a:solidFill>
              </a:rPr>
              <a:t> </a:t>
            </a:r>
            <a:r>
              <a:rPr lang="ko">
                <a:solidFill>
                  <a:schemeClr val="dk1"/>
                </a:solidFill>
                <a:latin typeface="Malgun Gothic"/>
                <a:ea typeface="Malgun Gothic"/>
                <a:cs typeface="Malgun Gothic"/>
                <a:sym typeface="Malgun Gothic"/>
              </a:rPr>
              <a:t>문제는</a:t>
            </a:r>
            <a:r>
              <a:rPr lang="ko">
                <a:solidFill>
                  <a:schemeClr val="dk1"/>
                </a:solidFill>
              </a:rPr>
              <a:t> </a:t>
            </a:r>
            <a:r>
              <a:rPr lang="ko">
                <a:solidFill>
                  <a:schemeClr val="dk1"/>
                </a:solidFill>
                <a:latin typeface="Malgun Gothic"/>
                <a:ea typeface="Malgun Gothic"/>
                <a:cs typeface="Malgun Gothic"/>
                <a:sym typeface="Malgun Gothic"/>
              </a:rPr>
              <a:t>첫번째</a:t>
            </a:r>
            <a:r>
              <a:rPr lang="ko">
                <a:solidFill>
                  <a:schemeClr val="dk1"/>
                </a:solidFill>
              </a:rPr>
              <a:t>, </a:t>
            </a:r>
            <a:r>
              <a:rPr lang="ko">
                <a:solidFill>
                  <a:schemeClr val="dk1"/>
                </a:solidFill>
                <a:latin typeface="Malgun Gothic"/>
                <a:ea typeface="Malgun Gothic"/>
                <a:cs typeface="Malgun Gothic"/>
                <a:sym typeface="Malgun Gothic"/>
              </a:rPr>
              <a:t>직장을</a:t>
            </a:r>
            <a:r>
              <a:rPr lang="ko">
                <a:solidFill>
                  <a:schemeClr val="dk1"/>
                </a:solidFill>
              </a:rPr>
              <a:t> </a:t>
            </a:r>
            <a:r>
              <a:rPr lang="ko">
                <a:solidFill>
                  <a:schemeClr val="dk1"/>
                </a:solidFill>
                <a:latin typeface="Malgun Gothic"/>
                <a:ea typeface="Malgun Gothic"/>
                <a:cs typeface="Malgun Gothic"/>
                <a:sym typeface="Malgun Gothic"/>
              </a:rPr>
              <a:t>다니다</a:t>
            </a:r>
            <a:r>
              <a:rPr lang="ko">
                <a:solidFill>
                  <a:schemeClr val="dk1"/>
                </a:solidFill>
              </a:rPr>
              <a:t> </a:t>
            </a:r>
            <a:r>
              <a:rPr lang="ko">
                <a:solidFill>
                  <a:schemeClr val="dk1"/>
                </a:solidFill>
                <a:latin typeface="Malgun Gothic"/>
                <a:ea typeface="Malgun Gothic"/>
                <a:cs typeface="Malgun Gothic"/>
                <a:sym typeface="Malgun Gothic"/>
              </a:rPr>
              <a:t>보니</a:t>
            </a:r>
            <a:r>
              <a:rPr lang="ko">
                <a:solidFill>
                  <a:schemeClr val="dk1"/>
                </a:solidFill>
              </a:rPr>
              <a:t> </a:t>
            </a:r>
            <a:r>
              <a:rPr lang="ko">
                <a:solidFill>
                  <a:schemeClr val="dk1"/>
                </a:solidFill>
                <a:latin typeface="Malgun Gothic"/>
                <a:ea typeface="Malgun Gothic"/>
                <a:cs typeface="Malgun Gothic"/>
                <a:sym typeface="Malgun Gothic"/>
              </a:rPr>
              <a:t>복습을</a:t>
            </a:r>
            <a:r>
              <a:rPr lang="ko">
                <a:solidFill>
                  <a:schemeClr val="dk1"/>
                </a:solidFill>
              </a:rPr>
              <a:t> </a:t>
            </a:r>
            <a:r>
              <a:rPr lang="ko">
                <a:solidFill>
                  <a:schemeClr val="dk1"/>
                </a:solidFill>
                <a:latin typeface="Malgun Gothic"/>
                <a:ea typeface="Malgun Gothic"/>
                <a:cs typeface="Malgun Gothic"/>
                <a:sym typeface="Malgun Gothic"/>
              </a:rPr>
              <a:t>할</a:t>
            </a:r>
            <a:r>
              <a:rPr lang="ko">
                <a:solidFill>
                  <a:schemeClr val="dk1"/>
                </a:solidFill>
              </a:rPr>
              <a:t> </a:t>
            </a:r>
            <a:r>
              <a:rPr lang="ko">
                <a:solidFill>
                  <a:schemeClr val="dk1"/>
                </a:solidFill>
                <a:latin typeface="Malgun Gothic"/>
                <a:ea typeface="Malgun Gothic"/>
                <a:cs typeface="Malgun Gothic"/>
                <a:sym typeface="Malgun Gothic"/>
              </a:rPr>
              <a:t>시간이</a:t>
            </a:r>
            <a:r>
              <a:rPr lang="ko">
                <a:solidFill>
                  <a:schemeClr val="dk1"/>
                </a:solidFill>
              </a:rPr>
              <a:t> </a:t>
            </a:r>
            <a:r>
              <a:rPr lang="ko">
                <a:solidFill>
                  <a:schemeClr val="dk1"/>
                </a:solidFill>
                <a:latin typeface="Malgun Gothic"/>
                <a:ea typeface="Malgun Gothic"/>
                <a:cs typeface="Malgun Gothic"/>
                <a:sym typeface="Malgun Gothic"/>
              </a:rPr>
              <a:t>부족하다는</a:t>
            </a:r>
            <a:r>
              <a:rPr lang="ko">
                <a:solidFill>
                  <a:schemeClr val="dk1"/>
                </a:solidFill>
              </a:rPr>
              <a:t> </a:t>
            </a:r>
            <a:r>
              <a:rPr lang="ko">
                <a:solidFill>
                  <a:schemeClr val="dk1"/>
                </a:solidFill>
                <a:latin typeface="Malgun Gothic"/>
                <a:ea typeface="Malgun Gothic"/>
                <a:cs typeface="Malgun Gothic"/>
                <a:sym typeface="Malgun Gothic"/>
              </a:rPr>
              <a:t>것입니다</a:t>
            </a:r>
            <a:r>
              <a:rPr lang="ko">
                <a:solidFill>
                  <a:schemeClr val="dk1"/>
                </a:solidFill>
              </a:rPr>
              <a:t>. </a:t>
            </a:r>
            <a:r>
              <a:rPr lang="ko">
                <a:solidFill>
                  <a:schemeClr val="dk1"/>
                </a:solidFill>
                <a:latin typeface="Malgun Gothic"/>
                <a:ea typeface="Malgun Gothic"/>
                <a:cs typeface="Malgun Gothic"/>
                <a:sym typeface="Malgun Gothic"/>
              </a:rPr>
              <a:t>그리고</a:t>
            </a:r>
            <a:r>
              <a:rPr lang="ko">
                <a:solidFill>
                  <a:schemeClr val="dk1"/>
                </a:solidFill>
              </a:rPr>
              <a:t> </a:t>
            </a:r>
            <a:r>
              <a:rPr lang="ko">
                <a:solidFill>
                  <a:schemeClr val="dk1"/>
                </a:solidFill>
                <a:latin typeface="Malgun Gothic"/>
                <a:ea typeface="Malgun Gothic"/>
                <a:cs typeface="Malgun Gothic"/>
                <a:sym typeface="Malgun Gothic"/>
              </a:rPr>
              <a:t>두번째는</a:t>
            </a:r>
            <a:r>
              <a:rPr lang="ko">
                <a:solidFill>
                  <a:schemeClr val="dk1"/>
                </a:solidFill>
              </a:rPr>
              <a:t> </a:t>
            </a:r>
            <a:r>
              <a:rPr lang="ko">
                <a:solidFill>
                  <a:schemeClr val="dk1"/>
                </a:solidFill>
                <a:latin typeface="Malgun Gothic"/>
                <a:ea typeface="Malgun Gothic"/>
                <a:cs typeface="Malgun Gothic"/>
                <a:sym typeface="Malgun Gothic"/>
              </a:rPr>
              <a:t>야근</a:t>
            </a:r>
            <a:r>
              <a:rPr lang="ko">
                <a:solidFill>
                  <a:schemeClr val="dk1"/>
                </a:solidFill>
              </a:rPr>
              <a:t>, </a:t>
            </a:r>
            <a:r>
              <a:rPr lang="ko">
                <a:solidFill>
                  <a:schemeClr val="dk1"/>
                </a:solidFill>
                <a:latin typeface="Malgun Gothic"/>
                <a:ea typeface="Malgun Gothic"/>
                <a:cs typeface="Malgun Gothic"/>
                <a:sym typeface="Malgun Gothic"/>
              </a:rPr>
              <a:t>출장</a:t>
            </a:r>
            <a:r>
              <a:rPr lang="ko">
                <a:solidFill>
                  <a:schemeClr val="dk1"/>
                </a:solidFill>
              </a:rPr>
              <a:t> </a:t>
            </a:r>
            <a:r>
              <a:rPr lang="ko">
                <a:solidFill>
                  <a:schemeClr val="dk1"/>
                </a:solidFill>
                <a:latin typeface="Malgun Gothic"/>
                <a:ea typeface="Malgun Gothic"/>
                <a:cs typeface="Malgun Gothic"/>
                <a:sym typeface="Malgun Gothic"/>
              </a:rPr>
              <a:t>등</a:t>
            </a:r>
            <a:r>
              <a:rPr lang="ko">
                <a:solidFill>
                  <a:schemeClr val="dk1"/>
                </a:solidFill>
              </a:rPr>
              <a:t> </a:t>
            </a:r>
            <a:r>
              <a:rPr lang="ko">
                <a:solidFill>
                  <a:schemeClr val="dk1"/>
                </a:solidFill>
                <a:latin typeface="Malgun Gothic"/>
                <a:ea typeface="Malgun Gothic"/>
                <a:cs typeface="Malgun Gothic"/>
                <a:sym typeface="Malgun Gothic"/>
              </a:rPr>
              <a:t>온전히</a:t>
            </a:r>
            <a:r>
              <a:rPr lang="ko">
                <a:solidFill>
                  <a:schemeClr val="dk1"/>
                </a:solidFill>
              </a:rPr>
              <a:t> </a:t>
            </a:r>
            <a:r>
              <a:rPr lang="ko">
                <a:solidFill>
                  <a:schemeClr val="dk1"/>
                </a:solidFill>
                <a:latin typeface="Malgun Gothic"/>
                <a:ea typeface="Malgun Gothic"/>
                <a:cs typeface="Malgun Gothic"/>
                <a:sym typeface="Malgun Gothic"/>
              </a:rPr>
              <a:t>공부에만</a:t>
            </a:r>
            <a:r>
              <a:rPr lang="ko">
                <a:solidFill>
                  <a:schemeClr val="dk1"/>
                </a:solidFill>
              </a:rPr>
              <a:t> </a:t>
            </a:r>
            <a:r>
              <a:rPr lang="ko">
                <a:solidFill>
                  <a:schemeClr val="dk1"/>
                </a:solidFill>
                <a:latin typeface="Malgun Gothic"/>
                <a:ea typeface="Malgun Gothic"/>
                <a:cs typeface="Malgun Gothic"/>
                <a:sym typeface="Malgun Gothic"/>
              </a:rPr>
              <a:t>집중하기</a:t>
            </a:r>
            <a:r>
              <a:rPr lang="ko">
                <a:solidFill>
                  <a:schemeClr val="dk1"/>
                </a:solidFill>
              </a:rPr>
              <a:t> </a:t>
            </a:r>
            <a:r>
              <a:rPr lang="ko">
                <a:solidFill>
                  <a:schemeClr val="dk1"/>
                </a:solidFill>
                <a:latin typeface="Malgun Gothic"/>
                <a:ea typeface="Malgun Gothic"/>
                <a:cs typeface="Malgun Gothic"/>
                <a:sym typeface="Malgun Gothic"/>
              </a:rPr>
              <a:t>어려운</a:t>
            </a:r>
            <a:r>
              <a:rPr lang="ko">
                <a:solidFill>
                  <a:schemeClr val="dk1"/>
                </a:solidFill>
              </a:rPr>
              <a:t> </a:t>
            </a:r>
            <a:r>
              <a:rPr lang="ko">
                <a:solidFill>
                  <a:schemeClr val="dk1"/>
                </a:solidFill>
                <a:latin typeface="Malgun Gothic"/>
                <a:ea typeface="Malgun Gothic"/>
                <a:cs typeface="Malgun Gothic"/>
                <a:sym typeface="Malgun Gothic"/>
              </a:rPr>
              <a:t>환경이다보니</a:t>
            </a:r>
            <a:r>
              <a:rPr lang="ko">
                <a:solidFill>
                  <a:schemeClr val="dk1"/>
                </a:solidFill>
              </a:rPr>
              <a:t> </a:t>
            </a:r>
            <a:r>
              <a:rPr lang="ko">
                <a:solidFill>
                  <a:schemeClr val="dk1"/>
                </a:solidFill>
                <a:latin typeface="Malgun Gothic"/>
                <a:ea typeface="Malgun Gothic"/>
                <a:cs typeface="Malgun Gothic"/>
                <a:sym typeface="Malgun Gothic"/>
              </a:rPr>
              <a:t>규칙적으로</a:t>
            </a:r>
            <a:r>
              <a:rPr lang="ko">
                <a:solidFill>
                  <a:schemeClr val="dk1"/>
                </a:solidFill>
              </a:rPr>
              <a:t> </a:t>
            </a:r>
            <a:r>
              <a:rPr lang="ko">
                <a:solidFill>
                  <a:schemeClr val="dk1"/>
                </a:solidFill>
                <a:latin typeface="Malgun Gothic"/>
                <a:ea typeface="Malgun Gothic"/>
                <a:cs typeface="Malgun Gothic"/>
                <a:sym typeface="Malgun Gothic"/>
              </a:rPr>
              <a:t>복습을</a:t>
            </a:r>
            <a:r>
              <a:rPr lang="ko">
                <a:solidFill>
                  <a:schemeClr val="dk1"/>
                </a:solidFill>
              </a:rPr>
              <a:t> </a:t>
            </a:r>
            <a:r>
              <a:rPr lang="ko">
                <a:solidFill>
                  <a:schemeClr val="dk1"/>
                </a:solidFill>
                <a:latin typeface="Malgun Gothic"/>
                <a:ea typeface="Malgun Gothic"/>
                <a:cs typeface="Malgun Gothic"/>
                <a:sym typeface="Malgun Gothic"/>
              </a:rPr>
              <a:t>하는</a:t>
            </a:r>
            <a:r>
              <a:rPr lang="ko">
                <a:solidFill>
                  <a:schemeClr val="dk1"/>
                </a:solidFill>
              </a:rPr>
              <a:t> </a:t>
            </a:r>
            <a:r>
              <a:rPr lang="ko">
                <a:solidFill>
                  <a:schemeClr val="dk1"/>
                </a:solidFill>
                <a:latin typeface="Malgun Gothic"/>
                <a:ea typeface="Malgun Gothic"/>
                <a:cs typeface="Malgun Gothic"/>
                <a:sym typeface="Malgun Gothic"/>
              </a:rPr>
              <a:t>것이</a:t>
            </a:r>
            <a:r>
              <a:rPr lang="ko">
                <a:solidFill>
                  <a:schemeClr val="dk1"/>
                </a:solidFill>
              </a:rPr>
              <a:t> </a:t>
            </a:r>
            <a:r>
              <a:rPr lang="ko">
                <a:solidFill>
                  <a:schemeClr val="dk1"/>
                </a:solidFill>
                <a:latin typeface="Malgun Gothic"/>
                <a:ea typeface="Malgun Gothic"/>
                <a:cs typeface="Malgun Gothic"/>
                <a:sym typeface="Malgun Gothic"/>
              </a:rPr>
              <a:t>힘들다는</a:t>
            </a:r>
            <a:r>
              <a:rPr lang="ko">
                <a:solidFill>
                  <a:schemeClr val="dk1"/>
                </a:solidFill>
              </a:rPr>
              <a:t> </a:t>
            </a:r>
            <a:r>
              <a:rPr lang="ko">
                <a:solidFill>
                  <a:schemeClr val="dk1"/>
                </a:solidFill>
                <a:latin typeface="Malgun Gothic"/>
                <a:ea typeface="Malgun Gothic"/>
                <a:cs typeface="Malgun Gothic"/>
                <a:sym typeface="Malgun Gothic"/>
              </a:rPr>
              <a:t>것입니다</a:t>
            </a:r>
            <a:r>
              <a:rPr lang="ko">
                <a:solidFill>
                  <a:schemeClr val="dk1"/>
                </a:solidFill>
              </a:rPr>
              <a:t>. </a:t>
            </a:r>
            <a:endParaRPr>
              <a:solidFill>
                <a:schemeClr val="dk1"/>
              </a:solidFill>
            </a:endParaRPr>
          </a:p>
          <a:p>
            <a:pPr indent="0" lvl="0" marL="0" rtl="0" algn="l">
              <a:spcBef>
                <a:spcPts val="14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fadf742f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fadf742f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저희 앱의 성공 평가 기준은 다음과 같습니다.</a:t>
            </a:r>
            <a:endParaRPr/>
          </a:p>
          <a:p>
            <a:pPr indent="0" lvl="0" marL="0" rtl="0" algn="l">
              <a:spcBef>
                <a:spcPts val="0"/>
              </a:spcBef>
              <a:spcAft>
                <a:spcPts val="0"/>
              </a:spcAft>
              <a:buNone/>
            </a:pPr>
            <a:r>
              <a:rPr lang="ko"/>
              <a:t>가장 기본적으로 녹음 기능이 잘 작동하고, 복습 알림이 울릴 때마다 녹음한 파일을 다시 재생할 수 있어야 합니다.</a:t>
            </a:r>
            <a:endParaRPr/>
          </a:p>
          <a:p>
            <a:pPr indent="0" lvl="0" marL="0" rtl="0" algn="l">
              <a:spcBef>
                <a:spcPts val="0"/>
              </a:spcBef>
              <a:spcAft>
                <a:spcPts val="0"/>
              </a:spcAft>
              <a:buNone/>
            </a:pPr>
            <a:r>
              <a:rPr lang="ko"/>
              <a:t>또한 사용자 상황에 맞는 적절한 복습 알림이 울려야 합니다. 예를 들어 사용자가 이동 중인 경우 오랜 시간이 걸리지 않는 틈새 복습을 위한 알림을 보내는 등의 로직이 잘 구현되어야 합니다.</a:t>
            </a:r>
            <a:endParaRPr/>
          </a:p>
          <a:p>
            <a:pPr indent="0" lvl="0" marL="0" rtl="0" algn="l">
              <a:spcBef>
                <a:spcPts val="0"/>
              </a:spcBef>
              <a:spcAft>
                <a:spcPts val="0"/>
              </a:spcAft>
              <a:buNone/>
            </a:pPr>
            <a:r>
              <a:rPr lang="ko"/>
              <a:t>마지막으로는 사용자가 녹음한 파일로부터 복습 자료가 원활하게 자동 제작되어야 합니다.</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fadf742f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fadf742f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a:solidFill>
                  <a:schemeClr val="dk1"/>
                </a:solidFill>
              </a:rPr>
              <a:t>다음은 저희의 프로젝트 실행 계획입니다.</a:t>
            </a:r>
            <a:endParaRPr>
              <a:solidFill>
                <a:schemeClr val="dk1"/>
              </a:solidFill>
            </a:endParaRPr>
          </a:p>
          <a:p>
            <a:pPr indent="0" lvl="0" marL="0" rtl="0" algn="l">
              <a:lnSpc>
                <a:spcPct val="115000"/>
              </a:lnSpc>
              <a:spcBef>
                <a:spcPts val="0"/>
              </a:spcBef>
              <a:spcAft>
                <a:spcPts val="0"/>
              </a:spcAft>
              <a:buNone/>
            </a:pPr>
            <a:r>
              <a:rPr lang="ko">
                <a:solidFill>
                  <a:schemeClr val="dk1"/>
                </a:solidFill>
              </a:rPr>
              <a:t>app 개발에서 기본적인 ui/ux를 만들고 복습 푸시 알림을 개발할 예정입니다.</a:t>
            </a:r>
            <a:endParaRPr>
              <a:solidFill>
                <a:schemeClr val="dk1"/>
              </a:solidFill>
            </a:endParaRPr>
          </a:p>
          <a:p>
            <a:pPr indent="0" lvl="0" marL="0" rtl="0" algn="l">
              <a:lnSpc>
                <a:spcPct val="115000"/>
              </a:lnSpc>
              <a:spcBef>
                <a:spcPts val="0"/>
              </a:spcBef>
              <a:spcAft>
                <a:spcPts val="0"/>
              </a:spcAft>
              <a:buNone/>
            </a:pPr>
            <a:r>
              <a:rPr lang="ko">
                <a:solidFill>
                  <a:schemeClr val="dk1"/>
                </a:solidFill>
              </a:rPr>
              <a:t>동시에 앱에서 사용할 speech2text모델과 텍스트 요약 모델을 학습하고 app에 빌드할 예정입니다.</a:t>
            </a:r>
            <a:endParaRPr>
              <a:solidFill>
                <a:schemeClr val="dk1"/>
              </a:solidFill>
            </a:endParaRPr>
          </a:p>
          <a:p>
            <a:pPr indent="0" lvl="0" marL="0" rtl="0" algn="l">
              <a:lnSpc>
                <a:spcPct val="115000"/>
              </a:lnSpc>
              <a:spcBef>
                <a:spcPts val="0"/>
              </a:spcBef>
              <a:spcAft>
                <a:spcPts val="0"/>
              </a:spcAft>
              <a:buNone/>
            </a:pPr>
            <a:r>
              <a:rPr lang="ko">
                <a:solidFill>
                  <a:schemeClr val="dk1"/>
                </a:solidFill>
              </a:rPr>
              <a:t>퀴즈 생성과 오디오 태깅은 앞의 두 모델 개발이 잘 되면 진행하는 것으로 계획했습니다.</a:t>
            </a:r>
            <a:endParaRPr>
              <a:solidFill>
                <a:schemeClr val="dk1"/>
              </a:solidFill>
            </a:endParaRPr>
          </a:p>
          <a:p>
            <a:pPr indent="0" lvl="0" marL="0" rtl="0" algn="l">
              <a:lnSpc>
                <a:spcPct val="115000"/>
              </a:lnSpc>
              <a:spcBef>
                <a:spcPts val="0"/>
              </a:spcBef>
              <a:spcAft>
                <a:spcPts val="0"/>
              </a:spcAft>
              <a:buNone/>
            </a:pPr>
            <a:r>
              <a:rPr lang="ko">
                <a:solidFill>
                  <a:schemeClr val="dk1"/>
                </a:solidFill>
              </a:rPr>
              <a: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ko">
                <a:solidFill>
                  <a:schemeClr val="dk1"/>
                </a:solidFill>
              </a:rPr>
              <a:t>Overall Project Plan (1p)</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ko">
                <a:solidFill>
                  <a:schemeClr val="dk1"/>
                </a:solidFill>
              </a:rPr>
              <a:t>Milestone 2 (9/27 ~ 11/8)</a:t>
            </a: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b="1" lang="ko">
                <a:solidFill>
                  <a:schemeClr val="dk1"/>
                </a:solidFill>
              </a:rPr>
              <a:t>Week 1</a:t>
            </a:r>
            <a:endParaRPr b="1">
              <a:solidFill>
                <a:schemeClr val="dk1"/>
              </a:solidFill>
            </a:endParaRPr>
          </a:p>
          <a:p>
            <a:pPr indent="-298450" lvl="3" marL="1828800" rtl="0" algn="l">
              <a:lnSpc>
                <a:spcPct val="115000"/>
              </a:lnSpc>
              <a:spcBef>
                <a:spcPts val="0"/>
              </a:spcBef>
              <a:spcAft>
                <a:spcPts val="0"/>
              </a:spcAft>
              <a:buClr>
                <a:schemeClr val="dk1"/>
              </a:buClr>
              <a:buSzPts val="1100"/>
              <a:buChar char="●"/>
            </a:pPr>
            <a:r>
              <a:rPr lang="ko">
                <a:solidFill>
                  <a:schemeClr val="dk1"/>
                </a:solidFill>
              </a:rPr>
              <a:t>UI/UX 디자인 (FIgma) 완료 </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ko">
                <a:solidFill>
                  <a:schemeClr val="dk1"/>
                </a:solidFill>
              </a:rPr>
              <a:t>Swift/iOS 개발 튜토리얼(UIKit) </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ko">
                <a:solidFill>
                  <a:schemeClr val="dk1"/>
                </a:solidFill>
              </a:rPr>
              <a:t>Week 2 ~ Week 3</a:t>
            </a:r>
            <a:endParaRPr b="1">
              <a:solidFill>
                <a:schemeClr val="dk1"/>
              </a:solidFill>
            </a:endParaRPr>
          </a:p>
          <a:p>
            <a:pPr indent="-298450" lvl="3" marL="1828800" rtl="0" algn="l">
              <a:lnSpc>
                <a:spcPct val="115000"/>
              </a:lnSpc>
              <a:spcBef>
                <a:spcPts val="0"/>
              </a:spcBef>
              <a:spcAft>
                <a:spcPts val="0"/>
              </a:spcAft>
              <a:buClr>
                <a:schemeClr val="dk1"/>
              </a:buClr>
              <a:buSzPts val="1100"/>
              <a:buChar char="●"/>
            </a:pPr>
            <a:r>
              <a:rPr lang="ko">
                <a:solidFill>
                  <a:schemeClr val="dk1"/>
                </a:solidFill>
              </a:rPr>
              <a:t>UI 제작(code)</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ko">
                <a:solidFill>
                  <a:schemeClr val="dk1"/>
                </a:solidFill>
              </a:rPr>
              <a:t>Speech2Text 모델 개발 + 간단한 키워드 추출 -&gt; 팝업 퀴즈(키워드)  -----텍스트 요약으로 대체//키워드 추출은 퀴즈 생성 모델 개발로 옮김</a:t>
            </a:r>
            <a:endParaRPr>
              <a:solidFill>
                <a:schemeClr val="dk1"/>
              </a:solidFill>
            </a:endParaRPr>
          </a:p>
          <a:p>
            <a:pPr indent="-298450" lvl="4" marL="2286000" rtl="0" algn="l">
              <a:lnSpc>
                <a:spcPct val="115000"/>
              </a:lnSpc>
              <a:spcBef>
                <a:spcPts val="0"/>
              </a:spcBef>
              <a:spcAft>
                <a:spcPts val="0"/>
              </a:spcAft>
              <a:buClr>
                <a:schemeClr val="dk1"/>
              </a:buClr>
              <a:buSzPts val="1100"/>
              <a:buChar char="○"/>
            </a:pPr>
            <a:r>
              <a:rPr lang="ko">
                <a:solidFill>
                  <a:schemeClr val="dk1"/>
                </a:solidFill>
              </a:rPr>
              <a:t>(주관식으로 사용자가 스스로 키워드에 대한 답을 함, 스스로 복습 정도를 입력함)</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ko">
                <a:solidFill>
                  <a:schemeClr val="dk1"/>
                </a:solidFill>
              </a:rPr>
              <a:t>Week 4</a:t>
            </a:r>
            <a:endParaRPr b="1">
              <a:solidFill>
                <a:schemeClr val="dk1"/>
              </a:solidFill>
            </a:endParaRPr>
          </a:p>
          <a:p>
            <a:pPr indent="-298450" lvl="3" marL="1828800" rtl="0" algn="l">
              <a:lnSpc>
                <a:spcPct val="115000"/>
              </a:lnSpc>
              <a:spcBef>
                <a:spcPts val="0"/>
              </a:spcBef>
              <a:spcAft>
                <a:spcPts val="0"/>
              </a:spcAft>
              <a:buClr>
                <a:schemeClr val="dk1"/>
              </a:buClr>
              <a:buSzPts val="1100"/>
              <a:buChar char="●"/>
            </a:pPr>
            <a:r>
              <a:rPr lang="ko">
                <a:solidFill>
                  <a:schemeClr val="dk1"/>
                </a:solidFill>
              </a:rPr>
              <a:t>Push Notification</a:t>
            </a:r>
            <a:endParaRPr>
              <a:solidFill>
                <a:schemeClr val="dk1"/>
              </a:solidFill>
            </a:endParaRPr>
          </a:p>
          <a:p>
            <a:pPr indent="-298450" lvl="4" marL="2286000" rtl="0" algn="l">
              <a:lnSpc>
                <a:spcPct val="115000"/>
              </a:lnSpc>
              <a:spcBef>
                <a:spcPts val="0"/>
              </a:spcBef>
              <a:spcAft>
                <a:spcPts val="0"/>
              </a:spcAft>
              <a:buClr>
                <a:schemeClr val="dk1"/>
              </a:buClr>
              <a:buSzPts val="1100"/>
              <a:buChar char="○"/>
            </a:pPr>
            <a:r>
              <a:rPr lang="ko">
                <a:solidFill>
                  <a:schemeClr val="dk1"/>
                </a:solidFill>
              </a:rPr>
              <a:t>규칙 기반</a:t>
            </a:r>
            <a:endParaRPr>
              <a:solidFill>
                <a:schemeClr val="dk1"/>
              </a:solidFill>
            </a:endParaRPr>
          </a:p>
          <a:p>
            <a:pPr indent="-298450" lvl="4" marL="2286000" rtl="0" algn="l">
              <a:lnSpc>
                <a:spcPct val="115000"/>
              </a:lnSpc>
              <a:spcBef>
                <a:spcPts val="0"/>
              </a:spcBef>
              <a:spcAft>
                <a:spcPts val="0"/>
              </a:spcAft>
              <a:buClr>
                <a:schemeClr val="dk1"/>
              </a:buClr>
              <a:buSzPts val="1100"/>
              <a:buChar char="○"/>
            </a:pPr>
            <a:r>
              <a:rPr lang="ko">
                <a:solidFill>
                  <a:schemeClr val="dk1"/>
                </a:solidFill>
              </a:rPr>
              <a:t>위치 기반 -&gt; 이동 중일 경우 오디오 복습을 권하기</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ko">
                <a:solidFill>
                  <a:schemeClr val="dk1"/>
                </a:solidFill>
              </a:rPr>
              <a:t>1st QA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ko">
                <a:solidFill>
                  <a:schemeClr val="dk1"/>
                </a:solidFill>
              </a:rPr>
              <a:t>Milestone 3 (11/9~12/13)</a:t>
            </a: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b="1" lang="ko">
                <a:solidFill>
                  <a:schemeClr val="dk1"/>
                </a:solidFill>
              </a:rPr>
              <a:t>Week 5 ~ Week 6</a:t>
            </a:r>
            <a:endParaRPr b="1">
              <a:solidFill>
                <a:schemeClr val="dk1"/>
              </a:solidFill>
            </a:endParaRPr>
          </a:p>
          <a:p>
            <a:pPr indent="-298450" lvl="3" marL="1828800" rtl="0" algn="l">
              <a:lnSpc>
                <a:spcPct val="115000"/>
              </a:lnSpc>
              <a:spcBef>
                <a:spcPts val="0"/>
              </a:spcBef>
              <a:spcAft>
                <a:spcPts val="0"/>
              </a:spcAft>
              <a:buClr>
                <a:schemeClr val="dk1"/>
              </a:buClr>
              <a:buSzPts val="1100"/>
              <a:buChar char="●"/>
            </a:pPr>
            <a:r>
              <a:rPr lang="ko">
                <a:solidFill>
                  <a:schemeClr val="dk1"/>
                </a:solidFill>
              </a:rPr>
              <a:t>Image2Text 모델 개발</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ko">
                <a:solidFill>
                  <a:schemeClr val="dk1"/>
                </a:solidFill>
              </a:rPr>
              <a:t>서버 연동</a:t>
            </a: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b="1" lang="ko">
                <a:solidFill>
                  <a:schemeClr val="dk1"/>
                </a:solidFill>
              </a:rPr>
              <a:t>Week 7</a:t>
            </a:r>
            <a:endParaRPr b="1">
              <a:solidFill>
                <a:schemeClr val="dk1"/>
              </a:solidFill>
            </a:endParaRPr>
          </a:p>
          <a:p>
            <a:pPr indent="-298450" lvl="3" marL="1828800" rtl="0" algn="l">
              <a:lnSpc>
                <a:spcPct val="115000"/>
              </a:lnSpc>
              <a:spcBef>
                <a:spcPts val="0"/>
              </a:spcBef>
              <a:spcAft>
                <a:spcPts val="0"/>
              </a:spcAft>
              <a:buClr>
                <a:schemeClr val="dk1"/>
              </a:buClr>
              <a:buSzPts val="1100"/>
              <a:buChar char="●"/>
            </a:pPr>
            <a:r>
              <a:rPr lang="ko">
                <a:solidFill>
                  <a:schemeClr val="dk1"/>
                </a:solidFill>
              </a:rPr>
              <a:t>퀴즈 생성 모델 고도화(?)</a:t>
            </a:r>
            <a:endParaRPr>
              <a:solidFill>
                <a:schemeClr val="dk1"/>
              </a:solidFill>
            </a:endParaRPr>
          </a:p>
          <a:p>
            <a:pPr indent="-298450" lvl="4" marL="2286000" rtl="0" algn="l">
              <a:lnSpc>
                <a:spcPct val="115000"/>
              </a:lnSpc>
              <a:spcBef>
                <a:spcPts val="0"/>
              </a:spcBef>
              <a:spcAft>
                <a:spcPts val="0"/>
              </a:spcAft>
              <a:buClr>
                <a:schemeClr val="dk1"/>
              </a:buClr>
              <a:buSzPts val="1100"/>
              <a:buChar char="○"/>
            </a:pPr>
            <a:r>
              <a:rPr lang="ko">
                <a:solidFill>
                  <a:schemeClr val="dk1"/>
                </a:solidFill>
              </a:rPr>
              <a:t>예를 들어 빈칸 넣기 퀴즈 생성 (텍스트로)</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ko">
                <a:solidFill>
                  <a:schemeClr val="dk1"/>
                </a:solidFill>
              </a:rPr>
              <a:t>(가능하다면) Audio tagging 시도</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ko">
                <a:solidFill>
                  <a:schemeClr val="dk1"/>
                </a:solidFill>
              </a:rPr>
              <a:t>Week 8</a:t>
            </a:r>
            <a:endParaRPr b="1">
              <a:solidFill>
                <a:schemeClr val="dk1"/>
              </a:solidFill>
            </a:endParaRPr>
          </a:p>
          <a:p>
            <a:pPr indent="-298450" lvl="3" marL="1828800" rtl="0" algn="l">
              <a:lnSpc>
                <a:spcPct val="115000"/>
              </a:lnSpc>
              <a:spcBef>
                <a:spcPts val="0"/>
              </a:spcBef>
              <a:spcAft>
                <a:spcPts val="0"/>
              </a:spcAft>
              <a:buClr>
                <a:schemeClr val="dk1"/>
              </a:buClr>
              <a:buSzPts val="1100"/>
              <a:buChar char="●"/>
            </a:pPr>
            <a:r>
              <a:rPr lang="ko">
                <a:solidFill>
                  <a:schemeClr val="dk1"/>
                </a:solidFill>
              </a:rPr>
              <a:t>2nd QA</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ko">
                <a:solidFill>
                  <a:schemeClr val="dk1"/>
                </a:solidFill>
              </a:rPr>
              <a:t>발표 준비 </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5a28ac2c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5a28ac2c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a:solidFill>
                  <a:schemeClr val="dk1"/>
                </a:solidFill>
              </a:rPr>
              <a:t>다음은 저희의 프로젝트 실행 계획입니다.</a:t>
            </a:r>
            <a:endParaRPr>
              <a:solidFill>
                <a:schemeClr val="dk1"/>
              </a:solidFill>
            </a:endParaRPr>
          </a:p>
          <a:p>
            <a:pPr indent="0" lvl="0" marL="0" rtl="0" algn="l">
              <a:lnSpc>
                <a:spcPct val="115000"/>
              </a:lnSpc>
              <a:spcBef>
                <a:spcPts val="0"/>
              </a:spcBef>
              <a:spcAft>
                <a:spcPts val="0"/>
              </a:spcAft>
              <a:buNone/>
            </a:pPr>
            <a:r>
              <a:rPr lang="ko">
                <a:solidFill>
                  <a:schemeClr val="dk1"/>
                </a:solidFill>
              </a:rPr>
              <a:t>app 개발에서 기본적인 ui/ux를 만들고 복습 푸시 알림을 개발할 예정입니다.</a:t>
            </a:r>
            <a:endParaRPr>
              <a:solidFill>
                <a:schemeClr val="dk1"/>
              </a:solidFill>
            </a:endParaRPr>
          </a:p>
          <a:p>
            <a:pPr indent="0" lvl="0" marL="0" rtl="0" algn="l">
              <a:lnSpc>
                <a:spcPct val="115000"/>
              </a:lnSpc>
              <a:spcBef>
                <a:spcPts val="0"/>
              </a:spcBef>
              <a:spcAft>
                <a:spcPts val="0"/>
              </a:spcAft>
              <a:buNone/>
            </a:pPr>
            <a:r>
              <a:rPr lang="ko">
                <a:solidFill>
                  <a:schemeClr val="dk1"/>
                </a:solidFill>
              </a:rPr>
              <a:t>동시에 앱에서 사용할 speech2text모델과 텍스트 요약 모델을 학습하고 app에 빌드할 예정입니다.</a:t>
            </a:r>
            <a:endParaRPr>
              <a:solidFill>
                <a:schemeClr val="dk1"/>
              </a:solidFill>
            </a:endParaRPr>
          </a:p>
          <a:p>
            <a:pPr indent="0" lvl="0" marL="0" rtl="0" algn="l">
              <a:lnSpc>
                <a:spcPct val="115000"/>
              </a:lnSpc>
              <a:spcBef>
                <a:spcPts val="0"/>
              </a:spcBef>
              <a:spcAft>
                <a:spcPts val="0"/>
              </a:spcAft>
              <a:buNone/>
            </a:pPr>
            <a:r>
              <a:rPr lang="ko">
                <a:solidFill>
                  <a:schemeClr val="dk1"/>
                </a:solidFill>
              </a:rPr>
              <a:t>퀴즈 생성과 오디오 태깅은 앞의 두 모델 개발이 잘 되면 진행하는 것으로 계획했습니다.</a:t>
            </a:r>
            <a:endParaRPr>
              <a:solidFill>
                <a:schemeClr val="dk1"/>
              </a:solidFill>
            </a:endParaRPr>
          </a:p>
          <a:p>
            <a:pPr indent="0" lvl="0" marL="0" rtl="0" algn="l">
              <a:lnSpc>
                <a:spcPct val="115000"/>
              </a:lnSpc>
              <a:spcBef>
                <a:spcPts val="0"/>
              </a:spcBef>
              <a:spcAft>
                <a:spcPts val="0"/>
              </a:spcAft>
              <a:buNone/>
            </a:pPr>
            <a:r>
              <a:rPr lang="ko">
                <a:solidFill>
                  <a:schemeClr val="dk1"/>
                </a:solidFill>
              </a:rPr>
              <a: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ko">
                <a:solidFill>
                  <a:schemeClr val="dk1"/>
                </a:solidFill>
              </a:rPr>
              <a:t>Overall Project Plan (1p)</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ko">
                <a:solidFill>
                  <a:schemeClr val="dk1"/>
                </a:solidFill>
              </a:rPr>
              <a:t>Milestone 2 (9/27 ~ 11/8)</a:t>
            </a: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b="1" lang="ko">
                <a:solidFill>
                  <a:schemeClr val="dk1"/>
                </a:solidFill>
              </a:rPr>
              <a:t>Week 1</a:t>
            </a:r>
            <a:endParaRPr b="1">
              <a:solidFill>
                <a:schemeClr val="dk1"/>
              </a:solidFill>
            </a:endParaRPr>
          </a:p>
          <a:p>
            <a:pPr indent="-298450" lvl="3" marL="1828800" rtl="0" algn="l">
              <a:lnSpc>
                <a:spcPct val="115000"/>
              </a:lnSpc>
              <a:spcBef>
                <a:spcPts val="0"/>
              </a:spcBef>
              <a:spcAft>
                <a:spcPts val="0"/>
              </a:spcAft>
              <a:buClr>
                <a:schemeClr val="dk1"/>
              </a:buClr>
              <a:buSzPts val="1100"/>
              <a:buChar char="●"/>
            </a:pPr>
            <a:r>
              <a:rPr lang="ko">
                <a:solidFill>
                  <a:schemeClr val="dk1"/>
                </a:solidFill>
              </a:rPr>
              <a:t>UI/UX 디자인 (FIgma) 완료 </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ko">
                <a:solidFill>
                  <a:schemeClr val="dk1"/>
                </a:solidFill>
              </a:rPr>
              <a:t>Swift/iOS 개발 튜토리얼(UIKit) </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ko">
                <a:solidFill>
                  <a:schemeClr val="dk1"/>
                </a:solidFill>
              </a:rPr>
              <a:t>Week 2 ~ Week 3</a:t>
            </a:r>
            <a:endParaRPr b="1">
              <a:solidFill>
                <a:schemeClr val="dk1"/>
              </a:solidFill>
            </a:endParaRPr>
          </a:p>
          <a:p>
            <a:pPr indent="-298450" lvl="3" marL="1828800" rtl="0" algn="l">
              <a:lnSpc>
                <a:spcPct val="115000"/>
              </a:lnSpc>
              <a:spcBef>
                <a:spcPts val="0"/>
              </a:spcBef>
              <a:spcAft>
                <a:spcPts val="0"/>
              </a:spcAft>
              <a:buClr>
                <a:schemeClr val="dk1"/>
              </a:buClr>
              <a:buSzPts val="1100"/>
              <a:buChar char="●"/>
            </a:pPr>
            <a:r>
              <a:rPr lang="ko">
                <a:solidFill>
                  <a:schemeClr val="dk1"/>
                </a:solidFill>
              </a:rPr>
              <a:t>UI 제작(code)</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ko">
                <a:solidFill>
                  <a:schemeClr val="dk1"/>
                </a:solidFill>
              </a:rPr>
              <a:t>Speech2Text 모델 개발 + 간단한 키워드 추출 -&gt; 팝업 퀴즈(키워드)  -----텍스트 요약으로 대체//키워드 추출은 퀴즈 생성 모델 개발로 옮김</a:t>
            </a:r>
            <a:endParaRPr>
              <a:solidFill>
                <a:schemeClr val="dk1"/>
              </a:solidFill>
            </a:endParaRPr>
          </a:p>
          <a:p>
            <a:pPr indent="-298450" lvl="4" marL="2286000" rtl="0" algn="l">
              <a:lnSpc>
                <a:spcPct val="115000"/>
              </a:lnSpc>
              <a:spcBef>
                <a:spcPts val="0"/>
              </a:spcBef>
              <a:spcAft>
                <a:spcPts val="0"/>
              </a:spcAft>
              <a:buClr>
                <a:schemeClr val="dk1"/>
              </a:buClr>
              <a:buSzPts val="1100"/>
              <a:buChar char="○"/>
            </a:pPr>
            <a:r>
              <a:rPr lang="ko">
                <a:solidFill>
                  <a:schemeClr val="dk1"/>
                </a:solidFill>
              </a:rPr>
              <a:t>(주관식으로 사용자가 스스로 키워드에 대한 답을 함, 스스로 복습 정도를 입력함)</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ko">
                <a:solidFill>
                  <a:schemeClr val="dk1"/>
                </a:solidFill>
              </a:rPr>
              <a:t>Week 4</a:t>
            </a:r>
            <a:endParaRPr b="1">
              <a:solidFill>
                <a:schemeClr val="dk1"/>
              </a:solidFill>
            </a:endParaRPr>
          </a:p>
          <a:p>
            <a:pPr indent="-298450" lvl="3" marL="1828800" rtl="0" algn="l">
              <a:lnSpc>
                <a:spcPct val="115000"/>
              </a:lnSpc>
              <a:spcBef>
                <a:spcPts val="0"/>
              </a:spcBef>
              <a:spcAft>
                <a:spcPts val="0"/>
              </a:spcAft>
              <a:buClr>
                <a:schemeClr val="dk1"/>
              </a:buClr>
              <a:buSzPts val="1100"/>
              <a:buChar char="●"/>
            </a:pPr>
            <a:r>
              <a:rPr lang="ko">
                <a:solidFill>
                  <a:schemeClr val="dk1"/>
                </a:solidFill>
              </a:rPr>
              <a:t>Push Notification</a:t>
            </a:r>
            <a:endParaRPr>
              <a:solidFill>
                <a:schemeClr val="dk1"/>
              </a:solidFill>
            </a:endParaRPr>
          </a:p>
          <a:p>
            <a:pPr indent="-298450" lvl="4" marL="2286000" rtl="0" algn="l">
              <a:lnSpc>
                <a:spcPct val="115000"/>
              </a:lnSpc>
              <a:spcBef>
                <a:spcPts val="0"/>
              </a:spcBef>
              <a:spcAft>
                <a:spcPts val="0"/>
              </a:spcAft>
              <a:buClr>
                <a:schemeClr val="dk1"/>
              </a:buClr>
              <a:buSzPts val="1100"/>
              <a:buChar char="○"/>
            </a:pPr>
            <a:r>
              <a:rPr lang="ko">
                <a:solidFill>
                  <a:schemeClr val="dk1"/>
                </a:solidFill>
              </a:rPr>
              <a:t>규칙 기반</a:t>
            </a:r>
            <a:endParaRPr>
              <a:solidFill>
                <a:schemeClr val="dk1"/>
              </a:solidFill>
            </a:endParaRPr>
          </a:p>
          <a:p>
            <a:pPr indent="-298450" lvl="4" marL="2286000" rtl="0" algn="l">
              <a:lnSpc>
                <a:spcPct val="115000"/>
              </a:lnSpc>
              <a:spcBef>
                <a:spcPts val="0"/>
              </a:spcBef>
              <a:spcAft>
                <a:spcPts val="0"/>
              </a:spcAft>
              <a:buClr>
                <a:schemeClr val="dk1"/>
              </a:buClr>
              <a:buSzPts val="1100"/>
              <a:buChar char="○"/>
            </a:pPr>
            <a:r>
              <a:rPr lang="ko">
                <a:solidFill>
                  <a:schemeClr val="dk1"/>
                </a:solidFill>
              </a:rPr>
              <a:t>위치 기반 -&gt; 이동 중일 경우 오디오 복습을 권하기</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ko">
                <a:solidFill>
                  <a:schemeClr val="dk1"/>
                </a:solidFill>
              </a:rPr>
              <a:t>1st QA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ko">
                <a:solidFill>
                  <a:schemeClr val="dk1"/>
                </a:solidFill>
              </a:rPr>
              <a:t>Milestone 3 (11/9~12/13)</a:t>
            </a: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b="1" lang="ko">
                <a:solidFill>
                  <a:schemeClr val="dk1"/>
                </a:solidFill>
              </a:rPr>
              <a:t>Week 5 ~ Week 6</a:t>
            </a:r>
            <a:endParaRPr b="1">
              <a:solidFill>
                <a:schemeClr val="dk1"/>
              </a:solidFill>
            </a:endParaRPr>
          </a:p>
          <a:p>
            <a:pPr indent="-298450" lvl="3" marL="1828800" rtl="0" algn="l">
              <a:lnSpc>
                <a:spcPct val="115000"/>
              </a:lnSpc>
              <a:spcBef>
                <a:spcPts val="0"/>
              </a:spcBef>
              <a:spcAft>
                <a:spcPts val="0"/>
              </a:spcAft>
              <a:buClr>
                <a:schemeClr val="dk1"/>
              </a:buClr>
              <a:buSzPts val="1100"/>
              <a:buChar char="●"/>
            </a:pPr>
            <a:r>
              <a:rPr lang="ko">
                <a:solidFill>
                  <a:schemeClr val="dk1"/>
                </a:solidFill>
              </a:rPr>
              <a:t>Image2Text 모델 개발</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ko">
                <a:solidFill>
                  <a:schemeClr val="dk1"/>
                </a:solidFill>
              </a:rPr>
              <a:t>서버 연동</a:t>
            </a: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b="1" lang="ko">
                <a:solidFill>
                  <a:schemeClr val="dk1"/>
                </a:solidFill>
              </a:rPr>
              <a:t>Week 7</a:t>
            </a:r>
            <a:endParaRPr b="1">
              <a:solidFill>
                <a:schemeClr val="dk1"/>
              </a:solidFill>
            </a:endParaRPr>
          </a:p>
          <a:p>
            <a:pPr indent="-298450" lvl="3" marL="1828800" rtl="0" algn="l">
              <a:lnSpc>
                <a:spcPct val="115000"/>
              </a:lnSpc>
              <a:spcBef>
                <a:spcPts val="0"/>
              </a:spcBef>
              <a:spcAft>
                <a:spcPts val="0"/>
              </a:spcAft>
              <a:buClr>
                <a:schemeClr val="dk1"/>
              </a:buClr>
              <a:buSzPts val="1100"/>
              <a:buChar char="●"/>
            </a:pPr>
            <a:r>
              <a:rPr lang="ko">
                <a:solidFill>
                  <a:schemeClr val="dk1"/>
                </a:solidFill>
              </a:rPr>
              <a:t>퀴즈 생성 모델 고도화(?)</a:t>
            </a:r>
            <a:endParaRPr>
              <a:solidFill>
                <a:schemeClr val="dk1"/>
              </a:solidFill>
            </a:endParaRPr>
          </a:p>
          <a:p>
            <a:pPr indent="-298450" lvl="4" marL="2286000" rtl="0" algn="l">
              <a:lnSpc>
                <a:spcPct val="115000"/>
              </a:lnSpc>
              <a:spcBef>
                <a:spcPts val="0"/>
              </a:spcBef>
              <a:spcAft>
                <a:spcPts val="0"/>
              </a:spcAft>
              <a:buClr>
                <a:schemeClr val="dk1"/>
              </a:buClr>
              <a:buSzPts val="1100"/>
              <a:buChar char="○"/>
            </a:pPr>
            <a:r>
              <a:rPr lang="ko">
                <a:solidFill>
                  <a:schemeClr val="dk1"/>
                </a:solidFill>
              </a:rPr>
              <a:t>예를 들어 빈칸 넣기 퀴즈 생성 (텍스트로)</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ko">
                <a:solidFill>
                  <a:schemeClr val="dk1"/>
                </a:solidFill>
              </a:rPr>
              <a:t>(가능하다면) Audio tagging 시도</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ko">
                <a:solidFill>
                  <a:schemeClr val="dk1"/>
                </a:solidFill>
              </a:rPr>
              <a:t>Week 8</a:t>
            </a:r>
            <a:endParaRPr b="1">
              <a:solidFill>
                <a:schemeClr val="dk1"/>
              </a:solidFill>
            </a:endParaRPr>
          </a:p>
          <a:p>
            <a:pPr indent="-298450" lvl="3" marL="1828800" rtl="0" algn="l">
              <a:lnSpc>
                <a:spcPct val="115000"/>
              </a:lnSpc>
              <a:spcBef>
                <a:spcPts val="0"/>
              </a:spcBef>
              <a:spcAft>
                <a:spcPts val="0"/>
              </a:spcAft>
              <a:buClr>
                <a:schemeClr val="dk1"/>
              </a:buClr>
              <a:buSzPts val="1100"/>
              <a:buChar char="●"/>
            </a:pPr>
            <a:r>
              <a:rPr lang="ko">
                <a:solidFill>
                  <a:schemeClr val="dk1"/>
                </a:solidFill>
              </a:rPr>
              <a:t>2nd QA</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ko">
                <a:solidFill>
                  <a:schemeClr val="dk1"/>
                </a:solidFill>
              </a:rPr>
              <a:t>발표 준비 </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2f8618b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2f8618b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ko">
                <a:solidFill>
                  <a:schemeClr val="dk1"/>
                </a:solidFill>
                <a:latin typeface="Malgun Gothic"/>
                <a:ea typeface="Malgun Gothic"/>
                <a:cs typeface="Malgun Gothic"/>
                <a:sym typeface="Malgun Gothic"/>
              </a:rPr>
              <a:t>두번째 접근법으로는, 음성 녹음 파일을 활용해 사용자에게 복습 자료를 제공하는 것입니다.</a:t>
            </a:r>
            <a:endParaRPr>
              <a:solidFill>
                <a:schemeClr val="dk1"/>
              </a:solidFill>
              <a:latin typeface="Malgun Gothic"/>
              <a:ea typeface="Malgun Gothic"/>
              <a:cs typeface="Malgun Gothic"/>
              <a:sym typeface="Malgun Gothic"/>
            </a:endParaRPr>
          </a:p>
          <a:p>
            <a:pPr indent="0" lvl="0" marL="0" rtl="0" algn="l">
              <a:lnSpc>
                <a:spcPct val="115000"/>
              </a:lnSpc>
              <a:spcBef>
                <a:spcPts val="1100"/>
              </a:spcBef>
              <a:spcAft>
                <a:spcPts val="0"/>
              </a:spcAft>
              <a:buNone/>
            </a:pPr>
            <a:r>
              <a:rPr lang="ko">
                <a:solidFill>
                  <a:schemeClr val="dk1"/>
                </a:solidFill>
                <a:latin typeface="Malgun Gothic"/>
                <a:ea typeface="Malgun Gothic"/>
                <a:cs typeface="Malgun Gothic"/>
                <a:sym typeface="Malgun Gothic"/>
              </a:rPr>
              <a:t>복습은 학습에서 굉장히 중요한 부분이지만, 복습을 하려면 학습 내용 중에서 중요한 것을 파악하는 과정이 필요합니다. 또한 복습을 위한 학습자료를 직접 구하거나 만들어야 하기 때문에, 복습은 여러모로 시간이 많이 들고 부담스러운 작업으로 느껴질 수 있습니다. </a:t>
            </a:r>
            <a:endParaRPr>
              <a:solidFill>
                <a:schemeClr val="dk1"/>
              </a:solidFill>
              <a:latin typeface="Malgun Gothic"/>
              <a:ea typeface="Malgun Gothic"/>
              <a:cs typeface="Malgun Gothic"/>
              <a:sym typeface="Malgun Gothic"/>
            </a:endParaRPr>
          </a:p>
          <a:p>
            <a:pPr indent="0" lvl="0" marL="0" rtl="0" algn="l">
              <a:lnSpc>
                <a:spcPct val="115000"/>
              </a:lnSpc>
              <a:spcBef>
                <a:spcPts val="1100"/>
              </a:spcBef>
              <a:spcAft>
                <a:spcPts val="0"/>
              </a:spcAft>
              <a:buNone/>
            </a:pPr>
            <a:r>
              <a:t/>
            </a:r>
            <a:endParaRPr>
              <a:solidFill>
                <a:schemeClr val="dk1"/>
              </a:solidFill>
              <a:latin typeface="Malgun Gothic"/>
              <a:ea typeface="Malgun Gothic"/>
              <a:cs typeface="Malgun Gothic"/>
              <a:sym typeface="Malgun Gothic"/>
            </a:endParaRPr>
          </a:p>
          <a:p>
            <a:pPr indent="0" lvl="0" marL="0" rtl="0" algn="l">
              <a:lnSpc>
                <a:spcPct val="115000"/>
              </a:lnSpc>
              <a:spcBef>
                <a:spcPts val="1100"/>
              </a:spcBef>
              <a:spcAft>
                <a:spcPts val="0"/>
              </a:spcAft>
              <a:buNone/>
            </a:pPr>
            <a:r>
              <a:rPr lang="ko">
                <a:solidFill>
                  <a:schemeClr val="dk1"/>
                </a:solidFill>
                <a:latin typeface="Malgun Gothic"/>
                <a:ea typeface="Malgun Gothic"/>
                <a:cs typeface="Malgun Gothic"/>
                <a:sym typeface="Malgun Gothic"/>
              </a:rPr>
              <a:t>복습에 충분한 시간을 할애할 수 없는 바쁜 사용자들을 위해, . 틈새복습 앱에서는 음성 녹음 파일을 활용합니다. </a:t>
            </a:r>
            <a:endParaRPr>
              <a:solidFill>
                <a:schemeClr val="dk1"/>
              </a:solidFill>
              <a:latin typeface="Malgun Gothic"/>
              <a:ea typeface="Malgun Gothic"/>
              <a:cs typeface="Malgun Gothic"/>
              <a:sym typeface="Malgun Gothic"/>
            </a:endParaRPr>
          </a:p>
          <a:p>
            <a:pPr indent="0" lvl="0" marL="0" rtl="0" algn="l">
              <a:lnSpc>
                <a:spcPct val="115000"/>
              </a:lnSpc>
              <a:spcBef>
                <a:spcPts val="1100"/>
              </a:spcBef>
              <a:spcAft>
                <a:spcPts val="0"/>
              </a:spcAft>
              <a:buNone/>
            </a:pPr>
            <a:r>
              <a:rPr lang="ko">
                <a:solidFill>
                  <a:schemeClr val="dk1"/>
                </a:solidFill>
                <a:latin typeface="Malgun Gothic"/>
                <a:ea typeface="Malgun Gothic"/>
                <a:cs typeface="Malgun Gothic"/>
                <a:sym typeface="Malgun Gothic"/>
              </a:rPr>
              <a:t>먼저 사용자가 자신이 학습한 내용을 스스로에게 가르치듯 설명합니다.  </a:t>
            </a:r>
            <a:endParaRPr>
              <a:solidFill>
                <a:schemeClr val="dk1"/>
              </a:solidFill>
              <a:latin typeface="Malgun Gothic"/>
              <a:ea typeface="Malgun Gothic"/>
              <a:cs typeface="Malgun Gothic"/>
              <a:sym typeface="Malgun Gothic"/>
            </a:endParaRPr>
          </a:p>
          <a:p>
            <a:pPr indent="0" lvl="0" marL="0" rtl="0" algn="l">
              <a:lnSpc>
                <a:spcPct val="115000"/>
              </a:lnSpc>
              <a:spcBef>
                <a:spcPts val="1100"/>
              </a:spcBef>
              <a:spcAft>
                <a:spcPts val="0"/>
              </a:spcAft>
              <a:buNone/>
            </a:pPr>
            <a:r>
              <a:rPr lang="ko">
                <a:solidFill>
                  <a:schemeClr val="dk1"/>
                </a:solidFill>
                <a:latin typeface="Malgun Gothic"/>
                <a:ea typeface="Malgun Gothic"/>
                <a:cs typeface="Malgun Gothic"/>
                <a:sym typeface="Malgun Gothic"/>
              </a:rPr>
              <a:t>설명한 내용은 음성 녹음으로 저장돼 추후에 사용자가 다시 들어볼 수 있습니다. </a:t>
            </a:r>
            <a:endParaRPr>
              <a:solidFill>
                <a:schemeClr val="dk1"/>
              </a:solidFill>
              <a:latin typeface="Malgun Gothic"/>
              <a:ea typeface="Malgun Gothic"/>
              <a:cs typeface="Malgun Gothic"/>
              <a:sym typeface="Malgun Gothic"/>
            </a:endParaRPr>
          </a:p>
          <a:p>
            <a:pPr indent="0" lvl="0" marL="0" rtl="0" algn="l">
              <a:lnSpc>
                <a:spcPct val="115000"/>
              </a:lnSpc>
              <a:spcBef>
                <a:spcPts val="1100"/>
              </a:spcBef>
              <a:spcAft>
                <a:spcPts val="0"/>
              </a:spcAft>
              <a:buNone/>
            </a:pPr>
            <a:r>
              <a:rPr lang="ko">
                <a:solidFill>
                  <a:schemeClr val="dk1"/>
                </a:solidFill>
                <a:latin typeface="Malgun Gothic"/>
                <a:ea typeface="Malgun Gothic"/>
                <a:cs typeface="Malgun Gothic"/>
                <a:sym typeface="Malgun Gothic"/>
              </a:rPr>
              <a:t>녹음된 음성 파일은 Speech2Text를 이용해 텍스트로 변환되고, 변환된 텍스트 파일을 기반으로 요약문을 제작합니다. </a:t>
            </a:r>
            <a:endParaRPr>
              <a:solidFill>
                <a:schemeClr val="dk1"/>
              </a:solidFill>
              <a:latin typeface="Malgun Gothic"/>
              <a:ea typeface="Malgun Gothic"/>
              <a:cs typeface="Malgun Gothic"/>
              <a:sym typeface="Malgun Gothic"/>
            </a:endParaRPr>
          </a:p>
          <a:p>
            <a:pPr indent="0" lvl="0" marL="0" rtl="0" algn="l">
              <a:lnSpc>
                <a:spcPct val="115000"/>
              </a:lnSpc>
              <a:spcBef>
                <a:spcPts val="1100"/>
              </a:spcBef>
              <a:spcAft>
                <a:spcPts val="0"/>
              </a:spcAft>
              <a:buNone/>
            </a:pPr>
            <a:r>
              <a:rPr lang="ko">
                <a:solidFill>
                  <a:schemeClr val="dk1"/>
                </a:solidFill>
                <a:latin typeface="Malgun Gothic"/>
                <a:ea typeface="Malgun Gothic"/>
                <a:cs typeface="Malgun Gothic"/>
                <a:sym typeface="Malgun Gothic"/>
              </a:rPr>
              <a:t>이를 통해 사용자에게 복습을 위한 학습 자료를 효율적으로 제공할 수 있습니다. </a:t>
            </a:r>
            <a:endParaRPr>
              <a:solidFill>
                <a:schemeClr val="dk1"/>
              </a:solidFill>
              <a:latin typeface="Malgun Gothic"/>
              <a:ea typeface="Malgun Gothic"/>
              <a:cs typeface="Malgun Gothic"/>
              <a:sym typeface="Malgun Gothic"/>
            </a:endParaRPr>
          </a:p>
          <a:p>
            <a:pPr indent="0" lvl="0" marL="0" rtl="0" algn="l">
              <a:spcBef>
                <a:spcPts val="11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a2cb87a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a2cb87a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ko">
                <a:solidFill>
                  <a:schemeClr val="dk1"/>
                </a:solidFill>
                <a:latin typeface="Malgun Gothic"/>
                <a:ea typeface="Malgun Gothic"/>
                <a:cs typeface="Malgun Gothic"/>
                <a:sym typeface="Malgun Gothic"/>
              </a:rPr>
              <a:t>두번째 접근법으로는, 음성 녹음 파일을 활용해 사용자에게 복습 자료를 제공하는 것입니다.</a:t>
            </a:r>
            <a:endParaRPr>
              <a:solidFill>
                <a:schemeClr val="dk1"/>
              </a:solidFill>
              <a:latin typeface="Malgun Gothic"/>
              <a:ea typeface="Malgun Gothic"/>
              <a:cs typeface="Malgun Gothic"/>
              <a:sym typeface="Malgun Gothic"/>
            </a:endParaRPr>
          </a:p>
          <a:p>
            <a:pPr indent="0" lvl="0" marL="0" rtl="0" algn="l">
              <a:lnSpc>
                <a:spcPct val="115000"/>
              </a:lnSpc>
              <a:spcBef>
                <a:spcPts val="1100"/>
              </a:spcBef>
              <a:spcAft>
                <a:spcPts val="0"/>
              </a:spcAft>
              <a:buNone/>
            </a:pPr>
            <a:r>
              <a:rPr lang="ko">
                <a:solidFill>
                  <a:schemeClr val="dk1"/>
                </a:solidFill>
                <a:latin typeface="Malgun Gothic"/>
                <a:ea typeface="Malgun Gothic"/>
                <a:cs typeface="Malgun Gothic"/>
                <a:sym typeface="Malgun Gothic"/>
              </a:rPr>
              <a:t>복습은 학습에서 굉장히 중요한 부분이지만, 복습을 하려면 학습 내용 중에서 중요한 것을 파악하는 과정이 필요합니다. 또한 복습을 위한 학습자료를 직접 구하거나 만들어야 하기 때문에, 복습은 여러모로 시간이 많이 들고 부담스러운 작업으로 느껴질 수 있습니다. </a:t>
            </a:r>
            <a:endParaRPr>
              <a:solidFill>
                <a:schemeClr val="dk1"/>
              </a:solidFill>
              <a:latin typeface="Malgun Gothic"/>
              <a:ea typeface="Malgun Gothic"/>
              <a:cs typeface="Malgun Gothic"/>
              <a:sym typeface="Malgun Gothic"/>
            </a:endParaRPr>
          </a:p>
          <a:p>
            <a:pPr indent="0" lvl="0" marL="0" rtl="0" algn="l">
              <a:lnSpc>
                <a:spcPct val="115000"/>
              </a:lnSpc>
              <a:spcBef>
                <a:spcPts val="1100"/>
              </a:spcBef>
              <a:spcAft>
                <a:spcPts val="0"/>
              </a:spcAft>
              <a:buNone/>
            </a:pPr>
            <a:r>
              <a:t/>
            </a:r>
            <a:endParaRPr>
              <a:solidFill>
                <a:schemeClr val="dk1"/>
              </a:solidFill>
              <a:latin typeface="Malgun Gothic"/>
              <a:ea typeface="Malgun Gothic"/>
              <a:cs typeface="Malgun Gothic"/>
              <a:sym typeface="Malgun Gothic"/>
            </a:endParaRPr>
          </a:p>
          <a:p>
            <a:pPr indent="0" lvl="0" marL="0" rtl="0" algn="l">
              <a:lnSpc>
                <a:spcPct val="115000"/>
              </a:lnSpc>
              <a:spcBef>
                <a:spcPts val="1100"/>
              </a:spcBef>
              <a:spcAft>
                <a:spcPts val="0"/>
              </a:spcAft>
              <a:buNone/>
            </a:pPr>
            <a:r>
              <a:rPr lang="ko">
                <a:solidFill>
                  <a:schemeClr val="dk1"/>
                </a:solidFill>
                <a:latin typeface="Malgun Gothic"/>
                <a:ea typeface="Malgun Gothic"/>
                <a:cs typeface="Malgun Gothic"/>
                <a:sym typeface="Malgun Gothic"/>
              </a:rPr>
              <a:t>복습에 충분한 시간을 할애할 수 없는 바쁜 사용자들을 위해, . 틈새복습 앱에서는 음성 녹음 파일을 활용합니다. </a:t>
            </a:r>
            <a:endParaRPr>
              <a:solidFill>
                <a:schemeClr val="dk1"/>
              </a:solidFill>
              <a:latin typeface="Malgun Gothic"/>
              <a:ea typeface="Malgun Gothic"/>
              <a:cs typeface="Malgun Gothic"/>
              <a:sym typeface="Malgun Gothic"/>
            </a:endParaRPr>
          </a:p>
          <a:p>
            <a:pPr indent="0" lvl="0" marL="0" rtl="0" algn="l">
              <a:lnSpc>
                <a:spcPct val="115000"/>
              </a:lnSpc>
              <a:spcBef>
                <a:spcPts val="1100"/>
              </a:spcBef>
              <a:spcAft>
                <a:spcPts val="0"/>
              </a:spcAft>
              <a:buNone/>
            </a:pPr>
            <a:r>
              <a:rPr lang="ko">
                <a:solidFill>
                  <a:schemeClr val="dk1"/>
                </a:solidFill>
                <a:latin typeface="Malgun Gothic"/>
                <a:ea typeface="Malgun Gothic"/>
                <a:cs typeface="Malgun Gothic"/>
                <a:sym typeface="Malgun Gothic"/>
              </a:rPr>
              <a:t>먼저 사용자가 자신이 학습한 내용을 스스로에게 가르치듯 설명합니다.  </a:t>
            </a:r>
            <a:endParaRPr>
              <a:solidFill>
                <a:schemeClr val="dk1"/>
              </a:solidFill>
              <a:latin typeface="Malgun Gothic"/>
              <a:ea typeface="Malgun Gothic"/>
              <a:cs typeface="Malgun Gothic"/>
              <a:sym typeface="Malgun Gothic"/>
            </a:endParaRPr>
          </a:p>
          <a:p>
            <a:pPr indent="0" lvl="0" marL="0" rtl="0" algn="l">
              <a:lnSpc>
                <a:spcPct val="115000"/>
              </a:lnSpc>
              <a:spcBef>
                <a:spcPts val="1100"/>
              </a:spcBef>
              <a:spcAft>
                <a:spcPts val="0"/>
              </a:spcAft>
              <a:buNone/>
            </a:pPr>
            <a:r>
              <a:rPr lang="ko">
                <a:solidFill>
                  <a:schemeClr val="dk1"/>
                </a:solidFill>
                <a:latin typeface="Malgun Gothic"/>
                <a:ea typeface="Malgun Gothic"/>
                <a:cs typeface="Malgun Gothic"/>
                <a:sym typeface="Malgun Gothic"/>
              </a:rPr>
              <a:t>설명한 내용은 음성 녹음으로 저장돼 추후에 사용자가 다시 들어볼 수 있습니다. </a:t>
            </a:r>
            <a:endParaRPr>
              <a:solidFill>
                <a:schemeClr val="dk1"/>
              </a:solidFill>
              <a:latin typeface="Malgun Gothic"/>
              <a:ea typeface="Malgun Gothic"/>
              <a:cs typeface="Malgun Gothic"/>
              <a:sym typeface="Malgun Gothic"/>
            </a:endParaRPr>
          </a:p>
          <a:p>
            <a:pPr indent="0" lvl="0" marL="0" rtl="0" algn="l">
              <a:lnSpc>
                <a:spcPct val="115000"/>
              </a:lnSpc>
              <a:spcBef>
                <a:spcPts val="1100"/>
              </a:spcBef>
              <a:spcAft>
                <a:spcPts val="0"/>
              </a:spcAft>
              <a:buNone/>
            </a:pPr>
            <a:r>
              <a:rPr lang="ko">
                <a:solidFill>
                  <a:schemeClr val="dk1"/>
                </a:solidFill>
                <a:latin typeface="Malgun Gothic"/>
                <a:ea typeface="Malgun Gothic"/>
                <a:cs typeface="Malgun Gothic"/>
                <a:sym typeface="Malgun Gothic"/>
              </a:rPr>
              <a:t>녹음된 음성 파일은 Speech2Text를 이용해 텍스트로 변환되고, 변환된 텍스트 파일을 기반으로 요약문을 제작합니다. </a:t>
            </a:r>
            <a:endParaRPr>
              <a:solidFill>
                <a:schemeClr val="dk1"/>
              </a:solidFill>
              <a:latin typeface="Malgun Gothic"/>
              <a:ea typeface="Malgun Gothic"/>
              <a:cs typeface="Malgun Gothic"/>
              <a:sym typeface="Malgun Gothic"/>
            </a:endParaRPr>
          </a:p>
          <a:p>
            <a:pPr indent="0" lvl="0" marL="0" rtl="0" algn="l">
              <a:lnSpc>
                <a:spcPct val="115000"/>
              </a:lnSpc>
              <a:spcBef>
                <a:spcPts val="1100"/>
              </a:spcBef>
              <a:spcAft>
                <a:spcPts val="0"/>
              </a:spcAft>
              <a:buNone/>
            </a:pPr>
            <a:r>
              <a:rPr lang="ko">
                <a:solidFill>
                  <a:schemeClr val="dk1"/>
                </a:solidFill>
                <a:latin typeface="Malgun Gothic"/>
                <a:ea typeface="Malgun Gothic"/>
                <a:cs typeface="Malgun Gothic"/>
                <a:sym typeface="Malgun Gothic"/>
              </a:rPr>
              <a:t>이를 통해 사용자에게 복습을 위한 학습 자료를 효율적으로 제공할 수 있습니다. </a:t>
            </a:r>
            <a:endParaRPr>
              <a:solidFill>
                <a:schemeClr val="dk1"/>
              </a:solidFill>
              <a:latin typeface="Malgun Gothic"/>
              <a:ea typeface="Malgun Gothic"/>
              <a:cs typeface="Malgun Gothic"/>
              <a:sym typeface="Malgun Gothic"/>
            </a:endParaRPr>
          </a:p>
          <a:p>
            <a:pPr indent="0" lvl="0" marL="0" rtl="0" algn="l">
              <a:spcBef>
                <a:spcPts val="11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0a552ca0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0a552ca0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6497700" y="133450"/>
            <a:ext cx="2334600" cy="4002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ko">
                <a:solidFill>
                  <a:schemeClr val="dk1"/>
                </a:solidFill>
                <a:latin typeface="IBM Plex Sans"/>
                <a:ea typeface="IBM Plex Sans"/>
                <a:cs typeface="IBM Plex Sans"/>
                <a:sym typeface="IBM Plex Sans"/>
              </a:rPr>
              <a:t>21.12.16</a:t>
            </a:r>
            <a:endParaRPr>
              <a:solidFill>
                <a:schemeClr val="dk1"/>
              </a:solidFill>
              <a:latin typeface="IBM Plex Sans"/>
              <a:ea typeface="IBM Plex Sans"/>
              <a:cs typeface="IBM Plex Sans"/>
              <a:sym typeface="IBM Plex Sans"/>
            </a:endParaRPr>
          </a:p>
        </p:txBody>
      </p:sp>
      <p:sp>
        <p:nvSpPr>
          <p:cNvPr id="55" name="Google Shape;55;p13"/>
          <p:cNvSpPr txBox="1"/>
          <p:nvPr>
            <p:ph type="ctrTitle"/>
          </p:nvPr>
        </p:nvSpPr>
        <p:spPr>
          <a:xfrm>
            <a:off x="311708" y="4808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ko">
                <a:solidFill>
                  <a:srgbClr val="FCBA03"/>
                </a:solidFill>
                <a:latin typeface="IBM Plex Sans"/>
                <a:ea typeface="IBM Plex Sans"/>
                <a:cs typeface="IBM Plex Sans"/>
                <a:sym typeface="IBM Plex Sans"/>
              </a:rPr>
              <a:t>틈새 복습</a:t>
            </a:r>
            <a:endParaRPr b="1">
              <a:solidFill>
                <a:srgbClr val="FCBA03"/>
              </a:solidFill>
              <a:latin typeface="IBM Plex Sans"/>
              <a:ea typeface="IBM Plex Sans"/>
              <a:cs typeface="IBM Plex Sans"/>
              <a:sym typeface="IBM Plex Sans"/>
            </a:endParaRPr>
          </a:p>
        </p:txBody>
      </p:sp>
      <p:sp>
        <p:nvSpPr>
          <p:cNvPr id="56" name="Google Shape;56;p13"/>
          <p:cNvSpPr txBox="1"/>
          <p:nvPr>
            <p:ph idx="1" type="subTitle"/>
          </p:nvPr>
        </p:nvSpPr>
        <p:spPr>
          <a:xfrm>
            <a:off x="311700" y="25703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ko">
                <a:solidFill>
                  <a:schemeClr val="dk1"/>
                </a:solidFill>
                <a:latin typeface="IBM Plex Sans"/>
                <a:ea typeface="IBM Plex Sans"/>
                <a:cs typeface="IBM Plex Sans"/>
                <a:sym typeface="IBM Plex Sans"/>
              </a:rPr>
              <a:t>6조</a:t>
            </a:r>
            <a:endParaRPr>
              <a:solidFill>
                <a:schemeClr val="dk1"/>
              </a:solidFill>
              <a:latin typeface="IBM Plex Sans"/>
              <a:ea typeface="IBM Plex Sans"/>
              <a:cs typeface="IBM Plex Sans"/>
              <a:sym typeface="IBM Plex Sans"/>
            </a:endParaRPr>
          </a:p>
        </p:txBody>
      </p:sp>
      <p:pic>
        <p:nvPicPr>
          <p:cNvPr id="57" name="Google Shape;57;p13"/>
          <p:cNvPicPr preferRelativeResize="0"/>
          <p:nvPr/>
        </p:nvPicPr>
        <p:blipFill>
          <a:blip r:embed="rId3">
            <a:alphaModFix/>
          </a:blip>
          <a:stretch>
            <a:fillRect/>
          </a:stretch>
        </p:blipFill>
        <p:spPr>
          <a:xfrm>
            <a:off x="274650" y="2918000"/>
            <a:ext cx="1976826" cy="1976826"/>
          </a:xfrm>
          <a:prstGeom prst="rect">
            <a:avLst/>
          </a:prstGeom>
          <a:noFill/>
          <a:ln>
            <a:noFill/>
          </a:ln>
        </p:spPr>
      </p:pic>
      <p:sp>
        <p:nvSpPr>
          <p:cNvPr id="58" name="Google Shape;58;p13"/>
          <p:cNvSpPr txBox="1"/>
          <p:nvPr/>
        </p:nvSpPr>
        <p:spPr>
          <a:xfrm>
            <a:off x="8256050" y="3812175"/>
            <a:ext cx="888000" cy="1006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ko" sz="1200">
                <a:solidFill>
                  <a:schemeClr val="dk1"/>
                </a:solidFill>
                <a:latin typeface="IBM Plex Sans"/>
                <a:ea typeface="IBM Plex Sans"/>
                <a:cs typeface="IBM Plex Sans"/>
                <a:sym typeface="IBM Plex Sans"/>
              </a:rPr>
              <a:t>좌승연</a:t>
            </a:r>
            <a:endParaRPr sz="1200">
              <a:solidFill>
                <a:schemeClr val="dk1"/>
              </a:solidFill>
              <a:latin typeface="IBM Plex Sans"/>
              <a:ea typeface="IBM Plex Sans"/>
              <a:cs typeface="IBM Plex Sans"/>
              <a:sym typeface="IBM Plex Sans"/>
            </a:endParaRPr>
          </a:p>
          <a:p>
            <a:pPr indent="0" lvl="0" marL="0" rtl="0" algn="just">
              <a:lnSpc>
                <a:spcPct val="115000"/>
              </a:lnSpc>
              <a:spcBef>
                <a:spcPts val="0"/>
              </a:spcBef>
              <a:spcAft>
                <a:spcPts val="0"/>
              </a:spcAft>
              <a:buNone/>
            </a:pPr>
            <a:r>
              <a:rPr lang="ko" sz="1200">
                <a:solidFill>
                  <a:schemeClr val="dk1"/>
                </a:solidFill>
                <a:latin typeface="IBM Plex Sans"/>
                <a:ea typeface="IBM Plex Sans"/>
                <a:cs typeface="IBM Plex Sans"/>
                <a:sym typeface="IBM Plex Sans"/>
              </a:rPr>
              <a:t>최형욱</a:t>
            </a:r>
            <a:endParaRPr sz="1200">
              <a:solidFill>
                <a:schemeClr val="dk1"/>
              </a:solidFill>
              <a:latin typeface="IBM Plex Sans"/>
              <a:ea typeface="IBM Plex Sans"/>
              <a:cs typeface="IBM Plex Sans"/>
              <a:sym typeface="IBM Plex Sans"/>
            </a:endParaRPr>
          </a:p>
          <a:p>
            <a:pPr indent="0" lvl="0" marL="0" rtl="0" algn="just">
              <a:lnSpc>
                <a:spcPct val="115000"/>
              </a:lnSpc>
              <a:spcBef>
                <a:spcPts val="0"/>
              </a:spcBef>
              <a:spcAft>
                <a:spcPts val="0"/>
              </a:spcAft>
              <a:buNone/>
            </a:pPr>
            <a:r>
              <a:rPr lang="ko" sz="1200">
                <a:solidFill>
                  <a:schemeClr val="dk1"/>
                </a:solidFill>
                <a:latin typeface="IBM Plex Sans"/>
                <a:ea typeface="IBM Plex Sans"/>
                <a:cs typeface="IBM Plex Sans"/>
                <a:sym typeface="IBM Plex Sans"/>
              </a:rPr>
              <a:t>오수민</a:t>
            </a:r>
            <a:endParaRPr sz="1200">
              <a:solidFill>
                <a:schemeClr val="dk1"/>
              </a:solidFill>
              <a:latin typeface="IBM Plex Sans"/>
              <a:ea typeface="IBM Plex Sans"/>
              <a:cs typeface="IBM Plex Sans"/>
              <a:sym typeface="IBM Plex Sans"/>
            </a:endParaRPr>
          </a:p>
          <a:p>
            <a:pPr indent="0" lvl="0" marL="0" rtl="0" algn="just">
              <a:lnSpc>
                <a:spcPct val="115000"/>
              </a:lnSpc>
              <a:spcBef>
                <a:spcPts val="0"/>
              </a:spcBef>
              <a:spcAft>
                <a:spcPts val="0"/>
              </a:spcAft>
              <a:buNone/>
            </a:pPr>
            <a:r>
              <a:rPr lang="ko" sz="1200">
                <a:solidFill>
                  <a:schemeClr val="dk1"/>
                </a:solidFill>
                <a:latin typeface="IBM Plex Sans"/>
                <a:ea typeface="IBM Plex Sans"/>
                <a:cs typeface="IBM Plex Sans"/>
                <a:sym typeface="IBM Plex Sans"/>
              </a:rPr>
              <a:t>박수빈</a:t>
            </a:r>
            <a:endParaRPr sz="1200">
              <a:solidFill>
                <a:schemeClr val="dk1"/>
              </a:solidFill>
              <a:latin typeface="IBM Plex Sans"/>
              <a:ea typeface="IBM Plex Sans"/>
              <a:cs typeface="IBM Plex Sans"/>
              <a:sym typeface="IBM Plex Sans"/>
            </a:endParaRPr>
          </a:p>
        </p:txBody>
      </p:sp>
      <p:sp>
        <p:nvSpPr>
          <p:cNvPr id="59" name="Google Shape;59;p13"/>
          <p:cNvSpPr txBox="1"/>
          <p:nvPr/>
        </p:nvSpPr>
        <p:spPr>
          <a:xfrm>
            <a:off x="123300" y="133450"/>
            <a:ext cx="36375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ko">
                <a:solidFill>
                  <a:schemeClr val="dk1"/>
                </a:solidFill>
                <a:latin typeface="IBM Plex Sans"/>
                <a:ea typeface="IBM Plex Sans"/>
                <a:cs typeface="IBM Plex Sans"/>
                <a:sym typeface="IBM Plex Sans"/>
              </a:rPr>
              <a:t>2021-2 모바일 컴퓨팅과 응용</a:t>
            </a:r>
            <a:endParaRPr>
              <a:solidFill>
                <a:schemeClr val="dk1"/>
              </a:solidFill>
              <a:latin typeface="IBM Plex Sans"/>
              <a:ea typeface="IBM Plex Sans"/>
              <a:cs typeface="IBM Plex Sans"/>
              <a:sym typeface="IBM Plex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idx="1" type="body"/>
          </p:nvPr>
        </p:nvSpPr>
        <p:spPr>
          <a:xfrm>
            <a:off x="311700" y="1274275"/>
            <a:ext cx="85206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IBM Plex Sans"/>
              <a:buChar char="●"/>
            </a:pPr>
            <a:r>
              <a:rPr b="1" lang="ko" sz="1500">
                <a:solidFill>
                  <a:schemeClr val="dk1"/>
                </a:solidFill>
                <a:latin typeface="IBM Plex Sans"/>
                <a:ea typeface="IBM Plex Sans"/>
                <a:cs typeface="IBM Plex Sans"/>
                <a:sym typeface="IBM Plex Sans"/>
              </a:rPr>
              <a:t>Contextual Reminder</a:t>
            </a:r>
            <a:endParaRPr b="1" sz="1500">
              <a:solidFill>
                <a:schemeClr val="dk1"/>
              </a:solidFill>
              <a:latin typeface="IBM Plex Sans"/>
              <a:ea typeface="IBM Plex Sans"/>
              <a:cs typeface="IBM Plex Sans"/>
              <a:sym typeface="IBM Plex Sans"/>
            </a:endParaRPr>
          </a:p>
          <a:p>
            <a:pPr indent="-323850" lvl="1" marL="914400" rtl="0" algn="l">
              <a:lnSpc>
                <a:spcPct val="150000"/>
              </a:lnSpc>
              <a:spcBef>
                <a:spcPts val="0"/>
              </a:spcBef>
              <a:spcAft>
                <a:spcPts val="0"/>
              </a:spcAft>
              <a:buClr>
                <a:schemeClr val="dk1"/>
              </a:buClr>
              <a:buSzPts val="1500"/>
              <a:buFont typeface="IBM Plex Sans"/>
              <a:buChar char="○"/>
            </a:pPr>
            <a:r>
              <a:rPr lang="ko" sz="1500">
                <a:solidFill>
                  <a:schemeClr val="dk1"/>
                </a:solidFill>
                <a:latin typeface="IBM Plex Sans"/>
                <a:ea typeface="IBM Plex Sans"/>
                <a:cs typeface="IBM Plex Sans"/>
                <a:sym typeface="IBM Plex Sans"/>
              </a:rPr>
              <a:t>rule-based reminder 도입</a:t>
            </a:r>
            <a:endParaRPr sz="1500">
              <a:solidFill>
                <a:schemeClr val="dk1"/>
              </a:solidFill>
              <a:latin typeface="IBM Plex Sans"/>
              <a:ea typeface="IBM Plex Sans"/>
              <a:cs typeface="IBM Plex Sans"/>
              <a:sym typeface="IBM Plex Sans"/>
            </a:endParaRPr>
          </a:p>
        </p:txBody>
      </p:sp>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Key Technical Challenges &amp; Our Solutions</a:t>
            </a:r>
            <a:endParaRPr b="1">
              <a:latin typeface="IBM Plex Sans"/>
              <a:ea typeface="IBM Plex Sans"/>
              <a:cs typeface="IBM Plex Sans"/>
              <a:sym typeface="IBM Plex Sans"/>
            </a:endParaRPr>
          </a:p>
        </p:txBody>
      </p:sp>
      <p:sp>
        <p:nvSpPr>
          <p:cNvPr id="124" name="Google Shape;124;p22"/>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idx="1" type="body"/>
          </p:nvPr>
        </p:nvSpPr>
        <p:spPr>
          <a:xfrm>
            <a:off x="311700" y="1274275"/>
            <a:ext cx="85206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IBM Plex Sans"/>
              <a:buChar char="●"/>
            </a:pPr>
            <a:r>
              <a:rPr b="1" lang="ko" sz="1500">
                <a:solidFill>
                  <a:schemeClr val="dk1"/>
                </a:solidFill>
                <a:latin typeface="IBM Plex Sans"/>
                <a:ea typeface="IBM Plex Sans"/>
                <a:cs typeface="IBM Plex Sans"/>
                <a:sym typeface="IBM Plex Sans"/>
              </a:rPr>
              <a:t>사용자 서베이</a:t>
            </a:r>
            <a:endParaRPr b="1" sz="1500">
              <a:solidFill>
                <a:schemeClr val="dk1"/>
              </a:solidFill>
              <a:latin typeface="IBM Plex Sans"/>
              <a:ea typeface="IBM Plex Sans"/>
              <a:cs typeface="IBM Plex Sans"/>
              <a:sym typeface="IBM Plex Sans"/>
            </a:endParaRPr>
          </a:p>
          <a:p>
            <a:pPr indent="-323850" lvl="1" marL="914400" rtl="0" algn="l">
              <a:lnSpc>
                <a:spcPct val="150000"/>
              </a:lnSpc>
              <a:spcBef>
                <a:spcPts val="0"/>
              </a:spcBef>
              <a:spcAft>
                <a:spcPts val="0"/>
              </a:spcAft>
              <a:buClr>
                <a:schemeClr val="dk1"/>
              </a:buClr>
              <a:buSzPts val="1500"/>
              <a:buFont typeface="IBM Plex Sans"/>
              <a:buChar char="○"/>
            </a:pPr>
            <a:r>
              <a:rPr lang="ko" sz="1500">
                <a:solidFill>
                  <a:schemeClr val="dk1"/>
                </a:solidFill>
                <a:latin typeface="IBM Plex Sans"/>
                <a:ea typeface="IBM Plex Sans"/>
                <a:cs typeface="IBM Plex Sans"/>
                <a:sym typeface="IBM Plex Sans"/>
              </a:rPr>
              <a:t>틈새복습의 타겟 사용자 총 8명</a:t>
            </a:r>
            <a:endParaRPr sz="1500">
              <a:solidFill>
                <a:schemeClr val="dk1"/>
              </a:solidFill>
              <a:latin typeface="IBM Plex Sans"/>
              <a:ea typeface="IBM Plex Sans"/>
              <a:cs typeface="IBM Plex Sans"/>
              <a:sym typeface="IBM Plex Sans"/>
            </a:endParaRPr>
          </a:p>
          <a:p>
            <a:pPr indent="-323850" lvl="1" marL="914400" rtl="0" algn="l">
              <a:lnSpc>
                <a:spcPct val="150000"/>
              </a:lnSpc>
              <a:spcBef>
                <a:spcPts val="0"/>
              </a:spcBef>
              <a:spcAft>
                <a:spcPts val="0"/>
              </a:spcAft>
              <a:buClr>
                <a:schemeClr val="dk1"/>
              </a:buClr>
              <a:buSzPts val="1500"/>
              <a:buFont typeface="IBM Plex Sans"/>
              <a:buChar char="○"/>
            </a:pPr>
            <a:r>
              <a:rPr lang="ko" sz="1500">
                <a:solidFill>
                  <a:schemeClr val="dk1"/>
                </a:solidFill>
                <a:latin typeface="IBM Plex Sans"/>
                <a:ea typeface="IBM Plex Sans"/>
                <a:cs typeface="IBM Plex Sans"/>
                <a:sym typeface="IBM Plex Sans"/>
              </a:rPr>
              <a:t>고등학생 2명, 치대생, 로스쿨 진학 예정 학생, 대학생 4명</a:t>
            </a:r>
            <a:endParaRPr sz="1500">
              <a:solidFill>
                <a:schemeClr val="dk1"/>
              </a:solidFill>
              <a:latin typeface="IBM Plex Sans"/>
              <a:ea typeface="IBM Plex Sans"/>
              <a:cs typeface="IBM Plex Sans"/>
              <a:sym typeface="IBM Plex Sans"/>
            </a:endParaRPr>
          </a:p>
          <a:p>
            <a:pPr indent="0" lvl="0" marL="0" rtl="0" algn="l">
              <a:lnSpc>
                <a:spcPct val="150000"/>
              </a:lnSpc>
              <a:spcBef>
                <a:spcPts val="0"/>
              </a:spcBef>
              <a:spcAft>
                <a:spcPts val="0"/>
              </a:spcAft>
              <a:buNone/>
            </a:pPr>
            <a:r>
              <a:t/>
            </a:r>
            <a:endParaRPr b="1" sz="1500">
              <a:solidFill>
                <a:schemeClr val="dk1"/>
              </a:solidFill>
              <a:latin typeface="IBM Plex Sans"/>
              <a:ea typeface="IBM Plex Sans"/>
              <a:cs typeface="IBM Plex Sans"/>
              <a:sym typeface="IBM Plex Sans"/>
            </a:endParaRPr>
          </a:p>
        </p:txBody>
      </p:sp>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Contextual Reminder</a:t>
            </a:r>
            <a:endParaRPr b="1">
              <a:latin typeface="IBM Plex Sans"/>
              <a:ea typeface="IBM Plex Sans"/>
              <a:cs typeface="IBM Plex Sans"/>
              <a:sym typeface="IBM Plex Sans"/>
            </a:endParaRPr>
          </a:p>
        </p:txBody>
      </p:sp>
      <p:sp>
        <p:nvSpPr>
          <p:cNvPr id="131" name="Google Shape;131;p23"/>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3"/>
          <p:cNvSpPr/>
          <p:nvPr/>
        </p:nvSpPr>
        <p:spPr>
          <a:xfrm>
            <a:off x="23900" y="2473225"/>
            <a:ext cx="2597700" cy="537600"/>
          </a:xfrm>
          <a:prstGeom prst="wedgeRectCallout">
            <a:avLst>
              <a:gd fmla="val -48890" name="adj1"/>
              <a:gd fmla="val 85565" name="adj2"/>
            </a:avLst>
          </a:prstGeom>
          <a:noFill/>
          <a:ln cap="flat" cmpd="sng" w="19050">
            <a:solidFill>
              <a:srgbClr val="FCBA0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ko" sz="1100">
                <a:solidFill>
                  <a:schemeClr val="dk1"/>
                </a:solidFill>
              </a:rPr>
              <a:t>복습을 하고는 싶은데 너무 귀찮다</a:t>
            </a:r>
            <a:endParaRPr/>
          </a:p>
        </p:txBody>
      </p:sp>
      <p:sp>
        <p:nvSpPr>
          <p:cNvPr id="133" name="Google Shape;133;p23"/>
          <p:cNvSpPr/>
          <p:nvPr/>
        </p:nvSpPr>
        <p:spPr>
          <a:xfrm>
            <a:off x="23900" y="3578500"/>
            <a:ext cx="2597700" cy="537600"/>
          </a:xfrm>
          <a:prstGeom prst="wedgeRectCallout">
            <a:avLst>
              <a:gd fmla="val -48890" name="adj1"/>
              <a:gd fmla="val 85565" name="adj2"/>
            </a:avLst>
          </a:prstGeom>
          <a:noFill/>
          <a:ln cap="flat" cmpd="sng" w="19050">
            <a:solidFill>
              <a:srgbClr val="FCBA0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ko" sz="1100">
                <a:solidFill>
                  <a:schemeClr val="dk1"/>
                </a:solidFill>
              </a:rPr>
              <a:t>이동 시간이 아깝긴 하다</a:t>
            </a:r>
            <a:endParaRPr/>
          </a:p>
        </p:txBody>
      </p:sp>
      <p:sp>
        <p:nvSpPr>
          <p:cNvPr id="134" name="Google Shape;134;p23"/>
          <p:cNvSpPr/>
          <p:nvPr/>
        </p:nvSpPr>
        <p:spPr>
          <a:xfrm>
            <a:off x="4633975" y="2473225"/>
            <a:ext cx="2597700" cy="705000"/>
          </a:xfrm>
          <a:prstGeom prst="wedgeRectCallout">
            <a:avLst>
              <a:gd fmla="val -48890" name="adj1"/>
              <a:gd fmla="val 85565" name="adj2"/>
            </a:avLst>
          </a:prstGeom>
          <a:noFill/>
          <a:ln cap="flat" cmpd="sng" w="19050">
            <a:solidFill>
              <a:srgbClr val="FCBA0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ko" sz="1100">
                <a:solidFill>
                  <a:schemeClr val="dk1"/>
                </a:solidFill>
              </a:rPr>
              <a:t>글을 직접 입력하는 거 너무 번거롭다. 요즘은 카메라로 그냥 찍는 걸 많이 하는 듯</a:t>
            </a:r>
            <a:endParaRPr sz="1100">
              <a:solidFill>
                <a:schemeClr val="dk1"/>
              </a:solidFill>
            </a:endParaRPr>
          </a:p>
        </p:txBody>
      </p:sp>
      <p:sp>
        <p:nvSpPr>
          <p:cNvPr id="135" name="Google Shape;135;p23"/>
          <p:cNvSpPr/>
          <p:nvPr/>
        </p:nvSpPr>
        <p:spPr>
          <a:xfrm>
            <a:off x="4675800" y="3578500"/>
            <a:ext cx="2597700" cy="537600"/>
          </a:xfrm>
          <a:prstGeom prst="wedgeRectCallout">
            <a:avLst>
              <a:gd fmla="val -48890" name="adj1"/>
              <a:gd fmla="val 85565" name="adj2"/>
            </a:avLst>
          </a:prstGeom>
          <a:noFill/>
          <a:ln cap="flat" cmpd="sng" w="19050">
            <a:solidFill>
              <a:srgbClr val="FCBA0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ko" sz="1100">
                <a:solidFill>
                  <a:schemeClr val="dk1"/>
                </a:solidFill>
              </a:rPr>
              <a:t>일어나서 복습하면</a:t>
            </a:r>
            <a:endParaRPr sz="1100">
              <a:solidFill>
                <a:schemeClr val="dk1"/>
              </a:solidFill>
            </a:endParaRPr>
          </a:p>
          <a:p>
            <a:pPr indent="0" lvl="0" marL="0" rtl="0" algn="ctr">
              <a:lnSpc>
                <a:spcPct val="115000"/>
              </a:lnSpc>
              <a:spcBef>
                <a:spcPts val="0"/>
              </a:spcBef>
              <a:spcAft>
                <a:spcPts val="0"/>
              </a:spcAft>
              <a:buNone/>
            </a:pPr>
            <a:r>
              <a:rPr lang="ko" sz="1100">
                <a:solidFill>
                  <a:schemeClr val="dk1"/>
                </a:solidFill>
              </a:rPr>
              <a:t>복습하는 습관이 생길 것 같다</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idx="1" type="body"/>
          </p:nvPr>
        </p:nvSpPr>
        <p:spPr>
          <a:xfrm>
            <a:off x="311700" y="1274275"/>
            <a:ext cx="85206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IBM Plex Sans"/>
              <a:buChar char="●"/>
            </a:pPr>
            <a:r>
              <a:rPr b="1" lang="ko" sz="1500">
                <a:solidFill>
                  <a:schemeClr val="dk1"/>
                </a:solidFill>
                <a:latin typeface="IBM Plex Sans"/>
                <a:ea typeface="IBM Plex Sans"/>
                <a:cs typeface="IBM Plex Sans"/>
                <a:sym typeface="IBM Plex Sans"/>
              </a:rPr>
              <a:t>사용자 서베이</a:t>
            </a:r>
            <a:endParaRPr b="1" sz="1500">
              <a:solidFill>
                <a:schemeClr val="dk1"/>
              </a:solidFill>
              <a:latin typeface="IBM Plex Sans"/>
              <a:ea typeface="IBM Plex Sans"/>
              <a:cs typeface="IBM Plex Sans"/>
              <a:sym typeface="IBM Plex Sans"/>
            </a:endParaRPr>
          </a:p>
          <a:p>
            <a:pPr indent="-323850" lvl="1" marL="914400" rtl="0" algn="l">
              <a:lnSpc>
                <a:spcPct val="150000"/>
              </a:lnSpc>
              <a:spcBef>
                <a:spcPts val="0"/>
              </a:spcBef>
              <a:spcAft>
                <a:spcPts val="0"/>
              </a:spcAft>
              <a:buClr>
                <a:schemeClr val="dk1"/>
              </a:buClr>
              <a:buSzPts val="1500"/>
              <a:buFont typeface="IBM Plex Sans"/>
              <a:buChar char="○"/>
            </a:pPr>
            <a:r>
              <a:rPr lang="ko" sz="1500">
                <a:solidFill>
                  <a:schemeClr val="dk1"/>
                </a:solidFill>
                <a:latin typeface="IBM Plex Sans"/>
                <a:ea typeface="IBM Plex Sans"/>
                <a:cs typeface="IBM Plex Sans"/>
                <a:sym typeface="IBM Plex Sans"/>
              </a:rPr>
              <a:t>틈새복습의 타겟 사용자 총 8명</a:t>
            </a:r>
            <a:endParaRPr sz="1500">
              <a:solidFill>
                <a:schemeClr val="dk1"/>
              </a:solidFill>
              <a:latin typeface="IBM Plex Sans"/>
              <a:ea typeface="IBM Plex Sans"/>
              <a:cs typeface="IBM Plex Sans"/>
              <a:sym typeface="IBM Plex Sans"/>
            </a:endParaRPr>
          </a:p>
          <a:p>
            <a:pPr indent="-323850" lvl="1" marL="914400" rtl="0" algn="l">
              <a:lnSpc>
                <a:spcPct val="150000"/>
              </a:lnSpc>
              <a:spcBef>
                <a:spcPts val="0"/>
              </a:spcBef>
              <a:spcAft>
                <a:spcPts val="0"/>
              </a:spcAft>
              <a:buClr>
                <a:schemeClr val="dk1"/>
              </a:buClr>
              <a:buSzPts val="1500"/>
              <a:buFont typeface="IBM Plex Sans"/>
              <a:buChar char="○"/>
            </a:pPr>
            <a:r>
              <a:rPr lang="ko" sz="1500">
                <a:solidFill>
                  <a:schemeClr val="dk1"/>
                </a:solidFill>
                <a:latin typeface="IBM Plex Sans"/>
                <a:ea typeface="IBM Plex Sans"/>
                <a:cs typeface="IBM Plex Sans"/>
                <a:sym typeface="IBM Plex Sans"/>
              </a:rPr>
              <a:t>고등학생 2명, 치대생, 로스쿨 진학 예정 학생, 대학생 4명</a:t>
            </a:r>
            <a:endParaRPr sz="1500">
              <a:solidFill>
                <a:schemeClr val="dk1"/>
              </a:solidFill>
              <a:latin typeface="IBM Plex Sans"/>
              <a:ea typeface="IBM Plex Sans"/>
              <a:cs typeface="IBM Plex Sans"/>
              <a:sym typeface="IBM Plex Sans"/>
            </a:endParaRPr>
          </a:p>
          <a:p>
            <a:pPr indent="0" lvl="0" marL="0" rtl="0" algn="l">
              <a:lnSpc>
                <a:spcPct val="150000"/>
              </a:lnSpc>
              <a:spcBef>
                <a:spcPts val="0"/>
              </a:spcBef>
              <a:spcAft>
                <a:spcPts val="0"/>
              </a:spcAft>
              <a:buNone/>
            </a:pPr>
            <a:r>
              <a:t/>
            </a:r>
            <a:endParaRPr b="1" sz="1500">
              <a:solidFill>
                <a:schemeClr val="dk1"/>
              </a:solidFill>
              <a:latin typeface="IBM Plex Sans"/>
              <a:ea typeface="IBM Plex Sans"/>
              <a:cs typeface="IBM Plex Sans"/>
              <a:sym typeface="IBM Plex Sans"/>
            </a:endParaRPr>
          </a:p>
        </p:txBody>
      </p:sp>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Contextual Reminder</a:t>
            </a:r>
            <a:endParaRPr b="1">
              <a:latin typeface="IBM Plex Sans"/>
              <a:ea typeface="IBM Plex Sans"/>
              <a:cs typeface="IBM Plex Sans"/>
              <a:sym typeface="IBM Plex Sans"/>
            </a:endParaRPr>
          </a:p>
        </p:txBody>
      </p:sp>
      <p:sp>
        <p:nvSpPr>
          <p:cNvPr id="142" name="Google Shape;142;p24"/>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23900" y="2473225"/>
            <a:ext cx="2597700" cy="537600"/>
          </a:xfrm>
          <a:prstGeom prst="wedgeRectCallout">
            <a:avLst>
              <a:gd fmla="val -48890" name="adj1"/>
              <a:gd fmla="val 85565" name="adj2"/>
            </a:avLst>
          </a:prstGeom>
          <a:noFill/>
          <a:ln cap="flat" cmpd="sng" w="19050">
            <a:solidFill>
              <a:srgbClr val="FCBA0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ko" sz="1100">
                <a:solidFill>
                  <a:schemeClr val="dk1"/>
                </a:solidFill>
              </a:rPr>
              <a:t>복습을 하고는 싶은데 너무 귀찮다</a:t>
            </a:r>
            <a:endParaRPr/>
          </a:p>
        </p:txBody>
      </p:sp>
      <p:sp>
        <p:nvSpPr>
          <p:cNvPr id="144" name="Google Shape;144;p24"/>
          <p:cNvSpPr/>
          <p:nvPr/>
        </p:nvSpPr>
        <p:spPr>
          <a:xfrm>
            <a:off x="23900" y="3578500"/>
            <a:ext cx="2597700" cy="537600"/>
          </a:xfrm>
          <a:prstGeom prst="wedgeRectCallout">
            <a:avLst>
              <a:gd fmla="val -48890" name="adj1"/>
              <a:gd fmla="val 85565" name="adj2"/>
            </a:avLst>
          </a:prstGeom>
          <a:noFill/>
          <a:ln cap="flat" cmpd="sng" w="19050">
            <a:solidFill>
              <a:srgbClr val="FCBA0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ko" sz="1100">
                <a:solidFill>
                  <a:schemeClr val="dk1"/>
                </a:solidFill>
              </a:rPr>
              <a:t>이동 시간이 아깝긴 하다</a:t>
            </a:r>
            <a:endParaRPr/>
          </a:p>
        </p:txBody>
      </p:sp>
      <p:sp>
        <p:nvSpPr>
          <p:cNvPr id="145" name="Google Shape;145;p24"/>
          <p:cNvSpPr/>
          <p:nvPr/>
        </p:nvSpPr>
        <p:spPr>
          <a:xfrm>
            <a:off x="4633975" y="2473225"/>
            <a:ext cx="2597700" cy="705000"/>
          </a:xfrm>
          <a:prstGeom prst="wedgeRectCallout">
            <a:avLst>
              <a:gd fmla="val -48890" name="adj1"/>
              <a:gd fmla="val 85565" name="adj2"/>
            </a:avLst>
          </a:prstGeom>
          <a:noFill/>
          <a:ln cap="flat" cmpd="sng" w="19050">
            <a:solidFill>
              <a:srgbClr val="FCBA0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ko" sz="1100">
                <a:solidFill>
                  <a:schemeClr val="dk1"/>
                </a:solidFill>
              </a:rPr>
              <a:t>글을 직접 입력하는 거 너무 번거롭다. 요즘은 카메라로 그냥 찍는 걸 많이 하는 듯</a:t>
            </a:r>
            <a:endParaRPr sz="1100">
              <a:solidFill>
                <a:schemeClr val="dk1"/>
              </a:solidFill>
            </a:endParaRPr>
          </a:p>
        </p:txBody>
      </p:sp>
      <p:sp>
        <p:nvSpPr>
          <p:cNvPr id="146" name="Google Shape;146;p24"/>
          <p:cNvSpPr/>
          <p:nvPr/>
        </p:nvSpPr>
        <p:spPr>
          <a:xfrm>
            <a:off x="4675800" y="3578500"/>
            <a:ext cx="2597700" cy="537600"/>
          </a:xfrm>
          <a:prstGeom prst="wedgeRectCallout">
            <a:avLst>
              <a:gd fmla="val -48890" name="adj1"/>
              <a:gd fmla="val 85565" name="adj2"/>
            </a:avLst>
          </a:prstGeom>
          <a:noFill/>
          <a:ln cap="flat" cmpd="sng" w="19050">
            <a:solidFill>
              <a:srgbClr val="FCBA0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ko" sz="1100">
                <a:solidFill>
                  <a:schemeClr val="dk1"/>
                </a:solidFill>
              </a:rPr>
              <a:t>일어나서 복습하면</a:t>
            </a:r>
            <a:endParaRPr sz="1100">
              <a:solidFill>
                <a:schemeClr val="dk1"/>
              </a:solidFill>
            </a:endParaRPr>
          </a:p>
          <a:p>
            <a:pPr indent="0" lvl="0" marL="0" rtl="0" algn="ctr">
              <a:lnSpc>
                <a:spcPct val="115000"/>
              </a:lnSpc>
              <a:spcBef>
                <a:spcPts val="0"/>
              </a:spcBef>
              <a:spcAft>
                <a:spcPts val="0"/>
              </a:spcAft>
              <a:buNone/>
            </a:pPr>
            <a:r>
              <a:rPr lang="ko" sz="1100">
                <a:solidFill>
                  <a:schemeClr val="dk1"/>
                </a:solidFill>
              </a:rPr>
              <a:t>복습하는 습관이 생길 것 같다</a:t>
            </a:r>
            <a:endParaRPr/>
          </a:p>
        </p:txBody>
      </p:sp>
      <p:sp>
        <p:nvSpPr>
          <p:cNvPr id="147" name="Google Shape;147;p24"/>
          <p:cNvSpPr/>
          <p:nvPr/>
        </p:nvSpPr>
        <p:spPr>
          <a:xfrm>
            <a:off x="2687025" y="2607625"/>
            <a:ext cx="418200" cy="268800"/>
          </a:xfrm>
          <a:prstGeom prst="rightArrow">
            <a:avLst>
              <a:gd fmla="val 50000" name="adj1"/>
              <a:gd fmla="val 50000" name="adj2"/>
            </a:avLst>
          </a:prstGeom>
          <a:solidFill>
            <a:srgbClr val="FCBA0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3194550" y="2517925"/>
            <a:ext cx="1278300" cy="448200"/>
          </a:xfrm>
          <a:prstGeom prst="rect">
            <a:avLst/>
          </a:prstGeom>
          <a:noFill/>
          <a:ln cap="flat" cmpd="sng" w="19050">
            <a:solidFill>
              <a:srgbClr val="FCBA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틈새복습의 필요성 확인</a:t>
            </a:r>
            <a:endParaRPr sz="1100"/>
          </a:p>
        </p:txBody>
      </p:sp>
      <p:sp>
        <p:nvSpPr>
          <p:cNvPr id="149" name="Google Shape;149;p24"/>
          <p:cNvSpPr/>
          <p:nvPr/>
        </p:nvSpPr>
        <p:spPr>
          <a:xfrm>
            <a:off x="2725925" y="3712900"/>
            <a:ext cx="418200" cy="268800"/>
          </a:xfrm>
          <a:prstGeom prst="rightArrow">
            <a:avLst>
              <a:gd fmla="val 50000" name="adj1"/>
              <a:gd fmla="val 50000" name="adj2"/>
            </a:avLst>
          </a:prstGeom>
          <a:solidFill>
            <a:srgbClr val="FCBA0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p:nvPr/>
        </p:nvSpPr>
        <p:spPr>
          <a:xfrm>
            <a:off x="3233450" y="3623200"/>
            <a:ext cx="1278300" cy="448200"/>
          </a:xfrm>
          <a:prstGeom prst="rect">
            <a:avLst/>
          </a:prstGeom>
          <a:noFill/>
          <a:ln cap="flat" cmpd="sng" w="19050">
            <a:solidFill>
              <a:srgbClr val="FCBA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이동 시 복습 알림</a:t>
            </a:r>
            <a:endParaRPr sz="1100"/>
          </a:p>
        </p:txBody>
      </p:sp>
      <p:sp>
        <p:nvSpPr>
          <p:cNvPr id="151" name="Google Shape;151;p24"/>
          <p:cNvSpPr/>
          <p:nvPr/>
        </p:nvSpPr>
        <p:spPr>
          <a:xfrm>
            <a:off x="7341950" y="2562925"/>
            <a:ext cx="418200" cy="268800"/>
          </a:xfrm>
          <a:prstGeom prst="rightArrow">
            <a:avLst>
              <a:gd fmla="val 50000" name="adj1"/>
              <a:gd fmla="val 50000" name="adj2"/>
            </a:avLst>
          </a:prstGeom>
          <a:solidFill>
            <a:srgbClr val="FCBA0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a:off x="7849475" y="2473225"/>
            <a:ext cx="1237800" cy="572700"/>
          </a:xfrm>
          <a:prstGeom prst="rect">
            <a:avLst/>
          </a:prstGeom>
          <a:noFill/>
          <a:ln cap="flat" cmpd="sng" w="19050">
            <a:solidFill>
              <a:srgbClr val="FCBA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입력 다양화</a:t>
            </a:r>
            <a:endParaRPr sz="1100"/>
          </a:p>
          <a:p>
            <a:pPr indent="0" lvl="0" marL="0" rtl="0" algn="l">
              <a:spcBef>
                <a:spcPts val="0"/>
              </a:spcBef>
              <a:spcAft>
                <a:spcPts val="0"/>
              </a:spcAft>
              <a:buNone/>
            </a:pPr>
            <a:r>
              <a:rPr lang="ko" sz="1100"/>
              <a:t>(이미지 추가)</a:t>
            </a:r>
            <a:endParaRPr sz="1100"/>
          </a:p>
        </p:txBody>
      </p:sp>
      <p:sp>
        <p:nvSpPr>
          <p:cNvPr id="153" name="Google Shape;153;p24"/>
          <p:cNvSpPr/>
          <p:nvPr/>
        </p:nvSpPr>
        <p:spPr>
          <a:xfrm>
            <a:off x="7380850" y="3668200"/>
            <a:ext cx="418200" cy="268800"/>
          </a:xfrm>
          <a:prstGeom prst="rightArrow">
            <a:avLst>
              <a:gd fmla="val 50000" name="adj1"/>
              <a:gd fmla="val 50000" name="adj2"/>
            </a:avLst>
          </a:prstGeom>
          <a:solidFill>
            <a:srgbClr val="FCBA0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a:off x="7888375" y="3578500"/>
            <a:ext cx="1198800" cy="448200"/>
          </a:xfrm>
          <a:prstGeom prst="rect">
            <a:avLst/>
          </a:prstGeom>
          <a:noFill/>
          <a:ln cap="flat" cmpd="sng" w="19050">
            <a:solidFill>
              <a:srgbClr val="FCBA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일정 시간대에 반복 알림</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idx="1" type="body"/>
          </p:nvPr>
        </p:nvSpPr>
        <p:spPr>
          <a:xfrm>
            <a:off x="311700" y="1274275"/>
            <a:ext cx="51783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IBM Plex Sans"/>
              <a:buChar char="●"/>
            </a:pPr>
            <a:r>
              <a:rPr b="1" lang="ko" sz="1500">
                <a:solidFill>
                  <a:schemeClr val="dk1"/>
                </a:solidFill>
                <a:latin typeface="IBM Plex Sans"/>
                <a:ea typeface="IBM Plex Sans"/>
                <a:cs typeface="IBM Plex Sans"/>
                <a:sym typeface="IBM Plex Sans"/>
              </a:rPr>
              <a:t>참고 논문</a:t>
            </a:r>
            <a:endParaRPr b="1" sz="1500">
              <a:solidFill>
                <a:schemeClr val="dk1"/>
              </a:solidFill>
              <a:latin typeface="IBM Plex Sans"/>
              <a:ea typeface="IBM Plex Sans"/>
              <a:cs typeface="IBM Plex Sans"/>
              <a:sym typeface="IBM Plex Sans"/>
            </a:endParaRPr>
          </a:p>
          <a:p>
            <a:pPr indent="-298450" lvl="1" marL="914400" rtl="0" algn="l">
              <a:lnSpc>
                <a:spcPct val="150000"/>
              </a:lnSpc>
              <a:spcBef>
                <a:spcPts val="0"/>
              </a:spcBef>
              <a:spcAft>
                <a:spcPts val="0"/>
              </a:spcAft>
              <a:buClr>
                <a:schemeClr val="dk1"/>
              </a:buClr>
              <a:buSzPts val="1100"/>
              <a:buFont typeface="IBM Plex Sans"/>
              <a:buChar char="○"/>
            </a:pPr>
            <a:r>
              <a:rPr lang="ko" sz="1100">
                <a:solidFill>
                  <a:schemeClr val="dk1"/>
                </a:solidFill>
                <a:latin typeface="IBM Plex Sans"/>
                <a:ea typeface="IBM Plex Sans"/>
                <a:cs typeface="IBM Plex Sans"/>
                <a:sym typeface="IBM Plex Sans"/>
              </a:rPr>
              <a:t>Real-World Product Deployment of Adaptive Push Notification Scheduling on Smartphones</a:t>
            </a:r>
            <a:endParaRPr sz="1100">
              <a:solidFill>
                <a:schemeClr val="dk1"/>
              </a:solidFill>
              <a:latin typeface="IBM Plex Sans"/>
              <a:ea typeface="IBM Plex Sans"/>
              <a:cs typeface="IBM Plex Sans"/>
              <a:sym typeface="IBM Plex Sans"/>
            </a:endParaRPr>
          </a:p>
          <a:p>
            <a:pPr indent="-298450" lvl="1" marL="914400" rtl="0" algn="l">
              <a:lnSpc>
                <a:spcPct val="150000"/>
              </a:lnSpc>
              <a:spcBef>
                <a:spcPts val="0"/>
              </a:spcBef>
              <a:spcAft>
                <a:spcPts val="0"/>
              </a:spcAft>
              <a:buClr>
                <a:schemeClr val="dk1"/>
              </a:buClr>
              <a:buSzPts val="1100"/>
              <a:buFont typeface="IBM Plex Sans"/>
              <a:buChar char="○"/>
            </a:pPr>
            <a:r>
              <a:rPr lang="ko" sz="1100">
                <a:solidFill>
                  <a:schemeClr val="dk1"/>
                </a:solidFill>
                <a:latin typeface="IBM Plex Sans"/>
                <a:ea typeface="IBM Plex Sans"/>
                <a:cs typeface="IBM Plex Sans"/>
                <a:sym typeface="IBM Plex Sans"/>
              </a:rPr>
              <a:t>InterruptMe: Designing Intelligent Prompting Mechanisms for Pervasive Applications</a:t>
            </a:r>
            <a:endParaRPr sz="1100">
              <a:solidFill>
                <a:schemeClr val="dk1"/>
              </a:solidFill>
              <a:latin typeface="IBM Plex Sans"/>
              <a:ea typeface="IBM Plex Sans"/>
              <a:cs typeface="IBM Plex Sans"/>
              <a:sym typeface="IBM Plex Sans"/>
            </a:endParaRPr>
          </a:p>
          <a:p>
            <a:pPr indent="-298450" lvl="1" marL="914400" rtl="0" algn="l">
              <a:lnSpc>
                <a:spcPct val="150000"/>
              </a:lnSpc>
              <a:spcBef>
                <a:spcPts val="0"/>
              </a:spcBef>
              <a:spcAft>
                <a:spcPts val="0"/>
              </a:spcAft>
              <a:buClr>
                <a:schemeClr val="dk1"/>
              </a:buClr>
              <a:buSzPts val="1100"/>
              <a:buFont typeface="IBM Plex Sans"/>
              <a:buChar char="○"/>
            </a:pPr>
            <a:r>
              <a:rPr lang="ko" sz="1100">
                <a:solidFill>
                  <a:schemeClr val="dk1"/>
                </a:solidFill>
                <a:latin typeface="IBM Plex Sans"/>
                <a:ea typeface="IBM Plex Sans"/>
                <a:cs typeface="IBM Plex Sans"/>
                <a:sym typeface="IBM Plex Sans"/>
              </a:rPr>
              <a:t>Attuning notification design to user goals and attention costs</a:t>
            </a:r>
            <a:endParaRPr sz="1100">
              <a:solidFill>
                <a:schemeClr val="dk1"/>
              </a:solidFill>
              <a:latin typeface="IBM Plex Sans"/>
              <a:ea typeface="IBM Plex Sans"/>
              <a:cs typeface="IBM Plex Sans"/>
              <a:sym typeface="IBM Plex Sans"/>
            </a:endParaRPr>
          </a:p>
          <a:p>
            <a:pPr indent="-298450" lvl="1" marL="914400" rtl="0" algn="l">
              <a:lnSpc>
                <a:spcPct val="150000"/>
              </a:lnSpc>
              <a:spcBef>
                <a:spcPts val="0"/>
              </a:spcBef>
              <a:spcAft>
                <a:spcPts val="0"/>
              </a:spcAft>
              <a:buClr>
                <a:schemeClr val="dk1"/>
              </a:buClr>
              <a:buSzPts val="1100"/>
              <a:buFont typeface="IBM Plex Sans"/>
              <a:buChar char="○"/>
            </a:pPr>
            <a:r>
              <a:rPr lang="ko" sz="1100">
                <a:solidFill>
                  <a:schemeClr val="dk1"/>
                </a:solidFill>
                <a:latin typeface="IBM Plex Sans"/>
                <a:ea typeface="IBM Plex Sans"/>
                <a:cs typeface="IBM Plex Sans"/>
                <a:sym typeface="IBM Plex Sans"/>
              </a:rPr>
              <a:t>Towards attention-aware adaptive notification on smart phones</a:t>
            </a:r>
            <a:endParaRPr sz="1100">
              <a:solidFill>
                <a:schemeClr val="dk1"/>
              </a:solidFill>
              <a:latin typeface="IBM Plex Sans"/>
              <a:ea typeface="IBM Plex Sans"/>
              <a:cs typeface="IBM Plex Sans"/>
              <a:sym typeface="IBM Plex Sans"/>
            </a:endParaRPr>
          </a:p>
        </p:txBody>
      </p:sp>
      <p:sp>
        <p:nvSpPr>
          <p:cNvPr id="160" name="Google Shape;16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Contextual Reminder</a:t>
            </a:r>
            <a:endParaRPr b="1">
              <a:latin typeface="IBM Plex Sans"/>
              <a:ea typeface="IBM Plex Sans"/>
              <a:cs typeface="IBM Plex Sans"/>
              <a:sym typeface="IBM Plex Sans"/>
            </a:endParaRPr>
          </a:p>
        </p:txBody>
      </p:sp>
      <p:sp>
        <p:nvSpPr>
          <p:cNvPr id="161" name="Google Shape;161;p25"/>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 name="Google Shape;162;p25"/>
          <p:cNvPicPr preferRelativeResize="0"/>
          <p:nvPr/>
        </p:nvPicPr>
        <p:blipFill>
          <a:blip r:embed="rId3">
            <a:alphaModFix/>
          </a:blip>
          <a:stretch>
            <a:fillRect/>
          </a:stretch>
        </p:blipFill>
        <p:spPr>
          <a:xfrm>
            <a:off x="5348175" y="1322353"/>
            <a:ext cx="3649450" cy="31950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idx="1" type="body"/>
          </p:nvPr>
        </p:nvSpPr>
        <p:spPr>
          <a:xfrm>
            <a:off x="311700" y="1274275"/>
            <a:ext cx="85206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IBM Plex Sans"/>
              <a:buChar char="●"/>
            </a:pPr>
            <a:r>
              <a:rPr b="1" lang="ko" sz="1500">
                <a:solidFill>
                  <a:schemeClr val="dk1"/>
                </a:solidFill>
                <a:latin typeface="IBM Plex Sans"/>
                <a:ea typeface="IBM Plex Sans"/>
                <a:cs typeface="IBM Plex Sans"/>
                <a:sym typeface="IBM Plex Sans"/>
              </a:rPr>
              <a:t>Features</a:t>
            </a:r>
            <a:endParaRPr b="1" sz="1500">
              <a:solidFill>
                <a:schemeClr val="dk1"/>
              </a:solidFill>
              <a:latin typeface="IBM Plex Sans"/>
              <a:ea typeface="IBM Plex Sans"/>
              <a:cs typeface="IBM Plex Sans"/>
              <a:sym typeface="IBM Plex Sans"/>
            </a:endParaRPr>
          </a:p>
          <a:p>
            <a:pPr indent="-323850" lvl="1" marL="914400" rtl="0" algn="l">
              <a:lnSpc>
                <a:spcPct val="150000"/>
              </a:lnSpc>
              <a:spcBef>
                <a:spcPts val="0"/>
              </a:spcBef>
              <a:spcAft>
                <a:spcPts val="0"/>
              </a:spcAft>
              <a:buClr>
                <a:schemeClr val="dk1"/>
              </a:buClr>
              <a:buSzPts val="1500"/>
              <a:buFont typeface="IBM Plex Sans"/>
              <a:buChar char="○"/>
            </a:pPr>
            <a:r>
              <a:t/>
            </a:r>
            <a:endParaRPr sz="1500">
              <a:solidFill>
                <a:schemeClr val="dk1"/>
              </a:solidFill>
              <a:latin typeface="IBM Plex Sans"/>
              <a:ea typeface="IBM Plex Sans"/>
              <a:cs typeface="IBM Plex Sans"/>
              <a:sym typeface="IBM Plex Sans"/>
            </a:endParaRPr>
          </a:p>
        </p:txBody>
      </p:sp>
      <p:sp>
        <p:nvSpPr>
          <p:cNvPr id="168" name="Google Shape;168;p26"/>
          <p:cNvSpPr/>
          <p:nvPr/>
        </p:nvSpPr>
        <p:spPr>
          <a:xfrm>
            <a:off x="1272125" y="1641625"/>
            <a:ext cx="2736900" cy="2681700"/>
          </a:xfrm>
          <a:prstGeom prst="rect">
            <a:avLst/>
          </a:prstGeom>
          <a:solidFill>
            <a:srgbClr val="FCFFD9">
              <a:alpha val="7925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Contextual Reminder</a:t>
            </a:r>
            <a:endParaRPr b="1">
              <a:latin typeface="IBM Plex Sans"/>
              <a:ea typeface="IBM Plex Sans"/>
              <a:cs typeface="IBM Plex Sans"/>
              <a:sym typeface="IBM Plex Sans"/>
            </a:endParaRPr>
          </a:p>
        </p:txBody>
      </p:sp>
      <p:sp>
        <p:nvSpPr>
          <p:cNvPr id="170" name="Google Shape;170;p26"/>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1405238" y="2351700"/>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위치</a:t>
            </a:r>
            <a:endParaRPr/>
          </a:p>
        </p:txBody>
      </p:sp>
      <p:sp>
        <p:nvSpPr>
          <p:cNvPr id="172" name="Google Shape;172;p26"/>
          <p:cNvSpPr/>
          <p:nvPr/>
        </p:nvSpPr>
        <p:spPr>
          <a:xfrm>
            <a:off x="1405238" y="3017550"/>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움직임</a:t>
            </a:r>
            <a:endParaRPr/>
          </a:p>
        </p:txBody>
      </p:sp>
      <p:sp>
        <p:nvSpPr>
          <p:cNvPr id="173" name="Google Shape;173;p26"/>
          <p:cNvSpPr/>
          <p:nvPr/>
        </p:nvSpPr>
        <p:spPr>
          <a:xfrm>
            <a:off x="1405238" y="3683400"/>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시간</a:t>
            </a:r>
            <a:endParaRPr/>
          </a:p>
        </p:txBody>
      </p:sp>
      <p:sp>
        <p:nvSpPr>
          <p:cNvPr id="174" name="Google Shape;174;p26"/>
          <p:cNvSpPr/>
          <p:nvPr/>
        </p:nvSpPr>
        <p:spPr>
          <a:xfrm>
            <a:off x="1405250" y="1685850"/>
            <a:ext cx="2342400" cy="4401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언제</a:t>
            </a:r>
            <a:endParaRPr/>
          </a:p>
        </p:txBody>
      </p:sp>
      <p:sp>
        <p:nvSpPr>
          <p:cNvPr id="175" name="Google Shape;175;p26"/>
          <p:cNvSpPr/>
          <p:nvPr/>
        </p:nvSpPr>
        <p:spPr>
          <a:xfrm>
            <a:off x="4374750" y="1641625"/>
            <a:ext cx="2736900" cy="2681700"/>
          </a:xfrm>
          <a:prstGeom prst="rect">
            <a:avLst/>
          </a:prstGeom>
          <a:solidFill>
            <a:srgbClr val="FCFFD9">
              <a:alpha val="7925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p:nvPr/>
        </p:nvSpPr>
        <p:spPr>
          <a:xfrm>
            <a:off x="4572000" y="2351700"/>
            <a:ext cx="16650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과목(태그)별 시간표 </a:t>
            </a:r>
            <a:endParaRPr/>
          </a:p>
        </p:txBody>
      </p:sp>
      <p:sp>
        <p:nvSpPr>
          <p:cNvPr id="177" name="Google Shape;177;p26"/>
          <p:cNvSpPr/>
          <p:nvPr/>
        </p:nvSpPr>
        <p:spPr>
          <a:xfrm>
            <a:off x="4572000" y="1685850"/>
            <a:ext cx="2342400" cy="4401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무엇을</a:t>
            </a:r>
            <a:endParaRPr/>
          </a:p>
        </p:txBody>
      </p:sp>
      <p:sp>
        <p:nvSpPr>
          <p:cNvPr id="178" name="Google Shape;178;p26"/>
          <p:cNvSpPr txBox="1"/>
          <p:nvPr/>
        </p:nvSpPr>
        <p:spPr>
          <a:xfrm>
            <a:off x="1361525" y="1629700"/>
            <a:ext cx="264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Contextual Reminder</a:t>
            </a:r>
            <a:endParaRPr b="1">
              <a:latin typeface="IBM Plex Sans"/>
              <a:ea typeface="IBM Plex Sans"/>
              <a:cs typeface="IBM Plex Sans"/>
              <a:sym typeface="IBM Plex Sans"/>
            </a:endParaRPr>
          </a:p>
        </p:txBody>
      </p:sp>
      <p:sp>
        <p:nvSpPr>
          <p:cNvPr id="184" name="Google Shape;184;p27"/>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401438" y="1882900"/>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위치</a:t>
            </a:r>
            <a:endParaRPr/>
          </a:p>
        </p:txBody>
      </p:sp>
      <p:sp>
        <p:nvSpPr>
          <p:cNvPr id="186" name="Google Shape;186;p27"/>
          <p:cNvSpPr/>
          <p:nvPr/>
        </p:nvSpPr>
        <p:spPr>
          <a:xfrm>
            <a:off x="4719788" y="1882900"/>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움직임</a:t>
            </a:r>
            <a:endParaRPr/>
          </a:p>
        </p:txBody>
      </p:sp>
      <p:sp>
        <p:nvSpPr>
          <p:cNvPr id="187" name="Google Shape;187;p27"/>
          <p:cNvSpPr/>
          <p:nvPr/>
        </p:nvSpPr>
        <p:spPr>
          <a:xfrm>
            <a:off x="401438" y="3457550"/>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시간</a:t>
            </a:r>
            <a:endParaRPr/>
          </a:p>
        </p:txBody>
      </p:sp>
      <p:sp>
        <p:nvSpPr>
          <p:cNvPr id="188" name="Google Shape;188;p27"/>
          <p:cNvSpPr/>
          <p:nvPr/>
        </p:nvSpPr>
        <p:spPr>
          <a:xfrm>
            <a:off x="401450" y="1217050"/>
            <a:ext cx="2342400" cy="4401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언제</a:t>
            </a:r>
            <a:endParaRPr/>
          </a:p>
        </p:txBody>
      </p:sp>
      <p:sp>
        <p:nvSpPr>
          <p:cNvPr id="189" name="Google Shape;189;p27"/>
          <p:cNvSpPr/>
          <p:nvPr/>
        </p:nvSpPr>
        <p:spPr>
          <a:xfrm>
            <a:off x="2155938" y="1723025"/>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base location(집)</a:t>
            </a:r>
            <a:endParaRPr/>
          </a:p>
        </p:txBody>
      </p:sp>
      <p:sp>
        <p:nvSpPr>
          <p:cNvPr id="190" name="Google Shape;190;p27"/>
          <p:cNvSpPr/>
          <p:nvPr/>
        </p:nvSpPr>
        <p:spPr>
          <a:xfrm>
            <a:off x="2155938" y="2229000"/>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others</a:t>
            </a:r>
            <a:endParaRPr/>
          </a:p>
        </p:txBody>
      </p:sp>
      <p:sp>
        <p:nvSpPr>
          <p:cNvPr id="191" name="Google Shape;191;p27"/>
          <p:cNvSpPr/>
          <p:nvPr/>
        </p:nvSpPr>
        <p:spPr>
          <a:xfrm>
            <a:off x="6474288" y="1723025"/>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stationary</a:t>
            </a:r>
            <a:endParaRPr/>
          </a:p>
        </p:txBody>
      </p:sp>
      <p:sp>
        <p:nvSpPr>
          <p:cNvPr id="192" name="Google Shape;192;p27"/>
          <p:cNvSpPr/>
          <p:nvPr/>
        </p:nvSpPr>
        <p:spPr>
          <a:xfrm>
            <a:off x="6474288" y="2226100"/>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walking</a:t>
            </a:r>
            <a:endParaRPr/>
          </a:p>
        </p:txBody>
      </p:sp>
      <p:sp>
        <p:nvSpPr>
          <p:cNvPr id="193" name="Google Shape;193;p27"/>
          <p:cNvSpPr/>
          <p:nvPr/>
        </p:nvSpPr>
        <p:spPr>
          <a:xfrm>
            <a:off x="6474288" y="3232250"/>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automotive</a:t>
            </a:r>
            <a:endParaRPr/>
          </a:p>
        </p:txBody>
      </p:sp>
      <p:sp>
        <p:nvSpPr>
          <p:cNvPr id="194" name="Google Shape;194;p27"/>
          <p:cNvSpPr/>
          <p:nvPr/>
        </p:nvSpPr>
        <p:spPr>
          <a:xfrm>
            <a:off x="6474288" y="2729175"/>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running</a:t>
            </a:r>
            <a:endParaRPr/>
          </a:p>
        </p:txBody>
      </p:sp>
      <p:sp>
        <p:nvSpPr>
          <p:cNvPr id="195" name="Google Shape;195;p27"/>
          <p:cNvSpPr/>
          <p:nvPr/>
        </p:nvSpPr>
        <p:spPr>
          <a:xfrm>
            <a:off x="6474288" y="3735325"/>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unknown</a:t>
            </a:r>
            <a:endParaRPr/>
          </a:p>
        </p:txBody>
      </p:sp>
      <p:sp>
        <p:nvSpPr>
          <p:cNvPr id="196" name="Google Shape;196;p27"/>
          <p:cNvSpPr/>
          <p:nvPr/>
        </p:nvSpPr>
        <p:spPr>
          <a:xfrm>
            <a:off x="2155950" y="3457550"/>
            <a:ext cx="1536600" cy="9513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사용자 지정 시간대</a:t>
            </a:r>
            <a:endParaRPr/>
          </a:p>
          <a:p>
            <a:pPr indent="0" lvl="0" marL="0" rtl="0" algn="l">
              <a:spcBef>
                <a:spcPts val="0"/>
              </a:spcBef>
              <a:spcAft>
                <a:spcPts val="0"/>
              </a:spcAft>
              <a:buNone/>
            </a:pPr>
            <a:r>
              <a:rPr lang="ko"/>
              <a:t>(통학 시간대 등)</a:t>
            </a:r>
            <a:endParaRPr/>
          </a:p>
        </p:txBody>
      </p:sp>
      <p:sp>
        <p:nvSpPr>
          <p:cNvPr id="197" name="Google Shape;197;p27"/>
          <p:cNvSpPr/>
          <p:nvPr/>
        </p:nvSpPr>
        <p:spPr>
          <a:xfrm>
            <a:off x="1860875" y="1788150"/>
            <a:ext cx="132300" cy="822300"/>
          </a:xfrm>
          <a:prstGeom prst="leftBrace">
            <a:avLst>
              <a:gd fmla="val 50000"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6201950" y="1882900"/>
            <a:ext cx="132300" cy="2061900"/>
          </a:xfrm>
          <a:prstGeom prst="leftBrace">
            <a:avLst>
              <a:gd fmla="val 50000"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flipH="1" rot="10800000">
            <a:off x="1860875" y="3454850"/>
            <a:ext cx="132300" cy="445500"/>
          </a:xfrm>
          <a:prstGeom prst="leftBrace">
            <a:avLst>
              <a:gd fmla="val 50000"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Contextual Reminder</a:t>
            </a:r>
            <a:endParaRPr b="1">
              <a:latin typeface="IBM Plex Sans"/>
              <a:ea typeface="IBM Plex Sans"/>
              <a:cs typeface="IBM Plex Sans"/>
              <a:sym typeface="IBM Plex Sans"/>
            </a:endParaRPr>
          </a:p>
        </p:txBody>
      </p:sp>
      <p:sp>
        <p:nvSpPr>
          <p:cNvPr id="205" name="Google Shape;205;p28"/>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
          <p:cNvSpPr/>
          <p:nvPr/>
        </p:nvSpPr>
        <p:spPr>
          <a:xfrm>
            <a:off x="584475" y="2441100"/>
            <a:ext cx="1134600" cy="105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base location</a:t>
            </a:r>
            <a:endParaRPr/>
          </a:p>
        </p:txBody>
      </p:sp>
      <p:sp>
        <p:nvSpPr>
          <p:cNvPr id="207" name="Google Shape;207;p28"/>
          <p:cNvSpPr/>
          <p:nvPr/>
        </p:nvSpPr>
        <p:spPr>
          <a:xfrm>
            <a:off x="844250" y="2045775"/>
            <a:ext cx="694500" cy="6945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8"/>
          <p:cNvSpPr/>
          <p:nvPr/>
        </p:nvSpPr>
        <p:spPr>
          <a:xfrm>
            <a:off x="7398950" y="1217225"/>
            <a:ext cx="990300" cy="110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틈새복습</a:t>
            </a:r>
            <a:endParaRPr/>
          </a:p>
        </p:txBody>
      </p:sp>
      <p:sp>
        <p:nvSpPr>
          <p:cNvPr id="209" name="Google Shape;209;p28"/>
          <p:cNvSpPr/>
          <p:nvPr/>
        </p:nvSpPr>
        <p:spPr>
          <a:xfrm>
            <a:off x="2743838" y="1217050"/>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위치</a:t>
            </a:r>
            <a:endParaRPr/>
          </a:p>
        </p:txBody>
      </p:sp>
      <p:sp>
        <p:nvSpPr>
          <p:cNvPr id="210" name="Google Shape;210;p28"/>
          <p:cNvSpPr/>
          <p:nvPr/>
        </p:nvSpPr>
        <p:spPr>
          <a:xfrm>
            <a:off x="401450" y="1217050"/>
            <a:ext cx="2342400" cy="4401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언제</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Contextual Reminder</a:t>
            </a:r>
            <a:endParaRPr b="1">
              <a:latin typeface="IBM Plex Sans"/>
              <a:ea typeface="IBM Plex Sans"/>
              <a:cs typeface="IBM Plex Sans"/>
              <a:sym typeface="IBM Plex Sans"/>
            </a:endParaRPr>
          </a:p>
        </p:txBody>
      </p:sp>
      <p:sp>
        <p:nvSpPr>
          <p:cNvPr id="216" name="Google Shape;216;p29"/>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9"/>
          <p:cNvSpPr/>
          <p:nvPr/>
        </p:nvSpPr>
        <p:spPr>
          <a:xfrm>
            <a:off x="584475" y="2441100"/>
            <a:ext cx="1134600" cy="105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base location</a:t>
            </a:r>
            <a:endParaRPr>
              <a:solidFill>
                <a:schemeClr val="dk1"/>
              </a:solidFill>
            </a:endParaRPr>
          </a:p>
        </p:txBody>
      </p:sp>
      <p:sp>
        <p:nvSpPr>
          <p:cNvPr id="218" name="Google Shape;218;p29"/>
          <p:cNvSpPr/>
          <p:nvPr/>
        </p:nvSpPr>
        <p:spPr>
          <a:xfrm>
            <a:off x="2007900" y="2324200"/>
            <a:ext cx="694500" cy="6945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p:nvPr/>
        </p:nvSpPr>
        <p:spPr>
          <a:xfrm>
            <a:off x="7398950" y="1217225"/>
            <a:ext cx="990300" cy="1100100"/>
          </a:xfrm>
          <a:prstGeom prst="rect">
            <a:avLst/>
          </a:prstGeom>
          <a:solidFill>
            <a:srgbClr val="FFDF87">
              <a:alpha val="81760"/>
            </a:srgbClr>
          </a:solidFill>
          <a:ln cap="flat" cmpd="sng" w="19050">
            <a:solidFill>
              <a:srgbClr val="FCBA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틈새복습</a:t>
            </a:r>
            <a:endParaRPr/>
          </a:p>
        </p:txBody>
      </p:sp>
      <p:sp>
        <p:nvSpPr>
          <p:cNvPr id="220" name="Google Shape;220;p29"/>
          <p:cNvSpPr/>
          <p:nvPr/>
        </p:nvSpPr>
        <p:spPr>
          <a:xfrm>
            <a:off x="2743838" y="1217050"/>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위치</a:t>
            </a:r>
            <a:endParaRPr/>
          </a:p>
        </p:txBody>
      </p:sp>
      <p:sp>
        <p:nvSpPr>
          <p:cNvPr id="221" name="Google Shape;221;p29"/>
          <p:cNvSpPr/>
          <p:nvPr/>
        </p:nvSpPr>
        <p:spPr>
          <a:xfrm>
            <a:off x="401450" y="1217050"/>
            <a:ext cx="2342400" cy="4401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언제</a:t>
            </a:r>
            <a:endParaRPr/>
          </a:p>
        </p:txBody>
      </p:sp>
      <p:sp>
        <p:nvSpPr>
          <p:cNvPr id="222" name="Google Shape;222;p29"/>
          <p:cNvSpPr/>
          <p:nvPr/>
        </p:nvSpPr>
        <p:spPr>
          <a:xfrm>
            <a:off x="5414575" y="952250"/>
            <a:ext cx="1812600" cy="732600"/>
          </a:xfrm>
          <a:prstGeom prst="wedgeRectCallout">
            <a:avLst>
              <a:gd fmla="val 47793" name="adj1"/>
              <a:gd fmla="val 72033" name="adj2"/>
            </a:avLst>
          </a:prstGeom>
          <a:noFill/>
          <a:ln cap="flat" cmpd="sng" w="19050">
            <a:solidFill>
              <a:srgbClr val="FCBA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틈새복습 합시다!</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Contextual Reminder</a:t>
            </a:r>
            <a:endParaRPr b="1">
              <a:latin typeface="IBM Plex Sans"/>
              <a:ea typeface="IBM Plex Sans"/>
              <a:cs typeface="IBM Plex Sans"/>
              <a:sym typeface="IBM Plex Sans"/>
            </a:endParaRPr>
          </a:p>
        </p:txBody>
      </p:sp>
      <p:sp>
        <p:nvSpPr>
          <p:cNvPr id="228" name="Google Shape;228;p30"/>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p:nvPr/>
        </p:nvSpPr>
        <p:spPr>
          <a:xfrm>
            <a:off x="584475" y="2441100"/>
            <a:ext cx="1134600" cy="105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solidFill>
                  <a:schemeClr val="dk1"/>
                </a:solidFill>
              </a:rPr>
              <a:t>base location</a:t>
            </a:r>
            <a:endParaRPr>
              <a:solidFill>
                <a:schemeClr val="dk1"/>
              </a:solidFill>
            </a:endParaRPr>
          </a:p>
        </p:txBody>
      </p:sp>
      <p:sp>
        <p:nvSpPr>
          <p:cNvPr id="230" name="Google Shape;230;p30"/>
          <p:cNvSpPr/>
          <p:nvPr/>
        </p:nvSpPr>
        <p:spPr>
          <a:xfrm>
            <a:off x="2007900" y="2324200"/>
            <a:ext cx="694500" cy="6945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p:nvPr/>
        </p:nvSpPr>
        <p:spPr>
          <a:xfrm>
            <a:off x="401450" y="1217050"/>
            <a:ext cx="2342400" cy="4401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언제</a:t>
            </a:r>
            <a:endParaRPr/>
          </a:p>
        </p:txBody>
      </p:sp>
      <p:sp>
        <p:nvSpPr>
          <p:cNvPr id="232" name="Google Shape;232;p30"/>
          <p:cNvSpPr/>
          <p:nvPr/>
        </p:nvSpPr>
        <p:spPr>
          <a:xfrm>
            <a:off x="2007888" y="3211075"/>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motion: stationary</a:t>
            </a:r>
            <a:endParaRPr/>
          </a:p>
        </p:txBody>
      </p:sp>
      <p:sp>
        <p:nvSpPr>
          <p:cNvPr id="233" name="Google Shape;233;p30"/>
          <p:cNvSpPr/>
          <p:nvPr/>
        </p:nvSpPr>
        <p:spPr>
          <a:xfrm>
            <a:off x="2743838" y="1217050"/>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움직임</a:t>
            </a:r>
            <a:endParaRPr/>
          </a:p>
        </p:txBody>
      </p:sp>
      <p:sp>
        <p:nvSpPr>
          <p:cNvPr id="234" name="Google Shape;234;p30"/>
          <p:cNvSpPr/>
          <p:nvPr/>
        </p:nvSpPr>
        <p:spPr>
          <a:xfrm>
            <a:off x="7398950" y="1217225"/>
            <a:ext cx="990300" cy="110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틈새복습</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Contextual Reminder</a:t>
            </a:r>
            <a:endParaRPr b="1">
              <a:latin typeface="IBM Plex Sans"/>
              <a:ea typeface="IBM Plex Sans"/>
              <a:cs typeface="IBM Plex Sans"/>
              <a:sym typeface="IBM Plex Sans"/>
            </a:endParaRPr>
          </a:p>
        </p:txBody>
      </p:sp>
      <p:sp>
        <p:nvSpPr>
          <p:cNvPr id="240" name="Google Shape;240;p31"/>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p:nvPr/>
        </p:nvSpPr>
        <p:spPr>
          <a:xfrm>
            <a:off x="584475" y="2441100"/>
            <a:ext cx="1134600" cy="105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solidFill>
                  <a:schemeClr val="dk1"/>
                </a:solidFill>
              </a:rPr>
              <a:t>base location</a:t>
            </a:r>
            <a:endParaRPr>
              <a:solidFill>
                <a:schemeClr val="dk1"/>
              </a:solidFill>
            </a:endParaRPr>
          </a:p>
        </p:txBody>
      </p:sp>
      <p:sp>
        <p:nvSpPr>
          <p:cNvPr id="242" name="Google Shape;242;p31"/>
          <p:cNvSpPr/>
          <p:nvPr/>
        </p:nvSpPr>
        <p:spPr>
          <a:xfrm>
            <a:off x="2328500" y="2317325"/>
            <a:ext cx="694500" cy="6945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1"/>
          <p:cNvSpPr/>
          <p:nvPr/>
        </p:nvSpPr>
        <p:spPr>
          <a:xfrm>
            <a:off x="401450" y="1217050"/>
            <a:ext cx="2342400" cy="4401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언제</a:t>
            </a:r>
            <a:endParaRPr/>
          </a:p>
        </p:txBody>
      </p:sp>
      <p:sp>
        <p:nvSpPr>
          <p:cNvPr id="244" name="Google Shape;244;p31"/>
          <p:cNvSpPr/>
          <p:nvPr/>
        </p:nvSpPr>
        <p:spPr>
          <a:xfrm>
            <a:off x="2328488" y="3204200"/>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motion: walking</a:t>
            </a:r>
            <a:endParaRPr/>
          </a:p>
        </p:txBody>
      </p:sp>
      <p:sp>
        <p:nvSpPr>
          <p:cNvPr id="245" name="Google Shape;245;p31"/>
          <p:cNvSpPr/>
          <p:nvPr/>
        </p:nvSpPr>
        <p:spPr>
          <a:xfrm>
            <a:off x="2743838" y="1217050"/>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움직임</a:t>
            </a:r>
            <a:endParaRPr/>
          </a:p>
        </p:txBody>
      </p:sp>
      <p:sp>
        <p:nvSpPr>
          <p:cNvPr id="246" name="Google Shape;246;p31"/>
          <p:cNvSpPr/>
          <p:nvPr/>
        </p:nvSpPr>
        <p:spPr>
          <a:xfrm>
            <a:off x="7398950" y="1217225"/>
            <a:ext cx="990300" cy="110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틈새복습</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Recap: 틈새 복습</a:t>
            </a:r>
            <a:endParaRPr b="1">
              <a:latin typeface="IBM Plex Sans"/>
              <a:ea typeface="IBM Plex Sans"/>
              <a:cs typeface="IBM Plex Sans"/>
              <a:sym typeface="IBM Plex Sans"/>
            </a:endParaRPr>
          </a:p>
        </p:txBody>
      </p:sp>
      <p:sp>
        <p:nvSpPr>
          <p:cNvPr id="65" name="Google Shape;65;p14"/>
          <p:cNvSpPr txBox="1"/>
          <p:nvPr>
            <p:ph idx="1" type="body"/>
          </p:nvPr>
        </p:nvSpPr>
        <p:spPr>
          <a:xfrm>
            <a:off x="452225" y="1461675"/>
            <a:ext cx="43128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Font typeface="IBM Plex Sans"/>
              <a:buChar char="●"/>
            </a:pPr>
            <a:r>
              <a:rPr lang="ko" sz="1600">
                <a:solidFill>
                  <a:schemeClr val="dk1"/>
                </a:solidFill>
                <a:latin typeface="IBM Plex Sans"/>
                <a:ea typeface="IBM Plex Sans"/>
                <a:cs typeface="IBM Plex Sans"/>
                <a:sym typeface="IBM Plex Sans"/>
              </a:rPr>
              <a:t>사용자가 학습한 내용을 바탕으로 </a:t>
            </a:r>
            <a:r>
              <a:rPr b="1" lang="ko" sz="1600">
                <a:solidFill>
                  <a:srgbClr val="FCBA03"/>
                </a:solidFill>
                <a:latin typeface="IBM Plex Sans"/>
                <a:ea typeface="IBM Plex Sans"/>
                <a:cs typeface="IBM Plex Sans"/>
                <a:sym typeface="IBM Plex Sans"/>
              </a:rPr>
              <a:t>복습 자료를 만들어서</a:t>
            </a:r>
            <a:r>
              <a:rPr lang="ko" sz="1600">
                <a:solidFill>
                  <a:schemeClr val="dk1"/>
                </a:solidFill>
                <a:latin typeface="IBM Plex Sans"/>
                <a:ea typeface="IBM Plex Sans"/>
                <a:cs typeface="IBM Plex Sans"/>
                <a:sym typeface="IBM Plex Sans"/>
              </a:rPr>
              <a:t> 제공</a:t>
            </a:r>
            <a:endParaRPr sz="1600">
              <a:solidFill>
                <a:schemeClr val="dk1"/>
              </a:solidFill>
              <a:latin typeface="IBM Plex Sans"/>
              <a:ea typeface="IBM Plex Sans"/>
              <a:cs typeface="IBM Plex Sans"/>
              <a:sym typeface="IBM Plex Sans"/>
            </a:endParaRPr>
          </a:p>
          <a:p>
            <a:pPr indent="-330200" lvl="0" marL="457200" rtl="0" algn="l">
              <a:lnSpc>
                <a:spcPct val="150000"/>
              </a:lnSpc>
              <a:spcBef>
                <a:spcPts val="0"/>
              </a:spcBef>
              <a:spcAft>
                <a:spcPts val="0"/>
              </a:spcAft>
              <a:buClr>
                <a:schemeClr val="dk1"/>
              </a:buClr>
              <a:buSzPts val="1600"/>
              <a:buFont typeface="IBM Plex Sans"/>
              <a:buChar char="●"/>
            </a:pPr>
            <a:r>
              <a:rPr b="1" lang="ko" sz="1600">
                <a:solidFill>
                  <a:srgbClr val="FCBA03"/>
                </a:solidFill>
                <a:latin typeface="IBM Plex Sans"/>
                <a:ea typeface="IBM Plex Sans"/>
                <a:cs typeface="IBM Plex Sans"/>
                <a:sym typeface="IBM Plex Sans"/>
              </a:rPr>
              <a:t>복습이 필요한 순간</a:t>
            </a:r>
            <a:r>
              <a:rPr lang="ko" sz="1600">
                <a:solidFill>
                  <a:schemeClr val="dk1"/>
                </a:solidFill>
                <a:latin typeface="IBM Plex Sans"/>
                <a:ea typeface="IBM Plex Sans"/>
                <a:cs typeface="IBM Plex Sans"/>
                <a:sym typeface="IBM Plex Sans"/>
              </a:rPr>
              <a:t>에 적절한 복습 자료를 제공</a:t>
            </a:r>
            <a:endParaRPr sz="1600">
              <a:solidFill>
                <a:schemeClr val="dk1"/>
              </a:solidFill>
              <a:latin typeface="IBM Plex Sans"/>
              <a:ea typeface="IBM Plex Sans"/>
              <a:cs typeface="IBM Plex Sans"/>
              <a:sym typeface="IBM Plex Sans"/>
            </a:endParaRPr>
          </a:p>
        </p:txBody>
      </p:sp>
      <p:pic>
        <p:nvPicPr>
          <p:cNvPr id="66" name="Google Shape;66;p14"/>
          <p:cNvPicPr preferRelativeResize="0"/>
          <p:nvPr/>
        </p:nvPicPr>
        <p:blipFill>
          <a:blip r:embed="rId3">
            <a:alphaModFix/>
          </a:blip>
          <a:stretch>
            <a:fillRect/>
          </a:stretch>
        </p:blipFill>
        <p:spPr>
          <a:xfrm>
            <a:off x="4908775" y="1531925"/>
            <a:ext cx="3923525" cy="2615675"/>
          </a:xfrm>
          <a:prstGeom prst="rect">
            <a:avLst/>
          </a:prstGeom>
          <a:noFill/>
          <a:ln>
            <a:noFill/>
          </a:ln>
        </p:spPr>
      </p:pic>
      <p:sp>
        <p:nvSpPr>
          <p:cNvPr id="67" name="Google Shape;67;p14"/>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Contextual Reminder</a:t>
            </a:r>
            <a:endParaRPr b="1">
              <a:latin typeface="IBM Plex Sans"/>
              <a:ea typeface="IBM Plex Sans"/>
              <a:cs typeface="IBM Plex Sans"/>
              <a:sym typeface="IBM Plex Sans"/>
            </a:endParaRPr>
          </a:p>
        </p:txBody>
      </p:sp>
      <p:sp>
        <p:nvSpPr>
          <p:cNvPr id="252" name="Google Shape;252;p32"/>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2"/>
          <p:cNvSpPr/>
          <p:nvPr/>
        </p:nvSpPr>
        <p:spPr>
          <a:xfrm>
            <a:off x="584475" y="2441100"/>
            <a:ext cx="1134600" cy="105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solidFill>
                  <a:schemeClr val="dk1"/>
                </a:solidFill>
              </a:rPr>
              <a:t>base location</a:t>
            </a:r>
            <a:endParaRPr>
              <a:solidFill>
                <a:schemeClr val="dk1"/>
              </a:solidFill>
            </a:endParaRPr>
          </a:p>
        </p:txBody>
      </p:sp>
      <p:sp>
        <p:nvSpPr>
          <p:cNvPr id="254" name="Google Shape;254;p32"/>
          <p:cNvSpPr/>
          <p:nvPr/>
        </p:nvSpPr>
        <p:spPr>
          <a:xfrm>
            <a:off x="3188750" y="2317325"/>
            <a:ext cx="694500" cy="6945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2"/>
          <p:cNvSpPr/>
          <p:nvPr/>
        </p:nvSpPr>
        <p:spPr>
          <a:xfrm>
            <a:off x="401450" y="1217050"/>
            <a:ext cx="2342400" cy="4401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언제</a:t>
            </a:r>
            <a:endParaRPr/>
          </a:p>
        </p:txBody>
      </p:sp>
      <p:sp>
        <p:nvSpPr>
          <p:cNvPr id="256" name="Google Shape;256;p32"/>
          <p:cNvSpPr/>
          <p:nvPr/>
        </p:nvSpPr>
        <p:spPr>
          <a:xfrm>
            <a:off x="3188738" y="3204200"/>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motion: walking</a:t>
            </a:r>
            <a:endParaRPr/>
          </a:p>
        </p:txBody>
      </p:sp>
      <p:sp>
        <p:nvSpPr>
          <p:cNvPr id="257" name="Google Shape;257;p32"/>
          <p:cNvSpPr/>
          <p:nvPr/>
        </p:nvSpPr>
        <p:spPr>
          <a:xfrm>
            <a:off x="2743838" y="1217050"/>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움직임</a:t>
            </a:r>
            <a:endParaRPr/>
          </a:p>
        </p:txBody>
      </p:sp>
      <p:sp>
        <p:nvSpPr>
          <p:cNvPr id="258" name="Google Shape;258;p32"/>
          <p:cNvSpPr/>
          <p:nvPr/>
        </p:nvSpPr>
        <p:spPr>
          <a:xfrm>
            <a:off x="7398950" y="1217225"/>
            <a:ext cx="990300" cy="110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틈새복습</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Contextual Reminder</a:t>
            </a:r>
            <a:endParaRPr b="1">
              <a:latin typeface="IBM Plex Sans"/>
              <a:ea typeface="IBM Plex Sans"/>
              <a:cs typeface="IBM Plex Sans"/>
              <a:sym typeface="IBM Plex Sans"/>
            </a:endParaRPr>
          </a:p>
        </p:txBody>
      </p:sp>
      <p:sp>
        <p:nvSpPr>
          <p:cNvPr id="264" name="Google Shape;264;p33"/>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3"/>
          <p:cNvSpPr/>
          <p:nvPr/>
        </p:nvSpPr>
        <p:spPr>
          <a:xfrm>
            <a:off x="584475" y="2441100"/>
            <a:ext cx="1134600" cy="105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solidFill>
                  <a:schemeClr val="dk1"/>
                </a:solidFill>
              </a:rPr>
              <a:t>base location</a:t>
            </a:r>
            <a:endParaRPr>
              <a:solidFill>
                <a:schemeClr val="dk1"/>
              </a:solidFill>
            </a:endParaRPr>
          </a:p>
        </p:txBody>
      </p:sp>
      <p:sp>
        <p:nvSpPr>
          <p:cNvPr id="266" name="Google Shape;266;p33"/>
          <p:cNvSpPr/>
          <p:nvPr/>
        </p:nvSpPr>
        <p:spPr>
          <a:xfrm>
            <a:off x="401450" y="1217050"/>
            <a:ext cx="2342400" cy="4401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언제</a:t>
            </a:r>
            <a:endParaRPr/>
          </a:p>
        </p:txBody>
      </p:sp>
      <p:sp>
        <p:nvSpPr>
          <p:cNvPr id="267" name="Google Shape;267;p33"/>
          <p:cNvSpPr/>
          <p:nvPr/>
        </p:nvSpPr>
        <p:spPr>
          <a:xfrm>
            <a:off x="2743838" y="1217050"/>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움직임</a:t>
            </a:r>
            <a:endParaRPr/>
          </a:p>
        </p:txBody>
      </p:sp>
      <p:sp>
        <p:nvSpPr>
          <p:cNvPr id="268" name="Google Shape;268;p33"/>
          <p:cNvSpPr/>
          <p:nvPr/>
        </p:nvSpPr>
        <p:spPr>
          <a:xfrm>
            <a:off x="4014150" y="2307100"/>
            <a:ext cx="694500" cy="6945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
          <p:cNvSpPr/>
          <p:nvPr/>
        </p:nvSpPr>
        <p:spPr>
          <a:xfrm>
            <a:off x="4014138" y="3193975"/>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motion: walking</a:t>
            </a:r>
            <a:endParaRPr/>
          </a:p>
        </p:txBody>
      </p:sp>
      <p:sp>
        <p:nvSpPr>
          <p:cNvPr id="270" name="Google Shape;270;p33"/>
          <p:cNvSpPr/>
          <p:nvPr/>
        </p:nvSpPr>
        <p:spPr>
          <a:xfrm>
            <a:off x="7398950" y="1217225"/>
            <a:ext cx="990300" cy="1100100"/>
          </a:xfrm>
          <a:prstGeom prst="rect">
            <a:avLst/>
          </a:prstGeom>
          <a:solidFill>
            <a:srgbClr val="FFDF87">
              <a:alpha val="81760"/>
            </a:srgbClr>
          </a:solidFill>
          <a:ln cap="flat" cmpd="sng" w="19050">
            <a:solidFill>
              <a:srgbClr val="FCBA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틈새복습</a:t>
            </a:r>
            <a:endParaRPr/>
          </a:p>
        </p:txBody>
      </p:sp>
      <p:sp>
        <p:nvSpPr>
          <p:cNvPr id="271" name="Google Shape;271;p33"/>
          <p:cNvSpPr/>
          <p:nvPr/>
        </p:nvSpPr>
        <p:spPr>
          <a:xfrm>
            <a:off x="5414575" y="952250"/>
            <a:ext cx="1812600" cy="732600"/>
          </a:xfrm>
          <a:prstGeom prst="wedgeRectCallout">
            <a:avLst>
              <a:gd fmla="val 47793" name="adj1"/>
              <a:gd fmla="val 72033" name="adj2"/>
            </a:avLst>
          </a:prstGeom>
          <a:noFill/>
          <a:ln cap="flat" cmpd="sng" w="19050">
            <a:solidFill>
              <a:srgbClr val="FCBA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이동 중에</a:t>
            </a:r>
            <a:endParaRPr/>
          </a:p>
          <a:p>
            <a:pPr indent="0" lvl="0" marL="0" rtl="0" algn="l">
              <a:spcBef>
                <a:spcPts val="0"/>
              </a:spcBef>
              <a:spcAft>
                <a:spcPts val="0"/>
              </a:spcAft>
              <a:buNone/>
            </a:pPr>
            <a:r>
              <a:rPr lang="ko"/>
              <a:t>복습 어떠세요?</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Contextual Reminder</a:t>
            </a:r>
            <a:endParaRPr b="1">
              <a:latin typeface="IBM Plex Sans"/>
              <a:ea typeface="IBM Plex Sans"/>
              <a:cs typeface="IBM Plex Sans"/>
              <a:sym typeface="IBM Plex Sans"/>
            </a:endParaRPr>
          </a:p>
        </p:txBody>
      </p:sp>
      <p:sp>
        <p:nvSpPr>
          <p:cNvPr id="277" name="Google Shape;277;p34"/>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4"/>
          <p:cNvSpPr/>
          <p:nvPr/>
        </p:nvSpPr>
        <p:spPr>
          <a:xfrm>
            <a:off x="401450" y="1217050"/>
            <a:ext cx="2342400" cy="4401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언제</a:t>
            </a:r>
            <a:endParaRPr/>
          </a:p>
        </p:txBody>
      </p:sp>
      <p:sp>
        <p:nvSpPr>
          <p:cNvPr id="279" name="Google Shape;279;p34"/>
          <p:cNvSpPr/>
          <p:nvPr/>
        </p:nvSpPr>
        <p:spPr>
          <a:xfrm>
            <a:off x="2743838" y="1217050"/>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시간</a:t>
            </a:r>
            <a:endParaRPr/>
          </a:p>
        </p:txBody>
      </p:sp>
      <p:sp>
        <p:nvSpPr>
          <p:cNvPr id="280" name="Google Shape;280;p34"/>
          <p:cNvSpPr/>
          <p:nvPr/>
        </p:nvSpPr>
        <p:spPr>
          <a:xfrm>
            <a:off x="401450" y="2523713"/>
            <a:ext cx="2119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8:00 AM,</a:t>
            </a:r>
            <a:endParaRPr/>
          </a:p>
          <a:p>
            <a:pPr indent="0" lvl="0" marL="0" rtl="0" algn="l">
              <a:spcBef>
                <a:spcPts val="0"/>
              </a:spcBef>
              <a:spcAft>
                <a:spcPts val="0"/>
              </a:spcAft>
              <a:buNone/>
            </a:pPr>
            <a:r>
              <a:rPr lang="ko"/>
              <a:t>push notification</a:t>
            </a:r>
            <a:endParaRPr/>
          </a:p>
        </p:txBody>
      </p:sp>
      <p:sp>
        <p:nvSpPr>
          <p:cNvPr id="281" name="Google Shape;281;p34"/>
          <p:cNvSpPr/>
          <p:nvPr/>
        </p:nvSpPr>
        <p:spPr>
          <a:xfrm>
            <a:off x="7398950" y="1217225"/>
            <a:ext cx="990300" cy="1100100"/>
          </a:xfrm>
          <a:prstGeom prst="rect">
            <a:avLst/>
          </a:prstGeom>
          <a:solidFill>
            <a:srgbClr val="FFDF87">
              <a:alpha val="81760"/>
            </a:srgbClr>
          </a:solidFill>
          <a:ln cap="flat" cmpd="sng" w="19050">
            <a:solidFill>
              <a:srgbClr val="FCBA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틈새복습</a:t>
            </a:r>
            <a:endParaRPr/>
          </a:p>
        </p:txBody>
      </p:sp>
      <p:sp>
        <p:nvSpPr>
          <p:cNvPr id="282" name="Google Shape;282;p34"/>
          <p:cNvSpPr/>
          <p:nvPr/>
        </p:nvSpPr>
        <p:spPr>
          <a:xfrm>
            <a:off x="5414575" y="952250"/>
            <a:ext cx="1812600" cy="732600"/>
          </a:xfrm>
          <a:prstGeom prst="wedgeRectCallout">
            <a:avLst>
              <a:gd fmla="val 47793" name="adj1"/>
              <a:gd fmla="val 72033" name="adj2"/>
            </a:avLst>
          </a:prstGeom>
          <a:noFill/>
          <a:ln cap="flat" cmpd="sng" w="19050">
            <a:solidFill>
              <a:srgbClr val="FCBA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복습하기로 한 시간이에요!</a:t>
            </a:r>
            <a:endParaRPr/>
          </a:p>
        </p:txBody>
      </p:sp>
      <p:sp>
        <p:nvSpPr>
          <p:cNvPr id="283" name="Google Shape;283;p34"/>
          <p:cNvSpPr/>
          <p:nvPr/>
        </p:nvSpPr>
        <p:spPr>
          <a:xfrm>
            <a:off x="401450" y="3775313"/>
            <a:ext cx="2119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6:00 PM,</a:t>
            </a:r>
            <a:endParaRPr/>
          </a:p>
          <a:p>
            <a:pPr indent="0" lvl="0" marL="0" rtl="0" algn="l">
              <a:spcBef>
                <a:spcPts val="0"/>
              </a:spcBef>
              <a:spcAft>
                <a:spcPts val="0"/>
              </a:spcAft>
              <a:buNone/>
            </a:pPr>
            <a:r>
              <a:rPr lang="ko"/>
              <a:t>push notification</a:t>
            </a:r>
            <a:endParaRPr/>
          </a:p>
        </p:txBody>
      </p:sp>
      <p:sp>
        <p:nvSpPr>
          <p:cNvPr id="284" name="Google Shape;284;p34"/>
          <p:cNvSpPr/>
          <p:nvPr/>
        </p:nvSpPr>
        <p:spPr>
          <a:xfrm>
            <a:off x="3218200" y="2523713"/>
            <a:ext cx="2119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10:00 AM,</a:t>
            </a:r>
            <a:endParaRPr/>
          </a:p>
          <a:p>
            <a:pPr indent="0" lvl="0" marL="0" rtl="0" algn="l">
              <a:spcBef>
                <a:spcPts val="0"/>
              </a:spcBef>
              <a:spcAft>
                <a:spcPts val="0"/>
              </a:spcAft>
              <a:buNone/>
            </a:pPr>
            <a:r>
              <a:rPr lang="ko"/>
              <a:t>push notification</a:t>
            </a:r>
            <a:endParaRPr/>
          </a:p>
        </p:txBody>
      </p:sp>
      <p:sp>
        <p:nvSpPr>
          <p:cNvPr id="285" name="Google Shape;285;p34"/>
          <p:cNvSpPr/>
          <p:nvPr/>
        </p:nvSpPr>
        <p:spPr>
          <a:xfrm>
            <a:off x="401450" y="2025146"/>
            <a:ext cx="2119200" cy="40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월~금</a:t>
            </a:r>
            <a:endParaRPr/>
          </a:p>
        </p:txBody>
      </p:sp>
      <p:sp>
        <p:nvSpPr>
          <p:cNvPr id="286" name="Google Shape;286;p34"/>
          <p:cNvSpPr/>
          <p:nvPr/>
        </p:nvSpPr>
        <p:spPr>
          <a:xfrm>
            <a:off x="3218200" y="2025146"/>
            <a:ext cx="2119200" cy="40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토~일</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Contextual Reminder</a:t>
            </a:r>
            <a:endParaRPr b="1">
              <a:latin typeface="IBM Plex Sans"/>
              <a:ea typeface="IBM Plex Sans"/>
              <a:cs typeface="IBM Plex Sans"/>
              <a:sym typeface="IBM Plex Sans"/>
            </a:endParaRPr>
          </a:p>
        </p:txBody>
      </p:sp>
      <p:sp>
        <p:nvSpPr>
          <p:cNvPr id="292" name="Google Shape;292;p35"/>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5"/>
          <p:cNvSpPr/>
          <p:nvPr/>
        </p:nvSpPr>
        <p:spPr>
          <a:xfrm>
            <a:off x="401450" y="1217050"/>
            <a:ext cx="2342400" cy="4401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무엇을</a:t>
            </a:r>
            <a:endParaRPr/>
          </a:p>
        </p:txBody>
      </p:sp>
      <p:sp>
        <p:nvSpPr>
          <p:cNvPr id="294" name="Google Shape;294;p35"/>
          <p:cNvSpPr/>
          <p:nvPr/>
        </p:nvSpPr>
        <p:spPr>
          <a:xfrm>
            <a:off x="2743838" y="1217050"/>
            <a:ext cx="1182600" cy="440100"/>
          </a:xfrm>
          <a:prstGeom prst="rect">
            <a:avLst/>
          </a:prstGeom>
          <a:solidFill>
            <a:srgbClr val="FCBA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과목별 시간표</a:t>
            </a:r>
            <a:endParaRPr/>
          </a:p>
        </p:txBody>
      </p:sp>
      <p:sp>
        <p:nvSpPr>
          <p:cNvPr id="295" name="Google Shape;295;p35"/>
          <p:cNvSpPr/>
          <p:nvPr/>
        </p:nvSpPr>
        <p:spPr>
          <a:xfrm>
            <a:off x="3675675" y="2552800"/>
            <a:ext cx="694500" cy="6945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5"/>
          <p:cNvSpPr/>
          <p:nvPr/>
        </p:nvSpPr>
        <p:spPr>
          <a:xfrm>
            <a:off x="7398950" y="1217225"/>
            <a:ext cx="990300" cy="1100100"/>
          </a:xfrm>
          <a:prstGeom prst="rect">
            <a:avLst/>
          </a:prstGeom>
          <a:solidFill>
            <a:srgbClr val="FFDF87">
              <a:alpha val="81760"/>
            </a:srgbClr>
          </a:solidFill>
          <a:ln cap="flat" cmpd="sng" w="19050">
            <a:solidFill>
              <a:srgbClr val="FCBA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틈새복습</a:t>
            </a:r>
            <a:endParaRPr/>
          </a:p>
        </p:txBody>
      </p:sp>
      <p:sp>
        <p:nvSpPr>
          <p:cNvPr id="297" name="Google Shape;297;p35"/>
          <p:cNvSpPr/>
          <p:nvPr/>
        </p:nvSpPr>
        <p:spPr>
          <a:xfrm>
            <a:off x="5406350" y="1217225"/>
            <a:ext cx="1820700" cy="503400"/>
          </a:xfrm>
          <a:prstGeom prst="wedgeRectCallout">
            <a:avLst>
              <a:gd fmla="val 47793" name="adj1"/>
              <a:gd fmla="val 72033" name="adj2"/>
            </a:avLst>
          </a:prstGeom>
          <a:noFill/>
          <a:ln cap="flat" cmpd="sng" w="19050">
            <a:solidFill>
              <a:srgbClr val="FCBA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모컴 수업 있어요!!</a:t>
            </a:r>
            <a:endParaRPr/>
          </a:p>
        </p:txBody>
      </p:sp>
      <p:sp>
        <p:nvSpPr>
          <p:cNvPr id="298" name="Google Shape;298;p35"/>
          <p:cNvSpPr/>
          <p:nvPr/>
        </p:nvSpPr>
        <p:spPr>
          <a:xfrm>
            <a:off x="401450" y="1980088"/>
            <a:ext cx="2119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시간표에 따라 알림</a:t>
            </a:r>
            <a:endParaRPr/>
          </a:p>
        </p:txBody>
      </p:sp>
      <p:sp>
        <p:nvSpPr>
          <p:cNvPr id="299" name="Google Shape;299;p35"/>
          <p:cNvSpPr/>
          <p:nvPr/>
        </p:nvSpPr>
        <p:spPr>
          <a:xfrm flipH="1">
            <a:off x="4517988" y="2099575"/>
            <a:ext cx="1099224" cy="875664"/>
          </a:xfrm>
          <a:prstGeom prst="lightningBolt">
            <a:avLst/>
          </a:prstGeom>
          <a:solidFill>
            <a:srgbClr val="FCBA0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ph idx="1" type="body"/>
          </p:nvPr>
        </p:nvSpPr>
        <p:spPr>
          <a:xfrm>
            <a:off x="311700" y="1274275"/>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IBM Plex Sans"/>
              <a:buChar char="●"/>
            </a:pPr>
            <a:r>
              <a:rPr b="1" lang="ko" sz="1400">
                <a:solidFill>
                  <a:schemeClr val="dk1"/>
                </a:solidFill>
                <a:latin typeface="IBM Plex Sans"/>
                <a:ea typeface="IBM Plex Sans"/>
                <a:cs typeface="IBM Plex Sans"/>
                <a:sym typeface="IBM Plex Sans"/>
              </a:rPr>
              <a:t>Activity</a:t>
            </a:r>
            <a:endParaRPr b="1" sz="1400">
              <a:solidFill>
                <a:schemeClr val="dk1"/>
              </a:solidFill>
              <a:latin typeface="IBM Plex Sans"/>
              <a:ea typeface="IBM Plex Sans"/>
              <a:cs typeface="IBM Plex Sans"/>
              <a:sym typeface="IBM Plex Sans"/>
            </a:endParaRPr>
          </a:p>
          <a:p>
            <a:pPr indent="-317500" lvl="0" marL="457200" rtl="0" algn="l">
              <a:lnSpc>
                <a:spcPct val="150000"/>
              </a:lnSpc>
              <a:spcBef>
                <a:spcPts val="0"/>
              </a:spcBef>
              <a:spcAft>
                <a:spcPts val="0"/>
              </a:spcAft>
              <a:buClr>
                <a:schemeClr val="dk1"/>
              </a:buClr>
              <a:buSzPts val="1400"/>
              <a:buFont typeface="IBM Plex Sans"/>
              <a:buChar char="●"/>
            </a:pPr>
            <a:r>
              <a:rPr b="1" lang="ko" sz="1400">
                <a:solidFill>
                  <a:schemeClr val="dk1"/>
                </a:solidFill>
                <a:latin typeface="IBM Plex Sans"/>
                <a:ea typeface="IBM Plex Sans"/>
                <a:cs typeface="IBM Plex Sans"/>
                <a:sym typeface="IBM Plex Sans"/>
              </a:rPr>
              <a:t>Location</a:t>
            </a:r>
            <a:endParaRPr b="1" sz="1400">
              <a:solidFill>
                <a:schemeClr val="dk1"/>
              </a:solidFill>
              <a:latin typeface="IBM Plex Sans"/>
              <a:ea typeface="IBM Plex Sans"/>
              <a:cs typeface="IBM Plex Sans"/>
              <a:sym typeface="IBM Plex Sans"/>
            </a:endParaRPr>
          </a:p>
          <a:p>
            <a:pPr indent="-317500" lvl="0" marL="457200" rtl="0" algn="l">
              <a:lnSpc>
                <a:spcPct val="150000"/>
              </a:lnSpc>
              <a:spcBef>
                <a:spcPts val="0"/>
              </a:spcBef>
              <a:spcAft>
                <a:spcPts val="0"/>
              </a:spcAft>
              <a:buClr>
                <a:schemeClr val="dk1"/>
              </a:buClr>
              <a:buSzPts val="1400"/>
              <a:buFont typeface="IBM Plex Sans"/>
              <a:buChar char="●"/>
            </a:pPr>
            <a:r>
              <a:rPr b="1" lang="ko" sz="1400">
                <a:solidFill>
                  <a:schemeClr val="dk1"/>
                </a:solidFill>
                <a:latin typeface="IBM Plex Sans"/>
                <a:ea typeface="IBM Plex Sans"/>
                <a:cs typeface="IBM Plex Sans"/>
                <a:sym typeface="IBM Plex Sans"/>
              </a:rPr>
              <a:t>Time</a:t>
            </a:r>
            <a:endParaRPr b="1">
              <a:solidFill>
                <a:schemeClr val="dk1"/>
              </a:solidFill>
              <a:latin typeface="IBM Plex Sans"/>
              <a:ea typeface="IBM Plex Sans"/>
              <a:cs typeface="IBM Plex Sans"/>
              <a:sym typeface="IBM Plex Sans"/>
            </a:endParaRPr>
          </a:p>
        </p:txBody>
      </p:sp>
      <p:sp>
        <p:nvSpPr>
          <p:cNvPr id="305" name="Google Shape;30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Key Functions Demo</a:t>
            </a:r>
            <a:endParaRPr b="1">
              <a:latin typeface="IBM Plex Sans"/>
              <a:ea typeface="IBM Plex Sans"/>
              <a:cs typeface="IBM Plex Sans"/>
              <a:sym typeface="IBM Plex Sans"/>
            </a:endParaRPr>
          </a:p>
        </p:txBody>
      </p:sp>
      <p:sp>
        <p:nvSpPr>
          <p:cNvPr id="306" name="Google Shape;306;p36"/>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txBox="1"/>
          <p:nvPr/>
        </p:nvSpPr>
        <p:spPr>
          <a:xfrm>
            <a:off x="3360825" y="3379775"/>
            <a:ext cx="16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Key Functions Demo with User Scenario</a:t>
            </a:r>
            <a:endParaRPr b="1">
              <a:latin typeface="IBM Plex Sans"/>
              <a:ea typeface="IBM Plex Sans"/>
              <a:cs typeface="IBM Plex Sans"/>
              <a:sym typeface="IBM Plex Sans"/>
            </a:endParaRPr>
          </a:p>
        </p:txBody>
      </p:sp>
      <p:sp>
        <p:nvSpPr>
          <p:cNvPr id="313" name="Google Shape;313;p37"/>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7"/>
          <p:cNvSpPr txBox="1"/>
          <p:nvPr/>
        </p:nvSpPr>
        <p:spPr>
          <a:xfrm>
            <a:off x="3360825" y="3379775"/>
            <a:ext cx="16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315" name="Google Shape;315;p37"/>
          <p:cNvGraphicFramePr/>
          <p:nvPr/>
        </p:nvGraphicFramePr>
        <p:xfrm>
          <a:off x="311688" y="1193372"/>
          <a:ext cx="3000000" cy="3000000"/>
        </p:xfrm>
        <a:graphic>
          <a:graphicData uri="http://schemas.openxmlformats.org/drawingml/2006/table">
            <a:tbl>
              <a:tblPr>
                <a:noFill/>
                <a:tableStyleId>{322A8A4B-EAC3-4AA2-830B-84D8D3211629}</a:tableStyleId>
              </a:tblPr>
              <a:tblGrid>
                <a:gridCol w="841075"/>
                <a:gridCol w="841075"/>
                <a:gridCol w="976925"/>
                <a:gridCol w="976925"/>
                <a:gridCol w="976925"/>
                <a:gridCol w="976925"/>
                <a:gridCol w="976925"/>
                <a:gridCol w="976925"/>
                <a:gridCol w="976925"/>
              </a:tblGrid>
              <a:tr h="291575">
                <a:tc>
                  <a:txBody>
                    <a:bodyPr/>
                    <a:lstStyle/>
                    <a:p>
                      <a:pPr indent="0" lvl="0" marL="0" rtl="0" algn="l">
                        <a:lnSpc>
                          <a:spcPct val="115000"/>
                        </a:lnSpc>
                        <a:spcBef>
                          <a:spcPts val="0"/>
                        </a:spcBef>
                        <a:spcAft>
                          <a:spcPts val="0"/>
                        </a:spcAft>
                        <a:buNone/>
                      </a:pPr>
                      <a:r>
                        <a:rPr b="1" lang="ko" sz="1100"/>
                        <a:t>Notification</a:t>
                      </a:r>
                      <a:endParaRPr b="1" sz="1100"/>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ko" sz="1100"/>
                        <a:t>Time</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ko" sz="1100"/>
                        <a:t>월</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ko" sz="1100"/>
                        <a:t>화</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ko" sz="1100"/>
                        <a:t>수</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ko" sz="1100"/>
                        <a:t>목</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ko" sz="1100"/>
                        <a:t>금</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ko" sz="1100"/>
                        <a:t>토</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ko" sz="1100"/>
                        <a:t>일</a:t>
                      </a:r>
                      <a:endParaRPr sz="11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FFFFFF"/>
                    </a:solidFill>
                  </a:tcPr>
                </a:tc>
              </a:tr>
              <a:tr h="585300">
                <a:tc>
                  <a:txBody>
                    <a:bodyPr/>
                    <a:lstStyle/>
                    <a:p>
                      <a:pPr indent="0" lvl="0" marL="0" rtl="0" algn="l">
                        <a:lnSpc>
                          <a:spcPct val="115000"/>
                        </a:lnSpc>
                        <a:spcBef>
                          <a:spcPts val="0"/>
                        </a:spcBef>
                        <a:spcAft>
                          <a:spcPts val="0"/>
                        </a:spcAft>
                        <a:buNone/>
                      </a:pPr>
                      <a:r>
                        <a:rPr b="1" lang="ko" sz="1100">
                          <a:solidFill>
                            <a:schemeClr val="dk1"/>
                          </a:solidFill>
                        </a:rPr>
                        <a:t>Location</a:t>
                      </a:r>
                      <a:endParaRPr b="1" sz="1100">
                        <a:solidFill>
                          <a:schemeClr val="dk1"/>
                        </a:solidFill>
                      </a:endParaRPr>
                    </a:p>
                    <a:p>
                      <a:pPr indent="0" lvl="0" marL="0" rtl="0" algn="l">
                        <a:lnSpc>
                          <a:spcPct val="115000"/>
                        </a:lnSpc>
                        <a:spcBef>
                          <a:spcPts val="0"/>
                        </a:spcBef>
                        <a:spcAft>
                          <a:spcPts val="0"/>
                        </a:spcAft>
                        <a:buNone/>
                      </a:pPr>
                      <a:r>
                        <a:rPr b="1" lang="ko" sz="1100">
                          <a:solidFill>
                            <a:schemeClr val="dk1"/>
                          </a:solidFill>
                        </a:rPr>
                        <a:t>Base</a:t>
                      </a:r>
                      <a:endParaRPr b="1" sz="1100">
                        <a:solidFill>
                          <a:schemeClr val="dk1"/>
                        </a:solidFill>
                      </a:endParaRPr>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solidFill>
                      <a:srgbClr val="FCFFD9">
                        <a:alpha val="79250"/>
                      </a:srgbClr>
                    </a:solidFill>
                  </a:tcPr>
                </a:tc>
                <a:tc>
                  <a:txBody>
                    <a:bodyPr/>
                    <a:lstStyle/>
                    <a:p>
                      <a:pPr indent="0" lvl="0" marL="0" rtl="0" algn="l">
                        <a:lnSpc>
                          <a:spcPct val="115000"/>
                        </a:lnSpc>
                        <a:spcBef>
                          <a:spcPts val="0"/>
                        </a:spcBef>
                        <a:spcAft>
                          <a:spcPts val="0"/>
                        </a:spcAft>
                        <a:buNone/>
                      </a:pPr>
                      <a:r>
                        <a:rPr lang="ko" sz="1100">
                          <a:solidFill>
                            <a:schemeClr val="dk1"/>
                          </a:solidFill>
                        </a:rPr>
                        <a:t>아침 ~10시</a:t>
                      </a:r>
                      <a:endParaRPr sz="1100">
                        <a:solidFill>
                          <a:schemeClr val="dk1"/>
                        </a:solidFill>
                      </a:endParaRPr>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100"/>
                        <a:t>집에서 나오면서 복습!</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solidFill>
                      <a:srgbClr val="FCFFD9">
                        <a:alpha val="79250"/>
                      </a:srgbClr>
                    </a:solidFill>
                  </a:tcPr>
                </a:tc>
                <a:tc>
                  <a:txBody>
                    <a:bodyPr/>
                    <a:lstStyle/>
                    <a:p>
                      <a:pPr indent="0" lvl="0" marL="0" rtl="0" algn="l">
                        <a:lnSpc>
                          <a:spcPct val="115000"/>
                        </a:lnSpc>
                        <a:spcBef>
                          <a:spcPts val="0"/>
                        </a:spcBef>
                        <a:spcAft>
                          <a:spcPts val="0"/>
                        </a:spcAft>
                        <a:buClr>
                          <a:schemeClr val="dk1"/>
                        </a:buClr>
                        <a:buSzPts val="1100"/>
                        <a:buFont typeface="Arial"/>
                        <a:buNone/>
                      </a:pPr>
                      <a:r>
                        <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ko" sz="1100">
                          <a:solidFill>
                            <a:schemeClr val="dk1"/>
                          </a:solidFill>
                        </a:rPr>
                        <a:t>집에서 나오면서 복습!</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solidFill>
                      <a:srgbClr val="FCFFD9">
                        <a:alpha val="79250"/>
                      </a:srgbClr>
                    </a:solidFill>
                  </a:tcPr>
                </a:tc>
                <a:tc>
                  <a:txBody>
                    <a:bodyPr/>
                    <a:lstStyle/>
                    <a:p>
                      <a:pPr indent="0" lvl="0" marL="0" rtl="0" algn="l">
                        <a:lnSpc>
                          <a:spcPct val="115000"/>
                        </a:lnSpc>
                        <a:spcBef>
                          <a:spcPts val="0"/>
                        </a:spcBef>
                        <a:spcAft>
                          <a:spcPts val="0"/>
                        </a:spcAft>
                        <a:buClr>
                          <a:schemeClr val="dk1"/>
                        </a:buClr>
                        <a:buSzPts val="1100"/>
                        <a:buFont typeface="Arial"/>
                        <a:buNone/>
                      </a:pPr>
                      <a:r>
                        <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t/>
                      </a:r>
                      <a:endParaRPr sz="11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r>
              <a:tr h="585300">
                <a:tc>
                  <a:txBody>
                    <a:bodyPr/>
                    <a:lstStyle/>
                    <a:p>
                      <a:pPr indent="0" lvl="0" marL="0" rtl="0" algn="l">
                        <a:lnSpc>
                          <a:spcPct val="115000"/>
                        </a:lnSpc>
                        <a:spcBef>
                          <a:spcPts val="0"/>
                        </a:spcBef>
                        <a:spcAft>
                          <a:spcPts val="0"/>
                        </a:spcAft>
                        <a:buNone/>
                      </a:pPr>
                      <a:r>
                        <a:rPr b="1" lang="ko" sz="1100"/>
                        <a:t>Activity</a:t>
                      </a:r>
                      <a:endParaRPr b="1" sz="1100"/>
                    </a:p>
                    <a:p>
                      <a:pPr indent="0" lvl="0" marL="0" rtl="0" algn="l">
                        <a:lnSpc>
                          <a:spcPct val="115000"/>
                        </a:lnSpc>
                        <a:spcBef>
                          <a:spcPts val="0"/>
                        </a:spcBef>
                        <a:spcAft>
                          <a:spcPts val="0"/>
                        </a:spcAft>
                        <a:buNone/>
                      </a:pPr>
                      <a:r>
                        <a:rPr b="1" lang="ko" sz="1100"/>
                        <a:t>Base</a:t>
                      </a:r>
                      <a:endParaRPr b="1" sz="1100"/>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ko" sz="1100">
                          <a:solidFill>
                            <a:schemeClr val="dk1"/>
                          </a:solidFill>
                        </a:rPr>
                        <a:t>~ 오후 1시</a:t>
                      </a:r>
                      <a:endParaRPr sz="1100">
                        <a:solidFill>
                          <a:schemeClr val="dk1"/>
                        </a:solidFill>
                      </a:endParaRPr>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endParaRPr>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100">
                          <a:solidFill>
                            <a:schemeClr val="dk1"/>
                          </a:solidFill>
                        </a:rPr>
                        <a:t>집에서 나오면서 복습!</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CFFD9">
                        <a:alpha val="79250"/>
                      </a:srgbClr>
                    </a:solidFill>
                  </a:tcPr>
                </a:tc>
                <a:tc>
                  <a:txBody>
                    <a:bodyPr/>
                    <a:lstStyle/>
                    <a:p>
                      <a:pPr indent="0" lvl="0" marL="0" rtl="0" algn="l">
                        <a:spcBef>
                          <a:spcPts val="0"/>
                        </a:spcBef>
                        <a:spcAft>
                          <a:spcPts val="0"/>
                        </a:spcAft>
                        <a:buNone/>
                      </a:pPr>
                      <a:r>
                        <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1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585300">
                <a:tc>
                  <a:txBody>
                    <a:bodyPr/>
                    <a:lstStyle/>
                    <a:p>
                      <a:pPr indent="0" lvl="0" marL="0" rtl="0" algn="l">
                        <a:lnSpc>
                          <a:spcPct val="115000"/>
                        </a:lnSpc>
                        <a:spcBef>
                          <a:spcPts val="0"/>
                        </a:spcBef>
                        <a:spcAft>
                          <a:spcPts val="0"/>
                        </a:spcAft>
                        <a:buNone/>
                      </a:pPr>
                      <a:r>
                        <a:rPr b="1" lang="ko" sz="1100">
                          <a:solidFill>
                            <a:schemeClr val="dk1"/>
                          </a:solidFill>
                        </a:rPr>
                        <a:t>시간표</a:t>
                      </a:r>
                      <a:endParaRPr b="1" sz="1100">
                        <a:solidFill>
                          <a:schemeClr val="dk1"/>
                        </a:solidFill>
                      </a:endParaRPr>
                    </a:p>
                    <a:p>
                      <a:pPr indent="0" lvl="0" marL="0" rtl="0" algn="l">
                        <a:lnSpc>
                          <a:spcPct val="115000"/>
                        </a:lnSpc>
                        <a:spcBef>
                          <a:spcPts val="0"/>
                        </a:spcBef>
                        <a:spcAft>
                          <a:spcPts val="0"/>
                        </a:spcAft>
                        <a:buNone/>
                      </a:pPr>
                      <a:r>
                        <a:rPr b="1" lang="ko" sz="1100">
                          <a:solidFill>
                            <a:schemeClr val="dk1"/>
                          </a:solidFill>
                        </a:rPr>
                        <a:t>Base</a:t>
                      </a:r>
                      <a:endParaRPr b="1" sz="1100">
                        <a:solidFill>
                          <a:schemeClr val="dk1"/>
                        </a:solidFill>
                      </a:endParaRPr>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ko" sz="1100">
                          <a:solidFill>
                            <a:schemeClr val="dk1"/>
                          </a:solidFill>
                        </a:rPr>
                        <a:t>~ 오후 4시</a:t>
                      </a:r>
                      <a:endParaRPr sz="1100">
                        <a:solidFill>
                          <a:schemeClr val="dk1"/>
                        </a:solidFill>
                      </a:endParaRPr>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endParaRPr>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ko" sz="1100"/>
                        <a:t>모컴 수업 전 복습!</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ko" sz="1100">
                          <a:solidFill>
                            <a:schemeClr val="dk1"/>
                          </a:solidFill>
                        </a:rPr>
                        <a:t>모컴 수업 전 복습!</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000000">
                        <a:alpha val="0"/>
                      </a:srgbClr>
                    </a:solidFill>
                  </a:tcPr>
                </a:tc>
                <a:tc>
                  <a:txBody>
                    <a:bodyPr/>
                    <a:lstStyle/>
                    <a:p>
                      <a:pPr indent="0" lvl="0" marL="0" rtl="0" algn="l">
                        <a:lnSpc>
                          <a:spcPct val="115000"/>
                        </a:lnSpc>
                        <a:spcBef>
                          <a:spcPts val="0"/>
                        </a:spcBef>
                        <a:spcAft>
                          <a:spcPts val="0"/>
                        </a:spcAft>
                        <a:buNone/>
                      </a:pPr>
                      <a:r>
                        <a:rPr lang="ko" sz="1100">
                          <a:solidFill>
                            <a:schemeClr val="dk1"/>
                          </a:solidFill>
                        </a:rPr>
                        <a:t>집에서 나오면서 복습!</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CFFD9">
                        <a:alpha val="79250"/>
                      </a:srgbClr>
                    </a:solidFill>
                  </a:tcPr>
                </a:tc>
                <a:tc>
                  <a:txBody>
                    <a:bodyPr/>
                    <a:lstStyle/>
                    <a:p>
                      <a:pPr indent="0" lvl="0" marL="0" rtl="0" algn="l">
                        <a:spcBef>
                          <a:spcPts val="0"/>
                        </a:spcBef>
                        <a:spcAft>
                          <a:spcPts val="0"/>
                        </a:spcAft>
                        <a:buNone/>
                      </a:pPr>
                      <a:r>
                        <a:t/>
                      </a:r>
                      <a:endParaRPr sz="11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000000">
                        <a:alpha val="0"/>
                      </a:srgbClr>
                    </a:solidFill>
                  </a:tcPr>
                </a:tc>
              </a:tr>
              <a:tr h="585300">
                <a:tc>
                  <a:txBody>
                    <a:bodyPr/>
                    <a:lstStyle/>
                    <a:p>
                      <a:pPr indent="0" lvl="0" marL="0" rtl="0" algn="l">
                        <a:lnSpc>
                          <a:spcPct val="115000"/>
                        </a:lnSpc>
                        <a:spcBef>
                          <a:spcPts val="0"/>
                        </a:spcBef>
                        <a:spcAft>
                          <a:spcPts val="0"/>
                        </a:spcAft>
                        <a:buNone/>
                      </a:pPr>
                      <a:r>
                        <a:rPr b="1" lang="ko" sz="1100">
                          <a:solidFill>
                            <a:schemeClr val="dk1"/>
                          </a:solidFill>
                        </a:rPr>
                        <a:t>지정 시간</a:t>
                      </a:r>
                      <a:endParaRPr b="1" sz="1100">
                        <a:solidFill>
                          <a:schemeClr val="dk1"/>
                        </a:solidFill>
                      </a:endParaRPr>
                    </a:p>
                    <a:p>
                      <a:pPr indent="0" lvl="0" marL="0" rtl="0" algn="l">
                        <a:lnSpc>
                          <a:spcPct val="115000"/>
                        </a:lnSpc>
                        <a:spcBef>
                          <a:spcPts val="0"/>
                        </a:spcBef>
                        <a:spcAft>
                          <a:spcPts val="0"/>
                        </a:spcAft>
                        <a:buNone/>
                      </a:pPr>
                      <a:r>
                        <a:rPr b="1" lang="ko" sz="1100">
                          <a:solidFill>
                            <a:schemeClr val="dk1"/>
                          </a:solidFill>
                        </a:rPr>
                        <a:t>Base</a:t>
                      </a:r>
                      <a:endParaRPr b="1" sz="1100">
                        <a:solidFill>
                          <a:schemeClr val="dk1"/>
                        </a:solidFill>
                      </a:endParaRPr>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EAD1DC"/>
                    </a:solidFill>
                  </a:tcPr>
                </a:tc>
                <a:tc>
                  <a:txBody>
                    <a:bodyPr/>
                    <a:lstStyle/>
                    <a:p>
                      <a:pPr indent="0" lvl="0" marL="0" rtl="0" algn="l">
                        <a:lnSpc>
                          <a:spcPct val="115000"/>
                        </a:lnSpc>
                        <a:spcBef>
                          <a:spcPts val="0"/>
                        </a:spcBef>
                        <a:spcAft>
                          <a:spcPts val="0"/>
                        </a:spcAft>
                        <a:buNone/>
                      </a:pPr>
                      <a:r>
                        <a:rPr lang="ko" sz="1100">
                          <a:solidFill>
                            <a:schemeClr val="dk1"/>
                          </a:solidFill>
                        </a:rPr>
                        <a:t>~오후 7시</a:t>
                      </a:r>
                      <a:endParaRPr sz="1100">
                        <a:solidFill>
                          <a:schemeClr val="dk1"/>
                        </a:solidFill>
                      </a:endParaRPr>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100">
                        <a:solidFill>
                          <a:schemeClr val="dk1"/>
                        </a:solidFill>
                      </a:endParaRPr>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ko" sz="1100"/>
                        <a:t>학교에서 카페로 이동 중 복습!</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Clr>
                          <a:schemeClr val="dk1"/>
                        </a:buClr>
                        <a:buSzPts val="1100"/>
                        <a:buFont typeface="Arial"/>
                        <a:buNone/>
                      </a:pPr>
                      <a:r>
                        <a:rPr lang="ko" sz="1100">
                          <a:solidFill>
                            <a:schemeClr val="dk1"/>
                          </a:solidFill>
                        </a:rPr>
                        <a:t>집에서 나오면서 복습!</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CFFD9">
                        <a:alpha val="79250"/>
                      </a:srgbClr>
                    </a:solidFill>
                  </a:tcPr>
                </a:tc>
                <a:tc>
                  <a:txBody>
                    <a:bodyPr/>
                    <a:lstStyle/>
                    <a:p>
                      <a:pPr indent="0" lvl="0" marL="0" rtl="0" algn="l">
                        <a:lnSpc>
                          <a:spcPct val="115000"/>
                        </a:lnSpc>
                        <a:spcBef>
                          <a:spcPts val="0"/>
                        </a:spcBef>
                        <a:spcAft>
                          <a:spcPts val="0"/>
                        </a:spcAft>
                        <a:buClr>
                          <a:schemeClr val="dk1"/>
                        </a:buClr>
                        <a:buSzPts val="1100"/>
                        <a:buFont typeface="Arial"/>
                        <a:buNone/>
                      </a:pPr>
                      <a:r>
                        <a:rPr lang="ko" sz="1100">
                          <a:solidFill>
                            <a:schemeClr val="dk1"/>
                          </a:solidFill>
                        </a:rPr>
                        <a:t>집에서 나오면서 복습!</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CFFD9">
                        <a:alpha val="79250"/>
                      </a:srgbClr>
                    </a:solidFill>
                  </a:tcPr>
                </a:tc>
                <a:tc>
                  <a:txBody>
                    <a:bodyPr/>
                    <a:lstStyle/>
                    <a:p>
                      <a:pPr indent="0" lvl="0" marL="0" rtl="0" algn="l">
                        <a:spcBef>
                          <a:spcPts val="0"/>
                        </a:spcBef>
                        <a:spcAft>
                          <a:spcPts val="0"/>
                        </a:spcAft>
                        <a:buNone/>
                      </a:pPr>
                      <a:r>
                        <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ko" sz="1100"/>
                        <a:t>학교-&gt;카페</a:t>
                      </a:r>
                      <a:endParaRPr sz="1100"/>
                    </a:p>
                    <a:p>
                      <a:pPr indent="0" lvl="0" marL="0" rtl="0" algn="l">
                        <a:spcBef>
                          <a:spcPts val="0"/>
                        </a:spcBef>
                        <a:spcAft>
                          <a:spcPts val="0"/>
                        </a:spcAft>
                        <a:buNone/>
                      </a:pPr>
                      <a:r>
                        <a:rPr lang="ko" sz="1100"/>
                        <a:t>이동 중 복습!</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ko" sz="1100">
                          <a:solidFill>
                            <a:schemeClr val="dk1"/>
                          </a:solidFill>
                        </a:rPr>
                        <a:t>집에서 나오면서 복습!</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CFFD9">
                        <a:alpha val="79250"/>
                      </a:srgbClr>
                    </a:solidFill>
                  </a:tcPr>
                </a:tc>
              </a:tr>
              <a:tr h="585300">
                <a:tc>
                  <a:txBody>
                    <a:bodyPr/>
                    <a:lstStyle/>
                    <a:p>
                      <a:pPr indent="0" lvl="0" marL="0" rtl="0" algn="l">
                        <a:lnSpc>
                          <a:spcPct val="115000"/>
                        </a:lnSpc>
                        <a:spcBef>
                          <a:spcPts val="0"/>
                        </a:spcBef>
                        <a:spcAft>
                          <a:spcPts val="0"/>
                        </a:spcAft>
                        <a:buNone/>
                      </a:pPr>
                      <a:r>
                        <a:t/>
                      </a:r>
                      <a:endParaRPr b="1" sz="1100">
                        <a:solidFill>
                          <a:srgbClr val="FCBA03"/>
                        </a:solidFill>
                      </a:endParaRPr>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100">
                          <a:solidFill>
                            <a:schemeClr val="dk1"/>
                          </a:solidFill>
                        </a:rPr>
                        <a:t>~ 밤 10시</a:t>
                      </a:r>
                      <a:endParaRPr sz="1100">
                        <a:solidFill>
                          <a:schemeClr val="dk1"/>
                        </a:solidFill>
                      </a:endParaRPr>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endParaRPr>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1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000000">
                        <a:alpha val="0"/>
                      </a:srgbClr>
                    </a:solidFill>
                  </a:tcPr>
                </a:tc>
              </a:tr>
              <a:tr h="585300">
                <a:tc>
                  <a:txBody>
                    <a:bodyPr/>
                    <a:lstStyle/>
                    <a:p>
                      <a:pPr indent="0" lvl="0" marL="0" rtl="0" algn="l">
                        <a:lnSpc>
                          <a:spcPct val="115000"/>
                        </a:lnSpc>
                        <a:spcBef>
                          <a:spcPts val="0"/>
                        </a:spcBef>
                        <a:spcAft>
                          <a:spcPts val="0"/>
                        </a:spcAft>
                        <a:buNone/>
                      </a:pPr>
                      <a:r>
                        <a:t/>
                      </a:r>
                      <a:endParaRPr sz="1100"/>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100"/>
                        <a:t>밤 12시~</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100"/>
                        <a:t>자기 전 복습!</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90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ko" sz="1100">
                          <a:solidFill>
                            <a:schemeClr val="dk1"/>
                          </a:solidFill>
                        </a:rPr>
                        <a:t>자기 전 복습!</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90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100">
                          <a:solidFill>
                            <a:schemeClr val="dk1"/>
                          </a:solidFill>
                        </a:rPr>
                        <a:t>자기 전 복습!</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90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1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0575">
                      <a:solidFill>
                        <a:srgbClr val="CCCCCC"/>
                      </a:solidFill>
                      <a:prstDash val="solid"/>
                      <a:round/>
                      <a:headEnd len="sm" w="sm" type="none"/>
                      <a:tailEnd len="sm" w="sm" type="none"/>
                    </a:lnT>
                    <a:lnB cap="flat" cmpd="sng" w="19025">
                      <a:solidFill>
                        <a:srgbClr val="000000"/>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8"/>
          <p:cNvSpPr txBox="1"/>
          <p:nvPr>
            <p:ph idx="1" type="body"/>
          </p:nvPr>
        </p:nvSpPr>
        <p:spPr>
          <a:xfrm>
            <a:off x="311700" y="1274275"/>
            <a:ext cx="21909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ko" sz="1400">
                <a:solidFill>
                  <a:schemeClr val="dk1"/>
                </a:solidFill>
                <a:latin typeface="IBM Plex Sans"/>
                <a:ea typeface="IBM Plex Sans"/>
                <a:cs typeface="IBM Plex Sans"/>
                <a:sym typeface="IBM Plex Sans"/>
              </a:rPr>
              <a:t>  </a:t>
            </a:r>
            <a:endParaRPr>
              <a:solidFill>
                <a:schemeClr val="dk1"/>
              </a:solidFill>
              <a:latin typeface="IBM Plex Sans"/>
              <a:ea typeface="IBM Plex Sans"/>
              <a:cs typeface="IBM Plex Sans"/>
              <a:sym typeface="IBM Plex Sans"/>
            </a:endParaRPr>
          </a:p>
        </p:txBody>
      </p:sp>
      <p:sp>
        <p:nvSpPr>
          <p:cNvPr id="321" name="Google Shape;32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Evaluation Results &amp; Future Works</a:t>
            </a:r>
            <a:endParaRPr b="1">
              <a:latin typeface="IBM Plex Sans"/>
              <a:ea typeface="IBM Plex Sans"/>
              <a:cs typeface="IBM Plex Sans"/>
              <a:sym typeface="IBM Plex Sans"/>
            </a:endParaRPr>
          </a:p>
        </p:txBody>
      </p:sp>
      <p:sp>
        <p:nvSpPr>
          <p:cNvPr id="322" name="Google Shape;322;p38"/>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8"/>
          <p:cNvSpPr txBox="1"/>
          <p:nvPr/>
        </p:nvSpPr>
        <p:spPr>
          <a:xfrm>
            <a:off x="3360825" y="3379775"/>
            <a:ext cx="16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24" name="Google Shape;324;p38"/>
          <p:cNvSpPr txBox="1"/>
          <p:nvPr>
            <p:ph idx="1" type="body"/>
          </p:nvPr>
        </p:nvSpPr>
        <p:spPr>
          <a:xfrm>
            <a:off x="311700" y="1274275"/>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IBM Plex Sans"/>
              <a:buChar char="●"/>
            </a:pPr>
            <a:r>
              <a:rPr lang="ko" sz="1400">
                <a:solidFill>
                  <a:schemeClr val="dk1"/>
                </a:solidFill>
                <a:latin typeface="IBM Plex Sans"/>
                <a:ea typeface="IBM Plex Sans"/>
                <a:cs typeface="IBM Plex Sans"/>
                <a:sym typeface="IBM Plex Sans"/>
              </a:rPr>
              <a:t>Evaluation</a:t>
            </a:r>
            <a:endParaRPr sz="1400">
              <a:solidFill>
                <a:schemeClr val="dk1"/>
              </a:solidFill>
              <a:latin typeface="IBM Plex Sans"/>
              <a:ea typeface="IBM Plex Sans"/>
              <a:cs typeface="IBM Plex Sans"/>
              <a:sym typeface="IBM Plex Sans"/>
            </a:endParaRPr>
          </a:p>
          <a:p>
            <a:pPr indent="-317500" lvl="1" marL="914400" rtl="0" algn="l">
              <a:lnSpc>
                <a:spcPct val="150000"/>
              </a:lnSpc>
              <a:spcBef>
                <a:spcPts val="0"/>
              </a:spcBef>
              <a:spcAft>
                <a:spcPts val="0"/>
              </a:spcAft>
              <a:buClr>
                <a:schemeClr val="dk1"/>
              </a:buClr>
              <a:buSzPts val="1400"/>
              <a:buFont typeface="IBM Plex Sans"/>
              <a:buChar char="○"/>
            </a:pPr>
            <a:r>
              <a:rPr lang="ko">
                <a:solidFill>
                  <a:schemeClr val="dk1"/>
                </a:solidFill>
                <a:latin typeface="IBM Plex Sans"/>
                <a:ea typeface="IBM Plex Sans"/>
                <a:cs typeface="IBM Plex Sans"/>
                <a:sym typeface="IBM Plex Sans"/>
              </a:rPr>
              <a:t>규칙 간 겹치는 영역 보완 필요</a:t>
            </a:r>
            <a:endParaRPr>
              <a:solidFill>
                <a:schemeClr val="dk1"/>
              </a:solidFill>
              <a:latin typeface="IBM Plex Sans"/>
              <a:ea typeface="IBM Plex Sans"/>
              <a:cs typeface="IBM Plex Sans"/>
              <a:sym typeface="IBM Plex Sans"/>
            </a:endParaRPr>
          </a:p>
          <a:p>
            <a:pPr indent="-317500" lvl="2" marL="1371600" rtl="0" algn="l">
              <a:lnSpc>
                <a:spcPct val="150000"/>
              </a:lnSpc>
              <a:spcBef>
                <a:spcPts val="0"/>
              </a:spcBef>
              <a:spcAft>
                <a:spcPts val="0"/>
              </a:spcAft>
              <a:buClr>
                <a:schemeClr val="dk1"/>
              </a:buClr>
              <a:buSzPts val="1400"/>
              <a:buFont typeface="IBM Plex Sans"/>
              <a:buChar char="■"/>
            </a:pPr>
            <a:r>
              <a:rPr lang="ko">
                <a:solidFill>
                  <a:schemeClr val="dk1"/>
                </a:solidFill>
                <a:latin typeface="IBM Plex Sans"/>
                <a:ea typeface="IBM Plex Sans"/>
                <a:cs typeface="IBM Plex Sans"/>
                <a:sym typeface="IBM Plex Sans"/>
              </a:rPr>
              <a:t>예) base location에 있으면  motion base notification을 자동으로 off</a:t>
            </a:r>
            <a:endParaRPr>
              <a:solidFill>
                <a:schemeClr val="dk1"/>
              </a:solidFill>
              <a:latin typeface="IBM Plex Sans"/>
              <a:ea typeface="IBM Plex Sans"/>
              <a:cs typeface="IBM Plex Sans"/>
              <a:sym typeface="IBM Plex Sans"/>
            </a:endParaRPr>
          </a:p>
          <a:p>
            <a:pPr indent="-317500" lvl="1" marL="914400" rtl="0" algn="l">
              <a:lnSpc>
                <a:spcPct val="150000"/>
              </a:lnSpc>
              <a:spcBef>
                <a:spcPts val="0"/>
              </a:spcBef>
              <a:spcAft>
                <a:spcPts val="0"/>
              </a:spcAft>
              <a:buClr>
                <a:schemeClr val="dk1"/>
              </a:buClr>
              <a:buSzPts val="1400"/>
              <a:buFont typeface="IBM Plex Sans"/>
              <a:buChar char="○"/>
            </a:pPr>
            <a:r>
              <a:rPr lang="ko">
                <a:solidFill>
                  <a:schemeClr val="dk1"/>
                </a:solidFill>
                <a:latin typeface="IBM Plex Sans"/>
                <a:ea typeface="IBM Plex Sans"/>
                <a:cs typeface="IBM Plex Sans"/>
                <a:sym typeface="IBM Plex Sans"/>
              </a:rPr>
              <a:t>현재 context sensing: 미리 정한 feature (activity, location)에 대한 규칙 기반 (hard-coded)</a:t>
            </a:r>
            <a:endParaRPr>
              <a:solidFill>
                <a:schemeClr val="dk1"/>
              </a:solidFill>
              <a:latin typeface="IBM Plex Sans"/>
              <a:ea typeface="IBM Plex Sans"/>
              <a:cs typeface="IBM Plex Sans"/>
              <a:sym typeface="IBM Plex Sans"/>
            </a:endParaRPr>
          </a:p>
          <a:p>
            <a:pPr indent="-317500" lvl="2" marL="1371600" rtl="0" algn="l">
              <a:lnSpc>
                <a:spcPct val="150000"/>
              </a:lnSpc>
              <a:spcBef>
                <a:spcPts val="0"/>
              </a:spcBef>
              <a:spcAft>
                <a:spcPts val="0"/>
              </a:spcAft>
              <a:buClr>
                <a:schemeClr val="dk1"/>
              </a:buClr>
              <a:buSzPts val="1400"/>
              <a:buFont typeface="IBM Plex Sans"/>
              <a:buChar char="■"/>
            </a:pPr>
            <a:r>
              <a:rPr lang="ko">
                <a:solidFill>
                  <a:schemeClr val="dk1"/>
                </a:solidFill>
                <a:latin typeface="IBM Plex Sans"/>
                <a:ea typeface="IBM Plex Sans"/>
                <a:cs typeface="IBM Plex Sans"/>
                <a:sym typeface="IBM Plex Sans"/>
              </a:rPr>
              <a:t>예) walking activity “3”번 연속 센싱 -&gt; 상황에 따라 flexible하게 센싱할 수 있어야</a:t>
            </a:r>
            <a:endParaRPr>
              <a:solidFill>
                <a:schemeClr val="dk1"/>
              </a:solidFill>
              <a:latin typeface="IBM Plex Sans"/>
              <a:ea typeface="IBM Plex Sans"/>
              <a:cs typeface="IBM Plex Sans"/>
              <a:sym typeface="IBM Plex Sans"/>
            </a:endParaRPr>
          </a:p>
          <a:p>
            <a:pPr indent="-317500" lvl="0" marL="457200" rtl="0" algn="l">
              <a:lnSpc>
                <a:spcPct val="150000"/>
              </a:lnSpc>
              <a:spcBef>
                <a:spcPts val="0"/>
              </a:spcBef>
              <a:spcAft>
                <a:spcPts val="0"/>
              </a:spcAft>
              <a:buClr>
                <a:schemeClr val="dk1"/>
              </a:buClr>
              <a:buSzPts val="1400"/>
              <a:buFont typeface="IBM Plex Sans"/>
              <a:buChar char="●"/>
            </a:pPr>
            <a:r>
              <a:rPr lang="ko" sz="1400">
                <a:solidFill>
                  <a:schemeClr val="dk1"/>
                </a:solidFill>
                <a:latin typeface="IBM Plex Sans"/>
                <a:ea typeface="IBM Plex Sans"/>
                <a:cs typeface="IBM Plex Sans"/>
                <a:sym typeface="IBM Plex Sans"/>
              </a:rPr>
              <a:t>Future Works</a:t>
            </a:r>
            <a:endParaRPr sz="1400">
              <a:solidFill>
                <a:schemeClr val="dk1"/>
              </a:solidFill>
              <a:latin typeface="IBM Plex Sans"/>
              <a:ea typeface="IBM Plex Sans"/>
              <a:cs typeface="IBM Plex Sans"/>
              <a:sym typeface="IBM Plex Sans"/>
            </a:endParaRPr>
          </a:p>
          <a:p>
            <a:pPr indent="-317500" lvl="1" marL="914400" rtl="0" algn="l">
              <a:lnSpc>
                <a:spcPct val="150000"/>
              </a:lnSpc>
              <a:spcBef>
                <a:spcPts val="0"/>
              </a:spcBef>
              <a:spcAft>
                <a:spcPts val="0"/>
              </a:spcAft>
              <a:buClr>
                <a:schemeClr val="dk1"/>
              </a:buClr>
              <a:buSzPts val="1400"/>
              <a:buFont typeface="IBM Plex Sans"/>
              <a:buChar char="○"/>
            </a:pPr>
            <a:r>
              <a:rPr lang="ko">
                <a:solidFill>
                  <a:schemeClr val="dk1"/>
                </a:solidFill>
                <a:latin typeface="IBM Plex Sans"/>
                <a:ea typeface="IBM Plex Sans"/>
                <a:cs typeface="IBM Plex Sans"/>
                <a:sym typeface="IBM Plex Sans"/>
              </a:rPr>
              <a:t>adaptive learning</a:t>
            </a:r>
            <a:endParaRPr>
              <a:solidFill>
                <a:schemeClr val="dk1"/>
              </a:solidFill>
              <a:latin typeface="IBM Plex Sans"/>
              <a:ea typeface="IBM Plex Sans"/>
              <a:cs typeface="IBM Plex Sans"/>
              <a:sym typeface="IBM Plex Sans"/>
            </a:endParaRPr>
          </a:p>
          <a:p>
            <a:pPr indent="-317500" lvl="1" marL="914400" rtl="0" algn="l">
              <a:lnSpc>
                <a:spcPct val="150000"/>
              </a:lnSpc>
              <a:spcBef>
                <a:spcPts val="0"/>
              </a:spcBef>
              <a:spcAft>
                <a:spcPts val="0"/>
              </a:spcAft>
              <a:buClr>
                <a:schemeClr val="dk1"/>
              </a:buClr>
              <a:buSzPts val="1400"/>
              <a:buFont typeface="IBM Plex Sans"/>
              <a:buChar char="○"/>
            </a:pPr>
            <a:r>
              <a:rPr lang="ko">
                <a:solidFill>
                  <a:schemeClr val="dk1"/>
                </a:solidFill>
                <a:latin typeface="IBM Plex Sans"/>
                <a:ea typeface="IBM Plex Sans"/>
                <a:cs typeface="IBM Plex Sans"/>
                <a:sym typeface="IBM Plex Sans"/>
              </a:rPr>
              <a:t>more in-depth contextual understanding</a:t>
            </a:r>
            <a:endParaRPr sz="1400">
              <a:solidFill>
                <a:schemeClr val="dk1"/>
              </a:solidFill>
              <a:latin typeface="IBM Plex Sans"/>
              <a:ea typeface="IBM Plex Sans"/>
              <a:cs typeface="IBM Plex Sans"/>
              <a:sym typeface="IBM Plex Sans"/>
            </a:endParaRPr>
          </a:p>
          <a:p>
            <a:pPr indent="0" lvl="0" marL="0" rtl="0" algn="l">
              <a:lnSpc>
                <a:spcPct val="150000"/>
              </a:lnSpc>
              <a:spcBef>
                <a:spcPts val="0"/>
              </a:spcBef>
              <a:spcAft>
                <a:spcPts val="0"/>
              </a:spcAft>
              <a:buNone/>
            </a:pPr>
            <a:r>
              <a:t/>
            </a:r>
            <a:endParaRPr sz="1400">
              <a:solidFill>
                <a:schemeClr val="dk1"/>
              </a:solidFill>
              <a:latin typeface="IBM Plex Sans"/>
              <a:ea typeface="IBM Plex Sans"/>
              <a:cs typeface="IBM Plex Sans"/>
              <a:sym typeface="IBM Plex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9"/>
          <p:cNvSpPr txBox="1"/>
          <p:nvPr>
            <p:ph idx="1" type="body"/>
          </p:nvPr>
        </p:nvSpPr>
        <p:spPr>
          <a:xfrm>
            <a:off x="311700" y="1152475"/>
            <a:ext cx="8520600" cy="3832200"/>
          </a:xfrm>
          <a:prstGeom prst="rect">
            <a:avLst/>
          </a:prstGeom>
        </p:spPr>
        <p:txBody>
          <a:bodyPr anchorCtr="0" anchor="t" bIns="91425" lIns="91425" spcFirstLastPara="1" rIns="91425" wrap="square" tIns="91425">
            <a:normAutofit fontScale="92500" lnSpcReduction="20000"/>
          </a:bodyPr>
          <a:lstStyle/>
          <a:p>
            <a:pPr indent="-310832" lvl="0" marL="457200" rtl="0" algn="l">
              <a:lnSpc>
                <a:spcPct val="150000"/>
              </a:lnSpc>
              <a:spcBef>
                <a:spcPts val="0"/>
              </a:spcBef>
              <a:spcAft>
                <a:spcPts val="0"/>
              </a:spcAft>
              <a:buClr>
                <a:schemeClr val="dk1"/>
              </a:buClr>
              <a:buSzPct val="100000"/>
              <a:buFont typeface="IBM Plex Sans"/>
              <a:buChar char="●"/>
            </a:pPr>
            <a:r>
              <a:rPr lang="ko" sz="1400">
                <a:solidFill>
                  <a:schemeClr val="dk1"/>
                </a:solidFill>
                <a:latin typeface="IBM Plex Sans"/>
                <a:ea typeface="IBM Plex Sans"/>
                <a:cs typeface="IBM Plex Sans"/>
                <a:sym typeface="IBM Plex Sans"/>
              </a:rPr>
              <a:t>유저 스터디의 필요성</a:t>
            </a:r>
            <a:endParaRPr sz="1400">
              <a:solidFill>
                <a:schemeClr val="dk1"/>
              </a:solidFill>
              <a:latin typeface="IBM Plex Sans"/>
              <a:ea typeface="IBM Plex Sans"/>
              <a:cs typeface="IBM Plex Sans"/>
              <a:sym typeface="IBM Plex Sans"/>
            </a:endParaRPr>
          </a:p>
          <a:p>
            <a:pPr indent="-310832" lvl="1" marL="914400" rtl="0" algn="l">
              <a:lnSpc>
                <a:spcPct val="150000"/>
              </a:lnSpc>
              <a:spcBef>
                <a:spcPts val="0"/>
              </a:spcBef>
              <a:spcAft>
                <a:spcPts val="0"/>
              </a:spcAft>
              <a:buClr>
                <a:schemeClr val="dk1"/>
              </a:buClr>
              <a:buSzPct val="100000"/>
              <a:buFont typeface="IBM Plex Sans"/>
              <a:buChar char="○"/>
            </a:pPr>
            <a:r>
              <a:rPr lang="ko">
                <a:solidFill>
                  <a:schemeClr val="dk1"/>
                </a:solidFill>
                <a:latin typeface="IBM Plex Sans"/>
                <a:ea typeface="IBM Plex Sans"/>
                <a:cs typeface="IBM Plex Sans"/>
                <a:sym typeface="IBM Plex Sans"/>
              </a:rPr>
              <a:t>개발자의 생각과 사용자의 생각이 많이 달랐음</a:t>
            </a:r>
            <a:endParaRPr>
              <a:solidFill>
                <a:schemeClr val="dk1"/>
              </a:solidFill>
              <a:latin typeface="IBM Plex Sans"/>
              <a:ea typeface="IBM Plex Sans"/>
              <a:cs typeface="IBM Plex Sans"/>
              <a:sym typeface="IBM Plex Sans"/>
            </a:endParaRPr>
          </a:p>
          <a:p>
            <a:pPr indent="-310832" lvl="1" marL="914400" rtl="0" algn="l">
              <a:lnSpc>
                <a:spcPct val="150000"/>
              </a:lnSpc>
              <a:spcBef>
                <a:spcPts val="0"/>
              </a:spcBef>
              <a:spcAft>
                <a:spcPts val="0"/>
              </a:spcAft>
              <a:buClr>
                <a:schemeClr val="dk1"/>
              </a:buClr>
              <a:buSzPct val="100000"/>
              <a:buFont typeface="IBM Plex Sans"/>
              <a:buChar char="○"/>
            </a:pPr>
            <a:r>
              <a:rPr lang="ko">
                <a:solidFill>
                  <a:schemeClr val="dk1"/>
                </a:solidFill>
                <a:latin typeface="IBM Plex Sans"/>
                <a:ea typeface="IBM Plex Sans"/>
                <a:cs typeface="IBM Plex Sans"/>
                <a:sym typeface="IBM Plex Sans"/>
              </a:rPr>
              <a:t>Push notification을 보내는 것이 앱의 핵심 기능 중 하나인데, notification이 많이 오면 꺼버린다는 의견이 있어 더 섬세한 로직으로 notification을 구현해야겠다는 판단하에 관련 논문을 찾아봄</a:t>
            </a:r>
            <a:endParaRPr>
              <a:solidFill>
                <a:schemeClr val="dk1"/>
              </a:solidFill>
              <a:latin typeface="IBM Plex Sans"/>
              <a:ea typeface="IBM Plex Sans"/>
              <a:cs typeface="IBM Plex Sans"/>
              <a:sym typeface="IBM Plex Sans"/>
            </a:endParaRPr>
          </a:p>
          <a:p>
            <a:pPr indent="-310832" lvl="0" marL="457200" rtl="0" algn="l">
              <a:lnSpc>
                <a:spcPct val="150000"/>
              </a:lnSpc>
              <a:spcBef>
                <a:spcPts val="0"/>
              </a:spcBef>
              <a:spcAft>
                <a:spcPts val="0"/>
              </a:spcAft>
              <a:buClr>
                <a:schemeClr val="dk1"/>
              </a:buClr>
              <a:buSzPct val="100000"/>
              <a:buFont typeface="IBM Plex Sans"/>
              <a:buChar char="●"/>
            </a:pPr>
            <a:r>
              <a:rPr lang="ko" sz="1400">
                <a:solidFill>
                  <a:schemeClr val="dk1"/>
                </a:solidFill>
                <a:latin typeface="IBM Plex Sans"/>
                <a:ea typeface="IBM Plex Sans"/>
                <a:cs typeface="IBM Plex Sans"/>
                <a:sym typeface="IBM Plex Sans"/>
              </a:rPr>
              <a:t>사용자의 context를 파악하는 것이 간단하지 않음</a:t>
            </a:r>
            <a:endParaRPr>
              <a:solidFill>
                <a:schemeClr val="dk1"/>
              </a:solidFill>
              <a:latin typeface="IBM Plex Sans"/>
              <a:ea typeface="IBM Plex Sans"/>
              <a:cs typeface="IBM Plex Sans"/>
              <a:sym typeface="IBM Plex Sans"/>
            </a:endParaRPr>
          </a:p>
          <a:p>
            <a:pPr indent="-310832" lvl="1" marL="914400" rtl="0" algn="l">
              <a:lnSpc>
                <a:spcPct val="150000"/>
              </a:lnSpc>
              <a:spcBef>
                <a:spcPts val="0"/>
              </a:spcBef>
              <a:spcAft>
                <a:spcPts val="0"/>
              </a:spcAft>
              <a:buClr>
                <a:schemeClr val="dk1"/>
              </a:buClr>
              <a:buSzPct val="100000"/>
              <a:buFont typeface="IBM Plex Sans"/>
              <a:buChar char="○"/>
            </a:pPr>
            <a:r>
              <a:rPr lang="ko">
                <a:solidFill>
                  <a:schemeClr val="dk1"/>
                </a:solidFill>
                <a:latin typeface="IBM Plex Sans"/>
                <a:ea typeface="IBM Plex Sans"/>
                <a:cs typeface="IBM Plex Sans"/>
                <a:sym typeface="IBM Plex Sans"/>
              </a:rPr>
              <a:t>학습자료를 제공하고 contextual reminder도 제공하려고 했던 원래의 목표를 바꾸는 계기가 되었음</a:t>
            </a:r>
            <a:endParaRPr>
              <a:solidFill>
                <a:schemeClr val="dk1"/>
              </a:solidFill>
              <a:latin typeface="IBM Plex Sans"/>
              <a:ea typeface="IBM Plex Sans"/>
              <a:cs typeface="IBM Plex Sans"/>
              <a:sym typeface="IBM Plex Sans"/>
            </a:endParaRPr>
          </a:p>
          <a:p>
            <a:pPr indent="-310832" lvl="1" marL="914400" rtl="0" algn="l">
              <a:lnSpc>
                <a:spcPct val="150000"/>
              </a:lnSpc>
              <a:spcBef>
                <a:spcPts val="0"/>
              </a:spcBef>
              <a:spcAft>
                <a:spcPts val="0"/>
              </a:spcAft>
              <a:buClr>
                <a:schemeClr val="dk1"/>
              </a:buClr>
              <a:buSzPct val="100000"/>
              <a:buFont typeface="IBM Plex Sans"/>
              <a:buChar char="○"/>
            </a:pPr>
            <a:r>
              <a:rPr lang="ko">
                <a:solidFill>
                  <a:schemeClr val="dk1"/>
                </a:solidFill>
                <a:latin typeface="IBM Plex Sans"/>
                <a:ea typeface="IBM Plex Sans"/>
                <a:cs typeface="IBM Plex Sans"/>
                <a:sym typeface="IBM Plex Sans"/>
              </a:rPr>
              <a:t>Screen Time, Wifi sensing, Motion detecting 등 context를 파악하기 위해 다양한 방식을 고려하고 구현하였음</a:t>
            </a:r>
            <a:endParaRPr>
              <a:solidFill>
                <a:schemeClr val="dk1"/>
              </a:solidFill>
              <a:latin typeface="IBM Plex Sans"/>
              <a:ea typeface="IBM Plex Sans"/>
              <a:cs typeface="IBM Plex Sans"/>
              <a:sym typeface="IBM Plex Sans"/>
            </a:endParaRPr>
          </a:p>
          <a:p>
            <a:pPr indent="-310832" lvl="0" marL="457200" rtl="0" algn="l">
              <a:lnSpc>
                <a:spcPct val="150000"/>
              </a:lnSpc>
              <a:spcBef>
                <a:spcPts val="0"/>
              </a:spcBef>
              <a:spcAft>
                <a:spcPts val="0"/>
              </a:spcAft>
              <a:buClr>
                <a:schemeClr val="dk1"/>
              </a:buClr>
              <a:buSzPct val="100000"/>
              <a:buFont typeface="IBM Plex Sans"/>
              <a:buChar char="●"/>
            </a:pPr>
            <a:r>
              <a:rPr lang="ko" sz="1400">
                <a:solidFill>
                  <a:schemeClr val="dk1"/>
                </a:solidFill>
                <a:latin typeface="IBM Plex Sans"/>
                <a:ea typeface="IBM Plex Sans"/>
                <a:cs typeface="IBM Plex Sans"/>
                <a:sym typeface="IBM Plex Sans"/>
              </a:rPr>
              <a:t>사용자마다 알림을 원하는 context가 상이함</a:t>
            </a:r>
            <a:endParaRPr sz="1400">
              <a:solidFill>
                <a:schemeClr val="dk1"/>
              </a:solidFill>
              <a:latin typeface="IBM Plex Sans"/>
              <a:ea typeface="IBM Plex Sans"/>
              <a:cs typeface="IBM Plex Sans"/>
              <a:sym typeface="IBM Plex Sans"/>
            </a:endParaRPr>
          </a:p>
          <a:p>
            <a:pPr indent="-310832" lvl="1" marL="914400" rtl="0" algn="l">
              <a:lnSpc>
                <a:spcPct val="150000"/>
              </a:lnSpc>
              <a:spcBef>
                <a:spcPts val="0"/>
              </a:spcBef>
              <a:spcAft>
                <a:spcPts val="0"/>
              </a:spcAft>
              <a:buClr>
                <a:schemeClr val="dk1"/>
              </a:buClr>
              <a:buSzPct val="100000"/>
              <a:buFont typeface="IBM Plex Sans"/>
              <a:buChar char="○"/>
            </a:pPr>
            <a:r>
              <a:rPr lang="ko">
                <a:solidFill>
                  <a:schemeClr val="dk1"/>
                </a:solidFill>
                <a:latin typeface="IBM Plex Sans"/>
                <a:ea typeface="IBM Plex Sans"/>
                <a:cs typeface="IBM Plex Sans"/>
                <a:sym typeface="IBM Plex Sans"/>
              </a:rPr>
              <a:t>ML의 필요성</a:t>
            </a:r>
            <a:endParaRPr>
              <a:solidFill>
                <a:schemeClr val="dk1"/>
              </a:solidFill>
              <a:latin typeface="IBM Plex Sans"/>
              <a:ea typeface="IBM Plex Sans"/>
              <a:cs typeface="IBM Plex Sans"/>
              <a:sym typeface="IBM Plex Sans"/>
            </a:endParaRPr>
          </a:p>
          <a:p>
            <a:pPr indent="-310832" lvl="0" marL="457200" rtl="0" algn="l">
              <a:lnSpc>
                <a:spcPct val="150000"/>
              </a:lnSpc>
              <a:spcBef>
                <a:spcPts val="0"/>
              </a:spcBef>
              <a:spcAft>
                <a:spcPts val="0"/>
              </a:spcAft>
              <a:buClr>
                <a:schemeClr val="dk1"/>
              </a:buClr>
              <a:buSzPct val="100000"/>
              <a:buFont typeface="IBM Plex Sans"/>
              <a:buChar char="●"/>
            </a:pPr>
            <a:r>
              <a:rPr lang="ko" sz="1400">
                <a:solidFill>
                  <a:schemeClr val="dk1"/>
                </a:solidFill>
                <a:latin typeface="IBM Plex Sans"/>
                <a:ea typeface="IBM Plex Sans"/>
                <a:cs typeface="IBM Plex Sans"/>
                <a:sym typeface="IBM Plex Sans"/>
              </a:rPr>
              <a:t>앱의 핵심 기능과는 별개로 사용자의 편의를 위해서 추가적으로 고려해야 하는 부분이 존재함</a:t>
            </a:r>
            <a:endParaRPr sz="1400">
              <a:solidFill>
                <a:schemeClr val="dk1"/>
              </a:solidFill>
              <a:latin typeface="IBM Plex Sans"/>
              <a:ea typeface="IBM Plex Sans"/>
              <a:cs typeface="IBM Plex Sans"/>
              <a:sym typeface="IBM Plex Sans"/>
            </a:endParaRPr>
          </a:p>
          <a:p>
            <a:pPr indent="-310832" lvl="1" marL="914400" rtl="0" algn="l">
              <a:lnSpc>
                <a:spcPct val="150000"/>
              </a:lnSpc>
              <a:spcBef>
                <a:spcPts val="0"/>
              </a:spcBef>
              <a:spcAft>
                <a:spcPts val="0"/>
              </a:spcAft>
              <a:buClr>
                <a:schemeClr val="dk1"/>
              </a:buClr>
              <a:buSzPct val="100000"/>
              <a:buFont typeface="IBM Plex Sans"/>
              <a:buChar char="○"/>
            </a:pPr>
            <a:r>
              <a:rPr lang="ko">
                <a:solidFill>
                  <a:schemeClr val="dk1"/>
                </a:solidFill>
                <a:latin typeface="IBM Plex Sans"/>
                <a:ea typeface="IBM Plex Sans"/>
                <a:cs typeface="IBM Plex Sans"/>
                <a:sym typeface="IBM Plex Sans"/>
              </a:rPr>
              <a:t>목소리 변조 등</a:t>
            </a:r>
            <a:endParaRPr sz="1400">
              <a:solidFill>
                <a:schemeClr val="dk1"/>
              </a:solidFill>
              <a:latin typeface="IBM Plex Sans"/>
              <a:ea typeface="IBM Plex Sans"/>
              <a:cs typeface="IBM Plex Sans"/>
              <a:sym typeface="IBM Plex Sans"/>
            </a:endParaRPr>
          </a:p>
          <a:p>
            <a:pPr indent="0" lvl="0" marL="0" rtl="0" algn="l">
              <a:lnSpc>
                <a:spcPct val="150000"/>
              </a:lnSpc>
              <a:spcBef>
                <a:spcPts val="0"/>
              </a:spcBef>
              <a:spcAft>
                <a:spcPts val="0"/>
              </a:spcAft>
              <a:buNone/>
            </a:pPr>
            <a:r>
              <a:t/>
            </a:r>
            <a:endParaRPr b="1">
              <a:solidFill>
                <a:schemeClr val="dk1"/>
              </a:solidFill>
              <a:latin typeface="IBM Plex Sans"/>
              <a:ea typeface="IBM Plex Sans"/>
              <a:cs typeface="IBM Plex Sans"/>
              <a:sym typeface="IBM Plex Sans"/>
            </a:endParaRPr>
          </a:p>
          <a:p>
            <a:pPr indent="0" lvl="0" marL="0" rtl="0" algn="l">
              <a:lnSpc>
                <a:spcPct val="150000"/>
              </a:lnSpc>
              <a:spcBef>
                <a:spcPts val="0"/>
              </a:spcBef>
              <a:spcAft>
                <a:spcPts val="0"/>
              </a:spcAft>
              <a:buNone/>
            </a:pPr>
            <a:r>
              <a:t/>
            </a:r>
            <a:endParaRPr b="1">
              <a:solidFill>
                <a:schemeClr val="dk1"/>
              </a:solidFill>
              <a:latin typeface="IBM Plex Sans"/>
              <a:ea typeface="IBM Plex Sans"/>
              <a:cs typeface="IBM Plex Sans"/>
              <a:sym typeface="IBM Plex Sans"/>
            </a:endParaRPr>
          </a:p>
        </p:txBody>
      </p:sp>
      <p:sp>
        <p:nvSpPr>
          <p:cNvPr id="330" name="Google Shape;33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Lessons learnt and reflections</a:t>
            </a:r>
            <a:endParaRPr b="1">
              <a:latin typeface="IBM Plex Sans"/>
              <a:ea typeface="IBM Plex Sans"/>
              <a:cs typeface="IBM Plex Sans"/>
              <a:sym typeface="IBM Plex Sans"/>
            </a:endParaRPr>
          </a:p>
        </p:txBody>
      </p:sp>
      <p:sp>
        <p:nvSpPr>
          <p:cNvPr id="331" name="Google Shape;331;p39"/>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ko">
                <a:solidFill>
                  <a:schemeClr val="accent4"/>
                </a:solidFill>
                <a:latin typeface="IBM Plex Sans"/>
                <a:ea typeface="IBM Plex Sans"/>
                <a:cs typeface="IBM Plex Sans"/>
                <a:sym typeface="IBM Plex Sans"/>
              </a:rPr>
              <a:t>Thank you</a:t>
            </a:r>
            <a:endParaRPr b="1">
              <a:solidFill>
                <a:schemeClr val="accent4"/>
              </a:solidFill>
              <a:latin typeface="IBM Plex Sans"/>
              <a:ea typeface="IBM Plex Sans"/>
              <a:cs typeface="IBM Plex Sans"/>
              <a:sym typeface="IBM Plex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Recap: Target Users &amp; Problems</a:t>
            </a:r>
            <a:endParaRPr b="1">
              <a:latin typeface="IBM Plex Sans"/>
              <a:ea typeface="IBM Plex Sans"/>
              <a:cs typeface="IBM Plex Sans"/>
              <a:sym typeface="IBM Plex Sans"/>
            </a:endParaRPr>
          </a:p>
        </p:txBody>
      </p:sp>
      <p:sp>
        <p:nvSpPr>
          <p:cNvPr id="73" name="Google Shape;73;p15"/>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ph idx="1" type="body"/>
          </p:nvPr>
        </p:nvSpPr>
        <p:spPr>
          <a:xfrm>
            <a:off x="311700" y="1152475"/>
            <a:ext cx="8520600" cy="38583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dk1"/>
              </a:buClr>
              <a:buSzPts val="1500"/>
              <a:buFont typeface="IBM Plex Sans"/>
              <a:buChar char="●"/>
            </a:pPr>
            <a:r>
              <a:rPr b="1" lang="ko" sz="1500">
                <a:solidFill>
                  <a:schemeClr val="dk1"/>
                </a:solidFill>
                <a:latin typeface="IBM Plex Sans"/>
                <a:ea typeface="IBM Plex Sans"/>
                <a:cs typeface="IBM Plex Sans"/>
                <a:sym typeface="IBM Plex Sans"/>
              </a:rPr>
              <a:t>학생/수험생 &amp; 직장인</a:t>
            </a:r>
            <a:endParaRPr b="1" sz="1500">
              <a:solidFill>
                <a:schemeClr val="dk1"/>
              </a:solidFill>
              <a:latin typeface="IBM Plex Sans"/>
              <a:ea typeface="IBM Plex Sans"/>
              <a:cs typeface="IBM Plex Sans"/>
              <a:sym typeface="IBM Plex Sans"/>
            </a:endParaRPr>
          </a:p>
          <a:p>
            <a:pPr indent="-323850" lvl="1" marL="914400" rtl="0" algn="l">
              <a:lnSpc>
                <a:spcPct val="150000"/>
              </a:lnSpc>
              <a:spcBef>
                <a:spcPts val="0"/>
              </a:spcBef>
              <a:spcAft>
                <a:spcPts val="0"/>
              </a:spcAft>
              <a:buClr>
                <a:schemeClr val="dk1"/>
              </a:buClr>
              <a:buSzPts val="1500"/>
              <a:buFont typeface="IBM Plex Sans"/>
              <a:buChar char="○"/>
            </a:pPr>
            <a:r>
              <a:rPr lang="ko" sz="1500">
                <a:solidFill>
                  <a:schemeClr val="dk1"/>
                </a:solidFill>
                <a:latin typeface="IBM Plex Sans"/>
                <a:ea typeface="IBM Plex Sans"/>
                <a:cs typeface="IBM Plex Sans"/>
                <a:sym typeface="IBM Plex Sans"/>
              </a:rPr>
              <a:t>복습 준비가 부담스러움, 복습할 시간이 부족함</a:t>
            </a:r>
            <a:endParaRPr sz="1500">
              <a:solidFill>
                <a:schemeClr val="dk1"/>
              </a:solidFill>
              <a:latin typeface="IBM Plex Sans"/>
              <a:ea typeface="IBM Plex Sans"/>
              <a:cs typeface="IBM Plex Sans"/>
              <a:sym typeface="IBM Plex Sans"/>
            </a:endParaRPr>
          </a:p>
          <a:p>
            <a:pPr indent="-323850" lvl="1" marL="914400" rtl="0" algn="l">
              <a:lnSpc>
                <a:spcPct val="150000"/>
              </a:lnSpc>
              <a:spcBef>
                <a:spcPts val="0"/>
              </a:spcBef>
              <a:spcAft>
                <a:spcPts val="0"/>
              </a:spcAft>
              <a:buClr>
                <a:schemeClr val="dk1"/>
              </a:buClr>
              <a:buSzPts val="1500"/>
              <a:buFont typeface="IBM Plex Sans"/>
              <a:buChar char="○"/>
            </a:pPr>
            <a:r>
              <a:rPr lang="ko" sz="1500">
                <a:solidFill>
                  <a:schemeClr val="dk1"/>
                </a:solidFill>
                <a:latin typeface="IBM Plex Sans"/>
                <a:ea typeface="IBM Plex Sans"/>
                <a:cs typeface="IBM Plex Sans"/>
                <a:sym typeface="IBM Plex Sans"/>
              </a:rPr>
              <a:t>복습해야 한다는 것을 잊음</a:t>
            </a:r>
            <a:endParaRPr sz="1500">
              <a:solidFill>
                <a:schemeClr val="dk1"/>
              </a:solidFill>
              <a:latin typeface="IBM Plex Sans"/>
              <a:ea typeface="IBM Plex Sans"/>
              <a:cs typeface="IBM Plex Sans"/>
              <a:sym typeface="IBM Plex Sans"/>
            </a:endParaRPr>
          </a:p>
          <a:p>
            <a:pPr indent="-323850" lvl="2" marL="1371600" rtl="0" algn="l">
              <a:lnSpc>
                <a:spcPct val="150000"/>
              </a:lnSpc>
              <a:spcBef>
                <a:spcPts val="0"/>
              </a:spcBef>
              <a:spcAft>
                <a:spcPts val="0"/>
              </a:spcAft>
              <a:buClr>
                <a:schemeClr val="dk1"/>
              </a:buClr>
              <a:buSzPts val="1500"/>
              <a:buFont typeface="IBM Plex Sans"/>
              <a:buChar char="■"/>
            </a:pPr>
            <a:r>
              <a:rPr lang="ko" sz="1500">
                <a:solidFill>
                  <a:schemeClr val="dk1"/>
                </a:solidFill>
                <a:latin typeface="IBM Plex Sans"/>
                <a:ea typeface="IBM Plex Sans"/>
                <a:cs typeface="IBM Plex Sans"/>
                <a:sym typeface="IBM Plex Sans"/>
              </a:rPr>
              <a:t>학교, 학원, 집 등을 오가느라 바쁨</a:t>
            </a:r>
            <a:endParaRPr sz="1500">
              <a:solidFill>
                <a:schemeClr val="dk1"/>
              </a:solidFill>
              <a:latin typeface="IBM Plex Sans"/>
              <a:ea typeface="IBM Plex Sans"/>
              <a:cs typeface="IBM Plex Sans"/>
              <a:sym typeface="IBM Plex Sans"/>
            </a:endParaRPr>
          </a:p>
          <a:p>
            <a:pPr indent="-323850" lvl="2" marL="1371600" rtl="0" algn="l">
              <a:lnSpc>
                <a:spcPct val="150000"/>
              </a:lnSpc>
              <a:spcBef>
                <a:spcPts val="0"/>
              </a:spcBef>
              <a:spcAft>
                <a:spcPts val="0"/>
              </a:spcAft>
              <a:buClr>
                <a:schemeClr val="dk1"/>
              </a:buClr>
              <a:buSzPts val="1500"/>
              <a:buFont typeface="IBM Plex Sans"/>
              <a:buChar char="■"/>
            </a:pPr>
            <a:r>
              <a:rPr lang="ko" sz="1500">
                <a:solidFill>
                  <a:schemeClr val="dk1"/>
                </a:solidFill>
                <a:latin typeface="IBM Plex Sans"/>
                <a:ea typeface="IBM Plex Sans"/>
                <a:cs typeface="IBM Plex Sans"/>
                <a:sym typeface="IBM Plex Sans"/>
              </a:rPr>
              <a:t>복습하기 좋은 타이밍을 놓치고, 복습할 것이 계속 쌓여감</a:t>
            </a:r>
            <a:endParaRPr sz="1500">
              <a:solidFill>
                <a:schemeClr val="dk1"/>
              </a:solidFill>
              <a:latin typeface="IBM Plex Sans"/>
              <a:ea typeface="IBM Plex Sans"/>
              <a:cs typeface="IBM Plex Sans"/>
              <a:sym typeface="IBM Plex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marR="0" rtl="0" algn="l">
              <a:lnSpc>
                <a:spcPct val="150000"/>
              </a:lnSpc>
              <a:spcBef>
                <a:spcPts val="0"/>
              </a:spcBef>
              <a:spcAft>
                <a:spcPts val="0"/>
              </a:spcAft>
              <a:buClr>
                <a:schemeClr val="dk1"/>
              </a:buClr>
              <a:buSzPts val="1400"/>
              <a:buFont typeface="IBM Plex Sans"/>
              <a:buChar char="●"/>
            </a:pPr>
            <a:r>
              <a:rPr b="1" lang="ko" sz="1400">
                <a:solidFill>
                  <a:schemeClr val="dk1"/>
                </a:solidFill>
                <a:latin typeface="IBM Plex Sans"/>
                <a:ea typeface="IBM Plex Sans"/>
                <a:cs typeface="IBM Plex Sans"/>
                <a:sym typeface="IBM Plex Sans"/>
              </a:rPr>
              <a:t>녹음 기능</a:t>
            </a:r>
            <a:r>
              <a:rPr lang="ko" sz="1400">
                <a:solidFill>
                  <a:schemeClr val="dk1"/>
                </a:solidFill>
                <a:latin typeface="IBM Plex Sans"/>
                <a:ea typeface="IBM Plex Sans"/>
                <a:cs typeface="IBM Plex Sans"/>
                <a:sym typeface="IBM Plex Sans"/>
              </a:rPr>
              <a:t>이 잘 작동함 ✅</a:t>
            </a:r>
            <a:endParaRPr sz="1400">
              <a:solidFill>
                <a:schemeClr val="dk1"/>
              </a:solidFill>
              <a:latin typeface="IBM Plex Sans"/>
              <a:ea typeface="IBM Plex Sans"/>
              <a:cs typeface="IBM Plex Sans"/>
              <a:sym typeface="IBM Plex Sans"/>
            </a:endParaRPr>
          </a:p>
          <a:p>
            <a:pPr indent="-317500" lvl="0" marL="457200" marR="0" rtl="0" algn="l">
              <a:lnSpc>
                <a:spcPct val="150000"/>
              </a:lnSpc>
              <a:spcBef>
                <a:spcPts val="0"/>
              </a:spcBef>
              <a:spcAft>
                <a:spcPts val="0"/>
              </a:spcAft>
              <a:buClr>
                <a:schemeClr val="dk1"/>
              </a:buClr>
              <a:buSzPts val="1400"/>
              <a:buFont typeface="IBM Plex Sans"/>
              <a:buChar char="●"/>
            </a:pPr>
            <a:r>
              <a:rPr lang="ko" sz="1400">
                <a:solidFill>
                  <a:schemeClr val="dk1"/>
                </a:solidFill>
                <a:latin typeface="IBM Plex Sans"/>
                <a:ea typeface="IBM Plex Sans"/>
                <a:cs typeface="IBM Plex Sans"/>
                <a:sym typeface="IBM Plex Sans"/>
              </a:rPr>
              <a:t>복습 알림을 통해 </a:t>
            </a:r>
            <a:r>
              <a:rPr b="1" lang="ko" sz="1400">
                <a:solidFill>
                  <a:schemeClr val="dk1"/>
                </a:solidFill>
                <a:latin typeface="IBM Plex Sans"/>
                <a:ea typeface="IBM Plex Sans"/>
                <a:cs typeface="IBM Plex Sans"/>
                <a:sym typeface="IBM Plex Sans"/>
              </a:rPr>
              <a:t>녹음한 파일을 다시 재생</a:t>
            </a:r>
            <a:r>
              <a:rPr lang="ko" sz="1400">
                <a:solidFill>
                  <a:schemeClr val="dk1"/>
                </a:solidFill>
                <a:latin typeface="IBM Plex Sans"/>
                <a:ea typeface="IBM Plex Sans"/>
                <a:cs typeface="IBM Plex Sans"/>
                <a:sym typeface="IBM Plex Sans"/>
              </a:rPr>
              <a:t>할 수 있음 ✅</a:t>
            </a:r>
            <a:endParaRPr sz="1400">
              <a:solidFill>
                <a:schemeClr val="dk1"/>
              </a:solidFill>
              <a:latin typeface="IBM Plex Sans"/>
              <a:ea typeface="IBM Plex Sans"/>
              <a:cs typeface="IBM Plex Sans"/>
              <a:sym typeface="IBM Plex Sans"/>
            </a:endParaRPr>
          </a:p>
          <a:p>
            <a:pPr indent="-317500" lvl="0" marL="457200" marR="0" rtl="0" algn="l">
              <a:lnSpc>
                <a:spcPct val="150000"/>
              </a:lnSpc>
              <a:spcBef>
                <a:spcPts val="0"/>
              </a:spcBef>
              <a:spcAft>
                <a:spcPts val="0"/>
              </a:spcAft>
              <a:buClr>
                <a:schemeClr val="dk1"/>
              </a:buClr>
              <a:buSzPts val="1400"/>
              <a:buFont typeface="IBM Plex Sans"/>
              <a:buChar char="●"/>
            </a:pPr>
            <a:r>
              <a:rPr lang="ko" sz="1400">
                <a:solidFill>
                  <a:schemeClr val="dk1"/>
                </a:solidFill>
                <a:latin typeface="IBM Plex Sans"/>
                <a:ea typeface="IBM Plex Sans"/>
                <a:cs typeface="IBM Plex Sans"/>
                <a:sym typeface="IBM Plex Sans"/>
              </a:rPr>
              <a:t>녹음으로부터 </a:t>
            </a:r>
            <a:r>
              <a:rPr b="1" lang="ko" sz="1400">
                <a:solidFill>
                  <a:schemeClr val="dk1"/>
                </a:solidFill>
                <a:latin typeface="IBM Plex Sans"/>
                <a:ea typeface="IBM Plex Sans"/>
                <a:cs typeface="IBM Plex Sans"/>
                <a:sym typeface="IBM Plex Sans"/>
              </a:rPr>
              <a:t>복습 자료</a:t>
            </a:r>
            <a:r>
              <a:rPr lang="ko" sz="1400">
                <a:solidFill>
                  <a:schemeClr val="dk1"/>
                </a:solidFill>
                <a:latin typeface="IBM Plex Sans"/>
                <a:ea typeface="IBM Plex Sans"/>
                <a:cs typeface="IBM Plex Sans"/>
                <a:sym typeface="IBM Plex Sans"/>
              </a:rPr>
              <a:t>가 원활하게 제작됨 ✅</a:t>
            </a:r>
            <a:endParaRPr sz="1400">
              <a:solidFill>
                <a:schemeClr val="dk1"/>
              </a:solidFill>
              <a:latin typeface="IBM Plex Sans"/>
              <a:ea typeface="IBM Plex Sans"/>
              <a:cs typeface="IBM Plex Sans"/>
              <a:sym typeface="IBM Plex Sans"/>
            </a:endParaRPr>
          </a:p>
          <a:p>
            <a:pPr indent="-317500" lvl="0" marL="457200" rtl="0" algn="l">
              <a:lnSpc>
                <a:spcPct val="150000"/>
              </a:lnSpc>
              <a:spcBef>
                <a:spcPts val="0"/>
              </a:spcBef>
              <a:spcAft>
                <a:spcPts val="0"/>
              </a:spcAft>
              <a:buClr>
                <a:schemeClr val="dk1"/>
              </a:buClr>
              <a:buSzPts val="1400"/>
              <a:buFont typeface="IBM Plex Sans"/>
              <a:buChar char="●"/>
            </a:pPr>
            <a:r>
              <a:rPr lang="ko" sz="1400">
                <a:solidFill>
                  <a:schemeClr val="dk1"/>
                </a:solidFill>
                <a:latin typeface="IBM Plex Sans"/>
                <a:ea typeface="IBM Plex Sans"/>
                <a:cs typeface="IBM Plex Sans"/>
                <a:sym typeface="IBM Plex Sans"/>
              </a:rPr>
              <a:t>사용자 상황에 맞는 </a:t>
            </a:r>
            <a:r>
              <a:rPr b="1" lang="ko" sz="1400">
                <a:solidFill>
                  <a:schemeClr val="dk1"/>
                </a:solidFill>
                <a:latin typeface="IBM Plex Sans"/>
                <a:ea typeface="IBM Plex Sans"/>
                <a:cs typeface="IBM Plex Sans"/>
                <a:sym typeface="IBM Plex Sans"/>
              </a:rPr>
              <a:t>적절한 복습 알림</a:t>
            </a:r>
            <a:r>
              <a:rPr lang="ko" sz="1400">
                <a:solidFill>
                  <a:schemeClr val="dk1"/>
                </a:solidFill>
                <a:latin typeface="IBM Plex Sans"/>
                <a:ea typeface="IBM Plex Sans"/>
                <a:cs typeface="IBM Plex Sans"/>
                <a:sym typeface="IBM Plex Sans"/>
              </a:rPr>
              <a:t>을 보냄 ✅</a:t>
            </a:r>
            <a:endParaRPr sz="1400">
              <a:solidFill>
                <a:schemeClr val="dk1"/>
              </a:solidFill>
              <a:latin typeface="IBM Plex Sans"/>
              <a:ea typeface="IBM Plex Sans"/>
              <a:cs typeface="IBM Plex Sans"/>
              <a:sym typeface="IBM Plex Sans"/>
            </a:endParaRPr>
          </a:p>
          <a:p>
            <a:pPr indent="-317500" lvl="1" marL="914400" rtl="0" algn="l">
              <a:lnSpc>
                <a:spcPct val="150000"/>
              </a:lnSpc>
              <a:spcBef>
                <a:spcPts val="0"/>
              </a:spcBef>
              <a:spcAft>
                <a:spcPts val="0"/>
              </a:spcAft>
              <a:buClr>
                <a:schemeClr val="dk1"/>
              </a:buClr>
              <a:buSzPts val="1400"/>
              <a:buFont typeface="IBM Plex Sans"/>
              <a:buChar char="○"/>
            </a:pPr>
            <a:r>
              <a:rPr lang="ko">
                <a:solidFill>
                  <a:schemeClr val="dk1"/>
                </a:solidFill>
                <a:latin typeface="IBM Plex Sans"/>
                <a:ea typeface="IBM Plex Sans"/>
                <a:cs typeface="IBM Plex Sans"/>
                <a:sym typeface="IBM Plex Sans"/>
              </a:rPr>
              <a:t>예) 사용자가 집에 도착하면 알림을 보냄</a:t>
            </a:r>
            <a:endParaRPr>
              <a:solidFill>
                <a:schemeClr val="dk1"/>
              </a:solidFill>
              <a:latin typeface="IBM Plex Sans"/>
              <a:ea typeface="IBM Plex Sans"/>
              <a:cs typeface="IBM Plex Sans"/>
              <a:sym typeface="IBM Plex Sans"/>
            </a:endParaRPr>
          </a:p>
          <a:p>
            <a:pPr indent="-317500" lvl="1" marL="914400" rtl="0" algn="l">
              <a:lnSpc>
                <a:spcPct val="150000"/>
              </a:lnSpc>
              <a:spcBef>
                <a:spcPts val="0"/>
              </a:spcBef>
              <a:spcAft>
                <a:spcPts val="0"/>
              </a:spcAft>
              <a:buClr>
                <a:schemeClr val="dk1"/>
              </a:buClr>
              <a:buSzPts val="1400"/>
              <a:buFont typeface="IBM Plex Sans"/>
              <a:buChar char="○"/>
            </a:pPr>
            <a:r>
              <a:rPr lang="ko">
                <a:solidFill>
                  <a:schemeClr val="dk1"/>
                </a:solidFill>
                <a:latin typeface="IBM Plex Sans"/>
                <a:ea typeface="IBM Plex Sans"/>
                <a:cs typeface="IBM Plex Sans"/>
                <a:sym typeface="IBM Plex Sans"/>
              </a:rPr>
              <a:t>예) 사용자의 움직임(걷기, 달리기 등)을 고려하여 알림을 보냄</a:t>
            </a:r>
            <a:endParaRPr>
              <a:solidFill>
                <a:schemeClr val="dk1"/>
              </a:solidFill>
              <a:latin typeface="IBM Plex Sans"/>
              <a:ea typeface="IBM Plex Sans"/>
              <a:cs typeface="IBM Plex Sans"/>
              <a:sym typeface="IBM Plex Sans"/>
            </a:endParaRPr>
          </a:p>
          <a:p>
            <a:pPr indent="-317500" lvl="0" marL="457200" rtl="0" algn="l">
              <a:lnSpc>
                <a:spcPct val="150000"/>
              </a:lnSpc>
              <a:spcBef>
                <a:spcPts val="0"/>
              </a:spcBef>
              <a:spcAft>
                <a:spcPts val="0"/>
              </a:spcAft>
              <a:buClr>
                <a:schemeClr val="dk1"/>
              </a:buClr>
              <a:buSzPts val="1400"/>
              <a:buFont typeface="IBM Plex Sans"/>
              <a:buChar char="●"/>
            </a:pPr>
            <a:r>
              <a:rPr lang="ko" sz="1400">
                <a:solidFill>
                  <a:schemeClr val="dk1"/>
                </a:solidFill>
                <a:latin typeface="IBM Plex Sans"/>
                <a:ea typeface="IBM Plex Sans"/>
                <a:cs typeface="IBM Plex Sans"/>
                <a:sym typeface="IBM Plex Sans"/>
              </a:rPr>
              <a:t>검색 기능, 복습 현황 통계 기능 ✅</a:t>
            </a:r>
            <a:endParaRPr sz="1400">
              <a:solidFill>
                <a:schemeClr val="dk1"/>
              </a:solidFill>
              <a:latin typeface="IBM Plex Sans"/>
              <a:ea typeface="IBM Plex Sans"/>
              <a:cs typeface="IBM Plex Sans"/>
              <a:sym typeface="IBM Plex Sans"/>
            </a:endParaRPr>
          </a:p>
        </p:txBody>
      </p:sp>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Final Products and Success Criteria</a:t>
            </a:r>
            <a:endParaRPr b="1">
              <a:latin typeface="IBM Plex Sans"/>
              <a:ea typeface="IBM Plex Sans"/>
              <a:cs typeface="IBM Plex Sans"/>
              <a:sym typeface="IBM Plex Sans"/>
            </a:endParaRPr>
          </a:p>
        </p:txBody>
      </p:sp>
      <p:sp>
        <p:nvSpPr>
          <p:cNvPr id="81" name="Google Shape;81;p16"/>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Project Timeline</a:t>
            </a:r>
            <a:endParaRPr b="1">
              <a:latin typeface="IBM Plex Sans"/>
              <a:ea typeface="IBM Plex Sans"/>
              <a:cs typeface="IBM Plex Sans"/>
              <a:sym typeface="IBM Plex Sans"/>
            </a:endParaRPr>
          </a:p>
        </p:txBody>
      </p:sp>
      <p:sp>
        <p:nvSpPr>
          <p:cNvPr id="87" name="Google Shape;87;p17"/>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88" name="Google Shape;88;p17"/>
          <p:cNvGraphicFramePr/>
          <p:nvPr/>
        </p:nvGraphicFramePr>
        <p:xfrm>
          <a:off x="251038" y="1183885"/>
          <a:ext cx="3000000" cy="3000000"/>
        </p:xfrm>
        <a:graphic>
          <a:graphicData uri="http://schemas.openxmlformats.org/drawingml/2006/table">
            <a:tbl>
              <a:tblPr>
                <a:noFill/>
                <a:tableStyleId>{322A8A4B-EAC3-4AA2-830B-84D8D3211629}</a:tableStyleId>
              </a:tblPr>
              <a:tblGrid>
                <a:gridCol w="813325"/>
                <a:gridCol w="1642100"/>
                <a:gridCol w="515525"/>
                <a:gridCol w="515525"/>
                <a:gridCol w="515525"/>
                <a:gridCol w="515525"/>
                <a:gridCol w="515525"/>
                <a:gridCol w="515525"/>
                <a:gridCol w="515525"/>
                <a:gridCol w="515525"/>
                <a:gridCol w="515525"/>
                <a:gridCol w="515525"/>
                <a:gridCol w="515525"/>
                <a:gridCol w="515525"/>
              </a:tblGrid>
              <a:tr h="235500">
                <a:tc>
                  <a:txBody>
                    <a:bodyPr/>
                    <a:lstStyle/>
                    <a:p>
                      <a:pPr indent="0" lvl="0" marL="0" rtl="0" algn="l">
                        <a:spcBef>
                          <a:spcPts val="0"/>
                        </a:spcBef>
                        <a:spcAft>
                          <a:spcPts val="0"/>
                        </a:spcAft>
                        <a:buNone/>
                      </a:pPr>
                      <a:r>
                        <a:t/>
                      </a:r>
                      <a:endParaRPr sz="1200"/>
                    </a:p>
                  </a:txBody>
                  <a:tcPr marT="19050" marB="19050" marR="28575" marL="28575" anchor="ctr">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200"/>
                        <a:t>Task</a:t>
                      </a:r>
                      <a:endParaRPr sz="1200"/>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200"/>
                        <a:t>1</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200"/>
                        <a:t>2</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200"/>
                        <a:t>3</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200"/>
                        <a:t>4</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200"/>
                        <a:t>5</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200"/>
                        <a:t>6</a:t>
                      </a:r>
                      <a:endParaRPr sz="12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200"/>
                        <a:t>7</a:t>
                      </a:r>
                      <a:endParaRPr sz="1200"/>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200"/>
                        <a:t>8</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200"/>
                        <a:t>9</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200"/>
                        <a:t>10</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200"/>
                        <a:t>11</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200"/>
                        <a:t>12</a:t>
                      </a:r>
                      <a:endParaRPr sz="12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FFF2CC"/>
                    </a:solidFill>
                  </a:tcPr>
                </a:tc>
              </a:tr>
              <a:tr h="400125">
                <a:tc rowSpan="7">
                  <a:txBody>
                    <a:bodyPr/>
                    <a:lstStyle/>
                    <a:p>
                      <a:pPr indent="0" lvl="0" marL="0" rtl="0" algn="ctr">
                        <a:lnSpc>
                          <a:spcPct val="115000"/>
                        </a:lnSpc>
                        <a:spcBef>
                          <a:spcPts val="0"/>
                        </a:spcBef>
                        <a:spcAft>
                          <a:spcPts val="0"/>
                        </a:spcAft>
                        <a:buNone/>
                      </a:pPr>
                      <a:r>
                        <a:rPr lang="ko" sz="900"/>
                        <a:t>APP</a:t>
                      </a:r>
                      <a:endParaRPr sz="900"/>
                    </a:p>
                  </a:txBody>
                  <a:tcPr marT="19050" marB="19050" marR="28575" marL="28575" anchor="ctr">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200">
                          <a:solidFill>
                            <a:schemeClr val="dk1"/>
                          </a:solidFill>
                        </a:rPr>
                        <a:t>UI/UX 디자인 (Figma)</a:t>
                      </a:r>
                      <a:endParaRPr sz="1200"/>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ALL</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ko" sz="1000"/>
                        <a:t>ALL</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r>
              <a:tr h="400125">
                <a:tc vMerge="1"/>
                <a:tc>
                  <a:txBody>
                    <a:bodyPr/>
                    <a:lstStyle/>
                    <a:p>
                      <a:pPr indent="0" lvl="0" marL="0" rtl="0" algn="l">
                        <a:lnSpc>
                          <a:spcPct val="115000"/>
                        </a:lnSpc>
                        <a:spcBef>
                          <a:spcPts val="0"/>
                        </a:spcBef>
                        <a:spcAft>
                          <a:spcPts val="0"/>
                        </a:spcAft>
                        <a:buNone/>
                      </a:pPr>
                      <a:r>
                        <a:rPr lang="ko" sz="1200"/>
                        <a:t>UI 개발</a:t>
                      </a:r>
                      <a:endParaRPr sz="1200"/>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ko" sz="1000"/>
                        <a:t>ALL</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Clr>
                          <a:schemeClr val="dk1"/>
                        </a:buClr>
                        <a:buSzPts val="1100"/>
                        <a:buFont typeface="Arial"/>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sz="1200"/>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ko" sz="1200"/>
                        <a:t>ALL</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ko" sz="1200"/>
                        <a:t>ALL</a:t>
                      </a:r>
                      <a:endParaRPr sz="12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D9EAD3"/>
                    </a:solidFill>
                  </a:tcPr>
                </a:tc>
              </a:tr>
              <a:tr h="400125">
                <a:tc vMerge="1"/>
                <a:tc>
                  <a:txBody>
                    <a:bodyPr/>
                    <a:lstStyle/>
                    <a:p>
                      <a:pPr indent="0" lvl="0" marL="0" rtl="0" algn="l">
                        <a:lnSpc>
                          <a:spcPct val="115000"/>
                        </a:lnSpc>
                        <a:spcBef>
                          <a:spcPts val="0"/>
                        </a:spcBef>
                        <a:spcAft>
                          <a:spcPts val="0"/>
                        </a:spcAft>
                        <a:buNone/>
                      </a:pPr>
                      <a:r>
                        <a:rPr b="1" lang="ko" sz="1200">
                          <a:solidFill>
                            <a:srgbClr val="FCBA03"/>
                          </a:solidFill>
                        </a:rPr>
                        <a:t>Location base Noti</a:t>
                      </a:r>
                      <a:endParaRPr b="1" sz="1200">
                        <a:solidFill>
                          <a:srgbClr val="FCBA03"/>
                        </a:solidFill>
                      </a:endParaRPr>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000000">
                        <a:alpha val="0"/>
                      </a:srgbClr>
                    </a:solidFill>
                  </a:tcPr>
                </a:tc>
                <a:tc>
                  <a:txBody>
                    <a:bodyPr/>
                    <a:lstStyle/>
                    <a:p>
                      <a:pPr indent="0" lvl="0" marL="0" rtl="0" algn="l">
                        <a:spcBef>
                          <a:spcPts val="0"/>
                        </a:spcBef>
                        <a:spcAft>
                          <a:spcPts val="0"/>
                        </a:spcAft>
                        <a:buNone/>
                      </a:pPr>
                      <a:r>
                        <a:t/>
                      </a:r>
                      <a:endParaRPr/>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000000">
                        <a:alpha val="0"/>
                      </a:srgbClr>
                    </a:solidFill>
                  </a:tcPr>
                </a:tc>
                <a:tc>
                  <a:txBody>
                    <a:bodyPr/>
                    <a:lstStyle/>
                    <a:p>
                      <a:pPr indent="0" lvl="0" marL="0" rtl="0" algn="l">
                        <a:spcBef>
                          <a:spcPts val="0"/>
                        </a:spcBef>
                        <a:spcAft>
                          <a:spcPts val="0"/>
                        </a:spcAft>
                        <a:buNone/>
                      </a:pPr>
                      <a:r>
                        <a:t/>
                      </a:r>
                      <a:endParaRPr/>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000000">
                        <a:alpha val="0"/>
                      </a:srgbClr>
                    </a:solidFill>
                  </a:tcPr>
                </a:tc>
                <a:tc>
                  <a:txBody>
                    <a:bodyPr/>
                    <a:lstStyle/>
                    <a:p>
                      <a:pPr indent="0" lvl="0" marL="0" rtl="0" algn="l">
                        <a:lnSpc>
                          <a:spcPct val="115000"/>
                        </a:lnSpc>
                        <a:spcBef>
                          <a:spcPts val="0"/>
                        </a:spcBef>
                        <a:spcAft>
                          <a:spcPts val="0"/>
                        </a:spcAft>
                        <a:buNone/>
                      </a:pPr>
                      <a:r>
                        <a:rPr lang="ko" sz="1200">
                          <a:solidFill>
                            <a:schemeClr val="dk1"/>
                          </a:solidFill>
                        </a:rPr>
                        <a:t>ALL</a:t>
                      </a:r>
                      <a:endParaRPr sz="1200">
                        <a:solidFill>
                          <a:schemeClr val="dk1"/>
                        </a:solidFill>
                      </a:endParaRPr>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Clr>
                          <a:schemeClr val="dk1"/>
                        </a:buClr>
                        <a:buSzPts val="1100"/>
                        <a:buFont typeface="Arial"/>
                        <a:buNone/>
                      </a:pPr>
                      <a:r>
                        <a:rPr lang="ko" sz="1200">
                          <a:solidFill>
                            <a:schemeClr val="dk1"/>
                          </a:solidFill>
                        </a:rPr>
                        <a:t>ALL</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Clr>
                          <a:schemeClr val="dk1"/>
                        </a:buClr>
                        <a:buSzPts val="1100"/>
                        <a:buFont typeface="Arial"/>
                        <a:buNone/>
                      </a:pPr>
                      <a:r>
                        <a:rPr lang="ko" sz="1200">
                          <a:solidFill>
                            <a:schemeClr val="dk1"/>
                          </a:solidFill>
                        </a:rPr>
                        <a:t>ALL</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Clr>
                          <a:schemeClr val="dk1"/>
                        </a:buClr>
                        <a:buSzPts val="1100"/>
                        <a:buFont typeface="Arial"/>
                        <a:buNone/>
                      </a:pPr>
                      <a:r>
                        <a:rPr lang="ko" sz="1200">
                          <a:solidFill>
                            <a:schemeClr val="dk1"/>
                          </a:solidFill>
                        </a:rPr>
                        <a:t>ALL</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400125">
                <a:tc vMerge="1"/>
                <a:tc>
                  <a:txBody>
                    <a:bodyPr/>
                    <a:lstStyle/>
                    <a:p>
                      <a:pPr indent="0" lvl="0" marL="0" rtl="0" algn="l">
                        <a:lnSpc>
                          <a:spcPct val="115000"/>
                        </a:lnSpc>
                        <a:spcBef>
                          <a:spcPts val="0"/>
                        </a:spcBef>
                        <a:spcAft>
                          <a:spcPts val="0"/>
                        </a:spcAft>
                        <a:buNone/>
                      </a:pPr>
                      <a:r>
                        <a:rPr b="1" lang="ko" sz="1200">
                          <a:solidFill>
                            <a:srgbClr val="FCBA03"/>
                          </a:solidFill>
                        </a:rPr>
                        <a:t>Motion base Noti </a:t>
                      </a:r>
                      <a:endParaRPr sz="1200"/>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000000">
                        <a:alpha val="0"/>
                      </a:srgbClr>
                    </a:solidFill>
                  </a:tcPr>
                </a:tc>
                <a:tc>
                  <a:txBody>
                    <a:bodyPr/>
                    <a:lstStyle/>
                    <a:p>
                      <a:pPr indent="0" lvl="0" marL="0" rtl="0" algn="l">
                        <a:lnSpc>
                          <a:spcPct val="115000"/>
                        </a:lnSpc>
                        <a:spcBef>
                          <a:spcPts val="0"/>
                        </a:spcBef>
                        <a:spcAft>
                          <a:spcPts val="0"/>
                        </a:spcAft>
                        <a:buNone/>
                      </a:pPr>
                      <a:r>
                        <a:rPr lang="ko" sz="1200">
                          <a:solidFill>
                            <a:schemeClr val="dk1"/>
                          </a:solidFill>
                        </a:rPr>
                        <a:t>승연,</a:t>
                      </a:r>
                      <a:br>
                        <a:rPr lang="ko" sz="1200">
                          <a:solidFill>
                            <a:schemeClr val="dk1"/>
                          </a:solidFill>
                        </a:rPr>
                      </a:br>
                      <a:r>
                        <a:rPr lang="ko" sz="1200">
                          <a:solidFill>
                            <a:schemeClr val="dk1"/>
                          </a:solidFill>
                        </a:rPr>
                        <a:t>형욱</a:t>
                      </a:r>
                      <a:endParaRPr sz="1200"/>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Clr>
                          <a:schemeClr val="dk1"/>
                        </a:buClr>
                        <a:buSzPts val="1100"/>
                        <a:buFont typeface="Arial"/>
                        <a:buNone/>
                      </a:pPr>
                      <a:r>
                        <a:rPr lang="ko" sz="1200">
                          <a:solidFill>
                            <a:schemeClr val="dk1"/>
                          </a:solidFill>
                        </a:rPr>
                        <a:t>승연,</a:t>
                      </a:r>
                      <a:br>
                        <a:rPr lang="ko" sz="1200">
                          <a:solidFill>
                            <a:schemeClr val="dk1"/>
                          </a:solidFill>
                        </a:rPr>
                      </a:br>
                      <a:r>
                        <a:rPr lang="ko" sz="1200">
                          <a:solidFill>
                            <a:schemeClr val="dk1"/>
                          </a:solidFill>
                        </a:rPr>
                        <a:t>형욱</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Clr>
                          <a:schemeClr val="dk1"/>
                        </a:buClr>
                        <a:buSzPts val="1100"/>
                        <a:buFont typeface="Arial"/>
                        <a:buNone/>
                      </a:pPr>
                      <a:r>
                        <a:rPr lang="ko" sz="1200">
                          <a:solidFill>
                            <a:schemeClr val="dk1"/>
                          </a:solidFill>
                        </a:rPr>
                        <a:t>승연,</a:t>
                      </a:r>
                      <a:br>
                        <a:rPr lang="ko" sz="1200">
                          <a:solidFill>
                            <a:schemeClr val="dk1"/>
                          </a:solidFill>
                        </a:rPr>
                      </a:br>
                      <a:r>
                        <a:rPr lang="ko" sz="1200">
                          <a:solidFill>
                            <a:schemeClr val="dk1"/>
                          </a:solidFill>
                        </a:rPr>
                        <a:t>형욱</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Clr>
                          <a:schemeClr val="dk1"/>
                        </a:buClr>
                        <a:buSzPts val="1100"/>
                        <a:buFont typeface="Arial"/>
                        <a:buNone/>
                      </a:pPr>
                      <a:r>
                        <a:rPr lang="ko" sz="1200">
                          <a:solidFill>
                            <a:schemeClr val="dk1"/>
                          </a:solidFill>
                        </a:rPr>
                        <a:t>승연,</a:t>
                      </a:r>
                      <a:br>
                        <a:rPr lang="ko" sz="1200">
                          <a:solidFill>
                            <a:schemeClr val="dk1"/>
                          </a:solidFill>
                        </a:rPr>
                      </a:br>
                      <a:r>
                        <a:rPr lang="ko" sz="1200">
                          <a:solidFill>
                            <a:schemeClr val="dk1"/>
                          </a:solidFill>
                        </a:rPr>
                        <a:t>형욱</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400125">
                <a:tc vMerge="1"/>
                <a:tc>
                  <a:txBody>
                    <a:bodyPr/>
                    <a:lstStyle/>
                    <a:p>
                      <a:pPr indent="0" lvl="0" marL="0" rtl="0" algn="l">
                        <a:lnSpc>
                          <a:spcPct val="115000"/>
                        </a:lnSpc>
                        <a:spcBef>
                          <a:spcPts val="0"/>
                        </a:spcBef>
                        <a:spcAft>
                          <a:spcPts val="0"/>
                        </a:spcAft>
                        <a:buNone/>
                      </a:pPr>
                      <a:r>
                        <a:rPr b="1" lang="ko" sz="1200">
                          <a:solidFill>
                            <a:srgbClr val="FCBA03"/>
                          </a:solidFill>
                        </a:rPr>
                        <a:t>Time base Noti</a:t>
                      </a:r>
                      <a:endParaRPr sz="1200"/>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000000">
                        <a:alpha val="0"/>
                      </a:srgbClr>
                    </a:solidFill>
                  </a:tcPr>
                </a:tc>
                <a:tc>
                  <a:txBody>
                    <a:bodyPr/>
                    <a:lstStyle/>
                    <a:p>
                      <a:pPr indent="0" lvl="0" marL="0" rtl="0" algn="l">
                        <a:spcBef>
                          <a:spcPts val="0"/>
                        </a:spcBef>
                        <a:spcAft>
                          <a:spcPts val="0"/>
                        </a:spcAft>
                        <a:buNone/>
                      </a:pPr>
                      <a:r>
                        <a:rPr lang="ko" sz="1200">
                          <a:solidFill>
                            <a:schemeClr val="dk1"/>
                          </a:solidFill>
                        </a:rPr>
                        <a:t>ALL</a:t>
                      </a:r>
                      <a:endParaRPr sz="1200"/>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Clr>
                          <a:schemeClr val="dk1"/>
                        </a:buClr>
                        <a:buSzPts val="1100"/>
                        <a:buFont typeface="Arial"/>
                        <a:buNone/>
                      </a:pPr>
                      <a:r>
                        <a:rPr lang="ko" sz="1200">
                          <a:solidFill>
                            <a:schemeClr val="dk1"/>
                          </a:solidFill>
                        </a:rPr>
                        <a:t>ALL</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Clr>
                          <a:schemeClr val="dk1"/>
                        </a:buClr>
                        <a:buSzPts val="1100"/>
                        <a:buFont typeface="Arial"/>
                        <a:buNone/>
                      </a:pPr>
                      <a:r>
                        <a:rPr lang="ko" sz="1200">
                          <a:solidFill>
                            <a:schemeClr val="dk1"/>
                          </a:solidFill>
                        </a:rPr>
                        <a:t>ALL</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400125">
                <a:tc vMerge="1"/>
                <a:tc>
                  <a:txBody>
                    <a:bodyPr/>
                    <a:lstStyle/>
                    <a:p>
                      <a:pPr indent="0" lvl="0" marL="0" rtl="0" algn="l">
                        <a:lnSpc>
                          <a:spcPct val="115000"/>
                        </a:lnSpc>
                        <a:spcBef>
                          <a:spcPts val="0"/>
                        </a:spcBef>
                        <a:spcAft>
                          <a:spcPts val="0"/>
                        </a:spcAft>
                        <a:buNone/>
                      </a:pPr>
                      <a:r>
                        <a:rPr b="1" lang="ko" sz="1200">
                          <a:solidFill>
                            <a:srgbClr val="FCBA03"/>
                          </a:solidFill>
                        </a:rPr>
                        <a:t>학습 통계량 구현</a:t>
                      </a:r>
                      <a:endParaRPr sz="1200"/>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000000">
                        <a:alpha val="0"/>
                      </a:srgbClr>
                    </a:solidFill>
                  </a:tcPr>
                </a:tc>
                <a:tc>
                  <a:txBody>
                    <a:bodyPr/>
                    <a:lstStyle/>
                    <a:p>
                      <a:pPr indent="0" lvl="0" marL="0" rtl="0" algn="l">
                        <a:spcBef>
                          <a:spcPts val="0"/>
                        </a:spcBef>
                        <a:spcAft>
                          <a:spcPts val="0"/>
                        </a:spcAft>
                        <a:buNone/>
                      </a:pPr>
                      <a:r>
                        <a:t/>
                      </a:r>
                      <a:endParaRPr sz="1200"/>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000000">
                        <a:alpha val="0"/>
                      </a:srgbClr>
                    </a:solidFill>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000000">
                        <a:alpha val="0"/>
                      </a:srgbClr>
                    </a:solidFill>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000000">
                        <a:alpha val="0"/>
                      </a:srgbClr>
                    </a:solidFill>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ko" sz="1200"/>
                        <a:t>수빈</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ko" sz="1200"/>
                        <a:t>수빈</a:t>
                      </a:r>
                      <a:endParaRPr sz="12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D9EAD3"/>
                    </a:solidFill>
                  </a:tcPr>
                </a:tc>
              </a:tr>
              <a:tr h="364075">
                <a:tc vMerge="1"/>
                <a:tc>
                  <a:txBody>
                    <a:bodyPr/>
                    <a:lstStyle/>
                    <a:p>
                      <a:pPr indent="0" lvl="0" marL="0" rtl="0" algn="l">
                        <a:lnSpc>
                          <a:spcPct val="115000"/>
                        </a:lnSpc>
                        <a:spcBef>
                          <a:spcPts val="0"/>
                        </a:spcBef>
                        <a:spcAft>
                          <a:spcPts val="0"/>
                        </a:spcAft>
                        <a:buNone/>
                      </a:pPr>
                      <a:r>
                        <a:rPr lang="ko" sz="1200"/>
                        <a:t>QA and Integration</a:t>
                      </a:r>
                      <a:endParaRPr sz="1200"/>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0575">
                      <a:solidFill>
                        <a:srgbClr val="CCCCCC"/>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ko" sz="1200"/>
                        <a:t>ALL</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9025">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ko" sz="1200"/>
                        <a:t>ALL</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9025">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ko" sz="1200"/>
                        <a:t>ALL</a:t>
                      </a:r>
                      <a:endParaRPr sz="12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0575">
                      <a:solidFill>
                        <a:srgbClr val="CCCCCC"/>
                      </a:solidFill>
                      <a:prstDash val="solid"/>
                      <a:round/>
                      <a:headEnd len="sm" w="sm" type="none"/>
                      <a:tailEnd len="sm" w="sm" type="none"/>
                    </a:lnT>
                    <a:lnB cap="flat" cmpd="sng" w="19025">
                      <a:solidFill>
                        <a:srgbClr val="000000"/>
                      </a:solidFill>
                      <a:prstDash val="solid"/>
                      <a:round/>
                      <a:headEnd len="sm" w="sm" type="none"/>
                      <a:tailEnd len="sm" w="sm" type="none"/>
                    </a:lnB>
                    <a:solidFill>
                      <a:srgbClr val="D9EAD3"/>
                    </a:solidFill>
                  </a:tcPr>
                </a:tc>
              </a:tr>
              <a:tr h="361950">
                <a:tc>
                  <a:txBody>
                    <a:bodyPr/>
                    <a:lstStyle/>
                    <a:p>
                      <a:pPr indent="0" lvl="0" marL="0" rtl="0" algn="ctr">
                        <a:lnSpc>
                          <a:spcPct val="115000"/>
                        </a:lnSpc>
                        <a:spcBef>
                          <a:spcPts val="0"/>
                        </a:spcBef>
                        <a:spcAft>
                          <a:spcPts val="0"/>
                        </a:spcAft>
                        <a:buNone/>
                      </a:pPr>
                      <a:r>
                        <a:rPr lang="ko" sz="900"/>
                        <a:t>Deep Learning</a:t>
                      </a:r>
                      <a:endParaRPr sz="900"/>
                    </a:p>
                    <a:p>
                      <a:pPr indent="0" lvl="0" marL="0" rtl="0" algn="ctr">
                        <a:lnSpc>
                          <a:spcPct val="115000"/>
                        </a:lnSpc>
                        <a:spcBef>
                          <a:spcPts val="0"/>
                        </a:spcBef>
                        <a:spcAft>
                          <a:spcPts val="0"/>
                        </a:spcAft>
                        <a:buNone/>
                      </a:pPr>
                      <a:r>
                        <a:rPr lang="ko" sz="900"/>
                        <a:t>Model</a:t>
                      </a:r>
                      <a:endParaRPr sz="900"/>
                    </a:p>
                  </a:txBody>
                  <a:tcPr marT="19050" marB="19050" marR="28575" marL="28575" anchor="ctr">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200"/>
                        <a:t>Speech2Text 기능 구현</a:t>
                      </a:r>
                      <a:endParaRPr sz="1200"/>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ALL</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ko" sz="1000"/>
                        <a:t>ALL</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ko" sz="1000"/>
                        <a:t>ALL</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ko" sz="1000"/>
                        <a:t>ALL</a:t>
                      </a:r>
                      <a:endParaRPr sz="10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sz="1200"/>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r>
              <a:tr h="361950">
                <a:tc>
                  <a:txBody>
                    <a:bodyPr/>
                    <a:lstStyle/>
                    <a:p>
                      <a:pPr indent="0" lvl="0" marL="0" rtl="0" algn="ctr">
                        <a:lnSpc>
                          <a:spcPct val="115000"/>
                        </a:lnSpc>
                        <a:spcBef>
                          <a:spcPts val="0"/>
                        </a:spcBef>
                        <a:spcAft>
                          <a:spcPts val="0"/>
                        </a:spcAft>
                        <a:buNone/>
                      </a:pPr>
                      <a:r>
                        <a:rPr lang="ko" sz="900"/>
                        <a:t>Presentation</a:t>
                      </a:r>
                      <a:endParaRPr sz="900"/>
                    </a:p>
                  </a:txBody>
                  <a:tcPr marT="19050" marB="19050" marR="28575" marL="28575" anchor="ctr">
                    <a:lnL cap="flat" cmpd="sng" w="19025">
                      <a:solidFill>
                        <a:srgbClr val="000000"/>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200"/>
                        <a:t>발표 준비</a:t>
                      </a:r>
                      <a:endParaRPr sz="1200"/>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ko" sz="1000"/>
                        <a:t>ALL</a:t>
                      </a:r>
                      <a:endParaRPr sz="10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1200"/>
                    </a:p>
                  </a:txBody>
                  <a:tcPr marT="19050" marB="19050" marR="28575" marL="28575" anchor="ctr">
                    <a:lnL cap="flat" cmpd="sng" w="1902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ko" sz="1200"/>
                        <a:t>ALL</a:t>
                      </a:r>
                      <a:endParaRPr sz="12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ko" sz="1200"/>
                        <a:t>ALL</a:t>
                      </a:r>
                      <a:endParaRPr sz="1200"/>
                    </a:p>
                  </a:txBody>
                  <a:tcPr marT="19050" marB="19050" marR="28575" marL="28575" anchor="ctr">
                    <a:lnL cap="flat" cmpd="sng" w="10575">
                      <a:solidFill>
                        <a:srgbClr val="CCCCCC"/>
                      </a:solidFill>
                      <a:prstDash val="solid"/>
                      <a:round/>
                      <a:headEnd len="sm" w="sm" type="none"/>
                      <a:tailEnd len="sm" w="sm" type="none"/>
                    </a:lnL>
                    <a:lnR cap="flat" cmpd="sng" w="19025">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Roles and Contributions</a:t>
            </a:r>
            <a:endParaRPr b="1">
              <a:latin typeface="IBM Plex Sans"/>
              <a:ea typeface="IBM Plex Sans"/>
              <a:cs typeface="IBM Plex Sans"/>
              <a:sym typeface="IBM Plex Sans"/>
            </a:endParaRPr>
          </a:p>
        </p:txBody>
      </p:sp>
      <p:sp>
        <p:nvSpPr>
          <p:cNvPr id="94" name="Google Shape;94;p18"/>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txBox="1"/>
          <p:nvPr>
            <p:ph idx="1" type="body"/>
          </p:nvPr>
        </p:nvSpPr>
        <p:spPr>
          <a:xfrm>
            <a:off x="311700" y="1152475"/>
            <a:ext cx="8520600" cy="3762600"/>
          </a:xfrm>
          <a:prstGeom prst="rect">
            <a:avLst/>
          </a:prstGeom>
        </p:spPr>
        <p:txBody>
          <a:bodyPr anchorCtr="0" anchor="t" bIns="91425" lIns="91425" spcFirstLastPara="1" rIns="91425" wrap="square" tIns="91425">
            <a:normAutofit fontScale="92500" lnSpcReduction="20000"/>
          </a:bodyPr>
          <a:lstStyle/>
          <a:p>
            <a:pPr indent="-287337" lvl="0" marL="457200" rtl="0" algn="l">
              <a:lnSpc>
                <a:spcPct val="150000"/>
              </a:lnSpc>
              <a:spcBef>
                <a:spcPts val="0"/>
              </a:spcBef>
              <a:spcAft>
                <a:spcPts val="0"/>
              </a:spcAft>
              <a:buClr>
                <a:schemeClr val="dk1"/>
              </a:buClr>
              <a:buSzPct val="100000"/>
              <a:buFont typeface="IBM Plex Sans"/>
              <a:buChar char="●"/>
            </a:pPr>
            <a:r>
              <a:rPr b="1" lang="ko" sz="1000">
                <a:solidFill>
                  <a:schemeClr val="dk1"/>
                </a:solidFill>
                <a:latin typeface="IBM Plex Sans"/>
                <a:ea typeface="IBM Plex Sans"/>
                <a:cs typeface="IBM Plex Sans"/>
                <a:sym typeface="IBM Plex Sans"/>
              </a:rPr>
              <a:t>Roles and Contributions</a:t>
            </a:r>
            <a:endParaRPr b="1" sz="1000">
              <a:solidFill>
                <a:schemeClr val="dk1"/>
              </a:solidFill>
              <a:latin typeface="IBM Plex Sans"/>
              <a:ea typeface="IBM Plex Sans"/>
              <a:cs typeface="IBM Plex Sans"/>
              <a:sym typeface="IBM Plex Sans"/>
            </a:endParaRPr>
          </a:p>
          <a:p>
            <a:pPr indent="-287337" lvl="1" marL="914400" rtl="0" algn="l">
              <a:lnSpc>
                <a:spcPct val="150000"/>
              </a:lnSpc>
              <a:spcBef>
                <a:spcPts val="0"/>
              </a:spcBef>
              <a:spcAft>
                <a:spcPts val="0"/>
              </a:spcAft>
              <a:buClr>
                <a:schemeClr val="dk1"/>
              </a:buClr>
              <a:buSzPct val="100000"/>
              <a:buFont typeface="IBM Plex Sans"/>
              <a:buChar char="○"/>
            </a:pPr>
            <a:r>
              <a:rPr b="1" lang="ko" sz="1000">
                <a:solidFill>
                  <a:schemeClr val="dk1"/>
                </a:solidFill>
                <a:latin typeface="IBM Plex Sans"/>
                <a:ea typeface="IBM Plex Sans"/>
                <a:cs typeface="IBM Plex Sans"/>
                <a:sym typeface="IBM Plex Sans"/>
              </a:rPr>
              <a:t>Activity Sensing: 승연, 형욱</a:t>
            </a:r>
            <a:endParaRPr b="1" sz="1000">
              <a:solidFill>
                <a:schemeClr val="dk1"/>
              </a:solidFill>
              <a:latin typeface="IBM Plex Sans"/>
              <a:ea typeface="IBM Plex Sans"/>
              <a:cs typeface="IBM Plex Sans"/>
              <a:sym typeface="IBM Plex Sans"/>
            </a:endParaRPr>
          </a:p>
          <a:p>
            <a:pPr indent="-287337" lvl="2" marL="1371600" rtl="0" algn="l">
              <a:lnSpc>
                <a:spcPct val="150000"/>
              </a:lnSpc>
              <a:spcBef>
                <a:spcPts val="0"/>
              </a:spcBef>
              <a:spcAft>
                <a:spcPts val="0"/>
              </a:spcAft>
              <a:buClr>
                <a:schemeClr val="dk1"/>
              </a:buClr>
              <a:buSzPct val="100000"/>
              <a:buFont typeface="IBM Plex Sans"/>
              <a:buChar char="■"/>
            </a:pPr>
            <a:r>
              <a:rPr b="1" lang="ko" sz="1000">
                <a:solidFill>
                  <a:schemeClr val="dk1"/>
                </a:solidFill>
                <a:latin typeface="IBM Plex Sans"/>
                <a:ea typeface="IBM Plex Sans"/>
                <a:cs typeface="IBM Plex Sans"/>
                <a:sym typeface="IBM Plex Sans"/>
              </a:rPr>
              <a:t>core motion: 승연</a:t>
            </a:r>
            <a:endParaRPr b="1" sz="1000">
              <a:solidFill>
                <a:schemeClr val="dk1"/>
              </a:solidFill>
              <a:latin typeface="IBM Plex Sans"/>
              <a:ea typeface="IBM Plex Sans"/>
              <a:cs typeface="IBM Plex Sans"/>
              <a:sym typeface="IBM Plex Sans"/>
            </a:endParaRPr>
          </a:p>
          <a:p>
            <a:pPr indent="-287337" lvl="1" marL="914400" rtl="0" algn="l">
              <a:lnSpc>
                <a:spcPct val="150000"/>
              </a:lnSpc>
              <a:spcBef>
                <a:spcPts val="0"/>
              </a:spcBef>
              <a:spcAft>
                <a:spcPts val="0"/>
              </a:spcAft>
              <a:buClr>
                <a:schemeClr val="dk1"/>
              </a:buClr>
              <a:buSzPct val="100000"/>
              <a:buFont typeface="IBM Plex Sans"/>
              <a:buChar char="○"/>
            </a:pPr>
            <a:r>
              <a:rPr b="1" lang="ko" sz="1000">
                <a:solidFill>
                  <a:schemeClr val="dk1"/>
                </a:solidFill>
                <a:latin typeface="IBM Plex Sans"/>
                <a:ea typeface="IBM Plex Sans"/>
                <a:cs typeface="IBM Plex Sans"/>
                <a:sym typeface="IBM Plex Sans"/>
              </a:rPr>
              <a:t>Location Sensing: 수빈, 승연, 수민, 형욱</a:t>
            </a:r>
            <a:endParaRPr b="1" sz="1000">
              <a:solidFill>
                <a:schemeClr val="dk1"/>
              </a:solidFill>
              <a:latin typeface="IBM Plex Sans"/>
              <a:ea typeface="IBM Plex Sans"/>
              <a:cs typeface="IBM Plex Sans"/>
              <a:sym typeface="IBM Plex Sans"/>
            </a:endParaRPr>
          </a:p>
          <a:p>
            <a:pPr indent="-287337" lvl="1" marL="914400" rtl="0" algn="l">
              <a:lnSpc>
                <a:spcPct val="150000"/>
              </a:lnSpc>
              <a:spcBef>
                <a:spcPts val="0"/>
              </a:spcBef>
              <a:spcAft>
                <a:spcPts val="0"/>
              </a:spcAft>
              <a:buClr>
                <a:schemeClr val="dk1"/>
              </a:buClr>
              <a:buSzPct val="100000"/>
              <a:buFont typeface="IBM Plex Sans"/>
              <a:buChar char="○"/>
            </a:pPr>
            <a:r>
              <a:rPr b="1" lang="ko" sz="1000">
                <a:solidFill>
                  <a:schemeClr val="dk1"/>
                </a:solidFill>
                <a:latin typeface="IBM Plex Sans"/>
                <a:ea typeface="IBM Plex Sans"/>
                <a:cs typeface="IBM Plex Sans"/>
                <a:sym typeface="IBM Plex Sans"/>
              </a:rPr>
              <a:t>Time-base Notification: 승연, 수민, 수빈</a:t>
            </a:r>
            <a:endParaRPr b="1" sz="1000">
              <a:solidFill>
                <a:schemeClr val="dk1"/>
              </a:solidFill>
              <a:latin typeface="IBM Plex Sans"/>
              <a:ea typeface="IBM Plex Sans"/>
              <a:cs typeface="IBM Plex Sans"/>
              <a:sym typeface="IBM Plex Sans"/>
            </a:endParaRPr>
          </a:p>
          <a:p>
            <a:pPr indent="-287337" lvl="1" marL="914400" rtl="0" algn="l">
              <a:lnSpc>
                <a:spcPct val="150000"/>
              </a:lnSpc>
              <a:spcBef>
                <a:spcPts val="0"/>
              </a:spcBef>
              <a:spcAft>
                <a:spcPts val="0"/>
              </a:spcAft>
              <a:buClr>
                <a:schemeClr val="dk1"/>
              </a:buClr>
              <a:buSzPct val="100000"/>
              <a:buFont typeface="IBM Plex Sans"/>
              <a:buChar char="○"/>
            </a:pPr>
            <a:r>
              <a:rPr b="1" lang="ko" sz="1000">
                <a:solidFill>
                  <a:schemeClr val="dk1"/>
                </a:solidFill>
                <a:latin typeface="IBM Plex Sans"/>
                <a:ea typeface="IBM Plex Sans"/>
                <a:cs typeface="IBM Plex Sans"/>
                <a:sym typeface="IBM Plex Sans"/>
              </a:rPr>
              <a:t>Local DB 구축: 수빈</a:t>
            </a:r>
            <a:endParaRPr b="1" sz="1000">
              <a:solidFill>
                <a:schemeClr val="dk1"/>
              </a:solidFill>
              <a:latin typeface="IBM Plex Sans"/>
              <a:ea typeface="IBM Plex Sans"/>
              <a:cs typeface="IBM Plex Sans"/>
              <a:sym typeface="IBM Plex Sans"/>
            </a:endParaRPr>
          </a:p>
          <a:p>
            <a:pPr indent="-287337" lvl="1" marL="914400" rtl="0" algn="l">
              <a:lnSpc>
                <a:spcPct val="150000"/>
              </a:lnSpc>
              <a:spcBef>
                <a:spcPts val="0"/>
              </a:spcBef>
              <a:spcAft>
                <a:spcPts val="0"/>
              </a:spcAft>
              <a:buClr>
                <a:schemeClr val="dk1"/>
              </a:buClr>
              <a:buSzPct val="100000"/>
              <a:buFont typeface="IBM Plex Sans"/>
              <a:buChar char="○"/>
            </a:pPr>
            <a:r>
              <a:rPr b="1" lang="ko" sz="1000">
                <a:solidFill>
                  <a:schemeClr val="dk1"/>
                </a:solidFill>
                <a:latin typeface="IBM Plex Sans"/>
                <a:ea typeface="IBM Plex Sans"/>
                <a:cs typeface="IBM Plex Sans"/>
                <a:sym typeface="IBM Plex Sans"/>
              </a:rPr>
              <a:t>Notification setting: 수빈, Rich notification: 승연</a:t>
            </a:r>
            <a:endParaRPr b="1" sz="1000">
              <a:solidFill>
                <a:schemeClr val="dk1"/>
              </a:solidFill>
              <a:latin typeface="IBM Plex Sans"/>
              <a:ea typeface="IBM Plex Sans"/>
              <a:cs typeface="IBM Plex Sans"/>
              <a:sym typeface="IBM Plex Sans"/>
            </a:endParaRPr>
          </a:p>
          <a:p>
            <a:pPr indent="-287337" lvl="1" marL="914400" rtl="0" algn="l">
              <a:lnSpc>
                <a:spcPct val="150000"/>
              </a:lnSpc>
              <a:spcBef>
                <a:spcPts val="0"/>
              </a:spcBef>
              <a:spcAft>
                <a:spcPts val="0"/>
              </a:spcAft>
              <a:buClr>
                <a:schemeClr val="dk1"/>
              </a:buClr>
              <a:buSzPct val="100000"/>
              <a:buFont typeface="IBM Plex Sans"/>
              <a:buChar char="○"/>
            </a:pPr>
            <a:r>
              <a:rPr b="1" lang="ko" sz="1000">
                <a:solidFill>
                  <a:schemeClr val="dk1"/>
                </a:solidFill>
                <a:latin typeface="IBM Plex Sans"/>
                <a:ea typeface="IBM Plex Sans"/>
                <a:cs typeface="IBM Plex Sans"/>
                <a:sym typeface="IBM Plex Sans"/>
              </a:rPr>
              <a:t>UI/UX 디자인 및 구현: ALL</a:t>
            </a:r>
            <a:endParaRPr b="1" sz="1000">
              <a:solidFill>
                <a:schemeClr val="dk1"/>
              </a:solidFill>
              <a:latin typeface="IBM Plex Sans"/>
              <a:ea typeface="IBM Plex Sans"/>
              <a:cs typeface="IBM Plex Sans"/>
              <a:sym typeface="IBM Plex Sans"/>
            </a:endParaRPr>
          </a:p>
          <a:p>
            <a:pPr indent="-287337" lvl="2" marL="1371600" rtl="0" algn="l">
              <a:lnSpc>
                <a:spcPct val="150000"/>
              </a:lnSpc>
              <a:spcBef>
                <a:spcPts val="0"/>
              </a:spcBef>
              <a:spcAft>
                <a:spcPts val="0"/>
              </a:spcAft>
              <a:buClr>
                <a:schemeClr val="dk1"/>
              </a:buClr>
              <a:buSzPct val="100000"/>
              <a:buFont typeface="IBM Plex Sans"/>
              <a:buChar char="■"/>
            </a:pPr>
            <a:r>
              <a:rPr b="1" lang="ko" sz="1000">
                <a:solidFill>
                  <a:schemeClr val="dk1"/>
                </a:solidFill>
                <a:latin typeface="IBM Plex Sans"/>
                <a:ea typeface="IBM Plex Sans"/>
                <a:cs typeface="IBM Plex Sans"/>
                <a:sym typeface="IBM Plex Sans"/>
              </a:rPr>
              <a:t>layout 개선: 수빈</a:t>
            </a:r>
            <a:endParaRPr b="1" sz="1000">
              <a:solidFill>
                <a:schemeClr val="dk1"/>
              </a:solidFill>
              <a:latin typeface="IBM Plex Sans"/>
              <a:ea typeface="IBM Plex Sans"/>
              <a:cs typeface="IBM Plex Sans"/>
              <a:sym typeface="IBM Plex Sans"/>
            </a:endParaRPr>
          </a:p>
          <a:p>
            <a:pPr indent="-287337" lvl="1" marL="914400" rtl="0" algn="l">
              <a:lnSpc>
                <a:spcPct val="150000"/>
              </a:lnSpc>
              <a:spcBef>
                <a:spcPts val="0"/>
              </a:spcBef>
              <a:spcAft>
                <a:spcPts val="0"/>
              </a:spcAft>
              <a:buClr>
                <a:schemeClr val="dk1"/>
              </a:buClr>
              <a:buSzPct val="100000"/>
              <a:buFont typeface="IBM Plex Sans"/>
              <a:buChar char="○"/>
            </a:pPr>
            <a:r>
              <a:rPr b="1" lang="ko" sz="1000">
                <a:solidFill>
                  <a:schemeClr val="dk1"/>
                </a:solidFill>
                <a:latin typeface="IBM Plex Sans"/>
                <a:ea typeface="IBM Plex Sans"/>
                <a:cs typeface="IBM Plex Sans"/>
                <a:sym typeface="IBM Plex Sans"/>
              </a:rPr>
              <a:t>Speech To Text: ALL</a:t>
            </a:r>
            <a:endParaRPr b="1" sz="1000">
              <a:solidFill>
                <a:schemeClr val="dk1"/>
              </a:solidFill>
              <a:latin typeface="IBM Plex Sans"/>
              <a:ea typeface="IBM Plex Sans"/>
              <a:cs typeface="IBM Plex Sans"/>
              <a:sym typeface="IBM Plex Sans"/>
            </a:endParaRPr>
          </a:p>
          <a:p>
            <a:pPr indent="-287337" lvl="2" marL="1371600" rtl="0" algn="l">
              <a:lnSpc>
                <a:spcPct val="150000"/>
              </a:lnSpc>
              <a:spcBef>
                <a:spcPts val="0"/>
              </a:spcBef>
              <a:spcAft>
                <a:spcPts val="0"/>
              </a:spcAft>
              <a:buClr>
                <a:schemeClr val="dk1"/>
              </a:buClr>
              <a:buSzPct val="100000"/>
              <a:buFont typeface="IBM Plex Sans"/>
              <a:buChar char="■"/>
            </a:pPr>
            <a:r>
              <a:rPr b="1" lang="ko" sz="1000">
                <a:solidFill>
                  <a:schemeClr val="dk1"/>
                </a:solidFill>
                <a:latin typeface="IBM Plex Sans"/>
                <a:ea typeface="IBM Plex Sans"/>
                <a:cs typeface="IBM Plex Sans"/>
                <a:sym typeface="IBM Plex Sans"/>
              </a:rPr>
              <a:t>api 구현: 승연</a:t>
            </a:r>
            <a:endParaRPr b="1" sz="1000">
              <a:solidFill>
                <a:schemeClr val="dk1"/>
              </a:solidFill>
              <a:latin typeface="IBM Plex Sans"/>
              <a:ea typeface="IBM Plex Sans"/>
              <a:cs typeface="IBM Plex Sans"/>
              <a:sym typeface="IBM Plex Sans"/>
            </a:endParaRPr>
          </a:p>
          <a:p>
            <a:pPr indent="-287337" lvl="1" marL="914400" rtl="0" algn="l">
              <a:lnSpc>
                <a:spcPct val="150000"/>
              </a:lnSpc>
              <a:spcBef>
                <a:spcPts val="0"/>
              </a:spcBef>
              <a:spcAft>
                <a:spcPts val="0"/>
              </a:spcAft>
              <a:buClr>
                <a:schemeClr val="dk1"/>
              </a:buClr>
              <a:buSzPct val="100000"/>
              <a:buFont typeface="IBM Plex Sans"/>
              <a:buChar char="○"/>
            </a:pPr>
            <a:r>
              <a:rPr b="1" lang="ko" sz="1000">
                <a:solidFill>
                  <a:schemeClr val="dk1"/>
                </a:solidFill>
                <a:latin typeface="IBM Plex Sans"/>
                <a:ea typeface="IBM Plex Sans"/>
                <a:cs typeface="IBM Plex Sans"/>
                <a:sym typeface="IBM Plex Sans"/>
              </a:rPr>
              <a:t>사용자 스터디: ALL</a:t>
            </a:r>
            <a:endParaRPr b="1" sz="1000">
              <a:solidFill>
                <a:schemeClr val="dk1"/>
              </a:solidFill>
              <a:latin typeface="IBM Plex Sans"/>
              <a:ea typeface="IBM Plex Sans"/>
              <a:cs typeface="IBM Plex Sans"/>
              <a:sym typeface="IBM Plex Sans"/>
            </a:endParaRPr>
          </a:p>
          <a:p>
            <a:pPr indent="-287337" lvl="1" marL="914400" rtl="0" algn="l">
              <a:lnSpc>
                <a:spcPct val="150000"/>
              </a:lnSpc>
              <a:spcBef>
                <a:spcPts val="0"/>
              </a:spcBef>
              <a:spcAft>
                <a:spcPts val="0"/>
              </a:spcAft>
              <a:buClr>
                <a:schemeClr val="dk1"/>
              </a:buClr>
              <a:buSzPct val="100000"/>
              <a:buFont typeface="IBM Plex Sans"/>
              <a:buChar char="○"/>
            </a:pPr>
            <a:r>
              <a:rPr b="1" lang="ko" sz="1000">
                <a:solidFill>
                  <a:schemeClr val="dk1"/>
                </a:solidFill>
                <a:latin typeface="IBM Plex Sans"/>
                <a:ea typeface="IBM Plex Sans"/>
                <a:cs typeface="IBM Plex Sans"/>
                <a:sym typeface="IBM Plex Sans"/>
              </a:rPr>
              <a:t>논문 서베이: 수빈, 승연</a:t>
            </a:r>
            <a:endParaRPr b="1" sz="1000">
              <a:solidFill>
                <a:schemeClr val="dk1"/>
              </a:solidFill>
              <a:latin typeface="IBM Plex Sans"/>
              <a:ea typeface="IBM Plex Sans"/>
              <a:cs typeface="IBM Plex Sans"/>
              <a:sym typeface="IBM Plex Sans"/>
            </a:endParaRPr>
          </a:p>
          <a:p>
            <a:pPr indent="-287337" lvl="1" marL="914400" rtl="0" algn="l">
              <a:lnSpc>
                <a:spcPct val="150000"/>
              </a:lnSpc>
              <a:spcBef>
                <a:spcPts val="0"/>
              </a:spcBef>
              <a:spcAft>
                <a:spcPts val="0"/>
              </a:spcAft>
              <a:buClr>
                <a:schemeClr val="dk1"/>
              </a:buClr>
              <a:buSzPct val="100000"/>
              <a:buFont typeface="IBM Plex Sans"/>
              <a:buChar char="○"/>
            </a:pPr>
            <a:r>
              <a:rPr b="1" lang="ko" sz="1000">
                <a:solidFill>
                  <a:schemeClr val="dk1"/>
                </a:solidFill>
                <a:latin typeface="IBM Plex Sans"/>
                <a:ea typeface="IBM Plex Sans"/>
                <a:cs typeface="IBM Plex Sans"/>
                <a:sym typeface="IBM Plex Sans"/>
              </a:rPr>
              <a:t>발표 자료: 1-ALL, 2-승연, 3-ALL</a:t>
            </a:r>
            <a:endParaRPr b="1" sz="1000">
              <a:solidFill>
                <a:schemeClr val="dk1"/>
              </a:solidFill>
              <a:latin typeface="IBM Plex Sans"/>
              <a:ea typeface="IBM Plex Sans"/>
              <a:cs typeface="IBM Plex Sans"/>
              <a:sym typeface="IBM Plex Sans"/>
            </a:endParaRPr>
          </a:p>
          <a:p>
            <a:pPr indent="0" lvl="0" marL="0" rtl="0" algn="l">
              <a:lnSpc>
                <a:spcPct val="150000"/>
              </a:lnSpc>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287337" lvl="0" marL="457200" rtl="0" algn="l">
              <a:lnSpc>
                <a:spcPct val="150000"/>
              </a:lnSpc>
              <a:spcBef>
                <a:spcPts val="0"/>
              </a:spcBef>
              <a:spcAft>
                <a:spcPts val="0"/>
              </a:spcAft>
              <a:buSzPct val="100000"/>
              <a:buFont typeface="IBM Plex Sans"/>
              <a:buChar char="●"/>
            </a:pPr>
            <a:r>
              <a:rPr b="1" lang="ko" sz="1000">
                <a:latin typeface="IBM Plex Sans"/>
                <a:ea typeface="IBM Plex Sans"/>
                <a:cs typeface="IBM Plex Sans"/>
                <a:sym typeface="IBM Plex Sans"/>
              </a:rPr>
              <a:t>시도했지만, 구현에 실패한 기능들</a:t>
            </a:r>
            <a:endParaRPr b="1" sz="1000">
              <a:solidFill>
                <a:schemeClr val="dk1"/>
              </a:solidFill>
              <a:latin typeface="IBM Plex Sans"/>
              <a:ea typeface="IBM Plex Sans"/>
              <a:cs typeface="IBM Plex Sans"/>
              <a:sym typeface="IBM Plex Sans"/>
            </a:endParaRPr>
          </a:p>
          <a:p>
            <a:pPr indent="-287337" lvl="1" marL="914400" rtl="0" algn="l">
              <a:lnSpc>
                <a:spcPct val="150000"/>
              </a:lnSpc>
              <a:spcBef>
                <a:spcPts val="0"/>
              </a:spcBef>
              <a:spcAft>
                <a:spcPts val="0"/>
              </a:spcAft>
              <a:buClr>
                <a:schemeClr val="dk1"/>
              </a:buClr>
              <a:buSzPct val="100000"/>
              <a:buFont typeface="IBM Plex Sans"/>
              <a:buChar char="○"/>
            </a:pPr>
            <a:r>
              <a:rPr b="1" lang="ko" sz="1000">
                <a:solidFill>
                  <a:schemeClr val="dk1"/>
                </a:solidFill>
                <a:latin typeface="IBM Plex Sans"/>
                <a:ea typeface="IBM Plex Sans"/>
                <a:cs typeface="IBM Plex Sans"/>
                <a:sym typeface="IBM Plex Sans"/>
              </a:rPr>
              <a:t>Wifi sensing: 수민</a:t>
            </a:r>
            <a:endParaRPr b="1" sz="1000">
              <a:solidFill>
                <a:schemeClr val="dk1"/>
              </a:solidFill>
              <a:latin typeface="IBM Plex Sans"/>
              <a:ea typeface="IBM Plex Sans"/>
              <a:cs typeface="IBM Plex Sans"/>
              <a:sym typeface="IBM Plex Sans"/>
            </a:endParaRPr>
          </a:p>
          <a:p>
            <a:pPr indent="-287337" lvl="1" marL="914400" rtl="0" algn="l">
              <a:lnSpc>
                <a:spcPct val="150000"/>
              </a:lnSpc>
              <a:spcBef>
                <a:spcPts val="0"/>
              </a:spcBef>
              <a:spcAft>
                <a:spcPts val="0"/>
              </a:spcAft>
              <a:buClr>
                <a:schemeClr val="dk1"/>
              </a:buClr>
              <a:buSzPct val="100000"/>
              <a:buFont typeface="IBM Plex Sans"/>
              <a:buChar char="○"/>
            </a:pPr>
            <a:r>
              <a:rPr b="1" lang="ko" sz="1000">
                <a:solidFill>
                  <a:schemeClr val="dk1"/>
                </a:solidFill>
                <a:latin typeface="IBM Plex Sans"/>
                <a:ea typeface="IBM Plex Sans"/>
                <a:cs typeface="IBM Plex Sans"/>
                <a:sym typeface="IBM Plex Sans"/>
              </a:rPr>
              <a:t>Screen time(device activity): 형욱</a:t>
            </a:r>
            <a:endParaRPr b="1" sz="1000">
              <a:solidFill>
                <a:schemeClr val="dk1"/>
              </a:solidFill>
              <a:latin typeface="IBM Plex Sans"/>
              <a:ea typeface="IBM Plex Sans"/>
              <a:cs typeface="IBM Plex Sans"/>
              <a:sym typeface="IBM Plex Sans"/>
            </a:endParaRPr>
          </a:p>
          <a:p>
            <a:pPr indent="-287337" lvl="1" marL="914400" rtl="0" algn="l">
              <a:lnSpc>
                <a:spcPct val="150000"/>
              </a:lnSpc>
              <a:spcBef>
                <a:spcPts val="0"/>
              </a:spcBef>
              <a:spcAft>
                <a:spcPts val="0"/>
              </a:spcAft>
              <a:buClr>
                <a:schemeClr val="dk1"/>
              </a:buClr>
              <a:buSzPct val="100000"/>
              <a:buFont typeface="IBM Plex Sans"/>
              <a:buChar char="○"/>
            </a:pPr>
            <a:r>
              <a:rPr b="1" lang="ko" sz="1000">
                <a:solidFill>
                  <a:schemeClr val="dk1"/>
                </a:solidFill>
                <a:latin typeface="IBM Plex Sans"/>
                <a:ea typeface="IBM Plex Sans"/>
                <a:cs typeface="IBM Plex Sans"/>
                <a:sym typeface="IBM Plex Sans"/>
              </a:rPr>
              <a:t>coreML을 통한 activity classification: 형욱</a:t>
            </a:r>
            <a:endParaRPr b="1" sz="1000">
              <a:solidFill>
                <a:schemeClr val="dk1"/>
              </a:solidFill>
              <a:latin typeface="IBM Plex Sans"/>
              <a:ea typeface="IBM Plex Sans"/>
              <a:cs typeface="IBM Plex Sans"/>
              <a:sym typeface="IBM Plex Sans"/>
            </a:endParaRPr>
          </a:p>
        </p:txBody>
      </p:sp>
      <p:pic>
        <p:nvPicPr>
          <p:cNvPr id="96" name="Google Shape;96;p18"/>
          <p:cNvPicPr preferRelativeResize="0"/>
          <p:nvPr/>
        </p:nvPicPr>
        <p:blipFill>
          <a:blip r:embed="rId3">
            <a:alphaModFix/>
          </a:blip>
          <a:stretch>
            <a:fillRect/>
          </a:stretch>
        </p:blipFill>
        <p:spPr>
          <a:xfrm>
            <a:off x="5364501" y="608702"/>
            <a:ext cx="3299873" cy="4306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dk1"/>
              </a:buClr>
              <a:buSzPts val="1500"/>
              <a:buFont typeface="IBM Plex Sans"/>
              <a:buChar char="●"/>
            </a:pPr>
            <a:r>
              <a:rPr b="1" lang="ko" sz="1500">
                <a:solidFill>
                  <a:schemeClr val="dk1"/>
                </a:solidFill>
                <a:latin typeface="IBM Plex Sans"/>
                <a:ea typeface="IBM Plex Sans"/>
                <a:cs typeface="IBM Plex Sans"/>
                <a:sym typeface="IBM Plex Sans"/>
              </a:rPr>
              <a:t>Problems &amp; Limitations</a:t>
            </a:r>
            <a:endParaRPr sz="1500">
              <a:solidFill>
                <a:schemeClr val="dk1"/>
              </a:solidFill>
              <a:latin typeface="IBM Plex Sans"/>
              <a:ea typeface="IBM Plex Sans"/>
              <a:cs typeface="IBM Plex Sans"/>
              <a:sym typeface="IBM Plex Sans"/>
            </a:endParaRPr>
          </a:p>
          <a:p>
            <a:pPr indent="-323850" lvl="1" marL="914400" rtl="0" algn="l">
              <a:lnSpc>
                <a:spcPct val="150000"/>
              </a:lnSpc>
              <a:spcBef>
                <a:spcPts val="0"/>
              </a:spcBef>
              <a:spcAft>
                <a:spcPts val="0"/>
              </a:spcAft>
              <a:buClr>
                <a:schemeClr val="dk1"/>
              </a:buClr>
              <a:buSzPts val="1500"/>
              <a:buFont typeface="IBM Plex Sans"/>
              <a:buChar char="○"/>
            </a:pPr>
            <a:r>
              <a:rPr lang="ko" sz="1500">
                <a:solidFill>
                  <a:schemeClr val="dk1"/>
                </a:solidFill>
                <a:latin typeface="IBM Plex Sans"/>
                <a:ea typeface="IBM Plex Sans"/>
                <a:cs typeface="IBM Plex Sans"/>
                <a:sym typeface="IBM Plex Sans"/>
              </a:rPr>
              <a:t>복습 준비가 부담스럽고 복습할 시간이 부족함</a:t>
            </a:r>
            <a:endParaRPr sz="1500">
              <a:solidFill>
                <a:schemeClr val="dk1"/>
              </a:solidFill>
              <a:latin typeface="IBM Plex Sans"/>
              <a:ea typeface="IBM Plex Sans"/>
              <a:cs typeface="IBM Plex Sans"/>
              <a:sym typeface="IBM Plex Sans"/>
            </a:endParaRPr>
          </a:p>
          <a:p>
            <a:pPr indent="-323850" lvl="1" marL="914400" rtl="0" algn="l">
              <a:lnSpc>
                <a:spcPct val="150000"/>
              </a:lnSpc>
              <a:spcBef>
                <a:spcPts val="0"/>
              </a:spcBef>
              <a:spcAft>
                <a:spcPts val="0"/>
              </a:spcAft>
              <a:buClr>
                <a:schemeClr val="dk1"/>
              </a:buClr>
              <a:buSzPts val="1500"/>
              <a:buFont typeface="IBM Plex Sans"/>
              <a:buChar char="○"/>
            </a:pPr>
            <a:r>
              <a:rPr lang="ko" sz="1500">
                <a:solidFill>
                  <a:schemeClr val="dk1"/>
                </a:solidFill>
                <a:latin typeface="IBM Plex Sans"/>
                <a:ea typeface="IBM Plex Sans"/>
                <a:cs typeface="IBM Plex Sans"/>
                <a:sym typeface="IBM Plex Sans"/>
              </a:rPr>
              <a:t>복습을 위한 학습자료를 직접 구하거나 만들어야 함</a:t>
            </a:r>
            <a:br>
              <a:rPr lang="ko" sz="1600">
                <a:solidFill>
                  <a:schemeClr val="dk1"/>
                </a:solidFill>
                <a:latin typeface="IBM Plex Sans"/>
                <a:ea typeface="IBM Plex Sans"/>
                <a:cs typeface="IBM Plex Sans"/>
                <a:sym typeface="IBM Plex Sans"/>
              </a:rPr>
            </a:br>
            <a:endParaRPr b="1" sz="1500">
              <a:solidFill>
                <a:schemeClr val="dk1"/>
              </a:solidFill>
              <a:latin typeface="IBM Plex Sans"/>
              <a:ea typeface="IBM Plex Sans"/>
              <a:cs typeface="IBM Plex Sans"/>
              <a:sym typeface="IBM Plex Sans"/>
            </a:endParaRPr>
          </a:p>
          <a:p>
            <a:pPr indent="-323850" lvl="0" marL="457200" rtl="0" algn="l">
              <a:lnSpc>
                <a:spcPct val="150000"/>
              </a:lnSpc>
              <a:spcBef>
                <a:spcPts val="0"/>
              </a:spcBef>
              <a:spcAft>
                <a:spcPts val="0"/>
              </a:spcAft>
              <a:buClr>
                <a:schemeClr val="dk1"/>
              </a:buClr>
              <a:buSzPts val="1500"/>
              <a:buFont typeface="IBM Plex Sans"/>
              <a:buChar char="●"/>
            </a:pPr>
            <a:r>
              <a:rPr b="1" lang="ko" sz="1500">
                <a:solidFill>
                  <a:schemeClr val="dk1"/>
                </a:solidFill>
                <a:latin typeface="IBM Plex Sans"/>
                <a:ea typeface="IBM Plex Sans"/>
                <a:cs typeface="IBM Plex Sans"/>
                <a:sym typeface="IBM Plex Sans"/>
              </a:rPr>
              <a:t>Solution</a:t>
            </a:r>
            <a:endParaRPr b="1" sz="1500">
              <a:solidFill>
                <a:schemeClr val="dk1"/>
              </a:solidFill>
              <a:latin typeface="IBM Plex Sans"/>
              <a:ea typeface="IBM Plex Sans"/>
              <a:cs typeface="IBM Plex Sans"/>
              <a:sym typeface="IBM Plex Sans"/>
            </a:endParaRPr>
          </a:p>
          <a:p>
            <a:pPr indent="-323850" lvl="1" marL="914400" rtl="0" algn="l">
              <a:lnSpc>
                <a:spcPct val="150000"/>
              </a:lnSpc>
              <a:spcBef>
                <a:spcPts val="0"/>
              </a:spcBef>
              <a:spcAft>
                <a:spcPts val="0"/>
              </a:spcAft>
              <a:buClr>
                <a:schemeClr val="dk1"/>
              </a:buClr>
              <a:buSzPts val="1500"/>
              <a:buChar char="○"/>
            </a:pPr>
            <a:r>
              <a:rPr lang="ko" sz="1500">
                <a:solidFill>
                  <a:schemeClr val="dk1"/>
                </a:solidFill>
                <a:latin typeface="IBM Plex Sans"/>
                <a:ea typeface="IBM Plex Sans"/>
                <a:cs typeface="IBM Plex Sans"/>
                <a:sym typeface="IBM Plex Sans"/>
              </a:rPr>
              <a:t>사용자는 자신이 학습한 내용을 </a:t>
            </a:r>
            <a:r>
              <a:rPr b="1" lang="ko" sz="1500">
                <a:solidFill>
                  <a:schemeClr val="dk1"/>
                </a:solidFill>
                <a:latin typeface="IBM Plex Sans"/>
                <a:ea typeface="IBM Plex Sans"/>
                <a:cs typeface="IBM Plex Sans"/>
                <a:sym typeface="IBM Plex Sans"/>
              </a:rPr>
              <a:t>스스로에게 가르치듯 설명함</a:t>
            </a:r>
            <a:endParaRPr b="1" sz="1500">
              <a:solidFill>
                <a:schemeClr val="dk1"/>
              </a:solidFill>
              <a:latin typeface="IBM Plex Sans"/>
              <a:ea typeface="IBM Plex Sans"/>
              <a:cs typeface="IBM Plex Sans"/>
              <a:sym typeface="IBM Plex Sans"/>
            </a:endParaRPr>
          </a:p>
          <a:p>
            <a:pPr indent="-323850" lvl="1" marL="914400" rtl="0" algn="l">
              <a:lnSpc>
                <a:spcPct val="150000"/>
              </a:lnSpc>
              <a:spcBef>
                <a:spcPts val="0"/>
              </a:spcBef>
              <a:spcAft>
                <a:spcPts val="0"/>
              </a:spcAft>
              <a:buClr>
                <a:schemeClr val="dk1"/>
              </a:buClr>
              <a:buSzPts val="1500"/>
              <a:buFont typeface="IBM Plex Sans"/>
              <a:buChar char="○"/>
            </a:pPr>
            <a:r>
              <a:rPr lang="ko" sz="1500">
                <a:solidFill>
                  <a:schemeClr val="dk1"/>
                </a:solidFill>
                <a:latin typeface="IBM Plex Sans"/>
                <a:ea typeface="IBM Plex Sans"/>
                <a:cs typeface="IBM Plex Sans"/>
                <a:sym typeface="IBM Plex Sans"/>
              </a:rPr>
              <a:t>설명한 음성의 녹음파일을 저장해 사용자가 나중에 다시 들어볼 수 있도록 함</a:t>
            </a:r>
            <a:endParaRPr sz="1500">
              <a:solidFill>
                <a:schemeClr val="dk1"/>
              </a:solidFill>
              <a:latin typeface="IBM Plex Sans"/>
              <a:ea typeface="IBM Plex Sans"/>
              <a:cs typeface="IBM Plex Sans"/>
              <a:sym typeface="IBM Plex Sans"/>
            </a:endParaRPr>
          </a:p>
          <a:p>
            <a:pPr indent="-323850" lvl="1" marL="914400" rtl="0" algn="l">
              <a:lnSpc>
                <a:spcPct val="150000"/>
              </a:lnSpc>
              <a:spcBef>
                <a:spcPts val="0"/>
              </a:spcBef>
              <a:spcAft>
                <a:spcPts val="0"/>
              </a:spcAft>
              <a:buClr>
                <a:schemeClr val="dk1"/>
              </a:buClr>
              <a:buSzPts val="1500"/>
              <a:buChar char="○"/>
            </a:pPr>
            <a:r>
              <a:rPr lang="ko" sz="1500">
                <a:solidFill>
                  <a:schemeClr val="dk1"/>
                </a:solidFill>
                <a:latin typeface="IBM Plex Sans"/>
                <a:ea typeface="IBM Plex Sans"/>
                <a:cs typeface="IBM Plex Sans"/>
                <a:sym typeface="IBM Plex Sans"/>
              </a:rPr>
              <a:t>Speech2Text를 이용해 </a:t>
            </a:r>
            <a:r>
              <a:rPr b="1" lang="ko" sz="1500">
                <a:solidFill>
                  <a:schemeClr val="dk1"/>
                </a:solidFill>
                <a:latin typeface="IBM Plex Sans"/>
                <a:ea typeface="IBM Plex Sans"/>
                <a:cs typeface="IBM Plex Sans"/>
                <a:sym typeface="IBM Plex Sans"/>
              </a:rPr>
              <a:t>음성 녹음을 텍스트로</a:t>
            </a:r>
            <a:r>
              <a:rPr lang="ko" sz="1500">
                <a:solidFill>
                  <a:schemeClr val="dk1"/>
                </a:solidFill>
                <a:latin typeface="IBM Plex Sans"/>
                <a:ea typeface="IBM Plex Sans"/>
                <a:cs typeface="IBM Plex Sans"/>
                <a:sym typeface="IBM Plex Sans"/>
              </a:rPr>
              <a:t> 변환함</a:t>
            </a:r>
            <a:endParaRPr b="1" sz="1500">
              <a:solidFill>
                <a:schemeClr val="dk1"/>
              </a:solidFill>
              <a:latin typeface="IBM Plex Sans"/>
              <a:ea typeface="IBM Plex Sans"/>
              <a:cs typeface="IBM Plex Sans"/>
              <a:sym typeface="IBM Plex Sans"/>
            </a:endParaRPr>
          </a:p>
        </p:txBody>
      </p:sp>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Key Solution Approach(1/2)</a:t>
            </a:r>
            <a:endParaRPr b="1">
              <a:latin typeface="IBM Plex Sans"/>
              <a:ea typeface="IBM Plex Sans"/>
              <a:cs typeface="IBM Plex Sans"/>
              <a:sym typeface="IBM Plex Sans"/>
            </a:endParaRPr>
          </a:p>
        </p:txBody>
      </p:sp>
      <p:sp>
        <p:nvSpPr>
          <p:cNvPr id="103" name="Google Shape;103;p19"/>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7" name="Shape 107"/>
        <p:cNvGrpSpPr/>
        <p:nvPr/>
      </p:nvGrpSpPr>
      <p:grpSpPr>
        <a:xfrm>
          <a:off x="0" y="0"/>
          <a:ext cx="0" cy="0"/>
          <a:chOff x="0" y="0"/>
          <a:chExt cx="0" cy="0"/>
        </a:xfrm>
      </p:grpSpPr>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dk1"/>
              </a:buClr>
              <a:buSzPts val="1500"/>
              <a:buFont typeface="IBM Plex Sans"/>
              <a:buChar char="●"/>
            </a:pPr>
            <a:r>
              <a:rPr b="1" lang="ko" sz="1500">
                <a:solidFill>
                  <a:schemeClr val="dk1"/>
                </a:solidFill>
                <a:latin typeface="IBM Plex Sans"/>
                <a:ea typeface="IBM Plex Sans"/>
                <a:cs typeface="IBM Plex Sans"/>
                <a:sym typeface="IBM Plex Sans"/>
              </a:rPr>
              <a:t>Problems &amp; Limitations</a:t>
            </a:r>
            <a:endParaRPr sz="1500">
              <a:solidFill>
                <a:schemeClr val="dk1"/>
              </a:solidFill>
              <a:latin typeface="IBM Plex Sans"/>
              <a:ea typeface="IBM Plex Sans"/>
              <a:cs typeface="IBM Plex Sans"/>
              <a:sym typeface="IBM Plex Sans"/>
            </a:endParaRPr>
          </a:p>
          <a:p>
            <a:pPr indent="-323850" lvl="1" marL="914400" rtl="0" algn="l">
              <a:lnSpc>
                <a:spcPct val="150000"/>
              </a:lnSpc>
              <a:spcBef>
                <a:spcPts val="0"/>
              </a:spcBef>
              <a:spcAft>
                <a:spcPts val="0"/>
              </a:spcAft>
              <a:buClr>
                <a:schemeClr val="dk1"/>
              </a:buClr>
              <a:buSzPts val="1500"/>
              <a:buFont typeface="IBM Plex Sans"/>
              <a:buChar char="○"/>
            </a:pPr>
            <a:r>
              <a:rPr lang="ko" sz="1500">
                <a:solidFill>
                  <a:schemeClr val="dk1"/>
                </a:solidFill>
                <a:latin typeface="IBM Plex Sans"/>
                <a:ea typeface="IBM Plex Sans"/>
                <a:cs typeface="IBM Plex Sans"/>
                <a:sym typeface="IBM Plex Sans"/>
              </a:rPr>
              <a:t>바쁜 일과로 인해 복습해야 한다는 것을 잊고 규칙적인 공부를 하기 어려움</a:t>
            </a:r>
            <a:endParaRPr sz="1500">
              <a:solidFill>
                <a:schemeClr val="dk1"/>
              </a:solidFill>
              <a:latin typeface="IBM Plex Sans"/>
              <a:ea typeface="IBM Plex Sans"/>
              <a:cs typeface="IBM Plex Sans"/>
              <a:sym typeface="IBM Plex Sans"/>
            </a:endParaRPr>
          </a:p>
          <a:p>
            <a:pPr indent="-323850" lvl="1" marL="914400" rtl="0" algn="l">
              <a:lnSpc>
                <a:spcPct val="150000"/>
              </a:lnSpc>
              <a:spcBef>
                <a:spcPts val="0"/>
              </a:spcBef>
              <a:spcAft>
                <a:spcPts val="0"/>
              </a:spcAft>
              <a:buClr>
                <a:schemeClr val="dk1"/>
              </a:buClr>
              <a:buSzPts val="1500"/>
              <a:buFont typeface="IBM Plex Sans"/>
              <a:buChar char="○"/>
            </a:pPr>
            <a:r>
              <a:rPr lang="ko" sz="1500">
                <a:solidFill>
                  <a:schemeClr val="dk1"/>
                </a:solidFill>
                <a:latin typeface="IBM Plex Sans"/>
                <a:ea typeface="IBM Plex Sans"/>
                <a:cs typeface="IBM Plex Sans"/>
                <a:sym typeface="IBM Plex Sans"/>
              </a:rPr>
              <a:t>기존 서비스는 푸시 알림 방식이 단순한 Rule-based로 구현되어 있음</a:t>
            </a:r>
            <a:br>
              <a:rPr lang="ko" sz="1500">
                <a:solidFill>
                  <a:schemeClr val="dk1"/>
                </a:solidFill>
                <a:latin typeface="IBM Plex Sans"/>
                <a:ea typeface="IBM Plex Sans"/>
                <a:cs typeface="IBM Plex Sans"/>
                <a:sym typeface="IBM Plex Sans"/>
              </a:rPr>
            </a:br>
            <a:endParaRPr b="1" sz="1500">
              <a:solidFill>
                <a:schemeClr val="dk1"/>
              </a:solidFill>
              <a:latin typeface="IBM Plex Sans"/>
              <a:ea typeface="IBM Plex Sans"/>
              <a:cs typeface="IBM Plex Sans"/>
              <a:sym typeface="IBM Plex Sans"/>
            </a:endParaRPr>
          </a:p>
          <a:p>
            <a:pPr indent="-323850" lvl="0" marL="457200" rtl="0" algn="l">
              <a:lnSpc>
                <a:spcPct val="150000"/>
              </a:lnSpc>
              <a:spcBef>
                <a:spcPts val="0"/>
              </a:spcBef>
              <a:spcAft>
                <a:spcPts val="0"/>
              </a:spcAft>
              <a:buClr>
                <a:schemeClr val="dk1"/>
              </a:buClr>
              <a:buSzPts val="1500"/>
              <a:buFont typeface="IBM Plex Sans"/>
              <a:buChar char="●"/>
            </a:pPr>
            <a:r>
              <a:rPr b="1" lang="ko" sz="1500">
                <a:solidFill>
                  <a:schemeClr val="dk1"/>
                </a:solidFill>
                <a:latin typeface="IBM Plex Sans"/>
                <a:ea typeface="IBM Plex Sans"/>
                <a:cs typeface="IBM Plex Sans"/>
                <a:sym typeface="IBM Plex Sans"/>
              </a:rPr>
              <a:t>Solution</a:t>
            </a:r>
            <a:endParaRPr b="1" sz="1500">
              <a:solidFill>
                <a:schemeClr val="dk1"/>
              </a:solidFill>
              <a:latin typeface="IBM Plex Sans"/>
              <a:ea typeface="IBM Plex Sans"/>
              <a:cs typeface="IBM Plex Sans"/>
              <a:sym typeface="IBM Plex Sans"/>
            </a:endParaRPr>
          </a:p>
          <a:p>
            <a:pPr indent="-323850" lvl="1" marL="914400" rtl="0" algn="l">
              <a:lnSpc>
                <a:spcPct val="150000"/>
              </a:lnSpc>
              <a:spcBef>
                <a:spcPts val="0"/>
              </a:spcBef>
              <a:spcAft>
                <a:spcPts val="0"/>
              </a:spcAft>
              <a:buClr>
                <a:schemeClr val="dk1"/>
              </a:buClr>
              <a:buSzPts val="1500"/>
              <a:buChar char="○"/>
            </a:pPr>
            <a:r>
              <a:rPr b="1" lang="ko" sz="1500">
                <a:solidFill>
                  <a:schemeClr val="dk1"/>
                </a:solidFill>
                <a:latin typeface="IBM Plex Sans"/>
                <a:ea typeface="IBM Plex Sans"/>
                <a:cs typeface="IBM Plex Sans"/>
                <a:sym typeface="IBM Plex Sans"/>
              </a:rPr>
              <a:t>위치 정보</a:t>
            </a:r>
            <a:r>
              <a:rPr lang="ko" sz="1500">
                <a:solidFill>
                  <a:schemeClr val="dk1"/>
                </a:solidFill>
                <a:latin typeface="IBM Plex Sans"/>
                <a:ea typeface="IBM Plex Sans"/>
                <a:cs typeface="IBM Plex Sans"/>
                <a:sym typeface="IBM Plex Sans"/>
              </a:rPr>
              <a:t>와 </a:t>
            </a:r>
            <a:r>
              <a:rPr b="1" lang="ko" sz="1500">
                <a:solidFill>
                  <a:schemeClr val="dk1"/>
                </a:solidFill>
                <a:latin typeface="IBM Plex Sans"/>
                <a:ea typeface="IBM Plex Sans"/>
                <a:cs typeface="IBM Plex Sans"/>
                <a:sym typeface="IBM Plex Sans"/>
              </a:rPr>
              <a:t>이동 속도</a:t>
            </a:r>
            <a:r>
              <a:rPr lang="ko" sz="1500">
                <a:solidFill>
                  <a:schemeClr val="dk1"/>
                </a:solidFill>
                <a:latin typeface="IBM Plex Sans"/>
                <a:ea typeface="IBM Plex Sans"/>
                <a:cs typeface="IBM Plex Sans"/>
                <a:sym typeface="IBM Plex Sans"/>
              </a:rPr>
              <a:t>를 기반으로 복습하기 적절한 </a:t>
            </a:r>
            <a:r>
              <a:rPr b="1" lang="ko" sz="1500">
                <a:solidFill>
                  <a:schemeClr val="dk1"/>
                </a:solidFill>
                <a:latin typeface="IBM Plex Sans"/>
                <a:ea typeface="IBM Plex Sans"/>
                <a:cs typeface="IBM Plex Sans"/>
                <a:sym typeface="IBM Plex Sans"/>
              </a:rPr>
              <a:t>상황</a:t>
            </a:r>
            <a:r>
              <a:rPr lang="ko" sz="1500">
                <a:solidFill>
                  <a:schemeClr val="dk1"/>
                </a:solidFill>
                <a:latin typeface="IBM Plex Sans"/>
                <a:ea typeface="IBM Plex Sans"/>
                <a:cs typeface="IBM Plex Sans"/>
                <a:sym typeface="IBM Plex Sans"/>
              </a:rPr>
              <a:t>에 복습 유도 알림을 보냄</a:t>
            </a:r>
            <a:endParaRPr sz="1500">
              <a:solidFill>
                <a:schemeClr val="dk1"/>
              </a:solidFill>
              <a:latin typeface="IBM Plex Sans"/>
              <a:ea typeface="IBM Plex Sans"/>
              <a:cs typeface="IBM Plex Sans"/>
              <a:sym typeface="IBM Plex Sans"/>
            </a:endParaRPr>
          </a:p>
          <a:p>
            <a:pPr indent="-323850" lvl="1" marL="914400" rtl="0" algn="l">
              <a:lnSpc>
                <a:spcPct val="150000"/>
              </a:lnSpc>
              <a:spcBef>
                <a:spcPts val="0"/>
              </a:spcBef>
              <a:spcAft>
                <a:spcPts val="0"/>
              </a:spcAft>
              <a:buClr>
                <a:schemeClr val="dk1"/>
              </a:buClr>
              <a:buSzPts val="1500"/>
              <a:buChar char="○"/>
            </a:pPr>
            <a:r>
              <a:rPr lang="ko" sz="1500">
                <a:solidFill>
                  <a:schemeClr val="dk1"/>
                </a:solidFill>
                <a:latin typeface="IBM Plex Sans"/>
                <a:ea typeface="IBM Plex Sans"/>
                <a:cs typeface="IBM Plex Sans"/>
                <a:sym typeface="IBM Plex Sans"/>
              </a:rPr>
              <a:t>푸시 알림을 통해 사용자에게 복습을 유도하되, </a:t>
            </a:r>
            <a:r>
              <a:rPr b="1" lang="ko" sz="1500">
                <a:solidFill>
                  <a:schemeClr val="dk1"/>
                </a:solidFill>
                <a:latin typeface="IBM Plex Sans"/>
                <a:ea typeface="IBM Plex Sans"/>
                <a:cs typeface="IBM Plex Sans"/>
                <a:sym typeface="IBM Plex Sans"/>
              </a:rPr>
              <a:t>알림 주기를 복습 정도에 따라 달리</a:t>
            </a:r>
            <a:r>
              <a:rPr lang="ko" sz="1500">
                <a:solidFill>
                  <a:schemeClr val="dk1"/>
                </a:solidFill>
                <a:latin typeface="IBM Plex Sans"/>
                <a:ea typeface="IBM Plex Sans"/>
                <a:cs typeface="IBM Plex Sans"/>
                <a:sym typeface="IBM Plex Sans"/>
              </a:rPr>
              <a:t>함</a:t>
            </a:r>
            <a:endParaRPr sz="1500">
              <a:solidFill>
                <a:schemeClr val="dk1"/>
              </a:solidFill>
              <a:latin typeface="IBM Plex Sans"/>
              <a:ea typeface="IBM Plex Sans"/>
              <a:cs typeface="IBM Plex Sans"/>
              <a:sym typeface="IBM Plex Sans"/>
            </a:endParaRPr>
          </a:p>
        </p:txBody>
      </p:sp>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Key Solution Approach(2/2)</a:t>
            </a:r>
            <a:endParaRPr b="1">
              <a:latin typeface="IBM Plex Sans"/>
              <a:ea typeface="IBM Plex Sans"/>
              <a:cs typeface="IBM Plex Sans"/>
              <a:sym typeface="IBM Plex Sans"/>
            </a:endParaRPr>
          </a:p>
        </p:txBody>
      </p:sp>
      <p:sp>
        <p:nvSpPr>
          <p:cNvPr id="110" name="Google Shape;110;p20"/>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311700" y="1274275"/>
            <a:ext cx="85206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IBM Plex Sans"/>
              <a:buChar char="●"/>
            </a:pPr>
            <a:r>
              <a:rPr lang="ko" sz="1500">
                <a:solidFill>
                  <a:schemeClr val="dk1"/>
                </a:solidFill>
                <a:latin typeface="IBM Plex Sans"/>
                <a:ea typeface="IBM Plex Sans"/>
                <a:cs typeface="IBM Plex Sans"/>
                <a:sym typeface="IBM Plex Sans"/>
              </a:rPr>
              <a:t>contextual reminder에 집중하기로 결정함</a:t>
            </a:r>
            <a:endParaRPr sz="1500">
              <a:solidFill>
                <a:schemeClr val="dk1"/>
              </a:solidFill>
              <a:latin typeface="IBM Plex Sans"/>
              <a:ea typeface="IBM Plex Sans"/>
              <a:cs typeface="IBM Plex Sans"/>
              <a:sym typeface="IBM Plex Sans"/>
            </a:endParaRPr>
          </a:p>
          <a:p>
            <a:pPr indent="-323850" lvl="0" marL="457200" rtl="0" algn="l">
              <a:lnSpc>
                <a:spcPct val="150000"/>
              </a:lnSpc>
              <a:spcBef>
                <a:spcPts val="0"/>
              </a:spcBef>
              <a:spcAft>
                <a:spcPts val="0"/>
              </a:spcAft>
              <a:buClr>
                <a:schemeClr val="dk1"/>
              </a:buClr>
              <a:buSzPts val="1500"/>
              <a:buFont typeface="IBM Plex Sans"/>
              <a:buChar char="●"/>
            </a:pPr>
            <a:r>
              <a:rPr lang="ko" sz="1500">
                <a:solidFill>
                  <a:schemeClr val="dk1"/>
                </a:solidFill>
                <a:latin typeface="IBM Plex Sans"/>
                <a:ea typeface="IBM Plex Sans"/>
                <a:cs typeface="IBM Plex Sans"/>
                <a:sym typeface="IBM Plex Sans"/>
              </a:rPr>
              <a:t>이에 따라 복습 자료 다양화를 위한 텍스트 요약, 오디오 분류는 구현 목표에서 제외함</a:t>
            </a:r>
            <a:endParaRPr sz="1500">
              <a:solidFill>
                <a:schemeClr val="dk1"/>
              </a:solidFill>
              <a:latin typeface="IBM Plex Sans"/>
              <a:ea typeface="IBM Plex Sans"/>
              <a:cs typeface="IBM Plex Sans"/>
              <a:sym typeface="IBM Plex Sans"/>
            </a:endParaRPr>
          </a:p>
          <a:p>
            <a:pPr indent="-323850" lvl="0" marL="457200" rtl="0" algn="l">
              <a:lnSpc>
                <a:spcPct val="150000"/>
              </a:lnSpc>
              <a:spcBef>
                <a:spcPts val="0"/>
              </a:spcBef>
              <a:spcAft>
                <a:spcPts val="0"/>
              </a:spcAft>
              <a:buClr>
                <a:schemeClr val="dk1"/>
              </a:buClr>
              <a:buSzPts val="1500"/>
              <a:buFont typeface="IBM Plex Sans"/>
              <a:buChar char="●"/>
            </a:pPr>
            <a:r>
              <a:rPr lang="ko" sz="1500">
                <a:solidFill>
                  <a:schemeClr val="dk1"/>
                </a:solidFill>
                <a:latin typeface="IBM Plex Sans"/>
                <a:ea typeface="IBM Plex Sans"/>
                <a:cs typeface="IBM Plex Sans"/>
                <a:sym typeface="IBM Plex Sans"/>
              </a:rPr>
              <a:t>Speech2Text 모델은 기존 api(kakao 음성 api)를 활용</a:t>
            </a:r>
            <a:endParaRPr sz="1500">
              <a:solidFill>
                <a:schemeClr val="dk1"/>
              </a:solidFill>
              <a:latin typeface="IBM Plex Sans"/>
              <a:ea typeface="IBM Plex Sans"/>
              <a:cs typeface="IBM Plex Sans"/>
              <a:sym typeface="IBM Plex Sans"/>
            </a:endParaRPr>
          </a:p>
        </p:txBody>
      </p:sp>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BM Plex Sans"/>
                <a:ea typeface="IBM Plex Sans"/>
                <a:cs typeface="IBM Plex Sans"/>
                <a:sym typeface="IBM Plex Sans"/>
              </a:rPr>
              <a:t>Refined Project Ideas</a:t>
            </a:r>
            <a:endParaRPr b="1">
              <a:latin typeface="IBM Plex Sans"/>
              <a:ea typeface="IBM Plex Sans"/>
              <a:cs typeface="IBM Plex Sans"/>
              <a:sym typeface="IBM Plex Sans"/>
            </a:endParaRPr>
          </a:p>
        </p:txBody>
      </p:sp>
      <p:sp>
        <p:nvSpPr>
          <p:cNvPr id="117" name="Google Shape;117;p21"/>
          <p:cNvSpPr/>
          <p:nvPr/>
        </p:nvSpPr>
        <p:spPr>
          <a:xfrm>
            <a:off x="401450" y="1017725"/>
            <a:ext cx="1003800" cy="8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