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18"/>
  </p:notesMasterIdLst>
  <p:handoutMasterIdLst>
    <p:handoutMasterId r:id="rId19"/>
  </p:handoutMasterIdLst>
  <p:sldIdLst>
    <p:sldId id="264" r:id="rId5"/>
    <p:sldId id="265" r:id="rId6"/>
    <p:sldId id="270" r:id="rId7"/>
    <p:sldId id="266" r:id="rId8"/>
    <p:sldId id="257" r:id="rId9"/>
    <p:sldId id="259" r:id="rId10"/>
    <p:sldId id="258" r:id="rId11"/>
    <p:sldId id="267" r:id="rId12"/>
    <p:sldId id="260" r:id="rId13"/>
    <p:sldId id="262" r:id="rId14"/>
    <p:sldId id="268" r:id="rId15"/>
    <p:sldId id="269" r:id="rId16"/>
    <p:sldId id="271" r:id="rId17"/>
  </p:sldIdLst>
  <p:sldSz cx="9144000" cy="6858000" type="screen4x3"/>
  <p:notesSz cx="6934200" cy="92202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9999"/>
    <a:srgbClr val="FF3300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1950" y="-9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kumimoji="1"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kumimoji="1"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kumimoji="1" sz="1200"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kumimoji="1" sz="1200">
                <a:latin typeface="Arial Black" charset="0"/>
              </a:defRPr>
            </a:lvl1pPr>
          </a:lstStyle>
          <a:p>
            <a:fld id="{449A9DF5-90EB-A842-A5C6-91B63553D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6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2309" tIns="46154" rIns="92309" bIns="46154" numCol="1" anchor="ctr" anchorCtr="0" compatLnSpc="1">
            <a:prstTxWarp prst="textNoShape">
              <a:avLst/>
            </a:prstTxWarp>
          </a:bodyPr>
          <a:lstStyle>
            <a:lvl1pPr algn="r" defTabSz="922338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Arial Black" charset="0"/>
              </a:defRPr>
            </a:lvl1pPr>
          </a:lstStyle>
          <a:p>
            <a:fld id="{DB753C53-B7A2-CB45-AEA7-B8CB24EFF7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10637-A4A8-E342-96F5-D51BF7D258D8}" type="slidenum">
              <a:rPr lang="en-US"/>
              <a:pPr/>
              <a:t>1</a:t>
            </a:fld>
            <a:endParaRPr lang="en-US"/>
          </a:p>
        </p:txBody>
      </p:sp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011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grpSp>
          <p:nvGrpSpPr>
            <p:cNvPr id="9011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9011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11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12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12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12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12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12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12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12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12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9012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012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013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F785AA2-82A8-2F4D-9148-E162AD1C8C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01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01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7694C0-5D0E-4045-86B8-8B51B25AD7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3079"/>
      </p:ext>
    </p:extLst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E17294-4CFD-724E-88C7-4911CB2BC78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13340"/>
      </p:ext>
    </p:extLst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7E6ABD0-FFAE-3F4E-A2A2-0F1CED5A5F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4223"/>
      </p:ext>
    </p:extLst>
  </p:cSld>
  <p:clrMapOvr>
    <a:masterClrMapping/>
  </p:clrMapOvr>
  <p:transition xmlns:p14="http://schemas.microsoft.com/office/powerpoint/2010/main"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92DF561-766D-1F4C-8BB6-241B45142D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5560"/>
      </p:ext>
    </p:extLst>
  </p:cSld>
  <p:clrMapOvr>
    <a:masterClrMapping/>
  </p:clrMapOvr>
  <p:transition xmlns:p14="http://schemas.microsoft.com/office/powerpoint/2010/main"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E78E213-6CFC-C84E-92DA-F343333EA7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56669"/>
      </p:ext>
    </p:extLst>
  </p:cSld>
  <p:clrMapOvr>
    <a:masterClrMapping/>
  </p:clrMapOvr>
  <p:transition xmlns:p14="http://schemas.microsoft.com/office/powerpoint/2010/main"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1876589-DF47-9348-8331-754CF08561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3195"/>
      </p:ext>
    </p:extLst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240929-1298-6240-80EB-366E88875D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5701"/>
      </p:ext>
    </p:extLst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7F9CE7-7A09-AF4D-9CB1-7B0A91AE37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1202"/>
      </p:ext>
    </p:extLst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8E6A98-6F8E-0948-9164-684EB2B42FB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2331"/>
      </p:ext>
    </p:extLst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DBB16C-C47F-D34C-9CFC-CF38343284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43985"/>
      </p:ext>
    </p:extLst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5BCDFD-68C0-E347-A372-B2D5467E85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40"/>
      </p:ext>
    </p:extLst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013EE3-9FC8-8C47-B7B5-349F5CA615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1026"/>
      </p:ext>
    </p:extLst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AB6030-F9A4-E44F-AEDD-CEE955DB41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9658"/>
      </p:ext>
    </p:extLst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AE06E3-036A-4347-A025-CA260AF65A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226"/>
      </p:ext>
    </p:extLst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charset="0"/>
              </a:defRPr>
            </a:lvl1pPr>
          </a:lstStyle>
          <a:p>
            <a:fld id="{824005A2-F32D-3246-8B46-7986EC6F183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8909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909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909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909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8910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910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891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91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91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ransition xmlns:p14="http://schemas.microsoft.com/office/powerpoint/2010/main" spd="slow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0213" y="2216150"/>
            <a:ext cx="6024562" cy="14319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Grant Proposal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for Project Name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048000" y="10668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Organization Name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Personnel</a:t>
            </a:r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Provide an organization chart of the project management team.</a:t>
            </a:r>
          </a:p>
        </p:txBody>
      </p:sp>
      <p:grpSp>
        <p:nvGrpSpPr>
          <p:cNvPr id="10302" name="Group 62"/>
          <p:cNvGrpSpPr>
            <a:grpSpLocks noChangeAspect="1"/>
          </p:cNvGrpSpPr>
          <p:nvPr>
            <p:ph sz="half" idx="2"/>
          </p:nvPr>
        </p:nvGrpSpPr>
        <p:grpSpPr bwMode="auto">
          <a:xfrm>
            <a:off x="457200" y="3276600"/>
            <a:ext cx="8229600" cy="3048000"/>
            <a:chOff x="1440" y="772"/>
            <a:chExt cx="3256" cy="654"/>
          </a:xfrm>
        </p:grpSpPr>
        <p:sp>
          <p:nvSpPr>
            <p:cNvPr id="10301" name="AutoShape 61"/>
            <p:cNvSpPr>
              <a:spLocks noChangeAspect="1" noChangeArrowheads="1" noTextEdit="1"/>
            </p:cNvSpPr>
            <p:nvPr/>
          </p:nvSpPr>
          <p:spPr bwMode="auto">
            <a:xfrm>
              <a:off x="1440" y="772"/>
              <a:ext cx="3256" cy="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309" name="_s10309"/>
            <p:cNvCxnSpPr>
              <a:cxnSpLocks noChangeShapeType="1"/>
              <a:stCxn id="10306" idx="0"/>
              <a:endCxn id="10303" idx="2"/>
            </p:cNvCxnSpPr>
            <p:nvPr/>
          </p:nvCxnSpPr>
          <p:spPr bwMode="auto">
            <a:xfrm rot="5400000" flipH="1">
              <a:off x="3627" y="501"/>
              <a:ext cx="78" cy="119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8" name="_s10308"/>
            <p:cNvCxnSpPr>
              <a:cxnSpLocks noChangeShapeType="1"/>
              <a:stCxn id="10305" idx="0"/>
              <a:endCxn id="10303" idx="2"/>
            </p:cNvCxnSpPr>
            <p:nvPr/>
          </p:nvCxnSpPr>
          <p:spPr bwMode="auto">
            <a:xfrm rot="16200000">
              <a:off x="3030" y="1098"/>
              <a:ext cx="78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7" name="_s10307"/>
            <p:cNvCxnSpPr>
              <a:cxnSpLocks noChangeShapeType="1"/>
              <a:stCxn id="10304" idx="0"/>
              <a:endCxn id="10303" idx="2"/>
            </p:cNvCxnSpPr>
            <p:nvPr/>
          </p:nvCxnSpPr>
          <p:spPr bwMode="auto">
            <a:xfrm rot="16200000">
              <a:off x="2431" y="501"/>
              <a:ext cx="78" cy="119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03" name="_s10303"/>
            <p:cNvSpPr>
              <a:spLocks noChangeArrowheads="1"/>
            </p:cNvSpPr>
            <p:nvPr/>
          </p:nvSpPr>
          <p:spPr bwMode="auto">
            <a:xfrm>
              <a:off x="2636" y="772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0481" tIns="35243" rIns="70481" bIns="35243" anchor="ctr"/>
            <a:lstStyle/>
            <a:p>
              <a:pPr algn="ctr"/>
              <a:endParaRPr lang="en-US" sz="1400"/>
            </a:p>
          </p:txBody>
        </p:sp>
        <p:sp>
          <p:nvSpPr>
            <p:cNvPr id="10304" name="_s10304"/>
            <p:cNvSpPr>
              <a:spLocks noChangeArrowheads="1"/>
            </p:cNvSpPr>
            <p:nvPr/>
          </p:nvSpPr>
          <p:spPr bwMode="auto">
            <a:xfrm>
              <a:off x="1440" y="113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0481" tIns="35243" rIns="70481" bIns="35243" anchor="ctr"/>
            <a:lstStyle/>
            <a:p>
              <a:pPr algn="ctr"/>
              <a:endParaRPr lang="en-US" sz="1400"/>
            </a:p>
          </p:txBody>
        </p:sp>
        <p:sp>
          <p:nvSpPr>
            <p:cNvPr id="10305" name="_s10305"/>
            <p:cNvSpPr>
              <a:spLocks noChangeArrowheads="1"/>
            </p:cNvSpPr>
            <p:nvPr/>
          </p:nvSpPr>
          <p:spPr bwMode="auto">
            <a:xfrm>
              <a:off x="2636" y="113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0481" tIns="35243" rIns="70481" bIns="35243" anchor="ctr"/>
            <a:lstStyle/>
            <a:p>
              <a:pPr algn="ctr"/>
              <a:endParaRPr lang="en-US" sz="1400"/>
            </a:p>
          </p:txBody>
        </p:sp>
        <p:sp>
          <p:nvSpPr>
            <p:cNvPr id="10306" name="_s10306"/>
            <p:cNvSpPr>
              <a:spLocks noChangeArrowheads="1"/>
            </p:cNvSpPr>
            <p:nvPr/>
          </p:nvSpPr>
          <p:spPr bwMode="auto">
            <a:xfrm>
              <a:off x="3832" y="113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0481" tIns="35243" rIns="70481" bIns="35243" anchor="ctr"/>
            <a:lstStyle/>
            <a:p>
              <a:pPr algn="ctr"/>
              <a:endParaRPr lang="en-US" sz="1400"/>
            </a:p>
          </p:txBody>
        </p:sp>
      </p:grpSp>
      <p:sp>
        <p:nvSpPr>
          <p:cNvPr id="10244" name="PyramidChart 1;Master;1;0.15;3"/>
          <p:cNvSpPr>
            <a:spLocks noChangeArrowheads="1"/>
          </p:cNvSpPr>
          <p:nvPr/>
        </p:nvSpPr>
        <p:spPr bwMode="auto">
          <a:xfrm>
            <a:off x="1216025" y="1981200"/>
            <a:ext cx="672306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PyramidChart 2;Master;1;0.15;3"/>
          <p:cNvSpPr>
            <a:spLocks noChangeArrowheads="1"/>
          </p:cNvSpPr>
          <p:nvPr/>
        </p:nvSpPr>
        <p:spPr bwMode="auto">
          <a:xfrm>
            <a:off x="1143000" y="2362200"/>
            <a:ext cx="672306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 how and when the project will be evaluated.</a:t>
            </a:r>
          </a:p>
          <a:p>
            <a:pPr lvl="1"/>
            <a:r>
              <a:rPr lang="en-US"/>
              <a:t>List quality assurance steps that will occur during the project.</a:t>
            </a:r>
          </a:p>
          <a:p>
            <a:pPr lvl="1"/>
            <a:r>
              <a:rPr lang="en-US"/>
              <a:t>List evaluation methods that will be used after the project is complete.</a:t>
            </a:r>
          </a:p>
          <a:p>
            <a:pPr lvl="1"/>
            <a:r>
              <a:rPr lang="en-US"/>
              <a:t>Explain how you will act on the results of your assessments and project evaluation.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Endorsements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endorsements from individuals or organizations, if available.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05000"/>
            <a:ext cx="8229600" cy="1371600"/>
          </a:xfrm>
        </p:spPr>
        <p:txBody>
          <a:bodyPr/>
          <a:lstStyle/>
          <a:p>
            <a:pPr algn="ctr"/>
            <a:r>
              <a:rPr lang="en-US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your organization.</a:t>
            </a:r>
          </a:p>
          <a:p>
            <a:pPr lvl="1"/>
            <a:r>
              <a:rPr lang="en-US"/>
              <a:t>Brief background information</a:t>
            </a:r>
          </a:p>
          <a:p>
            <a:pPr lvl="1"/>
            <a:r>
              <a:rPr lang="en-US"/>
              <a:t>Mission statement</a:t>
            </a:r>
          </a:p>
          <a:p>
            <a:r>
              <a:rPr lang="en-US"/>
              <a:t>Insert your organization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logo, if available.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Summary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 a concise summary of the project and its most important benefit.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 the problems that the project will address.</a:t>
            </a:r>
          </a:p>
          <a:p>
            <a:r>
              <a:rPr lang="en-US"/>
              <a:t>Back up your problem statement with statistics, if available.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1371600"/>
          </a:xfrm>
        </p:spPr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 specific, measurable project objectives.</a:t>
            </a:r>
          </a:p>
          <a:p>
            <a:r>
              <a:rPr lang="en-US"/>
              <a:t>Explain how the project objectives address the problems you have identified.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</a:t>
            </a:r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907338" cy="2674938"/>
          </a:xfrm>
        </p:spPr>
        <p:txBody>
          <a:bodyPr/>
          <a:lstStyle/>
          <a:p>
            <a:r>
              <a:rPr lang="en-US"/>
              <a:t>List the key benefits of the project.</a:t>
            </a:r>
          </a:p>
          <a:p>
            <a:r>
              <a:rPr lang="en-US"/>
              <a:t>Begin with the most important benefit.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of Work</a:t>
            </a:r>
          </a:p>
        </p:txBody>
      </p:sp>
      <p:sp>
        <p:nvSpPr>
          <p:cNvPr id="6174" name="Rectangle 30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981200"/>
            <a:ext cx="8148638" cy="3886200"/>
          </a:xfrm>
        </p:spPr>
        <p:txBody>
          <a:bodyPr/>
          <a:lstStyle/>
          <a:p>
            <a:r>
              <a:rPr lang="en-US"/>
              <a:t>List proposed work items and resource requirements.</a:t>
            </a:r>
          </a:p>
          <a:p>
            <a:r>
              <a:rPr lang="en-US"/>
              <a:t>This section may require several slides.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Timetable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Present a timetable for each phase of the project.</a:t>
            </a:r>
          </a:p>
        </p:txBody>
      </p:sp>
      <p:graphicFrame>
        <p:nvGraphicFramePr>
          <p:cNvPr id="55400" name="Group 104"/>
          <p:cNvGraphicFramePr>
            <a:graphicFrameLocks noGrp="1"/>
          </p:cNvGraphicFramePr>
          <p:nvPr>
            <p:ph sz="half" idx="2"/>
          </p:nvPr>
        </p:nvGraphicFramePr>
        <p:xfrm>
          <a:off x="457200" y="4038600"/>
          <a:ext cx="8229600" cy="1831341"/>
        </p:xfrm>
        <a:graphic>
          <a:graphicData uri="http://schemas.openxmlformats.org/drawingml/2006/table">
            <a:tbl>
              <a:tblPr/>
              <a:tblGrid>
                <a:gridCol w="1208088"/>
                <a:gridCol w="2830512"/>
                <a:gridCol w="4191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Start Date to Completion 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Phase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Phase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Phase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Budget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Provide a budget for the project. Use a table or chart to show budgeted items and total cost.</a:t>
            </a:r>
          </a:p>
        </p:txBody>
      </p:sp>
      <p:graphicFrame>
        <p:nvGraphicFramePr>
          <p:cNvPr id="8365" name="Group 173"/>
          <p:cNvGraphicFramePr>
            <a:graphicFrameLocks noGrp="1"/>
          </p:cNvGraphicFramePr>
          <p:nvPr>
            <p:ph sz="half" idx="2"/>
          </p:nvPr>
        </p:nvGraphicFramePr>
        <p:xfrm>
          <a:off x="4648200" y="1981200"/>
          <a:ext cx="4038600" cy="3886201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Personnel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Technology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Distribution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Promotion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Other Services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Total 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TS006089160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689E2887-2C6A-4022-B041-21553FC9EE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65CACB-C113-4C26-AFB8-1840544488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2C3C3E9-0F75-4A1D-B9ED-CA9F0CADCDBA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TS006089160.pot</Template>
  <TotalTime>770</TotalTime>
  <Words>251</Words>
  <Application>Microsoft Macintosh PowerPoint</Application>
  <PresentationFormat>On-screen Show (4:3)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Arial</vt:lpstr>
      <vt:lpstr>Wingdings</vt:lpstr>
      <vt:lpstr>Arial Black</vt:lpstr>
      <vt:lpstr>TS006089160</vt:lpstr>
      <vt:lpstr>Grant Proposal  for Project Name</vt:lpstr>
      <vt:lpstr>Introduction</vt:lpstr>
      <vt:lpstr>Project Summary</vt:lpstr>
      <vt:lpstr>Problem Statement</vt:lpstr>
      <vt:lpstr>Objectives</vt:lpstr>
      <vt:lpstr>Key Benefits</vt:lpstr>
      <vt:lpstr>Statement of Work</vt:lpstr>
      <vt:lpstr>Project Timetable</vt:lpstr>
      <vt:lpstr>Budget</vt:lpstr>
      <vt:lpstr>Key Personnel</vt:lpstr>
      <vt:lpstr>Evaluation</vt:lpstr>
      <vt:lpstr>Endorsements</vt:lpstr>
      <vt:lpstr>Questions?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Grant proposal</dc:title>
  <dc:subject/>
  <dc:creator>Microsoft Corporation</dc:creator>
  <cp:keywords/>
  <dc:description/>
  <cp:lastModifiedBy>Joe Robinson</cp:lastModifiedBy>
  <cp:revision>49</cp:revision>
  <cp:lastPrinted>1601-01-01T00:00:00Z</cp:lastPrinted>
  <dcterms:created xsi:type="dcterms:W3CDTF">2001-06-01T17:26:10Z</dcterms:created>
  <dcterms:modified xsi:type="dcterms:W3CDTF">2013-08-10T21:14:55Z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485568L</vt:lpwstr>
  </property>
  <property fmtid="{D5CDD505-2E9C-101B-9397-08002B2CF9AE}" pid="5" name="TPInstallLocation">
    <vt:lpwstr>{My Templates}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/n {FilePath}</vt:lpwstr>
  </property>
  <property fmtid="{D5CDD505-2E9C-101B-9397-08002B2CF9AE}" pid="12" name="AssetId">
    <vt:lpwstr>TS006089160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Grant proposal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EY006220130</vt:lpwstr>
  </property>
  <property fmtid="{D5CDD505-2E9C-101B-9397-08002B2CF9AE}" pid="21" name="SourceTitle">
    <vt:lpwstr>Grant proposal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LocRecommendation">
    <vt:lpwstr>Localize</vt:lpwstr>
  </property>
  <property fmtid="{D5CDD505-2E9C-101B-9397-08002B2CF9AE}" pid="26" name="UALocComments">
    <vt:lpwstr>UpdatesNotHO13</vt:lpwstr>
  </property>
  <property fmtid="{D5CDD505-2E9C-101B-9397-08002B2CF9AE}" pid="27" name="Applications">
    <vt:lpwstr>64;#PowerPoint 2003;#182;#Office XP;#79;#Template 12;#65;#Microsoft Office PowerPoint 2007</vt:lpwstr>
  </property>
  <property fmtid="{D5CDD505-2E9C-101B-9397-08002B2CF9AE}" pid="28" name="TemplateStatus">
    <vt:lpwstr>Complete</vt:lpwstr>
  </property>
  <property fmtid="{D5CDD505-2E9C-101B-9397-08002B2CF9AE}" pid="29" name="ContentTypeId">
    <vt:lpwstr>0x0101006025706CF4CD034688BEBAE97A2E701D020200C3831ACA17D8814887A164412888521E</vt:lpwstr>
  </property>
  <property fmtid="{D5CDD505-2E9C-101B-9397-08002B2CF9AE}" pid="30" name="IsDeleted">
    <vt:lpwstr>0</vt:lpwstr>
  </property>
  <property fmtid="{D5CDD505-2E9C-101B-9397-08002B2CF9AE}" pid="31" name="ShowIn">
    <vt:lpwstr>Show everywhere</vt:lpwstr>
  </property>
  <property fmtid="{D5CDD505-2E9C-101B-9397-08002B2CF9AE}" pid="32" name="UANotes">
    <vt:lpwstr>B2 NA2US</vt:lpwstr>
  </property>
  <property fmtid="{D5CDD505-2E9C-101B-9397-08002B2CF9AE}" pid="33" name="PublishStatusLookup">
    <vt:lpwstr>258054</vt:lpwstr>
  </property>
  <property fmtid="{D5CDD505-2E9C-101B-9397-08002B2CF9AE}" pid="34" name="TPComponent">
    <vt:lpwstr>PPTFiles</vt:lpwstr>
  </property>
  <property fmtid="{D5CDD505-2E9C-101B-9397-08002B2CF9AE}" pid="35" name="TPNamespace">
    <vt:lpwstr>POWERPNT</vt:lpwstr>
  </property>
  <property fmtid="{D5CDD505-2E9C-101B-9397-08002B2CF9AE}" pid="36" name="TPClientViewer">
    <vt:lpwstr>Microsoft Office PowerPoint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TP006089160</vt:lpwstr>
  </property>
</Properties>
</file>