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9" r:id="rId11"/>
    <p:sldId id="264" r:id="rId12"/>
    <p:sldId id="265" r:id="rId13"/>
    <p:sldId id="266" r:id="rId14"/>
    <p:sldId id="268" r:id="rId15"/>
    <p:sldId id="267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7" d="100"/>
          <a:sy n="77" d="100"/>
        </p:scale>
        <p:origin x="-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4. Фабричный метод, </a:t>
            </a:r>
            <a:r>
              <a:rPr lang="en-US" dirty="0" smtClean="0"/>
              <a:t>SOLID</a:t>
            </a:r>
            <a:r>
              <a:rPr lang="ru-RU" dirty="0" smtClean="0"/>
              <a:t>, </a:t>
            </a:r>
            <a:r>
              <a:rPr lang="ru-RU" smtClean="0"/>
              <a:t>Абстрактная фабрика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264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инверсии зависимостей</a:t>
            </a:r>
            <a:br>
              <a:rPr lang="ru-RU" dirty="0" smtClean="0"/>
            </a:br>
            <a:r>
              <a:rPr lang="en-US" sz="2000" dirty="0" smtClean="0"/>
              <a:t>Dependency Inversion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0084" y="2210564"/>
            <a:ext cx="548716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21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единственной обязанности</a:t>
            </a:r>
            <a:br>
              <a:rPr lang="ru-RU" dirty="0"/>
            </a:br>
            <a:r>
              <a:rPr lang="en-US" sz="2000" dirty="0" smtClean="0"/>
              <a:t>Single responsibility principle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Каждый</a:t>
            </a:r>
            <a:r>
              <a:rPr lang="ru-RU" dirty="0"/>
              <a:t> </a:t>
            </a:r>
            <a:r>
              <a:rPr lang="ru-RU" dirty="0" smtClean="0"/>
              <a:t>объект должен </a:t>
            </a:r>
            <a:r>
              <a:rPr lang="ru-RU" dirty="0"/>
              <a:t>иметь одну обязанность и эта обязанность должна быть полностью </a:t>
            </a:r>
            <a:r>
              <a:rPr lang="ru-RU" dirty="0" smtClean="0"/>
              <a:t>инкапсулирована</a:t>
            </a:r>
            <a:r>
              <a:rPr lang="ru-RU" dirty="0"/>
              <a:t> в </a:t>
            </a:r>
            <a:r>
              <a:rPr lang="ru-RU" dirty="0" smtClean="0"/>
              <a:t>класс</a:t>
            </a:r>
          </a:p>
          <a:p>
            <a:r>
              <a:rPr lang="ru-RU" dirty="0" smtClean="0"/>
              <a:t>Все </a:t>
            </a:r>
            <a:r>
              <a:rPr lang="ru-RU" dirty="0"/>
              <a:t>его сервисы должны быть направлены исключительно на обеспечение этой обязанности.</a:t>
            </a:r>
          </a:p>
        </p:txBody>
      </p:sp>
    </p:spTree>
    <p:extLst>
      <p:ext uri="{BB962C8B-B14F-4D97-AF65-F5344CB8AC3E}">
        <p14:creationId xmlns:p14="http://schemas.microsoft.com/office/powerpoint/2010/main" xmlns="" val="371693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</a:t>
            </a:r>
            <a:r>
              <a:rPr lang="ru-RU" dirty="0" smtClean="0"/>
              <a:t>открытости/закрытости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Open/closed principle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П</a:t>
            </a:r>
            <a:r>
              <a:rPr lang="ru-RU" dirty="0" smtClean="0"/>
              <a:t>рограммные </a:t>
            </a:r>
            <a:r>
              <a:rPr lang="ru-RU" dirty="0"/>
              <a:t>сущности (классы, модули, функции и т. п.) должны быть открыты для расширения, но закрыты для изменения</a:t>
            </a:r>
          </a:p>
        </p:txBody>
      </p:sp>
    </p:spTree>
    <p:extLst>
      <p:ext uri="{BB962C8B-B14F-4D97-AF65-F5344CB8AC3E}">
        <p14:creationId xmlns:p14="http://schemas.microsoft.com/office/powerpoint/2010/main" xmlns="" val="2017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подстановки Барбары Лисков</a:t>
            </a:r>
            <a:br>
              <a:rPr lang="ru-RU" dirty="0"/>
            </a:br>
            <a:r>
              <a:rPr lang="en-US" sz="2000" dirty="0" err="1" smtClean="0"/>
              <a:t>Liskov</a:t>
            </a:r>
            <a:r>
              <a:rPr lang="en-US" sz="2000" dirty="0" smtClean="0"/>
              <a:t> substitution principle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Функции, которые используют базовый тип, должны иметь возможность использовать подтипы базового типа, не зная об этом.</a:t>
            </a:r>
          </a:p>
        </p:txBody>
      </p:sp>
    </p:spTree>
    <p:extLst>
      <p:ext uri="{BB962C8B-B14F-4D97-AF65-F5344CB8AC3E}">
        <p14:creationId xmlns:p14="http://schemas.microsoft.com/office/powerpoint/2010/main" xmlns="" val="35828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разделения интерфейсов</a:t>
            </a:r>
            <a:br>
              <a:rPr lang="ru-RU" dirty="0" smtClean="0"/>
            </a:br>
            <a:r>
              <a:rPr lang="en-US" sz="2000" dirty="0" smtClean="0"/>
              <a:t>Interface segregation principle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</a:t>
            </a:r>
            <a:r>
              <a:rPr lang="ru-RU" dirty="0" smtClean="0"/>
              <a:t>лишком </a:t>
            </a:r>
            <a:r>
              <a:rPr lang="ru-RU" dirty="0"/>
              <a:t>«толстые» интерфейсы необходимо разделять на более маленькие и специфические, чтобы клиенты маленьких интерфейсов знали только о методах, которые необходимы им в </a:t>
            </a:r>
            <a:r>
              <a:rPr lang="ru-RU" dirty="0" smtClean="0"/>
              <a:t>работе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итоге, при изменении метода интерфейса не должны меняться клиенты, которые этот метод не используют.</a:t>
            </a:r>
          </a:p>
        </p:txBody>
      </p:sp>
    </p:spTree>
    <p:extLst>
      <p:ext uri="{BB962C8B-B14F-4D97-AF65-F5344CB8AC3E}">
        <p14:creationId xmlns:p14="http://schemas.microsoft.com/office/powerpoint/2010/main" xmlns="" val="41928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 smtClean="0"/>
              <a:t>S</a:t>
            </a:r>
            <a:r>
              <a:rPr lang="en-US" dirty="0" smtClean="0"/>
              <a:t>ingle responsibility principle</a:t>
            </a:r>
          </a:p>
          <a:p>
            <a:r>
              <a:rPr lang="en-US" b="1" dirty="0" smtClean="0"/>
              <a:t>O</a:t>
            </a:r>
            <a:r>
              <a:rPr lang="en-US" dirty="0" smtClean="0"/>
              <a:t>pen/Closed principle</a:t>
            </a:r>
          </a:p>
          <a:p>
            <a:r>
              <a:rPr lang="en-US" b="1" dirty="0" err="1" smtClean="0"/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substitution principle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nterface segregation principle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ependency inversion principle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41463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Абстрактная фабрика</a:t>
            </a:r>
            <a:br>
              <a:rPr lang="ru-RU" dirty="0" smtClean="0"/>
            </a:br>
            <a:r>
              <a:rPr lang="en-US" sz="2000" dirty="0" smtClean="0"/>
              <a:t>Abstract factory pattern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ru-RU" dirty="0" smtClean="0"/>
              <a:t>Порождающий шаблон проектирования</a:t>
            </a:r>
          </a:p>
          <a:p>
            <a:r>
              <a:rPr lang="ru-RU" dirty="0"/>
              <a:t>Предоставляет интерфейс для создания семейств взаимосвязанных или взаимозависимых объектов, не специфицируя их конкретных </a:t>
            </a:r>
            <a:r>
              <a:rPr lang="ru-RU" dirty="0" smtClean="0"/>
              <a:t>классов</a:t>
            </a:r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Использование:</a:t>
            </a:r>
          </a:p>
          <a:p>
            <a:r>
              <a:rPr lang="ru-RU" dirty="0" smtClean="0"/>
              <a:t>Создание компонентов системы</a:t>
            </a:r>
          </a:p>
        </p:txBody>
      </p:sp>
    </p:spTree>
    <p:extLst>
      <p:ext uri="{BB962C8B-B14F-4D97-AF65-F5344CB8AC3E}">
        <p14:creationId xmlns:p14="http://schemas.microsoft.com/office/powerpoint/2010/main" xmlns="" val="10954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Абстрактная фабрика</a:t>
            </a:r>
            <a:br>
              <a:rPr lang="ru-RU" dirty="0" smtClean="0"/>
            </a:br>
            <a:r>
              <a:rPr lang="en-US" sz="2000" dirty="0" smtClean="0"/>
              <a:t>Abstract factory pattern</a:t>
            </a:r>
            <a:endParaRPr lang="ru-RU" sz="2000" dirty="0"/>
          </a:p>
        </p:txBody>
      </p:sp>
      <p:pic>
        <p:nvPicPr>
          <p:cNvPr id="2054" name="Picture 6" descr="http://codelab.ru/data/tasks/200/Image/struct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3475" y="2438399"/>
            <a:ext cx="6860383" cy="389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922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Абстрактная фабрика</a:t>
            </a:r>
            <a:br>
              <a:rPr lang="ru-RU" dirty="0" smtClean="0"/>
            </a:br>
            <a:r>
              <a:rPr lang="en-US" sz="2000" dirty="0" smtClean="0"/>
              <a:t>Abstract factory pattern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ru-RU" dirty="0" smtClean="0"/>
              <a:t>Изолирует </a:t>
            </a:r>
            <a:r>
              <a:rPr lang="ru-RU" dirty="0"/>
              <a:t>конкретные классы;</a:t>
            </a:r>
          </a:p>
          <a:p>
            <a:r>
              <a:rPr lang="ru-RU" dirty="0" smtClean="0"/>
              <a:t>Упрощает </a:t>
            </a:r>
            <a:r>
              <a:rPr lang="ru-RU" dirty="0"/>
              <a:t>замену семейств продуктов;</a:t>
            </a:r>
          </a:p>
          <a:p>
            <a:r>
              <a:rPr lang="ru-RU" dirty="0" smtClean="0"/>
              <a:t>Гарантирует </a:t>
            </a:r>
            <a:r>
              <a:rPr lang="ru-RU" dirty="0"/>
              <a:t>сочетаемость продуктов.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Сложно </a:t>
            </a:r>
            <a:r>
              <a:rPr lang="ru-RU" dirty="0"/>
              <a:t>добавить поддержку нового вида продуктов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14558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4311" y="2438399"/>
            <a:ext cx="3764021" cy="2648756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0341" y="2438399"/>
            <a:ext cx="3573889" cy="31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47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7443" y="2438399"/>
            <a:ext cx="6892447" cy="34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08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48947" y="2438399"/>
            <a:ext cx="3289439" cy="438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4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Фабрика</a:t>
            </a:r>
            <a:br>
              <a:rPr lang="ru-RU" dirty="0" smtClean="0"/>
            </a:br>
            <a:r>
              <a:rPr lang="en-US" sz="2000" dirty="0" smtClean="0"/>
              <a:t>Factory pattern</a:t>
            </a:r>
            <a:r>
              <a:rPr lang="ru-RU" sz="2000" dirty="0" smtClean="0"/>
              <a:t> (</a:t>
            </a:r>
            <a:r>
              <a:rPr lang="en-US" sz="2000" dirty="0" smtClean="0"/>
              <a:t>factory method)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Порождающий шаблон</a:t>
            </a:r>
          </a:p>
          <a:p>
            <a:r>
              <a:rPr lang="ru-RU" dirty="0" smtClean="0"/>
              <a:t>Инкапсулирует методы создания объекта</a:t>
            </a:r>
          </a:p>
          <a:p>
            <a:r>
              <a:rPr lang="ru-RU" dirty="0"/>
              <a:t>Определяет интерфейс для создания объекта, но оставляет подклассам решение о том, какой класс </a:t>
            </a:r>
            <a:r>
              <a:rPr lang="ru-RU" dirty="0" err="1" smtClean="0"/>
              <a:t>инстанцировать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115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Фабрика</a:t>
            </a:r>
            <a:br>
              <a:rPr lang="ru-RU" dirty="0" smtClean="0"/>
            </a:br>
            <a:r>
              <a:rPr lang="en-US" sz="2000" dirty="0" smtClean="0"/>
              <a:t>Factory pattern</a:t>
            </a:r>
            <a:r>
              <a:rPr lang="ru-RU" sz="2000" dirty="0" smtClean="0"/>
              <a:t> (</a:t>
            </a:r>
            <a:r>
              <a:rPr lang="en-US" sz="2000" dirty="0" smtClean="0"/>
              <a:t>factory method)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Фабричный метод (Factory Method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4993" y="2666999"/>
            <a:ext cx="7677345" cy="280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51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Фабрика</a:t>
            </a:r>
            <a:br>
              <a:rPr lang="ru-RU" dirty="0" smtClean="0"/>
            </a:br>
            <a:r>
              <a:rPr lang="en-US" sz="2000" dirty="0" smtClean="0"/>
              <a:t>Factory pattern</a:t>
            </a:r>
            <a:r>
              <a:rPr lang="ru-RU" sz="2000" dirty="0" smtClean="0"/>
              <a:t> (</a:t>
            </a:r>
            <a:r>
              <a:rPr lang="en-US" sz="2000" dirty="0" smtClean="0"/>
              <a:t>factory method)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dirty="0" smtClean="0"/>
              <a:t>Определяет </a:t>
            </a:r>
            <a:r>
              <a:rPr lang="ru-RU" dirty="0"/>
              <a:t>интерфейс создания </a:t>
            </a:r>
            <a:r>
              <a:rPr lang="ru-RU" dirty="0" smtClean="0"/>
              <a:t>объекта</a:t>
            </a:r>
            <a:r>
              <a:rPr lang="ru-RU" dirty="0"/>
              <a:t>, но позволяет </a:t>
            </a:r>
            <a:r>
              <a:rPr lang="ru-RU" dirty="0" err="1"/>
              <a:t>субклассам</a:t>
            </a:r>
            <a:r>
              <a:rPr lang="ru-RU" dirty="0"/>
              <a:t> выбрать класс </a:t>
            </a:r>
            <a:r>
              <a:rPr lang="ru-RU" dirty="0" smtClean="0"/>
              <a:t>создаваемого </a:t>
            </a:r>
            <a:r>
              <a:rPr lang="ru-RU" dirty="0"/>
              <a:t>экземпляра. Таким образом, Фабричный Метод делегирует </a:t>
            </a:r>
            <a:r>
              <a:rPr lang="ru-RU" dirty="0" smtClean="0"/>
              <a:t>операцию </a:t>
            </a:r>
            <a:r>
              <a:rPr lang="ru-RU" dirty="0"/>
              <a:t>создания экземпляра </a:t>
            </a:r>
            <a:r>
              <a:rPr lang="ru-RU" dirty="0" err="1"/>
              <a:t>субклассам</a:t>
            </a:r>
            <a:r>
              <a:rPr lang="ru-RU" dirty="0"/>
              <a:t>. 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378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Фабрика</a:t>
            </a:r>
            <a:br>
              <a:rPr lang="ru-RU" dirty="0" smtClean="0"/>
            </a:br>
            <a:r>
              <a:rPr lang="en-US" sz="2000" dirty="0" smtClean="0"/>
              <a:t>Factory pattern</a:t>
            </a:r>
            <a:r>
              <a:rPr lang="ru-RU" sz="2000" dirty="0" smtClean="0"/>
              <a:t> (</a:t>
            </a:r>
            <a:r>
              <a:rPr lang="en-US" sz="2000" dirty="0" smtClean="0"/>
              <a:t>factory method)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Создание объектов, независимо от их типов и сложности процесса </a:t>
            </a:r>
            <a:r>
              <a:rPr lang="ru-RU" dirty="0" smtClean="0"/>
              <a:t>создания</a:t>
            </a:r>
          </a:p>
          <a:p>
            <a:endParaRPr lang="ru-RU" dirty="0"/>
          </a:p>
          <a:p>
            <a:r>
              <a:rPr lang="ru-RU" dirty="0"/>
              <a:t>Даже для одного объекта необходимо создать соответствующую фабрику, что увеличивает код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84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инверсии зависимостей</a:t>
            </a:r>
            <a:br>
              <a:rPr lang="ru-RU" dirty="0" smtClean="0"/>
            </a:br>
            <a:r>
              <a:rPr lang="en-US" sz="2000" dirty="0" smtClean="0"/>
              <a:t>Dependency Inversion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Модули верхних уровней не должны зависеть от модулей нижних уровней. Оба типа модулей должны зависеть от абстракций.</a:t>
            </a:r>
          </a:p>
          <a:p>
            <a:r>
              <a:rPr lang="ru-RU" dirty="0"/>
              <a:t>Абстракции не должны зависеть от деталей. Детали должны зависеть от абстракций.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307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94</TotalTime>
  <Words>284</Words>
  <Application>Microsoft Office PowerPoint</Application>
  <PresentationFormat>Произвольный</PresentationFormat>
  <Paragraphs>49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Параллакс</vt:lpstr>
      <vt:lpstr>Шаблоны проектирования</vt:lpstr>
      <vt:lpstr>Исходные данные</vt:lpstr>
      <vt:lpstr>Исходные данные</vt:lpstr>
      <vt:lpstr>Исходные данные</vt:lpstr>
      <vt:lpstr>Шаблон Фабрика Factory pattern (factory method)</vt:lpstr>
      <vt:lpstr>Шаблон Фабрика Factory pattern (factory method)</vt:lpstr>
      <vt:lpstr>Шаблон Фабрика Factory pattern (factory method)</vt:lpstr>
      <vt:lpstr>Шаблон Фабрика Factory pattern (factory method)</vt:lpstr>
      <vt:lpstr>Принцип инверсии зависимостей Dependency Inversion</vt:lpstr>
      <vt:lpstr>Принцип инверсии зависимостей Dependency Inversion</vt:lpstr>
      <vt:lpstr>Принцип единственной обязанности Single responsibility principle</vt:lpstr>
      <vt:lpstr>Принцип открытости/закрытости Open/closed principle</vt:lpstr>
      <vt:lpstr>Принцип подстановки Барбары Лисков Liskov substitution principle</vt:lpstr>
      <vt:lpstr>Принцип разделения интерфейсов Interface segregation principle</vt:lpstr>
      <vt:lpstr>SOLID</vt:lpstr>
      <vt:lpstr>Абстрактная фабрика Abstract factory pattern</vt:lpstr>
      <vt:lpstr>Абстрактная фабрика Abstract factory pattern</vt:lpstr>
      <vt:lpstr>Абстрактная фабрика Abstract factory pattern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проектирования</dc:title>
  <dc:creator>Ksenia Korotovskikh</dc:creator>
  <cp:lastModifiedBy>Mikhail.Tiulubaev</cp:lastModifiedBy>
  <cp:revision>32</cp:revision>
  <dcterms:created xsi:type="dcterms:W3CDTF">2016-10-03T16:28:44Z</dcterms:created>
  <dcterms:modified xsi:type="dcterms:W3CDTF">2017-03-14T13:53:18Z</dcterms:modified>
</cp:coreProperties>
</file>