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Форматы обмена данными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86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форматов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Воспринимаются человеком</a:t>
            </a:r>
          </a:p>
          <a:p>
            <a:pPr lvl="1"/>
            <a:r>
              <a:rPr lang="ru-RU" dirty="0" smtClean="0"/>
              <a:t>Элементы могут быть отредактированы</a:t>
            </a:r>
          </a:p>
          <a:p>
            <a:pPr lvl="1"/>
            <a:r>
              <a:rPr lang="ru-RU" dirty="0" smtClean="0"/>
              <a:t>Использование в протоколах передачи по сети – </a:t>
            </a:r>
            <a:r>
              <a:rPr lang="en-US" dirty="0" smtClean="0"/>
              <a:t>HTTP, HTTPS…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06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Comma-Separated Values (CSV)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Значения перечисляются через запятую, или точку с запятой</a:t>
            </a:r>
          </a:p>
          <a:p>
            <a:r>
              <a:rPr lang="ru-RU" dirty="0" smtClean="0"/>
              <a:t>Логические блоки могут быть разделены символом перехода на новую строку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37" y="3154286"/>
            <a:ext cx="5509584" cy="3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8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Comma-Separated Values (CSV)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каждом языке программирования есть встроенные функции для разбиения строки на массив подстрок с указанным разделителем</a:t>
            </a:r>
          </a:p>
          <a:p>
            <a:r>
              <a:rPr lang="ru-RU" dirty="0" smtClean="0"/>
              <a:t>Значения записываются по очереди через указанный разделитель</a:t>
            </a:r>
          </a:p>
          <a:p>
            <a:r>
              <a:rPr lang="ru-RU" dirty="0" smtClean="0"/>
              <a:t>Если есть необходимость разделить логические блоки, вместо разделителя используется символ переноса строки (</a:t>
            </a:r>
            <a:r>
              <a:rPr lang="en-US" dirty="0" smtClean="0"/>
              <a:t>\n </a:t>
            </a:r>
            <a:r>
              <a:rPr lang="ru-RU" dirty="0" smtClean="0"/>
              <a:t>в </a:t>
            </a:r>
            <a:r>
              <a:rPr lang="en-US" dirty="0" smtClean="0"/>
              <a:t>Unix </a:t>
            </a:r>
            <a:r>
              <a:rPr lang="ru-RU" dirty="0" smtClean="0"/>
              <a:t>системах, </a:t>
            </a:r>
            <a:r>
              <a:rPr lang="en-US" dirty="0" smtClean="0"/>
              <a:t>\r\n </a:t>
            </a:r>
            <a:r>
              <a:rPr lang="ru-RU" dirty="0" smtClean="0"/>
              <a:t>в </a:t>
            </a:r>
            <a:r>
              <a:rPr lang="en-US" dirty="0" smtClean="0"/>
              <a:t>Windows)</a:t>
            </a:r>
            <a:endParaRPr lang="ru-RU" dirty="0" smtClean="0"/>
          </a:p>
          <a:p>
            <a:r>
              <a:rPr lang="ru-RU" dirty="0" smtClean="0"/>
              <a:t>Если в одном из значений используется символ, являющийся разделителем во всем файле, это значение заключается в двойные кавычки (</a:t>
            </a:r>
            <a:r>
              <a:rPr lang="en-US" dirty="0" smtClean="0"/>
              <a:t>“</a:t>
            </a:r>
            <a:r>
              <a:rPr lang="ru-RU" dirty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0407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Comma-Separated Values (CSV)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Используется для передачи массива данных</a:t>
            </a:r>
          </a:p>
          <a:p>
            <a:r>
              <a:rPr lang="ru-RU" dirty="0" smtClean="0"/>
              <a:t>Может быть открыт большинством современных редакторов таблиц</a:t>
            </a:r>
          </a:p>
          <a:p>
            <a:pPr lvl="1"/>
            <a:r>
              <a:rPr lang="en-US" dirty="0" smtClean="0"/>
              <a:t>Microsoft Office Excel</a:t>
            </a:r>
          </a:p>
          <a:p>
            <a:pPr lvl="1"/>
            <a:r>
              <a:rPr lang="en-US" dirty="0" smtClean="0"/>
              <a:t>Google Documents</a:t>
            </a:r>
          </a:p>
          <a:p>
            <a:pPr lvl="1"/>
            <a:r>
              <a:rPr lang="en-US" dirty="0" smtClean="0"/>
              <a:t>OpenOffice Spreadsheet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ru-RU" dirty="0" smtClean="0"/>
              <a:t>Широкое использование в инженерных программах, где необходимо оперировать большим объемом данных, при этом не важно в каком порядке они переданы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19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Comma-Separated Values (CSV)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общепринятых механизмов </a:t>
            </a:r>
            <a:r>
              <a:rPr lang="ru-RU" dirty="0" err="1" smtClean="0"/>
              <a:t>валидации</a:t>
            </a:r>
            <a:r>
              <a:rPr lang="ru-RU" dirty="0"/>
              <a:t> </a:t>
            </a:r>
            <a:r>
              <a:rPr lang="ru-RU" dirty="0" smtClean="0"/>
              <a:t>строки</a:t>
            </a:r>
          </a:p>
          <a:p>
            <a:r>
              <a:rPr lang="ru-RU" dirty="0" smtClean="0"/>
              <a:t>Велика вероятность ошибки, связанной с человеческим фактором</a:t>
            </a:r>
            <a:endParaRPr lang="en-US" dirty="0" smtClean="0"/>
          </a:p>
          <a:p>
            <a:r>
              <a:rPr lang="ru-RU" dirty="0" smtClean="0"/>
              <a:t>Отсутствие универсальной формы передачи сложных структур данных</a:t>
            </a:r>
          </a:p>
          <a:p>
            <a:endParaRPr lang="ru-RU" dirty="0"/>
          </a:p>
          <a:p>
            <a:r>
              <a:rPr lang="ru-RU" dirty="0"/>
              <a:t>Общее название для ряда форматов</a:t>
            </a:r>
          </a:p>
          <a:p>
            <a:pPr lvl="1"/>
            <a:r>
              <a:rPr lang="en-US" dirty="0"/>
              <a:t>Tab-Separated Values</a:t>
            </a:r>
          </a:p>
          <a:p>
            <a:pPr lvl="1"/>
            <a:r>
              <a:rPr lang="en-US" dirty="0"/>
              <a:t>Delimiter-Separated </a:t>
            </a:r>
            <a:r>
              <a:rPr lang="en-US" dirty="0" smtClean="0"/>
              <a:t>Values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62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 (XML)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– </a:t>
            </a:r>
            <a:r>
              <a:rPr lang="ru-RU" dirty="0" smtClean="0"/>
              <a:t>Расширяемый язык разметки</a:t>
            </a:r>
          </a:p>
          <a:p>
            <a:r>
              <a:rPr lang="ru-RU" dirty="0" smtClean="0"/>
              <a:t>Разрабатывался как удобный для создания и редактирования язык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188505"/>
            <a:ext cx="4343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Формат представляет собой набор тегов, заключенных между символами </a:t>
            </a:r>
            <a:r>
              <a:rPr lang="en-US" dirty="0" smtClean="0"/>
              <a:t>&lt; </a:t>
            </a:r>
            <a:r>
              <a:rPr lang="ru-RU" dirty="0" smtClean="0"/>
              <a:t>и 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Тег может содержать внутренние данные…</a:t>
            </a:r>
          </a:p>
          <a:p>
            <a:pPr lvl="1"/>
            <a:r>
              <a:rPr lang="en-US" dirty="0" smtClean="0"/>
              <a:t>&lt;text&gt;data&lt;/text&gt; </a:t>
            </a:r>
            <a:r>
              <a:rPr lang="ru-RU" dirty="0" smtClean="0"/>
              <a:t>(где </a:t>
            </a:r>
            <a:r>
              <a:rPr lang="en-US" dirty="0" smtClean="0"/>
              <a:t>text – </a:t>
            </a:r>
            <a:r>
              <a:rPr lang="ru-RU" dirty="0" smtClean="0"/>
              <a:t>любая последовательность символов, </a:t>
            </a:r>
            <a:r>
              <a:rPr lang="en-US" dirty="0" smtClean="0"/>
              <a:t>data </a:t>
            </a:r>
            <a:r>
              <a:rPr lang="ru-RU" dirty="0" smtClean="0"/>
              <a:t>– любая последовательность символов или вложенных тегов)</a:t>
            </a:r>
          </a:p>
          <a:p>
            <a:r>
              <a:rPr lang="ru-RU" dirty="0" smtClean="0"/>
              <a:t>…а может и не содержать</a:t>
            </a:r>
          </a:p>
          <a:p>
            <a:pPr lvl="1"/>
            <a:r>
              <a:rPr lang="en-US" dirty="0" smtClean="0"/>
              <a:t>&lt;text /&gt;</a:t>
            </a:r>
          </a:p>
          <a:p>
            <a:r>
              <a:rPr lang="ru-RU" dirty="0" smtClean="0"/>
              <a:t>У тега могут быть собственные атрибуты в виде строк</a:t>
            </a:r>
          </a:p>
          <a:p>
            <a:pPr lvl="1"/>
            <a:r>
              <a:rPr lang="en-US" dirty="0" smtClean="0"/>
              <a:t>&lt;text length=“256” 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2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0710"/>
          </a:xfrm>
        </p:spPr>
        <p:txBody>
          <a:bodyPr/>
          <a:lstStyle/>
          <a:p>
            <a:r>
              <a:rPr lang="ru-RU" dirty="0" smtClean="0"/>
              <a:t>Первым тегом обязательно должен идти тег </a:t>
            </a:r>
            <a:r>
              <a:rPr lang="en-US" dirty="0" smtClean="0"/>
              <a:t>&lt;</a:t>
            </a:r>
            <a:r>
              <a:rPr lang="ru-RU" dirty="0"/>
              <a:t>?</a:t>
            </a:r>
            <a:r>
              <a:rPr lang="en-US" dirty="0" smtClean="0"/>
              <a:t>xml </a:t>
            </a:r>
            <a:r>
              <a:rPr lang="ru-RU" dirty="0" smtClean="0"/>
              <a:t>?</a:t>
            </a:r>
            <a:r>
              <a:rPr lang="en-US" dirty="0" smtClean="0"/>
              <a:t>&gt;</a:t>
            </a:r>
            <a:r>
              <a:rPr lang="ru-RU" dirty="0" smtClean="0"/>
              <a:t>, содержащий информацию о версии используемой разметки, кодировке файла, ссылки на другие файлы</a:t>
            </a:r>
          </a:p>
          <a:p>
            <a:pPr lvl="1"/>
            <a:r>
              <a:rPr lang="en-US" dirty="0"/>
              <a:t>&lt;?xml version="1.0" encoding="windows-1251" standalone="no</a:t>
            </a:r>
            <a:r>
              <a:rPr lang="en-US" dirty="0" smtClean="0"/>
              <a:t>"?&gt;</a:t>
            </a:r>
            <a:endParaRPr lang="ru-RU" dirty="0" smtClean="0"/>
          </a:p>
          <a:p>
            <a:r>
              <a:rPr lang="ru-RU" dirty="0" smtClean="0"/>
              <a:t>Дальше описывается структура самого документа, весь документ должен быть обрамлен в корневой тег</a:t>
            </a:r>
          </a:p>
          <a:p>
            <a:pPr lvl="1"/>
            <a:r>
              <a:rPr lang="en-US" dirty="0" smtClean="0"/>
              <a:t>&lt;root&gt;….&lt;/root&gt;</a:t>
            </a:r>
          </a:p>
          <a:p>
            <a:r>
              <a:rPr lang="ru-RU" dirty="0" smtClean="0"/>
              <a:t>В файле не может быть объявлено больше одного тега на первом уровне вложенности</a:t>
            </a:r>
            <a:endParaRPr lang="en-US" dirty="0" smtClean="0"/>
          </a:p>
          <a:p>
            <a:r>
              <a:rPr lang="ru-RU" dirty="0" smtClean="0"/>
              <a:t>Могут присутствовать комментарии в любом месте документа</a:t>
            </a:r>
          </a:p>
          <a:p>
            <a:pPr lvl="1"/>
            <a:r>
              <a:rPr lang="en-US" dirty="0" smtClean="0"/>
              <a:t>&lt;!-- </a:t>
            </a:r>
            <a:r>
              <a:rPr lang="ru-RU" dirty="0" smtClean="0"/>
              <a:t>комментарий </a:t>
            </a:r>
            <a:r>
              <a:rPr lang="en-US" dirty="0" smtClean="0"/>
              <a:t>--&gt;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06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XPath –</a:t>
            </a:r>
            <a:r>
              <a:rPr lang="ru-RU" dirty="0" smtClean="0"/>
              <a:t> язык описания запросов к структуре </a:t>
            </a:r>
            <a:r>
              <a:rPr lang="en-US" dirty="0" smtClean="0"/>
              <a:t>XML</a:t>
            </a:r>
            <a:endParaRPr lang="ru-RU" dirty="0"/>
          </a:p>
          <a:p>
            <a:r>
              <a:rPr lang="ru-RU" dirty="0" smtClean="0"/>
              <a:t>Его реализация в том или ином виде существует в большинстве языков программирования</a:t>
            </a:r>
            <a:endParaRPr lang="en-US" dirty="0" smtClean="0"/>
          </a:p>
          <a:p>
            <a:r>
              <a:rPr lang="ru-RU" dirty="0" smtClean="0"/>
              <a:t>Существует отдельный язык </a:t>
            </a:r>
            <a:r>
              <a:rPr lang="en-US" dirty="0" smtClean="0"/>
              <a:t>X</a:t>
            </a:r>
            <a:r>
              <a:rPr lang="en-US" dirty="0"/>
              <a:t>Q</a:t>
            </a:r>
            <a:r>
              <a:rPr lang="en-US" dirty="0" smtClean="0"/>
              <a:t>uery </a:t>
            </a:r>
            <a:r>
              <a:rPr lang="ru-RU" dirty="0" smtClean="0"/>
              <a:t>для организации работы с документами </a:t>
            </a:r>
            <a:r>
              <a:rPr lang="en-US" dirty="0" smtClean="0"/>
              <a:t>XML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38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Выбрать элемент </a:t>
            </a:r>
            <a:r>
              <a:rPr lang="en-US" dirty="0" smtClean="0"/>
              <a:t>Melon:</a:t>
            </a:r>
          </a:p>
          <a:p>
            <a:pPr lvl="1"/>
            <a:r>
              <a:rPr lang="en-US" dirty="0" err="1" smtClean="0"/>
              <a:t>SampleXML</a:t>
            </a:r>
            <a:r>
              <a:rPr lang="en-US" dirty="0" smtClean="0"/>
              <a:t>/Fruits/Fruits4</a:t>
            </a:r>
          </a:p>
          <a:p>
            <a:r>
              <a:rPr lang="ru-RU" dirty="0" smtClean="0"/>
              <a:t>Выбрать элемент с атрибутом </a:t>
            </a:r>
            <a:r>
              <a:rPr lang="en-US" dirty="0" smtClean="0"/>
              <a:t>Special</a:t>
            </a:r>
          </a:p>
          <a:p>
            <a:pPr lvl="1"/>
            <a:r>
              <a:rPr lang="en-US" dirty="0" err="1" smtClean="0"/>
              <a:t>SampleXML</a:t>
            </a:r>
            <a:r>
              <a:rPr lang="en-US" dirty="0" smtClean="0"/>
              <a:t>/Colors/[Special]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2406650"/>
            <a:ext cx="4343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появления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Разрастание программного обеспечения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86" y="2285999"/>
            <a:ext cx="5280338" cy="3810643"/>
          </a:xfrm>
        </p:spPr>
      </p:pic>
    </p:spTree>
    <p:extLst>
      <p:ext uri="{BB962C8B-B14F-4D97-AF65-F5344CB8AC3E}">
        <p14:creationId xmlns:p14="http://schemas.microsoft.com/office/powerpoint/2010/main" val="421384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Документ в виде </a:t>
            </a:r>
            <a:r>
              <a:rPr lang="en-US" dirty="0" smtClean="0"/>
              <a:t>XML</a:t>
            </a:r>
            <a:r>
              <a:rPr lang="ru-RU" dirty="0" smtClean="0"/>
              <a:t> для описания содержимого некоторого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89" y="2832494"/>
            <a:ext cx="5422222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Используется для проверки полученного </a:t>
            </a:r>
            <a:r>
              <a:rPr lang="en-US" dirty="0" smtClean="0"/>
              <a:t>XML </a:t>
            </a:r>
            <a:r>
              <a:rPr lang="ru-RU" dirty="0" smtClean="0"/>
              <a:t>файла</a:t>
            </a:r>
          </a:p>
          <a:p>
            <a:r>
              <a:rPr lang="ru-RU" dirty="0" smtClean="0"/>
              <a:t>Корневой элемент обязан содержать ссылку на спецификацию в виде атрибута</a:t>
            </a:r>
            <a:endParaRPr lang="en-US" dirty="0" smtClean="0"/>
          </a:p>
          <a:p>
            <a:pPr lvl="1"/>
            <a:r>
              <a:rPr lang="en-US" dirty="0" err="1"/>
              <a:t>xmlns:xs</a:t>
            </a:r>
            <a:r>
              <a:rPr lang="en-US" dirty="0"/>
              <a:t>="http://www.w3.org/2001/XMLSchema"</a:t>
            </a:r>
            <a:endParaRPr lang="ru-RU" dirty="0" smtClean="0"/>
          </a:p>
          <a:p>
            <a:r>
              <a:rPr lang="ru-RU" dirty="0" smtClean="0"/>
              <a:t>Имеет стандартизированные названия блоков</a:t>
            </a:r>
          </a:p>
          <a:p>
            <a:pPr lvl="1"/>
            <a:r>
              <a:rPr lang="ru-RU" dirty="0" smtClean="0"/>
              <a:t>Корневой элемент – </a:t>
            </a:r>
            <a:r>
              <a:rPr lang="en-US" dirty="0" err="1" smtClean="0"/>
              <a:t>xs:schema</a:t>
            </a:r>
            <a:endParaRPr lang="en-US" dirty="0" smtClean="0"/>
          </a:p>
          <a:p>
            <a:pPr lvl="1"/>
            <a:r>
              <a:rPr lang="en-US" dirty="0" err="1" smtClean="0"/>
              <a:t>xs:complexType</a:t>
            </a:r>
            <a:r>
              <a:rPr lang="en-US" dirty="0" smtClean="0"/>
              <a:t> </a:t>
            </a:r>
            <a:r>
              <a:rPr lang="ru-RU" dirty="0" smtClean="0"/>
              <a:t>– обозначение вложенного тега, который может содержать другие теги, атрибут </a:t>
            </a:r>
            <a:r>
              <a:rPr lang="en-US" dirty="0" smtClean="0"/>
              <a:t>name – </a:t>
            </a:r>
            <a:r>
              <a:rPr lang="ru-RU" dirty="0" smtClean="0"/>
              <a:t>название</a:t>
            </a:r>
          </a:p>
          <a:p>
            <a:pPr lvl="1"/>
            <a:r>
              <a:rPr lang="en-US" dirty="0" err="1" smtClean="0"/>
              <a:t>xs:sequence</a:t>
            </a:r>
            <a:r>
              <a:rPr lang="en-US" dirty="0" smtClean="0"/>
              <a:t> </a:t>
            </a:r>
            <a:r>
              <a:rPr lang="ru-RU" dirty="0" smtClean="0"/>
              <a:t>– последовательность указанных типов (теги или значения)</a:t>
            </a:r>
            <a:endParaRPr lang="en-US" dirty="0" smtClean="0"/>
          </a:p>
          <a:p>
            <a:pPr lvl="1"/>
            <a:r>
              <a:rPr lang="en-US" dirty="0" err="1" smtClean="0"/>
              <a:t>xs:element</a:t>
            </a:r>
            <a:r>
              <a:rPr lang="en-US" dirty="0" smtClean="0"/>
              <a:t> – </a:t>
            </a:r>
            <a:r>
              <a:rPr lang="ru-RU" dirty="0" smtClean="0"/>
              <a:t>тег, который не может содержать вложенные теги</a:t>
            </a:r>
            <a:endParaRPr lang="en-US" dirty="0" smtClean="0"/>
          </a:p>
          <a:p>
            <a:pPr lvl="1"/>
            <a:r>
              <a:rPr lang="ru-RU" dirty="0" smtClean="0"/>
              <a:t>и т.д.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текстовой копией способов создания объекта в </a:t>
            </a:r>
            <a:r>
              <a:rPr lang="en-US" dirty="0" err="1" smtClean="0"/>
              <a:t>javascript</a:t>
            </a:r>
            <a:endParaRPr lang="ru-RU" dirty="0" smtClean="0"/>
          </a:p>
          <a:p>
            <a:r>
              <a:rPr lang="ru-RU" dirty="0" smtClean="0"/>
              <a:t>Более легковесный и читаемый формат, по сравнению с </a:t>
            </a:r>
            <a:r>
              <a:rPr lang="en-US" dirty="0" smtClean="0"/>
              <a:t>XML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56" y="310541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9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– неупорядоченное множество пар </a:t>
            </a:r>
            <a:r>
              <a:rPr lang="ru-RU" b="1" dirty="0" err="1" smtClean="0"/>
              <a:t>ключ:значение</a:t>
            </a:r>
            <a:r>
              <a:rPr lang="ru-RU" b="1" dirty="0" smtClean="0"/>
              <a:t> </a:t>
            </a:r>
            <a:r>
              <a:rPr lang="ru-RU" dirty="0" smtClean="0"/>
              <a:t>между фигурными скобками </a:t>
            </a:r>
            <a:r>
              <a:rPr lang="en-US" dirty="0" smtClean="0"/>
              <a:t>{}</a:t>
            </a:r>
          </a:p>
          <a:p>
            <a:r>
              <a:rPr lang="ru-RU" dirty="0" smtClean="0"/>
              <a:t>Массив – множество значений, как литералов, так и объектов и массивов, заключенное между квадратными скобками </a:t>
            </a:r>
            <a:r>
              <a:rPr lang="en-US" dirty="0" smtClean="0"/>
              <a:t>[]</a:t>
            </a:r>
          </a:p>
          <a:p>
            <a:r>
              <a:rPr lang="ru-RU" dirty="0" smtClean="0"/>
              <a:t>Строка – последовательность символов между двойными кавычками</a:t>
            </a:r>
          </a:p>
          <a:p>
            <a:r>
              <a:rPr lang="ru-RU" dirty="0" smtClean="0"/>
              <a:t>Число</a:t>
            </a:r>
          </a:p>
          <a:p>
            <a:r>
              <a:rPr lang="ru-RU" dirty="0" smtClean="0"/>
              <a:t>Литерал – </a:t>
            </a:r>
            <a:r>
              <a:rPr lang="en-US" dirty="0" smtClean="0"/>
              <a:t>true, false </a:t>
            </a:r>
            <a:r>
              <a:rPr lang="ru-RU" dirty="0" smtClean="0"/>
              <a:t>или </a:t>
            </a:r>
            <a:r>
              <a:rPr lang="en-US" dirty="0" smtClean="0"/>
              <a:t>null</a:t>
            </a:r>
            <a:endParaRPr lang="ru-RU" dirty="0" smtClean="0"/>
          </a:p>
          <a:p>
            <a:r>
              <a:rPr lang="ru-RU" dirty="0" smtClean="0"/>
              <a:t>Отдельные значения разделяются запятыми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01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firstName</a:t>
            </a:r>
            <a:r>
              <a:rPr lang="en-US" dirty="0"/>
              <a:t>": "</a:t>
            </a:r>
            <a:r>
              <a:rPr lang="ru-RU" dirty="0"/>
              <a:t>Иван",</a:t>
            </a:r>
          </a:p>
          <a:p>
            <a:pPr marL="0" indent="0">
              <a:buNone/>
            </a:pPr>
            <a:r>
              <a:rPr lang="ru-RU" dirty="0"/>
              <a:t>   "</a:t>
            </a:r>
            <a:r>
              <a:rPr lang="en-US" dirty="0" err="1"/>
              <a:t>lastName</a:t>
            </a:r>
            <a:r>
              <a:rPr lang="en-US" dirty="0"/>
              <a:t>": "</a:t>
            </a:r>
            <a:r>
              <a:rPr lang="ru-RU" dirty="0"/>
              <a:t>Иванов",</a:t>
            </a:r>
          </a:p>
          <a:p>
            <a:pPr marL="0" indent="0">
              <a:buNone/>
            </a:pPr>
            <a:r>
              <a:rPr lang="ru-RU" dirty="0"/>
              <a:t>   "</a:t>
            </a:r>
            <a:r>
              <a:rPr lang="en-US" dirty="0"/>
              <a:t>address": {</a:t>
            </a:r>
          </a:p>
          <a:p>
            <a:pPr marL="0" indent="0">
              <a:buNone/>
            </a:pPr>
            <a:r>
              <a:rPr lang="en-US" dirty="0"/>
              <a:t>       "</a:t>
            </a:r>
            <a:r>
              <a:rPr lang="en-US" dirty="0" err="1"/>
              <a:t>streetAddress</a:t>
            </a:r>
            <a:r>
              <a:rPr lang="en-US" dirty="0"/>
              <a:t>": "</a:t>
            </a:r>
            <a:r>
              <a:rPr lang="ru-RU" dirty="0"/>
              <a:t>Московское ш., 101, кв.101",</a:t>
            </a:r>
          </a:p>
          <a:p>
            <a:pPr marL="0" indent="0">
              <a:buNone/>
            </a:pPr>
            <a:r>
              <a:rPr lang="ru-RU" dirty="0"/>
              <a:t>       "</a:t>
            </a:r>
            <a:r>
              <a:rPr lang="en-US" dirty="0"/>
              <a:t>city": "</a:t>
            </a:r>
            <a:r>
              <a:rPr lang="ru-RU" dirty="0"/>
              <a:t>Ленинград",</a:t>
            </a:r>
          </a:p>
          <a:p>
            <a:pPr marL="0" indent="0">
              <a:buNone/>
            </a:pPr>
            <a:r>
              <a:rPr lang="ru-RU" dirty="0"/>
              <a:t>       "</a:t>
            </a:r>
            <a:r>
              <a:rPr lang="en-US" dirty="0" err="1"/>
              <a:t>postalCode</a:t>
            </a:r>
            <a:r>
              <a:rPr lang="en-US" dirty="0"/>
              <a:t>": 101101</a:t>
            </a:r>
          </a:p>
          <a:p>
            <a:pPr marL="0" indent="0">
              <a:buNone/>
            </a:pPr>
            <a:r>
              <a:rPr lang="en-US" dirty="0"/>
              <a:t>   },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phoneNumbers</a:t>
            </a:r>
            <a:r>
              <a:rPr lang="en-US" dirty="0"/>
              <a:t>": [</a:t>
            </a:r>
          </a:p>
          <a:p>
            <a:pPr marL="0" indent="0">
              <a:buNone/>
            </a:pPr>
            <a:r>
              <a:rPr lang="en-US" dirty="0"/>
              <a:t>       "812 123-1234",</a:t>
            </a:r>
          </a:p>
          <a:p>
            <a:pPr marL="0" indent="0">
              <a:buNone/>
            </a:pPr>
            <a:r>
              <a:rPr lang="en-US" dirty="0"/>
              <a:t>       "916 123-4567"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35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передачи одного числа, строки или литерала необходимо обозначить это значение, в отличие от </a:t>
            </a:r>
            <a:r>
              <a:rPr lang="en-US" dirty="0" smtClean="0"/>
              <a:t>XML</a:t>
            </a:r>
            <a:r>
              <a:rPr lang="ru-RU" dirty="0" smtClean="0"/>
              <a:t>, где необходимо обязательно задать заголовок, корневой элемент и значение</a:t>
            </a:r>
          </a:p>
          <a:p>
            <a:r>
              <a:rPr lang="ru-RU" dirty="0" smtClean="0"/>
              <a:t>Более читаемая форма, чем </a:t>
            </a:r>
            <a:r>
              <a:rPr lang="en-US" dirty="0" smtClean="0"/>
              <a:t>XML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Отсутствие атрибутов для некоторого ключа</a:t>
            </a:r>
          </a:p>
          <a:p>
            <a:r>
              <a:rPr lang="ru-RU" dirty="0" smtClean="0"/>
              <a:t>Слабая распространенность – не все языки имеют встроенные методы для разбора, однако есть множество сторонних библиотек</a:t>
            </a:r>
            <a:endParaRPr lang="en-US" dirty="0" smtClean="0"/>
          </a:p>
          <a:p>
            <a:r>
              <a:rPr lang="ru-RU" dirty="0" smtClean="0"/>
              <a:t>Отсутствие универсальных методов </a:t>
            </a:r>
            <a:r>
              <a:rPr lang="ru-RU" dirty="0" err="1" smtClean="0"/>
              <a:t>валидации</a:t>
            </a:r>
            <a:r>
              <a:rPr lang="ru-RU" dirty="0" smtClean="0"/>
              <a:t>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0295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свойства объекта можно только после </a:t>
            </a:r>
            <a:r>
              <a:rPr lang="ru-RU" dirty="0" err="1" smtClean="0"/>
              <a:t>десериализации</a:t>
            </a:r>
            <a:r>
              <a:rPr lang="ru-RU" dirty="0" smtClean="0"/>
              <a:t> строки </a:t>
            </a:r>
            <a:r>
              <a:rPr lang="en-US" dirty="0" smtClean="0"/>
              <a:t>JSON</a:t>
            </a:r>
            <a:endParaRPr lang="en-US" dirty="0"/>
          </a:p>
          <a:p>
            <a:r>
              <a:rPr lang="ru-RU" dirty="0" smtClean="0"/>
              <a:t>Не существует отдельного языка запросов элементов </a:t>
            </a:r>
            <a:r>
              <a:rPr lang="en-US" dirty="0" smtClean="0"/>
              <a:t>JSON</a:t>
            </a:r>
            <a:r>
              <a:rPr lang="ru-RU" dirty="0" smtClean="0"/>
              <a:t>, не требующих предварительной </a:t>
            </a:r>
            <a:r>
              <a:rPr lang="ru-RU" dirty="0" err="1" smtClean="0"/>
              <a:t>десериализации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966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firstName</a:t>
            </a:r>
            <a:r>
              <a:rPr lang="en-US" dirty="0"/>
              <a:t>": "</a:t>
            </a:r>
            <a:r>
              <a:rPr lang="ru-RU" dirty="0"/>
              <a:t>Иван",</a:t>
            </a:r>
          </a:p>
          <a:p>
            <a:pPr marL="0" indent="0">
              <a:buNone/>
            </a:pPr>
            <a:r>
              <a:rPr lang="ru-RU" dirty="0"/>
              <a:t>   "</a:t>
            </a:r>
            <a:r>
              <a:rPr lang="en-US" dirty="0" err="1"/>
              <a:t>lastName</a:t>
            </a:r>
            <a:r>
              <a:rPr lang="en-US" dirty="0"/>
              <a:t>": "</a:t>
            </a:r>
            <a:r>
              <a:rPr lang="ru-RU" dirty="0"/>
              <a:t>Иванов",</a:t>
            </a:r>
          </a:p>
          <a:p>
            <a:pPr marL="0" indent="0">
              <a:buNone/>
            </a:pPr>
            <a:r>
              <a:rPr lang="ru-RU" dirty="0"/>
              <a:t>   "</a:t>
            </a:r>
            <a:r>
              <a:rPr lang="en-US" dirty="0"/>
              <a:t>address": {</a:t>
            </a:r>
          </a:p>
          <a:p>
            <a:pPr marL="0" indent="0">
              <a:buNone/>
            </a:pPr>
            <a:r>
              <a:rPr lang="en-US" dirty="0"/>
              <a:t>       "</a:t>
            </a:r>
            <a:r>
              <a:rPr lang="en-US" dirty="0" err="1"/>
              <a:t>streetAddress</a:t>
            </a:r>
            <a:r>
              <a:rPr lang="en-US" dirty="0"/>
              <a:t>": "</a:t>
            </a:r>
            <a:r>
              <a:rPr lang="ru-RU" dirty="0"/>
              <a:t>Московское ш., 101, кв.101",</a:t>
            </a:r>
          </a:p>
          <a:p>
            <a:pPr marL="0" indent="0">
              <a:buNone/>
            </a:pPr>
            <a:r>
              <a:rPr lang="ru-RU" dirty="0"/>
              <a:t>       "</a:t>
            </a:r>
            <a:r>
              <a:rPr lang="en-US" dirty="0"/>
              <a:t>city": "</a:t>
            </a:r>
            <a:r>
              <a:rPr lang="ru-RU" dirty="0"/>
              <a:t>Ленинград",</a:t>
            </a:r>
          </a:p>
          <a:p>
            <a:pPr marL="0" indent="0">
              <a:buNone/>
            </a:pPr>
            <a:r>
              <a:rPr lang="ru-RU" dirty="0"/>
              <a:t>       "</a:t>
            </a:r>
            <a:r>
              <a:rPr lang="en-US" dirty="0" err="1"/>
              <a:t>postalCode</a:t>
            </a:r>
            <a:r>
              <a:rPr lang="en-US" dirty="0"/>
              <a:t>": 101101</a:t>
            </a:r>
          </a:p>
          <a:p>
            <a:pPr marL="0" indent="0">
              <a:buNone/>
            </a:pPr>
            <a:r>
              <a:rPr lang="en-US" dirty="0"/>
              <a:t>   },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phoneNumbers</a:t>
            </a:r>
            <a:r>
              <a:rPr lang="en-US" dirty="0"/>
              <a:t>": [</a:t>
            </a:r>
          </a:p>
          <a:p>
            <a:pPr marL="0" indent="0">
              <a:buNone/>
            </a:pPr>
            <a:r>
              <a:rPr lang="en-US" dirty="0"/>
              <a:t>       "812 123-1234",</a:t>
            </a:r>
          </a:p>
          <a:p>
            <a:pPr marL="0" indent="0">
              <a:buNone/>
            </a:pPr>
            <a:r>
              <a:rPr lang="en-US" dirty="0"/>
              <a:t>       "916 123-4567"</a:t>
            </a:r>
          </a:p>
          <a:p>
            <a:pPr marL="0" indent="0">
              <a:buNone/>
            </a:pPr>
            <a:r>
              <a:rPr lang="en-US" dirty="0"/>
              <a:t>   ]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address = </a:t>
            </a:r>
            <a:r>
              <a:rPr lang="en-US" dirty="0" err="1" smtClean="0"/>
              <a:t>s.address.streetAddress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firstPhone</a:t>
            </a:r>
            <a:r>
              <a:rPr lang="en-US" dirty="0" smtClean="0"/>
              <a:t> = </a:t>
            </a:r>
            <a:r>
              <a:rPr lang="en-US" dirty="0" err="1" smtClean="0"/>
              <a:t>s.phoneNumbers</a:t>
            </a:r>
            <a:r>
              <a:rPr lang="en-US" dirty="0" smtClean="0"/>
              <a:t>[0];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Базируется на концепциях </a:t>
            </a:r>
            <a:r>
              <a:rPr lang="en-US" dirty="0" smtClean="0"/>
              <a:t>XML Schema</a:t>
            </a:r>
          </a:p>
          <a:p>
            <a:r>
              <a:rPr lang="ru-RU" dirty="0" smtClean="0"/>
              <a:t>В отличие от </a:t>
            </a:r>
            <a:r>
              <a:rPr lang="en-US" dirty="0" smtClean="0"/>
              <a:t>XML Schema</a:t>
            </a:r>
            <a:r>
              <a:rPr lang="ru-RU" dirty="0" smtClean="0"/>
              <a:t>, разработанной консорциумом всемирной паутины </a:t>
            </a:r>
            <a:r>
              <a:rPr lang="en-US" dirty="0" smtClean="0"/>
              <a:t>(W3C) </a:t>
            </a:r>
            <a:r>
              <a:rPr lang="ru-RU" dirty="0" smtClean="0"/>
              <a:t>является сторонней, неофициальной разработкой</a:t>
            </a:r>
          </a:p>
          <a:p>
            <a:r>
              <a:rPr lang="ru-RU" dirty="0" smtClean="0"/>
              <a:t>Большинство библиотек, используемых для обработки </a:t>
            </a:r>
            <a:r>
              <a:rPr lang="en-US" dirty="0" smtClean="0"/>
              <a:t>JSON</a:t>
            </a:r>
            <a:r>
              <a:rPr lang="ru-RU" dirty="0"/>
              <a:t> </a:t>
            </a:r>
            <a:r>
              <a:rPr lang="ru-RU" dirty="0" smtClean="0"/>
              <a:t>имеют слабую поддержку </a:t>
            </a:r>
            <a:r>
              <a:rPr lang="en-US" dirty="0" smtClean="0"/>
              <a:t>JSON Schema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295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Предопределенные названия объектов</a:t>
            </a:r>
          </a:p>
          <a:p>
            <a:pPr lvl="1"/>
            <a:r>
              <a:rPr lang="en-US" dirty="0" smtClean="0"/>
              <a:t>title </a:t>
            </a:r>
            <a:r>
              <a:rPr lang="ru-RU" dirty="0" smtClean="0"/>
              <a:t>– необязательно, заголовок корневого объекта</a:t>
            </a:r>
          </a:p>
          <a:p>
            <a:pPr lvl="1"/>
            <a:r>
              <a:rPr lang="en-US" dirty="0" smtClean="0"/>
              <a:t>type </a:t>
            </a:r>
            <a:r>
              <a:rPr lang="ru-RU" dirty="0" smtClean="0"/>
              <a:t>– тип объекта</a:t>
            </a:r>
          </a:p>
          <a:p>
            <a:pPr lvl="1"/>
            <a:r>
              <a:rPr lang="en-US" dirty="0" smtClean="0"/>
              <a:t>properties </a:t>
            </a:r>
            <a:r>
              <a:rPr lang="ru-RU" dirty="0" smtClean="0"/>
              <a:t>– вложенные объекты</a:t>
            </a:r>
          </a:p>
          <a:p>
            <a:pPr lvl="1"/>
            <a:r>
              <a:rPr lang="en-US" dirty="0" smtClean="0"/>
              <a:t>required – </a:t>
            </a:r>
            <a:r>
              <a:rPr lang="ru-RU" dirty="0" smtClean="0"/>
              <a:t>строковый массив названий объектов, обязательных к заполнению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 т.д.</a:t>
            </a:r>
            <a:endParaRPr lang="en-US" dirty="0" smtClean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en-US" dirty="0" smtClean="0"/>
              <a:t>{ } </a:t>
            </a:r>
            <a:r>
              <a:rPr lang="ru-RU" dirty="0" smtClean="0"/>
              <a:t>– любой объект</a:t>
            </a:r>
          </a:p>
          <a:p>
            <a:pPr lvl="1"/>
            <a:r>
              <a:rPr lang="en-US" dirty="0" smtClean="0"/>
              <a:t>{ type : “object”, properties : [{ “</a:t>
            </a:r>
            <a:r>
              <a:rPr lang="en-US" dirty="0" err="1" smtClean="0"/>
              <a:t>firstName</a:t>
            </a:r>
            <a:r>
              <a:rPr lang="en-US" dirty="0" smtClean="0"/>
              <a:t>” : { type : “string” } }]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5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Причины появления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Необходимость стандартизации форматов обмена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825651"/>
            <a:ext cx="4448175" cy="2502098"/>
          </a:xfrm>
        </p:spPr>
      </p:pic>
    </p:spTree>
    <p:extLst>
      <p:ext uri="{BB962C8B-B14F-4D97-AF65-F5344CB8AC3E}">
        <p14:creationId xmlns:p14="http://schemas.microsoft.com/office/powerpoint/2010/main" val="338755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форматы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Another Markup Language (YAML)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90" y="2665372"/>
            <a:ext cx="4647619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Определение пользовательского интерфейса </a:t>
            </a:r>
            <a:r>
              <a:rPr lang="en-US" dirty="0" smtClean="0"/>
              <a:t>(HTML, XAML)</a:t>
            </a:r>
            <a:endParaRPr lang="ru-RU" dirty="0" smtClean="0"/>
          </a:p>
          <a:p>
            <a:r>
              <a:rPr lang="ru-RU" dirty="0" smtClean="0"/>
              <a:t>Передача данных между приложениями по сети</a:t>
            </a:r>
          </a:p>
          <a:p>
            <a:r>
              <a:rPr lang="ru-RU" dirty="0" smtClean="0"/>
              <a:t>Создание конфигурационных файлов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Передача данных между приложениями по сети без проверки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53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ru-RU" dirty="0"/>
          </a:p>
          <a:p>
            <a:pPr lvl="1"/>
            <a:r>
              <a:rPr lang="ru-RU" dirty="0" smtClean="0"/>
              <a:t>процесс перевода структуры данных в набор байтов</a:t>
            </a:r>
          </a:p>
          <a:p>
            <a:r>
              <a:rPr lang="ru-RU" dirty="0" err="1" smtClean="0"/>
              <a:t>Десериализация</a:t>
            </a:r>
            <a:endParaRPr lang="ru-RU" dirty="0" smtClean="0"/>
          </a:p>
          <a:p>
            <a:pPr lvl="1"/>
            <a:r>
              <a:rPr lang="ru-RU" dirty="0" smtClean="0"/>
              <a:t>восстановление начального состояния структуры данных из битовой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9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форматов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Электрические импульсы</a:t>
            </a:r>
          </a:p>
          <a:p>
            <a:pPr lvl="1"/>
            <a:r>
              <a:rPr lang="ru-RU" dirty="0" smtClean="0"/>
              <a:t>Сигнал есть (наличие импульса)</a:t>
            </a:r>
          </a:p>
          <a:p>
            <a:pPr lvl="1"/>
            <a:r>
              <a:rPr lang="ru-RU" dirty="0" smtClean="0"/>
              <a:t>Сигнала нет (отсутствие импульса)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5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форматов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Электрические импульсы</a:t>
            </a:r>
          </a:p>
          <a:p>
            <a:pPr lvl="1"/>
            <a:r>
              <a:rPr lang="ru-RU" dirty="0" smtClean="0"/>
              <a:t>Сигнала нет (отсутствие импульса)</a:t>
            </a:r>
          </a:p>
          <a:p>
            <a:pPr lvl="1"/>
            <a:r>
              <a:rPr lang="ru-RU" dirty="0" smtClean="0"/>
              <a:t>Короткий сигнал (наличие сигнала определенной длины)</a:t>
            </a:r>
          </a:p>
          <a:p>
            <a:pPr lvl="1"/>
            <a:r>
              <a:rPr lang="ru-RU" dirty="0" smtClean="0"/>
              <a:t>Длинный сигнал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20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форматов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последующий формат является более удобной оберткой для предыдущего</a:t>
            </a:r>
          </a:p>
          <a:p>
            <a:r>
              <a:rPr lang="ru-RU" dirty="0" smtClean="0"/>
              <a:t>Последовательность бит</a:t>
            </a:r>
          </a:p>
          <a:p>
            <a:r>
              <a:rPr lang="ru-RU" dirty="0" smtClean="0"/>
              <a:t>Последовательность байт</a:t>
            </a:r>
          </a:p>
        </p:txBody>
      </p:sp>
    </p:spTree>
    <p:extLst>
      <p:ext uri="{BB962C8B-B14F-4D97-AF65-F5344CB8AC3E}">
        <p14:creationId xmlns:p14="http://schemas.microsoft.com/office/powerpoint/2010/main" val="247233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байт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современные форматы файлов представляют собой закодированную в байты определенную последовательность</a:t>
            </a:r>
          </a:p>
          <a:p>
            <a:pPr lvl="1"/>
            <a:r>
              <a:rPr lang="en-US" dirty="0" smtClean="0"/>
              <a:t>Chunks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чанки</a:t>
            </a:r>
            <a:r>
              <a:rPr lang="ru-RU" dirty="0" smtClean="0"/>
              <a:t>, контейнеры) – последовательность состоящая из трех частей:</a:t>
            </a:r>
          </a:p>
          <a:p>
            <a:pPr lvl="2"/>
            <a:r>
              <a:rPr lang="ru-RU" dirty="0" smtClean="0"/>
              <a:t>Название </a:t>
            </a:r>
            <a:r>
              <a:rPr lang="ru-RU" dirty="0" err="1" smtClean="0"/>
              <a:t>чанка</a:t>
            </a:r>
            <a:endParaRPr lang="ru-RU" dirty="0" smtClean="0"/>
          </a:p>
          <a:p>
            <a:pPr lvl="2"/>
            <a:r>
              <a:rPr lang="ru-RU" dirty="0" smtClean="0"/>
              <a:t>Длина </a:t>
            </a:r>
            <a:r>
              <a:rPr lang="ru-RU" dirty="0" err="1" smtClean="0"/>
              <a:t>чанка</a:t>
            </a:r>
            <a:endParaRPr lang="ru-RU" dirty="0" smtClean="0"/>
          </a:p>
          <a:p>
            <a:pPr lvl="2"/>
            <a:r>
              <a:rPr lang="ru-RU" dirty="0" smtClean="0"/>
              <a:t>Данные (вложенные </a:t>
            </a:r>
            <a:r>
              <a:rPr lang="ru-RU" dirty="0" err="1" smtClean="0"/>
              <a:t>чанки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7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байт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Чанк</a:t>
            </a:r>
            <a:r>
              <a:rPr lang="ru-RU" dirty="0" smtClean="0"/>
              <a:t> верхнего уровня чаще всего имеет название формата</a:t>
            </a:r>
          </a:p>
          <a:p>
            <a:r>
              <a:rPr lang="ru-RU" dirty="0" smtClean="0"/>
              <a:t>Пример контейнера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75" y="2581275"/>
            <a:ext cx="6410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форматов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03" y="1789359"/>
            <a:ext cx="9604437" cy="4109165"/>
          </a:xfrm>
        </p:spPr>
      </p:pic>
    </p:spTree>
    <p:extLst>
      <p:ext uri="{BB962C8B-B14F-4D97-AF65-F5344CB8AC3E}">
        <p14:creationId xmlns:p14="http://schemas.microsoft.com/office/powerpoint/2010/main" val="1929446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</TotalTime>
  <Words>1094</Words>
  <Application>Microsoft Office PowerPoint</Application>
  <PresentationFormat>Широкоэкранный</PresentationFormat>
  <Paragraphs>177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Franklin Gothic Book</vt:lpstr>
      <vt:lpstr>Crop</vt:lpstr>
      <vt:lpstr>Форматы обмена данными</vt:lpstr>
      <vt:lpstr>Причины появления</vt:lpstr>
      <vt:lpstr>Причины появления</vt:lpstr>
      <vt:lpstr>Развитие форматов</vt:lpstr>
      <vt:lpstr>Развитие форматов</vt:lpstr>
      <vt:lpstr>Развитие форматов</vt:lpstr>
      <vt:lpstr>Последовательность байт</vt:lpstr>
      <vt:lpstr>Последовательность байт</vt:lpstr>
      <vt:lpstr>Развитие форматов</vt:lpstr>
      <vt:lpstr>Развитие форматов</vt:lpstr>
      <vt:lpstr>Comma-Separated Values (CSV)</vt:lpstr>
      <vt:lpstr>Comma-Separated Values (CSV)</vt:lpstr>
      <vt:lpstr>Comma-Separated Values (CSV)</vt:lpstr>
      <vt:lpstr>Comma-Separated Values (CSV)</vt:lpstr>
      <vt:lpstr>eXtensible Markup Language (XML)</vt:lpstr>
      <vt:lpstr>eXtensible Markup Language</vt:lpstr>
      <vt:lpstr>eXtensible Markup Language</vt:lpstr>
      <vt:lpstr>XPath</vt:lpstr>
      <vt:lpstr>XPath</vt:lpstr>
      <vt:lpstr>XML Schema</vt:lpstr>
      <vt:lpstr>XML Schema</vt:lpstr>
      <vt:lpstr>JavaScript Object Notation (JSON)</vt:lpstr>
      <vt:lpstr>JavaScript Object Notation (JSON)</vt:lpstr>
      <vt:lpstr>JavaScript Object Notation (JSON)</vt:lpstr>
      <vt:lpstr>JavaScript Object Notation (JSON)</vt:lpstr>
      <vt:lpstr>JavaScript Object Notation (JSON)</vt:lpstr>
      <vt:lpstr>JavaScript Object Notation</vt:lpstr>
      <vt:lpstr>JSON Schema</vt:lpstr>
      <vt:lpstr>JSON Schema</vt:lpstr>
      <vt:lpstr>Прочие форматы</vt:lpstr>
      <vt:lpstr>Использование</vt:lpstr>
      <vt:lpstr>Использование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Форматы обмена данными</dc:title>
  <dc:creator>Михаил Тюлюбаев</dc:creator>
  <cp:lastModifiedBy>Тюлюбаев Михаил Сергеевич</cp:lastModifiedBy>
  <cp:revision>133</cp:revision>
  <dcterms:created xsi:type="dcterms:W3CDTF">2017-03-06T15:21:32Z</dcterms:created>
  <dcterms:modified xsi:type="dcterms:W3CDTF">2017-03-07T04:38:15Z</dcterms:modified>
</cp:coreProperties>
</file>