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0"/>
  </p:notesMasterIdLst>
  <p:sldIdLst>
    <p:sldId id="256" r:id="rId2"/>
    <p:sldId id="360" r:id="rId3"/>
    <p:sldId id="361" r:id="rId4"/>
    <p:sldId id="363" r:id="rId5"/>
    <p:sldId id="365" r:id="rId6"/>
    <p:sldId id="364" r:id="rId7"/>
    <p:sldId id="391" r:id="rId8"/>
    <p:sldId id="373" r:id="rId9"/>
    <p:sldId id="394" r:id="rId10"/>
    <p:sldId id="381" r:id="rId11"/>
    <p:sldId id="382" r:id="rId12"/>
    <p:sldId id="383" r:id="rId13"/>
    <p:sldId id="386" r:id="rId14"/>
    <p:sldId id="388" r:id="rId15"/>
    <p:sldId id="392" r:id="rId16"/>
    <p:sldId id="393" r:id="rId17"/>
    <p:sldId id="395" r:id="rId18"/>
    <p:sldId id="396" r:id="rId19"/>
  </p:sldIdLst>
  <p:sldSz cx="10160000" cy="5715000"/>
  <p:notesSz cx="6858000" cy="9144000"/>
  <p:defaultTextStyle>
    <a:defPPr>
      <a:defRPr lang="bg-BG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131"/>
    <a:srgbClr val="199746"/>
    <a:srgbClr val="33CC33"/>
    <a:srgbClr val="F0F0F0"/>
    <a:srgbClr val="F7F7F7"/>
    <a:srgbClr val="F5F5F5"/>
    <a:srgbClr val="44546A"/>
    <a:srgbClr val="FFFFFF"/>
    <a:srgbClr val="FAFAFA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5" autoAdjust="0"/>
    <p:restoredTop sz="82209" autoAdjust="0"/>
  </p:normalViewPr>
  <p:slideViewPr>
    <p:cSldViewPr snapToGrid="0">
      <p:cViewPr varScale="1">
        <p:scale>
          <a:sx n="107" d="100"/>
          <a:sy n="107" d="100"/>
        </p:scale>
        <p:origin x="177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75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B31F7-1D0F-4100-A99C-DC93AA4BA939}" type="datetimeFigureOut">
              <a:rPr lang="bg-BG" smtClean="0"/>
              <a:t>14.6.2016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A003C-ACE2-4EF7-AF62-71758D32E63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339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868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8111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61599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7368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2219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4372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3696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2503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FA003C-ACE2-4EF7-AF62-71758D32E637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9982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160000" cy="5715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2633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 userDrawn="1"/>
        </p:nvSpPr>
        <p:spPr>
          <a:xfrm>
            <a:off x="8542122" y="5424138"/>
            <a:ext cx="401278" cy="16683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404"/>
          </a:p>
        </p:txBody>
      </p:sp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98500" y="304272"/>
            <a:ext cx="3598784" cy="427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400" b="1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08" y="5393020"/>
            <a:ext cx="525500" cy="2298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ounded Rectangle 14"/>
          <p:cNvSpPr/>
          <p:nvPr userDrawn="1"/>
        </p:nvSpPr>
        <p:spPr>
          <a:xfrm flipV="1">
            <a:off x="698500" y="5310263"/>
            <a:ext cx="8763000" cy="45719"/>
          </a:xfrm>
          <a:prstGeom prst="roundRect">
            <a:avLst>
              <a:gd name="adj" fmla="val 50000"/>
            </a:avLst>
          </a:prstGeom>
          <a:solidFill>
            <a:schemeClr val="tx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404">
              <a:solidFill>
                <a:schemeClr val="accent2"/>
              </a:solidFill>
            </a:endParaRPr>
          </a:p>
        </p:txBody>
      </p:sp>
      <p:sp>
        <p:nvSpPr>
          <p:cNvPr id="18" name="Freeform 539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9283951" y="5426785"/>
            <a:ext cx="176279" cy="176904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256 w 512"/>
              <a:gd name="T11" fmla="*/ 464 h 512"/>
              <a:gd name="T12" fmla="*/ 48 w 512"/>
              <a:gd name="T13" fmla="*/ 256 h 512"/>
              <a:gd name="T14" fmla="*/ 256 w 512"/>
              <a:gd name="T15" fmla="*/ 48 h 512"/>
              <a:gd name="T16" fmla="*/ 464 w 512"/>
              <a:gd name="T17" fmla="*/ 256 h 512"/>
              <a:gd name="T18" fmla="*/ 256 w 512"/>
              <a:gd name="T19" fmla="*/ 464 h 512"/>
              <a:gd name="T20" fmla="*/ 192 w 512"/>
              <a:gd name="T21" fmla="*/ 144 h 512"/>
              <a:gd name="T22" fmla="*/ 384 w 512"/>
              <a:gd name="T23" fmla="*/ 256 h 512"/>
              <a:gd name="T24" fmla="*/ 192 w 512"/>
              <a:gd name="T25" fmla="*/ 368 h 512"/>
              <a:gd name="T26" fmla="*/ 192 w 512"/>
              <a:gd name="T27" fmla="*/ 14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5" y="0"/>
                  <a:pt x="0" y="115"/>
                  <a:pt x="0" y="256"/>
                </a:cubicBezTo>
                <a:cubicBezTo>
                  <a:pt x="0" y="397"/>
                  <a:pt x="115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5"/>
                  <a:pt x="397" y="0"/>
                  <a:pt x="256" y="0"/>
                </a:cubicBezTo>
                <a:close/>
                <a:moveTo>
                  <a:pt x="256" y="464"/>
                </a:moveTo>
                <a:cubicBezTo>
                  <a:pt x="141" y="464"/>
                  <a:pt x="48" y="371"/>
                  <a:pt x="48" y="256"/>
                </a:cubicBezTo>
                <a:cubicBezTo>
                  <a:pt x="48" y="141"/>
                  <a:pt x="141" y="48"/>
                  <a:pt x="256" y="48"/>
                </a:cubicBezTo>
                <a:cubicBezTo>
                  <a:pt x="371" y="48"/>
                  <a:pt x="464" y="141"/>
                  <a:pt x="464" y="256"/>
                </a:cubicBezTo>
                <a:cubicBezTo>
                  <a:pt x="464" y="371"/>
                  <a:pt x="371" y="464"/>
                  <a:pt x="256" y="464"/>
                </a:cubicBezTo>
                <a:close/>
                <a:moveTo>
                  <a:pt x="192" y="144"/>
                </a:moveTo>
                <a:cubicBezTo>
                  <a:pt x="384" y="256"/>
                  <a:pt x="384" y="256"/>
                  <a:pt x="384" y="256"/>
                </a:cubicBezTo>
                <a:cubicBezTo>
                  <a:pt x="192" y="368"/>
                  <a:pt x="192" y="368"/>
                  <a:pt x="192" y="368"/>
                </a:cubicBezTo>
                <a:lnTo>
                  <a:pt x="192" y="144"/>
                </a:lnTo>
                <a:close/>
              </a:path>
            </a:pathLst>
          </a:custGeom>
          <a:solidFill>
            <a:schemeClr val="tx1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Freeform 539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 flipH="1">
            <a:off x="9082885" y="5426785"/>
            <a:ext cx="176279" cy="176904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256 w 512"/>
              <a:gd name="T11" fmla="*/ 464 h 512"/>
              <a:gd name="T12" fmla="*/ 48 w 512"/>
              <a:gd name="T13" fmla="*/ 256 h 512"/>
              <a:gd name="T14" fmla="*/ 256 w 512"/>
              <a:gd name="T15" fmla="*/ 48 h 512"/>
              <a:gd name="T16" fmla="*/ 464 w 512"/>
              <a:gd name="T17" fmla="*/ 256 h 512"/>
              <a:gd name="T18" fmla="*/ 256 w 512"/>
              <a:gd name="T19" fmla="*/ 464 h 512"/>
              <a:gd name="T20" fmla="*/ 192 w 512"/>
              <a:gd name="T21" fmla="*/ 144 h 512"/>
              <a:gd name="T22" fmla="*/ 384 w 512"/>
              <a:gd name="T23" fmla="*/ 256 h 512"/>
              <a:gd name="T24" fmla="*/ 192 w 512"/>
              <a:gd name="T25" fmla="*/ 368 h 512"/>
              <a:gd name="T26" fmla="*/ 192 w 512"/>
              <a:gd name="T27" fmla="*/ 14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5" y="0"/>
                  <a:pt x="0" y="115"/>
                  <a:pt x="0" y="256"/>
                </a:cubicBezTo>
                <a:cubicBezTo>
                  <a:pt x="0" y="397"/>
                  <a:pt x="115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5"/>
                  <a:pt x="397" y="0"/>
                  <a:pt x="256" y="0"/>
                </a:cubicBezTo>
                <a:close/>
                <a:moveTo>
                  <a:pt x="256" y="464"/>
                </a:moveTo>
                <a:cubicBezTo>
                  <a:pt x="141" y="464"/>
                  <a:pt x="48" y="371"/>
                  <a:pt x="48" y="256"/>
                </a:cubicBezTo>
                <a:cubicBezTo>
                  <a:pt x="48" y="141"/>
                  <a:pt x="141" y="48"/>
                  <a:pt x="256" y="48"/>
                </a:cubicBezTo>
                <a:cubicBezTo>
                  <a:pt x="371" y="48"/>
                  <a:pt x="464" y="141"/>
                  <a:pt x="464" y="256"/>
                </a:cubicBezTo>
                <a:cubicBezTo>
                  <a:pt x="464" y="371"/>
                  <a:pt x="371" y="464"/>
                  <a:pt x="256" y="464"/>
                </a:cubicBezTo>
                <a:close/>
                <a:moveTo>
                  <a:pt x="192" y="144"/>
                </a:moveTo>
                <a:cubicBezTo>
                  <a:pt x="384" y="256"/>
                  <a:pt x="384" y="256"/>
                  <a:pt x="384" y="256"/>
                </a:cubicBezTo>
                <a:cubicBezTo>
                  <a:pt x="192" y="368"/>
                  <a:pt x="192" y="368"/>
                  <a:pt x="192" y="368"/>
                </a:cubicBezTo>
                <a:lnTo>
                  <a:pt x="192" y="144"/>
                </a:lnTo>
                <a:close/>
              </a:path>
            </a:pathLst>
          </a:custGeom>
          <a:solidFill>
            <a:schemeClr val="tx1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5061052" y="5476077"/>
            <a:ext cx="45719" cy="4571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bg2"/>
              </a:solidFill>
            </a:endParaRPr>
          </a:p>
        </p:txBody>
      </p:sp>
      <p:sp>
        <p:nvSpPr>
          <p:cNvPr id="13" name="Rounded Rectangle 4"/>
          <p:cNvSpPr/>
          <p:nvPr userDrawn="1"/>
        </p:nvSpPr>
        <p:spPr>
          <a:xfrm>
            <a:off x="698500" y="787688"/>
            <a:ext cx="3598784" cy="4571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404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371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/>
          <p:nvPr userDrawn="1"/>
        </p:nvSpPr>
        <p:spPr>
          <a:xfrm>
            <a:off x="0" y="0"/>
            <a:ext cx="10160000" cy="5715000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053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57" y="5328509"/>
            <a:ext cx="1473076" cy="276578"/>
          </a:xfrm>
          <a:prstGeom prst="rect">
            <a:avLst/>
          </a:prstGeom>
        </p:spPr>
      </p:pic>
      <p:pic>
        <p:nvPicPr>
          <p:cNvPr id="4" name="그림 개체 틀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5" r="10425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  <p:sp>
        <p:nvSpPr>
          <p:cNvPr id="5" name="Rectangle 3"/>
          <p:cNvSpPr/>
          <p:nvPr userDrawn="1"/>
        </p:nvSpPr>
        <p:spPr>
          <a:xfrm>
            <a:off x="0" y="0"/>
            <a:ext cx="10160000" cy="5715000"/>
          </a:xfrm>
          <a:prstGeom prst="rect">
            <a:avLst/>
          </a:prstGeom>
          <a:solidFill>
            <a:schemeClr val="tx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053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57" y="5328509"/>
            <a:ext cx="1473076" cy="27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1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eenthemes.com/preview/metronic/theme/templates/admin3/index.html" TargetMode="External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9.png"/><Relationship Id="rId1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microsoft.com/office/2007/relationships/hdphoto" Target="../media/hdphoto7.wdp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microsoft.com/office/2007/relationships/hdphoto" Target="../media/hdphoto6.wdp"/><Relationship Id="rId5" Type="http://schemas.openxmlformats.org/officeDocument/2006/relationships/image" Target="../media/image16.png"/><Relationship Id="rId15" Type="http://schemas.microsoft.com/office/2007/relationships/hdphoto" Target="../media/hdphoto8.wdp"/><Relationship Id="rId10" Type="http://schemas.openxmlformats.org/officeDocument/2006/relationships/image" Target="../media/image19.png"/><Relationship Id="rId4" Type="http://schemas.microsoft.com/office/2007/relationships/hdphoto" Target="../media/hdphoto3.wdp"/><Relationship Id="rId9" Type="http://schemas.microsoft.com/office/2007/relationships/hdphoto" Target="../media/hdphoto5.wdp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개체 틀 1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5" r="10425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0160000" cy="5715000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1053" dirty="0"/>
          </a:p>
        </p:txBody>
      </p:sp>
      <p:sp>
        <p:nvSpPr>
          <p:cNvPr id="23" name="TextBox 22"/>
          <p:cNvSpPr txBox="1"/>
          <p:nvPr/>
        </p:nvSpPr>
        <p:spPr>
          <a:xfrm>
            <a:off x="1907117" y="2857500"/>
            <a:ext cx="6345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의사결정트리를 이용한 </a:t>
            </a:r>
            <a:r>
              <a:rPr lang="ko-KR" altLang="en-US" sz="2800" b="1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야구경기기사 </a:t>
            </a:r>
            <a:r>
              <a:rPr lang="ko-KR" altLang="en-US" sz="2400" b="1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생성</a:t>
            </a:r>
            <a:endParaRPr lang="bg-BG" sz="2400" b="1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52276" y="1410950"/>
            <a:ext cx="58039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8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Mr.Writer</a:t>
            </a:r>
            <a:endParaRPr lang="en-US" altLang="ko-KR" sz="8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57" y="5328509"/>
            <a:ext cx="1473076" cy="27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8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smtClean="0"/>
              <a:t>7. </a:t>
            </a:r>
            <a:r>
              <a:rPr lang="ko-KR" altLang="en-US" dirty="0" smtClean="0"/>
              <a:t>기사작성 알고리즘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05100" y="814812"/>
            <a:ext cx="1016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92" y="1043412"/>
            <a:ext cx="4880914" cy="4136368"/>
          </a:xfrm>
          <a:prstGeom prst="rect">
            <a:avLst/>
          </a:prstGeom>
        </p:spPr>
      </p:pic>
      <p:sp>
        <p:nvSpPr>
          <p:cNvPr id="8" name="오른쪽 대괄호 7"/>
          <p:cNvSpPr/>
          <p:nvPr/>
        </p:nvSpPr>
        <p:spPr>
          <a:xfrm>
            <a:off x="5824997" y="1028053"/>
            <a:ext cx="220980" cy="446034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41405" y="978642"/>
            <a:ext cx="400751" cy="5867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 론</a:t>
            </a:r>
            <a:endParaRPr lang="ko-KR" altLang="en-US" b="1" dirty="0">
              <a:solidFill>
                <a:schemeClr val="tx1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오른쪽 대괄호 79"/>
          <p:cNvSpPr/>
          <p:nvPr/>
        </p:nvSpPr>
        <p:spPr>
          <a:xfrm>
            <a:off x="5824998" y="3111596"/>
            <a:ext cx="220980" cy="490556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6141405" y="3039035"/>
            <a:ext cx="400751" cy="5631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본 론</a:t>
            </a:r>
            <a:endParaRPr lang="ko-KR" altLang="en-US" b="1" dirty="0">
              <a:solidFill>
                <a:schemeClr val="tx1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오른쪽 대괄호 81"/>
          <p:cNvSpPr/>
          <p:nvPr/>
        </p:nvSpPr>
        <p:spPr>
          <a:xfrm>
            <a:off x="5824998" y="3668765"/>
            <a:ext cx="220980" cy="490556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6141405" y="3641101"/>
            <a:ext cx="400751" cy="5458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 론</a:t>
            </a:r>
            <a:endParaRPr lang="ko-KR" altLang="en-US" b="1" dirty="0">
              <a:solidFill>
                <a:schemeClr val="tx1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74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8500" y="196194"/>
            <a:ext cx="3733800" cy="535327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기사의 </a:t>
            </a:r>
            <a:r>
              <a:rPr lang="ko-KR" altLang="en-US" dirty="0" err="1" smtClean="0"/>
              <a:t>첫문장</a:t>
            </a:r>
            <a:r>
              <a:rPr lang="ko-KR" altLang="en-US" dirty="0" smtClean="0"/>
              <a:t> 출력하기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0040" y="411480"/>
            <a:ext cx="1016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56910376" descr="EMB00001d20877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6" t="30445" r="6295" b="28240"/>
          <a:stretch/>
        </p:blipFill>
        <p:spPr bwMode="auto">
          <a:xfrm>
            <a:off x="4329485" y="3346379"/>
            <a:ext cx="4876800" cy="157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i1.wp.com/cdn-ak.f.st-hatena.com/images/fotolife/k/kazoo04/20131204/2013120417333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07"/>
          <a:stretch/>
        </p:blipFill>
        <p:spPr bwMode="auto">
          <a:xfrm>
            <a:off x="3877845" y="1105163"/>
            <a:ext cx="5400675" cy="158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20040" y="378663"/>
            <a:ext cx="184731" cy="30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7175" name="_x256996672" descr="EMB00001d20877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8" t="2081" r="36441" b="4095"/>
          <a:stretch/>
        </p:blipFill>
        <p:spPr bwMode="auto">
          <a:xfrm>
            <a:off x="698500" y="975888"/>
            <a:ext cx="2590800" cy="285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3574217" y="1257300"/>
            <a:ext cx="438150" cy="63817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>
            <a:off x="6225757" y="2762118"/>
            <a:ext cx="704850" cy="52387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98938" y="3826664"/>
            <a:ext cx="2626862" cy="46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 smtClean="0">
                <a:solidFill>
                  <a:schemeClr val="tx1">
                    <a:lumMod val="10000"/>
                  </a:schemeClr>
                </a:solidFill>
                <a:latin typeface="Open Sans Light" panose="020B0306030504020204" pitchFamily="34" charset="0"/>
                <a:ea typeface="나눔고딕" panose="020D0604000000000000" pitchFamily="50" charset="-127"/>
                <a:cs typeface="Open Sans Light" panose="020B0306030504020204" pitchFamily="34" charset="0"/>
              </a:rPr>
              <a:t>2015</a:t>
            </a:r>
            <a:r>
              <a:rPr lang="ko-KR" altLang="en-US" sz="1800" dirty="0" smtClean="0">
                <a:solidFill>
                  <a:schemeClr val="tx1">
                    <a:lumMod val="10000"/>
                  </a:schemeClr>
                </a:solidFill>
                <a:latin typeface="Open Sans Light" panose="020B0306030504020204" pitchFamily="34" charset="0"/>
                <a:ea typeface="나눔고딕" panose="020D0604000000000000" pitchFamily="50" charset="-127"/>
                <a:cs typeface="Open Sans Light" panose="020B0306030504020204" pitchFamily="34" charset="0"/>
              </a:rPr>
              <a:t>년 경기 데이터</a:t>
            </a:r>
            <a:endParaRPr lang="ko-KR" altLang="en-US" sz="2000" dirty="0">
              <a:solidFill>
                <a:srgbClr val="19974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08938" y="576135"/>
            <a:ext cx="19384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 smtClean="0">
                <a:solidFill>
                  <a:schemeClr val="tx1">
                    <a:lumMod val="10000"/>
                  </a:schemeClr>
                </a:solidFill>
                <a:latin typeface="Open Sans Light" panose="020B0306030504020204" pitchFamily="34" charset="0"/>
                <a:ea typeface="나눔고딕" panose="020D0604000000000000" pitchFamily="50" charset="-127"/>
                <a:cs typeface="Open Sans Light" panose="020B0306030504020204" pitchFamily="34" charset="0"/>
              </a:rPr>
              <a:t>의사결정트리학습</a:t>
            </a:r>
            <a:endParaRPr lang="ko-KR" altLang="en-US" sz="2000" dirty="0">
              <a:solidFill>
                <a:srgbClr val="19974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34438" y="4814760"/>
            <a:ext cx="38874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 err="1" smtClean="0">
                <a:solidFill>
                  <a:schemeClr val="tx1">
                    <a:lumMod val="10000"/>
                  </a:schemeClr>
                </a:solidFill>
                <a:latin typeface="Open Sans Light" panose="020B0306030504020204" pitchFamily="34" charset="0"/>
                <a:ea typeface="나눔고딕" panose="020D0604000000000000" pitchFamily="50" charset="-127"/>
                <a:cs typeface="Open Sans Light" panose="020B0306030504020204" pitchFamily="34" charset="0"/>
              </a:rPr>
              <a:t>해당날짜에</a:t>
            </a:r>
            <a:r>
              <a:rPr lang="ko-KR" altLang="en-US" sz="1800" dirty="0" smtClean="0">
                <a:solidFill>
                  <a:schemeClr val="tx1">
                    <a:lumMod val="10000"/>
                  </a:schemeClr>
                </a:solidFill>
                <a:latin typeface="Open Sans Light" panose="020B0306030504020204" pitchFamily="34" charset="0"/>
                <a:ea typeface="나눔고딕" panose="020D0604000000000000" pitchFamily="50" charset="-127"/>
                <a:cs typeface="Open Sans Light" panose="020B0306030504020204" pitchFamily="34" charset="0"/>
              </a:rPr>
              <a:t> 대한 경기의 기사 생성</a:t>
            </a:r>
            <a:endParaRPr lang="ko-KR" altLang="en-US" sz="2000" dirty="0">
              <a:solidFill>
                <a:srgbClr val="19974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874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0040" y="411480"/>
            <a:ext cx="1016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20040" y="34820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70" y="971698"/>
            <a:ext cx="7294588" cy="4103888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98500" y="196194"/>
            <a:ext cx="3733800" cy="535327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기사의 </a:t>
            </a:r>
            <a:r>
              <a:rPr lang="ko-KR" altLang="en-US" dirty="0" err="1" smtClean="0"/>
              <a:t>첫문장</a:t>
            </a:r>
            <a:r>
              <a:rPr lang="ko-KR" altLang="en-US" dirty="0" smtClean="0"/>
              <a:t> 출력하기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6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0462" y="232100"/>
            <a:ext cx="2706162" cy="523878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9.  </a:t>
            </a:r>
            <a:r>
              <a:rPr lang="ko-KR" altLang="en-US" dirty="0" smtClean="0"/>
              <a:t>추가예정사항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20040" y="332817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2000"/>
          </a:p>
        </p:txBody>
      </p:sp>
      <p:pic>
        <p:nvPicPr>
          <p:cNvPr id="8194" name="Picture 2" descr="http://esmlab.com/150121_Renewal_Web/images/T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01" b="98266" l="1441" r="99712">
                        <a14:foregroundMark x1="51585" y1="45665" x2="68300" y2="51445"/>
                        <a14:foregroundMark x1="61960" y1="48555" x2="61095" y2="45665"/>
                        <a14:foregroundMark x1="64553" y1="48266" x2="66859" y2="47110"/>
                        <a14:foregroundMark x1="28530" y1="41040" x2="29683" y2="42486"/>
                        <a14:backgroundMark x1="57061" y1="40462" x2="69164" y2="40751"/>
                        <a14:backgroundMark x1="57061" y1="39595" x2="63689" y2="40751"/>
                        <a14:backgroundMark x1="55331" y1="38728" x2="55620" y2="40751"/>
                        <a14:backgroundMark x1="54755" y1="37572" x2="54755" y2="39595"/>
                        <a14:backgroundMark x1="53602" y1="42486" x2="54755" y2="41908"/>
                        <a14:backgroundMark x1="28242" y1="33526" x2="27666" y2="36416"/>
                        <a14:backgroundMark x1="28530" y1="54335" x2="27089" y2="55780"/>
                        <a14:backgroundMark x1="40922" y1="80058" x2="40922" y2="84971"/>
                        <a14:backgroundMark x1="48415" y1="81503" x2="48415" y2="84682"/>
                        <a14:backgroundMark x1="55043" y1="82081" x2="55331" y2="85260"/>
                        <a14:backgroundMark x1="62248" y1="81214" x2="64265" y2="86994"/>
                        <a14:backgroundMark x1="67435" y1="78324" x2="69741" y2="82948"/>
                        <a14:backgroundMark x1="72334" y1="74566" x2="73775" y2="78035"/>
                        <a14:backgroundMark x1="42075" y1="79480" x2="41210" y2="83526"/>
                        <a14:backgroundMark x1="36023" y1="76012" x2="35159" y2="79769"/>
                        <a14:backgroundMark x1="64265" y1="34104" x2="65418" y2="36416"/>
                        <a14:backgroundMark x1="68012" y1="32948" x2="70029" y2="39017"/>
                        <a14:backgroundMark x1="23919" y1="32081" x2="23919" y2="341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138" y="1025601"/>
            <a:ext cx="1276264" cy="127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316624" y="2130658"/>
            <a:ext cx="22304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리눅스 </a:t>
            </a:r>
            <a:r>
              <a:rPr lang="ko-KR" altLang="en-US" sz="1400" dirty="0" err="1" smtClean="0">
                <a:solidFill>
                  <a:schemeClr val="tx1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쉘명령어</a:t>
            </a:r>
            <a:r>
              <a:rPr lang="ko-KR" altLang="en-US" sz="1400" dirty="0" smtClean="0">
                <a:solidFill>
                  <a:schemeClr val="tx1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‘</a:t>
            </a:r>
            <a:r>
              <a:rPr lang="en-US" altLang="ko-KR" sz="1400" b="1" dirty="0" err="1" smtClean="0">
                <a:solidFill>
                  <a:schemeClr val="tx1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crontab</a:t>
            </a:r>
            <a:r>
              <a:rPr lang="en-US" altLang="ko-KR" sz="1400" dirty="0" smtClean="0">
                <a:solidFill>
                  <a:schemeClr val="tx1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’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7612" y="2065641"/>
            <a:ext cx="206806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 smtClean="0">
                <a:solidFill>
                  <a:schemeClr val="tx1">
                    <a:lumMod val="10000"/>
                  </a:schemeClr>
                </a:solidFill>
                <a:latin typeface="Open Sans Light" panose="020B0306030504020204" pitchFamily="34" charset="0"/>
                <a:ea typeface="나눔고딕" panose="020D0604000000000000" pitchFamily="50" charset="-127"/>
                <a:cs typeface="Open Sans Light" panose="020B0306030504020204" pitchFamily="34" charset="0"/>
              </a:rPr>
              <a:t>스케줄에 기반하여 각각의 모듈이 자동으로 수행</a:t>
            </a:r>
            <a:endParaRPr lang="ko-KR" altLang="en-US" sz="2000" dirty="0">
              <a:solidFill>
                <a:srgbClr val="19974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2494402" y="1511901"/>
            <a:ext cx="708212" cy="48078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20681150">
            <a:off x="5508730" y="1271510"/>
            <a:ext cx="708212" cy="48078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918850" flipV="1">
            <a:off x="5508731" y="1808763"/>
            <a:ext cx="708212" cy="48078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16" descr="http://www.responsivemiracle.com/wp-content/uploads/metronic-html5-responsive-theme-slider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984" y="425781"/>
            <a:ext cx="1980074" cy="95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facebook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980" y="1728542"/>
            <a:ext cx="866082" cy="86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commandline, prompt, shell, terminal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618" y="114269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31800" y="3733871"/>
            <a:ext cx="3538072" cy="524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bg2"/>
                </a:solidFill>
              </a:rPr>
              <a:t>한화는 </a:t>
            </a:r>
            <a:r>
              <a:rPr lang="ko-KR" altLang="en-US" dirty="0">
                <a:solidFill>
                  <a:schemeClr val="bg2"/>
                </a:solidFill>
              </a:rPr>
              <a:t>27일 대전 한화생명이글스파크에서 </a:t>
            </a:r>
            <a:r>
              <a:rPr lang="ko-KR" altLang="en-US" dirty="0" smtClean="0">
                <a:solidFill>
                  <a:schemeClr val="bg2"/>
                </a:solidFill>
              </a:rPr>
              <a:t>열린 </a:t>
            </a:r>
            <a:r>
              <a:rPr lang="ko-KR" altLang="en-US" dirty="0" err="1">
                <a:solidFill>
                  <a:schemeClr val="bg2"/>
                </a:solidFill>
              </a:rPr>
              <a:t>KIA와</a:t>
            </a:r>
            <a:r>
              <a:rPr lang="ko-KR" altLang="en-US" dirty="0">
                <a:solidFill>
                  <a:schemeClr val="bg2"/>
                </a:solidFill>
              </a:rPr>
              <a:t> 홈경기를 8-4로 승리했다.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6828" y="4314662"/>
            <a:ext cx="2068062" cy="46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 smtClean="0">
                <a:solidFill>
                  <a:schemeClr val="tx1">
                    <a:lumMod val="10000"/>
                  </a:schemeClr>
                </a:solidFill>
                <a:latin typeface="Open Sans Light" panose="020B0306030504020204" pitchFamily="34" charset="0"/>
                <a:ea typeface="나눔고딕" panose="020D0604000000000000" pitchFamily="50" charset="-127"/>
                <a:cs typeface="Open Sans Light" panose="020B0306030504020204" pitchFamily="34" charset="0"/>
              </a:rPr>
              <a:t>문장들의 다양성</a:t>
            </a:r>
            <a:endParaRPr lang="ko-KR" altLang="en-US" sz="2000" dirty="0">
              <a:solidFill>
                <a:srgbClr val="19974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089" y="3485903"/>
            <a:ext cx="39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“</a:t>
            </a:r>
            <a:endParaRPr lang="ko-KR" altLang="en-US" sz="4000" b="1" dirty="0">
              <a:solidFill>
                <a:schemeClr val="bg2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96138" y="3485903"/>
            <a:ext cx="4065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bg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”</a:t>
            </a:r>
            <a:endParaRPr lang="ko-KR" altLang="en-US" sz="4000" dirty="0"/>
          </a:p>
        </p:txBody>
      </p:sp>
      <p:sp>
        <p:nvSpPr>
          <p:cNvPr id="12" name="왼쪽 중괄호 11"/>
          <p:cNvSpPr/>
          <p:nvPr/>
        </p:nvSpPr>
        <p:spPr>
          <a:xfrm>
            <a:off x="4635592" y="2913403"/>
            <a:ext cx="668053" cy="2187515"/>
          </a:xfrm>
          <a:prstGeom prst="leftBrace">
            <a:avLst>
              <a:gd name="adj1" fmla="val 6322"/>
              <a:gd name="adj2" fmla="val 50000"/>
            </a:avLst>
          </a:prstGeom>
          <a:ln w="508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277853" y="3008037"/>
            <a:ext cx="422659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bg2"/>
                </a:solidFill>
              </a:rPr>
              <a:t>HT</a:t>
            </a:r>
            <a:r>
              <a:rPr lang="ko-KR" altLang="en-US" sz="1000" dirty="0">
                <a:solidFill>
                  <a:schemeClr val="bg2"/>
                </a:solidFill>
              </a:rPr>
              <a:t>는 </a:t>
            </a:r>
            <a:r>
              <a:rPr lang="en-US" altLang="ko-KR" sz="1000" dirty="0">
                <a:solidFill>
                  <a:schemeClr val="bg2"/>
                </a:solidFill>
              </a:rPr>
              <a:t>28</a:t>
            </a:r>
            <a:r>
              <a:rPr lang="ko-KR" altLang="en-US" sz="1000" dirty="0">
                <a:solidFill>
                  <a:schemeClr val="bg2"/>
                </a:solidFill>
              </a:rPr>
              <a:t>일 인천</a:t>
            </a:r>
            <a:r>
              <a:rPr lang="en-US" altLang="ko-KR" sz="1000" dirty="0">
                <a:solidFill>
                  <a:schemeClr val="bg2"/>
                </a:solidFill>
              </a:rPr>
              <a:t>SK</a:t>
            </a:r>
            <a:r>
              <a:rPr lang="ko-KR" altLang="en-US" sz="1000" dirty="0">
                <a:solidFill>
                  <a:schemeClr val="bg2"/>
                </a:solidFill>
              </a:rPr>
              <a:t>행복드림구장에서 열린 </a:t>
            </a:r>
            <a:r>
              <a:rPr lang="en-US" altLang="ko-KR" sz="1000" dirty="0">
                <a:solidFill>
                  <a:schemeClr val="bg2"/>
                </a:solidFill>
              </a:rPr>
              <a:t>SK</a:t>
            </a:r>
            <a:r>
              <a:rPr lang="ko-KR" altLang="en-US" sz="1000" dirty="0">
                <a:solidFill>
                  <a:schemeClr val="bg2"/>
                </a:solidFill>
              </a:rPr>
              <a:t>와의 경기에서 정훈이 홀로 </a:t>
            </a:r>
            <a:r>
              <a:rPr lang="en-US" altLang="ko-KR" sz="1000" dirty="0">
                <a:solidFill>
                  <a:schemeClr val="bg2"/>
                </a:solidFill>
              </a:rPr>
              <a:t>3</a:t>
            </a:r>
            <a:r>
              <a:rPr lang="ko-KR" altLang="en-US" sz="1000" dirty="0">
                <a:solidFill>
                  <a:schemeClr val="bg2"/>
                </a:solidFill>
              </a:rPr>
              <a:t>타점을 기록하는 맹활약을 펼친 끝에 </a:t>
            </a:r>
            <a:r>
              <a:rPr lang="en-US" altLang="ko-KR" sz="1000" dirty="0">
                <a:solidFill>
                  <a:schemeClr val="bg2"/>
                </a:solidFill>
              </a:rPr>
              <a:t>3-1</a:t>
            </a:r>
            <a:r>
              <a:rPr lang="ko-KR" altLang="en-US" sz="1000" dirty="0">
                <a:solidFill>
                  <a:schemeClr val="bg2"/>
                </a:solidFill>
              </a:rPr>
              <a:t>로 이겼다</a:t>
            </a:r>
            <a:r>
              <a:rPr lang="en-US" altLang="ko-KR" sz="1000" dirty="0" smtClean="0">
                <a:solidFill>
                  <a:schemeClr val="bg2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bg2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 dirty="0">
                <a:solidFill>
                  <a:schemeClr val="bg2"/>
                </a:solidFill>
              </a:rPr>
              <a:t>넥센은 </a:t>
            </a:r>
            <a:r>
              <a:rPr lang="en-US" altLang="ko-KR" sz="1000" dirty="0">
                <a:solidFill>
                  <a:schemeClr val="bg2"/>
                </a:solidFill>
              </a:rPr>
              <a:t>28</a:t>
            </a:r>
            <a:r>
              <a:rPr lang="ko-KR" altLang="en-US" sz="1000" dirty="0">
                <a:solidFill>
                  <a:schemeClr val="bg2"/>
                </a:solidFill>
              </a:rPr>
              <a:t>일 대구구장에서 열린 경기에서 막강 화력을 앞세워 </a:t>
            </a:r>
            <a:r>
              <a:rPr lang="en-US" altLang="ko-KR" sz="1000" dirty="0">
                <a:solidFill>
                  <a:schemeClr val="bg2"/>
                </a:solidFill>
              </a:rPr>
              <a:t>13-6</a:t>
            </a:r>
            <a:r>
              <a:rPr lang="ko-KR" altLang="en-US" sz="1000" dirty="0">
                <a:solidFill>
                  <a:schemeClr val="bg2"/>
                </a:solidFill>
              </a:rPr>
              <a:t>으로 승리했다</a:t>
            </a:r>
            <a:r>
              <a:rPr lang="en-US" altLang="ko-KR" sz="1000" dirty="0" smtClean="0">
                <a:solidFill>
                  <a:schemeClr val="bg2"/>
                </a:solidFill>
              </a:rPr>
              <a:t>.</a:t>
            </a:r>
          </a:p>
          <a:p>
            <a:endParaRPr lang="en-US" altLang="ko-KR" sz="1000" dirty="0">
              <a:solidFill>
                <a:schemeClr val="bg2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 dirty="0">
                <a:solidFill>
                  <a:schemeClr val="bg2"/>
                </a:solidFill>
              </a:rPr>
              <a:t>두산은 </a:t>
            </a:r>
            <a:r>
              <a:rPr lang="en-US" altLang="ko-KR" sz="1000" dirty="0">
                <a:solidFill>
                  <a:schemeClr val="bg2"/>
                </a:solidFill>
              </a:rPr>
              <a:t>15</a:t>
            </a:r>
            <a:r>
              <a:rPr lang="ko-KR" altLang="en-US" sz="1000" dirty="0">
                <a:solidFill>
                  <a:schemeClr val="bg2"/>
                </a:solidFill>
              </a:rPr>
              <a:t>일 인천</a:t>
            </a:r>
            <a:r>
              <a:rPr lang="en-US" altLang="ko-KR" sz="1000" dirty="0">
                <a:solidFill>
                  <a:schemeClr val="bg2"/>
                </a:solidFill>
              </a:rPr>
              <a:t>SK</a:t>
            </a:r>
            <a:r>
              <a:rPr lang="ko-KR" altLang="en-US" sz="1000" dirty="0">
                <a:solidFill>
                  <a:schemeClr val="bg2"/>
                </a:solidFill>
              </a:rPr>
              <a:t>행복드림구장에서 열린 ‘</a:t>
            </a:r>
            <a:r>
              <a:rPr lang="en-US" altLang="ko-KR" sz="1000" dirty="0">
                <a:solidFill>
                  <a:schemeClr val="bg2"/>
                </a:solidFill>
              </a:rPr>
              <a:t>2015 </a:t>
            </a:r>
            <a:r>
              <a:rPr lang="ko-KR" altLang="en-US" sz="1000" dirty="0" err="1">
                <a:solidFill>
                  <a:schemeClr val="bg2"/>
                </a:solidFill>
              </a:rPr>
              <a:t>타이어뱅크</a:t>
            </a:r>
            <a:r>
              <a:rPr lang="ko-KR" altLang="en-US" sz="1000" dirty="0">
                <a:solidFill>
                  <a:schemeClr val="bg2"/>
                </a:solidFill>
              </a:rPr>
              <a:t> </a:t>
            </a:r>
            <a:r>
              <a:rPr lang="en-US" altLang="ko-KR" sz="1000" dirty="0">
                <a:solidFill>
                  <a:schemeClr val="bg2"/>
                </a:solidFill>
              </a:rPr>
              <a:t>KBO </a:t>
            </a:r>
            <a:r>
              <a:rPr lang="ko-KR" altLang="en-US" sz="1000" dirty="0">
                <a:solidFill>
                  <a:schemeClr val="bg2"/>
                </a:solidFill>
              </a:rPr>
              <a:t>리그’ </a:t>
            </a:r>
            <a:r>
              <a:rPr lang="en-US" altLang="ko-KR" sz="1000" dirty="0">
                <a:solidFill>
                  <a:schemeClr val="bg2"/>
                </a:solidFill>
              </a:rPr>
              <a:t>SK</a:t>
            </a:r>
            <a:r>
              <a:rPr lang="ko-KR" altLang="en-US" sz="1000" dirty="0">
                <a:solidFill>
                  <a:schemeClr val="bg2"/>
                </a:solidFill>
              </a:rPr>
              <a:t>와의 경기에서 </a:t>
            </a:r>
            <a:r>
              <a:rPr lang="en-US" altLang="ko-KR" sz="1000" dirty="0">
                <a:solidFill>
                  <a:schemeClr val="bg2"/>
                </a:solidFill>
              </a:rPr>
              <a:t>4-4</a:t>
            </a:r>
            <a:r>
              <a:rPr lang="ko-KR" altLang="en-US" sz="1000" dirty="0">
                <a:solidFill>
                  <a:schemeClr val="bg2"/>
                </a:solidFill>
              </a:rPr>
              <a:t>로 맞선 </a:t>
            </a:r>
            <a:r>
              <a:rPr lang="en-US" altLang="ko-KR" sz="1000" dirty="0">
                <a:solidFill>
                  <a:schemeClr val="bg2"/>
                </a:solidFill>
              </a:rPr>
              <a:t>8</a:t>
            </a:r>
            <a:r>
              <a:rPr lang="ko-KR" altLang="en-US" sz="1000" dirty="0">
                <a:solidFill>
                  <a:schemeClr val="bg2"/>
                </a:solidFill>
              </a:rPr>
              <a:t>회 터진 유민상의 결승 </a:t>
            </a:r>
            <a:r>
              <a:rPr lang="ko-KR" altLang="en-US" sz="1000" dirty="0" err="1">
                <a:solidFill>
                  <a:schemeClr val="bg2"/>
                </a:solidFill>
              </a:rPr>
              <a:t>솔로홈런에</a:t>
            </a:r>
            <a:r>
              <a:rPr lang="ko-KR" altLang="en-US" sz="1000" dirty="0">
                <a:solidFill>
                  <a:schemeClr val="bg2"/>
                </a:solidFill>
              </a:rPr>
              <a:t> 힘입어 </a:t>
            </a:r>
            <a:r>
              <a:rPr lang="en-US" altLang="ko-KR" sz="1000" dirty="0">
                <a:solidFill>
                  <a:schemeClr val="bg2"/>
                </a:solidFill>
              </a:rPr>
              <a:t>5-4</a:t>
            </a:r>
            <a:r>
              <a:rPr lang="ko-KR" altLang="en-US" sz="1000" dirty="0">
                <a:solidFill>
                  <a:schemeClr val="bg2"/>
                </a:solidFill>
              </a:rPr>
              <a:t>로 이겼다</a:t>
            </a:r>
            <a:r>
              <a:rPr lang="en-US" altLang="ko-KR" sz="1000" dirty="0" smtClean="0">
                <a:solidFill>
                  <a:schemeClr val="bg2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bg2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 dirty="0">
                <a:solidFill>
                  <a:schemeClr val="bg2"/>
                </a:solidFill>
              </a:rPr>
              <a:t>넥센은 </a:t>
            </a:r>
            <a:r>
              <a:rPr lang="en-US" altLang="ko-KR" sz="1000" dirty="0">
                <a:solidFill>
                  <a:schemeClr val="bg2"/>
                </a:solidFill>
              </a:rPr>
              <a:t>30</a:t>
            </a:r>
            <a:r>
              <a:rPr lang="ko-KR" altLang="en-US" sz="1000" dirty="0">
                <a:solidFill>
                  <a:schemeClr val="bg2"/>
                </a:solidFill>
              </a:rPr>
              <a:t>일 광주</a:t>
            </a:r>
            <a:r>
              <a:rPr lang="en-US" altLang="ko-KR" sz="1000" dirty="0">
                <a:solidFill>
                  <a:schemeClr val="bg2"/>
                </a:solidFill>
              </a:rPr>
              <a:t>-</a:t>
            </a:r>
            <a:r>
              <a:rPr lang="ko-KR" altLang="en-US" sz="1000" dirty="0">
                <a:solidFill>
                  <a:schemeClr val="bg2"/>
                </a:solidFill>
              </a:rPr>
              <a:t>기아 </a:t>
            </a:r>
            <a:r>
              <a:rPr lang="ko-KR" altLang="en-US" sz="1000" dirty="0" err="1">
                <a:solidFill>
                  <a:schemeClr val="bg2"/>
                </a:solidFill>
              </a:rPr>
              <a:t>챔피언스필드에서</a:t>
            </a:r>
            <a:r>
              <a:rPr lang="ko-KR" altLang="en-US" sz="1000" dirty="0">
                <a:solidFill>
                  <a:schemeClr val="bg2"/>
                </a:solidFill>
              </a:rPr>
              <a:t> 열린  </a:t>
            </a:r>
            <a:r>
              <a:rPr lang="en-US" altLang="ko-KR" sz="1000" dirty="0">
                <a:solidFill>
                  <a:schemeClr val="bg2"/>
                </a:solidFill>
              </a:rPr>
              <a:t>KIA </a:t>
            </a:r>
            <a:r>
              <a:rPr lang="ko-KR" altLang="en-US" sz="1000" dirty="0">
                <a:solidFill>
                  <a:schemeClr val="bg2"/>
                </a:solidFill>
              </a:rPr>
              <a:t>타이거즈와의 시즌 </a:t>
            </a:r>
            <a:r>
              <a:rPr lang="en-US" altLang="ko-KR" sz="1000" dirty="0">
                <a:solidFill>
                  <a:schemeClr val="bg2"/>
                </a:solidFill>
              </a:rPr>
              <a:t>16</a:t>
            </a:r>
            <a:r>
              <a:rPr lang="ko-KR" altLang="en-US" sz="1000" dirty="0">
                <a:solidFill>
                  <a:schemeClr val="bg2"/>
                </a:solidFill>
              </a:rPr>
              <a:t>차전에서 깔끔한 </a:t>
            </a:r>
            <a:r>
              <a:rPr lang="ko-KR" altLang="en-US" sz="1000" dirty="0" err="1">
                <a:solidFill>
                  <a:schemeClr val="bg2"/>
                </a:solidFill>
              </a:rPr>
              <a:t>계투책과</a:t>
            </a:r>
            <a:r>
              <a:rPr lang="ko-KR" altLang="en-US" sz="1000" dirty="0">
                <a:solidFill>
                  <a:schemeClr val="bg2"/>
                </a:solidFill>
              </a:rPr>
              <a:t> 효율적인 공격집중도를 과시하며 </a:t>
            </a:r>
            <a:r>
              <a:rPr lang="en-US" altLang="ko-KR" sz="1000" dirty="0">
                <a:solidFill>
                  <a:schemeClr val="bg2"/>
                </a:solidFill>
              </a:rPr>
              <a:t>7-2</a:t>
            </a:r>
            <a:r>
              <a:rPr lang="ko-KR" altLang="en-US" sz="1000" dirty="0">
                <a:solidFill>
                  <a:schemeClr val="bg2"/>
                </a:solidFill>
              </a:rPr>
              <a:t>로 승리를 거두었다</a:t>
            </a:r>
            <a:r>
              <a:rPr lang="en-US" altLang="ko-KR" sz="1000" dirty="0">
                <a:solidFill>
                  <a:schemeClr val="bg2"/>
                </a:solidFill>
              </a:rPr>
              <a:t>.</a:t>
            </a:r>
            <a:endParaRPr lang="ko-KR" alt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99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3100" y="215900"/>
            <a:ext cx="3072653" cy="528321"/>
          </a:xfrm>
        </p:spPr>
        <p:txBody>
          <a:bodyPr/>
          <a:lstStyle/>
          <a:p>
            <a:r>
              <a:rPr lang="en-US" altLang="ko-KR" dirty="0" smtClean="0"/>
              <a:t>10. </a:t>
            </a:r>
            <a:r>
              <a:rPr lang="ko-KR" altLang="en-US" dirty="0" smtClean="0"/>
              <a:t>예상 최종 결과물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38" y="1152525"/>
            <a:ext cx="4796939" cy="26987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998" t="8694" r="22879"/>
          <a:stretch/>
        </p:blipFill>
        <p:spPr>
          <a:xfrm>
            <a:off x="5556357" y="1152525"/>
            <a:ext cx="3877203" cy="26987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4042128"/>
            <a:ext cx="97604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>
                    <a:lumMod val="10000"/>
                  </a:schemeClr>
                </a:solidFill>
                <a:latin typeface="Open Sans Light" panose="020B0306030504020204" pitchFamily="34" charset="0"/>
                <a:ea typeface="나눔고딕" panose="020D0604000000000000" pitchFamily="50" charset="-127"/>
                <a:cs typeface="Open Sans Light" panose="020B0306030504020204" pitchFamily="34" charset="0"/>
              </a:rPr>
              <a:t>자동화를 통해 사람의 손을 거치지 않고 스스로 처리하여</a:t>
            </a:r>
            <a:r>
              <a:rPr lang="en-US" altLang="ko-KR" sz="2000" dirty="0" smtClean="0">
                <a:solidFill>
                  <a:schemeClr val="tx1">
                    <a:lumMod val="10000"/>
                  </a:schemeClr>
                </a:solidFill>
                <a:latin typeface="Open Sans Light" panose="020B0306030504020204" pitchFamily="34" charset="0"/>
                <a:ea typeface="나눔고딕" panose="020D0604000000000000" pitchFamily="50" charset="-127"/>
                <a:cs typeface="Open Sans Light" panose="020B0306030504020204" pitchFamily="34" charset="0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199746"/>
                </a:solidFill>
                <a:latin typeface="Open Sans Light" panose="020B0306030504020204" pitchFamily="34" charset="0"/>
                <a:ea typeface="나눔고딕" panose="020D0604000000000000" pitchFamily="50" charset="-127"/>
                <a:cs typeface="Open Sans Light" panose="020B0306030504020204" pitchFamily="34" charset="0"/>
              </a:rPr>
              <a:t>웹사이트</a:t>
            </a:r>
            <a:r>
              <a:rPr lang="ko-KR" altLang="en-US" sz="2400" dirty="0" smtClean="0">
                <a:solidFill>
                  <a:srgbClr val="199746"/>
                </a:solidFill>
                <a:latin typeface="Open Sans Light" panose="020B0306030504020204" pitchFamily="34" charset="0"/>
                <a:ea typeface="나눔고딕" panose="020D0604000000000000" pitchFamily="50" charset="-127"/>
                <a:cs typeface="Open Sans Light" panose="020B0306030504020204" pitchFamily="34" charset="0"/>
              </a:rPr>
              <a:t>와 </a:t>
            </a:r>
            <a:r>
              <a:rPr lang="ko-KR" altLang="en-US" sz="2400" b="1" dirty="0" err="1" smtClean="0">
                <a:solidFill>
                  <a:srgbClr val="199746"/>
                </a:solidFill>
                <a:latin typeface="Open Sans Light" panose="020B0306030504020204" pitchFamily="34" charset="0"/>
                <a:ea typeface="나눔고딕" panose="020D0604000000000000" pitchFamily="50" charset="-127"/>
                <a:cs typeface="Open Sans Light" panose="020B0306030504020204" pitchFamily="34" charset="0"/>
              </a:rPr>
              <a:t>페이스북</a:t>
            </a:r>
            <a:r>
              <a:rPr lang="ko-KR" altLang="en-US" sz="2400" dirty="0" err="1" smtClean="0">
                <a:solidFill>
                  <a:srgbClr val="199746"/>
                </a:solidFill>
                <a:latin typeface="Open Sans Light" panose="020B0306030504020204" pitchFamily="34" charset="0"/>
                <a:ea typeface="나눔고딕" panose="020D0604000000000000" pitchFamily="50" charset="-127"/>
                <a:cs typeface="Open Sans Light" panose="020B0306030504020204" pitchFamily="34" charset="0"/>
              </a:rPr>
              <a:t>에</a:t>
            </a:r>
            <a:r>
              <a:rPr lang="ko-KR" altLang="en-US" sz="2400" dirty="0" smtClean="0">
                <a:solidFill>
                  <a:srgbClr val="199746"/>
                </a:solidFill>
                <a:latin typeface="Open Sans Light" panose="020B0306030504020204" pitchFamily="34" charset="0"/>
                <a:ea typeface="나눔고딕" panose="020D0604000000000000" pitchFamily="50" charset="-127"/>
                <a:cs typeface="Open Sans Light" panose="020B0306030504020204" pitchFamily="34" charset="0"/>
              </a:rPr>
              <a:t> 글이 등록됨</a:t>
            </a:r>
            <a:endParaRPr lang="ko-KR" altLang="en-US" sz="2400" dirty="0">
              <a:solidFill>
                <a:srgbClr val="19974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612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9634538" y="5392738"/>
            <a:ext cx="525462" cy="230187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9"/>
          <p:cNvSpPr/>
          <p:nvPr/>
        </p:nvSpPr>
        <p:spPr>
          <a:xfrm>
            <a:off x="3098380" y="2211736"/>
            <a:ext cx="37936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smtClean="0">
                <a:solidFill>
                  <a:schemeClr val="bg2"/>
                </a:solidFill>
              </a:rPr>
              <a:t>Appendix</a:t>
            </a:r>
            <a:endParaRPr lang="bg-BG" sz="5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20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303" y="334251"/>
            <a:ext cx="3286810" cy="42724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의사결정트리란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1002" y="997099"/>
            <a:ext cx="8208912" cy="373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군집 도표에서 순수도 및 </a:t>
            </a:r>
            <a:r>
              <a:rPr lang="ko-KR" altLang="en-US" sz="2000" dirty="0" err="1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불순도를</a:t>
            </a:r>
            <a:r>
              <a:rPr lang="ko-KR" altLang="en-US" sz="2000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체크하여 </a:t>
            </a:r>
            <a:r>
              <a:rPr lang="en-US" altLang="ko-KR" sz="2000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2000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결정 한다</a:t>
            </a:r>
            <a:r>
              <a:rPr lang="en-US" altLang="ko-KR" sz="2000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 smtClean="0">
              <a:solidFill>
                <a:schemeClr val="accent6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순수도 </a:t>
            </a:r>
            <a:r>
              <a:rPr lang="en-US" altLang="ko-KR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범주에 개체들이 포함되어 있는 정도</a:t>
            </a:r>
            <a:endParaRPr lang="en-US" altLang="ko-KR" dirty="0" smtClean="0">
              <a:solidFill>
                <a:schemeClr val="accent6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불순도 </a:t>
            </a:r>
            <a:r>
              <a:rPr lang="en-US" altLang="ko-KR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얼마나 다양한 개체들이 범주에 </a:t>
            </a:r>
            <a:r>
              <a:rPr lang="ko-KR" altLang="en-US" dirty="0" err="1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분포하는지의</a:t>
            </a: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정도</a:t>
            </a:r>
            <a:endParaRPr lang="en-US" altLang="ko-KR" dirty="0" smtClean="0">
              <a:solidFill>
                <a:schemeClr val="accent6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err="1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불순도의</a:t>
            </a: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측정 </a:t>
            </a:r>
            <a:r>
              <a:rPr lang="en-US" altLang="ko-KR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지니 지수</a:t>
            </a:r>
            <a:r>
              <a:rPr lang="en-US" altLang="ko-KR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엔트로피 지수</a:t>
            </a:r>
            <a:endParaRPr lang="en-US" altLang="ko-KR" dirty="0" smtClean="0">
              <a:solidFill>
                <a:schemeClr val="accent6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solidFill>
                <a:schemeClr val="accent6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지니 지수와 엔트로피 지수를 가장 줄여주는 데이터의 </a:t>
            </a:r>
            <a:r>
              <a:rPr lang="en-US" altLang="ko-KR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column(attribute)</a:t>
            </a: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선택한다</a:t>
            </a:r>
            <a:r>
              <a:rPr lang="en-US" altLang="ko-KR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데이터의 속성</a:t>
            </a:r>
            <a:r>
              <a:rPr lang="en-US" altLang="ko-KR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(node)</a:t>
            </a: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선택을 통해 </a:t>
            </a:r>
            <a:r>
              <a:rPr lang="en-US" altLang="ko-KR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도출하게 된다</a:t>
            </a:r>
            <a:r>
              <a:rPr lang="en-US" altLang="ko-KR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 smtClean="0">
              <a:solidFill>
                <a:schemeClr val="accent6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err="1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Pk</a:t>
            </a:r>
            <a:r>
              <a:rPr lang="en-US" altLang="ko-KR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집단에 속하는 </a:t>
            </a:r>
            <a:r>
              <a:rPr lang="en-US" altLang="ko-KR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</a:t>
            </a: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번째 </a:t>
            </a:r>
            <a:r>
              <a:rPr lang="en-US" altLang="ko-KR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</a:t>
            </a:r>
            <a:r>
              <a:rPr lang="en-US" altLang="ko-KR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집단 </a:t>
            </a:r>
            <a:r>
              <a:rPr lang="en-US" altLang="ko-KR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</a:t>
            </a:r>
            <a:endParaRPr lang="en-US" altLang="ko-KR" dirty="0">
              <a:solidFill>
                <a:schemeClr val="accent6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solidFill>
                <a:schemeClr val="accent6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지니 지수 </a:t>
            </a:r>
            <a:r>
              <a:rPr lang="en-US" altLang="ko-KR" b="1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</a:p>
          <a:p>
            <a:endParaRPr lang="en-US" altLang="ko-KR" b="1" dirty="0" smtClean="0">
              <a:solidFill>
                <a:schemeClr val="accent6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b="1" dirty="0" smtClean="0">
              <a:solidFill>
                <a:schemeClr val="accent6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엔트로피 지수</a:t>
            </a:r>
            <a:r>
              <a:rPr lang="en-US" altLang="ko-KR" b="1" dirty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dirty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 </a:t>
            </a:r>
            <a:r>
              <a:rPr lang="en-US" altLang="ko-KR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</a:t>
            </a: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 smtClean="0">
              <a:solidFill>
                <a:schemeClr val="accent6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solidFill>
                <a:schemeClr val="accent6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/>
          </p:nvPr>
        </p:nvGraphicFramePr>
        <p:xfrm>
          <a:off x="2068860" y="3866076"/>
          <a:ext cx="2880320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수식" r:id="rId4" imgW="1054080" imgH="444240" progId="Equation.3">
                  <p:embed/>
                </p:oleObj>
              </mc:Choice>
              <mc:Fallback>
                <p:oleObj name="수식" r:id="rId4" imgW="105408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8860" y="3866076"/>
                        <a:ext cx="2880320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/>
          </p:nvPr>
        </p:nvGraphicFramePr>
        <p:xfrm>
          <a:off x="1859519" y="3259473"/>
          <a:ext cx="1068209" cy="682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수식" r:id="rId6" imgW="495000" imgH="444240" progId="Equation.3">
                  <p:embed/>
                </p:oleObj>
              </mc:Choice>
              <mc:Fallback>
                <p:oleObj name="수식" r:id="rId6" imgW="4950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519" y="3259473"/>
                        <a:ext cx="1068209" cy="682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495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 err="1" smtClean="0"/>
              <a:t>데이터파싱</a:t>
            </a:r>
            <a:r>
              <a:rPr lang="ko-KR" altLang="en-US" dirty="0" smtClean="0"/>
              <a:t> 및 추출 </a:t>
            </a:r>
            <a:r>
              <a:rPr lang="en-US" altLang="ko-KR" dirty="0" smtClean="0"/>
              <a:t>- 1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098" name="Picture 2" descr="http://www.sixfeetup.com/blog/an-introduction-to-beautifulsoup/image_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458912"/>
            <a:ext cx="381000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973383" y="1153412"/>
            <a:ext cx="4035425" cy="2997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80000"/>
              </a:lnSpc>
            </a:pPr>
            <a:r>
              <a:rPr lang="en-US" altLang="ko-KR" sz="16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BeautifulSoup</a:t>
            </a:r>
            <a:r>
              <a:rPr lang="en-US" altLang="ko-KR" sz="16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 fontAlgn="base" latinLnBrk="1">
              <a:lnSpc>
                <a:spcPct val="200000"/>
              </a:lnSpc>
            </a:pPr>
            <a:r>
              <a:rPr lang="en-US" altLang="ko-KR" sz="16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lang="ko-KR" altLang="en-US" sz="16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이나 </a:t>
            </a:r>
            <a:r>
              <a:rPr lang="en-US" altLang="ko-KR" sz="16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XML</a:t>
            </a:r>
            <a:r>
              <a:rPr lang="ko-KR" altLang="en-US" sz="16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파일에서 데이터를 추출하는 </a:t>
            </a:r>
            <a:r>
              <a:rPr lang="en-US" altLang="ko-KR" sz="16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Python </a:t>
            </a:r>
            <a:r>
              <a:rPr lang="ko-KR" altLang="en-US" sz="1600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언어용</a:t>
            </a:r>
            <a:r>
              <a:rPr lang="ko-KR" altLang="en-US" sz="16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라이브러리이다</a:t>
            </a:r>
            <a:r>
              <a:rPr lang="en-US" altLang="ko-KR" sz="16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1600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BeautifulSoup</a:t>
            </a:r>
            <a:r>
              <a:rPr lang="ko-KR" altLang="en-US" sz="16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600" b="1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lang="ko-KR" altLang="en-US" sz="1600" b="1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이나 </a:t>
            </a:r>
            <a:r>
              <a:rPr lang="en-US" altLang="ko-KR" sz="1600" b="1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XML </a:t>
            </a:r>
            <a:r>
              <a:rPr lang="ko-KR" altLang="en-US" sz="1600" b="1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파일을 개발자가 원하는 </a:t>
            </a:r>
            <a:r>
              <a:rPr lang="ko-KR" altLang="en-US" sz="1600" b="1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파서로</a:t>
            </a:r>
            <a:r>
              <a:rPr lang="ko-KR" altLang="en-US" sz="1600" b="1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파싱</a:t>
            </a:r>
            <a:r>
              <a:rPr lang="ko-KR" altLang="en-US" sz="1600" kern="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해서</a:t>
            </a:r>
            <a:r>
              <a:rPr lang="ko-KR" altLang="en-US" sz="16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개발자가 원하는 결과를 뽑아낼 수 있도록 도와준다</a:t>
            </a:r>
            <a:r>
              <a:rPr lang="en-US" altLang="ko-KR" sz="16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9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 err="1" smtClean="0"/>
              <a:t>데이터파싱</a:t>
            </a:r>
            <a:r>
              <a:rPr lang="ko-KR" altLang="en-US" dirty="0" smtClean="0"/>
              <a:t> 및 추출 </a:t>
            </a:r>
            <a:r>
              <a:rPr lang="en-US" altLang="ko-KR" dirty="0" smtClean="0"/>
              <a:t>- 2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3325" t="9900" r="25359" b="5569"/>
          <a:stretch/>
        </p:blipFill>
        <p:spPr>
          <a:xfrm>
            <a:off x="1958938" y="901452"/>
            <a:ext cx="6138888" cy="36927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6726" y="1566373"/>
            <a:ext cx="2342474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&lt;div class=</a:t>
            </a:r>
            <a:r>
              <a:rPr lang="en-US" altLang="ko-KR" sz="9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yearDate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&gt;&lt;span&gt;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태그의 내용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4610431"/>
            <a:ext cx="97604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>
                    <a:lumMod val="10000"/>
                  </a:schemeClr>
                </a:solidFill>
                <a:latin typeface="Open Sans Light" panose="020B0306030504020204" pitchFamily="34" charset="0"/>
                <a:ea typeface="나눔고딕" panose="020D0604000000000000" pitchFamily="50" charset="-127"/>
                <a:cs typeface="Open Sans Light" panose="020B0306030504020204" pitchFamily="34" charset="0"/>
              </a:rPr>
              <a:t>CSS</a:t>
            </a:r>
            <a:r>
              <a:rPr lang="ko-KR" altLang="en-US" sz="2000" dirty="0" smtClean="0">
                <a:solidFill>
                  <a:schemeClr val="tx1">
                    <a:lumMod val="10000"/>
                  </a:schemeClr>
                </a:solidFill>
                <a:latin typeface="Open Sans Light" panose="020B0306030504020204" pitchFamily="34" charset="0"/>
                <a:ea typeface="나눔고딕" panose="020D0604000000000000" pitchFamily="50" charset="-127"/>
                <a:cs typeface="Open Sans Light" panose="020B0306030504020204" pitchFamily="34" charset="0"/>
              </a:rPr>
              <a:t>의 </a:t>
            </a:r>
            <a:r>
              <a:rPr lang="en-US" altLang="ko-KR" sz="2000" dirty="0" smtClean="0">
                <a:solidFill>
                  <a:schemeClr val="tx1">
                    <a:lumMod val="10000"/>
                  </a:schemeClr>
                </a:solidFill>
                <a:latin typeface="Open Sans Light" panose="020B0306030504020204" pitchFamily="34" charset="0"/>
                <a:ea typeface="나눔고딕" panose="020D0604000000000000" pitchFamily="50" charset="-127"/>
                <a:cs typeface="Open Sans Light" panose="020B0306030504020204" pitchFamily="34" charset="0"/>
              </a:rPr>
              <a:t>Selector</a:t>
            </a:r>
            <a:r>
              <a:rPr lang="ko-KR" altLang="en-US" sz="2000" dirty="0" smtClean="0">
                <a:solidFill>
                  <a:schemeClr val="tx1">
                    <a:lumMod val="10000"/>
                  </a:schemeClr>
                </a:solidFill>
                <a:latin typeface="Open Sans Light" panose="020B0306030504020204" pitchFamily="34" charset="0"/>
                <a:ea typeface="나눔고딕" panose="020D0604000000000000" pitchFamily="50" charset="-127"/>
                <a:cs typeface="Open Sans Light" panose="020B0306030504020204" pitchFamily="34" charset="0"/>
              </a:rPr>
              <a:t>와 사용법이 유사</a:t>
            </a:r>
            <a:endParaRPr lang="ko-KR" altLang="en-US" sz="2400" dirty="0">
              <a:solidFill>
                <a:srgbClr val="19974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03601" y="1962225"/>
            <a:ext cx="3929528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&lt;table class=</a:t>
            </a:r>
            <a:r>
              <a:rPr lang="en-US" altLang="ko-KR" sz="9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socreBoard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태그의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9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번째자식이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9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th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태그의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9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th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태그의 내용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6726" y="2354726"/>
            <a:ext cx="4044273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&lt;table class=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socreBoard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태그의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9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번째자식이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th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태그의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th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태그의 내용</a:t>
            </a:r>
          </a:p>
        </p:txBody>
      </p:sp>
    </p:spTree>
    <p:extLst>
      <p:ext uri="{BB962C8B-B14F-4D97-AF65-F5344CB8AC3E}">
        <p14:creationId xmlns:p14="http://schemas.microsoft.com/office/powerpoint/2010/main" val="53058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8500" y="304272"/>
            <a:ext cx="3552825" cy="427249"/>
          </a:xfrm>
        </p:spPr>
        <p:txBody>
          <a:bodyPr>
            <a:noAutofit/>
          </a:bodyPr>
          <a:lstStyle/>
          <a:p>
            <a:pPr algn="l"/>
            <a:r>
              <a:rPr lang="ko-KR" altLang="en-US" b="1" dirty="0" smtClean="0"/>
              <a:t>목 차</a:t>
            </a:r>
            <a:r>
              <a:rPr lang="en-US" altLang="ko-KR" b="1" dirty="0" smtClean="0"/>
              <a:t>(Content)</a:t>
            </a:r>
            <a:endParaRPr lang="bg-BG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48F63A3B-78C7-47BE-AE5E-E10140E04643}" type="slidenum">
              <a:rPr lang="en-US" sz="1000"/>
              <a:pPr algn="ctr"/>
              <a:t>2</a:t>
            </a:fld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1982025" y="4133409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Docs</a:t>
            </a:r>
            <a:endParaRPr lang="bg-BG" sz="1200" dirty="0">
              <a:solidFill>
                <a:schemeClr val="accent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84141" y="994087"/>
            <a:ext cx="8878005" cy="655564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프로젝트</a:t>
            </a:r>
            <a:r>
              <a:rPr lang="en-US" altLang="ko-KR" sz="2800" dirty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sz="2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배경</a:t>
            </a:r>
            <a:endParaRPr lang="en-US" altLang="ko-KR" sz="2800" dirty="0" smtClean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프로젝트 개요</a:t>
            </a:r>
            <a:endParaRPr lang="en-US" altLang="ko-KR" sz="2800" dirty="0" smtClean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시스템 </a:t>
            </a:r>
            <a:r>
              <a:rPr lang="ko-KR" altLang="en-US" sz="2800" dirty="0" err="1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아키텍쳐</a:t>
            </a:r>
            <a:endParaRPr lang="en-US" altLang="ko-KR" sz="2800" dirty="0" smtClean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개발환경</a:t>
            </a:r>
            <a:endParaRPr lang="en-US" altLang="ko-KR" sz="2800" dirty="0" smtClean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의사결정트리란</a:t>
            </a:r>
            <a:r>
              <a:rPr lang="en-US" altLang="ko-KR" sz="2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데이터 세트</a:t>
            </a:r>
            <a:endParaRPr lang="en-US" altLang="ko-KR" sz="2800" dirty="0" smtClean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800" dirty="0" smtClean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800" dirty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800" dirty="0" smtClean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기사작성 알고리즘</a:t>
            </a:r>
            <a:endParaRPr lang="en-US" altLang="ko-KR" sz="2800" dirty="0" smtClean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기사의 첫 문장 출력하기</a:t>
            </a:r>
            <a:endParaRPr lang="en-US" altLang="ko-KR" sz="2800" dirty="0" smtClean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추가예정사항</a:t>
            </a:r>
            <a:endParaRPr lang="en-US" altLang="ko-KR" sz="2800" dirty="0" smtClean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800" dirty="0" smtClean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예상최종결과물</a:t>
            </a:r>
            <a:endParaRPr lang="en-US" altLang="ko-KR" sz="2800" dirty="0" smtClean="0">
              <a:solidFill>
                <a:schemeClr val="tx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71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sports.donga.com/IMAGE/2008/07/04/5059611.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652" y="1574162"/>
            <a:ext cx="1860990" cy="127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 descr="http://pds.joins.com/news/component/htmlphoto_mmdata/201602/05/htm_20160205114515694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0" y="1127748"/>
            <a:ext cx="2288982" cy="128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75439" y="1163546"/>
            <a:ext cx="3801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dirty="0" err="1" smtClean="0">
                <a:solidFill>
                  <a:schemeClr val="accent6">
                    <a:lumMod val="10000"/>
                  </a:schemeClr>
                </a:solidFill>
                <a:latin typeface="Open Sans Light" panose="020B0306030504020204" pitchFamily="34" charset="0"/>
                <a:ea typeface="나눔고딕" panose="020D0604000000000000" pitchFamily="50" charset="-127"/>
                <a:cs typeface="Open Sans Light" panose="020B0306030504020204" pitchFamily="34" charset="0"/>
              </a:rPr>
              <a:t>머신러닝에</a:t>
            </a:r>
            <a:r>
              <a:rPr lang="ko-KR" altLang="en-US" sz="2000" dirty="0" smtClean="0">
                <a:solidFill>
                  <a:schemeClr val="accent6">
                    <a:lumMod val="10000"/>
                  </a:schemeClr>
                </a:solidFill>
                <a:latin typeface="Open Sans Light" panose="020B0306030504020204" pitchFamily="34" charset="0"/>
                <a:ea typeface="나눔고딕" panose="020D0604000000000000" pitchFamily="50" charset="-127"/>
                <a:cs typeface="Open Sans Light" panose="020B0306030504020204" pitchFamily="34" charset="0"/>
              </a:rPr>
              <a:t> 대한 호기심을 자극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5439" y="1574161"/>
            <a:ext cx="6272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dirty="0" err="1" smtClean="0">
                <a:solidFill>
                  <a:schemeClr val="accent6">
                    <a:lumMod val="10000"/>
                  </a:schemeClr>
                </a:solidFill>
                <a:latin typeface="Open Sans Light" panose="020B0306030504020204" pitchFamily="34" charset="0"/>
                <a:ea typeface="나눔고딕" panose="020D0604000000000000" pitchFamily="50" charset="-127"/>
                <a:cs typeface="Open Sans Light" panose="020B0306030504020204" pitchFamily="34" charset="0"/>
              </a:rPr>
              <a:t>지도학습을</a:t>
            </a:r>
            <a:r>
              <a:rPr lang="ko-KR" altLang="en-US" sz="2000" dirty="0" smtClean="0">
                <a:solidFill>
                  <a:schemeClr val="accent6">
                    <a:lumMod val="10000"/>
                  </a:schemeClr>
                </a:solidFill>
                <a:latin typeface="Open Sans Light" panose="020B0306030504020204" pitchFamily="34" charset="0"/>
                <a:ea typeface="나눔고딕" panose="020D0604000000000000" pitchFamily="50" charset="-127"/>
                <a:cs typeface="Open Sans Light" panose="020B0306030504020204" pitchFamily="34" charset="0"/>
              </a:rPr>
              <a:t> </a:t>
            </a:r>
            <a:r>
              <a:rPr lang="ko-KR" altLang="en-US" sz="2000" dirty="0" err="1" smtClean="0">
                <a:solidFill>
                  <a:schemeClr val="accent6">
                    <a:lumMod val="10000"/>
                  </a:schemeClr>
                </a:solidFill>
                <a:latin typeface="Open Sans Light" panose="020B0306030504020204" pitchFamily="34" charset="0"/>
                <a:ea typeface="나눔고딕" panose="020D0604000000000000" pitchFamily="50" charset="-127"/>
                <a:cs typeface="Open Sans Light" panose="020B0306030504020204" pitchFamily="34" charset="0"/>
              </a:rPr>
              <a:t>기사작성에</a:t>
            </a:r>
            <a:r>
              <a:rPr lang="ko-KR" altLang="en-US" sz="2000" dirty="0" smtClean="0">
                <a:solidFill>
                  <a:schemeClr val="accent6">
                    <a:lumMod val="10000"/>
                  </a:schemeClr>
                </a:solidFill>
                <a:latin typeface="Open Sans Light" panose="020B0306030504020204" pitchFamily="34" charset="0"/>
                <a:ea typeface="나눔고딕" panose="020D0604000000000000" pitchFamily="50" charset="-127"/>
                <a:cs typeface="Open Sans Light" panose="020B0306030504020204" pitchFamily="34" charset="0"/>
              </a:rPr>
              <a:t> 접목</a:t>
            </a:r>
            <a:r>
              <a:rPr lang="en-US" altLang="ko-KR" sz="2000" dirty="0" smtClean="0">
                <a:solidFill>
                  <a:schemeClr val="accent6">
                    <a:lumMod val="10000"/>
                  </a:schemeClr>
                </a:solidFill>
                <a:latin typeface="Open Sans Light" panose="020B0306030504020204" pitchFamily="34" charset="0"/>
                <a:ea typeface="나눔고딕" panose="020D0604000000000000" pitchFamily="50" charset="-127"/>
                <a:cs typeface="Open Sans Light" panose="020B0306030504020204" pitchFamily="34" charset="0"/>
              </a:rPr>
              <a:t>,</a:t>
            </a:r>
            <a:r>
              <a:rPr lang="ko-KR" altLang="en-US" sz="2000" dirty="0" smtClean="0">
                <a:solidFill>
                  <a:schemeClr val="accent6">
                    <a:lumMod val="10000"/>
                  </a:schemeClr>
                </a:solidFill>
                <a:latin typeface="Open Sans Light" panose="020B0306030504020204" pitchFamily="34" charset="0"/>
                <a:ea typeface="나눔고딕" panose="020D0604000000000000" pitchFamily="50" charset="-127"/>
                <a:cs typeface="Open Sans Light" panose="020B0306030504020204" pitchFamily="34" charset="0"/>
              </a:rPr>
              <a:t> 자동기사화라는 </a:t>
            </a:r>
            <a:r>
              <a:rPr lang="ko-KR" altLang="en-US" sz="2000" dirty="0" err="1" smtClean="0">
                <a:solidFill>
                  <a:schemeClr val="accent6">
                    <a:lumMod val="10000"/>
                  </a:schemeClr>
                </a:solidFill>
                <a:latin typeface="Open Sans Light" panose="020B0306030504020204" pitchFamily="34" charset="0"/>
                <a:ea typeface="나눔고딕" panose="020D0604000000000000" pitchFamily="50" charset="-127"/>
                <a:cs typeface="Open Sans Light" panose="020B0306030504020204" pitchFamily="34" charset="0"/>
              </a:rPr>
              <a:t>주제선정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75439" y="2012681"/>
            <a:ext cx="6580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dirty="0" err="1" smtClean="0">
                <a:solidFill>
                  <a:schemeClr val="accent6">
                    <a:lumMod val="10000"/>
                  </a:schemeClr>
                </a:solidFill>
                <a:latin typeface="Open Sans Light" panose="020B0306030504020204" pitchFamily="34" charset="0"/>
                <a:ea typeface="나눔고딕" panose="020D0604000000000000" pitchFamily="50" charset="-127"/>
                <a:cs typeface="Open Sans Light" panose="020B0306030504020204" pitchFamily="34" charset="0"/>
              </a:rPr>
              <a:t>머신러닝</a:t>
            </a:r>
            <a:r>
              <a:rPr lang="ko-KR" altLang="en-US" sz="2000" dirty="0" smtClean="0">
                <a:solidFill>
                  <a:schemeClr val="accent6">
                    <a:lumMod val="10000"/>
                  </a:schemeClr>
                </a:solidFill>
                <a:latin typeface="Open Sans Light" panose="020B0306030504020204" pitchFamily="34" charset="0"/>
                <a:ea typeface="나눔고딕" panose="020D0604000000000000" pitchFamily="50" charset="-127"/>
                <a:cs typeface="Open Sans Light" panose="020B0306030504020204" pitchFamily="34" charset="0"/>
              </a:rPr>
              <a:t> 라이브러리를 제공해주는 모듈이 </a:t>
            </a:r>
            <a:r>
              <a:rPr lang="ko-KR" altLang="en-US" sz="2000" dirty="0" err="1" smtClean="0">
                <a:solidFill>
                  <a:schemeClr val="accent6">
                    <a:lumMod val="10000"/>
                  </a:schemeClr>
                </a:solidFill>
                <a:latin typeface="Open Sans Light" panose="020B0306030504020204" pitchFamily="34" charset="0"/>
                <a:ea typeface="나눔고딕" panose="020D0604000000000000" pitchFamily="50" charset="-127"/>
                <a:cs typeface="Open Sans Light" panose="020B0306030504020204" pitchFamily="34" charset="0"/>
              </a:rPr>
              <a:t>파이썬에</a:t>
            </a:r>
            <a:r>
              <a:rPr lang="ko-KR" altLang="en-US" sz="2000" dirty="0" smtClean="0">
                <a:solidFill>
                  <a:schemeClr val="accent6">
                    <a:lumMod val="10000"/>
                  </a:schemeClr>
                </a:solidFill>
                <a:latin typeface="Open Sans Light" panose="020B0306030504020204" pitchFamily="34" charset="0"/>
                <a:ea typeface="나눔고딕" panose="020D0604000000000000" pitchFamily="50" charset="-127"/>
                <a:cs typeface="Open Sans Light" panose="020B0306030504020204" pitchFamily="34" charset="0"/>
              </a:rPr>
              <a:t> 존재</a:t>
            </a:r>
            <a:endParaRPr lang="en-US" altLang="ko-KR" sz="2000" dirty="0" smtClean="0">
              <a:solidFill>
                <a:schemeClr val="accent6">
                  <a:lumMod val="10000"/>
                </a:schemeClr>
              </a:solidFill>
              <a:latin typeface="Open Sans Light" panose="020B0306030504020204" pitchFamily="34" charset="0"/>
              <a:ea typeface="나눔고딕" panose="020D0604000000000000" pitchFamily="50" charset="-127"/>
              <a:cs typeface="Open Sans Light" panose="020B03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5439" y="2451201"/>
            <a:ext cx="6559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chemeClr val="accent6">
                    <a:lumMod val="10000"/>
                  </a:schemeClr>
                </a:solidFill>
                <a:latin typeface="Open Sans Light" panose="020B0306030504020204" pitchFamily="34" charset="0"/>
                <a:ea typeface="나눔고딕" panose="020D0604000000000000" pitchFamily="50" charset="-127"/>
                <a:cs typeface="Open Sans Light" panose="020B0306030504020204" pitchFamily="34" charset="0"/>
              </a:rPr>
              <a:t>데이터의 종류가 많고</a:t>
            </a:r>
            <a:r>
              <a:rPr lang="en-US" altLang="ko-KR" sz="2000" dirty="0">
                <a:solidFill>
                  <a:schemeClr val="accent6">
                    <a:lumMod val="10000"/>
                  </a:schemeClr>
                </a:solidFill>
                <a:latin typeface="Open Sans Light" panose="020B0306030504020204" pitchFamily="34" charset="0"/>
                <a:ea typeface="나눔고딕" panose="020D0604000000000000" pitchFamily="50" charset="-127"/>
                <a:cs typeface="Open Sans Light" panose="020B0306030504020204" pitchFamily="34" charset="0"/>
              </a:rPr>
              <a:t> </a:t>
            </a:r>
            <a:r>
              <a:rPr lang="ko-KR" altLang="en-US" sz="2000" dirty="0" smtClean="0">
                <a:solidFill>
                  <a:schemeClr val="accent6">
                    <a:lumMod val="10000"/>
                  </a:schemeClr>
                </a:solidFill>
                <a:latin typeface="Open Sans Light" panose="020B0306030504020204" pitchFamily="34" charset="0"/>
                <a:ea typeface="나눔고딕" panose="020D0604000000000000" pitchFamily="50" charset="-127"/>
                <a:cs typeface="Open Sans Light" panose="020B0306030504020204" pitchFamily="34" charset="0"/>
              </a:rPr>
              <a:t>수치화가 명확하게 되어있는 야구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495642" y="3066696"/>
            <a:ext cx="3314700" cy="824869"/>
            <a:chOff x="4391025" y="3171825"/>
            <a:chExt cx="3314700" cy="1296004"/>
          </a:xfrm>
        </p:grpSpPr>
        <p:sp>
          <p:nvSpPr>
            <p:cNvPr id="20" name="아래쪽 화살표 19"/>
            <p:cNvSpPr/>
            <p:nvPr/>
          </p:nvSpPr>
          <p:spPr>
            <a:xfrm>
              <a:off x="4391025" y="3549489"/>
              <a:ext cx="3314700" cy="918340"/>
            </a:xfrm>
            <a:prstGeom prst="downArrow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19700" y="3368705"/>
              <a:ext cx="1657350" cy="155652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219700" y="3246264"/>
              <a:ext cx="1657350" cy="9525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19700" y="3171825"/>
              <a:ext cx="1657350" cy="45719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0" y="4042128"/>
            <a:ext cx="1016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>
                    <a:lumMod val="10000"/>
                  </a:schemeClr>
                </a:solidFill>
                <a:latin typeface="Open Sans Light" panose="020B0306030504020204" pitchFamily="34" charset="0"/>
                <a:ea typeface="나눔고딕" panose="020D0604000000000000" pitchFamily="50" charset="-127"/>
                <a:cs typeface="Open Sans Light" panose="020B0306030504020204" pitchFamily="34" charset="0"/>
              </a:rPr>
              <a:t>의사결정트리를 통해 야구경기의 기사를 작성</a:t>
            </a:r>
            <a:r>
              <a:rPr lang="en-US" altLang="ko-KR" sz="2000" dirty="0" smtClean="0">
                <a:solidFill>
                  <a:schemeClr val="tx1">
                    <a:lumMod val="10000"/>
                  </a:schemeClr>
                </a:solidFill>
                <a:latin typeface="Open Sans Light" panose="020B0306030504020204" pitchFamily="34" charset="0"/>
                <a:ea typeface="나눔고딕" panose="020D0604000000000000" pitchFamily="50" charset="-127"/>
                <a:cs typeface="Open Sans Light" panose="020B0306030504020204" pitchFamily="34" charset="0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199746"/>
                </a:solidFill>
                <a:latin typeface="Open Sans Light" panose="020B0306030504020204" pitchFamily="34" charset="0"/>
                <a:ea typeface="나눔고딕" panose="020D0604000000000000" pitchFamily="50" charset="-127"/>
                <a:cs typeface="Open Sans Light" panose="020B0306030504020204" pitchFamily="34" charset="0"/>
              </a:rPr>
              <a:t>내용이 변하는 </a:t>
            </a:r>
            <a:r>
              <a:rPr lang="ko-KR" altLang="en-US" sz="2400" b="1" dirty="0" smtClean="0">
                <a:solidFill>
                  <a:srgbClr val="199746"/>
                </a:solidFill>
                <a:latin typeface="Open Sans Light" panose="020B0306030504020204" pitchFamily="34" charset="0"/>
                <a:ea typeface="나눔고딕" panose="020D0604000000000000" pitchFamily="50" charset="-127"/>
                <a:cs typeface="Open Sans Light" panose="020B0306030504020204" pitchFamily="34" charset="0"/>
              </a:rPr>
              <a:t>자동야구기사 생성시스템 </a:t>
            </a:r>
            <a:r>
              <a:rPr lang="ko-KR" altLang="en-US" sz="2000" dirty="0" smtClean="0">
                <a:solidFill>
                  <a:srgbClr val="199746"/>
                </a:solidFill>
                <a:latin typeface="Open Sans Light" panose="020B0306030504020204" pitchFamily="34" charset="0"/>
                <a:ea typeface="나눔고딕" panose="020D0604000000000000" pitchFamily="50" charset="-127"/>
                <a:cs typeface="Open Sans Light" panose="020B0306030504020204" pitchFamily="34" charset="0"/>
              </a:rPr>
              <a:t>및</a:t>
            </a:r>
            <a:r>
              <a:rPr lang="ko-KR" altLang="en-US" sz="2400" b="1" dirty="0" smtClean="0">
                <a:solidFill>
                  <a:srgbClr val="199746"/>
                </a:solidFill>
                <a:latin typeface="Open Sans Light" panose="020B0306030504020204" pitchFamily="34" charset="0"/>
                <a:ea typeface="나눔고딕" panose="020D0604000000000000" pitchFamily="50" charset="-127"/>
                <a:cs typeface="Open Sans Light" panose="020B0306030504020204" pitchFamily="34" charset="0"/>
              </a:rPr>
              <a:t> 기사뷰어사이트</a:t>
            </a:r>
            <a:r>
              <a:rPr lang="ko-KR" altLang="en-US" sz="2000" dirty="0" smtClean="0">
                <a:solidFill>
                  <a:srgbClr val="199746"/>
                </a:solidFill>
                <a:latin typeface="Open Sans Light" panose="020B0306030504020204" pitchFamily="34" charset="0"/>
                <a:ea typeface="나눔고딕" panose="020D0604000000000000" pitchFamily="50" charset="-127"/>
                <a:cs typeface="Open Sans Light" panose="020B0306030504020204" pitchFamily="34" charset="0"/>
              </a:rPr>
              <a:t>를</a:t>
            </a:r>
            <a:r>
              <a:rPr lang="ko-KR" altLang="en-US" sz="1800" b="1" dirty="0" smtClean="0">
                <a:solidFill>
                  <a:srgbClr val="199746"/>
                </a:solidFill>
                <a:latin typeface="Open Sans Light" panose="020B0306030504020204" pitchFamily="34" charset="0"/>
                <a:ea typeface="나눔고딕" panose="020D0604000000000000" pitchFamily="50" charset="-127"/>
                <a:cs typeface="Open Sans Light" panose="020B0306030504020204" pitchFamily="34" charset="0"/>
              </a:rPr>
              <a:t> </a:t>
            </a:r>
            <a:r>
              <a:rPr lang="ko-KR" altLang="en-US" sz="2000" dirty="0" smtClean="0">
                <a:solidFill>
                  <a:srgbClr val="199746"/>
                </a:solidFill>
                <a:latin typeface="Open Sans Light" panose="020B0306030504020204" pitchFamily="34" charset="0"/>
                <a:ea typeface="나눔고딕" panose="020D0604000000000000" pitchFamily="50" charset="-127"/>
                <a:cs typeface="Open Sans Light" panose="020B0306030504020204" pitchFamily="34" charset="0"/>
              </a:rPr>
              <a:t>만들어보자</a:t>
            </a:r>
            <a:endParaRPr lang="ko-KR" altLang="en-US" sz="2000" dirty="0">
              <a:solidFill>
                <a:srgbClr val="19974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443258" y="337880"/>
            <a:ext cx="2811084" cy="3513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619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배경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8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522514" y="335095"/>
            <a:ext cx="2761101" cy="4748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619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35060" y="1155646"/>
            <a:ext cx="92296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300000"/>
              </a:lnSpc>
            </a:pPr>
            <a:r>
              <a:rPr lang="en-US" altLang="ko-KR" sz="20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Mr.Writer’은</a:t>
            </a:r>
            <a:r>
              <a:rPr lang="en-US" altLang="ko-KR" sz="20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KBO</a:t>
            </a:r>
            <a:r>
              <a:rPr lang="ko-KR" altLang="en-US" sz="20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홈페이지를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파싱하여</a:t>
            </a:r>
            <a:r>
              <a:rPr lang="ko-KR" altLang="en-US" sz="20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추출된 데이터들을 통해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기사를 작성</a:t>
            </a:r>
            <a:r>
              <a:rPr lang="ko-KR" altLang="en-US" sz="20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lang="en-US" altLang="ko-KR" sz="20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서두의 문장을 통해 다음과 본론에 나올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문장구성들을 재조정</a:t>
            </a:r>
            <a:r>
              <a:rPr lang="ko-KR" altLang="en-US" sz="20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하게 되며 생성된 기사들은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</a:t>
            </a:r>
            <a:r>
              <a:rPr lang="en-US" altLang="ko-KR" sz="2000" b="1" kern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페이지와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Facebook </a:t>
            </a:r>
            <a:r>
              <a:rPr lang="en-US" altLang="ko-KR" sz="2000" b="1" kern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봇계정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kern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타임라인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자동으로 등록</a:t>
            </a:r>
            <a:r>
              <a:rPr lang="ko-KR" altLang="en-US" sz="20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된다</a:t>
            </a:r>
            <a:r>
              <a:rPr lang="en-US" altLang="ko-KR" sz="20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359182" y="4260875"/>
            <a:ext cx="7631724" cy="646331"/>
            <a:chOff x="2359182" y="2698775"/>
            <a:chExt cx="7631724" cy="646331"/>
          </a:xfrm>
        </p:grpSpPr>
        <p:sp>
          <p:nvSpPr>
            <p:cNvPr id="4" name="오른쪽 화살표 3"/>
            <p:cNvSpPr/>
            <p:nvPr/>
          </p:nvSpPr>
          <p:spPr>
            <a:xfrm>
              <a:off x="2359182" y="2798102"/>
              <a:ext cx="744443" cy="447675"/>
            </a:xfrm>
            <a:prstGeom prst="rightArrow">
              <a:avLst>
                <a:gd name="adj1" fmla="val 50000"/>
                <a:gd name="adj2" fmla="val 52128"/>
              </a:avLst>
            </a:prstGeom>
            <a:solidFill>
              <a:schemeClr val="tx2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86613" y="2698775"/>
              <a:ext cx="7204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dirty="0" smtClean="0">
                  <a:solidFill>
                    <a:schemeClr val="bg1">
                      <a:lumMod val="75000"/>
                    </a:schemeClr>
                  </a:solidFill>
                  <a:latin typeface="Open Sans Light" panose="020B0306030504020204" pitchFamily="34" charset="0"/>
                  <a:ea typeface="나눔고딕" panose="020D0604000000000000" pitchFamily="50" charset="-127"/>
                  <a:cs typeface="Open Sans Light" panose="020B0306030504020204" pitchFamily="34" charset="0"/>
                </a:rPr>
                <a:t>의사결정트리</a:t>
              </a:r>
              <a:r>
                <a:rPr lang="en-US" altLang="ko-KR" sz="2000" dirty="0" smtClean="0">
                  <a:solidFill>
                    <a:schemeClr val="tx1">
                      <a:lumMod val="10000"/>
                    </a:schemeClr>
                  </a:solidFill>
                  <a:latin typeface="Open Sans Light" panose="020B0306030504020204" pitchFamily="34" charset="0"/>
                  <a:ea typeface="나눔고딕" panose="020D0604000000000000" pitchFamily="50" charset="-127"/>
                  <a:cs typeface="Open Sans Light" panose="020B0306030504020204" pitchFamily="34" charset="0"/>
                </a:rPr>
                <a:t>, </a:t>
              </a:r>
              <a:r>
                <a:rPr lang="ko-KR" altLang="en-US" sz="2400" b="1" dirty="0" smtClean="0">
                  <a:solidFill>
                    <a:schemeClr val="bg1">
                      <a:lumMod val="75000"/>
                    </a:schemeClr>
                  </a:solidFill>
                  <a:latin typeface="Open Sans Light" panose="020B0306030504020204" pitchFamily="34" charset="0"/>
                  <a:ea typeface="나눔고딕" panose="020D0604000000000000" pitchFamily="50" charset="-127"/>
                  <a:cs typeface="Open Sans Light" panose="020B0306030504020204" pitchFamily="34" charset="0"/>
                </a:rPr>
                <a:t>기사내용 알고리즘 제작</a:t>
              </a:r>
              <a:r>
                <a:rPr lang="ko-KR" altLang="en-US" sz="2000" dirty="0" smtClean="0">
                  <a:solidFill>
                    <a:schemeClr val="tx1">
                      <a:lumMod val="10000"/>
                    </a:schemeClr>
                  </a:solidFill>
                  <a:latin typeface="Open Sans Light" panose="020B0306030504020204" pitchFamily="34" charset="0"/>
                  <a:ea typeface="나눔고딕" panose="020D0604000000000000" pitchFamily="50" charset="-127"/>
                  <a:cs typeface="Open Sans Light" panose="020B0306030504020204" pitchFamily="34" charset="0"/>
                </a:rPr>
                <a:t> 및 </a:t>
              </a:r>
              <a:r>
                <a:rPr lang="ko-KR" altLang="en-US" sz="2400" b="1" dirty="0" smtClean="0">
                  <a:solidFill>
                    <a:schemeClr val="bg1">
                      <a:lumMod val="75000"/>
                    </a:schemeClr>
                  </a:solidFill>
                  <a:latin typeface="Open Sans Light" panose="020B0306030504020204" pitchFamily="34" charset="0"/>
                  <a:ea typeface="나눔고딕" panose="020D0604000000000000" pitchFamily="50" charset="-127"/>
                  <a:cs typeface="Open Sans Light" panose="020B0306030504020204" pitchFamily="34" charset="0"/>
                </a:rPr>
                <a:t>자동화</a:t>
              </a:r>
              <a:endParaRPr lang="en-US" altLang="ko-KR" sz="2000" dirty="0" smtClean="0">
                <a:solidFill>
                  <a:schemeClr val="tx1">
                    <a:lumMod val="10000"/>
                  </a:schemeClr>
                </a:solidFill>
                <a:latin typeface="Open Sans Light" panose="020B0306030504020204" pitchFamily="34" charset="0"/>
                <a:ea typeface="나눔고딕" panose="020D0604000000000000" pitchFamily="50" charset="-127"/>
                <a:cs typeface="Open Sans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127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그림 10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88" y="925975"/>
            <a:ext cx="4144968" cy="405017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5759" y="313797"/>
            <a:ext cx="3044825" cy="42724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시스템 </a:t>
            </a:r>
            <a:r>
              <a:rPr lang="ko-KR" altLang="en-US" dirty="0" err="1" smtClean="0"/>
              <a:t>아키텍쳐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48230" y="4927846"/>
            <a:ext cx="1571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err="1" smtClean="0">
                <a:solidFill>
                  <a:schemeClr val="accent6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Mr.Writer</a:t>
            </a:r>
            <a:endParaRPr lang="ko-KR" altLang="en-US" sz="1800" b="1" dirty="0">
              <a:solidFill>
                <a:schemeClr val="accent6">
                  <a:lumMod val="10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5106" y="1973125"/>
            <a:ext cx="12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accent6">
                    <a:lumMod val="1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Parsing</a:t>
            </a:r>
            <a:endParaRPr lang="ko-KR" altLang="en-US" sz="1800" dirty="0">
              <a:solidFill>
                <a:schemeClr val="accent6">
                  <a:lumMod val="10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49692" y="2561839"/>
            <a:ext cx="193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chemeClr val="accent6">
                    <a:lumMod val="1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Automation</a:t>
            </a:r>
            <a:endParaRPr lang="ko-KR" altLang="en-US" sz="1800" dirty="0">
              <a:solidFill>
                <a:schemeClr val="accent6">
                  <a:lumMod val="10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83" name="Picture 8" descr="http://p5cdn4static.sharpschool.com/UserFiles/Servers/Server_3055049/Image/Mats%20play%202015/Facebook-Icon-2-1021x102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755" y="3847327"/>
            <a:ext cx="1069223" cy="107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직선 화살표 연결선 83"/>
          <p:cNvCxnSpPr/>
          <p:nvPr/>
        </p:nvCxnSpPr>
        <p:spPr>
          <a:xfrm flipV="1">
            <a:off x="1167933" y="2784984"/>
            <a:ext cx="419567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20" descr="https://namu.wiki/file/%ED%8C%8C%EC%9D%BC:5p4rc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45" y="1825391"/>
            <a:ext cx="1034645" cy="142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직선 화살표 연결선 85"/>
          <p:cNvCxnSpPr/>
          <p:nvPr/>
        </p:nvCxnSpPr>
        <p:spPr>
          <a:xfrm>
            <a:off x="7948230" y="578973"/>
            <a:ext cx="464410" cy="5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/>
          <p:cNvGrpSpPr/>
          <p:nvPr/>
        </p:nvGrpSpPr>
        <p:grpSpPr>
          <a:xfrm>
            <a:off x="7519131" y="3826842"/>
            <a:ext cx="2206594" cy="1081001"/>
            <a:chOff x="8305809" y="4153325"/>
            <a:chExt cx="3717673" cy="1821272"/>
          </a:xfrm>
        </p:grpSpPr>
        <p:pic>
          <p:nvPicPr>
            <p:cNvPr id="88" name="Picture 16" descr="http://www.responsivemiracle.com/wp-content/uploads/metronic-html5-responsive-theme-slider1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5809" y="4187838"/>
              <a:ext cx="3717673" cy="1786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9" name="그룹 88"/>
            <p:cNvGrpSpPr/>
            <p:nvPr/>
          </p:nvGrpSpPr>
          <p:grpSpPr>
            <a:xfrm>
              <a:off x="8305809" y="4153325"/>
              <a:ext cx="1887794" cy="737419"/>
              <a:chOff x="1132276" y="5270312"/>
              <a:chExt cx="1887794" cy="737419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1132276" y="5270312"/>
                <a:ext cx="1887794" cy="73741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1" name="Picture 12" descr="logo">
                <a:hlinkClick r:id="rId8"/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9619" y="5407443"/>
                <a:ext cx="1652010" cy="463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92" name="그림 9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229" y="1511940"/>
            <a:ext cx="3201575" cy="3211835"/>
          </a:xfrm>
          <a:prstGeom prst="rect">
            <a:avLst/>
          </a:prstGeom>
        </p:spPr>
      </p:pic>
      <p:grpSp>
        <p:nvGrpSpPr>
          <p:cNvPr id="93" name="그룹 92"/>
          <p:cNvGrpSpPr/>
          <p:nvPr/>
        </p:nvGrpSpPr>
        <p:grpSpPr>
          <a:xfrm>
            <a:off x="5019017" y="313797"/>
            <a:ext cx="2113734" cy="1240663"/>
            <a:chOff x="4184072" y="2190886"/>
            <a:chExt cx="1984557" cy="1164844"/>
          </a:xfrm>
        </p:grpSpPr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0453" y="2476372"/>
              <a:ext cx="1148176" cy="879358"/>
            </a:xfrm>
            <a:prstGeom prst="rect">
              <a:avLst/>
            </a:prstGeom>
          </p:spPr>
        </p:pic>
        <p:pic>
          <p:nvPicPr>
            <p:cNvPr id="95" name="Picture 2" descr="http://cfile27.uf.tistory.com/image/233A2E4252AD68172D7BB4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4072" y="2190886"/>
              <a:ext cx="1499136" cy="570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6" name="직선 화살표 연결선 95"/>
          <p:cNvCxnSpPr/>
          <p:nvPr/>
        </p:nvCxnSpPr>
        <p:spPr>
          <a:xfrm>
            <a:off x="4994732" y="3117858"/>
            <a:ext cx="854813" cy="669437"/>
          </a:xfrm>
          <a:prstGeom prst="straightConnector1">
            <a:avLst/>
          </a:prstGeom>
          <a:ln w="76200"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4" descr="https://encrypted-tbn0.gstatic.com/images?q=tbn:ANd9GcSyZeB4v54NpBqMLrzRWdroJlKBttHyznQbNmykS-Fc0Q5dyk3u3g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38222" y1="19556" x2="32444" y2="50667"/>
                        <a14:foregroundMark x1="53333" y1="15556" x2="67111" y2="48889"/>
                        <a14:foregroundMark x1="36000" y1="33333" x2="83111" y2="31556"/>
                        <a14:foregroundMark x1="83111" y1="31556" x2="83111" y2="27556"/>
                        <a14:foregroundMark x1="65778" y1="13778" x2="76000" y2="57778"/>
                        <a14:foregroundMark x1="77333" y1="13778" x2="77333" y2="4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283" y="397895"/>
            <a:ext cx="1218287" cy="121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직선 화살표 연결선 99"/>
          <p:cNvCxnSpPr/>
          <p:nvPr/>
        </p:nvCxnSpPr>
        <p:spPr>
          <a:xfrm>
            <a:off x="8570788" y="3183530"/>
            <a:ext cx="0" cy="586778"/>
          </a:xfrm>
          <a:prstGeom prst="straightConnector1">
            <a:avLst/>
          </a:prstGeom>
          <a:ln w="76200"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그림 10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088" y="1944294"/>
            <a:ext cx="2222679" cy="1295572"/>
          </a:xfrm>
          <a:prstGeom prst="rect">
            <a:avLst/>
          </a:prstGeom>
        </p:spPr>
      </p:pic>
      <p:cxnSp>
        <p:nvCxnSpPr>
          <p:cNvPr id="109" name="직선 화살표 연결선 108"/>
          <p:cNvCxnSpPr/>
          <p:nvPr/>
        </p:nvCxnSpPr>
        <p:spPr>
          <a:xfrm>
            <a:off x="1891697" y="2527805"/>
            <a:ext cx="714540" cy="1"/>
          </a:xfrm>
          <a:prstGeom prst="straightConnector1">
            <a:avLst/>
          </a:prstGeom>
          <a:ln w="76200"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V="1">
            <a:off x="4994732" y="1687198"/>
            <a:ext cx="854813" cy="669437"/>
          </a:xfrm>
          <a:prstGeom prst="straightConnector1">
            <a:avLst/>
          </a:prstGeom>
          <a:ln w="76200"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>
            <a:off x="8570788" y="1712024"/>
            <a:ext cx="0" cy="586778"/>
          </a:xfrm>
          <a:prstGeom prst="straightConnector1">
            <a:avLst/>
          </a:prstGeom>
          <a:ln w="76200"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>
            <a:off x="7302156" y="1052387"/>
            <a:ext cx="759085" cy="0"/>
          </a:xfrm>
          <a:prstGeom prst="straightConnector1">
            <a:avLst/>
          </a:prstGeom>
          <a:ln w="76200"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-22356" y="3220884"/>
            <a:ext cx="287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10013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▶</a:t>
            </a:r>
            <a:r>
              <a:rPr lang="ko-KR" altLang="en-US" sz="1600" u="sng" dirty="0" smtClean="0">
                <a:solidFill>
                  <a:srgbClr val="10013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altLang="ko-KR" sz="1600" u="sng" dirty="0" smtClean="0">
                <a:solidFill>
                  <a:srgbClr val="10013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www.koreabaseball.com</a:t>
            </a:r>
            <a:endParaRPr lang="ko-KR" altLang="en-US" sz="1600" u="sng" dirty="0">
              <a:solidFill>
                <a:srgbClr val="10013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92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3298" y="313797"/>
            <a:ext cx="1821574" cy="42724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개발환경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32" name="_x256718888" descr="EMB00001d20875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23" b="88742" l="8140" r="89922">
                        <a14:foregroundMark x1="28295" y1="56291" x2="28682" y2="78808"/>
                        <a14:foregroundMark x1="44574" y1="54967" x2="44186" y2="70861"/>
                        <a14:foregroundMark x1="53488" y1="53642" x2="53488" y2="71523"/>
                        <a14:foregroundMark x1="58915" y1="56291" x2="58140" y2="70199"/>
                        <a14:foregroundMark x1="53876" y1="43709" x2="53876" y2="43709"/>
                        <a14:foregroundMark x1="83333" y1="55629" x2="83333" y2="68874"/>
                        <a14:foregroundMark x1="23256" y1="52980" x2="22093" y2="529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40" t="7188" r="9119" b="11818"/>
          <a:stretch>
            <a:fillRect/>
          </a:stretch>
        </p:blipFill>
        <p:spPr bwMode="auto">
          <a:xfrm>
            <a:off x="5278715" y="3584853"/>
            <a:ext cx="1889125" cy="107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_x256744272" descr="EMB00001d208755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74615" l="2841" r="7159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36" t="20630" r="34003" b="35953"/>
          <a:stretch>
            <a:fillRect/>
          </a:stretch>
        </p:blipFill>
        <p:spPr bwMode="auto">
          <a:xfrm>
            <a:off x="6779789" y="2606262"/>
            <a:ext cx="10033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256720728" descr="EMB00001d20875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0" b="7825"/>
          <a:stretch>
            <a:fillRect/>
          </a:stretch>
        </p:blipFill>
        <p:spPr bwMode="auto">
          <a:xfrm>
            <a:off x="2175160" y="2456802"/>
            <a:ext cx="1949450" cy="91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_x256745312" descr="EMB00001d208757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30631" y1="11712" x2="45045" y2="15315"/>
                        <a14:foregroundMark x1="80180" y1="37838" x2="80180" y2="54054"/>
                        <a14:foregroundMark x1="74775" y1="64865" x2="36937" y2="67568"/>
                        <a14:foregroundMark x1="36937" y1="67568" x2="44144" y2="86486"/>
                        <a14:foregroundMark x1="57658" y1="83784" x2="65766" y2="82883"/>
                        <a14:foregroundMark x1="36937" y1="9009" x2="62162" y2="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78" y="2569515"/>
            <a:ext cx="690563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256719848" descr="EMB00001d208758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37" y="3674548"/>
            <a:ext cx="89535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_x256723552" descr="EMB00001d20875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03" b="99194" l="16173" r="85984">
                        <a14:foregroundMark x1="31806" y1="9274" x2="27763" y2="8468"/>
                        <a14:foregroundMark x1="37736" y1="15323" x2="37736" y2="15323"/>
                        <a14:foregroundMark x1="38275" y1="10484" x2="38275" y2="10484"/>
                        <a14:foregroundMark x1="42049" y1="16129" x2="42049" y2="16129"/>
                        <a14:foregroundMark x1="47709" y1="14516" x2="47709" y2="14516"/>
                        <a14:foregroundMark x1="57951" y1="19758" x2="57951" y2="19758"/>
                        <a14:foregroundMark x1="67925" y1="15726" x2="67925" y2="157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197" t="3886" r="23082" b="786"/>
          <a:stretch>
            <a:fillRect/>
          </a:stretch>
        </p:blipFill>
        <p:spPr bwMode="auto">
          <a:xfrm>
            <a:off x="4020476" y="3631685"/>
            <a:ext cx="84455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3298" y="959073"/>
            <a:ext cx="4554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ko-KR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개발언어 </a:t>
            </a:r>
            <a:r>
              <a:rPr lang="ko-KR" altLang="ko-KR" sz="1600" dirty="0">
                <a:solidFill>
                  <a:srgbClr val="000000"/>
                </a:solidFill>
                <a:latin typeface="한양신명조"/>
                <a:ea typeface="휴먼명조"/>
              </a:rPr>
              <a:t>– </a:t>
            </a:r>
            <a:r>
              <a:rPr lang="en-US" altLang="ko-KR" sz="1600" dirty="0">
                <a:solidFill>
                  <a:srgbClr val="000000"/>
                </a:solidFill>
                <a:latin typeface="HCI Poppy"/>
                <a:ea typeface="휴먼명조"/>
              </a:rPr>
              <a:t>Python, HTML, JavaScript, </a:t>
            </a:r>
            <a:r>
              <a:rPr lang="en-US" altLang="ko-KR" sz="1600" dirty="0" smtClean="0">
                <a:solidFill>
                  <a:srgbClr val="000000"/>
                </a:solidFill>
                <a:latin typeface="HCI Poppy"/>
                <a:ea typeface="휴먼명조"/>
              </a:rPr>
              <a:t>CSS</a:t>
            </a:r>
            <a:endParaRPr lang="en-US" altLang="ko-KR" sz="1600" dirty="0" smtClean="0">
              <a:solidFill>
                <a:schemeClr val="accent6">
                  <a:lumMod val="10000"/>
                </a:schemeClr>
              </a:solidFill>
              <a:latin typeface="Open Sans Light" panose="020B0306030504020204" pitchFamily="34" charset="0"/>
              <a:ea typeface="나눔고딕" panose="020D0604000000000000" pitchFamily="50" charset="-127"/>
              <a:cs typeface="Open Sans Light" panose="020B0306030504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3298" y="1323811"/>
            <a:ext cx="4582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개발서버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Synology(NAS), Apache-Tomcat8</a:t>
            </a:r>
            <a:endParaRPr lang="en-US" altLang="ko-KR" sz="16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3298" y="1692844"/>
            <a:ext cx="793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</a:t>
            </a:r>
            <a:r>
              <a:rPr lang="en-US" altLang="ko-KR" sz="16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Tool - IntelliJ, MySQL(Workbench), </a:t>
            </a:r>
            <a:r>
              <a:rPr lang="en-US" altLang="ko-KR" sz="16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Sourcetree</a:t>
            </a:r>
            <a:r>
              <a:rPr lang="en-US" altLang="ko-KR" sz="16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Github</a:t>
            </a:r>
            <a:r>
              <a:rPr lang="en-US" altLang="ko-KR" sz="16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en-US" altLang="ko-KR" sz="16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IPython</a:t>
            </a:r>
            <a:r>
              <a:rPr lang="en-US" altLang="ko-KR" sz="16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notebook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04060" y="2955195"/>
            <a:ext cx="1016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7658729" y="2112113"/>
            <a:ext cx="1016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6" name="_x257199600" descr="EMB00001d20876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4403" b="92453" l="9524" r="89583">
                        <a14:foregroundMark x1="25595" y1="33333" x2="70238" y2="46226"/>
                        <a14:foregroundMark x1="40774" y1="54717" x2="37500" y2="66038"/>
                        <a14:foregroundMark x1="40774" y1="56604" x2="34524" y2="80189"/>
                        <a14:foregroundMark x1="31548" y1="66038" x2="49702" y2="57862"/>
                        <a14:foregroundMark x1="60417" y1="33333" x2="43452" y2="47484"/>
                        <a14:foregroundMark x1="36607" y1="31761" x2="34226" y2="53459"/>
                        <a14:foregroundMark x1="32738" y1="32390" x2="44048" y2="33019"/>
                        <a14:foregroundMark x1="35417" y1="38050" x2="38690" y2="48113"/>
                        <a14:foregroundMark x1="49405" y1="34906" x2="55952" y2="33648"/>
                        <a14:foregroundMark x1="54762" y1="30189" x2="47321" y2="51572"/>
                        <a14:foregroundMark x1="44940" y1="48113" x2="60417" y2="46226"/>
                        <a14:foregroundMark x1="48810" y1="63208" x2="29464" y2="628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24" t="7060" r="12718" b="11725"/>
          <a:stretch>
            <a:fillRect/>
          </a:stretch>
        </p:blipFill>
        <p:spPr bwMode="auto">
          <a:xfrm>
            <a:off x="1551623" y="3749161"/>
            <a:ext cx="746125" cy="74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4778189" y="2094770"/>
            <a:ext cx="1016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621606" y="2456802"/>
            <a:ext cx="1468618" cy="862011"/>
            <a:chOff x="4184072" y="2190886"/>
            <a:chExt cx="1984557" cy="116484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0453" y="2476372"/>
              <a:ext cx="1148176" cy="879358"/>
            </a:xfrm>
            <a:prstGeom prst="rect">
              <a:avLst/>
            </a:prstGeom>
          </p:spPr>
        </p:pic>
        <p:pic>
          <p:nvPicPr>
            <p:cNvPr id="2050" name="Picture 2" descr="http://cfile27.uf.tistory.com/image/233A2E4252AD68172D7BB4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4072" y="2190886"/>
              <a:ext cx="1499136" cy="570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641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의사결정트리란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12" y="1073708"/>
            <a:ext cx="4616576" cy="34624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06790" y="1450547"/>
            <a:ext cx="48516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의사결정 규칙을 </a:t>
            </a:r>
            <a:r>
              <a:rPr lang="ko-KR" altLang="en-US" sz="2000" b="1" dirty="0" err="1" smtClean="0">
                <a:solidFill>
                  <a:schemeClr val="accent4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나무구조</a:t>
            </a:r>
            <a:r>
              <a:rPr lang="ko-KR" altLang="en-US" sz="2000" dirty="0" err="1" smtClean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ko-KR" altLang="en-US" sz="2000" dirty="0" smtClean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도표화 하여 </a:t>
            </a:r>
            <a:r>
              <a:rPr lang="ko-KR" altLang="en-US" sz="2000" b="1" dirty="0" smtClean="0">
                <a:solidFill>
                  <a:schemeClr val="accent4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분류</a:t>
            </a:r>
            <a:r>
              <a:rPr lang="ko-KR" altLang="en-US" sz="2000" dirty="0" smtClean="0">
                <a:solidFill>
                  <a:schemeClr val="accent4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ko-KR" altLang="en-US" sz="2000" b="1" dirty="0" smtClean="0">
                <a:solidFill>
                  <a:schemeClr val="accent4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측</a:t>
            </a:r>
            <a:r>
              <a:rPr lang="ko-KR" altLang="en-US" sz="2000" dirty="0" smtClean="0">
                <a:solidFill>
                  <a:schemeClr val="accent4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수행</a:t>
            </a:r>
            <a:r>
              <a:rPr lang="ko-KR" altLang="en-US" sz="2000" dirty="0" smtClean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하는 방법</a:t>
            </a:r>
            <a:endParaRPr lang="en-US" altLang="ko-KR" sz="2000" dirty="0" smtClean="0">
              <a:solidFill>
                <a:schemeClr val="bg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bg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분류 또는 예측의 과정이 </a:t>
            </a:r>
            <a:r>
              <a:rPr lang="ko-KR" altLang="en-US" sz="2000" dirty="0" err="1" smtClean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나무구조에</a:t>
            </a:r>
            <a:r>
              <a:rPr lang="ko-KR" altLang="en-US" sz="2000" dirty="0" smtClean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의한 추론 규칙에 의해서 표현</a:t>
            </a:r>
            <a:endParaRPr lang="en-US" altLang="ko-KR" sz="2000" dirty="0" smtClean="0">
              <a:solidFill>
                <a:schemeClr val="bg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ko-KR" altLang="en-US" sz="2000" dirty="0" err="1" smtClean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다른방법에</a:t>
            </a:r>
            <a:r>
              <a:rPr lang="ko-KR" altLang="en-US" sz="2000" dirty="0" smtClean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비해 쉽게 이해</a:t>
            </a:r>
            <a:endParaRPr lang="en-US" altLang="ko-KR" sz="2000" dirty="0" smtClean="0">
              <a:solidFill>
                <a:schemeClr val="bg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29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8499" y="304272"/>
            <a:ext cx="3462021" cy="427249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/>
              <a:t>6. </a:t>
            </a:r>
            <a:r>
              <a:rPr lang="ko-KR" altLang="en-US" dirty="0" smtClean="0"/>
              <a:t>데이터 세트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000013"/>
              </p:ext>
            </p:extLst>
          </p:nvPr>
        </p:nvGraphicFramePr>
        <p:xfrm>
          <a:off x="947213" y="2886203"/>
          <a:ext cx="7530036" cy="1798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5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50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50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#</a:t>
                      </a:r>
                      <a:endParaRPr lang="ko-KR" altLang="en-US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1f</a:t>
                      </a:r>
                      <a:r>
                        <a:rPr lang="en-US" altLang="ko-KR" b="1" baseline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 – 1e</a:t>
                      </a:r>
                      <a:endParaRPr lang="ko-KR" altLang="en-US" b="1">
                        <a:solidFill>
                          <a:schemeClr val="accent6">
                            <a:lumMod val="1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2f – 2e</a:t>
                      </a:r>
                      <a:endParaRPr lang="ko-KR" altLang="en-US" b="1">
                        <a:solidFill>
                          <a:schemeClr val="accent6">
                            <a:lumMod val="1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…</a:t>
                      </a:r>
                      <a:endParaRPr lang="ko-KR" altLang="en-US" b="1">
                        <a:solidFill>
                          <a:schemeClr val="accent6">
                            <a:lumMod val="1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fsum – esum </a:t>
                      </a:r>
                      <a:endParaRPr lang="ko-KR" altLang="en-US" b="1">
                        <a:solidFill>
                          <a:schemeClr val="accent6">
                            <a:lumMod val="1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Class</a:t>
                      </a:r>
                      <a:endParaRPr lang="ko-KR" altLang="en-US" b="1">
                        <a:solidFill>
                          <a:schemeClr val="accent6">
                            <a:lumMod val="1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0</a:t>
                      </a:r>
                      <a:endParaRPr lang="ko-KR" altLang="en-US" b="0">
                        <a:solidFill>
                          <a:schemeClr val="accent6">
                            <a:lumMod val="1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0">
                        <a:solidFill>
                          <a:schemeClr val="accent6">
                            <a:lumMod val="1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-2</a:t>
                      </a:r>
                      <a:endParaRPr lang="ko-KR" altLang="en-US" b="0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…</a:t>
                      </a:r>
                      <a:endParaRPr lang="ko-KR" altLang="en-US" b="0">
                        <a:solidFill>
                          <a:schemeClr val="accent6">
                            <a:lumMod val="1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-1</a:t>
                      </a:r>
                      <a:endParaRPr lang="ko-KR" altLang="en-US" b="0">
                        <a:solidFill>
                          <a:schemeClr val="accent6">
                            <a:lumMod val="1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b="0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549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…</a:t>
                      </a:r>
                      <a:endParaRPr lang="ko-KR" altLang="en-US" b="0">
                        <a:solidFill>
                          <a:schemeClr val="accent6">
                            <a:lumMod val="1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2597</a:t>
                      </a:r>
                      <a:endParaRPr lang="ko-KR" altLang="en-US" b="0">
                        <a:solidFill>
                          <a:schemeClr val="accent6">
                            <a:lumMod val="1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-1</a:t>
                      </a:r>
                      <a:endParaRPr lang="ko-KR" altLang="en-US" b="0">
                        <a:solidFill>
                          <a:schemeClr val="accent6">
                            <a:lumMod val="1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-2</a:t>
                      </a:r>
                      <a:endParaRPr lang="ko-KR" altLang="en-US" b="0">
                        <a:solidFill>
                          <a:schemeClr val="accent6">
                            <a:lumMod val="1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…</a:t>
                      </a:r>
                      <a:endParaRPr lang="ko-KR" altLang="en-US" b="0">
                        <a:solidFill>
                          <a:schemeClr val="accent6">
                            <a:lumMod val="1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-4</a:t>
                      </a:r>
                      <a:endParaRPr lang="ko-KR" altLang="en-US" b="0">
                        <a:solidFill>
                          <a:schemeClr val="accent6">
                            <a:lumMod val="1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0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5100" y="1082824"/>
            <a:ext cx="7712149" cy="180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accent6">
                    <a:lumMod val="10000"/>
                  </a:schemeClr>
                </a:solidFill>
                <a:latin typeface="+mj-ea"/>
                <a:ea typeface="+mj-ea"/>
              </a:rPr>
              <a:t>야구 경기 스코어 데이터 세트</a:t>
            </a:r>
            <a:r>
              <a:rPr lang="en-US" altLang="ko-KR" sz="2000" dirty="0" smtClean="0">
                <a:solidFill>
                  <a:schemeClr val="accent6">
                    <a:lumMod val="10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ko-KR" sz="2000" b="1" dirty="0" smtClean="0">
                <a:solidFill>
                  <a:schemeClr val="accent6">
                    <a:lumMod val="10000"/>
                  </a:schemeClr>
                </a:solidFill>
                <a:latin typeface="+mj-ea"/>
                <a:ea typeface="+mj-ea"/>
              </a:rPr>
              <a:t>KBO</a:t>
            </a:r>
            <a:r>
              <a:rPr lang="ko-KR" altLang="en-US" sz="2000" b="1" dirty="0" smtClean="0">
                <a:solidFill>
                  <a:schemeClr val="accent6">
                    <a:lumMod val="10000"/>
                  </a:schemeClr>
                </a:solidFill>
                <a:latin typeface="+mj-ea"/>
                <a:ea typeface="+mj-ea"/>
              </a:rPr>
              <a:t>사이트</a:t>
            </a:r>
            <a:r>
              <a:rPr lang="ko-KR" altLang="en-US" sz="2000" dirty="0" smtClean="0">
                <a:solidFill>
                  <a:schemeClr val="accent6">
                    <a:lumMod val="10000"/>
                  </a:schemeClr>
                </a:solidFill>
                <a:latin typeface="+mj-ea"/>
                <a:ea typeface="+mj-ea"/>
              </a:rPr>
              <a:t>에서 데이터 추출</a:t>
            </a:r>
            <a:r>
              <a:rPr lang="en-US" altLang="ko-KR" sz="2000" dirty="0" smtClean="0">
                <a:solidFill>
                  <a:schemeClr val="accent6">
                    <a:lumMod val="10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 sz="1000" dirty="0" smtClean="0">
              <a:solidFill>
                <a:schemeClr val="accent6">
                  <a:lumMod val="1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</a:rPr>
              <a:t>각 </a:t>
            </a:r>
            <a:r>
              <a:rPr lang="en-US" altLang="ko-KR" dirty="0" smtClean="0">
                <a:solidFill>
                  <a:schemeClr val="accent6">
                    <a:lumMod val="10000"/>
                  </a:schemeClr>
                </a:solidFill>
              </a:rPr>
              <a:t>#number</a:t>
            </a: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</a:rPr>
              <a:t>는 한 경기의 스코어 데이터 세트</a:t>
            </a:r>
            <a:endParaRPr lang="en-US" altLang="ko-KR" dirty="0" smtClean="0">
              <a:solidFill>
                <a:schemeClr val="accent6">
                  <a:lumMod val="1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>
                <a:solidFill>
                  <a:schemeClr val="accent6">
                    <a:lumMod val="10000"/>
                  </a:schemeClr>
                </a:solidFill>
              </a:rPr>
              <a:t>[f : </a:t>
            </a: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</a:rPr>
              <a:t>회 초</a:t>
            </a:r>
            <a:r>
              <a:rPr lang="en-US" altLang="ko-KR" dirty="0" smtClean="0">
                <a:solidFill>
                  <a:schemeClr val="accent6">
                    <a:lumMod val="10000"/>
                  </a:schemeClr>
                </a:solidFill>
              </a:rPr>
              <a:t>] [e : </a:t>
            </a: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</a:rPr>
              <a:t>회 말</a:t>
            </a:r>
            <a:r>
              <a:rPr lang="en-US" altLang="ko-KR" dirty="0" smtClean="0">
                <a:solidFill>
                  <a:schemeClr val="accent6">
                    <a:lumMod val="10000"/>
                  </a:schemeClr>
                </a:solidFill>
              </a:rPr>
              <a:t>]</a:t>
            </a: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6">
                    <a:lumMod val="10000"/>
                  </a:schemeClr>
                </a:solidFill>
              </a:rPr>
              <a:t>[</a:t>
            </a:r>
            <a:r>
              <a:rPr lang="en-US" altLang="ko-KR" dirty="0" err="1" smtClean="0">
                <a:solidFill>
                  <a:schemeClr val="accent6">
                    <a:lumMod val="10000"/>
                  </a:schemeClr>
                </a:solidFill>
              </a:rPr>
              <a:t>fsum</a:t>
            </a:r>
            <a:r>
              <a:rPr lang="en-US" altLang="ko-KR" dirty="0" smtClean="0">
                <a:solidFill>
                  <a:schemeClr val="accent6">
                    <a:lumMod val="10000"/>
                  </a:schemeClr>
                </a:solidFill>
              </a:rPr>
              <a:t> : </a:t>
            </a: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</a:rPr>
              <a:t>회 초 스코어 차이</a:t>
            </a:r>
            <a:r>
              <a:rPr lang="en-US" altLang="ko-KR" dirty="0" smtClean="0">
                <a:solidFill>
                  <a:schemeClr val="accent6">
                    <a:lumMod val="10000"/>
                  </a:schemeClr>
                </a:solidFill>
              </a:rPr>
              <a:t>] [</a:t>
            </a:r>
            <a:r>
              <a:rPr lang="en-US" altLang="ko-KR" dirty="0" err="1" smtClean="0">
                <a:solidFill>
                  <a:schemeClr val="accent6">
                    <a:lumMod val="10000"/>
                  </a:schemeClr>
                </a:solidFill>
              </a:rPr>
              <a:t>esum</a:t>
            </a:r>
            <a:r>
              <a:rPr lang="en-US" altLang="ko-KR" dirty="0" smtClean="0">
                <a:solidFill>
                  <a:schemeClr val="accent6">
                    <a:lumMod val="10000"/>
                  </a:schemeClr>
                </a:solidFill>
              </a:rPr>
              <a:t> : </a:t>
            </a: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</a:rPr>
              <a:t>회 말 스코어 차이</a:t>
            </a:r>
            <a:r>
              <a:rPr lang="en-US" altLang="ko-KR" dirty="0" smtClean="0">
                <a:solidFill>
                  <a:schemeClr val="accent6">
                    <a:lumMod val="10000"/>
                  </a:schemeClr>
                </a:solidFill>
              </a:rPr>
              <a:t>]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 smtClean="0">
                <a:solidFill>
                  <a:schemeClr val="accent6">
                    <a:lumMod val="10000"/>
                  </a:schemeClr>
                </a:solidFill>
              </a:rPr>
              <a:t>Class : </a:t>
            </a: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</a:rPr>
              <a:t>결정 결과 값 </a:t>
            </a:r>
            <a:r>
              <a:rPr lang="en-US" altLang="ko-KR" dirty="0" smtClean="0">
                <a:solidFill>
                  <a:schemeClr val="accent6">
                    <a:lumMod val="10000"/>
                  </a:schemeClr>
                </a:solidFill>
              </a:rPr>
              <a:t>– [1 : </a:t>
            </a: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</a:rPr>
              <a:t>승리 </a:t>
            </a:r>
            <a:r>
              <a:rPr lang="en-US" altLang="ko-KR" dirty="0" smtClean="0">
                <a:solidFill>
                  <a:schemeClr val="accent6">
                    <a:lumMod val="10000"/>
                  </a:schemeClr>
                </a:solidFill>
              </a:rPr>
              <a:t>2 : </a:t>
            </a: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</a:rPr>
              <a:t>접전 </a:t>
            </a:r>
            <a:r>
              <a:rPr lang="en-US" altLang="ko-KR" dirty="0" smtClean="0">
                <a:solidFill>
                  <a:schemeClr val="accent6">
                    <a:lumMod val="10000"/>
                  </a:schemeClr>
                </a:solidFill>
              </a:rPr>
              <a:t>3 : </a:t>
            </a: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</a:rPr>
              <a:t>역전 </a:t>
            </a:r>
            <a:r>
              <a:rPr lang="en-US" altLang="ko-KR" dirty="0" smtClean="0">
                <a:solidFill>
                  <a:schemeClr val="accent6">
                    <a:lumMod val="10000"/>
                  </a:schemeClr>
                </a:solidFill>
              </a:rPr>
              <a:t>4 : </a:t>
            </a: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</a:rPr>
              <a:t>완승</a:t>
            </a:r>
            <a:r>
              <a:rPr lang="en-US" altLang="ko-KR" dirty="0" smtClean="0">
                <a:solidFill>
                  <a:schemeClr val="accent6">
                    <a:lumMod val="10000"/>
                  </a:schemeClr>
                </a:solidFill>
              </a:rPr>
              <a:t>]</a:t>
            </a:r>
          </a:p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accent6">
                    <a:lumMod val="10000"/>
                  </a:schemeClr>
                </a:solidFill>
              </a:rPr>
              <a:t>* </a:t>
            </a:r>
            <a:r>
              <a:rPr lang="ko-KR" altLang="en-US" sz="1200" dirty="0" smtClean="0">
                <a:solidFill>
                  <a:schemeClr val="accent6">
                    <a:lumMod val="10000"/>
                  </a:schemeClr>
                </a:solidFill>
              </a:rPr>
              <a:t>무승부와</a:t>
            </a:r>
            <a:r>
              <a:rPr lang="en-US" altLang="ko-KR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ko-KR" altLang="en-US" sz="1200" dirty="0" err="1" smtClean="0">
                <a:solidFill>
                  <a:schemeClr val="accent6">
                    <a:lumMod val="10000"/>
                  </a:schemeClr>
                </a:solidFill>
              </a:rPr>
              <a:t>영봉승은</a:t>
            </a:r>
            <a:r>
              <a:rPr lang="ko-KR" altLang="en-US" sz="1200" dirty="0" smtClean="0">
                <a:solidFill>
                  <a:schemeClr val="accent6">
                    <a:lumMod val="10000"/>
                  </a:schemeClr>
                </a:solidFill>
              </a:rPr>
              <a:t> 예외처리</a:t>
            </a:r>
            <a:endParaRPr lang="ko-KR" altLang="en-US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58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320840" y="2927086"/>
            <a:ext cx="5080000" cy="11560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해결 </a:t>
            </a:r>
            <a:r>
              <a:rPr lang="en-US" altLang="ko-KR" sz="1800" b="1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800" b="1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원 데이터에 대한 사전 처리</a:t>
            </a:r>
            <a:endParaRPr lang="en-US" altLang="ko-KR" sz="1800" b="1" dirty="0" smtClean="0">
              <a:solidFill>
                <a:schemeClr val="accent6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컬럼 </a:t>
            </a:r>
            <a:r>
              <a:rPr lang="ko-KR" altLang="en-US" dirty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수를 </a:t>
            </a: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고려하여 줄임</a:t>
            </a:r>
            <a:r>
              <a:rPr lang="en-US" altLang="ko-KR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(27</a:t>
            </a: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필드 → </a:t>
            </a:r>
            <a:r>
              <a:rPr lang="en-US" altLang="ko-KR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필드</a:t>
            </a:r>
            <a:r>
              <a:rPr lang="en-US" altLang="ko-KR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일련의 </a:t>
            </a:r>
            <a:r>
              <a:rPr lang="ko-KR" altLang="en-US" dirty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알고리즘을 통해 </a:t>
            </a:r>
            <a:r>
              <a:rPr lang="ko-KR" altLang="en-US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컬럼의 </a:t>
            </a:r>
            <a:r>
              <a:rPr lang="ko-KR" altLang="en-US" dirty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관계를 명확히 구분 지음</a:t>
            </a:r>
            <a:r>
              <a:rPr lang="en-US" altLang="ko-KR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chemeClr val="accent6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20840" y="961978"/>
            <a:ext cx="3756156" cy="11541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데이터에 대한 문제점</a:t>
            </a:r>
            <a:endParaRPr lang="en-US" altLang="ko-KR" sz="1800" b="1" dirty="0" smtClean="0">
              <a:solidFill>
                <a:schemeClr val="accent6">
                  <a:lumMod val="1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데이터의 </a:t>
            </a:r>
            <a:r>
              <a:rPr lang="ko-KR" altLang="en-US" sz="1400" dirty="0" err="1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컬럼간의</a:t>
            </a:r>
            <a:r>
              <a:rPr lang="ko-KR" altLang="en-US" sz="1400" dirty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연관관계가 적절치 못함</a:t>
            </a:r>
            <a:r>
              <a:rPr lang="en-US" altLang="ko-KR" sz="1400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데이터의 </a:t>
            </a:r>
            <a:r>
              <a:rPr lang="ko-KR" altLang="en-US" sz="1400" dirty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컬럼 수가 너무 많음</a:t>
            </a:r>
            <a:r>
              <a:rPr lang="en-US" altLang="ko-KR" sz="1400" dirty="0" smtClean="0">
                <a:solidFill>
                  <a:schemeClr val="accent6">
                    <a:lumMod val="1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>
              <a:solidFill>
                <a:schemeClr val="accent6">
                  <a:lumMod val="10000"/>
                </a:schemeClr>
              </a:solidFill>
              <a:latin typeface="Open Sans Light" panose="020B0306030504020204" pitchFamily="34" charset="0"/>
              <a:ea typeface="나눔고딕" panose="020D0604000000000000" pitchFamily="50" charset="-127"/>
              <a:cs typeface="Open Sans Light" panose="020B0306030504020204" pitchFamily="34" charset="0"/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smtClean="0"/>
              <a:t>6. </a:t>
            </a:r>
            <a:r>
              <a:rPr lang="ko-KR" altLang="en-US" dirty="0" smtClean="0"/>
              <a:t>데이터 세트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337320" y="1215501"/>
            <a:ext cx="1660813" cy="74427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1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세트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1030834" y="2116140"/>
            <a:ext cx="359628" cy="4203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37320" y="2692810"/>
            <a:ext cx="1660813" cy="74427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1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가공</a:t>
            </a:r>
          </a:p>
        </p:txBody>
      </p:sp>
      <p:sp>
        <p:nvSpPr>
          <p:cNvPr id="21" name="아래쪽 화살표 20"/>
          <p:cNvSpPr/>
          <p:nvPr/>
        </p:nvSpPr>
        <p:spPr>
          <a:xfrm>
            <a:off x="1030834" y="3589137"/>
            <a:ext cx="359628" cy="4203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37320" y="4161496"/>
            <a:ext cx="1660813" cy="74427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1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의사결정트리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717566"/>
              </p:ext>
            </p:extLst>
          </p:nvPr>
        </p:nvGraphicFramePr>
        <p:xfrm>
          <a:off x="2320840" y="2172188"/>
          <a:ext cx="7466634" cy="5257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43524">
                  <a:extLst>
                    <a:ext uri="{9D8B030D-6E8A-4147-A177-3AD203B41FA5}">
                      <a16:colId xmlns:a16="http://schemas.microsoft.com/office/drawing/2014/main" val="2675595328"/>
                    </a:ext>
                  </a:extLst>
                </a:gridCol>
                <a:gridCol w="343524">
                  <a:extLst>
                    <a:ext uri="{9D8B030D-6E8A-4147-A177-3AD203B41FA5}">
                      <a16:colId xmlns:a16="http://schemas.microsoft.com/office/drawing/2014/main" val="2582624789"/>
                    </a:ext>
                  </a:extLst>
                </a:gridCol>
                <a:gridCol w="343524">
                  <a:extLst>
                    <a:ext uri="{9D8B030D-6E8A-4147-A177-3AD203B41FA5}">
                      <a16:colId xmlns:a16="http://schemas.microsoft.com/office/drawing/2014/main" val="3484158400"/>
                    </a:ext>
                  </a:extLst>
                </a:gridCol>
                <a:gridCol w="343524">
                  <a:extLst>
                    <a:ext uri="{9D8B030D-6E8A-4147-A177-3AD203B41FA5}">
                      <a16:colId xmlns:a16="http://schemas.microsoft.com/office/drawing/2014/main" val="4024400095"/>
                    </a:ext>
                  </a:extLst>
                </a:gridCol>
                <a:gridCol w="343524">
                  <a:extLst>
                    <a:ext uri="{9D8B030D-6E8A-4147-A177-3AD203B41FA5}">
                      <a16:colId xmlns:a16="http://schemas.microsoft.com/office/drawing/2014/main" val="848614609"/>
                    </a:ext>
                  </a:extLst>
                </a:gridCol>
                <a:gridCol w="343524">
                  <a:extLst>
                    <a:ext uri="{9D8B030D-6E8A-4147-A177-3AD203B41FA5}">
                      <a16:colId xmlns:a16="http://schemas.microsoft.com/office/drawing/2014/main" val="3028578168"/>
                    </a:ext>
                  </a:extLst>
                </a:gridCol>
                <a:gridCol w="343524">
                  <a:extLst>
                    <a:ext uri="{9D8B030D-6E8A-4147-A177-3AD203B41FA5}">
                      <a16:colId xmlns:a16="http://schemas.microsoft.com/office/drawing/2014/main" val="3270139627"/>
                    </a:ext>
                  </a:extLst>
                </a:gridCol>
                <a:gridCol w="343524">
                  <a:extLst>
                    <a:ext uri="{9D8B030D-6E8A-4147-A177-3AD203B41FA5}">
                      <a16:colId xmlns:a16="http://schemas.microsoft.com/office/drawing/2014/main" val="3870200569"/>
                    </a:ext>
                  </a:extLst>
                </a:gridCol>
                <a:gridCol w="343524">
                  <a:extLst>
                    <a:ext uri="{9D8B030D-6E8A-4147-A177-3AD203B41FA5}">
                      <a16:colId xmlns:a16="http://schemas.microsoft.com/office/drawing/2014/main" val="2629138697"/>
                    </a:ext>
                  </a:extLst>
                </a:gridCol>
                <a:gridCol w="343524">
                  <a:extLst>
                    <a:ext uri="{9D8B030D-6E8A-4147-A177-3AD203B41FA5}">
                      <a16:colId xmlns:a16="http://schemas.microsoft.com/office/drawing/2014/main" val="674756303"/>
                    </a:ext>
                  </a:extLst>
                </a:gridCol>
                <a:gridCol w="343524">
                  <a:extLst>
                    <a:ext uri="{9D8B030D-6E8A-4147-A177-3AD203B41FA5}">
                      <a16:colId xmlns:a16="http://schemas.microsoft.com/office/drawing/2014/main" val="3427960495"/>
                    </a:ext>
                  </a:extLst>
                </a:gridCol>
                <a:gridCol w="343524">
                  <a:extLst>
                    <a:ext uri="{9D8B030D-6E8A-4147-A177-3AD203B41FA5}">
                      <a16:colId xmlns:a16="http://schemas.microsoft.com/office/drawing/2014/main" val="2182191856"/>
                    </a:ext>
                  </a:extLst>
                </a:gridCol>
                <a:gridCol w="1210737">
                  <a:extLst>
                    <a:ext uri="{9D8B030D-6E8A-4147-A177-3AD203B41FA5}">
                      <a16:colId xmlns:a16="http://schemas.microsoft.com/office/drawing/2014/main" val="2916241686"/>
                    </a:ext>
                  </a:extLst>
                </a:gridCol>
                <a:gridCol w="1210737">
                  <a:extLst>
                    <a:ext uri="{9D8B030D-6E8A-4147-A177-3AD203B41FA5}">
                      <a16:colId xmlns:a16="http://schemas.microsoft.com/office/drawing/2014/main" val="587635573"/>
                    </a:ext>
                  </a:extLst>
                </a:gridCol>
                <a:gridCol w="922872">
                  <a:extLst>
                    <a:ext uri="{9D8B030D-6E8A-4147-A177-3AD203B41FA5}">
                      <a16:colId xmlns:a16="http://schemas.microsoft.com/office/drawing/2014/main" val="1238174657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어웨이팀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이닝별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점수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(12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홈팀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이닝별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점수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(12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어웨이총점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u="none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홈팀 총점</a:t>
                      </a:r>
                      <a:r>
                        <a:rPr lang="en-US" altLang="ko-KR" sz="1200" b="0" u="none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(1</a:t>
                      </a:r>
                      <a:r>
                        <a:rPr lang="ko-KR" altLang="en-US" sz="1200" b="0" u="none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1200" b="0" u="none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lang="ko-KR" altLang="en-US" sz="1200" b="0" u="none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u="none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클래스</a:t>
                      </a:r>
                      <a:r>
                        <a:rPr lang="en-US" altLang="ko-KR" sz="1200" b="0" u="none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(1</a:t>
                      </a:r>
                      <a:r>
                        <a:rPr lang="ko-KR" altLang="en-US" sz="1200" b="0" u="none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1200" b="0" u="none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lang="ko-KR" altLang="en-US" sz="1200" b="0" u="none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00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>
                            <a:lumMod val="1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>
                            <a:lumMod val="1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>
                            <a:lumMod val="1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>
                            <a:lumMod val="1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1000" b="0" dirty="0">
                        <a:solidFill>
                          <a:schemeClr val="tx1">
                            <a:lumMod val="1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1000" b="0" dirty="0">
                        <a:solidFill>
                          <a:schemeClr val="tx1">
                            <a:lumMod val="1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</a:t>
                      </a:r>
                      <a:endParaRPr lang="ko-KR" altLang="en-US" sz="1000" b="0" dirty="0">
                        <a:solidFill>
                          <a:schemeClr val="tx1">
                            <a:lumMod val="1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</a:t>
                      </a:r>
                      <a:endParaRPr lang="ko-KR" altLang="en-US" sz="1000" b="0" dirty="0">
                        <a:solidFill>
                          <a:schemeClr val="tx1">
                            <a:lumMod val="1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</a:t>
                      </a:r>
                      <a:endParaRPr lang="ko-KR" altLang="en-US" sz="1000" b="0" dirty="0">
                        <a:solidFill>
                          <a:schemeClr val="tx1">
                            <a:lumMod val="1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1000" b="0" dirty="0">
                        <a:solidFill>
                          <a:schemeClr val="tx1">
                            <a:lumMod val="1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</a:t>
                      </a:r>
                      <a:endParaRPr lang="ko-KR" altLang="en-US" sz="1000" b="0" dirty="0">
                        <a:solidFill>
                          <a:schemeClr val="tx1">
                            <a:lumMod val="1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</a:t>
                      </a:r>
                      <a:endParaRPr lang="ko-KR" altLang="en-US" sz="1000" b="0" dirty="0">
                        <a:solidFill>
                          <a:schemeClr val="tx1">
                            <a:lumMod val="1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</a:t>
                      </a:r>
                      <a:endParaRPr lang="ko-KR" altLang="en-US" sz="1050" b="0" dirty="0">
                        <a:solidFill>
                          <a:schemeClr val="tx1">
                            <a:lumMod val="1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</a:t>
                      </a:r>
                      <a:endParaRPr lang="ko-KR" altLang="en-US" sz="1050" b="0" dirty="0">
                        <a:solidFill>
                          <a:schemeClr val="tx1">
                            <a:lumMod val="1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27</a:t>
                      </a:r>
                      <a:endParaRPr lang="ko-KR" altLang="en-US" sz="1050" b="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19023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246899"/>
              </p:ext>
            </p:extLst>
          </p:nvPr>
        </p:nvGraphicFramePr>
        <p:xfrm>
          <a:off x="2320840" y="4289430"/>
          <a:ext cx="7466628" cy="5181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77171">
                  <a:extLst>
                    <a:ext uri="{9D8B030D-6E8A-4147-A177-3AD203B41FA5}">
                      <a16:colId xmlns:a16="http://schemas.microsoft.com/office/drawing/2014/main" val="2675595328"/>
                    </a:ext>
                  </a:extLst>
                </a:gridCol>
                <a:gridCol w="677171">
                  <a:extLst>
                    <a:ext uri="{9D8B030D-6E8A-4147-A177-3AD203B41FA5}">
                      <a16:colId xmlns:a16="http://schemas.microsoft.com/office/drawing/2014/main" val="2582624789"/>
                    </a:ext>
                  </a:extLst>
                </a:gridCol>
                <a:gridCol w="677171">
                  <a:extLst>
                    <a:ext uri="{9D8B030D-6E8A-4147-A177-3AD203B41FA5}">
                      <a16:colId xmlns:a16="http://schemas.microsoft.com/office/drawing/2014/main" val="3484158400"/>
                    </a:ext>
                  </a:extLst>
                </a:gridCol>
                <a:gridCol w="677171">
                  <a:extLst>
                    <a:ext uri="{9D8B030D-6E8A-4147-A177-3AD203B41FA5}">
                      <a16:colId xmlns:a16="http://schemas.microsoft.com/office/drawing/2014/main" val="4024400095"/>
                    </a:ext>
                  </a:extLst>
                </a:gridCol>
                <a:gridCol w="677171">
                  <a:extLst>
                    <a:ext uri="{9D8B030D-6E8A-4147-A177-3AD203B41FA5}">
                      <a16:colId xmlns:a16="http://schemas.microsoft.com/office/drawing/2014/main" val="3427960495"/>
                    </a:ext>
                  </a:extLst>
                </a:gridCol>
                <a:gridCol w="677171">
                  <a:extLst>
                    <a:ext uri="{9D8B030D-6E8A-4147-A177-3AD203B41FA5}">
                      <a16:colId xmlns:a16="http://schemas.microsoft.com/office/drawing/2014/main" val="2182191856"/>
                    </a:ext>
                  </a:extLst>
                </a:gridCol>
                <a:gridCol w="2472266">
                  <a:extLst>
                    <a:ext uri="{9D8B030D-6E8A-4147-A177-3AD203B41FA5}">
                      <a16:colId xmlns:a16="http://schemas.microsoft.com/office/drawing/2014/main" val="2916241686"/>
                    </a:ext>
                  </a:extLst>
                </a:gridCol>
                <a:gridCol w="931336">
                  <a:extLst>
                    <a:ext uri="{9D8B030D-6E8A-4147-A177-3AD203B41FA5}">
                      <a16:colId xmlns:a16="http://schemas.microsoft.com/office/drawing/2014/main" val="1630919997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어웨이팀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이닝별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점수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홈팀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</a:rPr>
                        <a:t>이닝별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점수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(12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어웨이총점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홈팀총점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</a:t>
                      </a:r>
                      <a:r>
                        <a:rPr lang="en-US" altLang="ko-KR" sz="12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2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12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00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14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19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00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Harmony_Bright_C1">
      <a:dk1>
        <a:srgbClr val="FAFAFA"/>
      </a:dk1>
      <a:lt1>
        <a:srgbClr val="297F9D"/>
      </a:lt1>
      <a:dk2>
        <a:srgbClr val="44546A"/>
      </a:dk2>
      <a:lt2>
        <a:srgbClr val="565656"/>
      </a:lt2>
      <a:accent1>
        <a:srgbClr val="15A185"/>
      </a:accent1>
      <a:accent2>
        <a:srgbClr val="9BBC57"/>
      </a:accent2>
      <a:accent3>
        <a:srgbClr val="F49D15"/>
      </a:accent3>
      <a:accent4>
        <a:srgbClr val="C0392B"/>
      </a:accent4>
      <a:accent5>
        <a:srgbClr val="44546A"/>
      </a:accent5>
      <a:accent6>
        <a:srgbClr val="FAFAFA"/>
      </a:accent6>
      <a:hlink>
        <a:srgbClr val="191919"/>
      </a:hlink>
      <a:folHlink>
        <a:srgbClr val="191919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6682</TotalTime>
  <Words>780</Words>
  <Application>Microsoft Office PowerPoint</Application>
  <PresentationFormat>사용자 지정</PresentationFormat>
  <Paragraphs>184</Paragraphs>
  <Slides>18</Slides>
  <Notes>9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2" baseType="lpstr">
      <vt:lpstr>HCI Poppy</vt:lpstr>
      <vt:lpstr>나눔고딕</vt:lpstr>
      <vt:lpstr>맑은 고딕</vt:lpstr>
      <vt:lpstr>한양신명조</vt:lpstr>
      <vt:lpstr>휴먼명조</vt:lpstr>
      <vt:lpstr>Arial</vt:lpstr>
      <vt:lpstr>Calibri</vt:lpstr>
      <vt:lpstr>Open Sans</vt:lpstr>
      <vt:lpstr>Open Sans Extrabold</vt:lpstr>
      <vt:lpstr>Open Sans Light</vt:lpstr>
      <vt:lpstr>Open Sans Semibold</vt:lpstr>
      <vt:lpstr>Wingdings</vt:lpstr>
      <vt:lpstr>Office Theme</vt:lpstr>
      <vt:lpstr>수식</vt:lpstr>
      <vt:lpstr>PowerPoint 프레젠테이션</vt:lpstr>
      <vt:lpstr>목 차(Content)</vt:lpstr>
      <vt:lpstr>PowerPoint 프레젠테이션</vt:lpstr>
      <vt:lpstr>PowerPoint 프레젠테이션</vt:lpstr>
      <vt:lpstr>3. 시스템 아키텍쳐</vt:lpstr>
      <vt:lpstr>4. 개발환경</vt:lpstr>
      <vt:lpstr>5. 의사결정트리란?</vt:lpstr>
      <vt:lpstr>6. 데이터 세트</vt:lpstr>
      <vt:lpstr>6. 데이터 세트</vt:lpstr>
      <vt:lpstr>7. 기사작성 알고리즘</vt:lpstr>
      <vt:lpstr>8. 기사의 첫문장 출력하기</vt:lpstr>
      <vt:lpstr>8. 기사의 첫문장 출력하기</vt:lpstr>
      <vt:lpstr>9.  추가예정사항</vt:lpstr>
      <vt:lpstr>10. 예상 최종 결과물</vt:lpstr>
      <vt:lpstr>PowerPoint 프레젠테이션</vt:lpstr>
      <vt:lpstr>의사결정트리란?</vt:lpstr>
      <vt:lpstr>데이터파싱 및 추출 - 1</vt:lpstr>
      <vt:lpstr>데이터파싱 및 추출 - 2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GoHyunyoung98</cp:lastModifiedBy>
  <cp:revision>419</cp:revision>
  <dcterms:created xsi:type="dcterms:W3CDTF">2014-12-06T22:49:37Z</dcterms:created>
  <dcterms:modified xsi:type="dcterms:W3CDTF">2016-06-14T07:25:28Z</dcterms:modified>
</cp:coreProperties>
</file>