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3"/>
    <p:sldId id="256" r:id="rId4"/>
    <p:sldId id="259" r:id="rId5"/>
    <p:sldId id="260" r:id="rId6"/>
    <p:sldId id="261" r:id="rId7"/>
    <p:sldId id="262" r:id="rId8"/>
  </p:sldIdLst>
  <p:sldSz cx="12192000" cy="6858000"/>
  <p:notesSz cx="7104380" cy="1023493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1" userDrawn="1">
          <p15:clr>
            <a:srgbClr val="A4A3A4"/>
          </p15:clr>
        </p15:guide>
        <p15:guide id="2" pos="38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278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71"/>
        <p:guide pos="381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pPr fontAlgn="auto"/>
            <a:fld id="{0F9B84EA-7D68-4D60-9CB1-D50884785D1C}" type="datetimeFigureOut">
              <a:rPr lang="zh-CN" altLang="en-US" sz="1245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pPr fontAlgn="auto"/>
            <a:fld id="{8D4E0FC9-F1F8-4FAE-9988-3BA365CFD46F}" type="slidenum">
              <a:rPr lang="zh-CN" altLang="en-US" sz="1245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6C8D182-E4C8-4120-9249-FC9774456FF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85D0DACE-38E0-42D2-9336-2B707D34BC6D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单击此处添加标题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单击此处添加副标题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5510" y="1115060"/>
            <a:ext cx="6127115" cy="1325880"/>
          </a:xfrm>
        </p:spPr>
        <p:txBody>
          <a:bodyPr/>
          <a:p>
            <a:pPr algn="ctr"/>
            <a:r>
              <a:rPr lang="en-US" altLang="zh-CN" sz="6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qspinlock</a:t>
            </a:r>
            <a:endParaRPr lang="en-US" altLang="zh-CN" sz="6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3935413" y="2740025"/>
            <a:ext cx="1208088" cy="39846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/>
            <a:r>
              <a:rPr lang="en-US" altLang="zh-CN" sz="2000" b="1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cpu1</a:t>
            </a:r>
            <a:endParaRPr lang="en-US" altLang="zh-CN" sz="2000" b="1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43650" y="2803525"/>
            <a:ext cx="1206500" cy="39846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/>
            <a:r>
              <a:rPr lang="en-US" altLang="zh-CN" sz="2000" b="1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cpu2</a:t>
            </a:r>
            <a:endParaRPr lang="en-US" altLang="zh-CN" sz="2000" b="1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50250" y="2765425"/>
            <a:ext cx="1206500" cy="39846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/>
            <a:r>
              <a:rPr lang="en-US" altLang="zh-CN" sz="2000" b="1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cpu3</a:t>
            </a:r>
            <a:endParaRPr lang="en-US" altLang="zh-CN" sz="2000" b="1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559300" y="3136900"/>
            <a:ext cx="1070610" cy="1950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411730" y="3205480"/>
            <a:ext cx="2790825" cy="1942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2"/>
          </p:cNvCxnSpPr>
          <p:nvPr/>
        </p:nvCxnSpPr>
        <p:spPr>
          <a:xfrm flipH="1">
            <a:off x="6090920" y="3202305"/>
            <a:ext cx="855980" cy="1810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2"/>
          </p:cNvCxnSpPr>
          <p:nvPr/>
        </p:nvCxnSpPr>
        <p:spPr>
          <a:xfrm flipH="1">
            <a:off x="6604000" y="3164205"/>
            <a:ext cx="2349500" cy="2200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5004435" y="5125085"/>
            <a:ext cx="1720850" cy="84010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164455" y="527812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lock=0</a:t>
            </a:r>
            <a:endParaRPr lang="en-US" altLang="zh-CN" sz="28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8165" y="46863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经典自旋锁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1806258" y="2765425"/>
            <a:ext cx="12080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/>
            <a:r>
              <a:rPr lang="en-US" altLang="zh-CN" sz="2000" b="1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cpu0</a:t>
            </a:r>
            <a:endParaRPr lang="en-US" altLang="zh-CN" sz="2000" b="1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剪去单角的矩形 12"/>
          <p:cNvSpPr/>
          <p:nvPr/>
        </p:nvSpPr>
        <p:spPr>
          <a:xfrm>
            <a:off x="1649730" y="2360930"/>
            <a:ext cx="1292225" cy="455295"/>
          </a:xfrm>
          <a:prstGeom prst="snip1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14" name="剪去单角的矩形 13"/>
          <p:cNvSpPr/>
          <p:nvPr/>
        </p:nvSpPr>
        <p:spPr>
          <a:xfrm>
            <a:off x="8162925" y="2359025"/>
            <a:ext cx="1292225" cy="455295"/>
          </a:xfrm>
          <a:prstGeom prst="snip1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21" name="剪去单角的矩形 20"/>
          <p:cNvSpPr/>
          <p:nvPr/>
        </p:nvSpPr>
        <p:spPr>
          <a:xfrm>
            <a:off x="6162675" y="2359025"/>
            <a:ext cx="1292225" cy="455295"/>
          </a:xfrm>
          <a:prstGeom prst="snip1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22" name="剪去单角的矩形 21"/>
          <p:cNvSpPr/>
          <p:nvPr/>
        </p:nvSpPr>
        <p:spPr>
          <a:xfrm>
            <a:off x="3712210" y="2350770"/>
            <a:ext cx="1292225" cy="455295"/>
          </a:xfrm>
          <a:prstGeom prst="snip1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表格 6"/>
          <p:cNvGraphicFramePr/>
          <p:nvPr/>
        </p:nvGraphicFramePr>
        <p:xfrm>
          <a:off x="158115" y="4151630"/>
          <a:ext cx="1037272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0025"/>
                <a:gridCol w="1950720"/>
                <a:gridCol w="625475"/>
                <a:gridCol w="251650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                      x</a:t>
                      </a:r>
                      <a:endParaRPr lang="en-US" altLang="zh-CN" b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   y</a:t>
                      </a:r>
                      <a:endParaRPr lang="en-US" altLang="zh-CN" b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         z</a:t>
                      </a:r>
                      <a:endParaRPr lang="en-US" altLang="zh-CN" b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189230" y="2171065"/>
          <a:ext cx="1034097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030"/>
                <a:gridCol w="638175"/>
                <a:gridCol w="1972310"/>
                <a:gridCol w="628650"/>
                <a:gridCol w="2543810"/>
              </a:tblGrid>
              <a:tr h="1188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tail_cpu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tail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idx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sym typeface="+mn-ea"/>
                        </a:rPr>
                        <a:t>un_used</a:t>
                      </a:r>
                      <a:endParaRPr lang="zh-CN" altLang="en-US">
                        <a:solidFill>
                          <a:schemeClr val="accent3"/>
                        </a:solidFill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sym typeface="+mn-ea"/>
                        </a:rPr>
                        <a:t>pending</a:t>
                      </a:r>
                      <a:endParaRPr lang="en-US" sz="1800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accent3"/>
                        </a:solidFill>
                      </a:endParaRPr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dk1"/>
                          </a:solidFill>
                          <a:sym typeface="+mn-ea"/>
                        </a:rPr>
                        <a:t>locked</a:t>
                      </a:r>
                      <a:endParaRPr lang="en-US" altLang="zh-CN" sz="1800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accent3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207010" y="3349625"/>
          <a:ext cx="32385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6697980" y="3349625"/>
          <a:ext cx="32448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85"/>
                <a:gridCol w="324485"/>
                <a:gridCol w="324485"/>
                <a:gridCol w="324485"/>
                <a:gridCol w="324485"/>
                <a:gridCol w="324485"/>
                <a:gridCol w="324485"/>
                <a:gridCol w="324485"/>
                <a:gridCol w="324485"/>
                <a:gridCol w="3244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3444875" y="3349625"/>
          <a:ext cx="32385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/>
        </p:nvGraphicFramePr>
        <p:xfrm>
          <a:off x="9903460" y="3349625"/>
          <a:ext cx="6273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690"/>
                <a:gridCol w="31369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54940" y="3754755"/>
            <a:ext cx="103759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31        	                                                   18 17 16 15                           9   8   7                                0</a:t>
            </a:r>
            <a:endParaRPr lang="en-US" altLang="zh-CN" sz="1600"/>
          </a:p>
        </p:txBody>
      </p:sp>
      <p:sp>
        <p:nvSpPr>
          <p:cNvPr id="14" name="文本框 13"/>
          <p:cNvSpPr txBox="1"/>
          <p:nvPr/>
        </p:nvSpPr>
        <p:spPr>
          <a:xfrm>
            <a:off x="4682490" y="5027295"/>
            <a:ext cx="1143635" cy="454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/>
              <a:t>                      {x, y, z}</a:t>
            </a:r>
            <a:endParaRPr lang="en-US" altLang="zh-CN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905000" y="4610100"/>
            <a:ext cx="2997200" cy="673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5334000" y="4546600"/>
            <a:ext cx="2387600" cy="74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4" idx="3"/>
          </p:cNvCxnSpPr>
          <p:nvPr/>
        </p:nvCxnSpPr>
        <p:spPr>
          <a:xfrm flipH="1">
            <a:off x="5826125" y="4572000"/>
            <a:ext cx="3013075" cy="682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/>
          <p:nvPr/>
        </p:nvGraphicFramePr>
        <p:xfrm>
          <a:off x="207010" y="1671955"/>
          <a:ext cx="1032319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31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qspinlock-&gt;val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5592128" y="1454785"/>
            <a:ext cx="1208088" cy="39846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/>
            <a:r>
              <a:rPr lang="en-US" altLang="zh-CN" sz="2000" b="1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cpu1</a:t>
            </a:r>
            <a:endParaRPr lang="en-US" altLang="zh-CN" sz="2000" b="1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80170" y="1454785"/>
            <a:ext cx="1206500" cy="39846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/>
            <a:r>
              <a:rPr lang="en-US" altLang="zh-CN" sz="2000" b="1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cpu2</a:t>
            </a:r>
            <a:endParaRPr lang="en-US" altLang="zh-CN" sz="2000" b="1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2415" y="23050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快速申请锁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2087563" y="1454785"/>
            <a:ext cx="12080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/>
            <a:r>
              <a:rPr lang="en-US" altLang="zh-CN" sz="2000" b="1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cpu0</a:t>
            </a:r>
            <a:endParaRPr lang="en-US" altLang="zh-CN" sz="2000" b="1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剪去单角的矩形 12"/>
          <p:cNvSpPr/>
          <p:nvPr/>
        </p:nvSpPr>
        <p:spPr>
          <a:xfrm>
            <a:off x="2087880" y="984885"/>
            <a:ext cx="1292225" cy="455295"/>
          </a:xfrm>
          <a:prstGeom prst="snip1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21" name="剪去单角的矩形 20"/>
          <p:cNvSpPr/>
          <p:nvPr/>
        </p:nvSpPr>
        <p:spPr>
          <a:xfrm>
            <a:off x="8980170" y="984885"/>
            <a:ext cx="1292225" cy="455295"/>
          </a:xfrm>
          <a:prstGeom prst="snip1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22" name="剪去单角的矩形 21"/>
          <p:cNvSpPr/>
          <p:nvPr/>
        </p:nvSpPr>
        <p:spPr>
          <a:xfrm>
            <a:off x="5592445" y="984885"/>
            <a:ext cx="1292225" cy="455295"/>
          </a:xfrm>
          <a:prstGeom prst="snip1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graphicFrame>
        <p:nvGraphicFramePr>
          <p:cNvPr id="8" name="表格 7"/>
          <p:cNvGraphicFramePr/>
          <p:nvPr/>
        </p:nvGraphicFramePr>
        <p:xfrm>
          <a:off x="125730" y="3288030"/>
          <a:ext cx="11870690" cy="524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035"/>
                <a:gridCol w="731520"/>
                <a:gridCol w="2264410"/>
                <a:gridCol w="722630"/>
                <a:gridCol w="2919095"/>
              </a:tblGrid>
              <a:tr h="524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tail_cpu</a:t>
                      </a:r>
                      <a:endParaRPr lang="en-US" altLang="zh-CN" sz="9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9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tail</a:t>
                      </a:r>
                      <a:endParaRPr lang="en-US" altLang="zh-CN" sz="9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idx</a:t>
                      </a:r>
                      <a:endParaRPr lang="en-US" altLang="zh-CN" sz="9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9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sym typeface="+mn-ea"/>
                        </a:rPr>
                        <a:t>un_used</a:t>
                      </a:r>
                      <a:endParaRPr lang="en-US" altLang="en-US" sz="900">
                        <a:solidFill>
                          <a:schemeClr val="dk1"/>
                        </a:solidFill>
                        <a:sym typeface="+mn-ea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sym typeface="+mn-ea"/>
                        </a:rPr>
                        <a:t>pending</a:t>
                      </a:r>
                      <a:endParaRPr lang="en-US" sz="900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en-US" sz="900">
                        <a:solidFill>
                          <a:schemeClr val="dk1"/>
                        </a:solidFill>
                      </a:endParaRPr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  <a:sym typeface="+mn-ea"/>
                        </a:rPr>
                        <a:t>locked</a:t>
                      </a:r>
                      <a:endParaRPr lang="en-US" altLang="zh-CN" sz="900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900">
                        <a:solidFill>
                          <a:schemeClr val="dk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196590" y="4112895"/>
            <a:ext cx="2048510" cy="454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/>
              <a:t>                      {0, 0, 0}</a:t>
            </a:r>
            <a:endParaRPr lang="en-US" altLang="zh-CN" sz="2800"/>
          </a:p>
        </p:txBody>
      </p:sp>
      <p:sp>
        <p:nvSpPr>
          <p:cNvPr id="7" name="文本框 6"/>
          <p:cNvSpPr txBox="1"/>
          <p:nvPr/>
        </p:nvSpPr>
        <p:spPr>
          <a:xfrm>
            <a:off x="7188835" y="4112895"/>
            <a:ext cx="2590800" cy="454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/>
              <a:t>                      {0, 0, 1}</a:t>
            </a:r>
            <a:endParaRPr lang="en-US" altLang="zh-CN" sz="2800"/>
          </a:p>
        </p:txBody>
      </p:sp>
      <p:sp>
        <p:nvSpPr>
          <p:cNvPr id="24" name="右箭头 23"/>
          <p:cNvSpPr/>
          <p:nvPr/>
        </p:nvSpPr>
        <p:spPr>
          <a:xfrm>
            <a:off x="5905500" y="4567555"/>
            <a:ext cx="979170" cy="48577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笑脸 25"/>
          <p:cNvSpPr/>
          <p:nvPr/>
        </p:nvSpPr>
        <p:spPr>
          <a:xfrm>
            <a:off x="2510790" y="1029970"/>
            <a:ext cx="361950" cy="353060"/>
          </a:xfrm>
          <a:prstGeom prst="smileyFace">
            <a:avLst/>
          </a:prstGeom>
        </p:spPr>
        <p:style>
          <a:lnRef idx="2">
            <a:schemeClr val="accent6"/>
          </a:lnRef>
          <a:fillRef idx="2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2449195" y="2008505"/>
            <a:ext cx="485775" cy="9791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5592128" y="1454785"/>
            <a:ext cx="1208088" cy="39846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/>
            <a:r>
              <a:rPr lang="en-US" altLang="zh-CN" sz="2000" b="1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cpu1</a:t>
            </a:r>
            <a:endParaRPr lang="en-US" altLang="zh-CN" sz="2000" b="1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80170" y="1454785"/>
            <a:ext cx="1206500" cy="39846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/>
            <a:r>
              <a:rPr lang="en-US" altLang="zh-CN" sz="2000" b="1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cpu2</a:t>
            </a:r>
            <a:endParaRPr lang="en-US" altLang="zh-CN" sz="2000" b="1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2415" y="23050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中速申请锁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2087563" y="1454785"/>
            <a:ext cx="12080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/>
            <a:r>
              <a:rPr lang="en-US" altLang="zh-CN" sz="2000" b="1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cpu0</a:t>
            </a:r>
            <a:endParaRPr lang="en-US" altLang="zh-CN" sz="2000" b="1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剪去单角的矩形 12"/>
          <p:cNvSpPr/>
          <p:nvPr/>
        </p:nvSpPr>
        <p:spPr>
          <a:xfrm>
            <a:off x="2087880" y="984885"/>
            <a:ext cx="1292225" cy="455295"/>
          </a:xfrm>
          <a:prstGeom prst="snip1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21" name="剪去单角的矩形 20"/>
          <p:cNvSpPr/>
          <p:nvPr/>
        </p:nvSpPr>
        <p:spPr>
          <a:xfrm>
            <a:off x="8980170" y="984885"/>
            <a:ext cx="1292225" cy="455295"/>
          </a:xfrm>
          <a:prstGeom prst="snip1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22" name="剪去单角的矩形 21"/>
          <p:cNvSpPr/>
          <p:nvPr/>
        </p:nvSpPr>
        <p:spPr>
          <a:xfrm>
            <a:off x="5592445" y="984885"/>
            <a:ext cx="1292225" cy="455295"/>
          </a:xfrm>
          <a:prstGeom prst="snip1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graphicFrame>
        <p:nvGraphicFramePr>
          <p:cNvPr id="8" name="表格 7"/>
          <p:cNvGraphicFramePr/>
          <p:nvPr/>
        </p:nvGraphicFramePr>
        <p:xfrm>
          <a:off x="125730" y="3288030"/>
          <a:ext cx="11870690" cy="524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035"/>
                <a:gridCol w="731520"/>
                <a:gridCol w="2264410"/>
                <a:gridCol w="722630"/>
                <a:gridCol w="2919095"/>
              </a:tblGrid>
              <a:tr h="524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tail_cpu</a:t>
                      </a:r>
                      <a:endParaRPr lang="en-US" altLang="zh-CN" sz="9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9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tail</a:t>
                      </a:r>
                      <a:endParaRPr lang="en-US" altLang="zh-CN" sz="9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idx</a:t>
                      </a:r>
                      <a:endParaRPr lang="en-US" altLang="zh-CN" sz="9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9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sym typeface="+mn-ea"/>
                        </a:rPr>
                        <a:t>un_used</a:t>
                      </a:r>
                      <a:endParaRPr lang="en-US" altLang="en-US" sz="900">
                        <a:solidFill>
                          <a:schemeClr val="dk1"/>
                        </a:solidFill>
                        <a:sym typeface="+mn-ea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sym typeface="+mn-ea"/>
                        </a:rPr>
                        <a:t>pending</a:t>
                      </a:r>
                      <a:endParaRPr lang="en-US" sz="900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en-US" sz="900">
                        <a:solidFill>
                          <a:schemeClr val="dk1"/>
                        </a:solidFill>
                      </a:endParaRPr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  <a:sym typeface="+mn-ea"/>
                        </a:rPr>
                        <a:t>locked</a:t>
                      </a:r>
                      <a:endParaRPr lang="en-US" altLang="zh-CN" sz="900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900">
                        <a:solidFill>
                          <a:schemeClr val="dk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196590" y="4112895"/>
            <a:ext cx="2048510" cy="454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/>
              <a:t>                      {0, 0, 1}</a:t>
            </a:r>
            <a:endParaRPr lang="en-US" altLang="zh-CN" sz="2800"/>
          </a:p>
        </p:txBody>
      </p:sp>
      <p:sp>
        <p:nvSpPr>
          <p:cNvPr id="7" name="文本框 6"/>
          <p:cNvSpPr txBox="1"/>
          <p:nvPr/>
        </p:nvSpPr>
        <p:spPr>
          <a:xfrm>
            <a:off x="7188835" y="4112895"/>
            <a:ext cx="2590800" cy="454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/>
              <a:t>                      {0, 1, 1}</a:t>
            </a:r>
            <a:endParaRPr lang="en-US" altLang="zh-CN" sz="2800"/>
          </a:p>
        </p:txBody>
      </p:sp>
      <p:sp>
        <p:nvSpPr>
          <p:cNvPr id="24" name="右箭头 23"/>
          <p:cNvSpPr/>
          <p:nvPr/>
        </p:nvSpPr>
        <p:spPr>
          <a:xfrm>
            <a:off x="5905500" y="4567555"/>
            <a:ext cx="979170" cy="48577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笑脸 25"/>
          <p:cNvSpPr/>
          <p:nvPr/>
        </p:nvSpPr>
        <p:spPr>
          <a:xfrm>
            <a:off x="2510790" y="1029970"/>
            <a:ext cx="361950" cy="353060"/>
          </a:xfrm>
          <a:prstGeom prst="smileyFace">
            <a:avLst/>
          </a:prstGeom>
        </p:spPr>
        <p:style>
          <a:lnRef idx="2">
            <a:schemeClr val="accent6"/>
          </a:lnRef>
          <a:fillRef idx="2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5852795" y="1924685"/>
            <a:ext cx="485775" cy="9791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乘号 2"/>
          <p:cNvSpPr/>
          <p:nvPr/>
        </p:nvSpPr>
        <p:spPr>
          <a:xfrm>
            <a:off x="6238240" y="2179955"/>
            <a:ext cx="313055" cy="320675"/>
          </a:xfrm>
          <a:prstGeom prst="mathMultiply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下弧形箭头 3"/>
          <p:cNvSpPr/>
          <p:nvPr/>
        </p:nvSpPr>
        <p:spPr>
          <a:xfrm>
            <a:off x="6991350" y="2372995"/>
            <a:ext cx="304800" cy="160020"/>
          </a:xfrm>
          <a:prstGeom prst="curvedUpArrow">
            <a:avLst/>
          </a:prstGeom>
        </p:spPr>
        <p:style>
          <a:lnRef idx="0">
            <a:srgbClr val="FFFFFF"/>
          </a:lnRef>
          <a:fillRef idx="3">
            <a:schemeClr val="accent3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下弧形箭头 13"/>
          <p:cNvSpPr/>
          <p:nvPr/>
        </p:nvSpPr>
        <p:spPr>
          <a:xfrm rot="10800000">
            <a:off x="6991985" y="2179955"/>
            <a:ext cx="304165" cy="147320"/>
          </a:xfrm>
          <a:prstGeom prst="curvedUpArrow">
            <a:avLst/>
          </a:prstGeom>
        </p:spPr>
        <p:style>
          <a:lnRef idx="0">
            <a:srgbClr val="FFFFFF"/>
          </a:lnRef>
          <a:fillRef idx="3">
            <a:schemeClr val="accent3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6582410" y="2239010"/>
            <a:ext cx="377825" cy="25019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5592128" y="1454785"/>
            <a:ext cx="1208088" cy="39846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/>
            <a:r>
              <a:rPr lang="en-US" altLang="zh-CN" sz="2000" b="1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cpu1</a:t>
            </a:r>
            <a:endParaRPr lang="en-US" altLang="zh-CN" sz="2000" b="1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21220" y="1454785"/>
            <a:ext cx="1206500" cy="39846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/>
            <a:r>
              <a:rPr lang="en-US" altLang="zh-CN" sz="2000" b="1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cpu2</a:t>
            </a:r>
            <a:endParaRPr lang="en-US" altLang="zh-CN" sz="2000" b="1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730" y="-32194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慢速申请锁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2087563" y="1454785"/>
            <a:ext cx="12080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/>
            <a:r>
              <a:rPr lang="en-US" altLang="zh-CN" sz="2000" b="1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cpu0</a:t>
            </a:r>
            <a:endParaRPr lang="en-US" altLang="zh-CN" sz="2000" b="1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剪去单角的矩形 12"/>
          <p:cNvSpPr/>
          <p:nvPr/>
        </p:nvSpPr>
        <p:spPr>
          <a:xfrm>
            <a:off x="2087880" y="984885"/>
            <a:ext cx="1292225" cy="455295"/>
          </a:xfrm>
          <a:prstGeom prst="snip1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21" name="剪去单角的矩形 20"/>
          <p:cNvSpPr/>
          <p:nvPr/>
        </p:nvSpPr>
        <p:spPr>
          <a:xfrm>
            <a:off x="7208520" y="984885"/>
            <a:ext cx="1292225" cy="455295"/>
          </a:xfrm>
          <a:prstGeom prst="snip1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22" name="剪去单角的矩形 21"/>
          <p:cNvSpPr/>
          <p:nvPr/>
        </p:nvSpPr>
        <p:spPr>
          <a:xfrm>
            <a:off x="5592445" y="984885"/>
            <a:ext cx="1292225" cy="455295"/>
          </a:xfrm>
          <a:prstGeom prst="snip1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graphicFrame>
        <p:nvGraphicFramePr>
          <p:cNvPr id="8" name="表格 7"/>
          <p:cNvGraphicFramePr/>
          <p:nvPr/>
        </p:nvGraphicFramePr>
        <p:xfrm>
          <a:off x="125730" y="3288030"/>
          <a:ext cx="11870690" cy="524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035"/>
                <a:gridCol w="731520"/>
                <a:gridCol w="2264410"/>
                <a:gridCol w="722630"/>
                <a:gridCol w="2919095"/>
              </a:tblGrid>
              <a:tr h="524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tail_cpu</a:t>
                      </a:r>
                      <a:endParaRPr lang="en-US" altLang="zh-CN" sz="9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9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tail</a:t>
                      </a:r>
                      <a:endParaRPr lang="en-US" altLang="zh-CN" sz="9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idx</a:t>
                      </a:r>
                      <a:endParaRPr lang="en-US" altLang="zh-CN" sz="9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9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sym typeface="+mn-ea"/>
                        </a:rPr>
                        <a:t>un_used</a:t>
                      </a:r>
                      <a:endParaRPr lang="en-US" altLang="en-US" sz="900">
                        <a:solidFill>
                          <a:schemeClr val="dk1"/>
                        </a:solidFill>
                        <a:sym typeface="+mn-ea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sym typeface="+mn-ea"/>
                        </a:rPr>
                        <a:t>pending</a:t>
                      </a:r>
                      <a:endParaRPr lang="en-US" sz="900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en-US" sz="900">
                        <a:solidFill>
                          <a:schemeClr val="dk1"/>
                        </a:solidFill>
                      </a:endParaRPr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  <a:sym typeface="+mn-ea"/>
                        </a:rPr>
                        <a:t>locked</a:t>
                      </a:r>
                      <a:endParaRPr lang="en-US" altLang="zh-CN" sz="900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900">
                        <a:solidFill>
                          <a:schemeClr val="dk1"/>
                        </a:solidFill>
                      </a:endParaRPr>
                    </a:p>
                  </a:txBody>
                  <a:tcPr anchor="ctr" anchorCtr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196590" y="4112895"/>
            <a:ext cx="2048510" cy="454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/>
              <a:t>                      {0, 1, 1}</a:t>
            </a:r>
            <a:endParaRPr lang="en-US" altLang="zh-CN" sz="2800"/>
          </a:p>
        </p:txBody>
      </p:sp>
      <p:sp>
        <p:nvSpPr>
          <p:cNvPr id="7" name="文本框 6"/>
          <p:cNvSpPr txBox="1"/>
          <p:nvPr/>
        </p:nvSpPr>
        <p:spPr>
          <a:xfrm>
            <a:off x="7188835" y="4112895"/>
            <a:ext cx="2590800" cy="454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/>
              <a:t>                      {0, 0, 0}</a:t>
            </a:r>
            <a:endParaRPr lang="en-US" altLang="zh-CN" sz="2800"/>
          </a:p>
        </p:txBody>
      </p:sp>
      <p:sp>
        <p:nvSpPr>
          <p:cNvPr id="24" name="右箭头 23"/>
          <p:cNvSpPr/>
          <p:nvPr/>
        </p:nvSpPr>
        <p:spPr>
          <a:xfrm>
            <a:off x="5905500" y="4567555"/>
            <a:ext cx="979170" cy="48577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笑脸 25"/>
          <p:cNvSpPr/>
          <p:nvPr/>
        </p:nvSpPr>
        <p:spPr>
          <a:xfrm>
            <a:off x="2510790" y="1029970"/>
            <a:ext cx="361950" cy="353060"/>
          </a:xfrm>
          <a:prstGeom prst="smileyFace">
            <a:avLst/>
          </a:prstGeom>
        </p:spPr>
        <p:style>
          <a:lnRef idx="2">
            <a:schemeClr val="accent6"/>
          </a:lnRef>
          <a:fillRef idx="2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7706360" y="1924685"/>
            <a:ext cx="485775" cy="9791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乘号 2"/>
          <p:cNvSpPr/>
          <p:nvPr/>
        </p:nvSpPr>
        <p:spPr>
          <a:xfrm>
            <a:off x="8130540" y="2172335"/>
            <a:ext cx="313055" cy="320675"/>
          </a:xfrm>
          <a:prstGeom prst="mathMultiply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8480425" y="2207895"/>
            <a:ext cx="377825" cy="25019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9" name="表格 8"/>
          <p:cNvGraphicFramePr/>
          <p:nvPr/>
        </p:nvGraphicFramePr>
        <p:xfrm>
          <a:off x="8985250" y="462280"/>
          <a:ext cx="85915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15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9844405" y="50038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old &amp; _Q_TAIL_MASK</a:t>
            </a:r>
            <a:endParaRPr lang="zh-CN" altLang="en-US" sz="1400" b="1"/>
          </a:p>
        </p:txBody>
      </p:sp>
      <p:sp>
        <p:nvSpPr>
          <p:cNvPr id="17" name="文本框 16"/>
          <p:cNvSpPr txBox="1"/>
          <p:nvPr/>
        </p:nvSpPr>
        <p:spPr>
          <a:xfrm>
            <a:off x="9844405" y="83947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!(VAL &amp; _Q_LOCKED</a:t>
            </a:r>
            <a:endParaRPr lang="zh-CN" altLang="en-US" sz="1400" b="1"/>
          </a:p>
          <a:p>
            <a:r>
              <a:rPr lang="zh-CN" altLang="en-US" sz="1400" b="1"/>
              <a:t>_PENDING_MASK)</a:t>
            </a:r>
            <a:endParaRPr lang="zh-CN" altLang="en-US" sz="1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686</Words>
  <Application>WPS 演示</Application>
  <PresentationFormat>宽屏</PresentationFormat>
  <Paragraphs>127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DejaVu Sans</vt:lpstr>
      <vt:lpstr>文泉驿微米黑</vt:lpstr>
      <vt:lpstr>Nimbus Roman No9 L</vt:lpstr>
      <vt:lpstr>Calibri Light</vt:lpstr>
      <vt:lpstr>微软雅黑</vt:lpstr>
      <vt:lpstr>宋体</vt:lpstr>
      <vt:lpstr>Arial Unicode MS</vt:lpstr>
      <vt:lpstr>AR PL UMing TW MBE</vt:lpstr>
      <vt:lpstr>C059</vt:lpstr>
      <vt:lpstr>Bitstream Charter</vt:lpstr>
      <vt:lpstr>AnjaliOldLipi</vt:lpstr>
      <vt:lpstr>Ani</vt:lpstr>
      <vt:lpstr>Abyssinica SIL</vt:lpstr>
      <vt:lpstr>文泉驿等宽正黑</vt:lpstr>
      <vt:lpstr>文泉驿正黑</vt:lpstr>
      <vt:lpstr>文泉驿点阵正黑</vt:lpstr>
      <vt:lpstr>文泉驿等宽微米黑</vt:lpstr>
      <vt:lpstr>OpenSymbol</vt:lpstr>
      <vt:lpstr>Droid Sans Mono</vt:lpstr>
      <vt:lpstr>Gubbi</vt:lpstr>
      <vt:lpstr>WPS</vt:lpstr>
      <vt:lpstr>qspinlock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goko</cp:lastModifiedBy>
  <cp:revision>9</cp:revision>
  <dcterms:created xsi:type="dcterms:W3CDTF">2025-05-07T00:58:36Z</dcterms:created>
  <dcterms:modified xsi:type="dcterms:W3CDTF">2025-05-07T00:58:36Z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2052-12.1.0.17900</vt:lpwstr>
  </property>
  <property fmtid="{D5CDD505-2E9C-101B-9397-08002B2CF9AE}" pid="3" name="ICV">
    <vt:lpwstr>5D605C137529825EB9F7F46731631CB0_42</vt:lpwstr>
  </property>
</Properties>
</file>