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64" r:id="rId5"/>
    <p:sldId id="260" r:id="rId6"/>
    <p:sldId id="263" r:id="rId7"/>
    <p:sldId id="266"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6FDB2-4B11-45B9-8A2F-EE73CE3C1113}" v="34" dt="2022-09-23T03:06:20.914"/>
    <p1510:client id="{7FE5D9CC-F0DB-C6AC-D4EE-C50233C47AA6}" v="2" dt="2022-09-22T22:22:32.065"/>
    <p1510:client id="{AC8427F1-BBEC-4271-83A1-B7F2B6F77523}" v="240" dt="2022-09-20T16:21:19.615"/>
    <p1510:client id="{B2735EC4-1D05-7B73-AE57-AEDF0E350A66}" v="593" dt="2022-09-21T13:06:04.268"/>
    <p1510:client id="{B39E29FE-A8E9-A189-A15D-66F1E7E0FC2A}" v="83" dt="2022-09-23T05:09:46.119"/>
    <p1510:client id="{DF7C3C9F-CE76-449C-A528-04902BF7B3CE}" v="32" dt="2022-09-21T17:10:23.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C86C2-9C3B-43BE-8422-D6B78A1732E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1DE6264-EC5D-4532-A0E1-471BD340F0DF}">
      <dgm:prSet/>
      <dgm:spPr/>
      <dgm:t>
        <a:bodyPr/>
        <a:lstStyle/>
        <a:p>
          <a:pPr rtl="0"/>
          <a:r>
            <a:rPr lang="en-US" dirty="0"/>
            <a:t>Lack of trust:</a:t>
          </a:r>
          <a:r>
            <a:rPr lang="en-US" dirty="0">
              <a:latin typeface="Microsoft GothicNeo"/>
            </a:rPr>
            <a:t> </a:t>
          </a:r>
          <a:endParaRPr lang="en-US" dirty="0"/>
        </a:p>
      </dgm:t>
    </dgm:pt>
    <dgm:pt modelId="{4BD3D02C-4D2C-4BE1-AE3B-53F43FF63672}" type="parTrans" cxnId="{D0BA31CB-0DF4-4CC2-B53E-FC2053DCCA6C}">
      <dgm:prSet/>
      <dgm:spPr/>
      <dgm:t>
        <a:bodyPr/>
        <a:lstStyle/>
        <a:p>
          <a:endParaRPr lang="en-US"/>
        </a:p>
      </dgm:t>
    </dgm:pt>
    <dgm:pt modelId="{E4B8E482-7643-4995-A1D6-ED893CE153F1}" type="sibTrans" cxnId="{D0BA31CB-0DF4-4CC2-B53E-FC2053DCCA6C}">
      <dgm:prSet/>
      <dgm:spPr/>
      <dgm:t>
        <a:bodyPr/>
        <a:lstStyle/>
        <a:p>
          <a:endParaRPr lang="en-US"/>
        </a:p>
      </dgm:t>
    </dgm:pt>
    <dgm:pt modelId="{02D164FE-64FA-43CA-B86D-594C983D7B68}">
      <dgm:prSet/>
      <dgm:spPr/>
      <dgm:t>
        <a:bodyPr/>
        <a:lstStyle/>
        <a:p>
          <a:r>
            <a:rPr lang="en-US" dirty="0"/>
            <a:t>Banks do not trust the borrower’s (SMEs, entrepreneurs) details as it is often tampered and changed by the user to get loans by submitting invalid or fake reports or credit history. </a:t>
          </a:r>
        </a:p>
      </dgm:t>
    </dgm:pt>
    <dgm:pt modelId="{DEDBD2DB-3CD7-45D8-AFA9-82DBF8A7F83D}" type="parTrans" cxnId="{2ACCFB08-99B1-4E2E-B90D-933649C21BE9}">
      <dgm:prSet/>
      <dgm:spPr/>
      <dgm:t>
        <a:bodyPr/>
        <a:lstStyle/>
        <a:p>
          <a:endParaRPr lang="en-US"/>
        </a:p>
      </dgm:t>
    </dgm:pt>
    <dgm:pt modelId="{C520B643-7FE0-4AAA-BE15-1A7A6E8165AD}" type="sibTrans" cxnId="{2ACCFB08-99B1-4E2E-B90D-933649C21BE9}">
      <dgm:prSet/>
      <dgm:spPr/>
      <dgm:t>
        <a:bodyPr/>
        <a:lstStyle/>
        <a:p>
          <a:endParaRPr lang="en-US"/>
        </a:p>
      </dgm:t>
    </dgm:pt>
    <dgm:pt modelId="{699302E8-12BC-4316-B315-F535B8521899}">
      <dgm:prSet/>
      <dgm:spPr/>
      <dgm:t>
        <a:bodyPr/>
        <a:lstStyle/>
        <a:p>
          <a:r>
            <a:rPr lang="en-US" dirty="0"/>
            <a:t>Time consuming: </a:t>
          </a:r>
        </a:p>
      </dgm:t>
    </dgm:pt>
    <dgm:pt modelId="{9121AB77-E622-4B48-ADA9-96DA4E4E4523}" type="parTrans" cxnId="{67810D17-3020-44E5-8608-9D34AEA33A80}">
      <dgm:prSet/>
      <dgm:spPr/>
      <dgm:t>
        <a:bodyPr/>
        <a:lstStyle/>
        <a:p>
          <a:endParaRPr lang="en-US"/>
        </a:p>
      </dgm:t>
    </dgm:pt>
    <dgm:pt modelId="{6D950AB5-7BD8-49B3-97D9-A4522E040783}" type="sibTrans" cxnId="{67810D17-3020-44E5-8608-9D34AEA33A80}">
      <dgm:prSet/>
      <dgm:spPr/>
      <dgm:t>
        <a:bodyPr/>
        <a:lstStyle/>
        <a:p>
          <a:endParaRPr lang="en-US"/>
        </a:p>
      </dgm:t>
    </dgm:pt>
    <dgm:pt modelId="{EF2E68EF-F0C5-4F3D-9E38-6349C2BE2E9F}">
      <dgm:prSet/>
      <dgm:spPr/>
      <dgm:t>
        <a:bodyPr/>
        <a:lstStyle/>
        <a:p>
          <a:r>
            <a:rPr lang="en-US" dirty="0"/>
            <a:t>Lending procedures are tedious and time-consuming. There is a large amount of documentation that must be completed, and manual evaluation and verification might take several days. To satisfy the expanding demands of the business, the enterprises must keep a strong workforce, which adds to the costs.</a:t>
          </a:r>
          <a:r>
            <a:rPr lang="en-US" dirty="0">
              <a:latin typeface="Microsoft GothicNeo"/>
            </a:rPr>
            <a:t> </a:t>
          </a:r>
          <a:endParaRPr lang="en-US" dirty="0"/>
        </a:p>
      </dgm:t>
    </dgm:pt>
    <dgm:pt modelId="{14D4B660-38A2-4630-B050-CC3F72A97431}" type="parTrans" cxnId="{89E51154-E96C-4DA8-A2DD-DB3A327A8C9C}">
      <dgm:prSet/>
      <dgm:spPr/>
      <dgm:t>
        <a:bodyPr/>
        <a:lstStyle/>
        <a:p>
          <a:endParaRPr lang="en-US"/>
        </a:p>
      </dgm:t>
    </dgm:pt>
    <dgm:pt modelId="{32072F85-A35F-4DD6-BD96-4CBDE8EB9B16}" type="sibTrans" cxnId="{89E51154-E96C-4DA8-A2DD-DB3A327A8C9C}">
      <dgm:prSet/>
      <dgm:spPr/>
      <dgm:t>
        <a:bodyPr/>
        <a:lstStyle/>
        <a:p>
          <a:endParaRPr lang="en-US"/>
        </a:p>
      </dgm:t>
    </dgm:pt>
    <dgm:pt modelId="{E6FE9BCC-08D9-4FB7-8C09-F1E92BA2DBAE}">
      <dgm:prSet/>
      <dgm:spPr/>
      <dgm:t>
        <a:bodyPr/>
        <a:lstStyle/>
        <a:p>
          <a:pPr rtl="0"/>
          <a:r>
            <a:rPr lang="en-US" dirty="0">
              <a:latin typeface="Microsoft GothicNeo"/>
            </a:rPr>
            <a:t>Collateral Restrictions</a:t>
          </a:r>
          <a:r>
            <a:rPr lang="en-US" dirty="0"/>
            <a:t>:</a:t>
          </a:r>
          <a:endParaRPr lang="en-US" dirty="0">
            <a:latin typeface="Microsoft GothicNeo"/>
          </a:endParaRPr>
        </a:p>
      </dgm:t>
    </dgm:pt>
    <dgm:pt modelId="{73BE8ACB-4BD6-4257-8831-02D598440506}" type="parTrans" cxnId="{F1493088-A7E1-459E-B228-8550BB8618BE}">
      <dgm:prSet/>
      <dgm:spPr/>
      <dgm:t>
        <a:bodyPr/>
        <a:lstStyle/>
        <a:p>
          <a:endParaRPr lang="en-US"/>
        </a:p>
      </dgm:t>
    </dgm:pt>
    <dgm:pt modelId="{27989B00-0A65-4047-9563-7A87745A1BDA}" type="sibTrans" cxnId="{F1493088-A7E1-459E-B228-8550BB8618BE}">
      <dgm:prSet/>
      <dgm:spPr/>
      <dgm:t>
        <a:bodyPr/>
        <a:lstStyle/>
        <a:p>
          <a:endParaRPr lang="en-US"/>
        </a:p>
      </dgm:t>
    </dgm:pt>
    <dgm:pt modelId="{72962B9A-4C65-44C9-9020-054100A00E05}">
      <dgm:prSet phldr="0"/>
      <dgm:spPr/>
      <dgm:t>
        <a:bodyPr/>
        <a:lstStyle/>
        <a:p>
          <a:r>
            <a:rPr lang="en-US" dirty="0"/>
            <a:t>Collateral requirements on a loan contract are particularly </a:t>
          </a:r>
          <a:r>
            <a:rPr lang="en-US" dirty="0">
              <a:latin typeface="Microsoft GothicNeo"/>
            </a:rPr>
            <a:t>significant</a:t>
          </a:r>
          <a:r>
            <a:rPr lang="en-US" dirty="0"/>
            <a:t> for SMEs </a:t>
          </a:r>
          <a:r>
            <a:rPr lang="en-US" dirty="0">
              <a:latin typeface="Microsoft GothicNeo"/>
            </a:rPr>
            <a:t>compared </a:t>
          </a:r>
          <a:r>
            <a:rPr lang="en-US" dirty="0"/>
            <a:t>to large </a:t>
          </a:r>
          <a:r>
            <a:rPr lang="en-US" dirty="0">
              <a:latin typeface="Microsoft GothicNeo"/>
            </a:rPr>
            <a:t>firms</a:t>
          </a:r>
          <a:r>
            <a:rPr lang="en-US" dirty="0"/>
            <a:t> because they lack </a:t>
          </a:r>
          <a:r>
            <a:rPr lang="en-US" dirty="0">
              <a:latin typeface="Microsoft GothicNeo"/>
            </a:rPr>
            <a:t>Good Credit history or to</a:t>
          </a:r>
          <a:r>
            <a:rPr lang="en-US" dirty="0"/>
            <a:t> pledge as collateral to the</a:t>
          </a:r>
          <a:r>
            <a:rPr lang="en-US" dirty="0">
              <a:latin typeface="Microsoft GothicNeo"/>
            </a:rPr>
            <a:t> </a:t>
          </a:r>
          <a:r>
            <a:rPr lang="en-US" dirty="0"/>
            <a:t>banks, which may cause SMEs to be credit rationed</a:t>
          </a:r>
          <a:r>
            <a:rPr lang="en-US" dirty="0">
              <a:latin typeface="Microsoft GothicNeo"/>
            </a:rPr>
            <a:t> .</a:t>
          </a:r>
          <a:endParaRPr lang="en-US" dirty="0"/>
        </a:p>
      </dgm:t>
    </dgm:pt>
    <dgm:pt modelId="{00FAE2F6-78DD-4542-ADA7-06AE19835BBC}" type="parTrans" cxnId="{C50FD34F-1145-4632-A126-4400E42C5BE3}">
      <dgm:prSet/>
      <dgm:spPr/>
    </dgm:pt>
    <dgm:pt modelId="{8C4BBF01-D135-4360-BF24-C02DFF2BCF83}" type="sibTrans" cxnId="{C50FD34F-1145-4632-A126-4400E42C5BE3}">
      <dgm:prSet/>
      <dgm:spPr/>
    </dgm:pt>
    <dgm:pt modelId="{D1AC76C9-3425-4B3C-AC83-25474FD88B14}" type="pres">
      <dgm:prSet presAssocID="{49BC86C2-9C3B-43BE-8422-D6B78A1732E7}" presName="linear" presStyleCnt="0">
        <dgm:presLayoutVars>
          <dgm:animLvl val="lvl"/>
          <dgm:resizeHandles val="exact"/>
        </dgm:presLayoutVars>
      </dgm:prSet>
      <dgm:spPr/>
    </dgm:pt>
    <dgm:pt modelId="{D66D5A8D-0C92-4325-A90D-A034BBA6CE2E}" type="pres">
      <dgm:prSet presAssocID="{11DE6264-EC5D-4532-A0E1-471BD340F0DF}" presName="parentText" presStyleLbl="node1" presStyleIdx="0" presStyleCnt="6">
        <dgm:presLayoutVars>
          <dgm:chMax val="0"/>
          <dgm:bulletEnabled val="1"/>
        </dgm:presLayoutVars>
      </dgm:prSet>
      <dgm:spPr/>
    </dgm:pt>
    <dgm:pt modelId="{044C92D6-7186-4F63-AFB3-E442D0E6822D}" type="pres">
      <dgm:prSet presAssocID="{E4B8E482-7643-4995-A1D6-ED893CE153F1}" presName="spacer" presStyleCnt="0"/>
      <dgm:spPr/>
    </dgm:pt>
    <dgm:pt modelId="{C700A273-5DE6-4871-8D3D-1A5877885942}" type="pres">
      <dgm:prSet presAssocID="{02D164FE-64FA-43CA-B86D-594C983D7B68}" presName="parentText" presStyleLbl="node1" presStyleIdx="1" presStyleCnt="6">
        <dgm:presLayoutVars>
          <dgm:chMax val="0"/>
          <dgm:bulletEnabled val="1"/>
        </dgm:presLayoutVars>
      </dgm:prSet>
      <dgm:spPr/>
    </dgm:pt>
    <dgm:pt modelId="{565FD4B1-181D-4497-BAC3-033B12E7236F}" type="pres">
      <dgm:prSet presAssocID="{C520B643-7FE0-4AAA-BE15-1A7A6E8165AD}" presName="spacer" presStyleCnt="0"/>
      <dgm:spPr/>
    </dgm:pt>
    <dgm:pt modelId="{677C8FC7-2A62-41F5-AE99-0FAF3F5BC7A2}" type="pres">
      <dgm:prSet presAssocID="{699302E8-12BC-4316-B315-F535B8521899}" presName="parentText" presStyleLbl="node1" presStyleIdx="2" presStyleCnt="6">
        <dgm:presLayoutVars>
          <dgm:chMax val="0"/>
          <dgm:bulletEnabled val="1"/>
        </dgm:presLayoutVars>
      </dgm:prSet>
      <dgm:spPr/>
    </dgm:pt>
    <dgm:pt modelId="{D90041B8-2A49-422A-B0BA-F3937E2B7377}" type="pres">
      <dgm:prSet presAssocID="{6D950AB5-7BD8-49B3-97D9-A4522E040783}" presName="spacer" presStyleCnt="0"/>
      <dgm:spPr/>
    </dgm:pt>
    <dgm:pt modelId="{046A8556-77EB-4E8D-A2D8-0FDE101966B4}" type="pres">
      <dgm:prSet presAssocID="{EF2E68EF-F0C5-4F3D-9E38-6349C2BE2E9F}" presName="parentText" presStyleLbl="node1" presStyleIdx="3" presStyleCnt="6">
        <dgm:presLayoutVars>
          <dgm:chMax val="0"/>
          <dgm:bulletEnabled val="1"/>
        </dgm:presLayoutVars>
      </dgm:prSet>
      <dgm:spPr/>
    </dgm:pt>
    <dgm:pt modelId="{9038EEE6-4D6F-4D22-8F7F-4CAD325C7387}" type="pres">
      <dgm:prSet presAssocID="{32072F85-A35F-4DD6-BD96-4CBDE8EB9B16}" presName="spacer" presStyleCnt="0"/>
      <dgm:spPr/>
    </dgm:pt>
    <dgm:pt modelId="{91EE847A-726C-45CE-8050-E9F98B0AFEA5}" type="pres">
      <dgm:prSet presAssocID="{E6FE9BCC-08D9-4FB7-8C09-F1E92BA2DBAE}" presName="parentText" presStyleLbl="node1" presStyleIdx="4" presStyleCnt="6">
        <dgm:presLayoutVars>
          <dgm:chMax val="0"/>
          <dgm:bulletEnabled val="1"/>
        </dgm:presLayoutVars>
      </dgm:prSet>
      <dgm:spPr/>
    </dgm:pt>
    <dgm:pt modelId="{61D16875-B4B0-4CAF-A2EB-37CE4F4C66D4}" type="pres">
      <dgm:prSet presAssocID="{27989B00-0A65-4047-9563-7A87745A1BDA}" presName="spacer" presStyleCnt="0"/>
      <dgm:spPr/>
    </dgm:pt>
    <dgm:pt modelId="{AEBF0980-13ED-426A-A594-AA42AB2CF841}" type="pres">
      <dgm:prSet presAssocID="{72962B9A-4C65-44C9-9020-054100A00E05}" presName="parentText" presStyleLbl="node1" presStyleIdx="5" presStyleCnt="6">
        <dgm:presLayoutVars>
          <dgm:chMax val="0"/>
          <dgm:bulletEnabled val="1"/>
        </dgm:presLayoutVars>
      </dgm:prSet>
      <dgm:spPr/>
    </dgm:pt>
  </dgm:ptLst>
  <dgm:cxnLst>
    <dgm:cxn modelId="{2ACCFB08-99B1-4E2E-B90D-933649C21BE9}" srcId="{49BC86C2-9C3B-43BE-8422-D6B78A1732E7}" destId="{02D164FE-64FA-43CA-B86D-594C983D7B68}" srcOrd="1" destOrd="0" parTransId="{DEDBD2DB-3CD7-45D8-AFA9-82DBF8A7F83D}" sibTransId="{C520B643-7FE0-4AAA-BE15-1A7A6E8165AD}"/>
    <dgm:cxn modelId="{67810D17-3020-44E5-8608-9D34AEA33A80}" srcId="{49BC86C2-9C3B-43BE-8422-D6B78A1732E7}" destId="{699302E8-12BC-4316-B315-F535B8521899}" srcOrd="2" destOrd="0" parTransId="{9121AB77-E622-4B48-ADA9-96DA4E4E4523}" sibTransId="{6D950AB5-7BD8-49B3-97D9-A4522E040783}"/>
    <dgm:cxn modelId="{790A4E30-2FBA-470E-93D3-BF6F458CA105}" type="presOf" srcId="{02D164FE-64FA-43CA-B86D-594C983D7B68}" destId="{C700A273-5DE6-4871-8D3D-1A5877885942}" srcOrd="0" destOrd="0" presId="urn:microsoft.com/office/officeart/2005/8/layout/vList2"/>
    <dgm:cxn modelId="{2BA4ED43-3921-474A-AB69-90D31B6027E6}" type="presOf" srcId="{72962B9A-4C65-44C9-9020-054100A00E05}" destId="{AEBF0980-13ED-426A-A594-AA42AB2CF841}" srcOrd="0" destOrd="0" presId="urn:microsoft.com/office/officeart/2005/8/layout/vList2"/>
    <dgm:cxn modelId="{8145AA4B-4935-45D6-9302-18676CD133E7}" type="presOf" srcId="{EF2E68EF-F0C5-4F3D-9E38-6349C2BE2E9F}" destId="{046A8556-77EB-4E8D-A2D8-0FDE101966B4}" srcOrd="0" destOrd="0" presId="urn:microsoft.com/office/officeart/2005/8/layout/vList2"/>
    <dgm:cxn modelId="{F86B464D-21F4-4A0F-9006-3B8FA5751264}" type="presOf" srcId="{E6FE9BCC-08D9-4FB7-8C09-F1E92BA2DBAE}" destId="{91EE847A-726C-45CE-8050-E9F98B0AFEA5}" srcOrd="0" destOrd="0" presId="urn:microsoft.com/office/officeart/2005/8/layout/vList2"/>
    <dgm:cxn modelId="{C50FD34F-1145-4632-A126-4400E42C5BE3}" srcId="{49BC86C2-9C3B-43BE-8422-D6B78A1732E7}" destId="{72962B9A-4C65-44C9-9020-054100A00E05}" srcOrd="5" destOrd="0" parTransId="{00FAE2F6-78DD-4542-ADA7-06AE19835BBC}" sibTransId="{8C4BBF01-D135-4360-BF24-C02DFF2BCF83}"/>
    <dgm:cxn modelId="{89E51154-E96C-4DA8-A2DD-DB3A327A8C9C}" srcId="{49BC86C2-9C3B-43BE-8422-D6B78A1732E7}" destId="{EF2E68EF-F0C5-4F3D-9E38-6349C2BE2E9F}" srcOrd="3" destOrd="0" parTransId="{14D4B660-38A2-4630-B050-CC3F72A97431}" sibTransId="{32072F85-A35F-4DD6-BD96-4CBDE8EB9B16}"/>
    <dgm:cxn modelId="{F1493088-A7E1-459E-B228-8550BB8618BE}" srcId="{49BC86C2-9C3B-43BE-8422-D6B78A1732E7}" destId="{E6FE9BCC-08D9-4FB7-8C09-F1E92BA2DBAE}" srcOrd="4" destOrd="0" parTransId="{73BE8ACB-4BD6-4257-8831-02D598440506}" sibTransId="{27989B00-0A65-4047-9563-7A87745A1BDA}"/>
    <dgm:cxn modelId="{D1E004A5-211C-4A5B-A6F6-D7CD05889578}" type="presOf" srcId="{699302E8-12BC-4316-B315-F535B8521899}" destId="{677C8FC7-2A62-41F5-AE99-0FAF3F5BC7A2}" srcOrd="0" destOrd="0" presId="urn:microsoft.com/office/officeart/2005/8/layout/vList2"/>
    <dgm:cxn modelId="{D0BA31CB-0DF4-4CC2-B53E-FC2053DCCA6C}" srcId="{49BC86C2-9C3B-43BE-8422-D6B78A1732E7}" destId="{11DE6264-EC5D-4532-A0E1-471BD340F0DF}" srcOrd="0" destOrd="0" parTransId="{4BD3D02C-4D2C-4BE1-AE3B-53F43FF63672}" sibTransId="{E4B8E482-7643-4995-A1D6-ED893CE153F1}"/>
    <dgm:cxn modelId="{19E369D3-E19A-4CBC-AC66-14C922762987}" type="presOf" srcId="{11DE6264-EC5D-4532-A0E1-471BD340F0DF}" destId="{D66D5A8D-0C92-4325-A90D-A034BBA6CE2E}" srcOrd="0" destOrd="0" presId="urn:microsoft.com/office/officeart/2005/8/layout/vList2"/>
    <dgm:cxn modelId="{6ADD43F1-A4B9-4195-B8DC-48679FAB60B3}" type="presOf" srcId="{49BC86C2-9C3B-43BE-8422-D6B78A1732E7}" destId="{D1AC76C9-3425-4B3C-AC83-25474FD88B14}" srcOrd="0" destOrd="0" presId="urn:microsoft.com/office/officeart/2005/8/layout/vList2"/>
    <dgm:cxn modelId="{922BC67D-9CE8-4E2E-AE84-5B670A6101A0}" type="presParOf" srcId="{D1AC76C9-3425-4B3C-AC83-25474FD88B14}" destId="{D66D5A8D-0C92-4325-A90D-A034BBA6CE2E}" srcOrd="0" destOrd="0" presId="urn:microsoft.com/office/officeart/2005/8/layout/vList2"/>
    <dgm:cxn modelId="{EB7DD2B8-4D03-4DAE-AA7E-F190FD53B13E}" type="presParOf" srcId="{D1AC76C9-3425-4B3C-AC83-25474FD88B14}" destId="{044C92D6-7186-4F63-AFB3-E442D0E6822D}" srcOrd="1" destOrd="0" presId="urn:microsoft.com/office/officeart/2005/8/layout/vList2"/>
    <dgm:cxn modelId="{1992A3A4-1690-449B-A652-D6C9CC37A42E}" type="presParOf" srcId="{D1AC76C9-3425-4B3C-AC83-25474FD88B14}" destId="{C700A273-5DE6-4871-8D3D-1A5877885942}" srcOrd="2" destOrd="0" presId="urn:microsoft.com/office/officeart/2005/8/layout/vList2"/>
    <dgm:cxn modelId="{C658149B-FCFA-4309-B05C-A3E9B624C3C7}" type="presParOf" srcId="{D1AC76C9-3425-4B3C-AC83-25474FD88B14}" destId="{565FD4B1-181D-4497-BAC3-033B12E7236F}" srcOrd="3" destOrd="0" presId="urn:microsoft.com/office/officeart/2005/8/layout/vList2"/>
    <dgm:cxn modelId="{8C1B7475-750E-492D-B894-7F8165E75433}" type="presParOf" srcId="{D1AC76C9-3425-4B3C-AC83-25474FD88B14}" destId="{677C8FC7-2A62-41F5-AE99-0FAF3F5BC7A2}" srcOrd="4" destOrd="0" presId="urn:microsoft.com/office/officeart/2005/8/layout/vList2"/>
    <dgm:cxn modelId="{46604FE3-D2F4-4374-96A5-141838CD6D87}" type="presParOf" srcId="{D1AC76C9-3425-4B3C-AC83-25474FD88B14}" destId="{D90041B8-2A49-422A-B0BA-F3937E2B7377}" srcOrd="5" destOrd="0" presId="urn:microsoft.com/office/officeart/2005/8/layout/vList2"/>
    <dgm:cxn modelId="{FD178AF2-12EC-4104-9416-431E89BEC5A8}" type="presParOf" srcId="{D1AC76C9-3425-4B3C-AC83-25474FD88B14}" destId="{046A8556-77EB-4E8D-A2D8-0FDE101966B4}" srcOrd="6" destOrd="0" presId="urn:microsoft.com/office/officeart/2005/8/layout/vList2"/>
    <dgm:cxn modelId="{4671651A-F74B-463F-8F0F-5B725CB4C756}" type="presParOf" srcId="{D1AC76C9-3425-4B3C-AC83-25474FD88B14}" destId="{9038EEE6-4D6F-4D22-8F7F-4CAD325C7387}" srcOrd="7" destOrd="0" presId="urn:microsoft.com/office/officeart/2005/8/layout/vList2"/>
    <dgm:cxn modelId="{949ADCF9-429D-4213-9AE6-36476A04133E}" type="presParOf" srcId="{D1AC76C9-3425-4B3C-AC83-25474FD88B14}" destId="{91EE847A-726C-45CE-8050-E9F98B0AFEA5}" srcOrd="8" destOrd="0" presId="urn:microsoft.com/office/officeart/2005/8/layout/vList2"/>
    <dgm:cxn modelId="{8FE5FBAF-39EE-40F0-B8EA-E2B5B858CC6C}" type="presParOf" srcId="{D1AC76C9-3425-4B3C-AC83-25474FD88B14}" destId="{61D16875-B4B0-4CAF-A2EB-37CE4F4C66D4}" srcOrd="9" destOrd="0" presId="urn:microsoft.com/office/officeart/2005/8/layout/vList2"/>
    <dgm:cxn modelId="{EF36CD5D-B1C0-4377-AFB4-7951D3050C0A}" type="presParOf" srcId="{D1AC76C9-3425-4B3C-AC83-25474FD88B14}" destId="{AEBF0980-13ED-426A-A594-AA42AB2CF84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D5A8D-0C92-4325-A90D-A034BBA6CE2E}">
      <dsp:nvSpPr>
        <dsp:cNvPr id="0" name=""/>
        <dsp:cNvSpPr/>
      </dsp:nvSpPr>
      <dsp:spPr>
        <a:xfrm>
          <a:off x="0" y="620983"/>
          <a:ext cx="7610995" cy="8175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dirty="0"/>
            <a:t>Lack of trust:</a:t>
          </a:r>
          <a:r>
            <a:rPr lang="en-US" sz="1200" kern="1200" dirty="0">
              <a:latin typeface="Microsoft GothicNeo"/>
            </a:rPr>
            <a:t> </a:t>
          </a:r>
          <a:endParaRPr lang="en-US" sz="1200" kern="1200" dirty="0"/>
        </a:p>
      </dsp:txBody>
      <dsp:txXfrm>
        <a:off x="39908" y="660891"/>
        <a:ext cx="7531179" cy="737698"/>
      </dsp:txXfrm>
    </dsp:sp>
    <dsp:sp modelId="{C700A273-5DE6-4871-8D3D-1A5877885942}">
      <dsp:nvSpPr>
        <dsp:cNvPr id="0" name=""/>
        <dsp:cNvSpPr/>
      </dsp:nvSpPr>
      <dsp:spPr>
        <a:xfrm>
          <a:off x="0" y="1473057"/>
          <a:ext cx="7610995" cy="817514"/>
        </a:xfrm>
        <a:prstGeom prst="roundRect">
          <a:avLst/>
        </a:prstGeom>
        <a:solidFill>
          <a:schemeClr val="accent5">
            <a:hueOff val="-298964"/>
            <a:satOff val="8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Banks do not trust the borrower’s (SMEs, entrepreneurs) details as it is often tampered and changed by the user to get loans by submitting invalid or fake reports or credit history. </a:t>
          </a:r>
        </a:p>
      </dsp:txBody>
      <dsp:txXfrm>
        <a:off x="39908" y="1512965"/>
        <a:ext cx="7531179" cy="737698"/>
      </dsp:txXfrm>
    </dsp:sp>
    <dsp:sp modelId="{677C8FC7-2A62-41F5-AE99-0FAF3F5BC7A2}">
      <dsp:nvSpPr>
        <dsp:cNvPr id="0" name=""/>
        <dsp:cNvSpPr/>
      </dsp:nvSpPr>
      <dsp:spPr>
        <a:xfrm>
          <a:off x="0" y="2325132"/>
          <a:ext cx="7610995" cy="817514"/>
        </a:xfrm>
        <a:prstGeom prst="roundRect">
          <a:avLst/>
        </a:prstGeom>
        <a:solidFill>
          <a:schemeClr val="accent5">
            <a:hueOff val="-597927"/>
            <a:satOff val="167"/>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Time consuming: </a:t>
          </a:r>
        </a:p>
      </dsp:txBody>
      <dsp:txXfrm>
        <a:off x="39908" y="2365040"/>
        <a:ext cx="7531179" cy="737698"/>
      </dsp:txXfrm>
    </dsp:sp>
    <dsp:sp modelId="{046A8556-77EB-4E8D-A2D8-0FDE101966B4}">
      <dsp:nvSpPr>
        <dsp:cNvPr id="0" name=""/>
        <dsp:cNvSpPr/>
      </dsp:nvSpPr>
      <dsp:spPr>
        <a:xfrm>
          <a:off x="0" y="3177207"/>
          <a:ext cx="7610995" cy="817514"/>
        </a:xfrm>
        <a:prstGeom prst="roundRect">
          <a:avLst/>
        </a:prstGeom>
        <a:solidFill>
          <a:schemeClr val="accent5">
            <a:hueOff val="-896891"/>
            <a:satOff val="251"/>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Lending procedures are tedious and time-consuming. There is a large amount of documentation that must be completed, and manual evaluation and verification might take several days. To satisfy the expanding demands of the business, the enterprises must keep a strong workforce, which adds to the costs.</a:t>
          </a:r>
          <a:r>
            <a:rPr lang="en-US" sz="1200" kern="1200" dirty="0">
              <a:latin typeface="Microsoft GothicNeo"/>
            </a:rPr>
            <a:t> </a:t>
          </a:r>
          <a:endParaRPr lang="en-US" sz="1200" kern="1200" dirty="0"/>
        </a:p>
      </dsp:txBody>
      <dsp:txXfrm>
        <a:off x="39908" y="3217115"/>
        <a:ext cx="7531179" cy="737698"/>
      </dsp:txXfrm>
    </dsp:sp>
    <dsp:sp modelId="{91EE847A-726C-45CE-8050-E9F98B0AFEA5}">
      <dsp:nvSpPr>
        <dsp:cNvPr id="0" name=""/>
        <dsp:cNvSpPr/>
      </dsp:nvSpPr>
      <dsp:spPr>
        <a:xfrm>
          <a:off x="0" y="4029281"/>
          <a:ext cx="7610995" cy="817514"/>
        </a:xfrm>
        <a:prstGeom prst="roundRect">
          <a:avLst/>
        </a:prstGeom>
        <a:solidFill>
          <a:schemeClr val="accent5">
            <a:hueOff val="-1195854"/>
            <a:satOff val="334"/>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Microsoft GothicNeo"/>
            </a:rPr>
            <a:t>Collateral Restrictions</a:t>
          </a:r>
          <a:r>
            <a:rPr lang="en-US" sz="1200" kern="1200" dirty="0"/>
            <a:t>:</a:t>
          </a:r>
          <a:endParaRPr lang="en-US" sz="1200" kern="1200" dirty="0">
            <a:latin typeface="Microsoft GothicNeo"/>
          </a:endParaRPr>
        </a:p>
      </dsp:txBody>
      <dsp:txXfrm>
        <a:off x="39908" y="4069189"/>
        <a:ext cx="7531179" cy="737698"/>
      </dsp:txXfrm>
    </dsp:sp>
    <dsp:sp modelId="{AEBF0980-13ED-426A-A594-AA42AB2CF841}">
      <dsp:nvSpPr>
        <dsp:cNvPr id="0" name=""/>
        <dsp:cNvSpPr/>
      </dsp:nvSpPr>
      <dsp:spPr>
        <a:xfrm>
          <a:off x="0" y="4881356"/>
          <a:ext cx="7610995" cy="817514"/>
        </a:xfrm>
        <a:prstGeom prst="roundRect">
          <a:avLst/>
        </a:prstGeom>
        <a:solidFill>
          <a:schemeClr val="accent5">
            <a:hueOff val="-1494818"/>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Collateral requirements on a loan contract are particularly </a:t>
          </a:r>
          <a:r>
            <a:rPr lang="en-US" sz="1200" kern="1200" dirty="0">
              <a:latin typeface="Microsoft GothicNeo"/>
            </a:rPr>
            <a:t>significant</a:t>
          </a:r>
          <a:r>
            <a:rPr lang="en-US" sz="1200" kern="1200" dirty="0"/>
            <a:t> for SMEs </a:t>
          </a:r>
          <a:r>
            <a:rPr lang="en-US" sz="1200" kern="1200" dirty="0">
              <a:latin typeface="Microsoft GothicNeo"/>
            </a:rPr>
            <a:t>compared </a:t>
          </a:r>
          <a:r>
            <a:rPr lang="en-US" sz="1200" kern="1200" dirty="0"/>
            <a:t>to large </a:t>
          </a:r>
          <a:r>
            <a:rPr lang="en-US" sz="1200" kern="1200" dirty="0">
              <a:latin typeface="Microsoft GothicNeo"/>
            </a:rPr>
            <a:t>firms</a:t>
          </a:r>
          <a:r>
            <a:rPr lang="en-US" sz="1200" kern="1200" dirty="0"/>
            <a:t> because they lack </a:t>
          </a:r>
          <a:r>
            <a:rPr lang="en-US" sz="1200" kern="1200" dirty="0">
              <a:latin typeface="Microsoft GothicNeo"/>
            </a:rPr>
            <a:t>Good Credit history or to</a:t>
          </a:r>
          <a:r>
            <a:rPr lang="en-US" sz="1200" kern="1200" dirty="0"/>
            <a:t> pledge as collateral to the</a:t>
          </a:r>
          <a:r>
            <a:rPr lang="en-US" sz="1200" kern="1200" dirty="0">
              <a:latin typeface="Microsoft GothicNeo"/>
            </a:rPr>
            <a:t> </a:t>
          </a:r>
          <a:r>
            <a:rPr lang="en-US" sz="1200" kern="1200" dirty="0"/>
            <a:t>banks, which may cause SMEs to be credit rationed</a:t>
          </a:r>
          <a:r>
            <a:rPr lang="en-US" sz="1200" kern="1200" dirty="0">
              <a:latin typeface="Microsoft GothicNeo"/>
            </a:rPr>
            <a:t> .</a:t>
          </a:r>
          <a:endParaRPr lang="en-US" sz="1200" kern="1200" dirty="0"/>
        </a:p>
      </dsp:txBody>
      <dsp:txXfrm>
        <a:off x="39908" y="4921264"/>
        <a:ext cx="7531179" cy="7376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9/22/2022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3993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9/22/2022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031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9/22/2022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08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9/22/2022</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013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9/22/2022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110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9/22/2022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67594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9/22/2022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007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9/22/2022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094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9/22/2022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191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9/22/2022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46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9/22/2022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678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lIns="109728" tIns="109728" rIns="109728" bIns="91440" anchor="ctr"/>
          <a:lstStyle>
            <a:lvl1pPr algn="l">
              <a:defRPr sz="1000" spc="40">
                <a:solidFill>
                  <a:schemeClr val="tx1">
                    <a:alpha val="60000"/>
                  </a:schemeClr>
                </a:solidFill>
                <a:latin typeface="+mn-lt"/>
              </a:defRPr>
            </a:lvl1pPr>
          </a:lstStyle>
          <a:p>
            <a:fld id="{57E0CF6C-748E-4B7A-BC8B-3011EF78ED13}" type="datetime1">
              <a:rPr lang="en-US" smtClean="0"/>
              <a:pPr/>
              <a:t>9/22/2022</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lIns="109728" tIns="109728" rIns="109728" bIns="91440" anchor="ctr"/>
          <a:lstStyle>
            <a:lvl1pPr algn="ctr">
              <a:defRPr sz="1000" spc="4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lIns="109728" tIns="109728" rIns="109728" bIns="91440" anchor="ctr"/>
          <a:lstStyle>
            <a:lvl1pPr algn="r">
              <a:defRPr sz="10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693643317"/>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4400" b="0" kern="1200" spc="1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accent1"/>
        </a:buClr>
        <a:buFont typeface="Arial" panose="020B0604020202020204" pitchFamily="34" charset="0"/>
        <a:buChar char="•"/>
        <a:defRPr sz="2400" kern="1200" spc="40">
          <a:solidFill>
            <a:schemeClr val="tx1"/>
          </a:solidFill>
          <a:latin typeface="+mn-lt"/>
          <a:ea typeface="+mn-ea"/>
          <a:cs typeface="+mn-cs"/>
        </a:defRPr>
      </a:lvl1pPr>
      <a:lvl2pPr marL="685800" indent="-228600" algn="l" defTabSz="914400" rtl="0" eaLnBrk="1" latinLnBrk="0" hangingPunct="1">
        <a:lnSpc>
          <a:spcPct val="114000"/>
        </a:lnSpc>
        <a:spcBef>
          <a:spcPts val="500"/>
        </a:spcBef>
        <a:buClr>
          <a:schemeClr val="accent1"/>
        </a:buClr>
        <a:buFont typeface="Arial" panose="020B0604020202020204" pitchFamily="34" charset="0"/>
        <a:buChar char="•"/>
        <a:defRPr sz="2000" kern="1200" spc="40">
          <a:solidFill>
            <a:schemeClr val="tx1"/>
          </a:solidFill>
          <a:latin typeface="+mn-lt"/>
          <a:ea typeface="+mn-ea"/>
          <a:cs typeface="+mn-cs"/>
        </a:defRPr>
      </a:lvl2pPr>
      <a:lvl3pPr marL="1143000" indent="-228600" algn="l" defTabSz="914400" rtl="0" eaLnBrk="1" latinLnBrk="0" hangingPunct="1">
        <a:lnSpc>
          <a:spcPct val="114000"/>
        </a:lnSpc>
        <a:spcBef>
          <a:spcPts val="500"/>
        </a:spcBef>
        <a:buClr>
          <a:schemeClr val="accent1"/>
        </a:buClr>
        <a:buFont typeface="Arial" panose="020B0604020202020204" pitchFamily="34" charset="0"/>
        <a:buChar char="•"/>
        <a:defRPr sz="1800" kern="1200" spc="40">
          <a:solidFill>
            <a:schemeClr val="tx1"/>
          </a:solidFill>
          <a:latin typeface="+mn-lt"/>
          <a:ea typeface="+mn-ea"/>
          <a:cs typeface="+mn-cs"/>
        </a:defRPr>
      </a:lvl3pPr>
      <a:lvl4pPr marL="16002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40">
          <a:solidFill>
            <a:schemeClr val="tx1"/>
          </a:solidFill>
          <a:latin typeface="+mn-lt"/>
          <a:ea typeface="+mn-ea"/>
          <a:cs typeface="+mn-cs"/>
        </a:defRPr>
      </a:lvl4pPr>
      <a:lvl5pPr marL="20574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0"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
            <a:extLst>
              <a:ext uri="{FF2B5EF4-FFF2-40B4-BE49-F238E27FC236}">
                <a16:creationId xmlns:a16="http://schemas.microsoft.com/office/drawing/2014/main" id="{B2C99971-A68E-62E2-133F-A5D5588ACABB}"/>
              </a:ext>
            </a:extLst>
          </p:cNvPr>
          <p:cNvPicPr>
            <a:picLocks noChangeAspect="1"/>
          </p:cNvPicPr>
          <p:nvPr/>
        </p:nvPicPr>
        <p:blipFill rotWithShape="1">
          <a:blip r:embed="rId2">
            <a:alphaModFix amt="60000"/>
          </a:blip>
          <a:srcRect t="17790" r="-2" b="-2"/>
          <a:stretch/>
        </p:blipFill>
        <p:spPr>
          <a:xfrm>
            <a:off x="20" y="10"/>
            <a:ext cx="12191980" cy="6856614"/>
          </a:xfrm>
          <a:prstGeom prst="rect">
            <a:avLst/>
          </a:prstGeom>
        </p:spPr>
      </p:pic>
      <p:grpSp>
        <p:nvGrpSpPr>
          <p:cNvPr id="32" name="Group 12">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1213981" y="604513"/>
            <a:ext cx="7520247" cy="1284960"/>
          </a:xfrm>
        </p:spPr>
        <p:txBody>
          <a:bodyPr>
            <a:normAutofit/>
          </a:bodyPr>
          <a:lstStyle/>
          <a:p>
            <a:pPr algn="l"/>
            <a:r>
              <a:rPr lang="en-US" sz="5200">
                <a:solidFill>
                  <a:srgbClr val="FFFFFF"/>
                </a:solidFill>
                <a:cs typeface="Calibri Light"/>
              </a:rPr>
              <a:t>SECUREFIN</a:t>
            </a:r>
            <a:endParaRPr lang="en-US" sz="5200">
              <a:solidFill>
                <a:srgbClr val="FFFFFF"/>
              </a:solidFill>
            </a:endParaRPr>
          </a:p>
        </p:txBody>
      </p:sp>
      <p:sp>
        <p:nvSpPr>
          <p:cNvPr id="3" name="TextBox 2">
            <a:extLst>
              <a:ext uri="{FF2B5EF4-FFF2-40B4-BE49-F238E27FC236}">
                <a16:creationId xmlns:a16="http://schemas.microsoft.com/office/drawing/2014/main" id="{ABA06342-6C72-5251-CDE9-52BBADF05C02}"/>
              </a:ext>
            </a:extLst>
          </p:cNvPr>
          <p:cNvSpPr txBox="1"/>
          <p:nvPr/>
        </p:nvSpPr>
        <p:spPr>
          <a:xfrm>
            <a:off x="5934205" y="5328781"/>
            <a:ext cx="544190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err="1">
                <a:solidFill>
                  <a:schemeClr val="bg1"/>
                </a:solidFill>
                <a:ea typeface="Microsoft GothicNeo Light"/>
                <a:cs typeface="Microsoft GothicNeo Light"/>
              </a:rPr>
              <a:t>MohanKumar</a:t>
            </a:r>
            <a:r>
              <a:rPr lang="en-US" sz="2800" b="1" dirty="0">
                <a:solidFill>
                  <a:schemeClr val="bg1"/>
                </a:solidFill>
                <a:ea typeface="Microsoft GothicNeo Light"/>
                <a:cs typeface="Microsoft GothicNeo Light"/>
              </a:rPr>
              <a:t> A, </a:t>
            </a:r>
            <a:endParaRPr lang="en-US" b="1" dirty="0">
              <a:solidFill>
                <a:schemeClr val="bg1"/>
              </a:solidFill>
              <a:ea typeface="Microsoft GothicNeo Light"/>
              <a:cs typeface="Microsoft GothicNeo Light"/>
            </a:endParaRPr>
          </a:p>
          <a:p>
            <a:pPr marL="457200" indent="-457200">
              <a:buFont typeface="Arial"/>
              <a:buChar char="•"/>
            </a:pPr>
            <a:r>
              <a:rPr lang="en-US" sz="2800" b="1" dirty="0">
                <a:solidFill>
                  <a:schemeClr val="bg1"/>
                </a:solidFill>
                <a:ea typeface="Microsoft GothicNeo Light"/>
                <a:cs typeface="Microsoft GothicNeo Light"/>
              </a:rPr>
              <a:t>Ashwath Kumar U</a:t>
            </a:r>
            <a:endParaRPr lang="en-US" b="1" dirty="0">
              <a:solidFill>
                <a:schemeClr val="bg1"/>
              </a:solidFill>
              <a:ea typeface="Microsoft GothicNeo Light"/>
              <a:cs typeface="Microsoft GothicNeo Light"/>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0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2" name="Rectangle 10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3" name="Group 106">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08" name="Picture 107">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09" name="Picture 108">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F1852E5-105E-3FE8-6F50-D9BA673C78C8}"/>
              </a:ext>
            </a:extLst>
          </p:cNvPr>
          <p:cNvSpPr>
            <a:spLocks noGrp="1"/>
          </p:cNvSpPr>
          <p:nvPr>
            <p:ph type="title"/>
          </p:nvPr>
        </p:nvSpPr>
        <p:spPr>
          <a:xfrm>
            <a:off x="5638800" y="598898"/>
            <a:ext cx="5867400" cy="1259761"/>
          </a:xfrm>
        </p:spPr>
        <p:txBody>
          <a:bodyPr>
            <a:normAutofit/>
          </a:bodyPr>
          <a:lstStyle/>
          <a:p>
            <a:r>
              <a:rPr lang="en-US" sz="3100">
                <a:ea typeface="Microsoft GothicNeo"/>
                <a:cs typeface="Microsoft GothicNeo"/>
              </a:rPr>
              <a:t>  INTRODUCTION</a:t>
            </a:r>
          </a:p>
        </p:txBody>
      </p:sp>
      <p:pic>
        <p:nvPicPr>
          <p:cNvPr id="5" name="Picture 5" descr="Diagram&#10;&#10;Description automatically generated">
            <a:extLst>
              <a:ext uri="{FF2B5EF4-FFF2-40B4-BE49-F238E27FC236}">
                <a16:creationId xmlns:a16="http://schemas.microsoft.com/office/drawing/2014/main" id="{A5ECFE3F-390F-CB41-851A-E86C8438830E}"/>
              </a:ext>
            </a:extLst>
          </p:cNvPr>
          <p:cNvPicPr>
            <a:picLocks noChangeAspect="1"/>
          </p:cNvPicPr>
          <p:nvPr/>
        </p:nvPicPr>
        <p:blipFill rotWithShape="1">
          <a:blip r:embed="rId4"/>
          <a:srcRect l="49082" r="16521" b="1"/>
          <a:stretch/>
        </p:blipFill>
        <p:spPr>
          <a:xfrm>
            <a:off x="746778" y="613741"/>
            <a:ext cx="4443949" cy="5716862"/>
          </a:xfrm>
          <a:prstGeom prst="rect">
            <a:avLst/>
          </a:prstGeom>
        </p:spPr>
      </p:pic>
      <p:sp>
        <p:nvSpPr>
          <p:cNvPr id="3" name="Content Placeholder 2">
            <a:extLst>
              <a:ext uri="{FF2B5EF4-FFF2-40B4-BE49-F238E27FC236}">
                <a16:creationId xmlns:a16="http://schemas.microsoft.com/office/drawing/2014/main" id="{15FF6F74-5CD8-7F3B-599F-CDE949D99C5B}"/>
              </a:ext>
            </a:extLst>
          </p:cNvPr>
          <p:cNvSpPr>
            <a:spLocks noGrp="1"/>
          </p:cNvSpPr>
          <p:nvPr>
            <p:ph idx="1"/>
          </p:nvPr>
        </p:nvSpPr>
        <p:spPr>
          <a:xfrm>
            <a:off x="5638860" y="1854807"/>
            <a:ext cx="5867022" cy="4475899"/>
          </a:xfrm>
        </p:spPr>
        <p:txBody>
          <a:bodyPr lIns="109728" tIns="109728" rIns="109728" bIns="91440">
            <a:normAutofit/>
          </a:bodyPr>
          <a:lstStyle/>
          <a:p>
            <a:pPr>
              <a:buFont typeface="Arial"/>
              <a:buChar char="•"/>
            </a:pPr>
            <a:r>
              <a:rPr lang="en-US" sz="1800" baseline="-25000">
                <a:ea typeface="+mn-lt"/>
                <a:cs typeface="+mn-lt"/>
              </a:rPr>
              <a:t>In a traditional lending process, people require intermediaries like a loan officer, banks, underwriter, and loan processor to build the trust. But adding middlemen and regulations to the process of lending leads to the high fees. Then came the concept of collateral where one had to keep their belongings as security to get a loan. But, with time the centralized nature of these third parties made the system very complex due to extra layers of regulations and time-consuming manual process leading to huge costs on consumer’s part. To tackle these issues, people are looking towards blockchain technology as it is built on the lending platform, providing a trustless, decentralized and secure platform for lending practices. Blockchain technology-based lending provides a solution for this as it is based on a lending platform and can make the entire process smoother and safer leading to obsoletion of traditional banking system and third parties. A borrower sitting in any part of the world can access the loan market and lenders can bid to deliver it due to the decentralized nature of blockchain technology.</a:t>
            </a:r>
          </a:p>
          <a:p>
            <a:pPr marL="0" indent="0">
              <a:buNone/>
            </a:pPr>
            <a:endParaRPr lang="en-US" sz="1800" baseline="-25000">
              <a:ea typeface="Microsoft GothicNeo Light"/>
              <a:cs typeface="Microsoft GothicNeo Light"/>
            </a:endParaRPr>
          </a:p>
        </p:txBody>
      </p:sp>
    </p:spTree>
    <p:extLst>
      <p:ext uri="{BB962C8B-B14F-4D97-AF65-F5344CB8AC3E}">
        <p14:creationId xmlns:p14="http://schemas.microsoft.com/office/powerpoint/2010/main" val="96143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7E3-9C86-DC29-0FB7-90F58E09471B}"/>
              </a:ext>
            </a:extLst>
          </p:cNvPr>
          <p:cNvSpPr>
            <a:spLocks noGrp="1"/>
          </p:cNvSpPr>
          <p:nvPr>
            <p:ph type="title"/>
          </p:nvPr>
        </p:nvSpPr>
        <p:spPr/>
        <p:txBody>
          <a:bodyPr/>
          <a:lstStyle/>
          <a:p>
            <a:r>
              <a:rPr lang="en-US">
                <a:ea typeface="Microsoft GothicNeo"/>
                <a:cs typeface="Microsoft GothicNeo"/>
              </a:rPr>
              <a:t>CURRENT STATE</a:t>
            </a:r>
            <a:endParaRPr lang="en-US"/>
          </a:p>
        </p:txBody>
      </p:sp>
      <p:sp>
        <p:nvSpPr>
          <p:cNvPr id="3" name="Content Placeholder 2">
            <a:extLst>
              <a:ext uri="{FF2B5EF4-FFF2-40B4-BE49-F238E27FC236}">
                <a16:creationId xmlns:a16="http://schemas.microsoft.com/office/drawing/2014/main" id="{F0C46C67-7810-8E32-F41A-512801022181}"/>
              </a:ext>
            </a:extLst>
          </p:cNvPr>
          <p:cNvSpPr>
            <a:spLocks noGrp="1"/>
          </p:cNvSpPr>
          <p:nvPr>
            <p:ph idx="1"/>
          </p:nvPr>
        </p:nvSpPr>
        <p:spPr>
          <a:xfrm>
            <a:off x="333434" y="1531916"/>
            <a:ext cx="11399872" cy="4613297"/>
          </a:xfrm>
        </p:spPr>
        <p:txBody>
          <a:bodyPr lIns="109728" tIns="109728" rIns="109728" bIns="91440" anchor="t"/>
          <a:lstStyle/>
          <a:p>
            <a:r>
              <a:rPr lang="en-US" sz="2000">
                <a:ea typeface="+mn-lt"/>
                <a:cs typeface="+mn-lt"/>
              </a:rPr>
              <a:t>People are moving away from traditional lending procedures to digital lending because of the awful amounts of time taken to process a loan and the heavy paperwork involved with it. </a:t>
            </a:r>
          </a:p>
          <a:p>
            <a:pPr>
              <a:lnSpc>
                <a:spcPct val="113999"/>
              </a:lnSpc>
            </a:pPr>
            <a:r>
              <a:rPr lang="en-US" sz="2000">
                <a:ea typeface="+mn-lt"/>
                <a:cs typeface="+mn-lt"/>
              </a:rPr>
              <a:t>Small and medium-sized enterprises (SMEs) account for more than 85% of net job generation in developing countries. However, SME financing is required since 50% of SMEs in 128 countries are credit constrained. </a:t>
            </a:r>
          </a:p>
          <a:p>
            <a:pPr>
              <a:lnSpc>
                <a:spcPct val="113999"/>
              </a:lnSpc>
            </a:pPr>
            <a:r>
              <a:rPr lang="en-US" sz="2000">
                <a:ea typeface="+mn-lt"/>
                <a:cs typeface="+mn-lt"/>
              </a:rPr>
              <a:t>Small and medium-sized enterprises (SMEs) account for more than 85% of net job generation in developing countries. However, SME financing is required since 50% of SMEs in 128 countries are credit constrained. </a:t>
            </a:r>
          </a:p>
          <a:p>
            <a:pPr>
              <a:lnSpc>
                <a:spcPct val="113999"/>
              </a:lnSpc>
            </a:pPr>
            <a:endParaRPr lang="en-US" sz="2000">
              <a:ea typeface="Microsoft GothicNeo Light"/>
              <a:cs typeface="Microsoft GothicNeo Light"/>
            </a:endParaRPr>
          </a:p>
        </p:txBody>
      </p:sp>
    </p:spTree>
    <p:extLst>
      <p:ext uri="{BB962C8B-B14F-4D97-AF65-F5344CB8AC3E}">
        <p14:creationId xmlns:p14="http://schemas.microsoft.com/office/powerpoint/2010/main" val="344802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0" name="Group 39">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41" name="Picture 40">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2" name="Picture 41">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2527CA17-9D92-FB50-5E2F-57637AF62EA5}"/>
              </a:ext>
            </a:extLst>
          </p:cNvPr>
          <p:cNvSpPr>
            <a:spLocks noGrp="1"/>
          </p:cNvSpPr>
          <p:nvPr>
            <p:ph type="title"/>
          </p:nvPr>
        </p:nvSpPr>
        <p:spPr>
          <a:xfrm>
            <a:off x="838201" y="559813"/>
            <a:ext cx="3352799" cy="5577934"/>
          </a:xfrm>
        </p:spPr>
        <p:txBody>
          <a:bodyPr>
            <a:normAutofit/>
          </a:bodyPr>
          <a:lstStyle/>
          <a:p>
            <a:br>
              <a:rPr lang="en-US" sz="3700">
                <a:ea typeface="+mj-lt"/>
                <a:cs typeface="+mj-lt"/>
              </a:rPr>
            </a:br>
            <a:r>
              <a:rPr lang="en-US" sz="3700">
                <a:ea typeface="+mj-lt"/>
                <a:cs typeface="+mj-lt"/>
              </a:rPr>
              <a:t>PROBLEM DESCRIPTION</a:t>
            </a:r>
          </a:p>
          <a:p>
            <a:endParaRPr lang="en-US" sz="3700">
              <a:ea typeface="Microsoft GothicNeo"/>
              <a:cs typeface="Microsoft GothicNeo"/>
            </a:endParaRPr>
          </a:p>
        </p:txBody>
      </p:sp>
      <p:graphicFrame>
        <p:nvGraphicFramePr>
          <p:cNvPr id="20" name="Content Placeholder 2">
            <a:extLst>
              <a:ext uri="{FF2B5EF4-FFF2-40B4-BE49-F238E27FC236}">
                <a16:creationId xmlns:a16="http://schemas.microsoft.com/office/drawing/2014/main" id="{67D101EE-E6F8-8A4F-4484-413647170000}"/>
              </a:ext>
            </a:extLst>
          </p:cNvPr>
          <p:cNvGraphicFramePr>
            <a:graphicFrameLocks noGrp="1"/>
          </p:cNvGraphicFramePr>
          <p:nvPr>
            <p:ph idx="1"/>
            <p:extLst>
              <p:ext uri="{D42A27DB-BD31-4B8C-83A1-F6EECF244321}">
                <p14:modId xmlns:p14="http://schemas.microsoft.com/office/powerpoint/2010/main" val="2279660979"/>
              </p:ext>
            </p:extLst>
          </p:nvPr>
        </p:nvGraphicFramePr>
        <p:xfrm>
          <a:off x="4414318" y="195263"/>
          <a:ext cx="7610995" cy="6319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956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5" name="Rectangle 3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6" name="Group 35">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37" name="Picture 36">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8" name="Picture 37">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7D501951-C517-5E47-B140-E21758EBA72F}"/>
              </a:ext>
            </a:extLst>
          </p:cNvPr>
          <p:cNvSpPr>
            <a:spLocks noGrp="1"/>
          </p:cNvSpPr>
          <p:nvPr>
            <p:ph type="title"/>
          </p:nvPr>
        </p:nvSpPr>
        <p:spPr>
          <a:xfrm>
            <a:off x="5484019" y="51211"/>
            <a:ext cx="5867400" cy="1664573"/>
          </a:xfrm>
        </p:spPr>
        <p:txBody>
          <a:bodyPr>
            <a:normAutofit/>
          </a:bodyPr>
          <a:lstStyle/>
          <a:p>
            <a:r>
              <a:rPr lang="en-US">
                <a:ea typeface="Microsoft GothicNeo"/>
                <a:cs typeface="Microsoft GothicNeo"/>
              </a:rPr>
              <a:t> SOLUTIONS</a:t>
            </a:r>
          </a:p>
        </p:txBody>
      </p:sp>
      <p:pic>
        <p:nvPicPr>
          <p:cNvPr id="7" name="Graphic 6" descr="Bank">
            <a:extLst>
              <a:ext uri="{FF2B5EF4-FFF2-40B4-BE49-F238E27FC236}">
                <a16:creationId xmlns:a16="http://schemas.microsoft.com/office/drawing/2014/main" id="{2D30C543-5ADA-D05B-09E6-1083F6EFF5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109972"/>
            <a:ext cx="4724400" cy="4724400"/>
          </a:xfrm>
          <a:prstGeom prst="rect">
            <a:avLst/>
          </a:prstGeom>
        </p:spPr>
      </p:pic>
      <p:sp>
        <p:nvSpPr>
          <p:cNvPr id="3" name="Content Placeholder 2">
            <a:extLst>
              <a:ext uri="{FF2B5EF4-FFF2-40B4-BE49-F238E27FC236}">
                <a16:creationId xmlns:a16="http://schemas.microsoft.com/office/drawing/2014/main" id="{FFA5A297-9692-3639-A1B1-DE7D61F94EBC}"/>
              </a:ext>
            </a:extLst>
          </p:cNvPr>
          <p:cNvSpPr>
            <a:spLocks noGrp="1"/>
          </p:cNvSpPr>
          <p:nvPr>
            <p:ph idx="1"/>
          </p:nvPr>
        </p:nvSpPr>
        <p:spPr>
          <a:xfrm>
            <a:off x="5484079" y="1280559"/>
            <a:ext cx="5867022" cy="5214696"/>
          </a:xfrm>
        </p:spPr>
        <p:txBody>
          <a:bodyPr lIns="109728" tIns="109728" rIns="109728" bIns="91440" anchor="t">
            <a:noAutofit/>
          </a:bodyPr>
          <a:lstStyle/>
          <a:p>
            <a:pPr>
              <a:lnSpc>
                <a:spcPct val="104000"/>
              </a:lnSpc>
            </a:pPr>
            <a:r>
              <a:rPr lang="en-IN" sz="1600" b="1" dirty="0">
                <a:ea typeface="+mn-lt"/>
                <a:cs typeface="+mn-lt"/>
              </a:rPr>
              <a:t> Increased Trust:</a:t>
            </a:r>
            <a:endParaRPr lang="en-US" sz="1600" dirty="0">
              <a:ea typeface="Microsoft GothicNeo Light"/>
              <a:cs typeface="Microsoft GothicNeo Light"/>
            </a:endParaRPr>
          </a:p>
          <a:p>
            <a:pPr marL="0" indent="0">
              <a:lnSpc>
                <a:spcPct val="104000"/>
              </a:lnSpc>
              <a:buNone/>
            </a:pPr>
            <a:r>
              <a:rPr lang="en-IN" sz="1600" dirty="0">
                <a:ea typeface="+mn-lt"/>
                <a:cs typeface="+mn-lt"/>
              </a:rPr>
              <a:t>Secure Fin Platform helps the participants involved in the lending process, such as regulators and auditors, easily verify identities and track previous transactions stored on the blockchain. So that, the bank’s trust on the borrower increases.</a:t>
            </a:r>
            <a:endParaRPr lang="en-US" sz="1600" dirty="0">
              <a:ea typeface="+mn-lt"/>
              <a:cs typeface="+mn-lt"/>
            </a:endParaRPr>
          </a:p>
          <a:p>
            <a:pPr marL="285750" indent="-285750">
              <a:lnSpc>
                <a:spcPct val="104000"/>
              </a:lnSpc>
            </a:pPr>
            <a:r>
              <a:rPr lang="en-IN" sz="1600" b="1" dirty="0">
                <a:ea typeface="+mn-lt"/>
                <a:cs typeface="+mn-lt"/>
              </a:rPr>
              <a:t>Faster Verification:</a:t>
            </a:r>
            <a:endParaRPr lang="en-US" sz="1600" dirty="0">
              <a:ea typeface="Microsoft GothicNeo Light"/>
              <a:cs typeface="Microsoft GothicNeo Light"/>
            </a:endParaRPr>
          </a:p>
          <a:p>
            <a:pPr marL="0" indent="0">
              <a:lnSpc>
                <a:spcPct val="104000"/>
              </a:lnSpc>
              <a:buNone/>
            </a:pPr>
            <a:r>
              <a:rPr lang="en-IN" sz="1600" dirty="0">
                <a:ea typeface="+mn-lt"/>
                <a:cs typeface="+mn-lt"/>
              </a:rPr>
              <a:t>By storing a customer's KYC paperwork on the blockchain, financial institutions can accomplish this task quickly. Other institutions can use the same KYC in this way without having to repeat the entire procedure. Additionally, the dependability of the data on the blockchain is quite high because it cannot be altered.</a:t>
            </a:r>
            <a:endParaRPr lang="en-US" sz="1600" dirty="0">
              <a:ea typeface="Microsoft GothicNeo Light"/>
              <a:cs typeface="Microsoft GothicNeo Light"/>
            </a:endParaRPr>
          </a:p>
          <a:p>
            <a:pPr>
              <a:lnSpc>
                <a:spcPct val="104000"/>
              </a:lnSpc>
            </a:pPr>
            <a:r>
              <a:rPr lang="en-IN" sz="1600" b="1" dirty="0">
                <a:ea typeface="Microsoft GothicNeo Light"/>
                <a:cs typeface="Microsoft GothicNeo Light"/>
              </a:rPr>
              <a:t>Asset as a collateral</a:t>
            </a:r>
            <a:r>
              <a:rPr lang="en-IN" sz="1600" dirty="0">
                <a:ea typeface="Microsoft GothicNeo Light"/>
                <a:cs typeface="Microsoft GothicNeo Light"/>
              </a:rPr>
              <a:t>:</a:t>
            </a:r>
          </a:p>
          <a:p>
            <a:pPr marL="0" indent="0">
              <a:lnSpc>
                <a:spcPct val="104000"/>
              </a:lnSpc>
              <a:buNone/>
            </a:pPr>
            <a:r>
              <a:rPr lang="en-IN" sz="1600" dirty="0">
                <a:ea typeface="+mn-lt"/>
                <a:cs typeface="+mn-lt"/>
              </a:rPr>
              <a:t>Equipment can be used as collateral to secure a loan. if the loan amount is relatively low, equipment or inventory may be a great option to use as collateral.</a:t>
            </a:r>
            <a:endParaRPr lang="en-IN" dirty="0"/>
          </a:p>
          <a:p>
            <a:pPr marL="0" indent="0">
              <a:lnSpc>
                <a:spcPct val="104000"/>
              </a:lnSpc>
              <a:buNone/>
            </a:pPr>
            <a:endParaRPr lang="en-IN" sz="1600" dirty="0">
              <a:ea typeface="Microsoft GothicNeo Light"/>
              <a:cs typeface="Microsoft GothicNeo Light"/>
            </a:endParaRPr>
          </a:p>
          <a:p>
            <a:pPr>
              <a:lnSpc>
                <a:spcPct val="104000"/>
              </a:lnSpc>
            </a:pPr>
            <a:endParaRPr lang="en-IN" sz="1600" dirty="0">
              <a:ea typeface="Microsoft GothicNeo Light"/>
              <a:cs typeface="Microsoft GothicNeo Light"/>
            </a:endParaRPr>
          </a:p>
          <a:p>
            <a:pPr marL="0" indent="0">
              <a:lnSpc>
                <a:spcPct val="104000"/>
              </a:lnSpc>
              <a:buNone/>
            </a:pPr>
            <a:r>
              <a:rPr lang="en-IN" sz="1600" dirty="0">
                <a:ea typeface="Microsoft GothicNeo Light"/>
                <a:cs typeface="Microsoft GothicNeo Light"/>
              </a:rPr>
              <a:t>     </a:t>
            </a:r>
            <a:endParaRPr lang="en-IN" sz="1600" b="1" dirty="0">
              <a:ea typeface="Microsoft GothicNeo Light"/>
              <a:cs typeface="Microsoft GothicNeo Light"/>
            </a:endParaRPr>
          </a:p>
          <a:p>
            <a:pPr>
              <a:lnSpc>
                <a:spcPct val="104000"/>
              </a:lnSpc>
              <a:buFont typeface="Arial"/>
              <a:buChar char="•"/>
            </a:pPr>
            <a:endParaRPr lang="en-US" sz="1600" b="1">
              <a:ea typeface="Microsoft GothicNeo Light"/>
              <a:cs typeface="Microsoft GothicNeo Light"/>
            </a:endParaRPr>
          </a:p>
          <a:p>
            <a:pPr marL="0" indent="0">
              <a:lnSpc>
                <a:spcPct val="104000"/>
              </a:lnSpc>
              <a:buNone/>
            </a:pPr>
            <a:endParaRPr lang="en-IN" sz="1600">
              <a:ea typeface="Microsoft GothicNeo Light"/>
              <a:cs typeface="Microsoft GothicNeo Light"/>
            </a:endParaRPr>
          </a:p>
          <a:p>
            <a:pPr marL="0" indent="0">
              <a:lnSpc>
                <a:spcPct val="104000"/>
              </a:lnSpc>
              <a:buNone/>
            </a:pPr>
            <a:endParaRPr lang="en-IN" sz="1600">
              <a:ea typeface="Microsoft GothicNeo Light"/>
              <a:cs typeface="Microsoft GothicNeo Light"/>
            </a:endParaRPr>
          </a:p>
          <a:p>
            <a:pPr marL="0" indent="0">
              <a:lnSpc>
                <a:spcPct val="104000"/>
              </a:lnSpc>
              <a:buNone/>
            </a:pPr>
            <a:endParaRPr lang="en-IN" sz="1600">
              <a:ea typeface="Microsoft GothicNeo Light"/>
              <a:cs typeface="Microsoft GothicNeo Light"/>
            </a:endParaRPr>
          </a:p>
          <a:p>
            <a:pPr>
              <a:lnSpc>
                <a:spcPct val="104000"/>
              </a:lnSpc>
            </a:pPr>
            <a:endParaRPr lang="en-US" sz="1600">
              <a:ea typeface="Microsoft GothicNeo Light"/>
              <a:cs typeface="Microsoft GothicNeo Light"/>
            </a:endParaRPr>
          </a:p>
        </p:txBody>
      </p:sp>
    </p:spTree>
    <p:extLst>
      <p:ext uri="{BB962C8B-B14F-4D97-AF65-F5344CB8AC3E}">
        <p14:creationId xmlns:p14="http://schemas.microsoft.com/office/powerpoint/2010/main" val="429084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787988C-40D3-AC3A-6BBE-8784369EE07E}"/>
              </a:ext>
            </a:extLst>
          </p:cNvPr>
          <p:cNvSpPr>
            <a:spLocks noGrp="1"/>
          </p:cNvSpPr>
          <p:nvPr>
            <p:ph type="title"/>
          </p:nvPr>
        </p:nvSpPr>
        <p:spPr>
          <a:xfrm>
            <a:off x="996275" y="336607"/>
            <a:ext cx="5996619" cy="2113150"/>
          </a:xfrm>
        </p:spPr>
        <p:txBody>
          <a:bodyPr vert="horz" lIns="91440" tIns="45720" rIns="91440" bIns="45720" rtlCol="0" anchor="t">
            <a:normAutofit/>
          </a:bodyPr>
          <a:lstStyle/>
          <a:p>
            <a:r>
              <a:rPr lang="en-US"/>
              <a:t>Solution Architecture</a:t>
            </a:r>
          </a:p>
        </p:txBody>
      </p:sp>
      <p:grpSp>
        <p:nvGrpSpPr>
          <p:cNvPr id="16" name="Group 15">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7" name="Picture 16">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8" name="Picture 17">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3" name="Picture 3" descr="Diagram, schematic&#10;&#10;Description automatically generated">
            <a:extLst>
              <a:ext uri="{FF2B5EF4-FFF2-40B4-BE49-F238E27FC236}">
                <a16:creationId xmlns:a16="http://schemas.microsoft.com/office/drawing/2014/main" id="{7F602CE9-9957-E855-E2B5-DCB7D0B865E9}"/>
              </a:ext>
            </a:extLst>
          </p:cNvPr>
          <p:cNvPicPr>
            <a:picLocks noChangeAspect="1"/>
          </p:cNvPicPr>
          <p:nvPr/>
        </p:nvPicPr>
        <p:blipFill>
          <a:blip r:embed="rId4"/>
          <a:stretch>
            <a:fillRect/>
          </a:stretch>
        </p:blipFill>
        <p:spPr>
          <a:xfrm>
            <a:off x="660422" y="1123462"/>
            <a:ext cx="10900463" cy="5523871"/>
          </a:xfrm>
          <a:prstGeom prst="rect">
            <a:avLst/>
          </a:prstGeom>
        </p:spPr>
      </p:pic>
    </p:spTree>
    <p:extLst>
      <p:ext uri="{BB962C8B-B14F-4D97-AF65-F5344CB8AC3E}">
        <p14:creationId xmlns:p14="http://schemas.microsoft.com/office/powerpoint/2010/main" val="64068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7" name="Group 16">
            <a:extLst>
              <a:ext uri="{FF2B5EF4-FFF2-40B4-BE49-F238E27FC236}">
                <a16:creationId xmlns:a16="http://schemas.microsoft.com/office/drawing/2014/main" id="{5BB11B77-16CE-4796-9677-F0ED67FCE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8" name="Picture 17">
              <a:extLst>
                <a:ext uri="{FF2B5EF4-FFF2-40B4-BE49-F238E27FC236}">
                  <a16:creationId xmlns:a16="http://schemas.microsoft.com/office/drawing/2014/main" id="{EF26510D-AF6F-45BA-9996-9EA0F149D0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9" name="Picture 18">
              <a:extLst>
                <a:ext uri="{FF2B5EF4-FFF2-40B4-BE49-F238E27FC236}">
                  <a16:creationId xmlns:a16="http://schemas.microsoft.com/office/drawing/2014/main" id="{5E04EA3F-927A-42F5-96EF-44DCE97863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8EA9CD2-4A46-1179-EDC5-C02B32F5B38B}"/>
              </a:ext>
            </a:extLst>
          </p:cNvPr>
          <p:cNvSpPr>
            <a:spLocks noGrp="1"/>
          </p:cNvSpPr>
          <p:nvPr>
            <p:ph type="title"/>
          </p:nvPr>
        </p:nvSpPr>
        <p:spPr>
          <a:xfrm>
            <a:off x="7409930" y="744909"/>
            <a:ext cx="4323376" cy="2912691"/>
          </a:xfrm>
        </p:spPr>
        <p:txBody>
          <a:bodyPr vert="horz" lIns="91440" tIns="45720" rIns="91440" bIns="45720" rtlCol="0" anchor="b">
            <a:normAutofit/>
          </a:bodyPr>
          <a:lstStyle/>
          <a:p>
            <a:r>
              <a:rPr lang="en-US" sz="3100"/>
              <a:t>               TECHNICAL DIAGRAM</a:t>
            </a:r>
          </a:p>
        </p:txBody>
      </p:sp>
      <p:pic>
        <p:nvPicPr>
          <p:cNvPr id="4" name="Picture 4" descr="Graphical user interface, diagram, application, Word&#10;&#10;Description automatically generated">
            <a:extLst>
              <a:ext uri="{FF2B5EF4-FFF2-40B4-BE49-F238E27FC236}">
                <a16:creationId xmlns:a16="http://schemas.microsoft.com/office/drawing/2014/main" id="{2E4E56E3-0A1C-4986-8D57-5C877F426234}"/>
              </a:ext>
            </a:extLst>
          </p:cNvPr>
          <p:cNvPicPr>
            <a:picLocks noGrp="1" noChangeAspect="1"/>
          </p:cNvPicPr>
          <p:nvPr>
            <p:ph idx="1"/>
          </p:nvPr>
        </p:nvPicPr>
        <p:blipFill>
          <a:blip r:embed="rId5"/>
          <a:stretch>
            <a:fillRect/>
          </a:stretch>
        </p:blipFill>
        <p:spPr>
          <a:xfrm>
            <a:off x="368768" y="849482"/>
            <a:ext cx="6636675" cy="5427320"/>
          </a:xfrm>
          <a:prstGeom prst="rect">
            <a:avLst/>
          </a:prstGeom>
        </p:spPr>
      </p:pic>
    </p:spTree>
    <p:extLst>
      <p:ext uri="{BB962C8B-B14F-4D97-AF65-F5344CB8AC3E}">
        <p14:creationId xmlns:p14="http://schemas.microsoft.com/office/powerpoint/2010/main" val="111967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0" name="Group 39">
            <a:extLst>
              <a:ext uri="{FF2B5EF4-FFF2-40B4-BE49-F238E27FC236}">
                <a16:creationId xmlns:a16="http://schemas.microsoft.com/office/drawing/2014/main" id="{A700D801-79CB-4F23-8DF8-6B0F45FCD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41" name="Picture 40">
              <a:extLst>
                <a:ext uri="{FF2B5EF4-FFF2-40B4-BE49-F238E27FC236}">
                  <a16:creationId xmlns:a16="http://schemas.microsoft.com/office/drawing/2014/main" id="{AA52F426-0370-4291-8DA2-6F1DB66EAF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2" name="Picture 41">
              <a:extLst>
                <a:ext uri="{FF2B5EF4-FFF2-40B4-BE49-F238E27FC236}">
                  <a16:creationId xmlns:a16="http://schemas.microsoft.com/office/drawing/2014/main" id="{987AEA36-C28D-4764-988B-6C2AC65033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5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15EEFFC6-B968-F71C-E94C-97731A3D6DFB}"/>
              </a:ext>
            </a:extLst>
          </p:cNvPr>
          <p:cNvSpPr>
            <a:spLocks noGrp="1"/>
          </p:cNvSpPr>
          <p:nvPr>
            <p:ph type="title"/>
          </p:nvPr>
        </p:nvSpPr>
        <p:spPr>
          <a:xfrm>
            <a:off x="838200" y="586992"/>
            <a:ext cx="11063287" cy="1331199"/>
          </a:xfrm>
        </p:spPr>
        <p:txBody>
          <a:bodyPr>
            <a:normAutofit/>
          </a:bodyPr>
          <a:lstStyle/>
          <a:p>
            <a:r>
              <a:rPr lang="en-US">
                <a:ea typeface="Microsoft GothicNeo"/>
                <a:cs typeface="Microsoft GothicNeo"/>
              </a:rPr>
              <a:t>          SOLUTION IMPLEMENTATION</a:t>
            </a:r>
            <a:endParaRPr lang="en-US"/>
          </a:p>
        </p:txBody>
      </p:sp>
      <p:sp>
        <p:nvSpPr>
          <p:cNvPr id="9" name="Content Placeholder 8">
            <a:extLst>
              <a:ext uri="{FF2B5EF4-FFF2-40B4-BE49-F238E27FC236}">
                <a16:creationId xmlns:a16="http://schemas.microsoft.com/office/drawing/2014/main" id="{71E86095-87F0-489B-0701-654D0C959A8F}"/>
              </a:ext>
            </a:extLst>
          </p:cNvPr>
          <p:cNvSpPr>
            <a:spLocks noGrp="1"/>
          </p:cNvSpPr>
          <p:nvPr>
            <p:ph idx="1"/>
          </p:nvPr>
        </p:nvSpPr>
        <p:spPr>
          <a:xfrm>
            <a:off x="754856" y="2113998"/>
            <a:ext cx="11229542" cy="4300112"/>
          </a:xfrm>
        </p:spPr>
        <p:txBody>
          <a:bodyPr lIns="109728" tIns="109728" rIns="109728" bIns="91440" anchor="t">
            <a:normAutofit/>
          </a:bodyPr>
          <a:lstStyle/>
          <a:p>
            <a:pPr>
              <a:lnSpc>
                <a:spcPct val="104000"/>
              </a:lnSpc>
            </a:pPr>
            <a:r>
              <a:rPr lang="en-US" sz="1600">
                <a:ea typeface="+mn-lt"/>
                <a:cs typeface="+mn-lt"/>
              </a:rPr>
              <a:t>People who are willing to borrow or lend need to open their accounts on a lending platform.</a:t>
            </a:r>
          </a:p>
          <a:p>
            <a:pPr>
              <a:lnSpc>
                <a:spcPct val="104000"/>
              </a:lnSpc>
            </a:pPr>
            <a:r>
              <a:rPr lang="en-US" sz="1600">
                <a:ea typeface="+mn-lt"/>
                <a:cs typeface="+mn-lt"/>
              </a:rPr>
              <a:t>Lenders provide information about their type of investment, bank account (crypto account or normal bank account) and personal information.</a:t>
            </a:r>
            <a:endParaRPr lang="en-US" sz="1600">
              <a:ea typeface="Microsoft GothicNeo Light"/>
              <a:cs typeface="Microsoft GothicNeo Light"/>
            </a:endParaRPr>
          </a:p>
          <a:p>
            <a:pPr>
              <a:lnSpc>
                <a:spcPct val="104000"/>
              </a:lnSpc>
            </a:pPr>
            <a:r>
              <a:rPr lang="en-US" sz="1600">
                <a:ea typeface="+mn-lt"/>
                <a:cs typeface="+mn-lt"/>
              </a:rPr>
              <a:t>Borrowers provide personal information like identity proof, income proof and some other legal documents. As collateral ,they might be required to provide assets or invoices .The collateral is verified by a validating agency and the collateral documents are stored on a blockchain.</a:t>
            </a:r>
            <a:endParaRPr lang="en-US" sz="1600">
              <a:ea typeface="Microsoft GothicNeo Light"/>
              <a:cs typeface="Microsoft GothicNeo Light"/>
            </a:endParaRPr>
          </a:p>
          <a:p>
            <a:pPr>
              <a:lnSpc>
                <a:spcPct val="104000"/>
              </a:lnSpc>
            </a:pPr>
            <a:r>
              <a:rPr lang="en-US" sz="1600">
                <a:ea typeface="+mn-lt"/>
                <a:cs typeface="+mn-lt"/>
              </a:rPr>
              <a:t>Once the collateral is verified and valued, the loan request is posted to the lenders. Lenders quotes multiple loan offers with varied rate of interest.</a:t>
            </a:r>
            <a:endParaRPr lang="en-US" sz="1600">
              <a:ea typeface="Microsoft GothicNeo Light"/>
              <a:cs typeface="Microsoft GothicNeo Light"/>
            </a:endParaRPr>
          </a:p>
          <a:p>
            <a:pPr>
              <a:lnSpc>
                <a:spcPct val="104000"/>
              </a:lnSpc>
            </a:pPr>
            <a:r>
              <a:rPr lang="en-US" sz="1600">
                <a:ea typeface="+mn-lt"/>
                <a:cs typeface="+mn-lt"/>
              </a:rPr>
              <a:t>Borrowers Finalize the loan offers provided by the lender. Lenders provides the funds in stable coins.</a:t>
            </a:r>
            <a:endParaRPr lang="en-US" sz="1600">
              <a:ea typeface="Microsoft GothicNeo Light"/>
              <a:cs typeface="Microsoft GothicNeo Light"/>
            </a:endParaRPr>
          </a:p>
          <a:p>
            <a:pPr>
              <a:lnSpc>
                <a:spcPct val="104000"/>
              </a:lnSpc>
            </a:pPr>
            <a:r>
              <a:rPr lang="en-US" sz="1600">
                <a:ea typeface="+mn-lt"/>
                <a:cs typeface="+mn-lt"/>
              </a:rPr>
              <a:t>Borrower makes the periodic repayment of the loan and gets rewarded in SF tokens.</a:t>
            </a:r>
            <a:endParaRPr lang="en-US" sz="1600">
              <a:ea typeface="Microsoft GothicNeo Light"/>
              <a:cs typeface="Microsoft GothicNeo Light"/>
            </a:endParaRPr>
          </a:p>
          <a:p>
            <a:pPr>
              <a:lnSpc>
                <a:spcPct val="104000"/>
              </a:lnSpc>
            </a:pPr>
            <a:r>
              <a:rPr lang="en-US" sz="1600">
                <a:ea typeface="+mn-lt"/>
                <a:cs typeface="+mn-lt"/>
              </a:rPr>
              <a:t>All the Transactions are hashed into a private blockchain.</a:t>
            </a:r>
            <a:endParaRPr lang="en-US" sz="1600">
              <a:ea typeface="Microsoft GothicNeo Light"/>
              <a:cs typeface="Microsoft GothicNeo Light"/>
            </a:endParaRPr>
          </a:p>
          <a:p>
            <a:pPr>
              <a:lnSpc>
                <a:spcPct val="104000"/>
              </a:lnSpc>
            </a:pPr>
            <a:endParaRPr lang="en-US" sz="1100"/>
          </a:p>
          <a:p>
            <a:pPr>
              <a:lnSpc>
                <a:spcPct val="104000"/>
              </a:lnSpc>
            </a:pPr>
            <a:endParaRPr lang="en-US" sz="1100">
              <a:ea typeface="Microsoft GothicNeo Light"/>
              <a:cs typeface="Microsoft GothicNeo Light"/>
            </a:endParaRPr>
          </a:p>
        </p:txBody>
      </p:sp>
    </p:spTree>
    <p:extLst>
      <p:ext uri="{BB962C8B-B14F-4D97-AF65-F5344CB8AC3E}">
        <p14:creationId xmlns:p14="http://schemas.microsoft.com/office/powerpoint/2010/main" val="2424365767"/>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B2430"/>
      </a:dk2>
      <a:lt2>
        <a:srgbClr val="F0F3F1"/>
      </a:lt2>
      <a:accent1>
        <a:srgbClr val="C34DAD"/>
      </a:accent1>
      <a:accent2>
        <a:srgbClr val="963BB1"/>
      </a:accent2>
      <a:accent3>
        <a:srgbClr val="764DC3"/>
      </a:accent3>
      <a:accent4>
        <a:srgbClr val="3E46B3"/>
      </a:accent4>
      <a:accent5>
        <a:srgbClr val="4D86C3"/>
      </a:accent5>
      <a:accent6>
        <a:srgbClr val="3BA5B1"/>
      </a:accent6>
      <a:hlink>
        <a:srgbClr val="3F67BF"/>
      </a:hlink>
      <a:folHlink>
        <a:srgbClr val="7F7F7F"/>
      </a:folHlink>
    </a:clrScheme>
    <a:fontScheme name="Custom 67">
      <a:majorFont>
        <a:latin typeface="Microsoft GothicNeo"/>
        <a:ea typeface=""/>
        <a:cs typeface=""/>
      </a:majorFont>
      <a:minorFont>
        <a:latin typeface="Microsoft GothicNe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DappledVTI</vt:lpstr>
      <vt:lpstr>SECUREFIN</vt:lpstr>
      <vt:lpstr>  INTRODUCTION</vt:lpstr>
      <vt:lpstr>CURRENT STATE</vt:lpstr>
      <vt:lpstr> PROBLEM DESCRIPTION </vt:lpstr>
      <vt:lpstr> SOLUTIONS</vt:lpstr>
      <vt:lpstr>Solution Architecture</vt:lpstr>
      <vt:lpstr>               TECHNICAL DIAGRAM</vt:lpstr>
      <vt:lpstr>          SOLUTION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77</cp:revision>
  <dcterms:created xsi:type="dcterms:W3CDTF">2022-09-20T15:23:16Z</dcterms:created>
  <dcterms:modified xsi:type="dcterms:W3CDTF">2022-09-23T05:10:13Z</dcterms:modified>
</cp:coreProperties>
</file>