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80" r:id="rId5"/>
    <p:sldId id="260" r:id="rId6"/>
    <p:sldId id="278" r:id="rId7"/>
    <p:sldId id="261" r:id="rId8"/>
    <p:sldId id="262" r:id="rId9"/>
    <p:sldId id="281" r:id="rId10"/>
    <p:sldId id="263" r:id="rId11"/>
    <p:sldId id="265" r:id="rId12"/>
    <p:sldId id="266" r:id="rId13"/>
    <p:sldId id="267" r:id="rId14"/>
    <p:sldId id="268" r:id="rId15"/>
    <p:sldId id="28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FE8"/>
    <a:srgbClr val="109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8B610-B708-4EDA-8764-B8A5F5774F87}" v="10" dt="2022-03-25T14:43:56.656"/>
    <p1510:client id="{1920ABBF-50F9-49FB-9678-9FCD924D490F}" v="37" dt="2022-03-25T19:23:18.466"/>
    <p1510:client id="{3068E453-B052-4D6F-9E39-1C46E62C0E6D}" v="2055" dt="2022-02-24T22:54:38.840"/>
    <p1510:client id="{7C6BD868-296D-481F-A82A-D49E04B41DB1}" v="319" dt="2022-03-24T19:31:02.249"/>
    <p1510:client id="{8BB7848C-4022-4656-A5FC-F1EC1ABD5AD5}" v="28" dt="2022-03-25T21:12:09.064"/>
    <p1510:client id="{B00F4789-BE57-4901-AA4A-016F7AC4C82D}" v="182" dt="2022-03-25T20:30:14.977"/>
    <p1510:client id="{DD9B332B-5CAC-4FD5-B932-64395A678E5B}" v="321" dt="2022-03-20T22:59:55.593"/>
    <p1510:client id="{F5C8FC8E-FBA0-4D85-BA4D-1533215E107F}" v="45" dt="2022-03-21T20:29:16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1--kZjrG-o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smos.azure.com/capacitycalculat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smos-db" TargetMode="External"/><Relationship Id="rId2" Type="http://schemas.openxmlformats.org/officeDocument/2006/relationships/hyperlink" Target="https://github.com/GoShow/CosmosDBDe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cosmos-db/local-emulator-release-notes" TargetMode="External"/><Relationship Id="rId5" Type="http://schemas.openxmlformats.org/officeDocument/2006/relationships/hyperlink" Target="https://www.youtube.com/watch?v=zKeLSXQVDo8&amp;list=WL&amp;index=2" TargetMode="External"/><Relationship Id="rId4" Type="http://schemas.openxmlformats.org/officeDocument/2006/relationships/hyperlink" Target="https://www.youtube.com/azurecosmosdb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A92FAED-74DA-4C9E-B3DA-28129277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353" y="502"/>
            <a:ext cx="12198014" cy="68569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534C5-4FAC-4A09-849D-65C5BA66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3" y="490379"/>
            <a:ext cx="6866022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Cosmos DB for C# Developers</a:t>
            </a:r>
          </a:p>
        </p:txBody>
      </p:sp>
    </p:spTree>
    <p:extLst>
      <p:ext uri="{BB962C8B-B14F-4D97-AF65-F5344CB8AC3E}">
        <p14:creationId xmlns:p14="http://schemas.microsoft.com/office/powerpoint/2010/main" val="405763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Consistency Levels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97D079E1-8284-5797-8C4F-CAF47EB6C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245" y="2034035"/>
            <a:ext cx="7543612" cy="3465594"/>
          </a:xfr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C611237-1574-5391-DA28-DF96E2CEFEBF}"/>
              </a:ext>
            </a:extLst>
          </p:cNvPr>
          <p:cNvSpPr txBox="1"/>
          <p:nvPr/>
        </p:nvSpPr>
        <p:spPr>
          <a:xfrm>
            <a:off x="3432805" y="5876912"/>
            <a:ext cx="532998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92D05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https://www.youtube.com/watch?v=t1--kZjrG-o</a:t>
            </a:r>
            <a:endParaRPr lang="en-US" sz="2000">
              <a:solidFill>
                <a:srgbClr val="92D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20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283"/>
            <a:ext cx="10676022" cy="24463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DB account</a:t>
            </a:r>
          </a:p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databases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containers/collections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documents/items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A87B16F-AF70-27F9-7BE1-6EE6A387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61" y="2418895"/>
            <a:ext cx="5107351" cy="31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4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707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701"/>
            <a:ext cx="10676022" cy="209541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logical partitioning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physical partitioning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502EC-68FA-4840-9FEE-247CF1A2ECAC}"/>
              </a:ext>
            </a:extLst>
          </p:cNvPr>
          <p:cNvSpPr txBox="1"/>
          <p:nvPr/>
        </p:nvSpPr>
        <p:spPr>
          <a:xfrm>
            <a:off x="836696" y="2440906"/>
            <a:ext cx="111753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Partitioning is optimized read and write data on servers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44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545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Logical Partitioning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43" y="1805573"/>
            <a:ext cx="10966784" cy="45217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container - unit that contains logical partitions with the same partition key, not the equivalent of table in relational DB's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logical partitions - buckets of data with the same partition key value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partition key - the most important choice for even distribution of storage and throughput across logical partitions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aim for single partition queries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hot partitions - should be avoided, cross partition queries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060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95"/>
            <a:ext cx="10515600" cy="128545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Physical Partitioning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2086310"/>
            <a:ext cx="10966784" cy="42310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entirely auto-managed by Cosmos DB cannot control them, so do not focus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one or more logical partitions are mapped to a single physical partition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 physical partition can provide a throughput of up to 10 000 RU's, and up to 50GB of data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new physical partitions are auto-created by splitting existing ones when throughput or data size grows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39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446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Partitioning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7C018C7-DAA0-C961-A363-47820C14E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711" y="1711893"/>
            <a:ext cx="9504577" cy="4419577"/>
          </a:xfrm>
        </p:spPr>
      </p:pic>
    </p:spTree>
    <p:extLst>
      <p:ext uri="{BB962C8B-B14F-4D97-AF65-F5344CB8AC3E}">
        <p14:creationId xmlns:p14="http://schemas.microsoft.com/office/powerpoint/2010/main" val="337317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Request Units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4"/>
            <a:ext cx="10799286" cy="24398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is Cosmos DB currency that abstracts physical resources (CPU, Memory, IOPS) for performing requests</a:t>
            </a:r>
          </a:p>
          <a:p>
            <a:pPr>
              <a:buFont typeface="Arial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1RU = 1kb read document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same operation will cost always same amount of request units 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EF883-7953-4327-A718-08B9072F0CAA}"/>
              </a:ext>
            </a:extLst>
          </p:cNvPr>
          <p:cNvSpPr txBox="1"/>
          <p:nvPr/>
        </p:nvSpPr>
        <p:spPr>
          <a:xfrm>
            <a:off x="834190" y="4938492"/>
            <a:ext cx="53299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solidFill>
                  <a:srgbClr val="92D05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https://cosmos.azure.com/capacitycalculator</a:t>
            </a:r>
            <a:endParaRPr lang="en-US" sz="2000">
              <a:solidFill>
                <a:srgbClr val="92D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75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54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Throughput - the "horse power" of Cosmos DB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2086310"/>
            <a:ext cx="10966784" cy="3742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provisioned(auto scale and manual) - a certain amount of throughput that is provisioned on your databases and containers, the cost of your database operations is calculated from the number of RUs available every second</a:t>
            </a:r>
            <a:b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serverless - consumption-based fashion where you are only charged for the Request Units consumed by your database operations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97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518"/>
            <a:ext cx="10515600" cy="12854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Provisioned Manual Throughput on Database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14" y="2792281"/>
            <a:ext cx="10966784" cy="28078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the throughput is shared across all the containers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you do not get predictable performance on any specific container because all containers share it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an exception is if you specified a provisioned throughput on specific containers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8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891"/>
            <a:ext cx="10515600" cy="12854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Provisioned Manual Throughput on Container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14" y="2792281"/>
            <a:ext cx="10966784" cy="28078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is exclusively reserved for that container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is evenly distributed among its logical and physical partitions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if logical partition consumes more than the throughput that was allocated, it's possible that your operations will be rate-limited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12" y="1229482"/>
            <a:ext cx="10515600" cy="1295634"/>
          </a:xfrm>
        </p:spPr>
        <p:txBody>
          <a:bodyPr>
            <a:normAutofit/>
          </a:bodyPr>
          <a:lstStyle/>
          <a:p>
            <a:pPr algn="ctr"/>
            <a:r>
              <a:rPr lang="en-US" sz="4800" noProof="1">
                <a:solidFill>
                  <a:schemeClr val="bg1"/>
                </a:solidFill>
                <a:cs typeface="Calibri Light"/>
              </a:rPr>
              <a:t>About</a:t>
            </a:r>
            <a:r>
              <a:rPr lang="en-US" sz="4800" dirty="0">
                <a:solidFill>
                  <a:schemeClr val="bg1"/>
                </a:solidFill>
                <a:cs typeface="Calibri Light"/>
              </a:rPr>
              <a:t> me</a:t>
            </a:r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8256"/>
            <a:ext cx="10676022" cy="2797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SoftUni graduate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cs typeface="Calibri"/>
              </a:rPr>
              <a:t>developer with 8 years of experience in .NET tech stack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now - backend developer in 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ScaleForce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-&gt; </a:t>
            </a:r>
            <a:r>
              <a:rPr lang="en-US" sz="3200" dirty="0" err="1">
                <a:solidFill>
                  <a:schemeClr val="bg1"/>
                </a:solidFill>
                <a:ea typeface="+mn-lt"/>
                <a:cs typeface="+mn-lt"/>
              </a:rPr>
              <a:t>Excitel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 Technology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not a DB expert</a:t>
            </a: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827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4891"/>
            <a:ext cx="10515600" cy="128545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Provisioned Autoscale Throughput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14" y="2792281"/>
            <a:ext cx="10966784" cy="28078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throughput is scaled based on the usage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databases and containers automatically scale the provisioned throughput as needed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range is between max set RUs and 10% of max:</a:t>
            </a:r>
            <a:b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for example 400 - 4000 RU's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003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12" y="976264"/>
            <a:ext cx="10515600" cy="128545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SQL(Core) API</a:t>
            </a:r>
            <a:endParaRPr lang="en-US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14" y="2792281"/>
            <a:ext cx="10966784" cy="28078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is native to Azure Cosmos DB.</a:t>
            </a:r>
            <a:b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</a:b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This API stores data in document format. It offers the best end-to-end experience as we have full control over the interface, service, and the SDK client libraries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endParaRPr lang="en-US" sz="32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77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Calibri Light"/>
                <a:cs typeface="Calibri Light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3486784"/>
            <a:ext cx="10686182" cy="22690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in Azure Portal</a:t>
            </a: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Calibri"/>
                <a:cs typeface="Calibri"/>
              </a:rPr>
              <a:t>locally - using Cosmos DB Emulator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502EC-68FA-4840-9FEE-247CF1A2ECAC}"/>
              </a:ext>
            </a:extLst>
          </p:cNvPr>
          <p:cNvSpPr txBox="1"/>
          <p:nvPr/>
        </p:nvSpPr>
        <p:spPr>
          <a:xfrm>
            <a:off x="826536" y="2255219"/>
            <a:ext cx="1117533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Create account, database, container, collection, throughput, manipulate data.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15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32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Resources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4"/>
            <a:ext cx="10799286" cy="243985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71556-DE65-4923-ADF5-90CE59B2AF0E}"/>
              </a:ext>
            </a:extLst>
          </p:cNvPr>
          <p:cNvSpPr txBox="1"/>
          <p:nvPr/>
        </p:nvSpPr>
        <p:spPr>
          <a:xfrm>
            <a:off x="847072" y="3151157"/>
            <a:ext cx="1087544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https://github.com/GoShow/CosmosDBDemo</a:t>
            </a:r>
            <a:endParaRPr lang="en-US" sz="2400">
              <a:solidFill>
                <a:srgbClr val="92D05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https://docs.microsoft.com/en-us/azure/cosmos-db</a:t>
            </a:r>
            <a:endParaRPr lang="en-US" sz="2400">
              <a:solidFill>
                <a:srgbClr val="92D05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https://www.youtube.com/azurecosmosdb</a:t>
            </a:r>
            <a:endParaRPr lang="en-US" sz="2400">
              <a:solidFill>
                <a:srgbClr val="92D050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https://www.youtube.com/watch?v=zKeLSXQVDo8&amp;list=WL&amp;index=2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92D050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https://docs.microsoft.com/en-us/azure/cosmos-db/local-emulator-release-notes</a:t>
            </a:r>
            <a:endParaRPr lang="en-US" sz="2400">
              <a:solidFill>
                <a:srgbClr val="92D050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659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705"/>
            <a:ext cx="10509455" cy="243956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4"/>
            <a:ext cx="10799286" cy="243985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415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705"/>
            <a:ext cx="10509455" cy="243956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Thank you!!!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4"/>
            <a:ext cx="10799286" cy="243985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200" dirty="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7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543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Cosmos DB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8466"/>
            <a:ext cx="10676022" cy="27170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huge topic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fully auto managed NoSQL distributed database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3200" noProof="1">
                <a:solidFill>
                  <a:schemeClr val="bg1"/>
                </a:solidFill>
                <a:cs typeface="Calibri"/>
              </a:rPr>
              <a:t>Platform As A Service (PAAS)</a:t>
            </a: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multi region data distribution all over the world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83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22050-729E-4B7E-9F8B-837F864B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552" y="1059532"/>
            <a:ext cx="5217944" cy="73367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SQL - relational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72" y="2505075"/>
            <a:ext cx="5278103" cy="630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cs typeface="Calibri"/>
              </a:rPr>
              <a:t>vertical scaling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50274-04C5-4443-AB66-0EBBA66C6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712" y="2505075"/>
            <a:ext cx="5567702" cy="630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horizontal scaling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ADF1DB8-84BE-4446-8DE5-B0CB89EDFA82}"/>
              </a:ext>
            </a:extLst>
          </p:cNvPr>
          <p:cNvSpPr txBox="1">
            <a:spLocks/>
          </p:cNvSpPr>
          <p:nvPr/>
        </p:nvSpPr>
        <p:spPr>
          <a:xfrm>
            <a:off x="6175792" y="1061534"/>
            <a:ext cx="4927182" cy="733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NoSQL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8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6661D980-8DB0-2191-1075-B0494369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76" y="3427989"/>
            <a:ext cx="6592277" cy="2854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900CA-DB66-C574-65FD-E72F9520DB62}"/>
              </a:ext>
            </a:extLst>
          </p:cNvPr>
          <p:cNvSpPr txBox="1"/>
          <p:nvPr/>
        </p:nvSpPr>
        <p:spPr>
          <a:xfrm>
            <a:off x="5010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7226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22050-729E-4B7E-9F8B-837F864B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552" y="1059532"/>
            <a:ext cx="5217944" cy="73367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SQL - relational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72" y="2088255"/>
            <a:ext cx="5278103" cy="1255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defined schema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relational table based data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50274-04C5-4443-AB66-0EBBA66C6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712" y="2088255"/>
            <a:ext cx="5567702" cy="1789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schema-agnostic, fluid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non-relational data  (document, key/value)</a:t>
            </a: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ADF1DB8-84BE-4446-8DE5-B0CB89EDFA82}"/>
              </a:ext>
            </a:extLst>
          </p:cNvPr>
          <p:cNvSpPr txBox="1">
            <a:spLocks/>
          </p:cNvSpPr>
          <p:nvPr/>
        </p:nvSpPr>
        <p:spPr>
          <a:xfrm>
            <a:off x="6175792" y="1061534"/>
            <a:ext cx="4927182" cy="733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NoSQL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28184051-30BF-2B72-20DE-5BBC4FF2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5" y="3900186"/>
            <a:ext cx="4215098" cy="243778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379AA51-5800-0E07-739E-06470358B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41" y="3899702"/>
            <a:ext cx="4358377" cy="24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0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22050-729E-4B7E-9F8B-837F864B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552" y="1059532"/>
            <a:ext cx="5217944" cy="73367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SQL - relational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72" y="2505075"/>
            <a:ext cx="5278103" cy="558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data normalization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50274-04C5-4443-AB66-0EBBA66C6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712" y="2505075"/>
            <a:ext cx="5567702" cy="623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data denormalization</a:t>
            </a:r>
            <a:endParaRPr lang="en-US" dirty="0">
              <a:solidFill>
                <a:schemeClr val="bg1"/>
              </a:solidFill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ADF1DB8-84BE-4446-8DE5-B0CB89EDFA82}"/>
              </a:ext>
            </a:extLst>
          </p:cNvPr>
          <p:cNvSpPr txBox="1">
            <a:spLocks/>
          </p:cNvSpPr>
          <p:nvPr/>
        </p:nvSpPr>
        <p:spPr>
          <a:xfrm>
            <a:off x="6175792" y="1061534"/>
            <a:ext cx="4927182" cy="733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0" dirty="0">
                <a:solidFill>
                  <a:schemeClr val="bg1"/>
                </a:solidFill>
                <a:cs typeface="Calibri"/>
              </a:rPr>
              <a:t>NoSQL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33A856B-0E7C-1C89-0C0E-7C8F2A7B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97" y="4095873"/>
            <a:ext cx="4482123" cy="1655637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D6D6E9-CED9-28BC-3B67-9B70CB04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098733"/>
            <a:ext cx="4045764" cy="16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2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Benefits of Cosmos 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519"/>
            <a:ext cx="10676022" cy="37798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automatic and instant horizontal scalability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automatic management - no administration needed(updates, patches, etc.)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with a few clicks multi region data distribution anywhere in the world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offers 99.999% SLA for both read and write availability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989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Supported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283"/>
            <a:ext cx="10676022" cy="29576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SQL(Core) API – native for Cosmos DB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Mongo DB API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Cassandra API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Gremlin API – graph structured</a:t>
            </a: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Table API – key/value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839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1450-7EF7-4AF8-8467-7DEB4F5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85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cs typeface="Calibri Light"/>
              </a:rPr>
              <a:t>Consistency Levels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8129-CCEE-42FF-A5E3-0C161375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1034"/>
            <a:ext cx="10676022" cy="27872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strong</a:t>
            </a:r>
          </a:p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bounded staleness</a:t>
            </a: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session - default level</a:t>
            </a:r>
            <a:endParaRPr lang="en-US" sz="3200" dirty="0">
              <a:solidFill>
                <a:schemeClr val="bg1"/>
              </a:solidFill>
              <a:cs typeface="Calibri"/>
            </a:endParaRPr>
          </a:p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consistent prefix</a:t>
            </a: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eventual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502EC-68FA-4840-9FEE-247CF1A2ECAC}"/>
              </a:ext>
            </a:extLst>
          </p:cNvPr>
          <p:cNvSpPr txBox="1"/>
          <p:nvPr/>
        </p:nvSpPr>
        <p:spPr>
          <a:xfrm>
            <a:off x="862748" y="1902484"/>
            <a:ext cx="1015281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Consistency describes the uniformity of data in a distributed database. It's a contract how and when data is replicated.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7" name="Picture 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4B7876F-7D17-120E-6E00-939B9B4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59" y="3484785"/>
            <a:ext cx="4045764" cy="27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4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Cosmos DB for C# Developers</vt:lpstr>
      <vt:lpstr>About me</vt:lpstr>
      <vt:lpstr>Cosmos DB Overview</vt:lpstr>
      <vt:lpstr>PowerPoint Presentation</vt:lpstr>
      <vt:lpstr>PowerPoint Presentation</vt:lpstr>
      <vt:lpstr>PowerPoint Presentation</vt:lpstr>
      <vt:lpstr>Benefits of Cosmos DB</vt:lpstr>
      <vt:lpstr>Supported APIs</vt:lpstr>
      <vt:lpstr>Consistency Levels</vt:lpstr>
      <vt:lpstr>Consistency Levels</vt:lpstr>
      <vt:lpstr>Hierarchy</vt:lpstr>
      <vt:lpstr>Partitioning</vt:lpstr>
      <vt:lpstr>Logical Partitioning</vt:lpstr>
      <vt:lpstr>Physical Partitioning</vt:lpstr>
      <vt:lpstr>Partitioning</vt:lpstr>
      <vt:lpstr>Request Units</vt:lpstr>
      <vt:lpstr>Throughput - the "horse power" of Cosmos DB</vt:lpstr>
      <vt:lpstr>Provisioned Manual Throughput on Database</vt:lpstr>
      <vt:lpstr>Provisioned Manual Throughput on Container</vt:lpstr>
      <vt:lpstr>Provisioned Autoscale Throughput</vt:lpstr>
      <vt:lpstr>SQL(Core) API</vt:lpstr>
      <vt:lpstr>Examples</vt:lpstr>
      <vt:lpstr>Resources</vt:lpstr>
      <vt:lpstr>Q &amp; A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1066</cp:revision>
  <dcterms:created xsi:type="dcterms:W3CDTF">2022-02-24T19:31:10Z</dcterms:created>
  <dcterms:modified xsi:type="dcterms:W3CDTF">2022-03-25T21:14:27Z</dcterms:modified>
</cp:coreProperties>
</file>