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93" r:id="rId5"/>
    <p:sldId id="279" r:id="rId6"/>
    <p:sldId id="794" r:id="rId7"/>
    <p:sldId id="797" r:id="rId8"/>
    <p:sldId id="798" r:id="rId9"/>
    <p:sldId id="799" r:id="rId10"/>
    <p:sldId id="800" r:id="rId11"/>
    <p:sldId id="8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94661"/>
  </p:normalViewPr>
  <p:slideViewPr>
    <p:cSldViewPr snapToGrid="0">
      <p:cViewPr varScale="1">
        <p:scale>
          <a:sx n="93" d="100"/>
          <a:sy n="93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76F14-2092-406D-8471-6B55EA7F890E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07E80-0A03-4259-992D-28149BD06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0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588-76CC-4794-89B5-2B7F8328B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6DFBA-A2BB-48DF-9CE3-8689CDC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605D-82EE-48E2-8D7F-C0D06F9A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729E-3B37-4637-BEDD-25FDB580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90FB1-7ACA-4F56-8C4C-6EC1D1E2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B116-BAA2-4199-B29C-920215C1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C1A19-3FDB-4BB9-B961-EF4BB5366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F058-C4B3-4C3D-AD92-56C77724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7BF5-3E09-435E-8F58-8F2D6EEE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8A51-14BC-497B-A2DE-38D70559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1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CD3F3-A98F-48AC-B85D-FDF64FA66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FCEF7-D87E-4119-A8F7-8F719AEE5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839D-E4DD-4BF6-9F54-C173A659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DD39-D392-4E77-8FE5-CEC4A061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651B-CF2F-4E5F-9915-4F3C4C79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2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 C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0000" y="1080000"/>
            <a:ext cx="10080000" cy="5160000"/>
          </a:xfrm>
        </p:spPr>
        <p:txBody>
          <a:bodyPr wrap="square"/>
          <a:lstStyle/>
          <a:p>
            <a:pPr lvl="0"/>
            <a:r>
              <a:rPr lang="da-DK" noProof="0" err="1"/>
              <a:t>Click</a:t>
            </a:r>
            <a:r>
              <a:rPr lang="da-DK" noProof="0"/>
              <a:t> to </a:t>
            </a:r>
            <a:r>
              <a:rPr lang="da-DK" noProof="0" err="1"/>
              <a:t>edit</a:t>
            </a:r>
            <a:r>
              <a:rPr lang="da-DK" noProof="0"/>
              <a:t> Master </a:t>
            </a:r>
            <a:r>
              <a:rPr lang="da-DK" noProof="0" err="1"/>
              <a:t>text</a:t>
            </a:r>
            <a:r>
              <a:rPr lang="da-DK" noProof="0"/>
              <a:t> </a:t>
            </a:r>
            <a:r>
              <a:rPr lang="da-DK" noProof="0" err="1"/>
              <a:t>styles</a:t>
            </a:r>
            <a:endParaRPr lang="da-DK" noProof="0"/>
          </a:p>
          <a:p>
            <a:pPr lvl="1"/>
            <a:r>
              <a:rPr lang="da-DK" noProof="0"/>
              <a:t>Second </a:t>
            </a:r>
            <a:r>
              <a:rPr lang="da-DK" noProof="0" err="1"/>
              <a:t>level</a:t>
            </a:r>
            <a:endParaRPr lang="da-DK" noProof="0"/>
          </a:p>
          <a:p>
            <a:pPr lvl="2"/>
            <a:r>
              <a:rPr lang="da-DK" noProof="0"/>
              <a:t>Third </a:t>
            </a:r>
            <a:r>
              <a:rPr lang="da-DK" noProof="0" err="1"/>
              <a:t>level</a:t>
            </a:r>
            <a:endParaRPr lang="da-DK" noProof="0"/>
          </a:p>
          <a:p>
            <a:pPr lvl="3"/>
            <a:r>
              <a:rPr lang="da-DK" noProof="0" err="1"/>
              <a:t>Fourth</a:t>
            </a:r>
            <a:r>
              <a:rPr lang="da-DK" noProof="0"/>
              <a:t> </a:t>
            </a:r>
            <a:r>
              <a:rPr lang="da-DK" noProof="0" err="1"/>
              <a:t>level</a:t>
            </a:r>
            <a:endParaRPr lang="da-DK" noProof="0"/>
          </a:p>
          <a:p>
            <a:pPr lvl="4"/>
            <a:r>
              <a:rPr lang="da-DK" noProof="0"/>
              <a:t>Fifth </a:t>
            </a:r>
            <a:r>
              <a:rPr lang="da-DK" noProof="0" err="1"/>
              <a:t>level</a:t>
            </a:r>
            <a:endParaRPr lang="en-US" noProof="0"/>
          </a:p>
        </p:txBody>
      </p:sp>
      <p:pic>
        <p:nvPicPr>
          <p:cNvPr id="13" name="Picture 12" descr="4_LEGO_ppt-configuration_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42" y="5116513"/>
            <a:ext cx="1044645" cy="1518320"/>
          </a:xfrm>
          <a:prstGeom prst="rect">
            <a:avLst/>
          </a:prstGeom>
        </p:spPr>
      </p:pic>
      <p:pic>
        <p:nvPicPr>
          <p:cNvPr id="12" name="Picture 56" descr="LEGO_LOGO_ppt_15x15m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400" y="240000"/>
            <a:ext cx="539515" cy="53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©2017 The LEGO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9C479F0-10A2-9F40-AAC5-129E45E74B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A819C6-36E1-254A-91C8-8642B21A04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1" y="744575"/>
            <a:ext cx="1143000" cy="1143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5CDBD9-2656-3F4E-BFD3-FA1D03A870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-58131"/>
            <a:ext cx="6096000" cy="6942667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latin typeface="Cera Pro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FC2B29-6921-AF4C-AB52-A718A2E16F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2" y="2194559"/>
            <a:ext cx="4703569" cy="17937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  <a:endParaRPr lang="en-GB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A5C520A3-B47E-D947-ACED-7CF40E93FA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2" y="4029779"/>
            <a:ext cx="4703569" cy="1054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2400"/>
              <a:t>Sub 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E43608E-5519-9E49-9993-2DF49E7DFC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2" y="5125547"/>
            <a:ext cx="4703569" cy="1322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Additional Info</a:t>
            </a:r>
            <a:endParaRPr lang="en-GB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29DE84A-B330-2546-8566-AFA9F96F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2" y="93083"/>
            <a:ext cx="10061221" cy="49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bg2">
                    <a:lumMod val="65000"/>
                  </a:schemeClr>
                </a:solidFill>
                <a:latin typeface="Cera Pro" pitchFamily="2" charset="0"/>
                <a:ea typeface="Cera Pro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Information  |  ©2020 The LEGO Group 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4654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B85B-CEAF-4A15-913F-D6B03489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8CC5-DEB7-4C1F-88DE-526C47C1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B21E-297D-4049-8B32-AB4FE9AF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1F70-D06E-4AE5-9AAE-388923E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0D2F-2A6A-4A19-9815-AB48B859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3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D77-96D6-41EB-8023-4BDF30EE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DEE8-AF57-4850-BAFB-B65B5D06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73AE-464C-499D-98F1-985BA47A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A9B3-C49B-4DCA-B59C-7D3DD1D7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C75D-38F7-4CC8-B867-1AD26354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795-23EF-4C98-8047-71E09BA8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7259-0840-45AE-A648-7E39B70FE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74BB9-4B77-431F-9E5E-C1358B4A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75A3-5B1D-4682-AD1C-A88A0237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67A8-4605-4268-83C7-D7C74BFC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75B17-C554-443C-B3E2-47BE3CFF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2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C112-238F-4434-949B-2B5CBCD4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972A-9C40-4F9B-AB26-8A403422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C8495-0B5A-4645-BAC7-867D04F3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24AF9-6837-42A6-8F75-52DE425B5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FB176-6426-4423-A6ED-43AB901F5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33F9F-FB25-45FF-8FE3-E22352A7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E99A2-CA2C-4009-AEC9-802A5E76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09D8B-5F04-4A73-83B0-CBD04016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2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2CB3-AD57-4026-9D10-AC7E9ECE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EE91B-4850-42BE-A245-BCDAACAF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365F8-73FA-4F09-AC74-0B56933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425E6-F1F4-404F-AB91-CA00E6BC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60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7C6DC-82C3-4A94-BF91-EE16B1B2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1C0B9-F1E3-452A-8BB2-033D046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E6451-EDEE-4D8D-9121-B2659EEF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7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5716-2FF1-430A-8EF1-C277CDCC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8123-B855-457B-AD63-486749A5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F1EF0-6E0B-4301-8915-B7F1C6A11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3AEEB-E1A1-41CF-84B3-FB9D41D1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F4F2-5624-4D82-B741-1174A523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8F7CF-F7E7-48E0-8F04-5F6A12D2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3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6D5-38C3-4631-B794-AA9184C3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0F18F-12D0-418A-BEF1-26AACD360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F1061-13C7-47AC-BE35-850E5088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328BD-14A0-4365-A15C-4F7AA7B7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8119-C2F2-4692-99C0-B421302F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B33D-D224-4B6E-9B8C-9C3C9D55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44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2E7EE-2144-425F-9545-49F5A875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26DB5-8B12-4004-9214-B69A0CAF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EDE7-394D-4B36-9052-A0C8E7CDA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DA4F-93FD-4317-B43C-0F4CFBD4FBC3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8DC0-4B7D-4E8D-911E-671559B2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275D-4543-416D-8491-BE8978FA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8F71-DF47-48C1-8C8D-B84389CA985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C3296-03C8-24F6-77CF-7165219430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98300" y="6672580"/>
            <a:ext cx="8175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27673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gogroup.sharepoint.com/sites/LEGOBrandPackag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floor, person, young, boy&#10;&#10;Description automatically generated">
            <a:extLst>
              <a:ext uri="{FF2B5EF4-FFF2-40B4-BE49-F238E27FC236}">
                <a16:creationId xmlns:a16="http://schemas.microsoft.com/office/drawing/2014/main" id="{5D2EF90C-E239-0944-8D65-85B0B4A86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369" r="20369"/>
          <a:stretch/>
        </p:blipFill>
        <p:spPr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60E904-82B6-D540-BF8A-B30D44A0D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616298"/>
            <a:ext cx="5041338" cy="1054284"/>
          </a:xfrm>
        </p:spPr>
        <p:txBody>
          <a:bodyPr/>
          <a:lstStyle/>
          <a:p>
            <a:pPr algn="r"/>
            <a:r>
              <a:rPr lang="en-GB" dirty="0"/>
              <a:t>IoT Data Storage and Distribution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7561C03-9BB5-4D6C-B049-A443DC5C53B5}"/>
              </a:ext>
            </a:extLst>
          </p:cNvPr>
          <p:cNvSpPr txBox="1">
            <a:spLocks/>
          </p:cNvSpPr>
          <p:nvPr/>
        </p:nvSpPr>
        <p:spPr>
          <a:xfrm>
            <a:off x="-2405165" y="754008"/>
            <a:ext cx="2242452" cy="5724580"/>
          </a:xfrm>
          <a:prstGeom prst="rect">
            <a:avLst/>
          </a:prstGeom>
        </p:spPr>
        <p:txBody>
          <a:bodyPr vert="horz" wrap="square" lIns="0" tIns="0" rIns="0" bIns="0" numCol="1" spcCol="457200" rtlCol="0">
            <a:spAutoFit/>
          </a:bodyPr>
          <a:lstStyle>
            <a:lvl1pPr marL="179388" indent="-17938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Cera Pro" pitchFamily="2" charset="0"/>
                <a:cs typeface="Arial" charset="0"/>
              </a:defRPr>
            </a:lvl1pPr>
            <a:lvl2pPr marL="358775" indent="-17938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Cera Pro" pitchFamily="2" charset="0"/>
                <a:cs typeface="Arial" charset="0"/>
              </a:defRPr>
            </a:lvl2pPr>
            <a:lvl3pPr marL="539750" indent="-17938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Cera Pro" pitchFamily="2" charset="0"/>
                <a:cs typeface="Arial" charset="0"/>
              </a:defRPr>
            </a:lvl3pPr>
            <a:lvl4pPr marL="719138" indent="-17938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Cera Pro Light" pitchFamily="2" charset="0"/>
                <a:cs typeface="Arial" charset="0"/>
              </a:defRPr>
            </a:lvl4pPr>
            <a:lvl5pPr marL="898525" indent="-179388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000" b="0" i="0" kern="1200">
                <a:solidFill>
                  <a:schemeClr val="tx2"/>
                </a:solidFill>
                <a:latin typeface="+mn-lt"/>
                <a:ea typeface="Cera Pro Light" pitchFamily="2" charset="0"/>
                <a:cs typeface="Arial" charset="0"/>
              </a:defRPr>
            </a:lvl5pPr>
            <a:lvl6pPr marL="1080000" indent="-1800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1260000" indent="-1800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440000" indent="-1800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sz="140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620000" indent="-1800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 sz="140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r>
              <a:rPr lang="en-GB" sz="1067" b="1">
                <a:solidFill>
                  <a:srgbClr val="000000"/>
                </a:solidFill>
                <a:latin typeface="Cera Pro"/>
              </a:rPr>
              <a:t>Be sure to install the font </a:t>
            </a:r>
            <a:r>
              <a:rPr lang="en-GB" sz="1067" b="1" err="1">
                <a:solidFill>
                  <a:srgbClr val="000000"/>
                </a:solidFill>
                <a:latin typeface="Cera Pro"/>
              </a:rPr>
              <a:t>Cera</a:t>
            </a:r>
            <a:r>
              <a:rPr lang="en-GB" sz="1067" b="1">
                <a:solidFill>
                  <a:srgbClr val="000000"/>
                </a:solidFill>
                <a:latin typeface="Cera Pro"/>
              </a:rPr>
              <a:t> Pro if not already installed*</a:t>
            </a:r>
          </a:p>
          <a:p>
            <a:pPr marL="239177" lvl="1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r>
              <a:rPr lang="en-GB" sz="933" err="1">
                <a:solidFill>
                  <a:srgbClr val="000000"/>
                </a:solidFill>
                <a:latin typeface="Cera Pro"/>
              </a:rPr>
              <a:t>Cera</a:t>
            </a:r>
            <a:r>
              <a:rPr lang="en-GB" sz="933">
                <a:solidFill>
                  <a:srgbClr val="000000"/>
                </a:solidFill>
                <a:latin typeface="Cera Pro"/>
              </a:rPr>
              <a:t> Pro is the official LEGO brand typeface. It was auto-rolled out onto most employees’ computers, but if you don’t have the font:</a:t>
            </a:r>
          </a:p>
          <a:p>
            <a:pPr marL="478355" lvl="1" indent="-239178" defTabSz="609585">
              <a:spcBef>
                <a:spcPts val="800"/>
              </a:spcBef>
              <a:buClr>
                <a:srgbClr val="000000"/>
              </a:buClr>
              <a:defRPr/>
            </a:pPr>
            <a:r>
              <a:rPr lang="en-GB" sz="933">
                <a:solidFill>
                  <a:srgbClr val="000000"/>
                </a:solidFill>
                <a:latin typeface="Cera Pro"/>
              </a:rPr>
              <a:t>On PC, go to </a:t>
            </a:r>
            <a:r>
              <a:rPr lang="en-GB" sz="933" b="1">
                <a:solidFill>
                  <a:srgbClr val="000000"/>
                </a:solidFill>
                <a:latin typeface="Cera Pro"/>
              </a:rPr>
              <a:t>IT Toolbox &gt; LEGO Fonts</a:t>
            </a:r>
          </a:p>
          <a:p>
            <a:pPr marL="478355" lvl="1" indent="-239178" defTabSz="609585">
              <a:spcBef>
                <a:spcPts val="800"/>
              </a:spcBef>
              <a:buClr>
                <a:srgbClr val="000000"/>
              </a:buClr>
              <a:defRPr/>
            </a:pPr>
            <a:r>
              <a:rPr lang="en-GB" sz="933">
                <a:solidFill>
                  <a:srgbClr val="000000"/>
                </a:solidFill>
                <a:latin typeface="Cera Pro"/>
              </a:rPr>
              <a:t>On Mac, open </a:t>
            </a:r>
            <a:r>
              <a:rPr lang="en-GB" sz="933" b="1">
                <a:solidFill>
                  <a:srgbClr val="000000"/>
                </a:solidFill>
                <a:latin typeface="Cera Pro"/>
              </a:rPr>
              <a:t>Universal Type Client </a:t>
            </a:r>
            <a:r>
              <a:rPr lang="en-GB" sz="933">
                <a:solidFill>
                  <a:srgbClr val="000000"/>
                </a:solidFill>
                <a:latin typeface="Cera Pro"/>
              </a:rPr>
              <a:t>and ensure it’s turned on.</a:t>
            </a:r>
          </a:p>
          <a:p>
            <a:pPr marL="478355" lvl="1" indent="-239178" defTabSz="609585">
              <a:spcBef>
                <a:spcPts val="800"/>
              </a:spcBef>
              <a:buClr>
                <a:srgbClr val="000000"/>
              </a:buClr>
              <a:defRPr/>
            </a:pPr>
            <a:r>
              <a:rPr lang="en-GB" sz="933">
                <a:solidFill>
                  <a:srgbClr val="000000"/>
                </a:solidFill>
                <a:latin typeface="Cera Pro"/>
              </a:rPr>
              <a:t>External Partners can download from the </a:t>
            </a:r>
            <a:r>
              <a:rPr lang="en-GB" sz="933">
                <a:solidFill>
                  <a:srgbClr val="000000"/>
                </a:solidFill>
                <a:latin typeface="Cera Pro"/>
                <a:hlinkClick r:id="rId3"/>
              </a:rPr>
              <a:t>External Brand Package.</a:t>
            </a:r>
            <a:endParaRPr lang="en-GB" sz="933">
              <a:solidFill>
                <a:srgbClr val="000000"/>
              </a:solidFill>
              <a:latin typeface="Cera Pro"/>
            </a:endParaRPr>
          </a:p>
          <a:p>
            <a:pPr marL="239177" lvl="1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r>
              <a:rPr lang="en-GB" sz="533">
                <a:solidFill>
                  <a:srgbClr val="000000">
                    <a:lumMod val="50000"/>
                    <a:lumOff val="50000"/>
                  </a:srgbClr>
                </a:solidFill>
                <a:latin typeface="Cera Pro"/>
              </a:rPr>
              <a:t>*call Global IT if you experience issues with this</a:t>
            </a:r>
            <a:endParaRPr lang="en-GB" sz="933" i="1">
              <a:solidFill>
                <a:srgbClr val="000000"/>
              </a:solidFill>
              <a:latin typeface="Cera Pro"/>
            </a:endParaRPr>
          </a:p>
          <a:p>
            <a:pPr marL="239177" lvl="1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r>
              <a:rPr lang="en-GB" sz="933" b="1">
                <a:solidFill>
                  <a:srgbClr val="000000"/>
                </a:solidFill>
                <a:latin typeface="Cera Pro"/>
              </a:rPr>
              <a:t>Now you’re ready to make a custom presentation! </a:t>
            </a:r>
            <a:endParaRPr lang="en-GB" sz="933" i="1">
              <a:solidFill>
                <a:srgbClr val="000000"/>
              </a:solidFill>
              <a:latin typeface="Cera Pro"/>
            </a:endParaRPr>
          </a:p>
          <a:p>
            <a:pPr marL="239177" lvl="1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endParaRPr lang="en-GB" sz="1067" b="1">
              <a:solidFill>
                <a:srgbClr val="000000"/>
              </a:solidFill>
              <a:latin typeface="Cera Pro"/>
            </a:endParaRPr>
          </a:p>
          <a:p>
            <a:pPr marL="239177" lvl="1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endParaRPr lang="en-GB" sz="1067" b="1">
              <a:solidFill>
                <a:srgbClr val="000000"/>
              </a:solidFill>
              <a:latin typeface="Cera Pro"/>
            </a:endParaRPr>
          </a:p>
          <a:p>
            <a:pPr marL="239177" lvl="1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endParaRPr lang="en-GB" sz="1067" b="1">
              <a:solidFill>
                <a:srgbClr val="000000"/>
              </a:solidFill>
              <a:latin typeface="Cera Pro"/>
            </a:endParaRPr>
          </a:p>
          <a:p>
            <a:pPr marL="0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endParaRPr lang="en-GB" sz="1067" b="1">
              <a:solidFill>
                <a:srgbClr val="000000"/>
              </a:solidFill>
              <a:latin typeface="Cera Pro"/>
            </a:endParaRPr>
          </a:p>
          <a:p>
            <a:pPr marL="304792" indent="-304792" defTabSz="609585">
              <a:spcBef>
                <a:spcPts val="800"/>
              </a:spcBef>
              <a:buClr>
                <a:srgbClr val="000000"/>
              </a:buClr>
              <a:buFont typeface="+mj-lt"/>
              <a:buAutoNum type="arabicPeriod"/>
              <a:defRPr/>
            </a:pPr>
            <a:endParaRPr lang="en-GB" sz="933">
              <a:solidFill>
                <a:srgbClr val="000000"/>
              </a:solidFill>
              <a:latin typeface="Cera Pro"/>
            </a:endParaRPr>
          </a:p>
          <a:p>
            <a:pPr marL="304792" indent="-304792" defTabSz="609585">
              <a:spcBef>
                <a:spcPts val="800"/>
              </a:spcBef>
              <a:buClr>
                <a:srgbClr val="000000"/>
              </a:buClr>
              <a:buFont typeface="+mj-lt"/>
              <a:buAutoNum type="arabicPeriod"/>
              <a:defRPr/>
            </a:pPr>
            <a:endParaRPr lang="en-GB" sz="933">
              <a:solidFill>
                <a:srgbClr val="000000"/>
              </a:solidFill>
              <a:latin typeface="Cera Pro"/>
            </a:endParaRPr>
          </a:p>
          <a:p>
            <a:pPr marL="0" indent="0" defTabSz="609585">
              <a:spcBef>
                <a:spcPts val="800"/>
              </a:spcBef>
              <a:buClr>
                <a:srgbClr val="000000"/>
              </a:buClr>
              <a:buNone/>
              <a:defRPr/>
            </a:pPr>
            <a:endParaRPr lang="en-GB" sz="933">
              <a:solidFill>
                <a:srgbClr val="000000"/>
              </a:solidFill>
              <a:latin typeface="Cera Pro"/>
            </a:endParaRPr>
          </a:p>
          <a:p>
            <a:pPr marL="239178" indent="-239178" defTabSz="609585">
              <a:spcBef>
                <a:spcPts val="800"/>
              </a:spcBef>
              <a:buClr>
                <a:srgbClr val="000000"/>
              </a:buClr>
              <a:defRPr/>
            </a:pPr>
            <a:endParaRPr lang="en-GB" sz="933">
              <a:solidFill>
                <a:srgbClr val="000000"/>
              </a:solidFill>
              <a:latin typeface="Cera Pro"/>
            </a:endParaRPr>
          </a:p>
          <a:p>
            <a:pPr marL="239178" indent="-239178" defTabSz="609585">
              <a:spcBef>
                <a:spcPts val="800"/>
              </a:spcBef>
              <a:buClr>
                <a:srgbClr val="000000"/>
              </a:buClr>
              <a:defRPr/>
            </a:pPr>
            <a:endParaRPr lang="en-GB" sz="1067">
              <a:solidFill>
                <a:srgbClr val="000000"/>
              </a:solidFill>
              <a:latin typeface="Cera Pro"/>
            </a:endParaRPr>
          </a:p>
        </p:txBody>
      </p:sp>
    </p:spTree>
    <p:extLst>
      <p:ext uri="{BB962C8B-B14F-4D97-AF65-F5344CB8AC3E}">
        <p14:creationId xmlns:p14="http://schemas.microsoft.com/office/powerpoint/2010/main" val="268473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00951" y="-10012"/>
            <a:ext cx="819363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800" dirty="0"/>
              <a:t>Focused Architectural Components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AA3EC-6FFE-F8EE-73B2-CC0949B8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41220"/>
              </p:ext>
            </p:extLst>
          </p:nvPr>
        </p:nvGraphicFramePr>
        <p:xfrm>
          <a:off x="500951" y="1359243"/>
          <a:ext cx="10743700" cy="4847711"/>
        </p:xfrm>
        <a:graphic>
          <a:graphicData uri="http://schemas.openxmlformats.org/drawingml/2006/table">
            <a:tbl>
              <a:tblPr/>
              <a:tblGrid>
                <a:gridCol w="1117784">
                  <a:extLst>
                    <a:ext uri="{9D8B030D-6E8A-4147-A177-3AD203B41FA5}">
                      <a16:colId xmlns:a16="http://schemas.microsoft.com/office/drawing/2014/main" val="3931542663"/>
                    </a:ext>
                  </a:extLst>
                </a:gridCol>
                <a:gridCol w="2028355">
                  <a:extLst>
                    <a:ext uri="{9D8B030D-6E8A-4147-A177-3AD203B41FA5}">
                      <a16:colId xmlns:a16="http://schemas.microsoft.com/office/drawing/2014/main" val="272242668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33473397"/>
                    </a:ext>
                  </a:extLst>
                </a:gridCol>
                <a:gridCol w="4244761">
                  <a:extLst>
                    <a:ext uri="{9D8B030D-6E8A-4147-A177-3AD203B41FA5}">
                      <a16:colId xmlns:a16="http://schemas.microsoft.com/office/drawing/2014/main" val="1277599315"/>
                    </a:ext>
                  </a:extLst>
                </a:gridCol>
              </a:tblGrid>
              <a:tr h="2447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/>
                        <a:t>Component ID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dirty="0"/>
                        <a:t>Layer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/>
                        <a:t>Component/Service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/>
                        <a:t>Purpose &amp; Rationale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103005"/>
                  </a:ext>
                </a:extLst>
              </a:tr>
              <a:tr h="1165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K" sz="1100" b="1" dirty="0"/>
                        <a:t>3</a:t>
                      </a:r>
                      <a:endParaRPr lang="en-DK" sz="1100" dirty="0"/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/>
                        <a:t>Persistence</a:t>
                      </a:r>
                      <a:endParaRPr lang="en-GB" sz="1100" dirty="0"/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/>
                        <a:t>Azure Storage Account (Blob Storage)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dirty="0"/>
                        <a:t>Serves as the immutable, centralized data lake landing zone. Utilizes </a:t>
                      </a:r>
                      <a:r>
                        <a:rPr lang="en-GB" sz="1100" b="1" dirty="0"/>
                        <a:t>Lifecycle Management</a:t>
                      </a:r>
                      <a:r>
                        <a:rPr lang="en-GB" sz="1100" dirty="0"/>
                        <a:t> for cost-effective Hot/Cold tiering.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30823"/>
                  </a:ext>
                </a:extLst>
              </a:tr>
              <a:tr h="1902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K" sz="1100" b="1"/>
                        <a:t>4</a:t>
                      </a:r>
                      <a:endParaRPr lang="en-DK" sz="1100"/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/>
                        <a:t>Real-Time Distribution</a:t>
                      </a:r>
                      <a:endParaRPr lang="en-GB" sz="1100" dirty="0"/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/>
                        <a:t>Managed Apache Pulsar Streaming Platform</a:t>
                      </a:r>
                      <a:r>
                        <a:rPr lang="en-GB" sz="1100" dirty="0"/>
                        <a:t> (AMMA Async API)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dirty="0"/>
                        <a:t>A pre-existing, unified messaging and streaming service. It provides durable topic management, governed by </a:t>
                      </a:r>
                      <a:r>
                        <a:rPr lang="en-GB" sz="1100" b="1" dirty="0"/>
                        <a:t>LEGO</a:t>
                      </a:r>
                      <a:r>
                        <a:rPr lang="en-GB" sz="1100" dirty="0"/>
                        <a:t> </a:t>
                      </a:r>
                      <a:r>
                        <a:rPr lang="en-GB" sz="1100" b="1" dirty="0" err="1"/>
                        <a:t>AsyncAPI</a:t>
                      </a:r>
                      <a:r>
                        <a:rPr lang="en-GB" sz="1100" b="1" dirty="0"/>
                        <a:t> specifications</a:t>
                      </a:r>
                      <a:r>
                        <a:rPr lang="en-GB" sz="1100" dirty="0"/>
                        <a:t>, and reliably decouples producers from diverse consumer teams.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014274"/>
                  </a:ext>
                </a:extLst>
              </a:tr>
              <a:tr h="15343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K" sz="1100" b="1"/>
                        <a:t>5</a:t>
                      </a:r>
                      <a:endParaRPr lang="en-DK" sz="1100"/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/>
                        <a:t>Integration/ETL</a:t>
                      </a:r>
                      <a:endParaRPr lang="en-GB" sz="1100"/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dirty="0"/>
                        <a:t>I/O Connectors &amp; Pulsar </a:t>
                      </a:r>
                      <a:r>
                        <a:rPr lang="en-GB" sz="1100" dirty="0" err="1"/>
                        <a:t>Tpoics</a:t>
                      </a:r>
                      <a:endParaRPr lang="en-GB" sz="1100" dirty="0"/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dirty="0"/>
                        <a:t>Serverless compute and pre-built connectors to manage data flow between IoT Hub/Event Hubs and the Pulsar topics, and between Pulsar and Databricks/Delta Lake.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56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1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49664" y="5784"/>
            <a:ext cx="8193633" cy="85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800" dirty="0"/>
              <a:t>Data Flow Pipeline: Persistence and Distribution Focus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89B28-515E-E845-E9AC-C7BD32F6FE52}"/>
              </a:ext>
            </a:extLst>
          </p:cNvPr>
          <p:cNvSpPr txBox="1"/>
          <p:nvPr/>
        </p:nvSpPr>
        <p:spPr>
          <a:xfrm>
            <a:off x="264160" y="995680"/>
            <a:ext cx="1184656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000" b="1" dirty="0"/>
              <a:t>Phase 1: Dual-Path Ingestion (Starting Point)</a:t>
            </a:r>
          </a:p>
          <a:p>
            <a:pPr>
              <a:buNone/>
            </a:pPr>
            <a:r>
              <a:rPr lang="en-GB" sz="1000" dirty="0"/>
              <a:t>The single stream of raw IoT telemetry (JSON) is routed by IoT Hub to two destinations simultaneously: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Path A (Persistence):</a:t>
            </a:r>
            <a:r>
              <a:rPr lang="en-GB" sz="1000" dirty="0"/>
              <a:t> To the Azure Storage Account (Data Lake).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Path B (Real-Time):</a:t>
            </a:r>
            <a:r>
              <a:rPr lang="en-GB" sz="1000" dirty="0"/>
              <a:t> To a dedicated Azure Event Hubs instance, which acts as the high-throughput bridge into Apache Pulsar.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None/>
            </a:pPr>
            <a:r>
              <a:rPr lang="en-GB" sz="1000" b="1" dirty="0"/>
              <a:t>Phase 2: Path A - Persistence (Hot and Cold Tiers)</a:t>
            </a:r>
          </a:p>
          <a:p>
            <a:pPr>
              <a:buNone/>
            </a:pPr>
            <a:r>
              <a:rPr lang="en-GB" sz="1000" dirty="0"/>
              <a:t>The persistence layer ensures all raw data is immutable and available for historical analysis, model training, and compliance, while optimizing storage costs.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0D88D1-80B5-FF85-4691-7DB253BA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5817"/>
              </p:ext>
            </p:extLst>
          </p:nvPr>
        </p:nvGraphicFramePr>
        <p:xfrm>
          <a:off x="387357" y="2328937"/>
          <a:ext cx="11417286" cy="4266393"/>
        </p:xfrm>
        <a:graphic>
          <a:graphicData uri="http://schemas.openxmlformats.org/drawingml/2006/table">
            <a:tbl>
              <a:tblPr/>
              <a:tblGrid>
                <a:gridCol w="2122163">
                  <a:extLst>
                    <a:ext uri="{9D8B030D-6E8A-4147-A177-3AD203B41FA5}">
                      <a16:colId xmlns:a16="http://schemas.microsoft.com/office/drawing/2014/main" val="2919565036"/>
                    </a:ext>
                  </a:extLst>
                </a:gridCol>
                <a:gridCol w="3393440">
                  <a:extLst>
                    <a:ext uri="{9D8B030D-6E8A-4147-A177-3AD203B41FA5}">
                      <a16:colId xmlns:a16="http://schemas.microsoft.com/office/drawing/2014/main" val="836188909"/>
                    </a:ext>
                  </a:extLst>
                </a:gridCol>
                <a:gridCol w="5901683">
                  <a:extLst>
                    <a:ext uri="{9D8B030D-6E8A-4147-A177-3AD203B41FA5}">
                      <a16:colId xmlns:a16="http://schemas.microsoft.com/office/drawing/2014/main" val="2383879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Feature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Implementation Detail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Rationale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697221"/>
                  </a:ext>
                </a:extLst>
              </a:tr>
              <a:tr h="12658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 dirty="0"/>
                        <a:t>Hot Storage (Immediate Access)</a:t>
                      </a:r>
                      <a:endParaRPr lang="en-GB" sz="1000" dirty="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Blob Storage Container </a:t>
                      </a:r>
                      <a:r>
                        <a:rPr lang="en-GB" sz="1000" dirty="0">
                          <a:latin typeface="Courier New" panose="02070309020205020404" pitchFamily="49" charset="0"/>
                        </a:rPr>
                        <a:t>raw-</a:t>
                      </a:r>
                      <a:r>
                        <a:rPr lang="en-GB" sz="1000" dirty="0" err="1">
                          <a:latin typeface="Courier New" panose="02070309020205020404" pitchFamily="49" charset="0"/>
                        </a:rPr>
                        <a:t>iot</a:t>
                      </a:r>
                      <a:r>
                        <a:rPr lang="en-GB" sz="1000" dirty="0">
                          <a:latin typeface="Courier New" panose="02070309020205020404" pitchFamily="49" charset="0"/>
                        </a:rPr>
                        <a:t>-data</a:t>
                      </a:r>
                      <a:r>
                        <a:rPr lang="en-GB" sz="1000" dirty="0"/>
                        <a:t> configured for the </a:t>
                      </a:r>
                      <a:r>
                        <a:rPr lang="en-GB" sz="1000" b="1" dirty="0"/>
                        <a:t>Hot</a:t>
                      </a:r>
                      <a:r>
                        <a:rPr lang="en-GB" sz="1000" dirty="0"/>
                        <a:t> access tier. Data lands here initially.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Allows for immediate, low-latency reads required for debugging, recent operational analysis, or re-processing the last 30-45 days of data.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624971"/>
                  </a:ext>
                </a:extLst>
              </a:tr>
              <a:tr h="150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/>
                        <a:t>Cold Storage (Cost Optimization)</a:t>
                      </a:r>
                      <a:endParaRPr lang="en-GB" sz="10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/>
                        <a:t>Azure Storage Lifecycle Management Policy</a:t>
                      </a:r>
                      <a:r>
                        <a:rPr lang="en-GB" sz="1000"/>
                        <a:t> is configured on the container. The policy is set to transition blobs older than </a:t>
                      </a:r>
                      <a:r>
                        <a:rPr lang="en-GB" sz="1000" b="1"/>
                        <a:t>N days</a:t>
                      </a:r>
                      <a:r>
                        <a:rPr lang="en-GB" sz="1000"/>
                        <a:t> (e.g., 30-45 days) from the Hot tier to the </a:t>
                      </a:r>
                      <a:r>
                        <a:rPr lang="en-GB" sz="1000" b="1"/>
                        <a:t>Cold</a:t>
                      </a:r>
                      <a:r>
                        <a:rPr lang="en-GB" sz="1000"/>
                        <a:t> tier.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This significantly reduces storage costs for archival data that is accessed infrequently but must remain quickly available (in hours).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470291"/>
                  </a:ext>
                </a:extLst>
              </a:tr>
              <a:tr h="12658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/>
                        <a:t>Archival (Long-term Compliance)</a:t>
                      </a:r>
                      <a:endParaRPr lang="en-GB" sz="10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An additional Lifecycle policy moves data older than 90 days to the </a:t>
                      </a:r>
                      <a:r>
                        <a:rPr lang="en-GB" sz="1000" b="1"/>
                        <a:t>Archive</a:t>
                      </a:r>
                      <a:r>
                        <a:rPr lang="en-GB" sz="1000"/>
                        <a:t> tier (if extreme long-term retention is mandated).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Provides the lowest possible storage cost for compliance and deep historical modelling, with a higher retrieval time (up to 15 hours).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446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7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E7C81-2163-3CD7-AF22-B753EBFF1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ED2498-01FB-FBCB-034E-1310757A53A7}"/>
              </a:ext>
            </a:extLst>
          </p:cNvPr>
          <p:cNvSpPr txBox="1">
            <a:spLocks/>
          </p:cNvSpPr>
          <p:nvPr/>
        </p:nvSpPr>
        <p:spPr bwMode="auto">
          <a:xfrm>
            <a:off x="549664" y="5784"/>
            <a:ext cx="8193633" cy="85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800" dirty="0"/>
              <a:t>Data Flow Pipeline: Persistence and Distribution Focus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84176-9F7E-0016-43A8-D667EA3CC23F}"/>
              </a:ext>
            </a:extLst>
          </p:cNvPr>
          <p:cNvSpPr txBox="1"/>
          <p:nvPr/>
        </p:nvSpPr>
        <p:spPr>
          <a:xfrm>
            <a:off x="284480" y="1143458"/>
            <a:ext cx="11125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Phase 3: </a:t>
            </a:r>
            <a:r>
              <a:rPr lang="en-GB" sz="1600" dirty="0"/>
              <a:t>Distribution</a:t>
            </a:r>
          </a:p>
          <a:p>
            <a:endParaRPr lang="en-GB" sz="1600" dirty="0"/>
          </a:p>
          <a:p>
            <a:pPr>
              <a:buFont typeface="+mj-lt"/>
              <a:buAutoNum type="arabicPeriod"/>
            </a:pPr>
            <a:r>
              <a:rPr lang="en-GB" sz="1600" b="1" dirty="0"/>
              <a:t>Ingestion into Pulsar: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b="1" dirty="0"/>
              <a:t>Topic:</a:t>
            </a:r>
            <a:r>
              <a:rPr lang="en-GB" sz="1600" dirty="0"/>
              <a:t> </a:t>
            </a:r>
            <a:r>
              <a:rPr lang="en-GB" sz="1600" dirty="0">
                <a:latin typeface="Courier New" panose="02070309020205020404" pitchFamily="49" charset="0"/>
              </a:rPr>
              <a:t>persistent://production/moulding/raw-machine-data</a:t>
            </a:r>
            <a:r>
              <a:rPr lang="en-GB" sz="1600" dirty="0"/>
              <a:t> (The Bronze Layer Stream).</a:t>
            </a:r>
          </a:p>
          <a:p>
            <a:pPr marL="742950" lvl="1" indent="-285750">
              <a:buFont typeface="+mj-lt"/>
              <a:buAutoNum type="arabicPeriod"/>
            </a:pPr>
            <a:endParaRPr lang="en-GB" sz="1600" dirty="0"/>
          </a:p>
          <a:p>
            <a:pPr>
              <a:buFont typeface="+mj-lt"/>
              <a:buAutoNum type="arabicPeriod"/>
            </a:pPr>
            <a:r>
              <a:rPr lang="en-GB" sz="1600" b="1" dirty="0"/>
              <a:t> Real-Time Data Segregation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b="1" dirty="0"/>
              <a:t>Raw Topic:</a:t>
            </a:r>
            <a:r>
              <a:rPr lang="en-GB" sz="1600" dirty="0"/>
              <a:t> Subscriptions are offered to operational monitoring and Quality Assurance teams.</a:t>
            </a:r>
          </a:p>
          <a:p>
            <a:pPr lvl="2"/>
            <a:endParaRPr lang="en-GB" sz="1600" dirty="0"/>
          </a:p>
          <a:p>
            <a:pPr>
              <a:buFont typeface="+mj-lt"/>
              <a:buAutoNum type="arabicPeriod"/>
            </a:pPr>
            <a:r>
              <a:rPr lang="en-GB" sz="1600" b="1" dirty="0"/>
              <a:t> Databricks Sink (Integration/ETL):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LEGO Nexus implementation consumes raw </a:t>
            </a:r>
            <a:r>
              <a:rPr lang="en-GB" sz="1600" dirty="0">
                <a:latin typeface="Courier New" panose="02070309020205020404" pitchFamily="49" charset="0"/>
              </a:rPr>
              <a:t>persistent://production/moulding/raw-machine-data</a:t>
            </a:r>
            <a:r>
              <a:rPr lang="en-GB" sz="16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Dumps JSON into Bronze layer tables.</a:t>
            </a:r>
          </a:p>
        </p:txBody>
      </p:sp>
    </p:spTree>
    <p:extLst>
      <p:ext uri="{BB962C8B-B14F-4D97-AF65-F5344CB8AC3E}">
        <p14:creationId xmlns:p14="http://schemas.microsoft.com/office/powerpoint/2010/main" val="45100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A7B7-EE9C-3595-D23E-AE17D7F6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711621-A4DF-4ED0-D7F4-F82F21A564B4}"/>
              </a:ext>
            </a:extLst>
          </p:cNvPr>
          <p:cNvSpPr txBox="1">
            <a:spLocks/>
          </p:cNvSpPr>
          <p:nvPr/>
        </p:nvSpPr>
        <p:spPr bwMode="auto">
          <a:xfrm>
            <a:off x="549664" y="5784"/>
            <a:ext cx="8193633" cy="53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800" dirty="0"/>
              <a:t>Security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7C87E-9AC6-0442-707B-306DEFCBE6F4}"/>
              </a:ext>
            </a:extLst>
          </p:cNvPr>
          <p:cNvSpPr txBox="1"/>
          <p:nvPr/>
        </p:nvSpPr>
        <p:spPr>
          <a:xfrm>
            <a:off x="284480" y="1143458"/>
            <a:ext cx="111252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1. Pulsar Authentication and Authorization</a:t>
            </a:r>
          </a:p>
          <a:p>
            <a:r>
              <a:rPr lang="en-GB" sz="1600" dirty="0"/>
              <a:t>Adhere to LEGO Pulsar implementation in terms of access management.</a:t>
            </a:r>
          </a:p>
          <a:p>
            <a:endParaRPr lang="en-GB" sz="1600" dirty="0"/>
          </a:p>
          <a:p>
            <a:r>
              <a:rPr lang="en-GB" sz="1600" b="1" dirty="0"/>
              <a:t>2. Access Control (</a:t>
            </a:r>
            <a:r>
              <a:rPr lang="en-GB" sz="1600" b="1" dirty="0" err="1"/>
              <a:t>AuthZ</a:t>
            </a:r>
            <a:r>
              <a:rPr lang="en-GB" sz="1600" b="1" dirty="0"/>
              <a:t>):</a:t>
            </a:r>
            <a:r>
              <a:rPr lang="en-GB" sz="1600" dirty="0"/>
              <a:t> Enforce strict </a:t>
            </a:r>
            <a:r>
              <a:rPr lang="en-GB" sz="1600" b="1" dirty="0"/>
              <a:t>ACLs (Access Control Lists)</a:t>
            </a:r>
            <a:r>
              <a:rPr lang="en-GB" sz="1600" dirty="0"/>
              <a:t> on all Pulsar topics. This is crucial to ensure that only authorized consumers (e.g., the Databricks Sink Connector) can read from high-value streams like the enriched-analytics-data topic.</a:t>
            </a:r>
          </a:p>
          <a:p>
            <a:endParaRPr lang="en-GB" sz="1600" dirty="0"/>
          </a:p>
          <a:p>
            <a:r>
              <a:rPr lang="en-GB" sz="1600" b="1" dirty="0"/>
              <a:t>3. Identity and Credential Management</a:t>
            </a:r>
          </a:p>
          <a:p>
            <a:r>
              <a:rPr lang="en-GB" sz="1600" b="1" dirty="0"/>
              <a:t>Azure Managed Identities:</a:t>
            </a:r>
            <a:r>
              <a:rPr lang="en-GB" sz="1600" dirty="0"/>
              <a:t> Use </a:t>
            </a:r>
            <a:r>
              <a:rPr lang="en-GB" sz="1600" b="1" dirty="0"/>
              <a:t>Managed Identities</a:t>
            </a:r>
            <a:r>
              <a:rPr lang="en-GB" sz="1600" dirty="0"/>
              <a:t> for Azure services to securely access other Azure resources, such as Event Hubs and the Azure Storage Account. This eliminates the need to manage secrets or hardcoded credentials (</a:t>
            </a:r>
            <a:r>
              <a:rPr lang="en-GB" sz="1600" dirty="0" err="1"/>
              <a:t>secretless</a:t>
            </a:r>
            <a:r>
              <a:rPr lang="en-GB" sz="1600" dirty="0"/>
              <a:t>).</a:t>
            </a:r>
          </a:p>
          <a:p>
            <a:endParaRPr lang="en-GB" sz="1600" dirty="0"/>
          </a:p>
          <a:p>
            <a:r>
              <a:rPr lang="en-GB" sz="1600" b="1" dirty="0"/>
              <a:t>4. Data Encryption</a:t>
            </a:r>
          </a:p>
          <a:p>
            <a:r>
              <a:rPr lang="en-GB" sz="1600" b="1" dirty="0"/>
              <a:t>Data in Transit:</a:t>
            </a:r>
            <a:r>
              <a:rPr lang="en-GB" sz="1600" dirty="0"/>
              <a:t> Mandate </a:t>
            </a:r>
            <a:r>
              <a:rPr lang="en-GB" sz="1600" b="1" dirty="0" err="1"/>
              <a:t>mTLS</a:t>
            </a:r>
            <a:r>
              <a:rPr lang="en-GB" sz="1600" b="1" dirty="0"/>
              <a:t> (mutual TLS)</a:t>
            </a:r>
            <a:r>
              <a:rPr lang="en-GB" sz="1600" dirty="0"/>
              <a:t> for all internal communication between Pulsar components. Additionally, enforce </a:t>
            </a:r>
            <a:r>
              <a:rPr lang="en-GB" sz="1600" b="1" dirty="0"/>
              <a:t>TLS 1.2</a:t>
            </a:r>
            <a:r>
              <a:rPr lang="en-GB" sz="1600" dirty="0"/>
              <a:t> for all client connections to guarantee that data streams are fully encrypted while moving across the network</a:t>
            </a:r>
          </a:p>
        </p:txBody>
      </p:sp>
    </p:spTree>
    <p:extLst>
      <p:ext uri="{BB962C8B-B14F-4D97-AF65-F5344CB8AC3E}">
        <p14:creationId xmlns:p14="http://schemas.microsoft.com/office/powerpoint/2010/main" val="267513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DF67-8647-FCED-5AC8-3B67F660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EE8524-BA32-61A5-29E0-BAAA90FD8A1C}"/>
              </a:ext>
            </a:extLst>
          </p:cNvPr>
          <p:cNvSpPr txBox="1">
            <a:spLocks/>
          </p:cNvSpPr>
          <p:nvPr/>
        </p:nvSpPr>
        <p:spPr bwMode="auto">
          <a:xfrm>
            <a:off x="549664" y="5784"/>
            <a:ext cx="8193633" cy="53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800" dirty="0"/>
              <a:t>Scalability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A2CF-DBDF-8E90-5C9A-8D0517E0ABA2}"/>
              </a:ext>
            </a:extLst>
          </p:cNvPr>
          <p:cNvSpPr txBox="1"/>
          <p:nvPr/>
        </p:nvSpPr>
        <p:spPr>
          <a:xfrm>
            <a:off x="284480" y="1143458"/>
            <a:ext cx="11125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LEGO Pulsar </a:t>
            </a:r>
            <a:r>
              <a:rPr lang="en-GB" sz="1600" dirty="0"/>
              <a:t>Pre-configured scalable external system maintained by external teams.</a:t>
            </a:r>
          </a:p>
          <a:p>
            <a:endParaRPr lang="en-GB" sz="1600" dirty="0"/>
          </a:p>
          <a:p>
            <a:r>
              <a:rPr lang="en-GB" sz="1600" b="1" dirty="0"/>
              <a:t>Storage Tiers (Component 3):</a:t>
            </a:r>
            <a:r>
              <a:rPr lang="en-GB" sz="1600" dirty="0"/>
              <a:t> Blob Storage is inherently scalable. The Lifecycle Management policy is the core mechanism for </a:t>
            </a:r>
            <a:r>
              <a:rPr lang="en-GB" sz="1600" i="1" dirty="0"/>
              <a:t>cost-efficient</a:t>
            </a:r>
            <a:r>
              <a:rPr lang="en-GB" sz="1600" dirty="0"/>
              <a:t> scaling, preventing high-cost Hot storage from growing indefinitely.</a:t>
            </a:r>
          </a:p>
          <a:p>
            <a:endParaRPr lang="en-GB" sz="1600" dirty="0"/>
          </a:p>
          <a:p>
            <a:r>
              <a:rPr lang="en-GB" sz="1600" b="1" dirty="0"/>
              <a:t>Decoupled Processing (Component 4/5):</a:t>
            </a:r>
            <a:r>
              <a:rPr lang="en-GB" sz="1600" dirty="0"/>
              <a:t> Pulsar's subscription model is highly decoupled. If the Databricks sink slows down due to complex processing, the Pulsar broker simply holds the backlog in its persistent storage (</a:t>
            </a:r>
            <a:r>
              <a:rPr lang="en-GB" sz="1600" dirty="0" err="1"/>
              <a:t>BookKeepers</a:t>
            </a:r>
            <a:r>
              <a:rPr lang="en-GB" sz="1600" dirty="0"/>
              <a:t>) without putting backpressure on the ingestion process.</a:t>
            </a:r>
          </a:p>
        </p:txBody>
      </p:sp>
    </p:spTree>
    <p:extLst>
      <p:ext uri="{BB962C8B-B14F-4D97-AF65-F5344CB8AC3E}">
        <p14:creationId xmlns:p14="http://schemas.microsoft.com/office/powerpoint/2010/main" val="273318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C3F57-F6EE-E702-25C7-68E8D5407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3CF03C-F33A-27E8-6023-B5DAF4E069F2}"/>
              </a:ext>
            </a:extLst>
          </p:cNvPr>
          <p:cNvSpPr txBox="1">
            <a:spLocks/>
          </p:cNvSpPr>
          <p:nvPr/>
        </p:nvSpPr>
        <p:spPr bwMode="auto">
          <a:xfrm>
            <a:off x="549664" y="442664"/>
            <a:ext cx="8193633" cy="53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800" dirty="0"/>
              <a:t>Monitoring and Support</a:t>
            </a:r>
          </a:p>
          <a:p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8EB01-2F4A-C24C-2B2F-A0C2B02A18E5}"/>
              </a:ext>
            </a:extLst>
          </p:cNvPr>
          <p:cNvSpPr txBox="1"/>
          <p:nvPr/>
        </p:nvSpPr>
        <p:spPr>
          <a:xfrm>
            <a:off x="284480" y="1143458"/>
            <a:ext cx="11125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Storage Auditing:</a:t>
            </a:r>
            <a:r>
              <a:rPr lang="en-GB" sz="1600" dirty="0"/>
              <a:t> Enable Blob Storage logging and use Azure Monitor to track lifecycle management actions (tier shifts) and ensure cost policies are functioning correctly.</a:t>
            </a:r>
          </a:p>
          <a:p>
            <a:endParaRPr lang="en-GB" sz="1600" dirty="0"/>
          </a:p>
          <a:p>
            <a:r>
              <a:rPr lang="en-GB" sz="1600" b="1" dirty="0"/>
              <a:t>Lego Nexus:</a:t>
            </a:r>
            <a:r>
              <a:rPr lang="en-GB" sz="1600" dirty="0"/>
              <a:t> Add ample logging to jobs for proper troubleshooting.</a:t>
            </a:r>
          </a:p>
          <a:p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48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0602A-E662-61C9-0B81-1E3E0861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5863EE-E883-9768-A8A6-1076D7D379D1}"/>
              </a:ext>
            </a:extLst>
          </p:cNvPr>
          <p:cNvSpPr txBox="1">
            <a:spLocks/>
          </p:cNvSpPr>
          <p:nvPr/>
        </p:nvSpPr>
        <p:spPr bwMode="auto">
          <a:xfrm>
            <a:off x="535809" y="110836"/>
            <a:ext cx="8193633" cy="56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800" dirty="0"/>
              <a:t>Architectural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C8655-48D2-0680-E212-ECDB397C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9" y="1052945"/>
            <a:ext cx="10658664" cy="51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6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HS xmlns="042bcd5f-056d-4294-b34c-f7b531219d98">acepted</EHS>
    <SharedWithUsers xmlns="08a2600d-34a9-459f-a147-5c4109199829">
      <UserInfo>
        <DisplayName/>
        <AccountId xsi:nil="true"/>
        <AccountType/>
      </UserInfo>
    </SharedWithUsers>
    <MediaLengthInSeconds xmlns="042bcd5f-056d-4294-b34c-f7b531219d98" xsi:nil="true"/>
    <TaxCatchAll xmlns="08a2600d-34a9-459f-a147-5c4109199829" xsi:nil="true"/>
    <ColNr_x002e_ xmlns="042bcd5f-056d-4294-b34c-f7b531219d98" xsi:nil="true"/>
    <lcf76f155ced4ddcb4097134ff3c332f xmlns="042bcd5f-056d-4294-b34c-f7b531219d9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2B87EBA0BC740A67BB9FCE4A0AA51" ma:contentTypeVersion="25" ma:contentTypeDescription="Create a new document." ma:contentTypeScope="" ma:versionID="1594b20989b18208fd887bf61497b35e">
  <xsd:schema xmlns:xsd="http://www.w3.org/2001/XMLSchema" xmlns:xs="http://www.w3.org/2001/XMLSchema" xmlns:p="http://schemas.microsoft.com/office/2006/metadata/properties" xmlns:ns2="042bcd5f-056d-4294-b34c-f7b531219d98" xmlns:ns3="08a2600d-34a9-459f-a147-5c4109199829" targetNamespace="http://schemas.microsoft.com/office/2006/metadata/properties" ma:root="true" ma:fieldsID="f39d25d0088af14df72fee0b97fe63d3" ns2:_="" ns3:_="">
    <xsd:import namespace="042bcd5f-056d-4294-b34c-f7b531219d98"/>
    <xsd:import namespace="08a2600d-34a9-459f-a147-5c4109199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EHS" minOccurs="0"/>
                <xsd:element ref="ns2:lcf76f155ced4ddcb4097134ff3c332f" minOccurs="0"/>
                <xsd:element ref="ns3:TaxCatchAll" minOccurs="0"/>
                <xsd:element ref="ns2:ColNr_x002e_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bcd5f-056d-4294-b34c-f7b531219d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EHS" ma:index="21" nillable="true" ma:displayName="EHS" ma:default="acepted" ma:description="EHS" ma:format="Dropdown" ma:internalName="EHS">
      <xsd:simpleType>
        <xsd:restriction base="dms:Choice">
          <xsd:enumeration value="acepted"/>
          <xsd:enumeration value="rejected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da59523-cae3-4a93-ad14-9717a5d9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lNr_x002e_" ma:index="25" nillable="true" ma:displayName="Col Nr." ma:format="Dropdown" ma:internalName="ColNr_x002e_" ma:percentage="FALSE">
      <xsd:simpleType>
        <xsd:restriction base="dms:Number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2600d-34a9-459f-a147-5c410919982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6ea4fad2-5628-4d6a-bcb2-8c43d671ea2f}" ma:internalName="TaxCatchAll" ma:showField="CatchAllData" ma:web="08a2600d-34a9-459f-a147-5c41091998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EA3E06-CFF8-4618-BAF7-99985677BDB0}">
  <ds:schemaRefs>
    <ds:schemaRef ds:uri="http://purl.org/dc/elements/1.1/"/>
    <ds:schemaRef ds:uri="http://schemas.microsoft.com/office/2006/documentManagement/types"/>
    <ds:schemaRef ds:uri="http://purl.org/dc/dcmitype/"/>
    <ds:schemaRef ds:uri="08a2600d-34a9-459f-a147-5c4109199829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042bcd5f-056d-4294-b34c-f7b531219d9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A3F43B-26C5-4D54-BC87-BC1D2F7AC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2bcd5f-056d-4294-b34c-f7b531219d98"/>
    <ds:schemaRef ds:uri="08a2600d-34a9-459f-a147-5c41091998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89BDE1-35FA-4C4F-92A3-C7162B4871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871</Words>
  <Application>Microsoft Macintosh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Cera Pro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Sheela Kanth</dc:creator>
  <cp:lastModifiedBy>Sid Nandy</cp:lastModifiedBy>
  <cp:revision>4</cp:revision>
  <dcterms:created xsi:type="dcterms:W3CDTF">2020-06-16T13:31:22Z</dcterms:created>
  <dcterms:modified xsi:type="dcterms:W3CDTF">2025-10-20T22:45:09Z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0x0101000B82B87EBA0BC740A67BB9FCE4A0AA51</vt:lpwstr>
  </property>
  <property fmtid="{D5CDD505-2E9C-101B-9397-08002B2CF9AE}" pid="3" name="Order">
    <vt:r8>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  <property fmtid="{D5CDD505-2E9C-101B-9397-08002B2CF9AE}" pid="11" name="ww">
    <vt:lpwstr>yes</vt:lpwstr>
  </property>
  <property fmtid="{D5CDD505-2E9C-101B-9397-08002B2CF9AE}" pid="12" name="Act">
    <vt:bool>true</vt:bool>
  </property>
  <property fmtid="{D5CDD505-2E9C-101B-9397-08002B2CF9AE}" pid="13" name="XXX">
    <vt:bool>true</vt:bool>
  </property>
  <property fmtid="{D5CDD505-2E9C-101B-9397-08002B2CF9AE}" pid="14" name="MSIP_Label_76948e0e-3425-4f7a-8afa-c7db1f83a752_Enabled">
    <vt:lpwstr>true</vt:lpwstr>
  </property>
  <property fmtid="{D5CDD505-2E9C-101B-9397-08002B2CF9AE}" pid="15" name="MSIP_Label_76948e0e-3425-4f7a-8afa-c7db1f83a752_SetDate">
    <vt:lpwstr>2025-02-25T11:57:16Z</vt:lpwstr>
  </property>
  <property fmtid="{D5CDD505-2E9C-101B-9397-08002B2CF9AE}" pid="16" name="MSIP_Label_76948e0e-3425-4f7a-8afa-c7db1f83a752_Method">
    <vt:lpwstr>Standard</vt:lpwstr>
  </property>
  <property fmtid="{D5CDD505-2E9C-101B-9397-08002B2CF9AE}" pid="17" name="MSIP_Label_76948e0e-3425-4f7a-8afa-c7db1f83a752_Name">
    <vt:lpwstr>76948e0e-3425-4f7a-8afa-c7db1f83a752</vt:lpwstr>
  </property>
  <property fmtid="{D5CDD505-2E9C-101B-9397-08002B2CF9AE}" pid="18" name="MSIP_Label_76948e0e-3425-4f7a-8afa-c7db1f83a752_SiteId">
    <vt:lpwstr>1d063515-6cad-4195-9486-ea65df456faa</vt:lpwstr>
  </property>
  <property fmtid="{D5CDD505-2E9C-101B-9397-08002B2CF9AE}" pid="19" name="MSIP_Label_76948e0e-3425-4f7a-8afa-c7db1f83a752_ActionId">
    <vt:lpwstr>1bbc89b3-0781-44b8-a905-ad53e7c154ef</vt:lpwstr>
  </property>
  <property fmtid="{D5CDD505-2E9C-101B-9397-08002B2CF9AE}" pid="20" name="MSIP_Label_76948e0e-3425-4f7a-8afa-c7db1f83a752_ContentBits">
    <vt:lpwstr>2</vt:lpwstr>
  </property>
  <property fmtid="{D5CDD505-2E9C-101B-9397-08002B2CF9AE}" pid="21" name="MSIP_Label_76948e0e-3425-4f7a-8afa-c7db1f83a752_Tag">
    <vt:lpwstr>10, 3, 0, 2</vt:lpwstr>
  </property>
  <property fmtid="{D5CDD505-2E9C-101B-9397-08002B2CF9AE}" pid="22" name="ClassificationContentMarkingFooterLocations">
    <vt:lpwstr>Office Theme:8\1_Office Theme:8</vt:lpwstr>
  </property>
  <property fmtid="{D5CDD505-2E9C-101B-9397-08002B2CF9AE}" pid="23" name="ClassificationContentMarkingFooterText">
    <vt:lpwstr>Sensitivity: Internal</vt:lpwstr>
  </property>
</Properties>
</file>