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BE5333-2D79-4EC2-B2F2-B888DD78E5C3}" type="datetimeFigureOut">
              <a:rPr lang="en-GB" smtClean="0"/>
              <a:t>15/03/2018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112729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CBE5333-2D79-4EC2-B2F2-B888DD78E5C3}" type="datetimeFigureOut">
              <a:rPr lang="en-GB" smtClean="0"/>
              <a:t>15/03/2018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961849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CBE5333-2D79-4EC2-B2F2-B888DD78E5C3}" type="datetimeFigureOut">
              <a:rPr lang="en-GB" smtClean="0"/>
              <a:t>15/03/2018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3640748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CBE5333-2D79-4EC2-B2F2-B888DD78E5C3}" type="datetimeFigureOut">
              <a:rPr lang="en-GB" smtClean="0"/>
              <a:t>15/03/2018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648D2-ADC3-4F0C-8E2F-5DF695099F45}"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54176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E5333-2D79-4EC2-B2F2-B888DD78E5C3}" type="datetimeFigureOut">
              <a:rPr lang="en-GB" smtClean="0"/>
              <a:t>15/03/2018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3067386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BE5333-2D79-4EC2-B2F2-B888DD78E5C3}" type="datetimeFigureOut">
              <a:rPr lang="en-GB" smtClean="0"/>
              <a:t>15/03/2018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827687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BE5333-2D79-4EC2-B2F2-B888DD78E5C3}" type="datetimeFigureOut">
              <a:rPr lang="en-GB" smtClean="0"/>
              <a:t>15/03/2018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2607144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BE5333-2D79-4EC2-B2F2-B888DD78E5C3}" type="datetimeFigureOut">
              <a:rPr lang="en-GB" smtClean="0"/>
              <a:t>15/03/2018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3530696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BE5333-2D79-4EC2-B2F2-B888DD78E5C3}" type="datetimeFigureOut">
              <a:rPr lang="en-GB" smtClean="0"/>
              <a:t>15/03/2018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316772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CBE5333-2D79-4EC2-B2F2-B888DD78E5C3}" type="datetimeFigureOut">
              <a:rPr lang="en-GB" smtClean="0"/>
              <a:t>15/03/2018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168380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BE5333-2D79-4EC2-B2F2-B888DD78E5C3}" type="datetimeFigureOut">
              <a:rPr lang="en-GB" smtClean="0"/>
              <a:t>15/03/2018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191402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BE5333-2D79-4EC2-B2F2-B888DD78E5C3}" type="datetimeFigureOut">
              <a:rPr lang="en-GB" smtClean="0"/>
              <a:t>15/03/2018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332183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BE5333-2D79-4EC2-B2F2-B888DD78E5C3}" type="datetimeFigureOut">
              <a:rPr lang="en-GB" smtClean="0"/>
              <a:t>15/03/2018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3082810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CBE5333-2D79-4EC2-B2F2-B888DD78E5C3}" type="datetimeFigureOut">
              <a:rPr lang="en-GB" smtClean="0"/>
              <a:t>15/03/2018</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22712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CBE5333-2D79-4EC2-B2F2-B888DD78E5C3}" type="datetimeFigureOut">
              <a:rPr lang="en-GB" smtClean="0"/>
              <a:t>15/03/2018</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260013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ECBE5333-2D79-4EC2-B2F2-B888DD78E5C3}" type="datetimeFigureOut">
              <a:rPr lang="en-GB" smtClean="0"/>
              <a:t>15/03/2018</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3138762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CBE5333-2D79-4EC2-B2F2-B888DD78E5C3}" type="datetimeFigureOut">
              <a:rPr lang="en-GB" smtClean="0"/>
              <a:t>15/03/2018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2648D2-ADC3-4F0C-8E2F-5DF695099F45}" type="slidenum">
              <a:rPr lang="en-GB" smtClean="0"/>
              <a:t>‹#›</a:t>
            </a:fld>
            <a:endParaRPr lang="en-GB"/>
          </a:p>
        </p:txBody>
      </p:sp>
    </p:spTree>
    <p:extLst>
      <p:ext uri="{BB962C8B-B14F-4D97-AF65-F5344CB8AC3E}">
        <p14:creationId xmlns:p14="http://schemas.microsoft.com/office/powerpoint/2010/main" val="176681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CBE5333-2D79-4EC2-B2F2-B888DD78E5C3}" type="datetimeFigureOut">
              <a:rPr lang="en-GB" smtClean="0"/>
              <a:t>15/03/2018</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2648D2-ADC3-4F0C-8E2F-5DF695099F45}" type="slidenum">
              <a:rPr lang="en-GB" smtClean="0"/>
              <a:t>‹#›</a:t>
            </a:fld>
            <a:endParaRPr lang="en-GB"/>
          </a:p>
        </p:txBody>
      </p:sp>
    </p:spTree>
    <p:extLst>
      <p:ext uri="{BB962C8B-B14F-4D97-AF65-F5344CB8AC3E}">
        <p14:creationId xmlns:p14="http://schemas.microsoft.com/office/powerpoint/2010/main" val="13928166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0.jpg"/><Relationship Id="rId3" Type="http://schemas.openxmlformats.org/officeDocument/2006/relationships/image" Target="../media/image25.jpg"/><Relationship Id="rId7" Type="http://schemas.openxmlformats.org/officeDocument/2006/relationships/image" Target="../media/image29.jp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jpg"/><Relationship Id="rId9" Type="http://schemas.openxmlformats.org/officeDocument/2006/relationships/image" Target="../media/image3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biLevel thresh="25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tretch>
            <a:fillRect/>
          </a:stretch>
        </p:blipFill>
        <p:spPr>
          <a:xfrm>
            <a:off x="4811151" y="0"/>
            <a:ext cx="6732918" cy="674111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1876" y="290298"/>
            <a:ext cx="4162666" cy="849185"/>
          </a:xfrm>
          <a:prstGeom prst="rect">
            <a:avLst/>
          </a:prstGeom>
        </p:spPr>
      </p:pic>
      <p:sp>
        <p:nvSpPr>
          <p:cNvPr id="11" name="Rectangle 10"/>
          <p:cNvSpPr/>
          <p:nvPr/>
        </p:nvSpPr>
        <p:spPr>
          <a:xfrm>
            <a:off x="6283717" y="4619012"/>
            <a:ext cx="5009705" cy="553998"/>
          </a:xfrm>
          <a:prstGeom prst="rect">
            <a:avLst/>
          </a:prstGeom>
        </p:spPr>
        <p:txBody>
          <a:bodyPr wrap="none">
            <a:spAutoFit/>
          </a:bodyPr>
          <a:lstStyle/>
          <a:p>
            <a:r>
              <a:rPr lang="en-GB" sz="3000" b="1" dirty="0" smtClean="0"/>
              <a:t>Track anytime, anywhere!</a:t>
            </a:r>
            <a:endParaRPr lang="en-GB" sz="3000" b="1" dirty="0"/>
          </a:p>
        </p:txBody>
      </p:sp>
    </p:spTree>
    <p:extLst>
      <p:ext uri="{BB962C8B-B14F-4D97-AF65-F5344CB8AC3E}">
        <p14:creationId xmlns:p14="http://schemas.microsoft.com/office/powerpoint/2010/main" val="3959804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p:nvPr/>
        </p:nvSpPr>
        <p:spPr>
          <a:xfrm>
            <a:off x="0" y="-76200"/>
            <a:ext cx="6725219" cy="6934200"/>
          </a:xfrm>
          <a:custGeom>
            <a:avLst/>
            <a:gdLst>
              <a:gd name="connsiteX0" fmla="*/ 0 w 5867400"/>
              <a:gd name="connsiteY0" fmla="*/ 0 h 6934200"/>
              <a:gd name="connsiteX1" fmla="*/ 5867400 w 5867400"/>
              <a:gd name="connsiteY1" fmla="*/ 0 h 6934200"/>
              <a:gd name="connsiteX2" fmla="*/ 5867400 w 5867400"/>
              <a:gd name="connsiteY2" fmla="*/ 6934200 h 6934200"/>
              <a:gd name="connsiteX3" fmla="*/ 0 w 5867400"/>
              <a:gd name="connsiteY3" fmla="*/ 6934200 h 6934200"/>
              <a:gd name="connsiteX4" fmla="*/ 0 w 5867400"/>
              <a:gd name="connsiteY4" fmla="*/ 0 h 6934200"/>
              <a:gd name="connsiteX0" fmla="*/ 0 w 5867400"/>
              <a:gd name="connsiteY0" fmla="*/ 0 h 6934200"/>
              <a:gd name="connsiteX1" fmla="*/ 5867400 w 5867400"/>
              <a:gd name="connsiteY1" fmla="*/ 0 h 6934200"/>
              <a:gd name="connsiteX2" fmla="*/ 4467225 w 5867400"/>
              <a:gd name="connsiteY2" fmla="*/ 6934200 h 6934200"/>
              <a:gd name="connsiteX3" fmla="*/ 0 w 5867400"/>
              <a:gd name="connsiteY3" fmla="*/ 6934200 h 6934200"/>
              <a:gd name="connsiteX4" fmla="*/ 0 w 5867400"/>
              <a:gd name="connsiteY4" fmla="*/ 0 h 6934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7400" h="6934200">
                <a:moveTo>
                  <a:pt x="0" y="0"/>
                </a:moveTo>
                <a:lnTo>
                  <a:pt x="5867400" y="0"/>
                </a:lnTo>
                <a:lnTo>
                  <a:pt x="4467225" y="6934200"/>
                </a:lnTo>
                <a:lnTo>
                  <a:pt x="0" y="6934200"/>
                </a:lnTo>
                <a:lnTo>
                  <a:pt x="0" y="0"/>
                </a:lnTo>
                <a:close/>
              </a:path>
            </a:pathLst>
          </a:custGeom>
          <a:solidFill>
            <a:srgbClr val="01082C">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36175" y="1434904"/>
            <a:ext cx="5460247" cy="4195481"/>
          </a:xfrm>
        </p:spPr>
        <p:txBody>
          <a:bodyPr>
            <a:noAutofit/>
          </a:bodyPr>
          <a:lstStyle/>
          <a:p>
            <a:r>
              <a:rPr lang="en-US" sz="2400" dirty="0" smtClean="0"/>
              <a:t>A lot of data sources exist and user find difficulty in matching the relationship between all the data. More over, user spend al lot of time to match the relationship between data. As a result, the report has limited information and suspicious activity has been committed.</a:t>
            </a:r>
            <a:endParaRPr lang="en-GB" sz="2400" dirty="0" smtClean="0"/>
          </a:p>
        </p:txBody>
      </p:sp>
      <p:sp>
        <p:nvSpPr>
          <p:cNvPr id="6" name="Freeform 5"/>
          <p:cNvSpPr/>
          <p:nvPr/>
        </p:nvSpPr>
        <p:spPr>
          <a:xfrm>
            <a:off x="4847404" y="0"/>
            <a:ext cx="1876955" cy="6934200"/>
          </a:xfrm>
          <a:custGeom>
            <a:avLst/>
            <a:gdLst>
              <a:gd name="connsiteX0" fmla="*/ 1400175 w 1609725"/>
              <a:gd name="connsiteY0" fmla="*/ 0 h 6934200"/>
              <a:gd name="connsiteX1" fmla="*/ 1609725 w 1609725"/>
              <a:gd name="connsiteY1" fmla="*/ 0 h 6934200"/>
              <a:gd name="connsiteX2" fmla="*/ 209550 w 1609725"/>
              <a:gd name="connsiteY2" fmla="*/ 6934200 h 6934200"/>
              <a:gd name="connsiteX3" fmla="*/ 0 w 1609725"/>
              <a:gd name="connsiteY3" fmla="*/ 6934200 h 6934200"/>
              <a:gd name="connsiteX4" fmla="*/ 1400175 w 1609725"/>
              <a:gd name="connsiteY4" fmla="*/ 0 h 6934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725" h="6934200">
                <a:moveTo>
                  <a:pt x="1400175" y="0"/>
                </a:moveTo>
                <a:lnTo>
                  <a:pt x="1609725" y="0"/>
                </a:lnTo>
                <a:lnTo>
                  <a:pt x="209550" y="6934200"/>
                </a:lnTo>
                <a:lnTo>
                  <a:pt x="0" y="6934200"/>
                </a:lnTo>
                <a:lnTo>
                  <a:pt x="1400175" y="0"/>
                </a:lnTo>
                <a:close/>
              </a:path>
            </a:pathLst>
          </a:custGeom>
          <a:gradFill>
            <a:gsLst>
              <a:gs pos="100000">
                <a:schemeClr val="bg1"/>
              </a:gs>
              <a:gs pos="73000">
                <a:schemeClr val="tx1">
                  <a:lumMod val="85000"/>
                  <a:lumOff val="15000"/>
                </a:schemeClr>
              </a:gs>
              <a:gs pos="15000">
                <a:schemeClr val="bg1"/>
              </a:gs>
            </a:gsLst>
            <a:path path="circle">
              <a:fillToRect l="50000" t="50000" r="50000" b="5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869" y="362450"/>
            <a:ext cx="9404723" cy="996254"/>
          </a:xfrm>
        </p:spPr>
        <p:txBody>
          <a:bodyPr/>
          <a:lstStyle/>
          <a:p>
            <a:r>
              <a:rPr lang="en-US" dirty="0" smtClean="0"/>
              <a:t>Problems</a:t>
            </a:r>
            <a:endParaRPr lang="en-GB" dirty="0"/>
          </a:p>
        </p:txBody>
      </p:sp>
      <p:sp>
        <p:nvSpPr>
          <p:cNvPr id="7" name="Content Placeholder 2"/>
          <p:cNvSpPr txBox="1">
            <a:spLocks/>
          </p:cNvSpPr>
          <p:nvPr/>
        </p:nvSpPr>
        <p:spPr>
          <a:xfrm>
            <a:off x="6330464" y="1960367"/>
            <a:ext cx="5767754" cy="48976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Matching data with primary data resource such as: </a:t>
            </a:r>
            <a:r>
              <a:rPr lang="en-US" dirty="0" smtClean="0"/>
              <a:t>Terrorist List, Politically Exposed Person, </a:t>
            </a:r>
            <a:r>
              <a:rPr lang="en-US" dirty="0" smtClean="0"/>
              <a:t>Interpol and Other Primary Data and </a:t>
            </a:r>
            <a:r>
              <a:rPr lang="en-US" dirty="0" smtClean="0"/>
              <a:t>connect to citizen database to find out their </a:t>
            </a:r>
            <a:r>
              <a:rPr lang="en-US" dirty="0" smtClean="0"/>
              <a:t>family information</a:t>
            </a:r>
            <a:r>
              <a:rPr lang="en-US" dirty="0" smtClean="0"/>
              <a:t>.</a:t>
            </a:r>
            <a:endParaRPr lang="en-US" dirty="0" smtClean="0"/>
          </a:p>
          <a:p>
            <a:r>
              <a:rPr lang="en-GB" dirty="0" smtClean="0"/>
              <a:t>Apply </a:t>
            </a:r>
            <a:r>
              <a:rPr lang="en-GB" dirty="0"/>
              <a:t>a fuzzy </a:t>
            </a:r>
            <a:r>
              <a:rPr lang="en-GB" dirty="0" smtClean="0"/>
              <a:t>match </a:t>
            </a:r>
            <a:r>
              <a:rPr lang="en-GB" dirty="0"/>
              <a:t>method to get all </a:t>
            </a:r>
            <a:r>
              <a:rPr lang="en-GB" dirty="0" smtClean="0"/>
              <a:t>of </a:t>
            </a:r>
            <a:r>
              <a:rPr lang="en-GB" dirty="0" smtClean="0"/>
              <a:t>possibilities </a:t>
            </a:r>
            <a:r>
              <a:rPr lang="en-GB" dirty="0" smtClean="0"/>
              <a:t>and </a:t>
            </a:r>
            <a:r>
              <a:rPr lang="en-GB" dirty="0" smtClean="0"/>
              <a:t>get unified profile</a:t>
            </a:r>
            <a:r>
              <a:rPr lang="en-US" dirty="0" smtClean="0"/>
              <a:t>.</a:t>
            </a:r>
          </a:p>
          <a:p>
            <a:r>
              <a:rPr lang="en-GB" dirty="0" smtClean="0"/>
              <a:t>Grabbing data </a:t>
            </a:r>
            <a:r>
              <a:rPr lang="en-GB" dirty="0"/>
              <a:t>with secondary data such as: Social Media and News Media to find out "links" and </a:t>
            </a:r>
            <a:r>
              <a:rPr lang="en-GB" dirty="0" smtClean="0"/>
              <a:t>adding </a:t>
            </a:r>
            <a:r>
              <a:rPr lang="en-GB" dirty="0"/>
              <a:t>values </a:t>
            </a:r>
            <a:r>
              <a:rPr lang="en-US" dirty="0" smtClean="0"/>
              <a:t>to the reports.</a:t>
            </a:r>
            <a:endParaRPr lang="en-US" dirty="0" smtClean="0"/>
          </a:p>
          <a:p>
            <a:r>
              <a:rPr lang="en-US" dirty="0" smtClean="0"/>
              <a:t>Display the visualization to make </a:t>
            </a:r>
            <a:r>
              <a:rPr lang="en-US" dirty="0" smtClean="0"/>
              <a:t>it easier to </a:t>
            </a:r>
            <a:r>
              <a:rPr lang="en-US" dirty="0" smtClean="0"/>
              <a:t>understand.</a:t>
            </a:r>
            <a:endParaRPr lang="en-GB" dirty="0"/>
          </a:p>
        </p:txBody>
      </p:sp>
      <p:sp>
        <p:nvSpPr>
          <p:cNvPr id="8" name="Title 1"/>
          <p:cNvSpPr txBox="1">
            <a:spLocks/>
          </p:cNvSpPr>
          <p:nvPr/>
        </p:nvSpPr>
        <p:spPr>
          <a:xfrm>
            <a:off x="7292074" y="362449"/>
            <a:ext cx="9404723" cy="99625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Concept</a:t>
            </a:r>
            <a:endParaRPr lang="en-GB" dirty="0"/>
          </a:p>
        </p:txBody>
      </p:sp>
    </p:spTree>
    <p:extLst>
      <p:ext uri="{BB962C8B-B14F-4D97-AF65-F5344CB8AC3E}">
        <p14:creationId xmlns:p14="http://schemas.microsoft.com/office/powerpoint/2010/main" val="278173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16" presetClass="entr" presetSubtype="42" fill="hold" grpId="0" nodeType="withEffect">
                                  <p:stCondLst>
                                    <p:cond delay="750"/>
                                  </p:stCondLst>
                                  <p:childTnLst>
                                    <p:set>
                                      <p:cBhvr>
                                        <p:cTn id="10" dur="1" fill="hold">
                                          <p:stCondLst>
                                            <p:cond delay="0"/>
                                          </p:stCondLst>
                                        </p:cTn>
                                        <p:tgtEl>
                                          <p:spTgt spid="6"/>
                                        </p:tgtEl>
                                        <p:attrNameLst>
                                          <p:attrName>style.visibility</p:attrName>
                                        </p:attrNameLst>
                                      </p:cBhvr>
                                      <p:to>
                                        <p:strVal val="visible"/>
                                      </p:to>
                                    </p:set>
                                    <p:animEffect transition="in" filter="barn(out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4220" y="351691"/>
            <a:ext cx="9404723" cy="1400530"/>
          </a:xfrm>
        </p:spPr>
        <p:txBody>
          <a:bodyPr/>
          <a:lstStyle/>
          <a:p>
            <a:r>
              <a:rPr lang="en-US" dirty="0" smtClean="0"/>
              <a:t>What is </a:t>
            </a:r>
            <a:r>
              <a:rPr lang="en-US" dirty="0" err="1" smtClean="0"/>
              <a:t>goTrack</a:t>
            </a:r>
            <a:r>
              <a:rPr lang="en-US" dirty="0" smtClean="0"/>
              <a:t>?</a:t>
            </a:r>
            <a:endParaRPr lang="en-GB" dirty="0"/>
          </a:p>
        </p:txBody>
      </p:sp>
      <p:sp>
        <p:nvSpPr>
          <p:cNvPr id="9" name="Content Placeholder 8"/>
          <p:cNvSpPr>
            <a:spLocks noGrp="1"/>
          </p:cNvSpPr>
          <p:nvPr>
            <p:ph idx="1"/>
          </p:nvPr>
        </p:nvSpPr>
        <p:spPr>
          <a:xfrm>
            <a:off x="4459455" y="1279193"/>
            <a:ext cx="7554351" cy="5009064"/>
          </a:xfrm>
        </p:spPr>
        <p:txBody>
          <a:bodyPr>
            <a:normAutofit/>
          </a:bodyPr>
          <a:lstStyle/>
          <a:p>
            <a:pPr marL="0" indent="0">
              <a:buNone/>
            </a:pPr>
            <a:endParaRPr lang="en-GB" dirty="0" smtClean="0"/>
          </a:p>
          <a:p>
            <a:r>
              <a:rPr lang="en-GB" dirty="0" smtClean="0"/>
              <a:t>Investigation tool to match the relationship between primary and secondary data and enrich the report by combing to open source data such as social media. </a:t>
            </a:r>
            <a:endParaRPr lang="en-GB" dirty="0"/>
          </a:p>
          <a:p>
            <a:r>
              <a:rPr lang="en-US" dirty="0" smtClean="0"/>
              <a:t>The unified profile are generated from </a:t>
            </a:r>
            <a:r>
              <a:rPr lang="en-US" dirty="0"/>
              <a:t>relationship of primary and </a:t>
            </a:r>
            <a:r>
              <a:rPr lang="en-US" dirty="0" smtClean="0"/>
              <a:t>citizenship data which </a:t>
            </a:r>
            <a:r>
              <a:rPr lang="en-GB" dirty="0" smtClean="0"/>
              <a:t>provides citizenship profile.</a:t>
            </a:r>
          </a:p>
          <a:p>
            <a:r>
              <a:rPr lang="en-US" dirty="0" smtClean="0"/>
              <a:t>The unified profile will be enrich with secondary data or open source data by implementing fuzzy match method. As result the linkage will be produced.</a:t>
            </a:r>
          </a:p>
          <a:p>
            <a:endParaRPr lang="en-US" dirty="0" smtClean="0"/>
          </a:p>
          <a:p>
            <a:endParaRPr lang="en-GB" dirty="0" smtClean="0"/>
          </a:p>
          <a:p>
            <a:pPr marL="0" indent="0">
              <a:buNone/>
            </a:pPr>
            <a:endParaRPr lang="en-GB" dirty="0"/>
          </a:p>
        </p:txBody>
      </p:sp>
      <p:pic>
        <p:nvPicPr>
          <p:cNvPr id="10" name="Picture 9"/>
          <p:cNvPicPr>
            <a:picLocks noChangeAspect="1"/>
          </p:cNvPicPr>
          <p:nvPr/>
        </p:nvPicPr>
        <p:blipFill>
          <a:blip r:embed="rId2" cstate="print">
            <a:biLevel thresh="25000"/>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tretch>
            <a:fillRect/>
          </a:stretch>
        </p:blipFill>
        <p:spPr>
          <a:xfrm>
            <a:off x="0" y="869716"/>
            <a:ext cx="4248443" cy="4253618"/>
          </a:xfrm>
          <a:prstGeom prst="rect">
            <a:avLst/>
          </a:prstGeom>
        </p:spPr>
      </p:pic>
    </p:spTree>
    <p:extLst>
      <p:ext uri="{BB962C8B-B14F-4D97-AF65-F5344CB8AC3E}">
        <p14:creationId xmlns:p14="http://schemas.microsoft.com/office/powerpoint/2010/main" val="954197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3"/>
          <p:cNvSpPr/>
          <p:nvPr/>
        </p:nvSpPr>
        <p:spPr>
          <a:xfrm>
            <a:off x="0" y="-76200"/>
            <a:ext cx="6725219" cy="6934200"/>
          </a:xfrm>
          <a:custGeom>
            <a:avLst/>
            <a:gdLst>
              <a:gd name="connsiteX0" fmla="*/ 0 w 5867400"/>
              <a:gd name="connsiteY0" fmla="*/ 0 h 6934200"/>
              <a:gd name="connsiteX1" fmla="*/ 5867400 w 5867400"/>
              <a:gd name="connsiteY1" fmla="*/ 0 h 6934200"/>
              <a:gd name="connsiteX2" fmla="*/ 5867400 w 5867400"/>
              <a:gd name="connsiteY2" fmla="*/ 6934200 h 6934200"/>
              <a:gd name="connsiteX3" fmla="*/ 0 w 5867400"/>
              <a:gd name="connsiteY3" fmla="*/ 6934200 h 6934200"/>
              <a:gd name="connsiteX4" fmla="*/ 0 w 5867400"/>
              <a:gd name="connsiteY4" fmla="*/ 0 h 6934200"/>
              <a:gd name="connsiteX0" fmla="*/ 0 w 5867400"/>
              <a:gd name="connsiteY0" fmla="*/ 0 h 6934200"/>
              <a:gd name="connsiteX1" fmla="*/ 5867400 w 5867400"/>
              <a:gd name="connsiteY1" fmla="*/ 0 h 6934200"/>
              <a:gd name="connsiteX2" fmla="*/ 4467225 w 5867400"/>
              <a:gd name="connsiteY2" fmla="*/ 6934200 h 6934200"/>
              <a:gd name="connsiteX3" fmla="*/ 0 w 5867400"/>
              <a:gd name="connsiteY3" fmla="*/ 6934200 h 6934200"/>
              <a:gd name="connsiteX4" fmla="*/ 0 w 5867400"/>
              <a:gd name="connsiteY4" fmla="*/ 0 h 6934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7400" h="6934200">
                <a:moveTo>
                  <a:pt x="0" y="0"/>
                </a:moveTo>
                <a:lnTo>
                  <a:pt x="5867400" y="0"/>
                </a:lnTo>
                <a:lnTo>
                  <a:pt x="4467225" y="6934200"/>
                </a:lnTo>
                <a:lnTo>
                  <a:pt x="0" y="6934200"/>
                </a:lnTo>
                <a:lnTo>
                  <a:pt x="0" y="0"/>
                </a:lnTo>
                <a:close/>
              </a:path>
            </a:pathLst>
          </a:custGeom>
          <a:solidFill>
            <a:srgbClr val="01082C">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4847404" y="0"/>
            <a:ext cx="1876955" cy="6934200"/>
          </a:xfrm>
          <a:custGeom>
            <a:avLst/>
            <a:gdLst>
              <a:gd name="connsiteX0" fmla="*/ 1400175 w 1609725"/>
              <a:gd name="connsiteY0" fmla="*/ 0 h 6934200"/>
              <a:gd name="connsiteX1" fmla="*/ 1609725 w 1609725"/>
              <a:gd name="connsiteY1" fmla="*/ 0 h 6934200"/>
              <a:gd name="connsiteX2" fmla="*/ 209550 w 1609725"/>
              <a:gd name="connsiteY2" fmla="*/ 6934200 h 6934200"/>
              <a:gd name="connsiteX3" fmla="*/ 0 w 1609725"/>
              <a:gd name="connsiteY3" fmla="*/ 6934200 h 6934200"/>
              <a:gd name="connsiteX4" fmla="*/ 1400175 w 1609725"/>
              <a:gd name="connsiteY4" fmla="*/ 0 h 6934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725" h="6934200">
                <a:moveTo>
                  <a:pt x="1400175" y="0"/>
                </a:moveTo>
                <a:lnTo>
                  <a:pt x="1609725" y="0"/>
                </a:lnTo>
                <a:lnTo>
                  <a:pt x="209550" y="6934200"/>
                </a:lnTo>
                <a:lnTo>
                  <a:pt x="0" y="6934200"/>
                </a:lnTo>
                <a:lnTo>
                  <a:pt x="1400175" y="0"/>
                </a:lnTo>
                <a:close/>
              </a:path>
            </a:pathLst>
          </a:custGeom>
          <a:gradFill>
            <a:gsLst>
              <a:gs pos="100000">
                <a:schemeClr val="bg1"/>
              </a:gs>
              <a:gs pos="73000">
                <a:schemeClr val="tx1">
                  <a:lumMod val="85000"/>
                  <a:lumOff val="15000"/>
                </a:schemeClr>
              </a:gs>
              <a:gs pos="15000">
                <a:schemeClr val="bg1"/>
              </a:gs>
            </a:gsLst>
            <a:path path="circle">
              <a:fillToRect l="50000" t="50000" r="50000" b="5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Source of Data</a:t>
            </a:r>
            <a:endParaRPr lang="en-GB"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111" y="1354222"/>
            <a:ext cx="1027944" cy="1027944"/>
          </a:xfrm>
          <a:prstGeom prst="rect">
            <a:avLst/>
          </a:prstGeom>
        </p:spPr>
      </p:pic>
      <p:sp>
        <p:nvSpPr>
          <p:cNvPr id="7" name="TextBox 6"/>
          <p:cNvSpPr txBox="1"/>
          <p:nvPr/>
        </p:nvSpPr>
        <p:spPr>
          <a:xfrm>
            <a:off x="291392" y="2424370"/>
            <a:ext cx="1757457" cy="646331"/>
          </a:xfrm>
          <a:prstGeom prst="rect">
            <a:avLst/>
          </a:prstGeom>
          <a:noFill/>
        </p:spPr>
        <p:txBody>
          <a:bodyPr wrap="square" rtlCol="0">
            <a:spAutoFit/>
          </a:bodyPr>
          <a:lstStyle/>
          <a:p>
            <a:pPr algn="ctr"/>
            <a:r>
              <a:rPr lang="en-US" b="1" dirty="0" smtClean="0"/>
              <a:t>PRIMARY </a:t>
            </a:r>
          </a:p>
          <a:p>
            <a:pPr algn="ctr"/>
            <a:r>
              <a:rPr lang="en-US" b="1" dirty="0" smtClean="0"/>
              <a:t>DATA</a:t>
            </a:r>
            <a:endParaRPr lang="en-GB" b="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111" y="4172708"/>
            <a:ext cx="1027944" cy="1027944"/>
          </a:xfrm>
          <a:prstGeom prst="rect">
            <a:avLst/>
          </a:prstGeom>
        </p:spPr>
      </p:pic>
      <p:sp>
        <p:nvSpPr>
          <p:cNvPr id="9" name="TextBox 8"/>
          <p:cNvSpPr txBox="1"/>
          <p:nvPr/>
        </p:nvSpPr>
        <p:spPr>
          <a:xfrm>
            <a:off x="291392" y="5242856"/>
            <a:ext cx="1757457" cy="646331"/>
          </a:xfrm>
          <a:prstGeom prst="rect">
            <a:avLst/>
          </a:prstGeom>
          <a:noFill/>
        </p:spPr>
        <p:txBody>
          <a:bodyPr wrap="square" rtlCol="0">
            <a:spAutoFit/>
          </a:bodyPr>
          <a:lstStyle/>
          <a:p>
            <a:pPr algn="ctr"/>
            <a:r>
              <a:rPr lang="en-US" b="1" dirty="0" smtClean="0"/>
              <a:t>SECONDARY</a:t>
            </a:r>
          </a:p>
          <a:p>
            <a:pPr algn="ctr"/>
            <a:r>
              <a:rPr lang="en-US" b="1" dirty="0" smtClean="0"/>
              <a:t>DATA</a:t>
            </a:r>
            <a:endParaRPr lang="en-GB" b="1" dirty="0"/>
          </a:p>
        </p:txBody>
      </p:sp>
      <p:sp>
        <p:nvSpPr>
          <p:cNvPr id="10" name="Content Placeholder 2"/>
          <p:cNvSpPr>
            <a:spLocks noGrp="1"/>
          </p:cNvSpPr>
          <p:nvPr>
            <p:ph idx="1"/>
          </p:nvPr>
        </p:nvSpPr>
        <p:spPr>
          <a:xfrm>
            <a:off x="2048849" y="1450312"/>
            <a:ext cx="3550093" cy="1869663"/>
          </a:xfrm>
        </p:spPr>
        <p:txBody>
          <a:bodyPr>
            <a:noAutofit/>
          </a:bodyPr>
          <a:lstStyle/>
          <a:p>
            <a:r>
              <a:rPr lang="en-US" sz="1400" dirty="0" smtClean="0"/>
              <a:t>Terrorist List (Domestic and International Data; UNSCR1267)</a:t>
            </a:r>
          </a:p>
          <a:p>
            <a:r>
              <a:rPr lang="en-US" sz="1400" dirty="0" smtClean="0"/>
              <a:t>PEP Data;</a:t>
            </a:r>
          </a:p>
          <a:p>
            <a:r>
              <a:rPr lang="en-US" sz="1400" dirty="0" smtClean="0"/>
              <a:t>Consolidate List</a:t>
            </a:r>
            <a:r>
              <a:rPr lang="en-US" sz="1400" dirty="0" smtClean="0"/>
              <a:t>;</a:t>
            </a:r>
          </a:p>
          <a:p>
            <a:r>
              <a:rPr lang="en-US" sz="1400" dirty="0" smtClean="0"/>
              <a:t>Indonesian Citizenship (can be added with other countries citizenship data) </a:t>
            </a:r>
            <a:r>
              <a:rPr lang="en-US" sz="1400" dirty="0" smtClean="0"/>
              <a:t> </a:t>
            </a:r>
            <a:r>
              <a:rPr lang="en-US" sz="1400" dirty="0" smtClean="0"/>
              <a:t>and</a:t>
            </a:r>
          </a:p>
          <a:p>
            <a:r>
              <a:rPr lang="en-US" sz="1400" dirty="0" smtClean="0"/>
              <a:t>Other resources</a:t>
            </a:r>
            <a:r>
              <a:rPr lang="en-US" sz="1400" dirty="0" smtClean="0"/>
              <a:t>. </a:t>
            </a:r>
            <a:endParaRPr lang="en-US" sz="1400" dirty="0" smtClean="0"/>
          </a:p>
          <a:p>
            <a:pPr marL="0" indent="0">
              <a:buNone/>
            </a:pPr>
            <a:endParaRPr lang="en-GB" sz="1400" dirty="0"/>
          </a:p>
        </p:txBody>
      </p:sp>
      <p:sp>
        <p:nvSpPr>
          <p:cNvPr id="11" name="Content Placeholder 2"/>
          <p:cNvSpPr txBox="1">
            <a:spLocks/>
          </p:cNvSpPr>
          <p:nvPr/>
        </p:nvSpPr>
        <p:spPr>
          <a:xfrm>
            <a:off x="2048848" y="4265820"/>
            <a:ext cx="3550093" cy="186966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smtClean="0"/>
              <a:t>For </a:t>
            </a:r>
            <a:r>
              <a:rPr lang="en-US" sz="1400" dirty="0" smtClean="0"/>
              <a:t>FIU use:</a:t>
            </a:r>
          </a:p>
          <a:p>
            <a:r>
              <a:rPr lang="en-US" sz="1400" dirty="0" smtClean="0"/>
              <a:t>STR/CTR/IFTI </a:t>
            </a:r>
            <a:endParaRPr lang="en-US" sz="1400" dirty="0" smtClean="0"/>
          </a:p>
          <a:p>
            <a:r>
              <a:rPr lang="en-US" sz="1400" dirty="0" smtClean="0"/>
              <a:t>Intelligence </a:t>
            </a:r>
            <a:r>
              <a:rPr lang="en-US" sz="1400" dirty="0" smtClean="0"/>
              <a:t>Report</a:t>
            </a:r>
          </a:p>
          <a:p>
            <a:r>
              <a:rPr lang="en-US" sz="1400" dirty="0" smtClean="0"/>
              <a:t>Can be added with other information.</a:t>
            </a:r>
            <a:endParaRPr lang="en-GB" sz="1400"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6040" y="3021512"/>
            <a:ext cx="1027944" cy="1027944"/>
          </a:xfrm>
          <a:prstGeom prst="rect">
            <a:avLst/>
          </a:prstGeom>
        </p:spPr>
      </p:pic>
      <p:sp>
        <p:nvSpPr>
          <p:cNvPr id="13" name="TextBox 12"/>
          <p:cNvSpPr txBox="1"/>
          <p:nvPr/>
        </p:nvSpPr>
        <p:spPr>
          <a:xfrm>
            <a:off x="6231321" y="4091660"/>
            <a:ext cx="1757457" cy="646331"/>
          </a:xfrm>
          <a:prstGeom prst="rect">
            <a:avLst/>
          </a:prstGeom>
          <a:noFill/>
        </p:spPr>
        <p:txBody>
          <a:bodyPr wrap="square" rtlCol="0">
            <a:spAutoFit/>
          </a:bodyPr>
          <a:lstStyle/>
          <a:p>
            <a:pPr algn="ctr"/>
            <a:r>
              <a:rPr lang="en-US" b="1" dirty="0" smtClean="0"/>
              <a:t>OPEN SOURCE </a:t>
            </a:r>
          </a:p>
          <a:p>
            <a:pPr algn="ctr"/>
            <a:r>
              <a:rPr lang="en-US" b="1" dirty="0" smtClean="0"/>
              <a:t>DATA</a:t>
            </a:r>
            <a:endParaRPr lang="en-GB" b="1" dirty="0"/>
          </a:p>
        </p:txBody>
      </p:sp>
      <p:sp>
        <p:nvSpPr>
          <p:cNvPr id="14" name="Content Placeholder 2"/>
          <p:cNvSpPr txBox="1">
            <a:spLocks/>
          </p:cNvSpPr>
          <p:nvPr/>
        </p:nvSpPr>
        <p:spPr>
          <a:xfrm>
            <a:off x="8275787" y="2781530"/>
            <a:ext cx="3550093" cy="186966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400" dirty="0" smtClean="0"/>
              <a:t>Twitter;</a:t>
            </a:r>
          </a:p>
          <a:p>
            <a:r>
              <a:rPr lang="en-US" sz="1400" dirty="0" smtClean="0"/>
              <a:t>Facebook;</a:t>
            </a:r>
          </a:p>
          <a:p>
            <a:r>
              <a:rPr lang="en-US" sz="1400" dirty="0" smtClean="0"/>
              <a:t>LinkedIn;</a:t>
            </a:r>
          </a:p>
          <a:p>
            <a:r>
              <a:rPr lang="en-US" sz="1400" dirty="0" smtClean="0"/>
              <a:t>Site News;</a:t>
            </a:r>
          </a:p>
          <a:p>
            <a:r>
              <a:rPr lang="en-US" sz="1400" dirty="0" err="1" smtClean="0"/>
              <a:t>etc</a:t>
            </a:r>
            <a:endParaRPr lang="en-US" sz="1400" dirty="0" smtClean="0"/>
          </a:p>
          <a:p>
            <a:endParaRPr lang="en-GB" sz="1400" dirty="0"/>
          </a:p>
        </p:txBody>
      </p:sp>
    </p:spTree>
    <p:extLst>
      <p:ext uri="{BB962C8B-B14F-4D97-AF65-F5344CB8AC3E}">
        <p14:creationId xmlns:p14="http://schemas.microsoft.com/office/powerpoint/2010/main" val="251002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par>
                                <p:cTn id="9" presetID="16" presetClass="entr" presetSubtype="42"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4220" y="351691"/>
            <a:ext cx="9404723" cy="1400530"/>
          </a:xfrm>
        </p:spPr>
        <p:txBody>
          <a:bodyPr/>
          <a:lstStyle/>
          <a:p>
            <a:r>
              <a:rPr lang="en-US" dirty="0" smtClean="0"/>
              <a:t>How It Works?</a:t>
            </a:r>
            <a:endParaRPr lang="en-GB"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4254" y="2836620"/>
            <a:ext cx="722142" cy="722142"/>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3277" y="4935362"/>
            <a:ext cx="722142" cy="722142"/>
          </a:xfrm>
          <a:prstGeom prst="rect">
            <a:avLst/>
          </a:prstGeom>
        </p:spPr>
      </p:pic>
      <p:sp>
        <p:nvSpPr>
          <p:cNvPr id="13" name="TextBox 12"/>
          <p:cNvSpPr txBox="1"/>
          <p:nvPr/>
        </p:nvSpPr>
        <p:spPr>
          <a:xfrm>
            <a:off x="2420212" y="3585247"/>
            <a:ext cx="1234633" cy="646331"/>
          </a:xfrm>
          <a:prstGeom prst="rect">
            <a:avLst/>
          </a:prstGeom>
          <a:noFill/>
        </p:spPr>
        <p:txBody>
          <a:bodyPr wrap="none" rtlCol="0">
            <a:spAutoFit/>
          </a:bodyPr>
          <a:lstStyle/>
          <a:p>
            <a:pPr algn="ctr"/>
            <a:r>
              <a:rPr lang="en-US" b="1" dirty="0" smtClean="0"/>
              <a:t>PRIMARY </a:t>
            </a:r>
          </a:p>
          <a:p>
            <a:pPr algn="ctr"/>
            <a:r>
              <a:rPr lang="en-US" b="1" dirty="0" smtClean="0"/>
              <a:t>DATA</a:t>
            </a:r>
            <a:endParaRPr lang="en-GB" b="1" dirty="0"/>
          </a:p>
        </p:txBody>
      </p:sp>
      <p:sp>
        <p:nvSpPr>
          <p:cNvPr id="14" name="TextBox 13"/>
          <p:cNvSpPr txBox="1"/>
          <p:nvPr/>
        </p:nvSpPr>
        <p:spPr>
          <a:xfrm>
            <a:off x="4231589" y="5724159"/>
            <a:ext cx="1580882" cy="646331"/>
          </a:xfrm>
          <a:prstGeom prst="rect">
            <a:avLst/>
          </a:prstGeom>
          <a:noFill/>
        </p:spPr>
        <p:txBody>
          <a:bodyPr wrap="none" rtlCol="0">
            <a:spAutoFit/>
          </a:bodyPr>
          <a:lstStyle/>
          <a:p>
            <a:r>
              <a:rPr lang="en-US" b="1" dirty="0" smtClean="0"/>
              <a:t>SECONDARY</a:t>
            </a:r>
          </a:p>
          <a:p>
            <a:pPr algn="ctr"/>
            <a:r>
              <a:rPr lang="en-US" b="1" dirty="0" smtClean="0"/>
              <a:t>DATA</a:t>
            </a:r>
            <a:endParaRPr lang="en-GB" b="1" dirty="0"/>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00766" y="1442949"/>
            <a:ext cx="722142" cy="722142"/>
          </a:xfrm>
          <a:prstGeom prst="rect">
            <a:avLst/>
          </a:prstGeom>
        </p:spPr>
      </p:pic>
      <p:sp>
        <p:nvSpPr>
          <p:cNvPr id="16" name="TextBox 15"/>
          <p:cNvSpPr txBox="1"/>
          <p:nvPr/>
        </p:nvSpPr>
        <p:spPr>
          <a:xfrm>
            <a:off x="4228303" y="2267879"/>
            <a:ext cx="1467068" cy="646331"/>
          </a:xfrm>
          <a:prstGeom prst="rect">
            <a:avLst/>
          </a:prstGeom>
          <a:noFill/>
        </p:spPr>
        <p:txBody>
          <a:bodyPr wrap="none" rtlCol="0">
            <a:spAutoFit/>
          </a:bodyPr>
          <a:lstStyle/>
          <a:p>
            <a:pPr algn="ctr"/>
            <a:r>
              <a:rPr lang="en-US" b="1" dirty="0" smtClean="0"/>
              <a:t>CITIZENSHIP</a:t>
            </a:r>
          </a:p>
          <a:p>
            <a:pPr algn="ctr"/>
            <a:r>
              <a:rPr lang="en-US" b="1" dirty="0" smtClean="0"/>
              <a:t>DATA</a:t>
            </a:r>
            <a:endParaRPr lang="en-GB" b="1"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8375" y="2766599"/>
            <a:ext cx="1184031" cy="1184031"/>
          </a:xfrm>
          <a:prstGeom prst="rect">
            <a:avLst/>
          </a:prstGeom>
        </p:spPr>
      </p:pic>
      <p:sp>
        <p:nvSpPr>
          <p:cNvPr id="18" name="TextBox 17"/>
          <p:cNvSpPr txBox="1"/>
          <p:nvPr/>
        </p:nvSpPr>
        <p:spPr>
          <a:xfrm>
            <a:off x="6183006" y="3896314"/>
            <a:ext cx="1869423" cy="646331"/>
          </a:xfrm>
          <a:prstGeom prst="rect">
            <a:avLst/>
          </a:prstGeom>
          <a:noFill/>
        </p:spPr>
        <p:txBody>
          <a:bodyPr wrap="none" rtlCol="0">
            <a:spAutoFit/>
          </a:bodyPr>
          <a:lstStyle/>
          <a:p>
            <a:pPr algn="ctr"/>
            <a:r>
              <a:rPr lang="en-US" b="1" dirty="0" smtClean="0"/>
              <a:t>SOCIAL MEDIA,</a:t>
            </a:r>
          </a:p>
          <a:p>
            <a:pPr algn="ctr"/>
            <a:r>
              <a:rPr lang="en-US" b="1" dirty="0" smtClean="0"/>
              <a:t>NEWS MEDIA</a:t>
            </a:r>
            <a:endParaRPr lang="en-GB" b="1" dirty="0"/>
          </a:p>
        </p:txBody>
      </p:sp>
      <p:pic>
        <p:nvPicPr>
          <p:cNvPr id="19" name="Picture 18"/>
          <p:cNvPicPr>
            <a:picLocks noChangeAspect="1"/>
          </p:cNvPicPr>
          <p:nvPr/>
        </p:nvPicPr>
        <p:blipFill rotWithShape="1">
          <a:blip r:embed="rId4"/>
          <a:srcRect l="27584" t="16982" r="26790" b="6128"/>
          <a:stretch/>
        </p:blipFill>
        <p:spPr>
          <a:xfrm>
            <a:off x="9134125" y="3835588"/>
            <a:ext cx="2770816" cy="2488481"/>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989261" flipV="1">
            <a:off x="3116753" y="1642943"/>
            <a:ext cx="906409" cy="1147085"/>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266738">
            <a:off x="3176148" y="4549804"/>
            <a:ext cx="957394" cy="957394"/>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959241" flipV="1">
            <a:off x="5897390" y="1667695"/>
            <a:ext cx="906410" cy="1147087"/>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3108">
            <a:off x="5717572" y="4691476"/>
            <a:ext cx="957396" cy="957396"/>
          </a:xfrm>
          <a:prstGeom prst="rect">
            <a:avLst/>
          </a:prstGeom>
        </p:spPr>
      </p:pic>
      <p:pic>
        <p:nvPicPr>
          <p:cNvPr id="25" name="Picture 24"/>
          <p:cNvPicPr>
            <a:picLocks noChangeAspect="1"/>
          </p:cNvPicPr>
          <p:nvPr/>
        </p:nvPicPr>
        <p:blipFill rotWithShape="1">
          <a:blip r:embed="rId6" cstate="print">
            <a:extLst>
              <a:ext uri="{28A0092B-C50C-407E-A947-70E740481C1C}">
                <a14:useLocalDpi xmlns:a14="http://schemas.microsoft.com/office/drawing/2010/main" val="0"/>
              </a:ext>
            </a:extLst>
          </a:blip>
          <a:srcRect l="-6635" b="36220"/>
          <a:stretch/>
        </p:blipFill>
        <p:spPr>
          <a:xfrm rot="5400000">
            <a:off x="1189105" y="2986788"/>
            <a:ext cx="780001" cy="1063247"/>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5695" y="917514"/>
            <a:ext cx="1202165" cy="1202165"/>
          </a:xfrm>
          <a:prstGeom prst="rect">
            <a:avLst/>
          </a:prstGeom>
        </p:spPr>
      </p:pic>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30961" y="2897225"/>
            <a:ext cx="1718963" cy="1718963"/>
          </a:xfrm>
          <a:prstGeom prst="rect">
            <a:avLst/>
          </a:prstGeom>
        </p:spPr>
      </p:pic>
      <p:pic>
        <p:nvPicPr>
          <p:cNvPr id="28" name="Picture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78424" y="916197"/>
            <a:ext cx="1224329" cy="1224329"/>
          </a:xfrm>
          <a:prstGeom prst="rect">
            <a:avLst/>
          </a:prstGeom>
        </p:spPr>
      </p:pic>
      <p:pic>
        <p:nvPicPr>
          <p:cNvPr id="29" name="Picture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5694" y="5254843"/>
            <a:ext cx="1202165" cy="1202165"/>
          </a:xfrm>
          <a:prstGeom prst="rect">
            <a:avLst/>
          </a:prstGeom>
        </p:spPr>
      </p:pic>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007" y="1696856"/>
            <a:ext cx="1608817" cy="1608817"/>
          </a:xfrm>
          <a:prstGeom prst="rect">
            <a:avLst/>
          </a:prstGeom>
        </p:spPr>
      </p:pic>
      <p:sp>
        <p:nvSpPr>
          <p:cNvPr id="34" name="TextBox 33"/>
          <p:cNvSpPr txBox="1"/>
          <p:nvPr/>
        </p:nvSpPr>
        <p:spPr>
          <a:xfrm>
            <a:off x="265611" y="3005673"/>
            <a:ext cx="1409360" cy="369332"/>
          </a:xfrm>
          <a:prstGeom prst="rect">
            <a:avLst/>
          </a:prstGeom>
          <a:noFill/>
        </p:spPr>
        <p:txBody>
          <a:bodyPr wrap="none" rtlCol="0">
            <a:spAutoFit/>
          </a:bodyPr>
          <a:lstStyle/>
          <a:p>
            <a:pPr algn="ctr"/>
            <a:r>
              <a:rPr lang="en-US" b="1" dirty="0" smtClean="0"/>
              <a:t>KEYWORDS</a:t>
            </a:r>
            <a:endParaRPr lang="en-GB" b="1" dirty="0"/>
          </a:p>
        </p:txBody>
      </p:sp>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175801" y="5506287"/>
            <a:ext cx="806856" cy="699275"/>
          </a:xfrm>
          <a:prstGeom prst="rect">
            <a:avLst/>
          </a:prstGeom>
        </p:spPr>
      </p:pic>
      <p:sp>
        <p:nvSpPr>
          <p:cNvPr id="36" name="TextBox 35"/>
          <p:cNvSpPr txBox="1"/>
          <p:nvPr/>
        </p:nvSpPr>
        <p:spPr>
          <a:xfrm>
            <a:off x="9153614" y="3123928"/>
            <a:ext cx="2731838" cy="369332"/>
          </a:xfrm>
          <a:prstGeom prst="rect">
            <a:avLst/>
          </a:prstGeom>
          <a:noFill/>
        </p:spPr>
        <p:txBody>
          <a:bodyPr wrap="none" rtlCol="0">
            <a:spAutoFit/>
          </a:bodyPr>
          <a:lstStyle/>
          <a:p>
            <a:pPr algn="ctr"/>
            <a:r>
              <a:rPr lang="en-US" b="1" dirty="0" smtClean="0"/>
              <a:t>1. CASE MANAGEMENT</a:t>
            </a:r>
            <a:endParaRPr lang="en-GB" b="1" dirty="0"/>
          </a:p>
        </p:txBody>
      </p:sp>
      <p:sp>
        <p:nvSpPr>
          <p:cNvPr id="37" name="TextBox 36"/>
          <p:cNvSpPr txBox="1"/>
          <p:nvPr/>
        </p:nvSpPr>
        <p:spPr>
          <a:xfrm>
            <a:off x="8909960" y="6389330"/>
            <a:ext cx="3219151" cy="369332"/>
          </a:xfrm>
          <a:prstGeom prst="rect">
            <a:avLst/>
          </a:prstGeom>
          <a:noFill/>
        </p:spPr>
        <p:txBody>
          <a:bodyPr wrap="none" rtlCol="0">
            <a:spAutoFit/>
          </a:bodyPr>
          <a:lstStyle/>
          <a:p>
            <a:pPr algn="ctr"/>
            <a:r>
              <a:rPr lang="en-US" b="1" dirty="0" smtClean="0"/>
              <a:t>2. MAPPING VISUALIZATION</a:t>
            </a:r>
            <a:endParaRPr lang="en-GB" b="1" dirty="0"/>
          </a:p>
        </p:txBody>
      </p:sp>
      <p:pic>
        <p:nvPicPr>
          <p:cNvPr id="38" name="Picture 3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425902" y="1175495"/>
            <a:ext cx="2081980" cy="2081980"/>
          </a:xfrm>
          <a:prstGeom prst="rect">
            <a:avLst/>
          </a:prstGeom>
        </p:spPr>
      </p:pic>
      <p:pic>
        <p:nvPicPr>
          <p:cNvPr id="39" name="Picture 3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0800000">
            <a:off x="7902044" y="2873091"/>
            <a:ext cx="1148250" cy="865163"/>
          </a:xfrm>
          <a:prstGeom prst="rect">
            <a:avLst/>
          </a:prstGeom>
        </p:spPr>
      </p:pic>
      <p:sp>
        <p:nvSpPr>
          <p:cNvPr id="40" name="TextBox 39"/>
          <p:cNvSpPr txBox="1"/>
          <p:nvPr/>
        </p:nvSpPr>
        <p:spPr>
          <a:xfrm>
            <a:off x="2873090" y="1214917"/>
            <a:ext cx="907557" cy="646331"/>
          </a:xfrm>
          <a:prstGeom prst="rect">
            <a:avLst/>
          </a:prstGeom>
          <a:noFill/>
        </p:spPr>
        <p:txBody>
          <a:bodyPr wrap="square" rtlCol="0">
            <a:spAutoFit/>
          </a:bodyPr>
          <a:lstStyle/>
          <a:p>
            <a:pPr algn="ctr"/>
            <a:r>
              <a:rPr lang="en-US" b="1" dirty="0" smtClean="0"/>
              <a:t>Fuzzy Match</a:t>
            </a:r>
            <a:endParaRPr lang="en-GB" b="1" dirty="0"/>
          </a:p>
        </p:txBody>
      </p:sp>
      <p:sp>
        <p:nvSpPr>
          <p:cNvPr id="41" name="TextBox 40"/>
          <p:cNvSpPr txBox="1"/>
          <p:nvPr/>
        </p:nvSpPr>
        <p:spPr>
          <a:xfrm>
            <a:off x="6881749" y="1868286"/>
            <a:ext cx="1325102" cy="369332"/>
          </a:xfrm>
          <a:prstGeom prst="rect">
            <a:avLst/>
          </a:prstGeom>
          <a:noFill/>
        </p:spPr>
        <p:txBody>
          <a:bodyPr wrap="square" rtlCol="0">
            <a:spAutoFit/>
          </a:bodyPr>
          <a:lstStyle/>
          <a:p>
            <a:pPr algn="ctr"/>
            <a:r>
              <a:rPr lang="en-US" b="1" dirty="0" smtClean="0"/>
              <a:t>Scraping</a:t>
            </a:r>
            <a:endParaRPr lang="en-GB" b="1" dirty="0"/>
          </a:p>
        </p:txBody>
      </p:sp>
      <p:sp>
        <p:nvSpPr>
          <p:cNvPr id="42" name="TextBox 41"/>
          <p:cNvSpPr txBox="1"/>
          <p:nvPr/>
        </p:nvSpPr>
        <p:spPr>
          <a:xfrm>
            <a:off x="7027121" y="5354827"/>
            <a:ext cx="1325102" cy="369332"/>
          </a:xfrm>
          <a:prstGeom prst="rect">
            <a:avLst/>
          </a:prstGeom>
          <a:noFill/>
        </p:spPr>
        <p:txBody>
          <a:bodyPr wrap="square" rtlCol="0">
            <a:spAutoFit/>
          </a:bodyPr>
          <a:lstStyle/>
          <a:p>
            <a:pPr algn="ctr"/>
            <a:r>
              <a:rPr lang="en-US" b="1" dirty="0" smtClean="0"/>
              <a:t>Scraping</a:t>
            </a:r>
            <a:endParaRPr lang="en-GB" b="1" dirty="0"/>
          </a:p>
        </p:txBody>
      </p:sp>
      <p:pic>
        <p:nvPicPr>
          <p:cNvPr id="31" name="Picture 30"/>
          <p:cNvPicPr>
            <a:picLocks noChangeAspect="1"/>
          </p:cNvPicPr>
          <p:nvPr/>
        </p:nvPicPr>
        <p:blipFill rotWithShape="1">
          <a:blip r:embed="rId6" cstate="print">
            <a:extLst>
              <a:ext uri="{28A0092B-C50C-407E-A947-70E740481C1C}">
                <a14:useLocalDpi xmlns:a14="http://schemas.microsoft.com/office/drawing/2010/main" val="0"/>
              </a:ext>
            </a:extLst>
          </a:blip>
          <a:srcRect l="-6635" b="36220"/>
          <a:stretch/>
        </p:blipFill>
        <p:spPr>
          <a:xfrm rot="10800000">
            <a:off x="4678764" y="3248933"/>
            <a:ext cx="668200" cy="910847"/>
          </a:xfrm>
          <a:prstGeom prst="rect">
            <a:avLst/>
          </a:prstGeom>
        </p:spPr>
      </p:pic>
    </p:spTree>
    <p:extLst>
      <p:ext uri="{BB962C8B-B14F-4D97-AF65-F5344CB8AC3E}">
        <p14:creationId xmlns:p14="http://schemas.microsoft.com/office/powerpoint/2010/main" val="4112555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37260" y="436097"/>
            <a:ext cx="9404723" cy="1400530"/>
          </a:xfrm>
        </p:spPr>
        <p:txBody>
          <a:bodyPr/>
          <a:lstStyle/>
          <a:p>
            <a:r>
              <a:rPr lang="en-US" dirty="0" smtClean="0"/>
              <a:t>Front page</a:t>
            </a:r>
            <a:endParaRPr lang="en-GB" dirty="0"/>
          </a:p>
        </p:txBody>
      </p:sp>
      <p:pic>
        <p:nvPicPr>
          <p:cNvPr id="30" name="Picture 2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26610" y="-295094"/>
            <a:ext cx="1941342" cy="1943707"/>
          </a:xfrm>
          <a:prstGeom prst="rect">
            <a:avLst/>
          </a:prstGeom>
        </p:spPr>
      </p:pic>
      <p:pic>
        <p:nvPicPr>
          <p:cNvPr id="2" name="Picture 1"/>
          <p:cNvPicPr>
            <a:picLocks noChangeAspect="1"/>
          </p:cNvPicPr>
          <p:nvPr/>
        </p:nvPicPr>
        <p:blipFill>
          <a:blip r:embed="rId3"/>
          <a:stretch>
            <a:fillRect/>
          </a:stretch>
        </p:blipFill>
        <p:spPr>
          <a:xfrm>
            <a:off x="1310742" y="1423852"/>
            <a:ext cx="9387636" cy="5003074"/>
          </a:xfrm>
          <a:prstGeom prst="rect">
            <a:avLst/>
          </a:prstGeom>
        </p:spPr>
      </p:pic>
    </p:spTree>
    <p:extLst>
      <p:ext uri="{BB962C8B-B14F-4D97-AF65-F5344CB8AC3E}">
        <p14:creationId xmlns:p14="http://schemas.microsoft.com/office/powerpoint/2010/main" val="80362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37260" y="436097"/>
            <a:ext cx="9404723" cy="1400530"/>
          </a:xfrm>
        </p:spPr>
        <p:txBody>
          <a:bodyPr/>
          <a:lstStyle/>
          <a:p>
            <a:r>
              <a:rPr lang="en-US" dirty="0" smtClean="0"/>
              <a:t>Searching</a:t>
            </a:r>
            <a:endParaRPr lang="en-GB" dirty="0"/>
          </a:p>
        </p:txBody>
      </p:sp>
      <p:pic>
        <p:nvPicPr>
          <p:cNvPr id="30" name="Picture 2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26610" y="-295094"/>
            <a:ext cx="1941342" cy="1943707"/>
          </a:xfrm>
          <a:prstGeom prst="rect">
            <a:avLst/>
          </a:prstGeom>
        </p:spPr>
      </p:pic>
      <p:pic>
        <p:nvPicPr>
          <p:cNvPr id="2" name="Picture 1"/>
          <p:cNvPicPr>
            <a:picLocks noChangeAspect="1"/>
          </p:cNvPicPr>
          <p:nvPr/>
        </p:nvPicPr>
        <p:blipFill>
          <a:blip r:embed="rId3"/>
          <a:stretch>
            <a:fillRect/>
          </a:stretch>
        </p:blipFill>
        <p:spPr>
          <a:xfrm>
            <a:off x="1301933" y="1245430"/>
            <a:ext cx="9840684" cy="5244522"/>
          </a:xfrm>
          <a:prstGeom prst="rect">
            <a:avLst/>
          </a:prstGeom>
        </p:spPr>
      </p:pic>
    </p:spTree>
    <p:extLst>
      <p:ext uri="{BB962C8B-B14F-4D97-AF65-F5344CB8AC3E}">
        <p14:creationId xmlns:p14="http://schemas.microsoft.com/office/powerpoint/2010/main" val="2081181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37260" y="436097"/>
            <a:ext cx="9404723" cy="1400530"/>
          </a:xfrm>
        </p:spPr>
        <p:txBody>
          <a:bodyPr/>
          <a:lstStyle/>
          <a:p>
            <a:r>
              <a:rPr lang="en-US" dirty="0" smtClean="0"/>
              <a:t>Visualization</a:t>
            </a:r>
            <a:endParaRPr lang="en-GB" dirty="0"/>
          </a:p>
        </p:txBody>
      </p:sp>
      <p:pic>
        <p:nvPicPr>
          <p:cNvPr id="30" name="Picture 2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26610" y="-295094"/>
            <a:ext cx="1941342" cy="1943707"/>
          </a:xfrm>
          <a:prstGeom prst="rect">
            <a:avLst/>
          </a:prstGeom>
        </p:spPr>
      </p:pic>
      <p:pic>
        <p:nvPicPr>
          <p:cNvPr id="2" name="Picture 1"/>
          <p:cNvPicPr>
            <a:picLocks noChangeAspect="1"/>
          </p:cNvPicPr>
          <p:nvPr/>
        </p:nvPicPr>
        <p:blipFill>
          <a:blip r:embed="rId3"/>
          <a:stretch>
            <a:fillRect/>
          </a:stretch>
        </p:blipFill>
        <p:spPr>
          <a:xfrm>
            <a:off x="1402080" y="1496073"/>
            <a:ext cx="9361714" cy="4989260"/>
          </a:xfrm>
          <a:prstGeom prst="rect">
            <a:avLst/>
          </a:prstGeom>
        </p:spPr>
      </p:pic>
    </p:spTree>
    <p:extLst>
      <p:ext uri="{BB962C8B-B14F-4D97-AF65-F5344CB8AC3E}">
        <p14:creationId xmlns:p14="http://schemas.microsoft.com/office/powerpoint/2010/main" val="163146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1339" y="1269125"/>
            <a:ext cx="10489475" cy="54235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3"/>
          <p:cNvSpPr>
            <a:spLocks noGrp="1"/>
          </p:cNvSpPr>
          <p:nvPr>
            <p:ph type="title"/>
          </p:nvPr>
        </p:nvSpPr>
        <p:spPr>
          <a:xfrm>
            <a:off x="2337260" y="436097"/>
            <a:ext cx="9404723" cy="1400530"/>
          </a:xfrm>
        </p:spPr>
        <p:txBody>
          <a:bodyPr/>
          <a:lstStyle/>
          <a:p>
            <a:r>
              <a:rPr lang="en-US" dirty="0" smtClean="0"/>
              <a:t>Infrastructure</a:t>
            </a:r>
            <a:endParaRPr lang="en-GB" dirty="0"/>
          </a:p>
        </p:txBody>
      </p:sp>
      <p:pic>
        <p:nvPicPr>
          <p:cNvPr id="30" name="Picture 2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26610" y="-295094"/>
            <a:ext cx="1941342" cy="1943707"/>
          </a:xfrm>
          <a:prstGeom prst="rect">
            <a:avLst/>
          </a:prstGeom>
        </p:spPr>
      </p:pic>
      <p:pic>
        <p:nvPicPr>
          <p:cNvPr id="5" name="Picture 4">
            <a:extLst>
              <a:ext uri="{FF2B5EF4-FFF2-40B4-BE49-F238E27FC236}">
                <a16:creationId xmlns:a16="http://schemas.microsoft.com/office/drawing/2014/main" id="{DBFEC333-7167-4FB9-B22A-292B1BF0FE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02014" y="2185370"/>
            <a:ext cx="739766" cy="507941"/>
          </a:xfrm>
          <a:prstGeom prst="rect">
            <a:avLst/>
          </a:prstGeom>
        </p:spPr>
      </p:pic>
      <p:pic>
        <p:nvPicPr>
          <p:cNvPr id="6" name="Picture 5">
            <a:extLst>
              <a:ext uri="{FF2B5EF4-FFF2-40B4-BE49-F238E27FC236}">
                <a16:creationId xmlns:a16="http://schemas.microsoft.com/office/drawing/2014/main" id="{A3834470-18EE-4A22-816E-1AAF9771C9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3560" y="3737648"/>
            <a:ext cx="925522" cy="889680"/>
          </a:xfrm>
          <a:prstGeom prst="rect">
            <a:avLst/>
          </a:prstGeom>
        </p:spPr>
      </p:pic>
      <p:pic>
        <p:nvPicPr>
          <p:cNvPr id="7" name="Picture 6">
            <a:extLst>
              <a:ext uri="{FF2B5EF4-FFF2-40B4-BE49-F238E27FC236}">
                <a16:creationId xmlns:a16="http://schemas.microsoft.com/office/drawing/2014/main" id="{CF2973B7-40E9-4A4F-B311-B920AA66E9BD}"/>
              </a:ext>
            </a:extLst>
          </p:cNvPr>
          <p:cNvPicPr>
            <a:picLocks noChangeAspect="1"/>
          </p:cNvPicPr>
          <p:nvPr/>
        </p:nvPicPr>
        <p:blipFill rotWithShape="1">
          <a:blip r:embed="rId5">
            <a:extLst>
              <a:ext uri="{28A0092B-C50C-407E-A947-70E740481C1C}">
                <a14:useLocalDpi xmlns:a14="http://schemas.microsoft.com/office/drawing/2010/main" val="0"/>
              </a:ext>
            </a:extLst>
          </a:blip>
          <a:srcRect l="23171" t="46220" r="29162" b="33971"/>
          <a:stretch/>
        </p:blipFill>
        <p:spPr>
          <a:xfrm>
            <a:off x="4943560" y="3086558"/>
            <a:ext cx="656673" cy="372537"/>
          </a:xfrm>
          <a:prstGeom prst="rect">
            <a:avLst/>
          </a:prstGeom>
        </p:spPr>
      </p:pic>
      <p:pic>
        <p:nvPicPr>
          <p:cNvPr id="8" name="Picture 7">
            <a:extLst>
              <a:ext uri="{FF2B5EF4-FFF2-40B4-BE49-F238E27FC236}">
                <a16:creationId xmlns:a16="http://schemas.microsoft.com/office/drawing/2014/main" id="{FD5D9C96-6304-472D-A1EA-5F78D0EF15C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22100" y="3737648"/>
            <a:ext cx="688801" cy="935384"/>
          </a:xfrm>
          <a:prstGeom prst="rect">
            <a:avLst/>
          </a:prstGeom>
        </p:spPr>
      </p:pic>
      <p:pic>
        <p:nvPicPr>
          <p:cNvPr id="9" name="Picture 8">
            <a:extLst>
              <a:ext uri="{FF2B5EF4-FFF2-40B4-BE49-F238E27FC236}">
                <a16:creationId xmlns:a16="http://schemas.microsoft.com/office/drawing/2014/main" id="{45195F23-1262-4DE5-ADFB-E2C90B3C74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24376" y="5290532"/>
            <a:ext cx="697724" cy="822686"/>
          </a:xfrm>
          <a:prstGeom prst="rect">
            <a:avLst/>
          </a:prstGeom>
        </p:spPr>
      </p:pic>
      <p:pic>
        <p:nvPicPr>
          <p:cNvPr id="10" name="Picture 9">
            <a:extLst>
              <a:ext uri="{FF2B5EF4-FFF2-40B4-BE49-F238E27FC236}">
                <a16:creationId xmlns:a16="http://schemas.microsoft.com/office/drawing/2014/main" id="{231AB025-CA53-4236-83E6-9B9DBA7EF13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62038" y="5290532"/>
            <a:ext cx="697724" cy="822686"/>
          </a:xfrm>
          <a:prstGeom prst="rect">
            <a:avLst/>
          </a:prstGeom>
        </p:spPr>
      </p:pic>
      <p:pic>
        <p:nvPicPr>
          <p:cNvPr id="11" name="Picture 10">
            <a:extLst>
              <a:ext uri="{FF2B5EF4-FFF2-40B4-BE49-F238E27FC236}">
                <a16:creationId xmlns:a16="http://schemas.microsoft.com/office/drawing/2014/main" id="{F69F6BC7-8B97-4650-9FC1-5A864EC47BC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99701" y="5290532"/>
            <a:ext cx="697724" cy="822686"/>
          </a:xfrm>
          <a:prstGeom prst="rect">
            <a:avLst/>
          </a:prstGeom>
        </p:spPr>
      </p:pic>
      <p:pic>
        <p:nvPicPr>
          <p:cNvPr id="12" name="Picture 11">
            <a:extLst>
              <a:ext uri="{FF2B5EF4-FFF2-40B4-BE49-F238E27FC236}">
                <a16:creationId xmlns:a16="http://schemas.microsoft.com/office/drawing/2014/main" id="{9E099C91-1FB5-4085-BF4D-C0937917DF1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8488" y="2652456"/>
            <a:ext cx="688801" cy="935384"/>
          </a:xfrm>
          <a:prstGeom prst="rect">
            <a:avLst/>
          </a:prstGeom>
        </p:spPr>
      </p:pic>
      <p:cxnSp>
        <p:nvCxnSpPr>
          <p:cNvPr id="13" name="Straight Connector 12">
            <a:extLst>
              <a:ext uri="{FF2B5EF4-FFF2-40B4-BE49-F238E27FC236}">
                <a16:creationId xmlns:a16="http://schemas.microsoft.com/office/drawing/2014/main" id="{1DBE12F4-6725-47EC-B9B8-416B64E61334}"/>
              </a:ext>
            </a:extLst>
          </p:cNvPr>
          <p:cNvCxnSpPr>
            <a:stCxn id="5" idx="2"/>
            <a:endCxn id="7" idx="0"/>
          </p:cNvCxnSpPr>
          <p:nvPr/>
        </p:nvCxnSpPr>
        <p:spPr>
          <a:xfrm>
            <a:off x="5271897" y="2693311"/>
            <a:ext cx="0" cy="393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DE96203-C21E-4C25-A4F8-07DA486D4873}"/>
              </a:ext>
            </a:extLst>
          </p:cNvPr>
          <p:cNvCxnSpPr/>
          <p:nvPr/>
        </p:nvCxnSpPr>
        <p:spPr>
          <a:xfrm>
            <a:off x="5276969" y="3448811"/>
            <a:ext cx="0" cy="393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6F4F4E4-4CE2-44FE-98CD-FF5CE41C41C3}"/>
              </a:ext>
            </a:extLst>
          </p:cNvPr>
          <p:cNvCxnSpPr>
            <a:stCxn id="6" idx="3"/>
            <a:endCxn id="8" idx="1"/>
          </p:cNvCxnSpPr>
          <p:nvPr/>
        </p:nvCxnSpPr>
        <p:spPr>
          <a:xfrm>
            <a:off x="5869082" y="4182488"/>
            <a:ext cx="1153017" cy="22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4B7B9D9-937C-4658-A2CB-07A965D7C815}"/>
              </a:ext>
            </a:extLst>
          </p:cNvPr>
          <p:cNvCxnSpPr>
            <a:stCxn id="8" idx="2"/>
          </p:cNvCxnSpPr>
          <p:nvPr/>
        </p:nvCxnSpPr>
        <p:spPr>
          <a:xfrm flipH="1">
            <a:off x="6786347" y="4673032"/>
            <a:ext cx="580153" cy="509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2A4B48-3309-44F8-800A-FE395345153A}"/>
              </a:ext>
            </a:extLst>
          </p:cNvPr>
          <p:cNvCxnSpPr>
            <a:stCxn id="8" idx="2"/>
          </p:cNvCxnSpPr>
          <p:nvPr/>
        </p:nvCxnSpPr>
        <p:spPr>
          <a:xfrm>
            <a:off x="7366501" y="4673032"/>
            <a:ext cx="344399" cy="548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7E76707-90BC-43E6-BDA5-821CFC91A660}"/>
              </a:ext>
            </a:extLst>
          </p:cNvPr>
          <p:cNvCxnSpPr>
            <a:stCxn id="8" idx="2"/>
          </p:cNvCxnSpPr>
          <p:nvPr/>
        </p:nvCxnSpPr>
        <p:spPr>
          <a:xfrm>
            <a:off x="7366501" y="4673032"/>
            <a:ext cx="1153017" cy="509219"/>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27A6990-14F3-4C4A-A4BC-A198C07B1A7C}"/>
              </a:ext>
            </a:extLst>
          </p:cNvPr>
          <p:cNvSpPr txBox="1"/>
          <p:nvPr/>
        </p:nvSpPr>
        <p:spPr>
          <a:xfrm>
            <a:off x="7476419" y="3634670"/>
            <a:ext cx="1030090" cy="461665"/>
          </a:xfrm>
          <a:prstGeom prst="rect">
            <a:avLst/>
          </a:prstGeom>
          <a:noFill/>
        </p:spPr>
        <p:txBody>
          <a:bodyPr wrap="square" rtlCol="0">
            <a:spAutoFit/>
          </a:bodyPr>
          <a:lstStyle/>
          <a:p>
            <a:pPr algn="ctr"/>
            <a:r>
              <a:rPr lang="en-AU" sz="1200" dirty="0" err="1">
                <a:solidFill>
                  <a:schemeClr val="bg1"/>
                </a:solidFill>
              </a:rPr>
              <a:t>goTrackApp</a:t>
            </a:r>
            <a:r>
              <a:rPr lang="en-AU" sz="1200" dirty="0">
                <a:solidFill>
                  <a:schemeClr val="bg1"/>
                </a:solidFill>
              </a:rPr>
              <a:t> Server</a:t>
            </a:r>
          </a:p>
        </p:txBody>
      </p:sp>
      <p:sp>
        <p:nvSpPr>
          <p:cNvPr id="20" name="TextBox 19">
            <a:extLst>
              <a:ext uri="{FF2B5EF4-FFF2-40B4-BE49-F238E27FC236}">
                <a16:creationId xmlns:a16="http://schemas.microsoft.com/office/drawing/2014/main" id="{5C4B0553-BAB2-440E-8ACB-BB56B2C39E63}"/>
              </a:ext>
            </a:extLst>
          </p:cNvPr>
          <p:cNvSpPr txBox="1"/>
          <p:nvPr/>
        </p:nvSpPr>
        <p:spPr>
          <a:xfrm>
            <a:off x="4902014" y="4471007"/>
            <a:ext cx="967068" cy="307777"/>
          </a:xfrm>
          <a:prstGeom prst="rect">
            <a:avLst/>
          </a:prstGeom>
          <a:noFill/>
        </p:spPr>
        <p:txBody>
          <a:bodyPr wrap="square" rtlCol="0">
            <a:spAutoFit/>
          </a:bodyPr>
          <a:lstStyle/>
          <a:p>
            <a:pPr algn="ctr"/>
            <a:r>
              <a:rPr lang="en-AU" sz="1400" dirty="0">
                <a:solidFill>
                  <a:schemeClr val="bg1"/>
                </a:solidFill>
              </a:rPr>
              <a:t>Firewall</a:t>
            </a:r>
          </a:p>
        </p:txBody>
      </p:sp>
      <p:sp>
        <p:nvSpPr>
          <p:cNvPr id="21" name="Rectangle 20">
            <a:extLst>
              <a:ext uri="{FF2B5EF4-FFF2-40B4-BE49-F238E27FC236}">
                <a16:creationId xmlns:a16="http://schemas.microsoft.com/office/drawing/2014/main" id="{81C9BD45-978C-4519-9A80-40365BC4F313}"/>
              </a:ext>
            </a:extLst>
          </p:cNvPr>
          <p:cNvSpPr/>
          <p:nvPr/>
        </p:nvSpPr>
        <p:spPr>
          <a:xfrm>
            <a:off x="3492397" y="1500285"/>
            <a:ext cx="1085699" cy="738664"/>
          </a:xfrm>
          <a:prstGeom prst="rect">
            <a:avLst/>
          </a:prstGeom>
        </p:spPr>
        <p:txBody>
          <a:bodyPr wrap="square">
            <a:spAutoFit/>
          </a:bodyPr>
          <a:lstStyle/>
          <a:p>
            <a:pPr algn="ctr"/>
            <a:r>
              <a:rPr lang="en-AU" sz="1400" dirty="0">
                <a:solidFill>
                  <a:schemeClr val="bg1"/>
                </a:solidFill>
              </a:rPr>
              <a:t>Ministry of Internal Affairs</a:t>
            </a:r>
          </a:p>
        </p:txBody>
      </p:sp>
      <p:pic>
        <p:nvPicPr>
          <p:cNvPr id="22" name="Picture 21">
            <a:extLst>
              <a:ext uri="{FF2B5EF4-FFF2-40B4-BE49-F238E27FC236}">
                <a16:creationId xmlns:a16="http://schemas.microsoft.com/office/drawing/2014/main" id="{2EB21969-8EB2-4A98-BD84-EAE4D4789AAE}"/>
              </a:ext>
            </a:extLst>
          </p:cNvPr>
          <p:cNvPicPr>
            <a:picLocks noChangeAspect="1"/>
          </p:cNvPicPr>
          <p:nvPr/>
        </p:nvPicPr>
        <p:blipFill rotWithShape="1">
          <a:blip r:embed="rId8">
            <a:extLst>
              <a:ext uri="{28A0092B-C50C-407E-A947-70E740481C1C}">
                <a14:useLocalDpi xmlns:a14="http://schemas.microsoft.com/office/drawing/2010/main" val="0"/>
              </a:ext>
            </a:extLst>
          </a:blip>
          <a:srcRect l="19259" r="15585" b="15209"/>
          <a:stretch/>
        </p:blipFill>
        <p:spPr>
          <a:xfrm>
            <a:off x="2918201" y="1269125"/>
            <a:ext cx="685338" cy="884486"/>
          </a:xfrm>
          <a:prstGeom prst="rect">
            <a:avLst/>
          </a:prstGeom>
        </p:spPr>
      </p:pic>
      <p:sp>
        <p:nvSpPr>
          <p:cNvPr id="23" name="TextBox 22">
            <a:extLst>
              <a:ext uri="{FF2B5EF4-FFF2-40B4-BE49-F238E27FC236}">
                <a16:creationId xmlns:a16="http://schemas.microsoft.com/office/drawing/2014/main" id="{AC078767-666A-45D3-B0AF-8E8C5DFBFD27}"/>
              </a:ext>
            </a:extLst>
          </p:cNvPr>
          <p:cNvSpPr txBox="1"/>
          <p:nvPr/>
        </p:nvSpPr>
        <p:spPr>
          <a:xfrm>
            <a:off x="5926664" y="6221499"/>
            <a:ext cx="1144309" cy="461665"/>
          </a:xfrm>
          <a:prstGeom prst="rect">
            <a:avLst/>
          </a:prstGeom>
          <a:noFill/>
        </p:spPr>
        <p:txBody>
          <a:bodyPr wrap="square" rtlCol="0">
            <a:spAutoFit/>
          </a:bodyPr>
          <a:lstStyle/>
          <a:p>
            <a:pPr algn="ctr"/>
            <a:r>
              <a:rPr lang="en-AU" sz="1200" dirty="0">
                <a:solidFill>
                  <a:schemeClr val="bg1"/>
                </a:solidFill>
              </a:rPr>
              <a:t>Citizenship DB Server</a:t>
            </a:r>
          </a:p>
        </p:txBody>
      </p:sp>
      <p:pic>
        <p:nvPicPr>
          <p:cNvPr id="24" name="Picture 23">
            <a:extLst>
              <a:ext uri="{FF2B5EF4-FFF2-40B4-BE49-F238E27FC236}">
                <a16:creationId xmlns:a16="http://schemas.microsoft.com/office/drawing/2014/main" id="{D5342606-C384-4996-A62C-880AF4858E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95481" y="2377403"/>
            <a:ext cx="739766" cy="507941"/>
          </a:xfrm>
          <a:prstGeom prst="rect">
            <a:avLst/>
          </a:prstGeom>
        </p:spPr>
      </p:pic>
      <p:pic>
        <p:nvPicPr>
          <p:cNvPr id="25" name="Picture 24">
            <a:extLst>
              <a:ext uri="{FF2B5EF4-FFF2-40B4-BE49-F238E27FC236}">
                <a16:creationId xmlns:a16="http://schemas.microsoft.com/office/drawing/2014/main" id="{C86F5007-9FC9-4586-94D0-22F56C5F9B3F}"/>
              </a:ext>
            </a:extLst>
          </p:cNvPr>
          <p:cNvPicPr>
            <a:picLocks noChangeAspect="1"/>
          </p:cNvPicPr>
          <p:nvPr/>
        </p:nvPicPr>
        <p:blipFill rotWithShape="1">
          <a:blip r:embed="rId5">
            <a:extLst>
              <a:ext uri="{28A0092B-C50C-407E-A947-70E740481C1C}">
                <a14:useLocalDpi xmlns:a14="http://schemas.microsoft.com/office/drawing/2010/main" val="0"/>
              </a:ext>
            </a:extLst>
          </a:blip>
          <a:srcRect l="23171" t="46220" r="29162" b="33971"/>
          <a:stretch/>
        </p:blipFill>
        <p:spPr>
          <a:xfrm>
            <a:off x="3265289" y="3551379"/>
            <a:ext cx="656673" cy="372537"/>
          </a:xfrm>
          <a:prstGeom prst="rect">
            <a:avLst/>
          </a:prstGeom>
        </p:spPr>
      </p:pic>
      <p:cxnSp>
        <p:nvCxnSpPr>
          <p:cNvPr id="26" name="Straight Connector 25">
            <a:extLst>
              <a:ext uri="{FF2B5EF4-FFF2-40B4-BE49-F238E27FC236}">
                <a16:creationId xmlns:a16="http://schemas.microsoft.com/office/drawing/2014/main" id="{35D131DB-2568-4AFE-A86D-584A0D2D9EEF}"/>
              </a:ext>
            </a:extLst>
          </p:cNvPr>
          <p:cNvCxnSpPr/>
          <p:nvPr/>
        </p:nvCxnSpPr>
        <p:spPr>
          <a:xfrm>
            <a:off x="3665364" y="2964941"/>
            <a:ext cx="0" cy="586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0DD82AA-2ADB-429D-9631-26AA1B222002}"/>
              </a:ext>
            </a:extLst>
          </p:cNvPr>
          <p:cNvCxnSpPr>
            <a:stCxn id="25" idx="3"/>
            <a:endCxn id="6" idx="1"/>
          </p:cNvCxnSpPr>
          <p:nvPr/>
        </p:nvCxnSpPr>
        <p:spPr>
          <a:xfrm>
            <a:off x="3921962" y="3737648"/>
            <a:ext cx="1021598" cy="444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88B0F8-AECC-4D44-B3E0-BC8EF4956D58}"/>
              </a:ext>
            </a:extLst>
          </p:cNvPr>
          <p:cNvCxnSpPr/>
          <p:nvPr/>
        </p:nvCxnSpPr>
        <p:spPr>
          <a:xfrm>
            <a:off x="5585412" y="4697409"/>
            <a:ext cx="636936" cy="801182"/>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9FC1D0B-811B-4EBE-933D-2DC3D89F74D6}"/>
              </a:ext>
            </a:extLst>
          </p:cNvPr>
          <p:cNvSpPr txBox="1"/>
          <p:nvPr/>
        </p:nvSpPr>
        <p:spPr>
          <a:xfrm>
            <a:off x="3295481" y="2851740"/>
            <a:ext cx="798635" cy="307777"/>
          </a:xfrm>
          <a:prstGeom prst="rect">
            <a:avLst/>
          </a:prstGeom>
          <a:noFill/>
        </p:spPr>
        <p:txBody>
          <a:bodyPr wrap="square" rtlCol="0">
            <a:spAutoFit/>
          </a:bodyPr>
          <a:lstStyle/>
          <a:p>
            <a:pPr algn="ctr"/>
            <a:r>
              <a:rPr lang="en-AU" sz="1400" dirty="0">
                <a:solidFill>
                  <a:schemeClr val="bg1"/>
                </a:solidFill>
              </a:rPr>
              <a:t>VPN</a:t>
            </a:r>
          </a:p>
        </p:txBody>
      </p:sp>
      <p:sp>
        <p:nvSpPr>
          <p:cNvPr id="31" name="TextBox 30">
            <a:extLst>
              <a:ext uri="{FF2B5EF4-FFF2-40B4-BE49-F238E27FC236}">
                <a16:creationId xmlns:a16="http://schemas.microsoft.com/office/drawing/2014/main" id="{C89AFB67-A2E2-4B50-B878-A7E0EFB3E921}"/>
              </a:ext>
            </a:extLst>
          </p:cNvPr>
          <p:cNvSpPr txBox="1"/>
          <p:nvPr/>
        </p:nvSpPr>
        <p:spPr>
          <a:xfrm>
            <a:off x="7117289" y="6231024"/>
            <a:ext cx="1052986" cy="461665"/>
          </a:xfrm>
          <a:prstGeom prst="rect">
            <a:avLst/>
          </a:prstGeom>
          <a:noFill/>
        </p:spPr>
        <p:txBody>
          <a:bodyPr wrap="square" rtlCol="0">
            <a:spAutoFit/>
          </a:bodyPr>
          <a:lstStyle/>
          <a:p>
            <a:pPr algn="ctr"/>
            <a:r>
              <a:rPr lang="en-AU" sz="1200" dirty="0">
                <a:solidFill>
                  <a:schemeClr val="bg1"/>
                </a:solidFill>
              </a:rPr>
              <a:t>STR/CTR/IFTI</a:t>
            </a:r>
          </a:p>
          <a:p>
            <a:pPr algn="ctr"/>
            <a:r>
              <a:rPr lang="en-AU" sz="1200" dirty="0">
                <a:solidFill>
                  <a:schemeClr val="bg1"/>
                </a:solidFill>
              </a:rPr>
              <a:t>DB Server</a:t>
            </a:r>
          </a:p>
        </p:txBody>
      </p:sp>
      <p:cxnSp>
        <p:nvCxnSpPr>
          <p:cNvPr id="32" name="Straight Connector 31">
            <a:extLst>
              <a:ext uri="{FF2B5EF4-FFF2-40B4-BE49-F238E27FC236}">
                <a16:creationId xmlns:a16="http://schemas.microsoft.com/office/drawing/2014/main" id="{AAC251D0-3960-4673-9C94-DCEDEE5F17B7}"/>
              </a:ext>
            </a:extLst>
          </p:cNvPr>
          <p:cNvCxnSpPr>
            <a:stCxn id="6" idx="3"/>
          </p:cNvCxnSpPr>
          <p:nvPr/>
        </p:nvCxnSpPr>
        <p:spPr>
          <a:xfrm flipV="1">
            <a:off x="5869082" y="3258160"/>
            <a:ext cx="559406" cy="92432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89AFB67-A2E2-4B50-B878-A7E0EFB3E921}"/>
              </a:ext>
            </a:extLst>
          </p:cNvPr>
          <p:cNvSpPr txBox="1"/>
          <p:nvPr/>
        </p:nvSpPr>
        <p:spPr>
          <a:xfrm>
            <a:off x="8216568" y="6231024"/>
            <a:ext cx="1052986" cy="461665"/>
          </a:xfrm>
          <a:prstGeom prst="rect">
            <a:avLst/>
          </a:prstGeom>
          <a:noFill/>
        </p:spPr>
        <p:txBody>
          <a:bodyPr wrap="square" rtlCol="0">
            <a:spAutoFit/>
          </a:bodyPr>
          <a:lstStyle/>
          <a:p>
            <a:pPr algn="ctr"/>
            <a:r>
              <a:rPr lang="en-AU" sz="1200" dirty="0" smtClean="0">
                <a:solidFill>
                  <a:schemeClr val="bg1"/>
                </a:solidFill>
              </a:rPr>
              <a:t>Primary Data</a:t>
            </a:r>
            <a:endParaRPr lang="en-AU" sz="1200" dirty="0">
              <a:solidFill>
                <a:schemeClr val="bg1"/>
              </a:solidFill>
            </a:endParaRPr>
          </a:p>
        </p:txBody>
      </p:sp>
      <p:sp>
        <p:nvSpPr>
          <p:cNvPr id="34" name="TextBox 33">
            <a:extLst>
              <a:ext uri="{FF2B5EF4-FFF2-40B4-BE49-F238E27FC236}">
                <a16:creationId xmlns:a16="http://schemas.microsoft.com/office/drawing/2014/main" id="{C89AFB67-A2E2-4B50-B878-A7E0EFB3E921}"/>
              </a:ext>
            </a:extLst>
          </p:cNvPr>
          <p:cNvSpPr txBox="1"/>
          <p:nvPr/>
        </p:nvSpPr>
        <p:spPr>
          <a:xfrm>
            <a:off x="6772888" y="2382630"/>
            <a:ext cx="1052986" cy="461665"/>
          </a:xfrm>
          <a:prstGeom prst="rect">
            <a:avLst/>
          </a:prstGeom>
          <a:noFill/>
        </p:spPr>
        <p:txBody>
          <a:bodyPr wrap="square" rtlCol="0">
            <a:spAutoFit/>
          </a:bodyPr>
          <a:lstStyle/>
          <a:p>
            <a:pPr algn="ctr"/>
            <a:r>
              <a:rPr lang="en-AU" sz="1200" dirty="0" smtClean="0">
                <a:solidFill>
                  <a:schemeClr val="bg1"/>
                </a:solidFill>
              </a:rPr>
              <a:t>Scraping Machine</a:t>
            </a:r>
            <a:endParaRPr lang="en-AU" sz="1200" dirty="0">
              <a:solidFill>
                <a:schemeClr val="bg1"/>
              </a:solidFill>
            </a:endParaRPr>
          </a:p>
        </p:txBody>
      </p:sp>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78127" y="1500285"/>
            <a:ext cx="1345365" cy="672683"/>
          </a:xfrm>
          <a:prstGeom prst="rect">
            <a:avLst/>
          </a:prstGeom>
        </p:spPr>
      </p:pic>
    </p:spTree>
    <p:extLst>
      <p:ext uri="{BB962C8B-B14F-4D97-AF65-F5344CB8AC3E}">
        <p14:creationId xmlns:p14="http://schemas.microsoft.com/office/powerpoint/2010/main" val="5382157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504</TotalTime>
  <Words>333</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PowerPoint Presentation</vt:lpstr>
      <vt:lpstr>Problems</vt:lpstr>
      <vt:lpstr>What is goTrack?</vt:lpstr>
      <vt:lpstr>Source of Data</vt:lpstr>
      <vt:lpstr>How It Works?</vt:lpstr>
      <vt:lpstr>Front page</vt:lpstr>
      <vt:lpstr>Searching</vt:lpstr>
      <vt:lpstr>Visualization</vt:lpstr>
      <vt:lpstr>Infrastructure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31</cp:revision>
  <dcterms:created xsi:type="dcterms:W3CDTF">2018-03-14T07:52:48Z</dcterms:created>
  <dcterms:modified xsi:type="dcterms:W3CDTF">2018-03-15T03:02:41Z</dcterms:modified>
</cp:coreProperties>
</file>