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8AAD27-CC7F-4289-9FCF-DE02A3605DF2}">
  <a:tblStyle styleId="{438AAD27-CC7F-4289-9FCF-DE02A3605D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50d211cc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50d211cc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50d211cc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50d211cc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3ecd3b7c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3ecd3b7c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3ecd3b7c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3ecd3b7c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af6263ca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af6263ca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af6263ca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af6263ca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af6263ca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af6263ca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af6263ca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af6263ca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3ecd3b7c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3ecd3b7c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3ecd3b7c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3ecd3b7c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3ecd3b7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3ecd3b7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af6263ca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af6263ca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50d211cc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50d211cc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3ecd3b7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3ecd3b7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50d211cc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50d211cc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adac48b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adac48b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4dcbfeb6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4dcbfeb6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4dcbfeb6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4dcbfeb6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3ecd3b7c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3ecd3b7c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50d211cc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50d211cc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icrisat.org/containing-covid19-impacts-on-indian-agriculture" TargetMode="External"/><Relationship Id="rId4" Type="http://schemas.openxmlformats.org/officeDocument/2006/relationships/hyperlink" Target="https://en.wikipedia.org/wiki/Android_(operating_system)" TargetMode="External"/><Relationship Id="rId5" Type="http://schemas.openxmlformats.org/officeDocument/2006/relationships/hyperlink" Target="https://en.wikipedia.org/wiki/OpenCV" TargetMode="External"/><Relationship Id="rId6" Type="http://schemas.openxmlformats.org/officeDocument/2006/relationships/hyperlink" Target="https://en.wikipedia.org/wiki/TensorFlo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0031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Pathological innovation to support Aatma Nirbhar Bharat</a:t>
            </a:r>
            <a:endParaRPr/>
          </a:p>
        </p:txBody>
      </p:sp>
      <p:sp>
        <p:nvSpPr>
          <p:cNvPr id="86" name="Google Shape;86;p13"/>
          <p:cNvSpPr txBox="1"/>
          <p:nvPr>
            <p:ph idx="1" type="subTitle"/>
          </p:nvPr>
        </p:nvSpPr>
        <p:spPr>
          <a:xfrm>
            <a:off x="547966" y="2138909"/>
            <a:ext cx="2259300" cy="25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By:</a:t>
            </a:r>
            <a:endParaRPr/>
          </a:p>
          <a:p>
            <a:pPr indent="0" lvl="0" marL="0" rtl="0" algn="l">
              <a:spcBef>
                <a:spcPts val="0"/>
              </a:spcBef>
              <a:spcAft>
                <a:spcPts val="0"/>
              </a:spcAft>
              <a:buNone/>
            </a:pPr>
            <a:r>
              <a:rPr lang="en-GB"/>
              <a:t>Laxmi Pasi</a:t>
            </a:r>
            <a:endParaRPr/>
          </a:p>
          <a:p>
            <a:pPr indent="0" lvl="0" marL="0" rtl="0" algn="l">
              <a:spcBef>
                <a:spcPts val="0"/>
              </a:spcBef>
              <a:spcAft>
                <a:spcPts val="0"/>
              </a:spcAft>
              <a:buNone/>
            </a:pPr>
            <a:r>
              <a:rPr lang="en-GB"/>
              <a:t>Harshita Tripathi</a:t>
            </a:r>
            <a:endParaRPr/>
          </a:p>
          <a:p>
            <a:pPr indent="0" lvl="0" marL="0" rtl="0" algn="l">
              <a:spcBef>
                <a:spcPts val="0"/>
              </a:spcBef>
              <a:spcAft>
                <a:spcPts val="0"/>
              </a:spcAft>
              <a:buNone/>
            </a:pPr>
            <a:r>
              <a:rPr lang="en-GB"/>
              <a:t>Harsh Pathak</a:t>
            </a:r>
            <a:endParaRPr/>
          </a:p>
          <a:p>
            <a:pPr indent="0" lvl="0" marL="0" rtl="0" algn="l">
              <a:spcBef>
                <a:spcPts val="0"/>
              </a:spcBef>
              <a:spcAft>
                <a:spcPts val="0"/>
              </a:spcAft>
              <a:buNone/>
            </a:pPr>
            <a:r>
              <a:rPr lang="en-GB"/>
              <a:t>Nishit Thakkar</a:t>
            </a:r>
            <a:endParaRPr/>
          </a:p>
          <a:p>
            <a:pPr indent="0" lvl="0" marL="0" rtl="0" algn="l">
              <a:spcBef>
                <a:spcPts val="0"/>
              </a:spcBef>
              <a:spcAft>
                <a:spcPts val="0"/>
              </a:spcAft>
              <a:buNone/>
            </a:pPr>
            <a:r>
              <a:rPr lang="en-GB"/>
              <a:t>Ved Suthar</a:t>
            </a:r>
            <a:endParaRPr/>
          </a:p>
          <a:p>
            <a:pPr indent="0" lvl="0" marL="0" rtl="0" algn="l">
              <a:spcBef>
                <a:spcPts val="0"/>
              </a:spcBef>
              <a:spcAft>
                <a:spcPts val="0"/>
              </a:spcAft>
              <a:buNone/>
            </a:pPr>
            <a:r>
              <a:rPr lang="en-GB"/>
              <a:t>Parth Desai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5003127" y="2138900"/>
            <a:ext cx="2879400" cy="25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Mentor:</a:t>
            </a:r>
            <a:endParaRPr/>
          </a:p>
          <a:p>
            <a:pPr indent="0" lvl="0" marL="0" rtl="0" algn="l">
              <a:spcBef>
                <a:spcPts val="0"/>
              </a:spcBef>
              <a:spcAft>
                <a:spcPts val="0"/>
              </a:spcAft>
              <a:buNone/>
            </a:pPr>
            <a:r>
              <a:rPr lang="en-GB"/>
              <a:t>Prof. Sejal Thakkar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Dataset Info</a:t>
            </a:r>
            <a:endParaRPr/>
          </a:p>
        </p:txBody>
      </p:sp>
      <p:sp>
        <p:nvSpPr>
          <p:cNvPr id="147" name="Google Shape;147;p22"/>
          <p:cNvSpPr txBox="1"/>
          <p:nvPr>
            <p:ph idx="1" type="body"/>
          </p:nvPr>
        </p:nvSpPr>
        <p:spPr>
          <a:xfrm>
            <a:off x="4393200" y="1229875"/>
            <a:ext cx="44391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Tomato: Bacterial spot, Early blight, Late blight, Mold, Septoria leaf spot, Spider mites,Two spotted spider mite, Target Spot , Mosaic virus, Yellow Curl Virus, Healthy</a:t>
            </a:r>
            <a:endParaRPr/>
          </a:p>
          <a:p>
            <a:pPr indent="0" lvl="0" marL="0" rtl="0" algn="l">
              <a:lnSpc>
                <a:spcPct val="100000"/>
              </a:lnSpc>
              <a:spcBef>
                <a:spcPts val="1600"/>
              </a:spcBef>
              <a:spcAft>
                <a:spcPts val="0"/>
              </a:spcAft>
              <a:buNone/>
            </a:pPr>
            <a:r>
              <a:rPr lang="en-GB"/>
              <a:t>Potato: Early blight, Late blight,healthy.</a:t>
            </a:r>
            <a:endParaRPr/>
          </a:p>
          <a:p>
            <a:pPr indent="0" lvl="0" marL="0" rtl="0" algn="l">
              <a:lnSpc>
                <a:spcPct val="100000"/>
              </a:lnSpc>
              <a:spcBef>
                <a:spcPts val="1600"/>
              </a:spcBef>
              <a:spcAft>
                <a:spcPts val="0"/>
              </a:spcAft>
              <a:buNone/>
            </a:pPr>
            <a:r>
              <a:rPr lang="en-GB"/>
              <a:t>Apple: Apple scab, Black rot, Cedar apple rust, healthy</a:t>
            </a:r>
            <a:endParaRPr/>
          </a:p>
          <a:p>
            <a:pPr indent="0" lvl="0" marL="0" rtl="0" algn="l">
              <a:lnSpc>
                <a:spcPct val="100000"/>
              </a:lnSpc>
              <a:spcBef>
                <a:spcPts val="1600"/>
              </a:spcBef>
              <a:spcAft>
                <a:spcPts val="0"/>
              </a:spcAft>
              <a:buNone/>
            </a:pPr>
            <a:r>
              <a:rPr lang="en-GB"/>
              <a:t>Grape: Black rot, Esca, Leaf blight, Healthy</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t/>
            </a:r>
            <a:endParaRPr/>
          </a:p>
        </p:txBody>
      </p:sp>
      <p:sp>
        <p:nvSpPr>
          <p:cNvPr id="148" name="Google Shape;148;p22"/>
          <p:cNvSpPr txBox="1"/>
          <p:nvPr/>
        </p:nvSpPr>
        <p:spPr>
          <a:xfrm>
            <a:off x="424500" y="1313025"/>
            <a:ext cx="3613200" cy="6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a:ea typeface="Roboto"/>
                <a:cs typeface="Roboto"/>
                <a:sym typeface="Roboto"/>
              </a:rPr>
              <a:t>The data we use is collection of many different datasets that are publically available and some </a:t>
            </a:r>
            <a:r>
              <a:rPr lang="en-GB" sz="1800">
                <a:latin typeface="Roboto"/>
                <a:ea typeface="Roboto"/>
                <a:cs typeface="Roboto"/>
                <a:sym typeface="Roboto"/>
              </a:rPr>
              <a:t>real time</a:t>
            </a:r>
            <a:r>
              <a:rPr lang="en-GB" sz="1800">
                <a:latin typeface="Roboto"/>
                <a:ea typeface="Roboto"/>
                <a:cs typeface="Roboto"/>
                <a:sym typeface="Roboto"/>
              </a:rPr>
              <a:t> images that we captured on the crop field.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GB" sz="1800">
                <a:latin typeface="Roboto"/>
                <a:ea typeface="Roboto"/>
                <a:cs typeface="Roboto"/>
                <a:sym typeface="Roboto"/>
              </a:rPr>
              <a:t>Approx. count : 90,000 images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Dataset Info</a:t>
            </a:r>
            <a:endParaRPr/>
          </a:p>
        </p:txBody>
      </p:sp>
      <p:sp>
        <p:nvSpPr>
          <p:cNvPr id="154" name="Google Shape;154;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Corn: Gray leaf spot, Common rust, Northern leaf blight, Healthy</a:t>
            </a:r>
            <a:endParaRPr/>
          </a:p>
          <a:p>
            <a:pPr indent="0" lvl="0" marL="0" rtl="0" algn="l">
              <a:spcBef>
                <a:spcPts val="1600"/>
              </a:spcBef>
              <a:spcAft>
                <a:spcPts val="0"/>
              </a:spcAft>
              <a:buNone/>
            </a:pPr>
            <a:r>
              <a:rPr lang="en-GB"/>
              <a:t>Cherry: Powdery Mildew, Healthy</a:t>
            </a:r>
            <a:endParaRPr/>
          </a:p>
          <a:p>
            <a:pPr indent="0" lvl="0" marL="0" rtl="0" algn="l">
              <a:spcBef>
                <a:spcPts val="1600"/>
              </a:spcBef>
              <a:spcAft>
                <a:spcPts val="0"/>
              </a:spcAft>
              <a:buNone/>
            </a:pPr>
            <a:r>
              <a:rPr lang="en-GB"/>
              <a:t>Pepper Bell: Spots, Healthy</a:t>
            </a:r>
            <a:endParaRPr/>
          </a:p>
          <a:p>
            <a:pPr indent="0" lvl="0" marL="0" rtl="0" algn="l">
              <a:spcBef>
                <a:spcPts val="1600"/>
              </a:spcBef>
              <a:spcAft>
                <a:spcPts val="0"/>
              </a:spcAft>
              <a:buNone/>
            </a:pPr>
            <a:r>
              <a:rPr lang="en-GB"/>
              <a:t>Strawberry</a:t>
            </a:r>
            <a:r>
              <a:rPr lang="en-GB"/>
              <a:t>: Leaf Scorch, Healthy</a:t>
            </a:r>
            <a:endParaRPr/>
          </a:p>
          <a:p>
            <a:pPr indent="0" lvl="0" marL="0" rtl="0" algn="l">
              <a:spcBef>
                <a:spcPts val="1600"/>
              </a:spcBef>
              <a:spcAft>
                <a:spcPts val="0"/>
              </a:spcAft>
              <a:buNone/>
            </a:pPr>
            <a:r>
              <a:rPr lang="en-GB"/>
              <a:t>Rice: Unhealthy, Healthy</a:t>
            </a:r>
            <a:endParaRPr/>
          </a:p>
          <a:p>
            <a:pPr indent="0" lvl="0" marL="0" rtl="0" algn="l">
              <a:spcBef>
                <a:spcPts val="1600"/>
              </a:spcBef>
              <a:spcAft>
                <a:spcPts val="1600"/>
              </a:spcAft>
              <a:buNone/>
            </a:pPr>
            <a:r>
              <a:rPr lang="en-GB"/>
              <a:t>Castor: Spots, Healthy</a:t>
            </a:r>
            <a:endParaRPr/>
          </a:p>
        </p:txBody>
      </p:sp>
      <p:pic>
        <p:nvPicPr>
          <p:cNvPr id="155" name="Google Shape;155;p23"/>
          <p:cNvPicPr preferRelativeResize="0"/>
          <p:nvPr/>
        </p:nvPicPr>
        <p:blipFill>
          <a:blip r:embed="rId3">
            <a:alphaModFix/>
          </a:blip>
          <a:stretch>
            <a:fillRect/>
          </a:stretch>
        </p:blipFill>
        <p:spPr>
          <a:xfrm>
            <a:off x="7193150" y="1775125"/>
            <a:ext cx="1593250" cy="1593250"/>
          </a:xfrm>
          <a:prstGeom prst="rect">
            <a:avLst/>
          </a:prstGeom>
          <a:noFill/>
          <a:ln>
            <a:noFill/>
          </a:ln>
        </p:spPr>
      </p:pic>
      <p:pic>
        <p:nvPicPr>
          <p:cNvPr id="156" name="Google Shape;156;p23"/>
          <p:cNvPicPr preferRelativeResize="0"/>
          <p:nvPr/>
        </p:nvPicPr>
        <p:blipFill>
          <a:blip r:embed="rId4">
            <a:alphaModFix/>
          </a:blip>
          <a:stretch>
            <a:fillRect/>
          </a:stretch>
        </p:blipFill>
        <p:spPr>
          <a:xfrm>
            <a:off x="4749125" y="2788350"/>
            <a:ext cx="1593250" cy="159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Technologies Used</a:t>
            </a:r>
            <a:endParaRPr/>
          </a:p>
        </p:txBody>
      </p:sp>
      <p:sp>
        <p:nvSpPr>
          <p:cNvPr id="162" name="Google Shape;162;p24"/>
          <p:cNvSpPr txBox="1"/>
          <p:nvPr>
            <p:ph idx="1" type="body"/>
          </p:nvPr>
        </p:nvSpPr>
        <p:spPr>
          <a:xfrm>
            <a:off x="1470975" y="1229875"/>
            <a:ext cx="7361400" cy="9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CV2 : OpenCV is a library of programming functions mainly aimed at real-time computer vision.</a:t>
            </a:r>
            <a:endParaRPr/>
          </a:p>
          <a:p>
            <a:pPr indent="0" lvl="0" marL="0" rtl="0" algn="l">
              <a:spcBef>
                <a:spcPts val="1600"/>
              </a:spcBef>
              <a:spcAft>
                <a:spcPts val="1600"/>
              </a:spcAft>
              <a:buNone/>
            </a:pPr>
            <a:r>
              <a:t/>
            </a:r>
            <a:endParaRPr/>
          </a:p>
        </p:txBody>
      </p:sp>
      <p:pic>
        <p:nvPicPr>
          <p:cNvPr id="163" name="Google Shape;163;p24"/>
          <p:cNvPicPr preferRelativeResize="0"/>
          <p:nvPr/>
        </p:nvPicPr>
        <p:blipFill>
          <a:blip r:embed="rId3">
            <a:alphaModFix/>
          </a:blip>
          <a:stretch>
            <a:fillRect/>
          </a:stretch>
        </p:blipFill>
        <p:spPr>
          <a:xfrm>
            <a:off x="437000" y="1214338"/>
            <a:ext cx="620550" cy="765350"/>
          </a:xfrm>
          <a:prstGeom prst="rect">
            <a:avLst/>
          </a:prstGeom>
          <a:noFill/>
          <a:ln>
            <a:noFill/>
          </a:ln>
        </p:spPr>
      </p:pic>
      <p:sp>
        <p:nvSpPr>
          <p:cNvPr id="164" name="Google Shape;164;p24"/>
          <p:cNvSpPr txBox="1"/>
          <p:nvPr/>
        </p:nvSpPr>
        <p:spPr>
          <a:xfrm>
            <a:off x="311700" y="2176213"/>
            <a:ext cx="6895200" cy="66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2"/>
                </a:solidFill>
                <a:latin typeface="Roboto"/>
                <a:ea typeface="Roboto"/>
                <a:cs typeface="Roboto"/>
                <a:sym typeface="Roboto"/>
              </a:rPr>
              <a:t>Tensorflow and keras : TensorFlow is a free and open-source software library for machine learning.</a:t>
            </a:r>
            <a:endParaRPr sz="1800">
              <a:solidFill>
                <a:schemeClr val="dk2"/>
              </a:solidFill>
              <a:latin typeface="Roboto"/>
              <a:ea typeface="Roboto"/>
              <a:cs typeface="Roboto"/>
              <a:sym typeface="Roboto"/>
            </a:endParaRPr>
          </a:p>
          <a:p>
            <a:pPr indent="0" lvl="0" marL="0" rtl="0" algn="l">
              <a:lnSpc>
                <a:spcPct val="115000"/>
              </a:lnSpc>
              <a:spcBef>
                <a:spcPts val="1600"/>
              </a:spcBef>
              <a:spcAft>
                <a:spcPts val="1600"/>
              </a:spcAft>
              <a:buNone/>
            </a:pPr>
            <a:r>
              <a:t/>
            </a:r>
            <a:endParaRPr>
              <a:latin typeface="Roboto"/>
              <a:ea typeface="Roboto"/>
              <a:cs typeface="Roboto"/>
              <a:sym typeface="Roboto"/>
            </a:endParaRPr>
          </a:p>
        </p:txBody>
      </p:sp>
      <p:pic>
        <p:nvPicPr>
          <p:cNvPr id="165" name="Google Shape;165;p24"/>
          <p:cNvPicPr preferRelativeResize="0"/>
          <p:nvPr/>
        </p:nvPicPr>
        <p:blipFill>
          <a:blip r:embed="rId4">
            <a:alphaModFix/>
          </a:blip>
          <a:stretch>
            <a:fillRect/>
          </a:stretch>
        </p:blipFill>
        <p:spPr>
          <a:xfrm>
            <a:off x="7398025" y="1995225"/>
            <a:ext cx="951900" cy="951900"/>
          </a:xfrm>
          <a:prstGeom prst="rect">
            <a:avLst/>
          </a:prstGeom>
          <a:noFill/>
          <a:ln>
            <a:noFill/>
          </a:ln>
        </p:spPr>
      </p:pic>
      <p:sp>
        <p:nvSpPr>
          <p:cNvPr id="166" name="Google Shape;166;p24"/>
          <p:cNvSpPr txBox="1"/>
          <p:nvPr/>
        </p:nvSpPr>
        <p:spPr>
          <a:xfrm>
            <a:off x="2308425" y="3015238"/>
            <a:ext cx="5686500" cy="66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800">
                <a:solidFill>
                  <a:schemeClr val="dk2"/>
                </a:solidFill>
                <a:latin typeface="Roboto"/>
                <a:ea typeface="Roboto"/>
                <a:cs typeface="Roboto"/>
                <a:sym typeface="Roboto"/>
              </a:rPr>
              <a:t>Android (Java) : Android is a mobile operating system based on a modified version of the Linux kernel. </a:t>
            </a:r>
            <a:endParaRPr>
              <a:latin typeface="Roboto"/>
              <a:ea typeface="Roboto"/>
              <a:cs typeface="Roboto"/>
              <a:sym typeface="Roboto"/>
            </a:endParaRPr>
          </a:p>
        </p:txBody>
      </p:sp>
      <p:pic>
        <p:nvPicPr>
          <p:cNvPr id="167" name="Google Shape;167;p24"/>
          <p:cNvPicPr preferRelativeResize="0"/>
          <p:nvPr/>
        </p:nvPicPr>
        <p:blipFill rotWithShape="1">
          <a:blip r:embed="rId5">
            <a:alphaModFix/>
          </a:blip>
          <a:srcRect b="1769" l="15750" r="18756" t="-1770"/>
          <a:stretch/>
        </p:blipFill>
        <p:spPr>
          <a:xfrm>
            <a:off x="437000" y="3036075"/>
            <a:ext cx="833477" cy="716000"/>
          </a:xfrm>
          <a:prstGeom prst="rect">
            <a:avLst/>
          </a:prstGeom>
          <a:noFill/>
          <a:ln>
            <a:noFill/>
          </a:ln>
        </p:spPr>
      </p:pic>
      <p:sp>
        <p:nvSpPr>
          <p:cNvPr id="168" name="Google Shape;168;p24"/>
          <p:cNvSpPr txBox="1"/>
          <p:nvPr/>
        </p:nvSpPr>
        <p:spPr>
          <a:xfrm>
            <a:off x="311700" y="3854250"/>
            <a:ext cx="4905900" cy="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a:ea typeface="Roboto"/>
                <a:cs typeface="Roboto"/>
                <a:sym typeface="Roboto"/>
              </a:rPr>
              <a:t>Django is a Python-based free and open-source web framework that follows the model-template-views architectural pattern.</a:t>
            </a:r>
            <a:endParaRPr sz="1800">
              <a:latin typeface="Roboto"/>
              <a:ea typeface="Roboto"/>
              <a:cs typeface="Roboto"/>
              <a:sym typeface="Roboto"/>
            </a:endParaRPr>
          </a:p>
        </p:txBody>
      </p:sp>
      <p:pic>
        <p:nvPicPr>
          <p:cNvPr id="169" name="Google Shape;169;p24"/>
          <p:cNvPicPr preferRelativeResize="0"/>
          <p:nvPr/>
        </p:nvPicPr>
        <p:blipFill>
          <a:blip r:embed="rId6">
            <a:alphaModFix/>
          </a:blip>
          <a:stretch>
            <a:fillRect/>
          </a:stretch>
        </p:blipFill>
        <p:spPr>
          <a:xfrm>
            <a:off x="5217675" y="3880600"/>
            <a:ext cx="1072150" cy="107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Flow Chart</a:t>
            </a:r>
            <a:endParaRPr/>
          </a:p>
        </p:txBody>
      </p:sp>
      <p:pic>
        <p:nvPicPr>
          <p:cNvPr id="175" name="Google Shape;175;p25"/>
          <p:cNvPicPr preferRelativeResize="0"/>
          <p:nvPr/>
        </p:nvPicPr>
        <p:blipFill>
          <a:blip r:embed="rId3">
            <a:alphaModFix/>
          </a:blip>
          <a:stretch>
            <a:fillRect/>
          </a:stretch>
        </p:blipFill>
        <p:spPr>
          <a:xfrm>
            <a:off x="1859425" y="1017800"/>
            <a:ext cx="5425151" cy="386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gathering and analysis</a:t>
            </a:r>
            <a:endParaRPr/>
          </a:p>
        </p:txBody>
      </p:sp>
      <p:sp>
        <p:nvSpPr>
          <p:cNvPr id="181" name="Google Shape;181;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crops that are grown in India.</a:t>
            </a:r>
            <a:endParaRPr/>
          </a:p>
          <a:p>
            <a:pPr indent="-342900" lvl="0" marL="457200" rtl="0" algn="l">
              <a:spcBef>
                <a:spcPts val="0"/>
              </a:spcBef>
              <a:spcAft>
                <a:spcPts val="0"/>
              </a:spcAft>
              <a:buSzPts val="1800"/>
              <a:buChar char="●"/>
            </a:pPr>
            <a:r>
              <a:rPr lang="en-GB"/>
              <a:t>The disease that occur frequently and can affect the crop growth hugely.</a:t>
            </a:r>
            <a:endParaRPr/>
          </a:p>
          <a:p>
            <a:pPr indent="-342900" lvl="0" marL="457200" rtl="0" algn="l">
              <a:spcBef>
                <a:spcPts val="0"/>
              </a:spcBef>
              <a:spcAft>
                <a:spcPts val="0"/>
              </a:spcAft>
              <a:buSzPts val="1800"/>
              <a:buChar char="●"/>
            </a:pPr>
            <a:r>
              <a:rPr lang="en-GB"/>
              <a:t>The resources available at the client side (farmers).</a:t>
            </a:r>
            <a:endParaRPr/>
          </a:p>
          <a:p>
            <a:pPr indent="-342900" lvl="0" marL="457200" rtl="0" algn="l">
              <a:spcBef>
                <a:spcPts val="0"/>
              </a:spcBef>
              <a:spcAft>
                <a:spcPts val="0"/>
              </a:spcAft>
              <a:buSzPts val="1800"/>
              <a:buChar char="●"/>
            </a:pPr>
            <a:r>
              <a:rPr lang="en-GB"/>
              <a:t>The situation at the client side (farmers).</a:t>
            </a:r>
            <a:endParaRPr/>
          </a:p>
          <a:p>
            <a:pPr indent="-342900" lvl="0" marL="457200" rtl="0" algn="l">
              <a:spcBef>
                <a:spcPts val="0"/>
              </a:spcBef>
              <a:spcAft>
                <a:spcPts val="0"/>
              </a:spcAft>
              <a:buSzPts val="1800"/>
              <a:buChar char="●"/>
            </a:pPr>
            <a:r>
              <a:rPr lang="en-GB"/>
              <a:t>Way to encounter the given resources and situation with the problem.</a:t>
            </a:r>
            <a:endParaRPr/>
          </a:p>
          <a:p>
            <a:pPr indent="-342900" lvl="0" marL="457200" rtl="0" algn="l">
              <a:spcBef>
                <a:spcPts val="0"/>
              </a:spcBef>
              <a:spcAft>
                <a:spcPts val="0"/>
              </a:spcAft>
              <a:buSzPts val="1800"/>
              <a:buChar char="●"/>
            </a:pPr>
            <a:r>
              <a:rPr lang="en-GB"/>
              <a:t>Tools to be used for efficient flow of the project.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Image correction</a:t>
            </a:r>
            <a:endParaRPr/>
          </a:p>
        </p:txBody>
      </p:sp>
      <p:sp>
        <p:nvSpPr>
          <p:cNvPr id="187" name="Google Shape;187;p27"/>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Most of the farmers does not have a professional grade camera to take  good picture.</a:t>
            </a:r>
            <a:endParaRPr/>
          </a:p>
          <a:p>
            <a:pPr indent="0" lvl="0" marL="0" rtl="0" algn="l">
              <a:spcBef>
                <a:spcPts val="1600"/>
              </a:spcBef>
              <a:spcAft>
                <a:spcPts val="1600"/>
              </a:spcAft>
              <a:buNone/>
            </a:pPr>
            <a:r>
              <a:rPr lang="en-GB"/>
              <a:t>So we need to balance color, brightness, saturation and other parameters before feeding it to the deep learning model</a:t>
            </a:r>
            <a:endParaRPr/>
          </a:p>
        </p:txBody>
      </p:sp>
      <p:pic>
        <p:nvPicPr>
          <p:cNvPr id="188" name="Google Shape;188;p27"/>
          <p:cNvPicPr preferRelativeResize="0"/>
          <p:nvPr/>
        </p:nvPicPr>
        <p:blipFill>
          <a:blip r:embed="rId3">
            <a:alphaModFix/>
          </a:blip>
          <a:stretch>
            <a:fillRect/>
          </a:stretch>
        </p:blipFill>
        <p:spPr>
          <a:xfrm>
            <a:off x="7233925" y="1017800"/>
            <a:ext cx="1598375" cy="1598375"/>
          </a:xfrm>
          <a:prstGeom prst="rect">
            <a:avLst/>
          </a:prstGeom>
          <a:noFill/>
          <a:ln>
            <a:noFill/>
          </a:ln>
        </p:spPr>
      </p:pic>
      <p:pic>
        <p:nvPicPr>
          <p:cNvPr id="189" name="Google Shape;189;p27"/>
          <p:cNvPicPr preferRelativeResize="0"/>
          <p:nvPr/>
        </p:nvPicPr>
        <p:blipFill>
          <a:blip r:embed="rId4">
            <a:alphaModFix/>
          </a:blip>
          <a:stretch>
            <a:fillRect/>
          </a:stretch>
        </p:blipFill>
        <p:spPr>
          <a:xfrm>
            <a:off x="4921075" y="994800"/>
            <a:ext cx="1644375" cy="1644375"/>
          </a:xfrm>
          <a:prstGeom prst="rect">
            <a:avLst/>
          </a:prstGeom>
          <a:noFill/>
          <a:ln>
            <a:noFill/>
          </a:ln>
        </p:spPr>
      </p:pic>
      <p:cxnSp>
        <p:nvCxnSpPr>
          <p:cNvPr id="190" name="Google Shape;190;p27"/>
          <p:cNvCxnSpPr>
            <a:stCxn id="189" idx="3"/>
            <a:endCxn id="188" idx="1"/>
          </p:cNvCxnSpPr>
          <p:nvPr/>
        </p:nvCxnSpPr>
        <p:spPr>
          <a:xfrm>
            <a:off x="6565450" y="1816988"/>
            <a:ext cx="668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Image segmentation</a:t>
            </a:r>
            <a:endParaRPr/>
          </a:p>
        </p:txBody>
      </p:sp>
      <p:sp>
        <p:nvSpPr>
          <p:cNvPr id="196" name="Google Shape;196;p28"/>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data we use is collection of of many different dataset and hence the classes can have a base </a:t>
            </a:r>
            <a:r>
              <a:rPr lang="en-GB"/>
              <a:t>variance</a:t>
            </a:r>
            <a:r>
              <a:rPr lang="en-GB"/>
              <a:t> in the background. </a:t>
            </a:r>
            <a:endParaRPr/>
          </a:p>
          <a:p>
            <a:pPr indent="0" lvl="0" marL="0" rtl="0" algn="l">
              <a:spcBef>
                <a:spcPts val="1600"/>
              </a:spcBef>
              <a:spcAft>
                <a:spcPts val="0"/>
              </a:spcAft>
              <a:buNone/>
            </a:pPr>
            <a:r>
              <a:rPr lang="en-GB"/>
              <a:t>We don’t want our model to pick up that false information while classifying, hence segmentation is needed. </a:t>
            </a:r>
            <a:endParaRPr/>
          </a:p>
          <a:p>
            <a:pPr indent="0" lvl="0" marL="0" rtl="0" algn="l">
              <a:spcBef>
                <a:spcPts val="1600"/>
              </a:spcBef>
              <a:spcAft>
                <a:spcPts val="1600"/>
              </a:spcAft>
              <a:buNone/>
            </a:pPr>
            <a:r>
              <a:rPr lang="en-GB"/>
              <a:t>This also improves our accuracy of the model</a:t>
            </a:r>
            <a:endParaRPr/>
          </a:p>
        </p:txBody>
      </p:sp>
      <p:pic>
        <p:nvPicPr>
          <p:cNvPr id="197" name="Google Shape;197;p28"/>
          <p:cNvPicPr preferRelativeResize="0"/>
          <p:nvPr/>
        </p:nvPicPr>
        <p:blipFill>
          <a:blip r:embed="rId3">
            <a:alphaModFix/>
          </a:blip>
          <a:stretch>
            <a:fillRect/>
          </a:stretch>
        </p:blipFill>
        <p:spPr>
          <a:xfrm>
            <a:off x="4724400" y="1170200"/>
            <a:ext cx="4267200" cy="25456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App and Server Side</a:t>
            </a:r>
            <a:endParaRPr/>
          </a:p>
        </p:txBody>
      </p:sp>
      <p:sp>
        <p:nvSpPr>
          <p:cNvPr id="203" name="Google Shape;203;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model which can classify plant and disease</a:t>
            </a:r>
            <a:endParaRPr/>
          </a:p>
          <a:p>
            <a:pPr indent="0" lvl="0" marL="0" rtl="0" algn="l">
              <a:spcBef>
                <a:spcPts val="1600"/>
              </a:spcBef>
              <a:spcAft>
                <a:spcPts val="0"/>
              </a:spcAft>
              <a:buNone/>
            </a:pPr>
            <a:r>
              <a:rPr lang="en-GB"/>
              <a:t>This model will be loaded onto the android app and will be used on the server side.</a:t>
            </a:r>
            <a:endParaRPr/>
          </a:p>
          <a:p>
            <a:pPr indent="0" lvl="0" marL="0" rtl="0" algn="l">
              <a:spcBef>
                <a:spcPts val="1600"/>
              </a:spcBef>
              <a:spcAft>
                <a:spcPts val="0"/>
              </a:spcAft>
              <a:buNone/>
            </a:pPr>
            <a:r>
              <a:rPr lang="en-GB"/>
              <a:t>The application will provide direct implementation of the model which could either be done locally or on the server side depending upon the situation.</a:t>
            </a:r>
            <a:endParaRPr/>
          </a:p>
          <a:p>
            <a:pPr indent="0" lvl="0" marL="0" rtl="0" algn="l">
              <a:spcBef>
                <a:spcPts val="1600"/>
              </a:spcBef>
              <a:spcAft>
                <a:spcPts val="1600"/>
              </a:spcAft>
              <a:buNone/>
            </a:pPr>
            <a:r>
              <a:rPr lang="en-GB"/>
              <a:t>Using server we would be able to do fast processing but client would require active internet connection.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Expected Outcome</a:t>
            </a:r>
            <a:endParaRPr/>
          </a:p>
        </p:txBody>
      </p:sp>
      <p:sp>
        <p:nvSpPr>
          <p:cNvPr id="209" name="Google Shape;209;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 mobile application which takes a picture of plant leaf then classifies the type of the plant.</a:t>
            </a:r>
            <a:endParaRPr/>
          </a:p>
          <a:p>
            <a:pPr indent="0" lvl="0" marL="0" rtl="0" algn="l">
              <a:spcBef>
                <a:spcPts val="1600"/>
              </a:spcBef>
              <a:spcAft>
                <a:spcPts val="0"/>
              </a:spcAft>
              <a:buNone/>
            </a:pPr>
            <a:r>
              <a:rPr lang="en-GB"/>
              <a:t>Further if the leaf has any disease then it also classifies it.</a:t>
            </a:r>
            <a:endParaRPr/>
          </a:p>
          <a:p>
            <a:pPr indent="0" lvl="0" marL="0" rtl="0" algn="l">
              <a:spcBef>
                <a:spcPts val="1600"/>
              </a:spcBef>
              <a:spcAft>
                <a:spcPts val="0"/>
              </a:spcAft>
              <a:buNone/>
            </a:pPr>
            <a:r>
              <a:rPr lang="en-GB"/>
              <a:t>If the disease is detected it searches </a:t>
            </a:r>
            <a:r>
              <a:rPr lang="en-GB"/>
              <a:t>through</a:t>
            </a:r>
            <a:r>
              <a:rPr lang="en-GB"/>
              <a:t> internet for remedies to the plant.</a:t>
            </a:r>
            <a:endParaRPr/>
          </a:p>
          <a:p>
            <a:pPr indent="0" lvl="0" marL="0" rtl="0" algn="l">
              <a:spcBef>
                <a:spcPts val="1600"/>
              </a:spcBef>
              <a:spcAft>
                <a:spcPts val="0"/>
              </a:spcAft>
              <a:buNone/>
            </a:pPr>
            <a:r>
              <a:rPr lang="en-GB"/>
              <a:t>This way it is easier for farmers to check if their crop has any disease or not and if it has some then can easily fix it.</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Benefits</a:t>
            </a:r>
            <a:endParaRPr/>
          </a:p>
        </p:txBody>
      </p:sp>
      <p:sp>
        <p:nvSpPr>
          <p:cNvPr id="215" name="Google Shape;215;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device detection of plant disease.</a:t>
            </a:r>
            <a:endParaRPr/>
          </a:p>
          <a:p>
            <a:pPr indent="0" lvl="0" marL="0" rtl="0" algn="l">
              <a:spcBef>
                <a:spcPts val="1600"/>
              </a:spcBef>
              <a:spcAft>
                <a:spcPts val="0"/>
              </a:spcAft>
              <a:buNone/>
            </a:pPr>
            <a:r>
              <a:rPr lang="en-GB"/>
              <a:t>High accuracy for classification of disease with dual layered model.</a:t>
            </a:r>
            <a:endParaRPr/>
          </a:p>
          <a:p>
            <a:pPr indent="0" lvl="0" marL="0" rtl="0" algn="l">
              <a:spcBef>
                <a:spcPts val="1600"/>
              </a:spcBef>
              <a:spcAft>
                <a:spcPts val="0"/>
              </a:spcAft>
              <a:buNone/>
            </a:pPr>
            <a:r>
              <a:rPr lang="en-GB"/>
              <a:t>Fast and precise processing to increase accuracy.</a:t>
            </a:r>
            <a:endParaRPr/>
          </a:p>
          <a:p>
            <a:pPr indent="0" lvl="0" marL="0" rtl="0" algn="l">
              <a:spcBef>
                <a:spcPts val="1600"/>
              </a:spcBef>
              <a:spcAft>
                <a:spcPts val="0"/>
              </a:spcAft>
              <a:buNone/>
            </a:pPr>
            <a:r>
              <a:rPr lang="en-GB"/>
              <a:t>Direct solution to specific disease if connect to internet.</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Currently the remote farmer working in COVID situation can have trouble </a:t>
            </a:r>
            <a:r>
              <a:rPr lang="en-GB"/>
              <a:t>sampling</a:t>
            </a:r>
            <a:r>
              <a:rPr lang="en-GB"/>
              <a:t> their plant/crop’s health which can turn into poor </a:t>
            </a:r>
            <a:r>
              <a:rPr lang="en-GB"/>
              <a:t>yield</a:t>
            </a:r>
            <a:r>
              <a:rPr lang="en-GB"/>
              <a:t>. </a:t>
            </a:r>
            <a:endParaRPr/>
          </a:p>
          <a:p>
            <a:pPr indent="0" lvl="0" marL="0" rtl="0" algn="l">
              <a:spcBef>
                <a:spcPts val="1600"/>
              </a:spcBef>
              <a:spcAft>
                <a:spcPts val="0"/>
              </a:spcAft>
              <a:buNone/>
            </a:pPr>
            <a:r>
              <a:rPr lang="en-GB"/>
              <a:t>So an on-site disease classification using AI and simple tools can help them identify the diseased plant/crop easily. </a:t>
            </a:r>
            <a:endParaRPr/>
          </a:p>
          <a:p>
            <a:pPr indent="0" lvl="0" marL="0" rtl="0" algn="l">
              <a:spcBef>
                <a:spcPts val="1600"/>
              </a:spcBef>
              <a:spcAft>
                <a:spcPts val="0"/>
              </a:spcAft>
              <a:buNone/>
            </a:pPr>
            <a:r>
              <a:rPr lang="en-GB"/>
              <a:t>Using real time images, and quick classification on remote place to get the info about plant’s health.</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Achievements</a:t>
            </a:r>
            <a:endParaRPr/>
          </a:p>
        </p:txBody>
      </p:sp>
      <p:sp>
        <p:nvSpPr>
          <p:cNvPr id="221" name="Google Shape;221;p32"/>
          <p:cNvSpPr txBox="1"/>
          <p:nvPr>
            <p:ph idx="1" type="body"/>
          </p:nvPr>
        </p:nvSpPr>
        <p:spPr>
          <a:xfrm>
            <a:off x="311700" y="1229875"/>
            <a:ext cx="5232900" cy="104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000"/>
              <a:t>Smart India Hackathon 2020 finalists</a:t>
            </a:r>
            <a:endParaRPr sz="2000"/>
          </a:p>
        </p:txBody>
      </p:sp>
      <p:pic>
        <p:nvPicPr>
          <p:cNvPr id="222" name="Google Shape;222;p32"/>
          <p:cNvPicPr preferRelativeResize="0"/>
          <p:nvPr/>
        </p:nvPicPr>
        <p:blipFill>
          <a:blip r:embed="rId3">
            <a:alphaModFix/>
          </a:blip>
          <a:stretch>
            <a:fillRect/>
          </a:stretch>
        </p:blipFill>
        <p:spPr>
          <a:xfrm>
            <a:off x="6167875" y="1017794"/>
            <a:ext cx="2664425" cy="1208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228" name="Google Shape;228;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Crop Losses due to pests: Global and Indian Scenario (G.S. Dhaliwal, Vikas Jindal, Bharathi Mohindru)</a:t>
            </a:r>
            <a:endParaRPr/>
          </a:p>
          <a:p>
            <a:pPr indent="0" lvl="0" marL="0" rtl="0" algn="l">
              <a:spcBef>
                <a:spcPts val="1600"/>
              </a:spcBef>
              <a:spcAft>
                <a:spcPts val="0"/>
              </a:spcAft>
              <a:buNone/>
            </a:pPr>
            <a:r>
              <a:rPr lang="en-GB"/>
              <a:t>CONTAINING COVID19 IMPACTS ON INDIAN AGRICULTURE (</a:t>
            </a:r>
            <a:r>
              <a:rPr lang="en-GB" u="sng">
                <a:solidFill>
                  <a:schemeClr val="hlink"/>
                </a:solidFill>
                <a:hlinkClick r:id="rId3"/>
              </a:rPr>
              <a:t>https://www.icrisat.org/containing-covid19-impacts-on-indian-agriculture</a:t>
            </a:r>
            <a:r>
              <a:rPr lang="en-GB"/>
              <a:t>)</a:t>
            </a:r>
            <a:endParaRPr/>
          </a:p>
          <a:p>
            <a:pPr indent="0" lvl="0" marL="0" rtl="0" algn="l">
              <a:spcBef>
                <a:spcPts val="1600"/>
              </a:spcBef>
              <a:spcAft>
                <a:spcPts val="0"/>
              </a:spcAft>
              <a:buNone/>
            </a:pPr>
            <a:r>
              <a:rPr lang="en-GB"/>
              <a:t>Android (</a:t>
            </a:r>
            <a:r>
              <a:rPr lang="en-GB" u="sng">
                <a:solidFill>
                  <a:schemeClr val="hlink"/>
                </a:solidFill>
                <a:hlinkClick r:id="rId4"/>
              </a:rPr>
              <a:t>https://en.wikipedia.org/wiki/Android_(operating_system)</a:t>
            </a:r>
            <a:r>
              <a:rPr lang="en-GB"/>
              <a:t>)</a:t>
            </a:r>
            <a:endParaRPr/>
          </a:p>
          <a:p>
            <a:pPr indent="0" lvl="0" marL="0" rtl="0" algn="l">
              <a:spcBef>
                <a:spcPts val="1600"/>
              </a:spcBef>
              <a:spcAft>
                <a:spcPts val="0"/>
              </a:spcAft>
              <a:buNone/>
            </a:pPr>
            <a:r>
              <a:rPr lang="en-GB"/>
              <a:t>OpenCV (</a:t>
            </a:r>
            <a:r>
              <a:rPr lang="en-GB" u="sng">
                <a:solidFill>
                  <a:schemeClr val="hlink"/>
                </a:solidFill>
                <a:hlinkClick r:id="rId5"/>
              </a:rPr>
              <a:t>https://en.wikipedia.org/wiki/OpenCV</a:t>
            </a:r>
            <a:r>
              <a:rPr lang="en-GB"/>
              <a:t>)</a:t>
            </a:r>
            <a:endParaRPr/>
          </a:p>
          <a:p>
            <a:pPr indent="0" lvl="0" marL="0" rtl="0" algn="l">
              <a:spcBef>
                <a:spcPts val="1600"/>
              </a:spcBef>
              <a:spcAft>
                <a:spcPts val="0"/>
              </a:spcAft>
              <a:buNone/>
            </a:pPr>
            <a:r>
              <a:rPr lang="en-GB"/>
              <a:t>TensorFlow (</a:t>
            </a:r>
            <a:r>
              <a:rPr lang="en-GB" u="sng">
                <a:solidFill>
                  <a:schemeClr val="hlink"/>
                </a:solidFill>
                <a:hlinkClick r:id="rId6"/>
              </a:rPr>
              <a:t>https://en.wikipedia.org/wiki/TensorFlow</a:t>
            </a:r>
            <a:r>
              <a:rPr lang="en-GB"/>
              <a:t>)</a:t>
            </a:r>
            <a:endParaRPr/>
          </a:p>
          <a:p>
            <a:pPr indent="0" lvl="0" marL="0" rtl="0" algn="l">
              <a:spcBef>
                <a:spcPts val="1600"/>
              </a:spcBef>
              <a:spcAft>
                <a:spcPts val="0"/>
              </a:spcAft>
              <a:buNone/>
            </a:pPr>
            <a:r>
              <a:rPr lang="en-GB"/>
              <a:t>Django (https://en.wikipedia.org/wiki/Django_(web_framework))</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During these challenging times, how does Indian Agriculture respond to the crisis and how do government measures affect 140 million farm households across the country and thereafter impact the economy of a very important country in the developing world? We assess the immediate challenges that COVID19 has posed to the farm sector and suggest mitigation measures to ensure a sustainable food system in the post-crisis period.</a:t>
            </a:r>
            <a:endParaRPr/>
          </a:p>
          <a:p>
            <a:pPr indent="0" lvl="0" marL="0" rtl="0" algn="l">
              <a:spcBef>
                <a:spcPts val="1600"/>
              </a:spcBef>
              <a:spcAft>
                <a:spcPts val="0"/>
              </a:spcAft>
              <a:buNone/>
            </a:pPr>
            <a:r>
              <a:rPr lang="en-GB"/>
              <a:t>As weather has been very erratic over past few months in many parts, harvested produce must also be protected from such risks.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Plant diseases can cause significant reduction in both quality and quantity of agricultural products. Automatic detection of plant diseases is an essential research topic as it may prove benefits in monitoring large fields of crops.</a:t>
            </a:r>
            <a:endParaRPr/>
          </a:p>
          <a:p>
            <a:pPr indent="0" lvl="0" marL="0" rtl="0" algn="l">
              <a:spcBef>
                <a:spcPts val="1600"/>
              </a:spcBef>
              <a:spcAft>
                <a:spcPts val="1600"/>
              </a:spcAft>
              <a:buNone/>
            </a:pPr>
            <a:r>
              <a:rPr lang="en-GB"/>
              <a:t>An android application which scans and detect plant name and further it predicts disease if present using machine learning model(CNN) on the site.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Observation : Disease in plants</a:t>
            </a:r>
            <a:endParaRPr/>
          </a:p>
        </p:txBody>
      </p:sp>
      <p:sp>
        <p:nvSpPr>
          <p:cNvPr id="111" name="Google Shape;111;p17"/>
          <p:cNvSpPr txBox="1"/>
          <p:nvPr>
            <p:ph idx="1" type="body"/>
          </p:nvPr>
        </p:nvSpPr>
        <p:spPr>
          <a:xfrm>
            <a:off x="383550" y="4195750"/>
            <a:ext cx="2294700" cy="373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Scab</a:t>
            </a:r>
            <a:endParaRPr/>
          </a:p>
        </p:txBody>
      </p:sp>
      <p:pic>
        <p:nvPicPr>
          <p:cNvPr id="112" name="Google Shape;112;p17"/>
          <p:cNvPicPr preferRelativeResize="0"/>
          <p:nvPr/>
        </p:nvPicPr>
        <p:blipFill>
          <a:blip r:embed="rId3">
            <a:alphaModFix/>
          </a:blip>
          <a:stretch>
            <a:fillRect/>
          </a:stretch>
        </p:blipFill>
        <p:spPr>
          <a:xfrm>
            <a:off x="311700" y="1387575"/>
            <a:ext cx="2438400" cy="2438400"/>
          </a:xfrm>
          <a:prstGeom prst="rect">
            <a:avLst/>
          </a:prstGeom>
          <a:noFill/>
          <a:ln>
            <a:noFill/>
          </a:ln>
        </p:spPr>
      </p:pic>
      <p:pic>
        <p:nvPicPr>
          <p:cNvPr id="113" name="Google Shape;113;p17"/>
          <p:cNvPicPr preferRelativeResize="0"/>
          <p:nvPr/>
        </p:nvPicPr>
        <p:blipFill>
          <a:blip r:embed="rId4">
            <a:alphaModFix/>
          </a:blip>
          <a:stretch>
            <a:fillRect/>
          </a:stretch>
        </p:blipFill>
        <p:spPr>
          <a:xfrm>
            <a:off x="3662675" y="1387575"/>
            <a:ext cx="2438400" cy="2438400"/>
          </a:xfrm>
          <a:prstGeom prst="rect">
            <a:avLst/>
          </a:prstGeom>
          <a:noFill/>
          <a:ln>
            <a:noFill/>
          </a:ln>
        </p:spPr>
      </p:pic>
      <p:sp>
        <p:nvSpPr>
          <p:cNvPr id="114" name="Google Shape;114;p17"/>
          <p:cNvSpPr txBox="1"/>
          <p:nvPr>
            <p:ph idx="1" type="body"/>
          </p:nvPr>
        </p:nvSpPr>
        <p:spPr>
          <a:xfrm>
            <a:off x="3734525" y="4195750"/>
            <a:ext cx="2294700" cy="373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Black Rot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Observation : Disease in plants</a:t>
            </a:r>
            <a:endParaRPr/>
          </a:p>
          <a:p>
            <a:pPr indent="0" lvl="0" marL="0" rtl="0" algn="l">
              <a:spcBef>
                <a:spcPts val="0"/>
              </a:spcBef>
              <a:spcAft>
                <a:spcPts val="0"/>
              </a:spcAft>
              <a:buNone/>
            </a:pPr>
            <a:r>
              <a:t/>
            </a:r>
            <a:endParaRPr/>
          </a:p>
        </p:txBody>
      </p:sp>
      <p:sp>
        <p:nvSpPr>
          <p:cNvPr id="120" name="Google Shape;120;p18"/>
          <p:cNvSpPr txBox="1"/>
          <p:nvPr>
            <p:ph idx="1" type="body"/>
          </p:nvPr>
        </p:nvSpPr>
        <p:spPr>
          <a:xfrm>
            <a:off x="383550" y="4195750"/>
            <a:ext cx="2294700" cy="373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Powdery Mildew</a:t>
            </a:r>
            <a:endParaRPr/>
          </a:p>
        </p:txBody>
      </p:sp>
      <p:sp>
        <p:nvSpPr>
          <p:cNvPr id="121" name="Google Shape;121;p18"/>
          <p:cNvSpPr txBox="1"/>
          <p:nvPr>
            <p:ph idx="1" type="body"/>
          </p:nvPr>
        </p:nvSpPr>
        <p:spPr>
          <a:xfrm>
            <a:off x="3734525" y="4195750"/>
            <a:ext cx="2294700" cy="373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Common Rust</a:t>
            </a:r>
            <a:endParaRPr/>
          </a:p>
        </p:txBody>
      </p:sp>
      <p:pic>
        <p:nvPicPr>
          <p:cNvPr id="122" name="Google Shape;122;p18"/>
          <p:cNvPicPr preferRelativeResize="0"/>
          <p:nvPr/>
        </p:nvPicPr>
        <p:blipFill>
          <a:blip r:embed="rId3">
            <a:alphaModFix/>
          </a:blip>
          <a:stretch>
            <a:fillRect/>
          </a:stretch>
        </p:blipFill>
        <p:spPr>
          <a:xfrm>
            <a:off x="311700" y="1352550"/>
            <a:ext cx="2438400" cy="2438400"/>
          </a:xfrm>
          <a:prstGeom prst="rect">
            <a:avLst/>
          </a:prstGeom>
          <a:noFill/>
          <a:ln>
            <a:noFill/>
          </a:ln>
        </p:spPr>
      </p:pic>
      <p:pic>
        <p:nvPicPr>
          <p:cNvPr id="123" name="Google Shape;123;p18"/>
          <p:cNvPicPr preferRelativeResize="0"/>
          <p:nvPr/>
        </p:nvPicPr>
        <p:blipFill>
          <a:blip r:embed="rId4">
            <a:alphaModFix/>
          </a:blip>
          <a:stretch>
            <a:fillRect/>
          </a:stretch>
        </p:blipFill>
        <p:spPr>
          <a:xfrm>
            <a:off x="3662675" y="1352550"/>
            <a:ext cx="2438400" cy="243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Observation : Effects</a:t>
            </a:r>
            <a:endParaRPr/>
          </a:p>
        </p:txBody>
      </p:sp>
      <p:pic>
        <p:nvPicPr>
          <p:cNvPr id="129" name="Google Shape;129;p19"/>
          <p:cNvPicPr preferRelativeResize="0"/>
          <p:nvPr/>
        </p:nvPicPr>
        <p:blipFill>
          <a:blip r:embed="rId3">
            <a:alphaModFix/>
          </a:blip>
          <a:stretch>
            <a:fillRect/>
          </a:stretch>
        </p:blipFill>
        <p:spPr>
          <a:xfrm>
            <a:off x="311700" y="1160350"/>
            <a:ext cx="6747925" cy="334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Literature Review</a:t>
            </a:r>
            <a:endParaRPr/>
          </a:p>
        </p:txBody>
      </p:sp>
      <p:graphicFrame>
        <p:nvGraphicFramePr>
          <p:cNvPr id="135" name="Google Shape;135;p20"/>
          <p:cNvGraphicFramePr/>
          <p:nvPr/>
        </p:nvGraphicFramePr>
        <p:xfrm>
          <a:off x="952500" y="1168075"/>
          <a:ext cx="3000000" cy="3000000"/>
        </p:xfrm>
        <a:graphic>
          <a:graphicData uri="http://schemas.openxmlformats.org/drawingml/2006/table">
            <a:tbl>
              <a:tblPr>
                <a:noFill/>
                <a:tableStyleId>{438AAD27-CC7F-4289-9FCF-DE02A3605DF2}</a:tableStyleId>
              </a:tblPr>
              <a:tblGrid>
                <a:gridCol w="2887575"/>
                <a:gridCol w="1938425"/>
                <a:gridCol w="2413000"/>
              </a:tblGrid>
              <a:tr h="381000">
                <a:tc>
                  <a:txBody>
                    <a:bodyPr/>
                    <a:lstStyle/>
                    <a:p>
                      <a:pPr indent="0" lvl="0" marL="0" rtl="0" algn="l">
                        <a:spcBef>
                          <a:spcPts val="0"/>
                        </a:spcBef>
                        <a:spcAft>
                          <a:spcPts val="0"/>
                        </a:spcAft>
                        <a:buNone/>
                      </a:pPr>
                      <a:r>
                        <a:rPr lang="en-GB"/>
                        <a:t>Title</a:t>
                      </a:r>
                      <a:endParaRPr/>
                    </a:p>
                  </a:txBody>
                  <a:tcPr marT="91425" marB="91425" marR="91425" marL="91425"/>
                </a:tc>
                <a:tc>
                  <a:txBody>
                    <a:bodyPr/>
                    <a:lstStyle/>
                    <a:p>
                      <a:pPr indent="0" lvl="0" marL="0" rtl="0" algn="l">
                        <a:spcBef>
                          <a:spcPts val="0"/>
                        </a:spcBef>
                        <a:spcAft>
                          <a:spcPts val="0"/>
                        </a:spcAft>
                        <a:buNone/>
                      </a:pPr>
                      <a:r>
                        <a:rPr lang="en-GB"/>
                        <a:t>Author</a:t>
                      </a:r>
                      <a:endParaRPr/>
                    </a:p>
                  </a:txBody>
                  <a:tcPr marT="91425" marB="91425" marR="91425" marL="91425"/>
                </a:tc>
                <a:tc>
                  <a:txBody>
                    <a:bodyPr/>
                    <a:lstStyle/>
                    <a:p>
                      <a:pPr indent="0" lvl="0" marL="0" rtl="0" algn="l">
                        <a:spcBef>
                          <a:spcPts val="0"/>
                        </a:spcBef>
                        <a:spcAft>
                          <a:spcPts val="0"/>
                        </a:spcAft>
                        <a:buNone/>
                      </a:pPr>
                      <a:r>
                        <a:rPr lang="en-GB"/>
                        <a:t>Review</a:t>
                      </a:r>
                      <a:endParaRPr/>
                    </a:p>
                  </a:txBody>
                  <a:tcPr marT="91425" marB="91425" marR="91425" marL="91425"/>
                </a:tc>
              </a:tr>
              <a:tr h="381000">
                <a:tc>
                  <a:txBody>
                    <a:bodyPr/>
                    <a:lstStyle/>
                    <a:p>
                      <a:pPr indent="0" lvl="0" marL="0" rtl="0" algn="l">
                        <a:spcBef>
                          <a:spcPts val="0"/>
                        </a:spcBef>
                        <a:spcAft>
                          <a:spcPts val="0"/>
                        </a:spcAft>
                        <a:buNone/>
                      </a:pPr>
                      <a:r>
                        <a:rPr lang="en-GB"/>
                        <a:t>Using Deep Learning for Image-Based Plant Disease Detection</a:t>
                      </a:r>
                      <a:endParaRPr/>
                    </a:p>
                  </a:txBody>
                  <a:tcPr marT="91425" marB="91425" marR="91425" marL="91425"/>
                </a:tc>
                <a:tc>
                  <a:txBody>
                    <a:bodyPr/>
                    <a:lstStyle/>
                    <a:p>
                      <a:pPr indent="0" lvl="0" marL="0" rtl="0" algn="l">
                        <a:spcBef>
                          <a:spcPts val="0"/>
                        </a:spcBef>
                        <a:spcAft>
                          <a:spcPts val="0"/>
                        </a:spcAft>
                        <a:buNone/>
                      </a:pPr>
                      <a:r>
                        <a:rPr lang="en-GB"/>
                        <a:t>Sharada P. Mohanty, David P. Hughes and Marcel Salathé</a:t>
                      </a:r>
                      <a:endParaRPr/>
                    </a:p>
                  </a:txBody>
                  <a:tcPr marT="91425" marB="91425" marR="91425" marL="91425"/>
                </a:tc>
                <a:tc>
                  <a:txBody>
                    <a:bodyPr/>
                    <a:lstStyle/>
                    <a:p>
                      <a:pPr indent="0" lvl="0" marL="0" rtl="0" algn="l">
                        <a:spcBef>
                          <a:spcPts val="0"/>
                        </a:spcBef>
                        <a:spcAft>
                          <a:spcPts val="0"/>
                        </a:spcAft>
                        <a:buNone/>
                      </a:pPr>
                      <a:r>
                        <a:rPr lang="en-GB"/>
                        <a:t>Not enough image processing done</a:t>
                      </a:r>
                      <a:endParaRPr/>
                    </a:p>
                  </a:txBody>
                  <a:tcPr marT="91425" marB="91425" marR="91425" marL="91425"/>
                </a:tc>
              </a:tr>
              <a:tr h="381000">
                <a:tc>
                  <a:txBody>
                    <a:bodyPr/>
                    <a:lstStyle/>
                    <a:p>
                      <a:pPr indent="0" lvl="0" marL="0" rtl="0" algn="l">
                        <a:spcBef>
                          <a:spcPts val="0"/>
                        </a:spcBef>
                        <a:spcAft>
                          <a:spcPts val="0"/>
                        </a:spcAft>
                        <a:buNone/>
                      </a:pPr>
                      <a:r>
                        <a:rPr lang="en-GB"/>
                        <a:t>Artificial Intelligence-Based Plant’s Diseases Classification</a:t>
                      </a:r>
                      <a:endParaRPr/>
                    </a:p>
                  </a:txBody>
                  <a:tcPr marT="91425" marB="91425" marR="91425" marL="91425"/>
                </a:tc>
                <a:tc>
                  <a:txBody>
                    <a:bodyPr/>
                    <a:lstStyle/>
                    <a:p>
                      <a:pPr indent="0" lvl="0" marL="0" rtl="0" algn="l">
                        <a:spcBef>
                          <a:spcPts val="0"/>
                        </a:spcBef>
                        <a:spcAft>
                          <a:spcPts val="0"/>
                        </a:spcAft>
                        <a:buNone/>
                      </a:pPr>
                      <a:r>
                        <a:rPr lang="en-GB"/>
                        <a:t>Lobna M. Abou El-Maged, Ashraf Darwish, Aboul Ella Hassanien</a:t>
                      </a:r>
                      <a:endParaRPr/>
                    </a:p>
                  </a:txBody>
                  <a:tcPr marT="91425" marB="91425" marR="91425" marL="91425"/>
                </a:tc>
                <a:tc>
                  <a:txBody>
                    <a:bodyPr/>
                    <a:lstStyle/>
                    <a:p>
                      <a:pPr indent="0" lvl="0" marL="0" rtl="0" algn="l">
                        <a:spcBef>
                          <a:spcPts val="0"/>
                        </a:spcBef>
                        <a:spcAft>
                          <a:spcPts val="0"/>
                        </a:spcAft>
                        <a:buNone/>
                      </a:pPr>
                      <a:r>
                        <a:rPr lang="en-GB"/>
                        <a:t>Using VGG16 architecture.</a:t>
                      </a:r>
                      <a:endParaRPr/>
                    </a:p>
                    <a:p>
                      <a:pPr indent="0" lvl="0" marL="0" rtl="0" algn="l">
                        <a:spcBef>
                          <a:spcPts val="0"/>
                        </a:spcBef>
                        <a:spcAft>
                          <a:spcPts val="0"/>
                        </a:spcAft>
                        <a:buNone/>
                      </a:pPr>
                      <a:r>
                        <a:rPr lang="en-GB"/>
                        <a:t>And </a:t>
                      </a:r>
                      <a:r>
                        <a:rPr lang="en-GB"/>
                        <a:t>Gaussian</a:t>
                      </a:r>
                      <a:r>
                        <a:rPr lang="en-GB"/>
                        <a:t> </a:t>
                      </a:r>
                      <a:r>
                        <a:rPr lang="en-GB"/>
                        <a:t>Optimization Method</a:t>
                      </a:r>
                      <a:endParaRPr/>
                    </a:p>
                  </a:txBody>
                  <a:tcPr marT="91425" marB="91425" marR="91425" marL="91425"/>
                </a:tc>
              </a:tr>
              <a:tr h="381000">
                <a:tc>
                  <a:txBody>
                    <a:bodyPr/>
                    <a:lstStyle/>
                    <a:p>
                      <a:pPr indent="0" lvl="0" marL="0" rtl="0" algn="l">
                        <a:spcBef>
                          <a:spcPts val="0"/>
                        </a:spcBef>
                        <a:spcAft>
                          <a:spcPts val="0"/>
                        </a:spcAft>
                        <a:buNone/>
                      </a:pPr>
                      <a:r>
                        <a:rPr lang="en-GB"/>
                        <a:t>https://towardsdatascience.com/plant-ai-plant-disease-detection-using-convolutional-neural-network-9b58a96f2289</a:t>
                      </a:r>
                      <a:endParaRPr/>
                    </a:p>
                  </a:txBody>
                  <a:tcPr marT="91425" marB="91425" marR="91425" marL="91425"/>
                </a:tc>
                <a:tc>
                  <a:txBody>
                    <a:bodyPr/>
                    <a:lstStyle/>
                    <a:p>
                      <a:pPr indent="0" lvl="0" marL="0" rtl="0" algn="l">
                        <a:spcBef>
                          <a:spcPts val="0"/>
                        </a:spcBef>
                        <a:spcAft>
                          <a:spcPts val="0"/>
                        </a:spcAft>
                        <a:buNone/>
                      </a:pPr>
                      <a:r>
                        <a:rPr lang="en-GB"/>
                        <a:t>Oluwafemi Tairu</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Using CNN for ML model</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Research gap	</a:t>
            </a:r>
            <a:endParaRPr/>
          </a:p>
        </p:txBody>
      </p:sp>
      <p:sp>
        <p:nvSpPr>
          <p:cNvPr id="141" name="Google Shape;141;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Mainly in every research they miss out pre-processing, where they correct the image given as input to the model. </a:t>
            </a:r>
            <a:endParaRPr/>
          </a:p>
          <a:p>
            <a:pPr indent="0" lvl="0" marL="0" rtl="0" algn="l">
              <a:spcBef>
                <a:spcPts val="1600"/>
              </a:spcBef>
              <a:spcAft>
                <a:spcPts val="0"/>
              </a:spcAft>
              <a:buNone/>
            </a:pPr>
            <a:r>
              <a:rPr lang="en-GB"/>
              <a:t>C</a:t>
            </a:r>
            <a:r>
              <a:rPr lang="en-GB"/>
              <a:t>lassifying the disease directly can also cause wrong plant classification</a:t>
            </a:r>
            <a:r>
              <a:rPr lang="en-GB"/>
              <a:t> like instead of Pepper Bell Bacterial spot, it could give a false positive on Peach Bacterial spot. </a:t>
            </a:r>
            <a:endParaRPr/>
          </a:p>
          <a:p>
            <a:pPr indent="0" lvl="0" marL="0" rtl="0" algn="l">
              <a:spcBef>
                <a:spcPts val="1600"/>
              </a:spcBef>
              <a:spcAft>
                <a:spcPts val="1600"/>
              </a:spcAft>
              <a:buNone/>
            </a:pPr>
            <a:r>
              <a:rPr lang="en-GB"/>
              <a:t>The dataset used is generally very small while most of the research done is either on single disease or a single plant.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