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89" r:id="rId3"/>
    <p:sldId id="290" r:id="rId4"/>
    <p:sldId id="275" r:id="rId5"/>
    <p:sldId id="265" r:id="rId6"/>
    <p:sldId id="278" r:id="rId7"/>
    <p:sldId id="279" r:id="rId8"/>
    <p:sldId id="276" r:id="rId9"/>
    <p:sldId id="277" r:id="rId10"/>
    <p:sldId id="280" r:id="rId11"/>
    <p:sldId id="281" r:id="rId12"/>
    <p:sldId id="282" r:id="rId13"/>
    <p:sldId id="283" r:id="rId14"/>
    <p:sldId id="284" r:id="rId15"/>
    <p:sldId id="285" r:id="rId16"/>
    <p:sldId id="257" r:id="rId17"/>
    <p:sldId id="272" r:id="rId18"/>
    <p:sldId id="259" r:id="rId19"/>
    <p:sldId id="271" r:id="rId20"/>
    <p:sldId id="258" r:id="rId21"/>
    <p:sldId id="261" r:id="rId22"/>
    <p:sldId id="266" r:id="rId23"/>
    <p:sldId id="262" r:id="rId24"/>
    <p:sldId id="267" r:id="rId25"/>
    <p:sldId id="263" r:id="rId26"/>
    <p:sldId id="264" r:id="rId27"/>
    <p:sldId id="268" r:id="rId28"/>
    <p:sldId id="273" r:id="rId29"/>
    <p:sldId id="274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2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7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86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4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23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1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3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0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6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9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0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5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7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7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3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5CF4-7FAA-4682-8B6F-F54F67AD2FC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9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C7685-DC6D-4D6E-B29A-BB2D26A54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지능형 시스템 </a:t>
            </a:r>
            <a:r>
              <a:rPr lang="en-US" altLang="ko-KR" dirty="0"/>
              <a:t>p15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26AAA6-9A16-4562-B411-5182DE452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고원준</a:t>
            </a:r>
            <a:r>
              <a:rPr lang="en-US" altLang="ko-KR" dirty="0"/>
              <a:t>, </a:t>
            </a:r>
            <a:r>
              <a:rPr lang="ko-KR" altLang="en-US" dirty="0"/>
              <a:t>송인용</a:t>
            </a:r>
          </a:p>
        </p:txBody>
      </p:sp>
    </p:spTree>
    <p:extLst>
      <p:ext uri="{BB962C8B-B14F-4D97-AF65-F5344CB8AC3E}">
        <p14:creationId xmlns:p14="http://schemas.microsoft.com/office/powerpoint/2010/main" val="116068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1D4D9DF-2927-406D-8843-33347BA1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Amazon Book </a:t>
            </a:r>
            <a:r>
              <a:rPr lang="ko-KR" altLang="en-US" dirty="0" err="1"/>
              <a:t>크롤링</a:t>
            </a:r>
            <a:r>
              <a:rPr lang="ko-KR" altLang="en-US" dirty="0"/>
              <a:t>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41AAA8-39E3-4DAC-AA28-1335D793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64816"/>
            <a:ext cx="8596668" cy="3723488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662DB217-CB26-4671-B44E-23AF07AE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324" y="5654217"/>
            <a:ext cx="6957134" cy="48545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서적의 카테고리 별로 서적의 데이터 중 제목을 읽어와 저장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59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1D4D9DF-2927-406D-8843-33347BA1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Amazon Book </a:t>
            </a:r>
            <a:r>
              <a:rPr lang="ko-KR" altLang="en-US" dirty="0" err="1"/>
              <a:t>크롤링</a:t>
            </a:r>
            <a:r>
              <a:rPr lang="ko-KR" altLang="en-US" dirty="0"/>
              <a:t>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5FBCA-2E0B-4D50-9362-CCD1E604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" y="1678482"/>
            <a:ext cx="4238011" cy="48022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01FE09-22B4-4E03-936B-0A8B0D293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63" y="1690688"/>
            <a:ext cx="2924519" cy="47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1D4D9DF-2927-406D-8843-33347BA1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00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BestSellers</a:t>
            </a:r>
            <a:r>
              <a:rPr lang="en-US" altLang="ko-KR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과정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2C81AA9-6EF6-4F5C-9CC3-E1D87EFF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6867"/>
            <a:ext cx="9984419" cy="194770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Packt</a:t>
            </a:r>
            <a:r>
              <a:rPr 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사이트에 접속하여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Browse All &gt; Best Sellers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순으로 버튼을 클릭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4D20B4-2294-411E-85E0-0184694F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549"/>
            <a:ext cx="8435802" cy="27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4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1D4D9DF-2927-406D-8843-33347BA1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00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BestSellers</a:t>
            </a:r>
            <a:r>
              <a:rPr lang="en-US" altLang="ko-KR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8797E2-C9F8-4664-BC15-46E99D33E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8512"/>
            <a:ext cx="5146417" cy="5018770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D4BCD30E-0710-4DF7-8646-12D3EEA7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20311"/>
            <a:ext cx="5960205" cy="194770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관련 서적 데이터를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2020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년과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2019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년으로 구분하여 읽어와서 저장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서적의 양이 적어 카테고리는 구분하지 않음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60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1D4D9DF-2927-406D-8843-33347BA1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594"/>
            <a:ext cx="8596668" cy="580008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BestSellers</a:t>
            </a:r>
            <a:r>
              <a:rPr lang="en-US" altLang="ko-KR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9579A4-1B65-4ACC-AEF3-1D504FED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30859"/>
            <a:ext cx="8272702" cy="25290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22D270-3B90-4CF0-898F-F2E0C9B9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6" y="4661116"/>
            <a:ext cx="7801648" cy="187822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5267F76-1FED-49B0-811E-DE7340031345}"/>
              </a:ext>
            </a:extLst>
          </p:cNvPr>
          <p:cNvSpPr/>
          <p:nvPr/>
        </p:nvSpPr>
        <p:spPr>
          <a:xfrm>
            <a:off x="3897297" y="3968317"/>
            <a:ext cx="1518082" cy="417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6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1D4D9DF-2927-406D-8843-33347BA1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683"/>
          </a:xfrm>
        </p:spPr>
        <p:txBody>
          <a:bodyPr/>
          <a:lstStyle/>
          <a:p>
            <a:r>
              <a:rPr lang="en-US" altLang="ko-KR" dirty="0" err="1"/>
              <a:t>BestSellers</a:t>
            </a:r>
            <a:r>
              <a:rPr lang="en-US" altLang="ko-KR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5A85D5-BA28-48CE-93FA-CBB0BBA6F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16" y="1823801"/>
            <a:ext cx="4198075" cy="20556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16DDF6-9A3B-4C6D-B97F-9AF68A1D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690688"/>
            <a:ext cx="3409165" cy="43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3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73C32-6A73-4061-AC03-C3F3C18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모델 구축에 사용한 방법들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14D9A-4C1E-4A89-AF59-DB3DA898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NLTK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ko-KR" altLang="en-US" dirty="0"/>
              <a:t>토큰화</a:t>
            </a:r>
            <a:endParaRPr lang="en-US" altLang="ko-KR" dirty="0"/>
          </a:p>
          <a:p>
            <a:r>
              <a:rPr lang="en-US" altLang="ko-KR" dirty="0"/>
              <a:t>TF-DF</a:t>
            </a:r>
          </a:p>
          <a:p>
            <a:r>
              <a:rPr lang="ko-KR" altLang="en-US" dirty="0"/>
              <a:t>벡터화</a:t>
            </a:r>
            <a:endParaRPr lang="en-US" altLang="ko-KR" dirty="0"/>
          </a:p>
          <a:p>
            <a:r>
              <a:rPr lang="en-US" altLang="ko-KR" dirty="0"/>
              <a:t>N-</a:t>
            </a:r>
            <a:r>
              <a:rPr lang="ko-KR" altLang="en-US" dirty="0"/>
              <a:t>그램</a:t>
            </a:r>
            <a:endParaRPr lang="en-US" altLang="ko-KR" dirty="0"/>
          </a:p>
          <a:p>
            <a:r>
              <a:rPr lang="ko-KR" altLang="en-US" dirty="0"/>
              <a:t>표제어</a:t>
            </a:r>
            <a:r>
              <a:rPr lang="en-US" altLang="ko-KR" dirty="0"/>
              <a:t>, </a:t>
            </a:r>
            <a:r>
              <a:rPr lang="ko-KR" altLang="en-US" dirty="0"/>
              <a:t>어간 추출</a:t>
            </a:r>
          </a:p>
        </p:txBody>
      </p:sp>
    </p:spTree>
    <p:extLst>
      <p:ext uri="{BB962C8B-B14F-4D97-AF65-F5344CB8AC3E}">
        <p14:creationId xmlns:p14="http://schemas.microsoft.com/office/powerpoint/2010/main" val="1005097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A4425-B7A7-4E0C-8228-FDCDD4B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만드는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A786E-A078-4C8C-9424-4D3F1DE8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 시간에도 다뤘던 자연어 처리 문제에</a:t>
            </a:r>
            <a:r>
              <a:rPr lang="en-US" altLang="ko-KR" dirty="0"/>
              <a:t> </a:t>
            </a:r>
            <a:r>
              <a:rPr lang="ko-KR" altLang="en-US" dirty="0"/>
              <a:t>널리 쓰이는 표준적인 라이브러리인 </a:t>
            </a:r>
            <a:r>
              <a:rPr lang="en-US" altLang="ko-KR" dirty="0"/>
              <a:t>NLTK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예제로 사용한 코드는 프로젝트 진행과정이기 때문에</a:t>
            </a:r>
            <a:r>
              <a:rPr lang="en-US" altLang="ko-KR" dirty="0"/>
              <a:t>,</a:t>
            </a:r>
            <a:r>
              <a:rPr lang="ko-KR" altLang="en-US" dirty="0"/>
              <a:t> 최종 모델에 사용한 코드가 다를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5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B3C58-6634-4CFA-A7F5-10CCC1CD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만드는 과정</a:t>
            </a:r>
            <a:r>
              <a:rPr lang="en-US" altLang="ko-KR" dirty="0"/>
              <a:t>: </a:t>
            </a:r>
            <a:r>
              <a:rPr lang="ko-KR" altLang="en-US" dirty="0"/>
              <a:t>토큰 </a:t>
            </a:r>
            <a:r>
              <a:rPr lang="ko-KR" altLang="en-US" dirty="0" err="1"/>
              <a:t>생성기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46E0F-DBD5-419F-9BC3-AE0E82EB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491" cy="1908977"/>
          </a:xfrm>
        </p:spPr>
        <p:txBody>
          <a:bodyPr/>
          <a:lstStyle/>
          <a:p>
            <a:r>
              <a:rPr lang="ko-KR" altLang="en-US" dirty="0"/>
              <a:t>토큰 생성기를 사용하여 책의 제목을 쉽게 단어들로 분할 할 수 있음</a:t>
            </a:r>
            <a:endParaRPr lang="en-US" altLang="ko-KR" dirty="0"/>
          </a:p>
          <a:p>
            <a:r>
              <a:rPr lang="ko-KR" altLang="en-US" dirty="0"/>
              <a:t>일반적인 토큰 생성기는 </a:t>
            </a:r>
            <a:r>
              <a:rPr lang="en-US" altLang="ko-KR" dirty="0"/>
              <a:t>.,? </a:t>
            </a:r>
            <a:r>
              <a:rPr lang="ko-KR" altLang="en-US" dirty="0"/>
              <a:t>같은 구분자까지도 전부 단어 사전으로 만들어버리기에</a:t>
            </a:r>
            <a:r>
              <a:rPr lang="en-US" altLang="ko-KR" dirty="0"/>
              <a:t> </a:t>
            </a:r>
            <a:r>
              <a:rPr lang="ko-KR" altLang="en-US" dirty="0"/>
              <a:t>모델의 성능을 저하 시킴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1AF333-F5DC-484A-8E35-AA83C5DA492B}"/>
              </a:ext>
            </a:extLst>
          </p:cNvPr>
          <p:cNvSpPr/>
          <p:nvPr/>
        </p:nvSpPr>
        <p:spPr>
          <a:xfrm>
            <a:off x="838199" y="4184551"/>
            <a:ext cx="10257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프로젝트를 진행하면서 성능 개선을 위해 </a:t>
            </a:r>
            <a:r>
              <a:rPr lang="en-US" altLang="ko-KR" sz="2400" dirty="0" err="1"/>
              <a:t>TreebankWordTokenizer</a:t>
            </a:r>
            <a:r>
              <a:rPr lang="ko-KR" altLang="en-US" sz="2400" dirty="0"/>
              <a:t>와 같이 구분자들 중 의미 없는 구분자를 제거해주는 토큰 생성기를 이용해 모델을 만들며 성능을 테스트 해봤고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최종 모델에는 트위터나 페이스북 같은 </a:t>
            </a:r>
            <a:r>
              <a:rPr lang="en-US" altLang="ko-KR" sz="2400" dirty="0"/>
              <a:t>SNS </a:t>
            </a:r>
            <a:r>
              <a:rPr lang="ko-KR" altLang="en-US" sz="2400" dirty="0"/>
              <a:t>텍스트를 분석할 때 사용하는 토큰 생성기인 </a:t>
            </a:r>
            <a:r>
              <a:rPr lang="en-US" altLang="ko-KR" sz="2400" dirty="0" err="1"/>
              <a:t>casual_tokenize</a:t>
            </a:r>
            <a:r>
              <a:rPr lang="ko-KR" altLang="en-US" sz="2400" dirty="0"/>
              <a:t>을 사용하였음</a:t>
            </a:r>
          </a:p>
        </p:txBody>
      </p:sp>
    </p:spTree>
    <p:extLst>
      <p:ext uri="{BB962C8B-B14F-4D97-AF65-F5344CB8AC3E}">
        <p14:creationId xmlns:p14="http://schemas.microsoft.com/office/powerpoint/2010/main" val="166514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DBFFE-B9D6-41DC-82D2-EE1CB3B3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만드는 과정</a:t>
            </a:r>
            <a:r>
              <a:rPr lang="en-US" altLang="ko-KR" dirty="0"/>
              <a:t>: </a:t>
            </a:r>
            <a:r>
              <a:rPr lang="ko-KR" altLang="en-US" dirty="0"/>
              <a:t>토큰 </a:t>
            </a:r>
            <a:r>
              <a:rPr lang="ko-KR" altLang="en-US" dirty="0" err="1"/>
              <a:t>생성기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A211CA-FE3B-489A-98E8-C09814CFF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3" y="1690688"/>
            <a:ext cx="9048750" cy="1870659"/>
          </a:xfr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BF1281-CB0D-4707-9367-94129F13AC43}"/>
              </a:ext>
            </a:extLst>
          </p:cNvPr>
          <p:cNvGrpSpPr/>
          <p:nvPr/>
        </p:nvGrpSpPr>
        <p:grpSpPr>
          <a:xfrm>
            <a:off x="269507" y="3680833"/>
            <a:ext cx="11353800" cy="1317603"/>
            <a:chOff x="269507" y="4027342"/>
            <a:chExt cx="11353800" cy="1317603"/>
          </a:xfrm>
        </p:grpSpPr>
        <p:pic>
          <p:nvPicPr>
            <p:cNvPr id="6" name="내용 개체 틀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ED78CCC6-8494-4CB4-B44D-CD51CC1A5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07" y="4027342"/>
              <a:ext cx="5676900" cy="1273878"/>
            </a:xfrm>
            <a:prstGeom prst="rect">
              <a:avLst/>
            </a:prstGeom>
          </p:spPr>
        </p:pic>
        <p:pic>
          <p:nvPicPr>
            <p:cNvPr id="7" name="그림 6" descr="텍스트, 영수증이(가) 표시된 사진&#10;&#10;자동 생성된 설명">
              <a:extLst>
                <a:ext uri="{FF2B5EF4-FFF2-40B4-BE49-F238E27FC236}">
                  <a16:creationId xmlns:a16="http://schemas.microsoft.com/office/drawing/2014/main" id="{75D234B5-F5D8-4DB3-A4F4-6BF228DD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507" y="4071068"/>
              <a:ext cx="5638800" cy="1273877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427617E-47A2-4B72-9FBA-92F06CBD658C}"/>
                </a:ext>
              </a:extLst>
            </p:cNvPr>
            <p:cNvCxnSpPr>
              <a:cxnSpLocks/>
            </p:cNvCxnSpPr>
            <p:nvPr/>
          </p:nvCxnSpPr>
          <p:spPr>
            <a:xfrm>
              <a:off x="2275840" y="5080000"/>
              <a:ext cx="3556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7346114-D0AC-4CBE-96C6-6D7899321617}"/>
                </a:ext>
              </a:extLst>
            </p:cNvPr>
            <p:cNvCxnSpPr>
              <a:cxnSpLocks/>
            </p:cNvCxnSpPr>
            <p:nvPr/>
          </p:nvCxnSpPr>
          <p:spPr>
            <a:xfrm>
              <a:off x="4103036" y="5202668"/>
              <a:ext cx="3556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929A526-B506-4A92-8400-315DA25ECE43}"/>
                </a:ext>
              </a:extLst>
            </p:cNvPr>
            <p:cNvCxnSpPr>
              <a:cxnSpLocks/>
            </p:cNvCxnSpPr>
            <p:nvPr/>
          </p:nvCxnSpPr>
          <p:spPr>
            <a:xfrm>
              <a:off x="5229192" y="5208550"/>
              <a:ext cx="3556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1DD1EF-762C-444C-8820-95342BCD64FB}"/>
              </a:ext>
            </a:extLst>
          </p:cNvPr>
          <p:cNvSpPr txBox="1"/>
          <p:nvPr/>
        </p:nvSpPr>
        <p:spPr>
          <a:xfrm>
            <a:off x="762535" y="5185985"/>
            <a:ext cx="964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구분자를 제거하지 않을 경우 </a:t>
            </a:r>
            <a:r>
              <a:rPr lang="en-US" altLang="ko-KR" dirty="0"/>
              <a:t>- ) </a:t>
            </a:r>
            <a:r>
              <a:rPr lang="ko-KR" altLang="en-US" dirty="0"/>
              <a:t>같은 특성을 주요 특성으로 삼는 경우도 있었음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아무 의미 없는 구분자랑 소수점같은 의미 있는 구분자를 구별해 제거하는 토큰 생성기를 사용하여 토큰에서 일부 구분자들을 삭제 할 수 있었음</a:t>
            </a:r>
          </a:p>
        </p:txBody>
      </p:sp>
    </p:spTree>
    <p:extLst>
      <p:ext uri="{BB962C8B-B14F-4D97-AF65-F5344CB8AC3E}">
        <p14:creationId xmlns:p14="http://schemas.microsoft.com/office/powerpoint/2010/main" val="217580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F0D15-F1DF-478A-977A-7D8B3AEA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 it</a:t>
            </a:r>
            <a:r>
              <a:rPr lang="ko-KR" altLang="en-US" dirty="0"/>
              <a:t> 서적 분석을 통한 기술 유행 파악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2B325-893D-419A-B592-D6E70474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자연어 처리 기술을 이용해 가장 많은 관심을 받고 있는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it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서적을 분석하여 현재 가장 인기 있는 프로그래밍 언어나 기술을 알아보고자 함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현재 프로그래밍 언어 순위는 주로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it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관련 사이트나 커뮤니티에서 언급되는 빈도를 측정해 순위를 매기는 경우가 많음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그해 가장 많이 팔리거나 언급되는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it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서적을 분석해봐도 어느 기술이 관심을 많이 받는지 알 수 있을 것이라 생각하였고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앞으로의 학습방향과 진로를 결정하는데도 도움이 될 것이라 생각하여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it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서적 데이터를 분석해 보기로 결정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25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63351-0C49-430F-B907-4F471929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만드는 과정</a:t>
            </a:r>
            <a:r>
              <a:rPr lang="en-US" altLang="ko-KR" dirty="0"/>
              <a:t>: TF-IDF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79F7F-D02F-4A65-952E-5B1D5059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70942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용어 빈도에 역문서 빈도를 곱한 값으로 단어의 중요도를 표현할 수 있는 단어 점수 벡터입니다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용어 빈도</a:t>
            </a:r>
            <a:r>
              <a:rPr lang="en-US" altLang="ko-KR" dirty="0"/>
              <a:t>: </a:t>
            </a:r>
            <a:r>
              <a:rPr lang="ko-KR" altLang="en-US" dirty="0"/>
              <a:t>한문서 안에 단어가 출현한 횟수</a:t>
            </a:r>
            <a:endParaRPr lang="en-US" altLang="ko-KR" dirty="0"/>
          </a:p>
          <a:p>
            <a:r>
              <a:rPr lang="ko-KR" altLang="en-US" dirty="0"/>
              <a:t>역문서 빈도</a:t>
            </a:r>
            <a:r>
              <a:rPr lang="en-US" altLang="ko-KR" dirty="0"/>
              <a:t>: </a:t>
            </a:r>
            <a:r>
              <a:rPr lang="ko-KR" altLang="en-US" dirty="0"/>
              <a:t>단어의 빈도를 그 단어가 출현한 문서의 개수로 나눈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즉 한 단어가 문서에 자주 나올수록 </a:t>
            </a:r>
            <a:r>
              <a:rPr lang="en-US" altLang="ko-KR" dirty="0"/>
              <a:t>TF</a:t>
            </a:r>
            <a:r>
              <a:rPr lang="ko-KR" altLang="en-US" dirty="0"/>
              <a:t>가 올라가고</a:t>
            </a:r>
            <a:r>
              <a:rPr lang="en-US" altLang="ko-KR" dirty="0"/>
              <a:t>, </a:t>
            </a:r>
            <a:r>
              <a:rPr lang="ko-KR" altLang="en-US" dirty="0"/>
              <a:t>그 단어를 포함한 문서가 많을수록 </a:t>
            </a:r>
            <a:r>
              <a:rPr lang="en-US" altLang="ko-KR" dirty="0"/>
              <a:t>IDF</a:t>
            </a:r>
            <a:r>
              <a:rPr lang="ko-KR" altLang="en-US" dirty="0"/>
              <a:t>가 내려간다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650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FE2B-ED09-4CDE-BF75-BFA13AF2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만드는 과정</a:t>
            </a:r>
            <a:r>
              <a:rPr lang="en-US" altLang="ko-KR" dirty="0"/>
              <a:t>: N </a:t>
            </a:r>
            <a:r>
              <a:rPr lang="ko-KR" altLang="en-US" dirty="0"/>
              <a:t>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9DC14-971D-4025-8296-DEAFACDF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7980" cy="4351338"/>
          </a:xfrm>
        </p:spPr>
        <p:txBody>
          <a:bodyPr/>
          <a:lstStyle/>
          <a:p>
            <a:r>
              <a:rPr lang="ko-KR" altLang="en-US" dirty="0"/>
              <a:t>때로는 </a:t>
            </a:r>
            <a:r>
              <a:rPr lang="en-US" altLang="ko-KR" dirty="0"/>
              <a:t>n</a:t>
            </a:r>
            <a:r>
              <a:rPr lang="ko-KR" altLang="en-US" dirty="0"/>
              <a:t>개의 이상의 단어로 이루어질 때 단어의 정보가 바뀌는 경우가 있음 </a:t>
            </a:r>
            <a:endParaRPr lang="en-US" altLang="ko-KR" dirty="0"/>
          </a:p>
          <a:p>
            <a:r>
              <a:rPr lang="en-US" altLang="ko-KR" dirty="0"/>
              <a:t>ex) Big Data 1</a:t>
            </a:r>
            <a:r>
              <a:rPr lang="ko-KR" altLang="en-US" dirty="0"/>
              <a:t>개의 단어로 끊어서 읽을 때와 두개의 단어를 합쳐서 읽을 때 뜻이 달라짐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모델을 구축할 때는  </a:t>
            </a:r>
            <a:r>
              <a:rPr lang="en-US" altLang="ko-KR" dirty="0"/>
              <a:t>N </a:t>
            </a:r>
            <a:r>
              <a:rPr lang="ko-KR" altLang="en-US" dirty="0"/>
              <a:t>그램 파라미터를 활용해 가장 좋은 성능을 내던 </a:t>
            </a:r>
            <a:r>
              <a:rPr lang="en-US" altLang="ko-KR" dirty="0"/>
              <a:t>1~2</a:t>
            </a:r>
            <a:r>
              <a:rPr lang="ko-KR" altLang="en-US" dirty="0"/>
              <a:t>개의 단어로 이루어진 토큰을 사용하도록 함</a:t>
            </a:r>
          </a:p>
        </p:txBody>
      </p:sp>
    </p:spTree>
    <p:extLst>
      <p:ext uri="{BB962C8B-B14F-4D97-AF65-F5344CB8AC3E}">
        <p14:creationId xmlns:p14="http://schemas.microsoft.com/office/powerpoint/2010/main" val="2547312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0DEB7-2FF7-4A6B-8353-688F6609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5745" cy="1325563"/>
          </a:xfrm>
        </p:spPr>
        <p:txBody>
          <a:bodyPr/>
          <a:lstStyle/>
          <a:p>
            <a:r>
              <a:rPr lang="ko-KR" altLang="en-US" dirty="0"/>
              <a:t>모델 만드는 과정</a:t>
            </a:r>
            <a:r>
              <a:rPr lang="en-US" altLang="ko-KR" dirty="0"/>
              <a:t>: </a:t>
            </a:r>
            <a:r>
              <a:rPr lang="ko-KR" altLang="en-US" dirty="0"/>
              <a:t>모델의 파라미터들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724EB1-99FD-41E1-AA33-AF4FD05F7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87466"/>
            <a:ext cx="6407150" cy="1447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2421D-13F1-492F-98C7-81F2E8BE9391}"/>
              </a:ext>
            </a:extLst>
          </p:cNvPr>
          <p:cNvSpPr txBox="1"/>
          <p:nvPr/>
        </p:nvSpPr>
        <p:spPr>
          <a:xfrm>
            <a:off x="885121" y="4461550"/>
            <a:ext cx="10781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TfidfVectorizer</a:t>
            </a:r>
            <a:r>
              <a:rPr lang="en-US" altLang="ko-KR" dirty="0"/>
              <a:t>: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와 벡터화를 동시에 진행하는 함수</a:t>
            </a:r>
            <a:endParaRPr lang="en-US" altLang="ko-KR" dirty="0"/>
          </a:p>
          <a:p>
            <a:r>
              <a:rPr lang="en-US" altLang="ko-KR" dirty="0" err="1"/>
              <a:t>MultinomialNB</a:t>
            </a:r>
            <a:r>
              <a:rPr lang="en-US" altLang="ko-KR" dirty="0"/>
              <a:t> : </a:t>
            </a:r>
            <a:r>
              <a:rPr lang="ko-KR" altLang="en-US" dirty="0"/>
              <a:t>모델 성능 테스트 결과 </a:t>
            </a:r>
            <a:r>
              <a:rPr lang="ko-KR" altLang="en-US" dirty="0" err="1"/>
              <a:t>나이브베이즈</a:t>
            </a:r>
            <a:r>
              <a:rPr lang="ko-KR" altLang="en-US" dirty="0"/>
              <a:t> 모델이 로지스틱 모델보다 더 좋은 성능을 내어 </a:t>
            </a:r>
            <a:r>
              <a:rPr lang="ko-KR" altLang="en-US" dirty="0" err="1"/>
              <a:t>나이브베이즈</a:t>
            </a:r>
            <a:r>
              <a:rPr lang="ko-KR" altLang="en-US" dirty="0"/>
              <a:t> 모델 사용</a:t>
            </a:r>
            <a:endParaRPr lang="en-US" altLang="ko-KR" dirty="0"/>
          </a:p>
          <a:p>
            <a:r>
              <a:rPr lang="en-US" altLang="ko-KR" dirty="0"/>
              <a:t>Tokenizer: </a:t>
            </a:r>
            <a:r>
              <a:rPr lang="en-US" altLang="ko-KR" dirty="0" err="1"/>
              <a:t>TreebankWordTokenizer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min_df</a:t>
            </a:r>
            <a:r>
              <a:rPr lang="en-US" altLang="ko-KR" dirty="0"/>
              <a:t> = </a:t>
            </a:r>
            <a:r>
              <a:rPr lang="ko-KR" altLang="en-US" dirty="0" err="1"/>
              <a:t>특성값을</a:t>
            </a:r>
            <a:r>
              <a:rPr lang="ko-KR" altLang="en-US" dirty="0"/>
              <a:t> 줄이기 위해 사용</a:t>
            </a:r>
            <a:endParaRPr lang="en-US" altLang="ko-KR" dirty="0"/>
          </a:p>
          <a:p>
            <a:r>
              <a:rPr lang="en-US" altLang="ko-KR" dirty="0" err="1"/>
              <a:t>Ngram_range</a:t>
            </a:r>
            <a:r>
              <a:rPr lang="en-US" altLang="ko-KR" dirty="0"/>
              <a:t>(1,2) : </a:t>
            </a:r>
            <a:r>
              <a:rPr lang="ko-KR" altLang="en-US" dirty="0"/>
              <a:t>모델을 계속 돌리며 테스트 해본 결과 </a:t>
            </a:r>
            <a:r>
              <a:rPr lang="en-US" altLang="ko-KR" dirty="0"/>
              <a:t>1~2</a:t>
            </a:r>
            <a:r>
              <a:rPr lang="ko-KR" altLang="en-US" dirty="0"/>
              <a:t>개의 단어로 이루어진 토큰을 </a:t>
            </a:r>
            <a:r>
              <a:rPr lang="ko-KR" altLang="en-US" dirty="0" err="1"/>
              <a:t>이용할때</a:t>
            </a:r>
            <a:r>
              <a:rPr lang="ko-KR" altLang="en-US" dirty="0"/>
              <a:t> 가장 좋은 성능을 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276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71B2-E4F7-4FAB-9D5F-4820329E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어휘 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FAF98-F9DF-4B44-B0FE-E1360B88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42621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Britannic Bold" panose="020B0903060703020204" pitchFamily="34" charset="0"/>
              </a:rPr>
              <a:t>대소문자 합치기</a:t>
            </a:r>
            <a:r>
              <a:rPr lang="en-US" altLang="ko-KR" dirty="0">
                <a:latin typeface="Britannic Bold" panose="020B0903060703020204" pitchFamily="34" charset="0"/>
              </a:rPr>
              <a:t>: </a:t>
            </a:r>
            <a:r>
              <a:rPr lang="ko-KR" altLang="en-US" dirty="0">
                <a:latin typeface="Britannic Bold" panose="020B0903060703020204" pitchFamily="34" charset="0"/>
              </a:rPr>
              <a:t>어휘 사전의 크기를 줄이고 </a:t>
            </a:r>
            <a:r>
              <a:rPr lang="en-US" altLang="ko-KR" dirty="0">
                <a:latin typeface="Britannic Bold" panose="020B0903060703020204" pitchFamily="34" charset="0"/>
              </a:rPr>
              <a:t>NLP </a:t>
            </a:r>
            <a:r>
              <a:rPr lang="ko-KR" altLang="en-US" dirty="0">
                <a:latin typeface="Britannic Bold" panose="020B0903060703020204" pitchFamily="34" charset="0"/>
              </a:rPr>
              <a:t>파이프라인을 일반화 시키는 방법임 </a:t>
            </a:r>
            <a:r>
              <a:rPr lang="en-US" altLang="ko-KR" dirty="0">
                <a:latin typeface="Britannic Bold" panose="020B0903060703020204" pitchFamily="34" charset="0"/>
              </a:rPr>
              <a:t>/ </a:t>
            </a:r>
            <a:r>
              <a:rPr lang="ko-KR" altLang="en-US" dirty="0">
                <a:latin typeface="Britannic Bold" panose="020B0903060703020204" pitchFamily="34" charset="0"/>
              </a:rPr>
              <a:t>고유명사나 정보를 왜곡 시킬 위험이 있어서 모델을 만들 때 사용하지 않음</a:t>
            </a:r>
            <a:endParaRPr lang="en-US" altLang="ko-KR" dirty="0">
              <a:latin typeface="Britannic Bold" panose="020B0903060703020204" pitchFamily="34" charset="0"/>
            </a:endParaRPr>
          </a:p>
          <a:p>
            <a:endParaRPr lang="en-US" altLang="ko-KR" dirty="0">
              <a:latin typeface="Britannic Bold" panose="020B0903060703020204" pitchFamily="34" charset="0"/>
            </a:endParaRPr>
          </a:p>
          <a:p>
            <a:r>
              <a:rPr lang="ko-KR" altLang="en-US" dirty="0">
                <a:latin typeface="Britannic Bold" panose="020B0903060703020204" pitchFamily="34" charset="0"/>
              </a:rPr>
              <a:t>어간 추출</a:t>
            </a:r>
            <a:r>
              <a:rPr lang="en-US" altLang="ko-KR" dirty="0">
                <a:latin typeface="Britannic Bold" panose="020B0903060703020204" pitchFamily="34" charset="0"/>
              </a:rPr>
              <a:t>(stemming): </a:t>
            </a:r>
            <a:r>
              <a:rPr lang="ko-KR" altLang="en-US" dirty="0">
                <a:latin typeface="Britannic Bold" panose="020B0903060703020204" pitchFamily="34" charset="0"/>
              </a:rPr>
              <a:t>단어 끝의 복수형 접미사나 소유격 접미사에 의한 차이를 제거한다</a:t>
            </a:r>
            <a:r>
              <a:rPr lang="en-US" altLang="ko-KR" dirty="0">
                <a:latin typeface="Britannic Bold" panose="020B0903060703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Britannic Bold" panose="020B0903060703020204" pitchFamily="34" charset="0"/>
              </a:rPr>
              <a:t>Ex) housing</a:t>
            </a:r>
            <a:r>
              <a:rPr lang="ko-KR" altLang="en-US" dirty="0">
                <a:latin typeface="Britannic Bold" panose="020B0903060703020204" pitchFamily="34" charset="0"/>
              </a:rPr>
              <a:t>과 </a:t>
            </a:r>
            <a:r>
              <a:rPr lang="en-US" altLang="ko-KR" dirty="0">
                <a:latin typeface="Britannic Bold" panose="020B0903060703020204" pitchFamily="34" charset="0"/>
              </a:rPr>
              <a:t>houses</a:t>
            </a:r>
            <a:r>
              <a:rPr lang="ko-KR" altLang="en-US" dirty="0">
                <a:latin typeface="Britannic Bold" panose="020B0903060703020204" pitchFamily="34" charset="0"/>
              </a:rPr>
              <a:t>의 공통 어간인 </a:t>
            </a:r>
            <a:r>
              <a:rPr lang="en-US" altLang="ko-KR" dirty="0">
                <a:latin typeface="Britannic Bold" panose="020B0903060703020204" pitchFamily="34" charset="0"/>
              </a:rPr>
              <a:t>house</a:t>
            </a:r>
            <a:r>
              <a:rPr lang="ko-KR" altLang="en-US" dirty="0">
                <a:latin typeface="Britannic Bold" panose="020B0903060703020204" pitchFamily="34" charset="0"/>
              </a:rPr>
              <a:t>만을 단어 모음 벡터로 활용한다</a:t>
            </a:r>
            <a:r>
              <a:rPr lang="en-US" altLang="ko-KR" dirty="0">
                <a:latin typeface="Britannic Bold" panose="020B0903060703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ko-KR" altLang="en-US" dirty="0">
                <a:latin typeface="Britannic Bold" panose="020B0903060703020204" pitchFamily="34" charset="0"/>
              </a:rPr>
              <a:t>표제어 추출</a:t>
            </a:r>
            <a:r>
              <a:rPr lang="en-US" altLang="ko-KR" dirty="0">
                <a:latin typeface="Britannic Bold" panose="020B0903060703020204" pitchFamily="34" charset="0"/>
              </a:rPr>
              <a:t>: </a:t>
            </a:r>
            <a:r>
              <a:rPr lang="ko-KR" altLang="en-US" dirty="0">
                <a:latin typeface="Britannic Bold" panose="020B0903060703020204" pitchFamily="34" charset="0"/>
              </a:rPr>
              <a:t>철자가 다른</a:t>
            </a:r>
            <a:r>
              <a:rPr lang="en-US" altLang="ko-KR" dirty="0">
                <a:latin typeface="Britannic Bold" panose="020B0903060703020204" pitchFamily="34" charset="0"/>
              </a:rPr>
              <a:t> </a:t>
            </a:r>
            <a:r>
              <a:rPr lang="ko-KR" altLang="en-US" dirty="0">
                <a:latin typeface="Britannic Bold" panose="020B0903060703020204" pitchFamily="34" charset="0"/>
              </a:rPr>
              <a:t>다양한 단어들을 의미에 따라 연결하는 방법 </a:t>
            </a:r>
            <a:r>
              <a:rPr lang="en-US" altLang="ko-KR" dirty="0">
                <a:latin typeface="Britannic Bold" panose="020B0903060703020204" pitchFamily="34" charset="0"/>
              </a:rPr>
              <a:t>/ </a:t>
            </a:r>
            <a:r>
              <a:rPr lang="ko-KR" altLang="en-US" dirty="0">
                <a:latin typeface="Britannic Bold" panose="020B0903060703020204" pitchFamily="34" charset="0"/>
              </a:rPr>
              <a:t>어근 수준까지 내려가 정규화 시키는 방법입니다</a:t>
            </a:r>
            <a:r>
              <a:rPr lang="en-US" altLang="ko-KR" dirty="0">
                <a:latin typeface="Britannic Bold" panose="020B09030607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Britannic Bold" panose="020B0903060703020204" pitchFamily="34" charset="0"/>
              </a:rPr>
              <a:t>-&gt; </a:t>
            </a:r>
            <a:r>
              <a:rPr lang="ko-KR" altLang="en-US" dirty="0">
                <a:latin typeface="Britannic Bold" panose="020B0903060703020204" pitchFamily="34" charset="0"/>
              </a:rPr>
              <a:t>정확도를 조금 낮추더라도 모델을 일반화 시키는데 사용할 수 있음</a:t>
            </a:r>
            <a:endParaRPr lang="en-US" altLang="ko-KR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ko-KR" altLang="en-US" dirty="0">
                <a:latin typeface="Britannic Bold" panose="020B0903060703020204" pitchFamily="34" charset="0"/>
              </a:rPr>
              <a:t>상황에 따라서 모델의 정확도에 악영향을 미칠 수도 있으며</a:t>
            </a:r>
            <a:r>
              <a:rPr lang="en-US" altLang="ko-KR" dirty="0">
                <a:latin typeface="Britannic Bold" panose="020B0903060703020204" pitchFamily="34" charset="0"/>
              </a:rPr>
              <a:t>,</a:t>
            </a:r>
            <a:r>
              <a:rPr lang="ko-KR" altLang="en-US" dirty="0">
                <a:latin typeface="Britannic Bold" panose="020B0903060703020204" pitchFamily="34" charset="0"/>
              </a:rPr>
              <a:t> 성능 테스트를 해본 결과 최종 모델에서는 사용하지 않기로 하였습니다</a:t>
            </a:r>
            <a:r>
              <a:rPr lang="en-US" altLang="ko-KR" dirty="0">
                <a:latin typeface="Britannic Bold" panose="020B0903060703020204" pitchFamily="34" charset="0"/>
              </a:rPr>
              <a:t>.</a:t>
            </a:r>
            <a:endParaRPr lang="ko-KR" alt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0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D5F49-1060-4388-853F-FF241425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어휘 정규화</a:t>
            </a:r>
            <a:r>
              <a:rPr lang="en-US" altLang="ko-KR" dirty="0"/>
              <a:t>: </a:t>
            </a:r>
            <a:r>
              <a:rPr lang="ko-KR" altLang="en-US" dirty="0"/>
              <a:t>예제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CD50742-5EDA-4096-B81E-2D9694B1B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8" y="2309887"/>
            <a:ext cx="6578600" cy="39918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0A2C2E-5D5F-4C8E-84FE-75A3A66E9A80}"/>
              </a:ext>
            </a:extLst>
          </p:cNvPr>
          <p:cNvSpPr txBox="1"/>
          <p:nvPr/>
        </p:nvSpPr>
        <p:spPr>
          <a:xfrm>
            <a:off x="7517331" y="2608446"/>
            <a:ext cx="4120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Spacy </a:t>
            </a:r>
            <a:r>
              <a:rPr lang="ko-KR" altLang="en-US" dirty="0"/>
              <a:t>모듈을 임포트해 어간 추출기를 구현하여 모델 테스트를 하는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어간과 표제어 추출로 모델을 일반화 </a:t>
            </a:r>
            <a:r>
              <a:rPr lang="ko-KR" altLang="en-US" dirty="0" err="1"/>
              <a:t>시킬수는</a:t>
            </a:r>
            <a:r>
              <a:rPr lang="ko-KR" altLang="en-US" dirty="0"/>
              <a:t> 있지만 특정 상황에선 오히려 정확도를 떨어트릴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 데이터를 이용해 모델을 테스트 해봤을 때는 성능 향상이 미미하거나 오히려 정확도가 떨어지는 경우가 있었기에 최종적인 모델에서는 제외했습니다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16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E8D4-AE65-436C-B088-7E0F2F5C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불용어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F8A02-A495-4756-8DD7-973B4A57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37183" cy="3880773"/>
          </a:xfrm>
        </p:spPr>
        <p:txBody>
          <a:bodyPr>
            <a:normAutofit/>
          </a:bodyPr>
          <a:lstStyle/>
          <a:p>
            <a:r>
              <a:rPr lang="en-US" altLang="ko-KR" dirty="0"/>
              <a:t> a, The, of </a:t>
            </a:r>
            <a:r>
              <a:rPr lang="ko-KR" altLang="en-US" dirty="0"/>
              <a:t>같은 자주 등장하나 보통 큰 의미를 같지 않는 불용어를 제거 한다고 해서 무조건 성능이 개선되지는 않았음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역시 </a:t>
            </a:r>
            <a:r>
              <a:rPr lang="ko-KR" altLang="en-US" dirty="0" err="1"/>
              <a:t>불용어</a:t>
            </a:r>
            <a:r>
              <a:rPr lang="ko-KR" altLang="en-US" dirty="0"/>
              <a:t> 처리를 사용할 때와 하지 않을 때의 성능 차이를  비교했습니다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상황에선 불용어를 제외하면 일부 정보가 사라지지 않을까 우려했는데</a:t>
            </a:r>
            <a:r>
              <a:rPr lang="en-US" altLang="ko-KR" dirty="0"/>
              <a:t>, </a:t>
            </a:r>
            <a:r>
              <a:rPr lang="ko-KR" altLang="en-US" dirty="0"/>
              <a:t>전문서적을 참고했을 때 </a:t>
            </a:r>
            <a:r>
              <a:rPr lang="en-US" altLang="ko-KR" dirty="0" err="1"/>
              <a:t>ngram</a:t>
            </a:r>
            <a:r>
              <a:rPr lang="ko-KR" altLang="en-US" dirty="0"/>
              <a:t>의 수가 적을 때는 불용어는 없어져도 정보의 손실을 거의 일어나지 않는다고 하여 최종적인 모델에는 불용어를 제거 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5652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7AA4C-FCD4-4D72-BB28-51802F34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차원축소 기법으로 특성 값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C3E13-FD9C-432B-B7B6-9024DBA2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7218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LDA(linear</a:t>
            </a:r>
            <a:r>
              <a:rPr lang="ko-KR" altLang="en-US" dirty="0"/>
              <a:t> </a:t>
            </a:r>
            <a:r>
              <a:rPr lang="en-US" altLang="ko-KR" dirty="0"/>
              <a:t>discriminant</a:t>
            </a:r>
            <a:r>
              <a:rPr lang="ko-KR" altLang="en-US" dirty="0"/>
              <a:t> </a:t>
            </a:r>
            <a:r>
              <a:rPr lang="en-US" altLang="ko-KR" dirty="0"/>
              <a:t>analysis:</a:t>
            </a:r>
            <a:r>
              <a:rPr lang="ko-KR" altLang="en-US" dirty="0"/>
              <a:t> 선형 판별 분석</a:t>
            </a:r>
            <a:r>
              <a:rPr lang="en-US" altLang="ko-KR" dirty="0"/>
              <a:t>) </a:t>
            </a:r>
            <a:r>
              <a:rPr lang="ko-KR" altLang="en-US" dirty="0"/>
              <a:t>알고리즘 이용해서 모델을 개선시켜 </a:t>
            </a:r>
            <a:r>
              <a:rPr lang="ko-KR" altLang="en-US" dirty="0" err="1"/>
              <a:t>보려함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책의 주제에 비해  너무 많은 데이터 사전 때문에 정확한 분류가 안된다고 판단했음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차원축소를 통해 특성 값을 줄임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LDA </a:t>
            </a:r>
            <a:r>
              <a:rPr lang="ko-KR" altLang="en-US" dirty="0"/>
              <a:t>기법은 상대적으로 간단한 차원 축소 기법이면서도 지도 학습으로 </a:t>
            </a:r>
            <a:r>
              <a:rPr lang="ko-KR" altLang="en-US" dirty="0" err="1"/>
              <a:t>라벨링</a:t>
            </a:r>
            <a:r>
              <a:rPr lang="ko-KR" altLang="en-US" dirty="0"/>
              <a:t> 데이터를 필요로 하기에 우리 모델에 적합한 알고리즘이라 생각해 개선 모델과의 특성 값을 비교하는데 사용하였음</a:t>
            </a:r>
          </a:p>
        </p:txBody>
      </p:sp>
    </p:spTree>
    <p:extLst>
      <p:ext uri="{BB962C8B-B14F-4D97-AF65-F5344CB8AC3E}">
        <p14:creationId xmlns:p14="http://schemas.microsoft.com/office/powerpoint/2010/main" val="524967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C7550-F20C-468D-AC9C-14B8A8E6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LDA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963C3-69DA-4B1F-A57A-E154882E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LDA(linear</a:t>
            </a:r>
            <a:r>
              <a:rPr lang="ko-KR" altLang="en-US" dirty="0"/>
              <a:t> </a:t>
            </a:r>
            <a:r>
              <a:rPr lang="en-US" altLang="ko-KR" dirty="0"/>
              <a:t>discriminant</a:t>
            </a:r>
            <a:r>
              <a:rPr lang="ko-KR" altLang="en-US" dirty="0"/>
              <a:t> </a:t>
            </a:r>
            <a:r>
              <a:rPr lang="en-US" altLang="ko-KR" dirty="0"/>
              <a:t>analysis:</a:t>
            </a:r>
            <a:r>
              <a:rPr lang="ko-KR" altLang="en-US" dirty="0"/>
              <a:t> 선형 판별 분석</a:t>
            </a:r>
            <a:r>
              <a:rPr lang="en-US" altLang="ko-KR" dirty="0"/>
              <a:t>)</a:t>
            </a:r>
            <a:r>
              <a:rPr lang="ko-KR" altLang="en-US" dirty="0"/>
              <a:t>으로 하나의 문서를 단 하나의 주제로 축약하는 지도학습 기법의 일종으로 저희 모델의 성능을 테스트 해보는데 사용했습니다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한 부류에 속하는 </a:t>
            </a:r>
            <a:r>
              <a:rPr lang="en-US" altLang="ko-KR" dirty="0"/>
              <a:t>TF-IDF </a:t>
            </a:r>
            <a:r>
              <a:rPr lang="ko-KR" altLang="en-US" dirty="0"/>
              <a:t>벡터들의 평균 위치</a:t>
            </a:r>
            <a:r>
              <a:rPr lang="en-US" altLang="ko-KR" dirty="0"/>
              <a:t>(</a:t>
            </a:r>
            <a:r>
              <a:rPr lang="ko-KR" altLang="en-US" dirty="0"/>
              <a:t>무게중심</a:t>
            </a:r>
            <a:r>
              <a:rPr lang="en-US" altLang="ko-KR" dirty="0"/>
              <a:t>)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다른 부류에 속하지 않는 </a:t>
            </a:r>
            <a:r>
              <a:rPr lang="en-US" altLang="ko-KR" dirty="0"/>
              <a:t>TF-IDF </a:t>
            </a:r>
            <a:r>
              <a:rPr lang="ko-KR" altLang="en-US" dirty="0"/>
              <a:t>벡터들의 평균 위치</a:t>
            </a:r>
            <a:r>
              <a:rPr lang="en-US" altLang="ko-KR" dirty="0"/>
              <a:t>(</a:t>
            </a:r>
            <a:r>
              <a:rPr lang="ko-KR" altLang="en-US" dirty="0"/>
              <a:t>무게중심</a:t>
            </a:r>
            <a:r>
              <a:rPr lang="en-US" altLang="ko-KR" dirty="0"/>
              <a:t>)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두 무게중심을 잇는 직선을 나타내는 벡터를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395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B7A1-57C5-456B-8770-487FB983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3700"/>
              <a:t>모델 개선 한계 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C4411-3670-4CD1-902C-2716E5FD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프로젝트 초기에는 책 제목을 하나의 라벨로 묶어서 설명 가능하다고 가정한채</a:t>
            </a:r>
            <a:r>
              <a:rPr lang="en-US" altLang="ko-KR" sz="2000"/>
              <a:t>,</a:t>
            </a:r>
            <a:r>
              <a:rPr lang="ko-KR" altLang="en-US" sz="2000"/>
              <a:t> 크롤링하면서 프로젝트를 진행했습니다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825849-5AB4-4455-A668-22A8E6107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" r="-2" b="731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6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DB2D8-1614-4CEB-B533-97D335DD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모델 개선 한계 인식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A125D6-6C70-40F1-B6F5-1E72A08F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8" y="2330505"/>
            <a:ext cx="5505281" cy="441573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책의 제목을 쉽게 하나의 라벨로 분류해서 구분할 수 있다고 가정</a:t>
            </a:r>
            <a:endParaRPr lang="en-US" altLang="ko-KR" sz="2000" dirty="0"/>
          </a:p>
          <a:p>
            <a:pPr marL="0" indent="0">
              <a:buNone/>
            </a:pPr>
            <a:r>
              <a:rPr lang="en-US" sz="2000" dirty="0"/>
              <a:t>-&gt;</a:t>
            </a:r>
            <a:r>
              <a:rPr lang="ko-KR" altLang="en-US" sz="2000" dirty="0"/>
              <a:t>직관적으로 </a:t>
            </a:r>
            <a:r>
              <a:rPr lang="en-US" altLang="ko-KR" sz="2000" dirty="0"/>
              <a:t>programming</a:t>
            </a:r>
            <a:r>
              <a:rPr lang="ko-KR" altLang="en-US" sz="2000" dirty="0"/>
              <a:t>과 관련된다는 걸 알 수 있음</a:t>
            </a:r>
            <a:endParaRPr lang="en-US" altLang="ko-KR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ko-KR" altLang="en-US" sz="2000" dirty="0"/>
              <a:t>일부 책의 경우는 하나의 라벨로 구분하기 어려운 제목을 같고 있었기에</a:t>
            </a:r>
            <a:r>
              <a:rPr lang="en-US" altLang="ko-KR" sz="2000" dirty="0"/>
              <a:t>, </a:t>
            </a:r>
            <a:r>
              <a:rPr lang="ko-KR" altLang="en-US" sz="2000" dirty="0"/>
              <a:t>하나의 라벨로만 구분하는 모델로는 한계를 보였습니다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-&gt;</a:t>
            </a:r>
            <a:r>
              <a:rPr lang="en-US" sz="2000" dirty="0" err="1"/>
              <a:t>cluoud</a:t>
            </a:r>
            <a:r>
              <a:rPr lang="en-US" sz="2000" dirty="0"/>
              <a:t> </a:t>
            </a:r>
            <a:r>
              <a:rPr lang="ko-KR" altLang="en-US" sz="2000" dirty="0"/>
              <a:t>인지 </a:t>
            </a:r>
            <a:r>
              <a:rPr lang="en-US" altLang="ko-KR" sz="2000" dirty="0"/>
              <a:t>data</a:t>
            </a:r>
            <a:r>
              <a:rPr lang="ko-KR" altLang="en-US" sz="2000" dirty="0"/>
              <a:t>인지 구분하기 애매함</a:t>
            </a:r>
            <a:endParaRPr lang="en-US" sz="2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740CA9F-6410-4754-87E5-23A336D7C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" r="1" b="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E1CE0E2-0AEF-4ECE-B8C8-78B5BD49A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36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9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287BF-103E-4495-9BC4-C3B7ABE6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18800-7B78-4B7E-963A-821CCDDDD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023435" cy="388077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고원준</a:t>
            </a:r>
            <a:r>
              <a:rPr lang="en-US" altLang="ko-KR" sz="3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: </a:t>
            </a:r>
            <a:r>
              <a:rPr lang="ko-KR" altLang="en-US" sz="36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크롤링</a:t>
            </a:r>
            <a:r>
              <a:rPr lang="ko-KR" altLang="en-US" sz="3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시스템 개발</a:t>
            </a:r>
            <a:endParaRPr lang="en-US" altLang="ko-KR" sz="36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3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송인용</a:t>
            </a:r>
            <a:r>
              <a:rPr lang="en-US" altLang="ko-KR" sz="3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: </a:t>
            </a:r>
            <a:r>
              <a:rPr lang="ko-KR" altLang="en-US" sz="3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책 제목을 주제에 맞게 분류하는 모델 개발</a:t>
            </a:r>
          </a:p>
        </p:txBody>
      </p:sp>
    </p:spTree>
    <p:extLst>
      <p:ext uri="{BB962C8B-B14F-4D97-AF65-F5344CB8AC3E}">
        <p14:creationId xmlns:p14="http://schemas.microsoft.com/office/powerpoint/2010/main" val="1874012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50370-9B89-4A6A-8C41-ED4A85C8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프로젝트 개선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8905C-2ECE-4DBA-A617-5C682B71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5" y="3483304"/>
            <a:ext cx="5278066" cy="12443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 특정 라벨링이 </a:t>
            </a:r>
            <a:r>
              <a:rPr lang="en-US" altLang="ko-KR" sz="2000" dirty="0"/>
              <a:t>max</a:t>
            </a:r>
            <a:r>
              <a:rPr lang="ko-KR" altLang="en-US" sz="2000" dirty="0"/>
              <a:t> 확률과 큰 차이가 나지 않는다면 같이 </a:t>
            </a:r>
            <a:r>
              <a:rPr lang="ko-KR" altLang="en-US" sz="2000" dirty="0" err="1"/>
              <a:t>라벨링</a:t>
            </a:r>
            <a:r>
              <a:rPr lang="ko-KR" altLang="en-US" sz="2000" dirty="0"/>
              <a:t> 처리를 함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73182D-1647-4551-9B6D-187D57696F89}"/>
              </a:ext>
            </a:extLst>
          </p:cNvPr>
          <p:cNvGrpSpPr/>
          <p:nvPr/>
        </p:nvGrpSpPr>
        <p:grpSpPr>
          <a:xfrm>
            <a:off x="6849504" y="563984"/>
            <a:ext cx="4845488" cy="2699035"/>
            <a:chOff x="6849504" y="563984"/>
            <a:chExt cx="4845488" cy="2699035"/>
          </a:xfrm>
        </p:grpSpPr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74A8E2B4-3D80-4B99-846B-90E1ABEA7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504" y="563984"/>
              <a:ext cx="4845488" cy="2699035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2AD584-12AC-451E-8450-D0C6997B7C46}"/>
                </a:ext>
              </a:extLst>
            </p:cNvPr>
            <p:cNvCxnSpPr>
              <a:cxnSpLocks/>
            </p:cNvCxnSpPr>
            <p:nvPr/>
          </p:nvCxnSpPr>
          <p:spPr>
            <a:xfrm>
              <a:off x="8533865" y="1913501"/>
              <a:ext cx="38875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8AD56E-0D7B-4C99-84B8-BA8AABB34DA2}"/>
              </a:ext>
            </a:extLst>
          </p:cNvPr>
          <p:cNvGrpSpPr/>
          <p:nvPr/>
        </p:nvGrpSpPr>
        <p:grpSpPr>
          <a:xfrm>
            <a:off x="6849504" y="3638481"/>
            <a:ext cx="4845488" cy="2711908"/>
            <a:chOff x="6849504" y="3638481"/>
            <a:chExt cx="4845488" cy="2711908"/>
          </a:xfrm>
        </p:grpSpPr>
        <p:pic>
          <p:nvPicPr>
            <p:cNvPr id="7" name="그림 6" descr="테이블이(가) 표시된 사진&#10;&#10;자동 생성된 설명">
              <a:extLst>
                <a:ext uri="{FF2B5EF4-FFF2-40B4-BE49-F238E27FC236}">
                  <a16:creationId xmlns:a16="http://schemas.microsoft.com/office/drawing/2014/main" id="{7FC5386A-E539-4ABC-8C58-DFF3AFD4C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504" y="3638481"/>
              <a:ext cx="4845488" cy="2711908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27B5FD5-3780-4155-9D45-53C55CA5F51D}"/>
                </a:ext>
              </a:extLst>
            </p:cNvPr>
            <p:cNvCxnSpPr>
              <a:cxnSpLocks/>
            </p:cNvCxnSpPr>
            <p:nvPr/>
          </p:nvCxnSpPr>
          <p:spPr>
            <a:xfrm>
              <a:off x="9985676" y="4010204"/>
              <a:ext cx="38875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BB9EAC1-3701-4A07-A8F4-54ED1AB1C61F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223" y="4010204"/>
              <a:ext cx="38875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361A5D-07D1-4DC8-AB2B-CA47943AFE0E}"/>
              </a:ext>
            </a:extLst>
          </p:cNvPr>
          <p:cNvSpPr/>
          <p:nvPr/>
        </p:nvSpPr>
        <p:spPr>
          <a:xfrm>
            <a:off x="496825" y="2290826"/>
            <a:ext cx="5654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구분이 애매한 책들은 다중 </a:t>
            </a:r>
            <a:r>
              <a:rPr lang="ko-KR" altLang="en-US" sz="2400" dirty="0" err="1"/>
              <a:t>라벨링</a:t>
            </a:r>
            <a:r>
              <a:rPr lang="ko-KR" altLang="en-US" sz="2400" dirty="0"/>
              <a:t> 적용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79517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50370-9B89-4A6A-8C41-ED4A85C8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프로젝트 개선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8905C-2ECE-4DBA-A617-5C682B71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751328"/>
            <a:ext cx="5278066" cy="3558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하나의 라벨링만으론 값을 구별하기 어려움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비지도 학습을 통해 컴퓨터 스스로 책들을 구분 시키는 모델을 만들어 보려 시도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한계</a:t>
            </a:r>
            <a:r>
              <a:rPr lang="en-US" altLang="ko-KR" sz="2000" dirty="0"/>
              <a:t>: </a:t>
            </a:r>
            <a:r>
              <a:rPr lang="ko-KR" altLang="en-US" sz="2000" dirty="0"/>
              <a:t>컴퓨터가 사용하는 토큰이 사람의 직관과 차이가 있음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나뉜 주제가 정확히 어떤 기준인지 알기 어려움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140D3A4-3CD4-483C-8F73-093E2D5A4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81" b="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3FCE8F06-F3CA-4FCE-AD33-C9705EDD5E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2" b="-2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361A5D-07D1-4DC8-AB2B-CA47943AFE0E}"/>
              </a:ext>
            </a:extLst>
          </p:cNvPr>
          <p:cNvSpPr/>
          <p:nvPr/>
        </p:nvSpPr>
        <p:spPr>
          <a:xfrm>
            <a:off x="496825" y="2290826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/>
              <a:t>비지도 학습을 통한 군집화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85578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8A293-F0B7-43B5-A900-F39ADD4B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ko-KR" altLang="en-US" sz="3700" dirty="0"/>
              <a:t>프로젝트 개선</a:t>
            </a:r>
            <a:r>
              <a:rPr lang="en-US" altLang="ko-KR" sz="3700" dirty="0"/>
              <a:t>: </a:t>
            </a:r>
            <a:br>
              <a:rPr lang="en-US" altLang="ko-KR" sz="3700" dirty="0"/>
            </a:br>
            <a:r>
              <a:rPr lang="ko-KR" altLang="en-US" sz="3600" dirty="0"/>
              <a:t>다중 </a:t>
            </a:r>
            <a:r>
              <a:rPr lang="ko-KR" altLang="en-US" sz="3600" dirty="0" err="1"/>
              <a:t>라벨링</a:t>
            </a:r>
            <a:r>
              <a:rPr lang="ko-KR" altLang="en-US" sz="3600" dirty="0"/>
              <a:t> 사용</a:t>
            </a:r>
            <a:endParaRPr lang="ko-KR" altLang="en-US" sz="37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BDCB62-3134-47A2-9C62-69327009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예측도 확률이 </a:t>
            </a:r>
            <a:r>
              <a:rPr lang="en-US" altLang="ko-KR" sz="2000" dirty="0"/>
              <a:t>max </a:t>
            </a:r>
            <a:r>
              <a:rPr lang="ko-KR" altLang="en-US" sz="2000" dirty="0"/>
              <a:t>예측도와 큰 차이가 없다면 </a:t>
            </a:r>
            <a:r>
              <a:rPr lang="en-US" altLang="ko-KR" sz="2000" dirty="0"/>
              <a:t>max </a:t>
            </a:r>
            <a:r>
              <a:rPr lang="ko-KR" altLang="en-US" sz="2000" dirty="0"/>
              <a:t>라벨과 함께 라벨링을 적용시킴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sz="2000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92E8C964-EE75-4857-821F-FD314A7B9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44" y="762970"/>
            <a:ext cx="3715456" cy="52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8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56F22-E5FB-4437-AF82-C07C76BB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크롤링에</a:t>
            </a:r>
            <a:r>
              <a:rPr lang="ko-KR" altLang="en-US" dirty="0">
                <a:latin typeface="+mn-ea"/>
                <a:ea typeface="+mn-ea"/>
              </a:rPr>
              <a:t> 사용하는 기술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E346F39-1895-4658-AB5D-9EE866A1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255" y="1897062"/>
            <a:ext cx="61639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Selenium </a:t>
            </a:r>
          </a:p>
          <a:p>
            <a:pPr marL="0" indent="0">
              <a:buNone/>
            </a:pP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테스트 스크립트 언어를 학습할 필요 없이 기능 테스트를 만들기 위한 플레이백 도구를 제공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프로그래밍 언어 들에서 테스트를 작성하기 위한 테스트 도메인 특화 언어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Selenese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제공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48AB75-96B2-4333-BF90-B25C9EFF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59209"/>
            <a:ext cx="3749365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5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86536-8E12-4BAB-9C2E-74DC7D2F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43429"/>
            <a:ext cx="10512552" cy="1328139"/>
          </a:xfrm>
        </p:spPr>
        <p:txBody>
          <a:bodyPr>
            <a:normAutofit/>
          </a:bodyPr>
          <a:lstStyle/>
          <a:p>
            <a:r>
              <a:rPr lang="ko-KR" altLang="en-US" sz="4000"/>
              <a:t>크롤링 데이터 </a:t>
            </a:r>
            <a:r>
              <a:rPr lang="en-US" altLang="ko-KR" sz="4000"/>
              <a:t>Sample</a:t>
            </a:r>
            <a:endParaRPr lang="ko-KR" alt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D8E8B7-21B0-4604-ADDA-22A56C89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843283"/>
            <a:ext cx="6922718" cy="428580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Packt</a:t>
            </a:r>
            <a:r>
              <a:rPr 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과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Amazon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사이트를 크롤링하여 얻은 책 목록 데이터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초기에는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Packt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데이터만을 훈련데이터로 사용하였으나 데이터의 부족으로 모델의 정확도를 올리는데 한계를 보여 추가적으로 아마존의 데이터를 크롤링하여 주제에 맞게 전처리후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Packt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데이터와 함께 훈련용 데이터로 사용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PACKT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분류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기준중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WebDevelopment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제외한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8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 주제를 라벨로 사용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77C52D99-E710-4FA0-9D50-E97ADECBD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8" r="-1" b="12867"/>
          <a:stretch/>
        </p:blipFill>
        <p:spPr>
          <a:xfrm>
            <a:off x="841248" y="1843286"/>
            <a:ext cx="3374810" cy="42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6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86536-8E12-4BAB-9C2E-74DC7D2F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43429"/>
            <a:ext cx="10512552" cy="1328139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Packt</a:t>
            </a:r>
            <a:r>
              <a:rPr lang="en-US" altLang="ko-KR" sz="4000" dirty="0"/>
              <a:t> </a:t>
            </a:r>
            <a:r>
              <a:rPr lang="ko-KR" altLang="en-US" sz="4000" dirty="0" err="1"/>
              <a:t>크롤링</a:t>
            </a:r>
            <a:r>
              <a:rPr lang="ko-KR" altLang="en-US" sz="4000" dirty="0"/>
              <a:t> 과정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D8E8B7-21B0-4604-ADDA-22A56C89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6867"/>
            <a:ext cx="9984419" cy="194770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Packt</a:t>
            </a:r>
            <a:r>
              <a:rPr 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사이트에 접속하여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Browse All &gt; All Books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순으로 버튼을 클릭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1995DE-25BE-4B01-A8BA-B92383CF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182"/>
            <a:ext cx="8527473" cy="27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6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86536-8E12-4BAB-9C2E-74DC7D2F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43429"/>
            <a:ext cx="10512552" cy="1328139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Packt</a:t>
            </a:r>
            <a:r>
              <a:rPr lang="en-US" altLang="ko-KR" sz="4000" dirty="0"/>
              <a:t> </a:t>
            </a:r>
            <a:r>
              <a:rPr lang="ko-KR" altLang="en-US" sz="4000" dirty="0" err="1"/>
              <a:t>크롤링</a:t>
            </a:r>
            <a:r>
              <a:rPr lang="ko-KR" altLang="en-US" sz="4000" dirty="0"/>
              <a:t> 과정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D8E8B7-21B0-4604-ADDA-22A56C89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324" y="5654217"/>
            <a:ext cx="6957134" cy="48545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서적의 카테고리 별로 서적의 데이터 중 제목을 읽어와 저장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492943-CF4F-43AC-BD33-2C609DA1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72" y="1203783"/>
            <a:ext cx="3113408" cy="39630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45BD6C-E490-4AB0-B5DD-4BEEACA7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820" y="1203783"/>
            <a:ext cx="5710307" cy="396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FCE7BD8-A0E5-4219-8804-1EABB89A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0" y="1678482"/>
            <a:ext cx="5103828" cy="4802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B5F275-1ECB-4CA9-BA39-4A61EE3F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272" y="1678482"/>
            <a:ext cx="6396974" cy="480221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EA69629-751E-43C7-8767-DDD5946B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Packt</a:t>
            </a:r>
            <a:r>
              <a:rPr lang="en-US" altLang="ko-KR" dirty="0"/>
              <a:t> Book </a:t>
            </a:r>
            <a:r>
              <a:rPr lang="ko-KR" altLang="en-US" dirty="0" err="1"/>
              <a:t>크롤링</a:t>
            </a:r>
            <a:r>
              <a:rPr lang="ko-KR" altLang="en-US" dirty="0"/>
              <a:t> 결과</a:t>
            </a:r>
          </a:p>
        </p:txBody>
      </p:sp>
    </p:spTree>
    <p:extLst>
      <p:ext uri="{BB962C8B-B14F-4D97-AF65-F5344CB8AC3E}">
        <p14:creationId xmlns:p14="http://schemas.microsoft.com/office/powerpoint/2010/main" val="165517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1D4D9DF-2927-406D-8843-33347BA1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Amazon </a:t>
            </a:r>
            <a:r>
              <a:rPr lang="ko-KR" altLang="en-US" dirty="0" err="1"/>
              <a:t>크롤링</a:t>
            </a:r>
            <a:r>
              <a:rPr lang="ko-KR" altLang="en-US" dirty="0"/>
              <a:t>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FF49F0-1594-496C-99AF-45261E85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0" y="1633492"/>
            <a:ext cx="4604880" cy="43929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F6F1AC-ACF9-4615-B4D4-06413A3C4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517" y="1633492"/>
            <a:ext cx="5393393" cy="439296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2FEBC93-363F-4D1F-A4C7-80BB82E803A0}"/>
              </a:ext>
            </a:extLst>
          </p:cNvPr>
          <p:cNvSpPr/>
          <p:nvPr/>
        </p:nvSpPr>
        <p:spPr>
          <a:xfrm>
            <a:off x="5575177" y="3568823"/>
            <a:ext cx="745724" cy="949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0024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476</TotalTime>
  <Words>1117</Words>
  <Application>Microsoft Office PowerPoint</Application>
  <PresentationFormat>와이드스크린</PresentationFormat>
  <Paragraphs>139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HY그래픽M</vt:lpstr>
      <vt:lpstr>HY울릉도B</vt:lpstr>
      <vt:lpstr>휴먼모음T</vt:lpstr>
      <vt:lpstr>휴먼옛체</vt:lpstr>
      <vt:lpstr>Arial</vt:lpstr>
      <vt:lpstr>Britannic Bold</vt:lpstr>
      <vt:lpstr>Trebuchet MS</vt:lpstr>
      <vt:lpstr>Wingdings 3</vt:lpstr>
      <vt:lpstr>패싯</vt:lpstr>
      <vt:lpstr>지능형 시스템 p15 </vt:lpstr>
      <vt:lpstr>주제: it 서적 분석을 통한 기술 유행 파악 </vt:lpstr>
      <vt:lpstr>팀원 역할</vt:lpstr>
      <vt:lpstr>크롤링에 사용하는 기술</vt:lpstr>
      <vt:lpstr>크롤링 데이터 Sample</vt:lpstr>
      <vt:lpstr>Packt 크롤링 과정</vt:lpstr>
      <vt:lpstr>Packt 크롤링 과정</vt:lpstr>
      <vt:lpstr>Packt Book 크롤링 결과</vt:lpstr>
      <vt:lpstr>Amazon 크롤링 과정</vt:lpstr>
      <vt:lpstr>Amazon Book 크롤링 결과</vt:lpstr>
      <vt:lpstr>Amazon Book 크롤링 결과</vt:lpstr>
      <vt:lpstr>BestSellers 크롤링 과정</vt:lpstr>
      <vt:lpstr>BestSellers 크롤링 과정</vt:lpstr>
      <vt:lpstr>BestSellers 크롤링 과정</vt:lpstr>
      <vt:lpstr>BestSellers 크롤링 결과</vt:lpstr>
      <vt:lpstr>자연어 처리 모델 구축에 사용한 방법들</vt:lpstr>
      <vt:lpstr>모델 만드는 과정</vt:lpstr>
      <vt:lpstr>모델 만드는 과정: 토큰 생성기</vt:lpstr>
      <vt:lpstr>모델 만드는 과정: 토큰 생성기</vt:lpstr>
      <vt:lpstr>모델 만드는 과정: TF-IDF </vt:lpstr>
      <vt:lpstr>모델 만드는 과정: N 그램</vt:lpstr>
      <vt:lpstr>모델 만드는 과정: 모델의 파라미터들 설명</vt:lpstr>
      <vt:lpstr>어휘 정규화</vt:lpstr>
      <vt:lpstr>어휘 정규화: 예제</vt:lpstr>
      <vt:lpstr>불용어</vt:lpstr>
      <vt:lpstr>차원축소 기법으로 특성 값 제거</vt:lpstr>
      <vt:lpstr>LDA </vt:lpstr>
      <vt:lpstr>모델 개선 한계 인식</vt:lpstr>
      <vt:lpstr>모델 개선 한계 인식</vt:lpstr>
      <vt:lpstr>프로젝트 개선 방향</vt:lpstr>
      <vt:lpstr>프로젝트 개선 방향</vt:lpstr>
      <vt:lpstr>프로젝트 개선:  다중 라벨링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시스템 p14</dc:title>
  <dc:creator>song inyong</dc:creator>
  <cp:lastModifiedBy>song inyong</cp:lastModifiedBy>
  <cp:revision>33</cp:revision>
  <dcterms:created xsi:type="dcterms:W3CDTF">2020-10-19T15:06:08Z</dcterms:created>
  <dcterms:modified xsi:type="dcterms:W3CDTF">2020-10-23T12:41:36Z</dcterms:modified>
</cp:coreProperties>
</file>