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4"/>
  </p:sldMasterIdLst>
  <p:notesMasterIdLst>
    <p:notesMasterId r:id="rId12"/>
  </p:notesMasterIdLst>
  <p:sldIdLst>
    <p:sldId id="1945" r:id="rId5"/>
    <p:sldId id="1974" r:id="rId6"/>
    <p:sldId id="1982" r:id="rId7"/>
    <p:sldId id="1983" r:id="rId8"/>
    <p:sldId id="1981" r:id="rId9"/>
    <p:sldId id="1984" r:id="rId10"/>
    <p:sldId id="198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0B4A14-7F6D-4728-80C5-61C7FF281B6F}">
          <p14:sldIdLst>
            <p14:sldId id="1945"/>
            <p14:sldId id="1974"/>
            <p14:sldId id="1982"/>
            <p14:sldId id="1983"/>
            <p14:sldId id="1981"/>
            <p14:sldId id="1984"/>
            <p14:sldId id="198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fer Zadikario" initials="OZ" lastIdx="1" clrIdx="0">
    <p:extLst>
      <p:ext uri="{19B8F6BF-5375-455C-9EA6-DF929625EA0E}">
        <p15:presenceInfo xmlns:p15="http://schemas.microsoft.com/office/powerpoint/2012/main" userId="f36b4b4543f14e7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CC27"/>
    <a:srgbClr val="001E4C"/>
    <a:srgbClr val="D83B01"/>
    <a:srgbClr val="FF8C00"/>
    <a:srgbClr val="0476D8"/>
    <a:srgbClr val="FFFFFF"/>
    <a:srgbClr val="231F20"/>
    <a:srgbClr val="151628"/>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90" autoAdjust="0"/>
    <p:restoredTop sz="94249" autoAdjust="0"/>
  </p:normalViewPr>
  <p:slideViewPr>
    <p:cSldViewPr snapToGrid="0">
      <p:cViewPr varScale="1">
        <p:scale>
          <a:sx n="101" d="100"/>
          <a:sy n="101" d="100"/>
        </p:scale>
        <p:origin x="22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fer Zadikario" userId="f36b4b4543f14e71" providerId="LiveId" clId="{504FAFBF-1E0F-4D3C-9032-2F9310815C37}"/>
    <pc:docChg chg="undo custSel delSld modSld modSection">
      <pc:chgData name="Ofer Zadikario" userId="f36b4b4543f14e71" providerId="LiveId" clId="{504FAFBF-1E0F-4D3C-9032-2F9310815C37}" dt="2024-01-15T11:07:55.628" v="903" actId="1038"/>
      <pc:docMkLst>
        <pc:docMk/>
      </pc:docMkLst>
      <pc:sldChg chg="modSp mod">
        <pc:chgData name="Ofer Zadikario" userId="f36b4b4543f14e71" providerId="LiveId" clId="{504FAFBF-1E0F-4D3C-9032-2F9310815C37}" dt="2024-01-15T09:39:33.774" v="0" actId="20577"/>
        <pc:sldMkLst>
          <pc:docMk/>
          <pc:sldMk cId="377166578" sldId="1945"/>
        </pc:sldMkLst>
        <pc:spChg chg="mod">
          <ac:chgData name="Ofer Zadikario" userId="f36b4b4543f14e71" providerId="LiveId" clId="{504FAFBF-1E0F-4D3C-9032-2F9310815C37}" dt="2024-01-15T09:39:33.774" v="0" actId="20577"/>
          <ac:spMkLst>
            <pc:docMk/>
            <pc:sldMk cId="377166578" sldId="1945"/>
            <ac:spMk id="4" creationId="{DA3E6995-3B5E-777F-2206-14705B3681E5}"/>
          </ac:spMkLst>
        </pc:spChg>
      </pc:sldChg>
      <pc:sldChg chg="del">
        <pc:chgData name="Ofer Zadikario" userId="f36b4b4543f14e71" providerId="LiveId" clId="{504FAFBF-1E0F-4D3C-9032-2F9310815C37}" dt="2024-01-15T09:39:42.578" v="1" actId="47"/>
        <pc:sldMkLst>
          <pc:docMk/>
          <pc:sldMk cId="2615717577" sldId="1968"/>
        </pc:sldMkLst>
      </pc:sldChg>
      <pc:sldChg chg="del">
        <pc:chgData name="Ofer Zadikario" userId="f36b4b4543f14e71" providerId="LiveId" clId="{504FAFBF-1E0F-4D3C-9032-2F9310815C37}" dt="2024-01-15T09:39:42.578" v="1" actId="47"/>
        <pc:sldMkLst>
          <pc:docMk/>
          <pc:sldMk cId="1343910854" sldId="1969"/>
        </pc:sldMkLst>
      </pc:sldChg>
      <pc:sldChg chg="del">
        <pc:chgData name="Ofer Zadikario" userId="f36b4b4543f14e71" providerId="LiveId" clId="{504FAFBF-1E0F-4D3C-9032-2F9310815C37}" dt="2024-01-15T09:39:42.578" v="1" actId="47"/>
        <pc:sldMkLst>
          <pc:docMk/>
          <pc:sldMk cId="1647347773" sldId="1970"/>
        </pc:sldMkLst>
      </pc:sldChg>
      <pc:sldChg chg="del">
        <pc:chgData name="Ofer Zadikario" userId="f36b4b4543f14e71" providerId="LiveId" clId="{504FAFBF-1E0F-4D3C-9032-2F9310815C37}" dt="2024-01-15T09:39:42.578" v="1" actId="47"/>
        <pc:sldMkLst>
          <pc:docMk/>
          <pc:sldMk cId="1651404842" sldId="1971"/>
        </pc:sldMkLst>
      </pc:sldChg>
      <pc:sldChg chg="del">
        <pc:chgData name="Ofer Zadikario" userId="f36b4b4543f14e71" providerId="LiveId" clId="{504FAFBF-1E0F-4D3C-9032-2F9310815C37}" dt="2024-01-15T09:39:42.578" v="1" actId="47"/>
        <pc:sldMkLst>
          <pc:docMk/>
          <pc:sldMk cId="1657160031" sldId="1972"/>
        </pc:sldMkLst>
      </pc:sldChg>
      <pc:sldChg chg="addSp delSp modSp mod">
        <pc:chgData name="Ofer Zadikario" userId="f36b4b4543f14e71" providerId="LiveId" clId="{504FAFBF-1E0F-4D3C-9032-2F9310815C37}" dt="2024-01-15T10:37:30.930" v="21" actId="1076"/>
        <pc:sldMkLst>
          <pc:docMk/>
          <pc:sldMk cId="2911347949" sldId="1981"/>
        </pc:sldMkLst>
        <pc:spChg chg="mod">
          <ac:chgData name="Ofer Zadikario" userId="f36b4b4543f14e71" providerId="LiveId" clId="{504FAFBF-1E0F-4D3C-9032-2F9310815C37}" dt="2024-01-15T10:37:13.393" v="14" actId="1076"/>
          <ac:spMkLst>
            <pc:docMk/>
            <pc:sldMk cId="2911347949" sldId="1981"/>
            <ac:spMk id="3" creationId="{4130DC18-A448-4300-ABCE-76B4AF7E6B81}"/>
          </ac:spMkLst>
        </pc:spChg>
        <pc:picChg chg="del">
          <ac:chgData name="Ofer Zadikario" userId="f36b4b4543f14e71" providerId="LiveId" clId="{504FAFBF-1E0F-4D3C-9032-2F9310815C37}" dt="2024-01-15T10:37:19.348" v="17" actId="478"/>
          <ac:picMkLst>
            <pc:docMk/>
            <pc:sldMk cId="2911347949" sldId="1981"/>
            <ac:picMk id="5" creationId="{7D9B3639-30C3-4045-A627-CBC4592E0F4B}"/>
          </ac:picMkLst>
        </pc:picChg>
        <pc:picChg chg="add mod">
          <ac:chgData name="Ofer Zadikario" userId="f36b4b4543f14e71" providerId="LiveId" clId="{504FAFBF-1E0F-4D3C-9032-2F9310815C37}" dt="2024-01-15T10:37:30.930" v="21" actId="1076"/>
          <ac:picMkLst>
            <pc:docMk/>
            <pc:sldMk cId="2911347949" sldId="1981"/>
            <ac:picMk id="6" creationId="{0B4E004D-7EF9-CA9D-F524-7511F2E3877A}"/>
          </ac:picMkLst>
        </pc:picChg>
        <pc:picChg chg="del">
          <ac:chgData name="Ofer Zadikario" userId="f36b4b4543f14e71" providerId="LiveId" clId="{504FAFBF-1E0F-4D3C-9032-2F9310815C37}" dt="2024-01-15T10:37:17.476" v="16" actId="478"/>
          <ac:picMkLst>
            <pc:docMk/>
            <pc:sldMk cId="2911347949" sldId="1981"/>
            <ac:picMk id="7" creationId="{BCA35589-50A3-482B-B7C1-BA7F636DCD6D}"/>
          </ac:picMkLst>
        </pc:picChg>
        <pc:picChg chg="del">
          <ac:chgData name="Ofer Zadikario" userId="f36b4b4543f14e71" providerId="LiveId" clId="{504FAFBF-1E0F-4D3C-9032-2F9310815C37}" dt="2024-01-15T10:37:15.758" v="15" actId="478"/>
          <ac:picMkLst>
            <pc:docMk/>
            <pc:sldMk cId="2911347949" sldId="1981"/>
            <ac:picMk id="10" creationId="{E790A4C8-C35E-47A5-B212-9F5768CE6534}"/>
          </ac:picMkLst>
        </pc:picChg>
      </pc:sldChg>
      <pc:sldChg chg="addSp delSp modSp mod">
        <pc:chgData name="Ofer Zadikario" userId="f36b4b4543f14e71" providerId="LiveId" clId="{504FAFBF-1E0F-4D3C-9032-2F9310815C37}" dt="2024-01-15T11:07:55.628" v="903" actId="1038"/>
        <pc:sldMkLst>
          <pc:docMk/>
          <pc:sldMk cId="1195914524" sldId="1984"/>
        </pc:sldMkLst>
        <pc:spChg chg="mod">
          <ac:chgData name="Ofer Zadikario" userId="f36b4b4543f14e71" providerId="LiveId" clId="{504FAFBF-1E0F-4D3C-9032-2F9310815C37}" dt="2024-01-15T11:04:22.683" v="842" actId="20577"/>
          <ac:spMkLst>
            <pc:docMk/>
            <pc:sldMk cId="1195914524" sldId="1984"/>
            <ac:spMk id="3" creationId="{4130DC18-A448-4300-ABCE-76B4AF7E6B81}"/>
          </ac:spMkLst>
        </pc:spChg>
        <pc:picChg chg="add mod">
          <ac:chgData name="Ofer Zadikario" userId="f36b4b4543f14e71" providerId="LiveId" clId="{504FAFBF-1E0F-4D3C-9032-2F9310815C37}" dt="2024-01-15T11:07:49.539" v="872" actId="1038"/>
          <ac:picMkLst>
            <pc:docMk/>
            <pc:sldMk cId="1195914524" sldId="1984"/>
            <ac:picMk id="5" creationId="{0D248AD5-3A01-DCB8-C9BA-AA2FDE631559}"/>
          </ac:picMkLst>
        </pc:picChg>
        <pc:picChg chg="del">
          <ac:chgData name="Ofer Zadikario" userId="f36b4b4543f14e71" providerId="LiveId" clId="{504FAFBF-1E0F-4D3C-9032-2F9310815C37}" dt="2024-01-15T10:59:09.130" v="22" actId="478"/>
          <ac:picMkLst>
            <pc:docMk/>
            <pc:sldMk cId="1195914524" sldId="1984"/>
            <ac:picMk id="6" creationId="{AF375020-3FC0-4A77-9283-F8F01DBD4572}"/>
          </ac:picMkLst>
        </pc:picChg>
        <pc:picChg chg="add mod">
          <ac:chgData name="Ofer Zadikario" userId="f36b4b4543f14e71" providerId="LiveId" clId="{504FAFBF-1E0F-4D3C-9032-2F9310815C37}" dt="2024-01-15T11:07:55.628" v="903" actId="1038"/>
          <ac:picMkLst>
            <pc:docMk/>
            <pc:sldMk cId="1195914524" sldId="1984"/>
            <ac:picMk id="9" creationId="{B23466F9-1A30-78DC-C23C-7C18A2FCA7A5}"/>
          </ac:picMkLst>
        </pc:picChg>
        <pc:picChg chg="del">
          <ac:chgData name="Ofer Zadikario" userId="f36b4b4543f14e71" providerId="LiveId" clId="{504FAFBF-1E0F-4D3C-9032-2F9310815C37}" dt="2024-01-15T10:59:11.031" v="23" actId="478"/>
          <ac:picMkLst>
            <pc:docMk/>
            <pc:sldMk cId="1195914524" sldId="1984"/>
            <ac:picMk id="11" creationId="{233C11CB-10C1-48BD-92C6-08410212E23B}"/>
          </ac:picMkLst>
        </pc:picChg>
      </pc:sldChg>
      <pc:sldChg chg="del">
        <pc:chgData name="Ofer Zadikario" userId="f36b4b4543f14e71" providerId="LiveId" clId="{504FAFBF-1E0F-4D3C-9032-2F9310815C37}" dt="2024-01-15T09:39:42.578" v="1" actId="47"/>
        <pc:sldMkLst>
          <pc:docMk/>
          <pc:sldMk cId="156799644" sldId="1985"/>
        </pc:sldMkLst>
      </pc:sldChg>
      <pc:sldChg chg="del">
        <pc:chgData name="Ofer Zadikario" userId="f36b4b4543f14e71" providerId="LiveId" clId="{504FAFBF-1E0F-4D3C-9032-2F9310815C37}" dt="2024-01-15T09:39:42.578" v="1" actId="47"/>
        <pc:sldMkLst>
          <pc:docMk/>
          <pc:sldMk cId="189446864" sldId="1986"/>
        </pc:sldMkLst>
      </pc:sldChg>
      <pc:sldChg chg="del">
        <pc:chgData name="Ofer Zadikario" userId="f36b4b4543f14e71" providerId="LiveId" clId="{504FAFBF-1E0F-4D3C-9032-2F9310815C37}" dt="2024-01-15T09:39:42.578" v="1" actId="47"/>
        <pc:sldMkLst>
          <pc:docMk/>
          <pc:sldMk cId="400537270" sldId="1987"/>
        </pc:sldMkLst>
      </pc:sldChg>
      <pc:sldChg chg="del">
        <pc:chgData name="Ofer Zadikario" userId="f36b4b4543f14e71" providerId="LiveId" clId="{504FAFBF-1E0F-4D3C-9032-2F9310815C37}" dt="2024-01-15T09:39:42.578" v="1" actId="47"/>
        <pc:sldMkLst>
          <pc:docMk/>
          <pc:sldMk cId="650302593" sldId="198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438622-0837-4E9E-A16C-0B0206CE676E}" type="datetimeFigureOut">
              <a:rPr lang="en-US" smtClean="0"/>
              <a:t>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E778D-2A57-4226-B72B-26EA3CA60131}" type="slidenum">
              <a:rPr lang="en-US" smtClean="0"/>
              <a:t>‹#›</a:t>
            </a:fld>
            <a:endParaRPr lang="en-US"/>
          </a:p>
        </p:txBody>
      </p:sp>
    </p:spTree>
    <p:extLst>
      <p:ext uri="{BB962C8B-B14F-4D97-AF65-F5344CB8AC3E}">
        <p14:creationId xmlns:p14="http://schemas.microsoft.com/office/powerpoint/2010/main" val="906552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CFDC7D-F4BE-4668-920D-08874925A5D7}"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1/22/2024 12:01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478800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1/22/2024 12:01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359389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sp>
        <p:nvSpPr>
          <p:cNvPr id="5" name="TextBox 4">
            <a:extLst>
              <a:ext uri="{FF2B5EF4-FFF2-40B4-BE49-F238E27FC236}">
                <a16:creationId xmlns:a16="http://schemas.microsoft.com/office/drawing/2014/main" id="{72D58D4C-8C36-4E83-A6D0-5CCDE628C6A1}"/>
              </a:ext>
            </a:extLst>
          </p:cNvPr>
          <p:cNvSpPr txBox="1"/>
          <p:nvPr userDrawn="1"/>
        </p:nvSpPr>
        <p:spPr>
          <a:xfrm>
            <a:off x="2719659" y="1009127"/>
            <a:ext cx="7620000" cy="360560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39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.NET</a:t>
            </a:r>
          </a:p>
        </p:txBody>
      </p:sp>
      <p:sp>
        <p:nvSpPr>
          <p:cNvPr id="6" name="TextBox 5">
            <a:extLst>
              <a:ext uri="{FF2B5EF4-FFF2-40B4-BE49-F238E27FC236}">
                <a16:creationId xmlns:a16="http://schemas.microsoft.com/office/drawing/2014/main" id="{59D84138-C5D8-434E-B158-149140D533BE}"/>
              </a:ext>
            </a:extLst>
          </p:cNvPr>
          <p:cNvSpPr txBox="1"/>
          <p:nvPr userDrawn="1"/>
        </p:nvSpPr>
        <p:spPr>
          <a:xfrm>
            <a:off x="0" y="4142676"/>
            <a:ext cx="12191999" cy="1966692"/>
          </a:xfrm>
          <a:prstGeom prst="rect">
            <a:avLst/>
          </a:prstGeom>
          <a:noFill/>
        </p:spPr>
        <p:txBody>
          <a:bodyPr wrap="square" lIns="182880" tIns="146304" rIns="182880" bIns="146304" rtlCol="0">
            <a:spAutoFit/>
          </a:bodyPr>
          <a:lstStyle/>
          <a:p>
            <a:pPr algn="ctr">
              <a:lnSpc>
                <a:spcPct val="90000"/>
              </a:lnSpc>
              <a:spcAft>
                <a:spcPts val="600"/>
              </a:spcAft>
            </a:pPr>
            <a:r>
              <a:rPr lang="en-US" sz="2400" i="1" dirty="0">
                <a:solidFill>
                  <a:schemeClr val="bg1"/>
                </a:solidFill>
              </a:rPr>
              <a:t>Free. Cross-platform. </a:t>
            </a:r>
            <a:r>
              <a:rPr lang="en-US" sz="2400" i="1" dirty="0">
                <a:solidFill>
                  <a:schemeClr val="bg2"/>
                </a:solidFill>
              </a:rPr>
              <a:t>Open source. </a:t>
            </a:r>
          </a:p>
          <a:p>
            <a:pPr algn="ctr">
              <a:lnSpc>
                <a:spcPct val="90000"/>
              </a:lnSpc>
              <a:spcAft>
                <a:spcPts val="600"/>
              </a:spcAft>
            </a:pPr>
            <a:r>
              <a:rPr lang="en-US" sz="2400" i="1" dirty="0">
                <a:solidFill>
                  <a:schemeClr val="bg1"/>
                </a:solidFill>
              </a:rPr>
              <a:t>A developer platform for building all your apps. </a:t>
            </a:r>
          </a:p>
          <a:p>
            <a:pPr algn="ctr">
              <a:lnSpc>
                <a:spcPct val="90000"/>
              </a:lnSpc>
              <a:spcAft>
                <a:spcPts val="600"/>
              </a:spcAft>
            </a:pPr>
            <a:endParaRPr lang="en-US" sz="2400" i="1" dirty="0">
              <a:solidFill>
                <a:schemeClr val="bg1"/>
              </a:solidFill>
            </a:endParaRPr>
          </a:p>
          <a:p>
            <a:pPr algn="ctr">
              <a:lnSpc>
                <a:spcPct val="90000"/>
              </a:lnSpc>
              <a:spcAft>
                <a:spcPts val="600"/>
              </a:spcAft>
            </a:pPr>
            <a:r>
              <a:rPr lang="en-US" sz="3200" i="0" dirty="0">
                <a:solidFill>
                  <a:schemeClr val="bg1"/>
                </a:solidFill>
              </a:rPr>
              <a:t>www.dot.net</a:t>
            </a:r>
          </a:p>
        </p:txBody>
      </p:sp>
    </p:spTree>
    <p:extLst>
      <p:ext uri="{BB962C8B-B14F-4D97-AF65-F5344CB8AC3E}">
        <p14:creationId xmlns:p14="http://schemas.microsoft.com/office/powerpoint/2010/main" val="66209345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7152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178135" y="2082614"/>
            <a:ext cx="3927804" cy="3586208"/>
          </a:xfrm>
          <a:solidFill>
            <a:schemeClr val="accent2"/>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158259" y="2082614"/>
            <a:ext cx="3927804" cy="3586208"/>
          </a:xfrm>
          <a:solidFill>
            <a:schemeClr val="accent3"/>
          </a:solidFill>
          <a:ln>
            <a:noFill/>
          </a:ln>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138382" y="2082614"/>
            <a:ext cx="3875483" cy="3586208"/>
          </a:xfrm>
          <a:solidFill>
            <a:schemeClr val="accent1"/>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7341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Sampl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4C3A-647A-4380-8F58-7DACBC37B8D6}"/>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E231ED1D-3304-42EE-8EF4-679A6BE4CBA5}"/>
              </a:ext>
            </a:extLst>
          </p:cNvPr>
          <p:cNvSpPr txBox="1"/>
          <p:nvPr userDrawn="1"/>
        </p:nvSpPr>
        <p:spPr>
          <a:xfrm>
            <a:off x="269240" y="1459523"/>
            <a:ext cx="1165584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latin typeface="Consolas" panose="020B0609020204030204" pitchFamily="49" charset="0"/>
              </a:rPr>
              <a:t>Code Sample</a:t>
            </a:r>
          </a:p>
        </p:txBody>
      </p:sp>
    </p:spTree>
    <p:extLst>
      <p:ext uri="{BB962C8B-B14F-4D97-AF65-F5344CB8AC3E}">
        <p14:creationId xmlns:p14="http://schemas.microsoft.com/office/powerpoint/2010/main" val="4149648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nnouncement">
    <p:bg>
      <p:bgPr>
        <a:solidFill>
          <a:schemeClr val="tx2"/>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alphaModFix amt="51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8" name="Rectangle 7"/>
          <p:cNvSpPr/>
          <p:nvPr/>
        </p:nvSpPr>
        <p:spPr bwMode="auto">
          <a:xfrm>
            <a:off x="1624135" y="0"/>
            <a:ext cx="8943730" cy="6858000"/>
          </a:xfrm>
          <a:prstGeom prst="rect">
            <a:avLst/>
          </a:prstGeom>
          <a:solidFill>
            <a:schemeClr val="accent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8960744"/>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6334072"/>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570410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253713073"/>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6795914"/>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1">
    <p:bg>
      <p:bgPr>
        <a:solidFill>
          <a:schemeClr val="bg2"/>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3" name="Title 1"/>
          <p:cNvSpPr>
            <a:spLocks noGrp="1"/>
          </p:cNvSpPr>
          <p:nvPr>
            <p:ph type="title" hasCustomPrompt="1"/>
          </p:nvPr>
        </p:nvSpPr>
        <p:spPr>
          <a:xfrm>
            <a:off x="543147"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4" name="Text Placeholder 4"/>
          <p:cNvSpPr>
            <a:spLocks noGrp="1"/>
          </p:cNvSpPr>
          <p:nvPr>
            <p:ph type="body" sz="quarter" idx="12" hasCustomPrompt="1"/>
          </p:nvPr>
        </p:nvSpPr>
        <p:spPr>
          <a:xfrm>
            <a:off x="543146"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3" name="Group 2">
            <a:extLst>
              <a:ext uri="{FF2B5EF4-FFF2-40B4-BE49-F238E27FC236}">
                <a16:creationId xmlns:a16="http://schemas.microsoft.com/office/drawing/2014/main" id="{3AAD6D8B-19E8-4D03-AF4A-2ECBD7219199}"/>
              </a:ext>
            </a:extLst>
          </p:cNvPr>
          <p:cNvGrpSpPr/>
          <p:nvPr userDrawn="1"/>
        </p:nvGrpSpPr>
        <p:grpSpPr>
          <a:xfrm>
            <a:off x="3019127" y="448578"/>
            <a:ext cx="9646191" cy="6621296"/>
            <a:chOff x="3019127" y="448578"/>
            <a:chExt cx="9646191" cy="6621296"/>
          </a:xfrm>
        </p:grpSpPr>
        <p:pic>
          <p:nvPicPr>
            <p:cNvPr id="5" name="Picture 4">
              <a:extLst>
                <a:ext uri="{FF2B5EF4-FFF2-40B4-BE49-F238E27FC236}">
                  <a16:creationId xmlns:a16="http://schemas.microsoft.com/office/drawing/2014/main" id="{ACCB7245-0950-4F4D-A2A6-29638419508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2" name="TextBox 1">
              <a:extLst>
                <a:ext uri="{FF2B5EF4-FFF2-40B4-BE49-F238E27FC236}">
                  <a16:creationId xmlns:a16="http://schemas.microsoft.com/office/drawing/2014/main" id="{ABA4263D-8DDB-49FB-AF7F-346C7DC7B3F9}"/>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2853996036"/>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266006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709764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836325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l="17176"/>
          <a:stretch/>
        </p:blipFill>
        <p:spPr>
          <a:xfrm>
            <a:off x="0" y="798242"/>
            <a:ext cx="5872872" cy="5096933"/>
          </a:xfrm>
          <a:prstGeom prst="rect">
            <a:avLst/>
          </a:prstGeom>
        </p:spPr>
      </p:pic>
      <p:grpSp>
        <p:nvGrpSpPr>
          <p:cNvPr id="5" name="Group 4">
            <a:extLst>
              <a:ext uri="{FF2B5EF4-FFF2-40B4-BE49-F238E27FC236}">
                <a16:creationId xmlns:a16="http://schemas.microsoft.com/office/drawing/2014/main" id="{90EF4A5C-345F-488C-AC5E-0AF3B8376036}"/>
              </a:ext>
            </a:extLst>
          </p:cNvPr>
          <p:cNvGrpSpPr/>
          <p:nvPr userDrawn="1"/>
        </p:nvGrpSpPr>
        <p:grpSpPr>
          <a:xfrm>
            <a:off x="3019127" y="448578"/>
            <a:ext cx="9646191" cy="6621296"/>
            <a:chOff x="3019127" y="448578"/>
            <a:chExt cx="9646191" cy="6621296"/>
          </a:xfrm>
        </p:grpSpPr>
        <p:pic>
          <p:nvPicPr>
            <p:cNvPr id="7" name="Picture 6">
              <a:extLst>
                <a:ext uri="{FF2B5EF4-FFF2-40B4-BE49-F238E27FC236}">
                  <a16:creationId xmlns:a16="http://schemas.microsoft.com/office/drawing/2014/main" id="{CC8E3C5F-48E2-412C-A5AF-F85384D5EE53}"/>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8" name="TextBox 7">
              <a:extLst>
                <a:ext uri="{FF2B5EF4-FFF2-40B4-BE49-F238E27FC236}">
                  <a16:creationId xmlns:a16="http://schemas.microsoft.com/office/drawing/2014/main" id="{0A9EAD12-9B65-48D0-91A3-85F3DD932746}"/>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319995281"/>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85498" y="2881341"/>
            <a:ext cx="10010687" cy="1015663"/>
          </a:xfrm>
          <a:noFill/>
        </p:spPr>
        <p:txBody>
          <a:bodyPr wrap="square" tIns="91440" bIns="91440" anchor="t" anchorCtr="0">
            <a:spAutoFit/>
          </a:bodyPr>
          <a:lstStyle>
            <a:lvl1pPr>
              <a:defRPr sz="6000" spc="-98" baseline="0">
                <a:gradFill>
                  <a:gsLst>
                    <a:gs pos="0">
                      <a:schemeClr val="tx1"/>
                    </a:gs>
                    <a:gs pos="100000">
                      <a:schemeClr val="tx1"/>
                    </a:gs>
                  </a:gsLst>
                  <a:lin ang="5400000" scaled="0"/>
                </a:gradFill>
              </a:defRPr>
            </a:lvl1pPr>
          </a:lstStyle>
          <a:p>
            <a:r>
              <a:rPr lang="en-US" dirty="0"/>
              <a:t>Demo</a:t>
            </a:r>
          </a:p>
        </p:txBody>
      </p:sp>
      <p:sp>
        <p:nvSpPr>
          <p:cNvPr id="6" name="Rectangle 5"/>
          <p:cNvSpPr/>
          <p:nvPr/>
        </p:nvSpPr>
        <p:spPr bwMode="auto">
          <a:xfrm>
            <a:off x="880949" y="1070515"/>
            <a:ext cx="10415239" cy="463890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a16="http://schemas.microsoft.com/office/drawing/2014/main" id="{97550BA1-B17C-488A-B13B-EAE642576B33}"/>
              </a:ext>
            </a:extLst>
          </p:cNvPr>
          <p:cNvGrpSpPr/>
          <p:nvPr userDrawn="1"/>
        </p:nvGrpSpPr>
        <p:grpSpPr>
          <a:xfrm>
            <a:off x="2112911" y="118352"/>
            <a:ext cx="9646191" cy="6621296"/>
            <a:chOff x="3019127" y="448578"/>
            <a:chExt cx="9646191" cy="6621296"/>
          </a:xfrm>
        </p:grpSpPr>
        <p:pic>
          <p:nvPicPr>
            <p:cNvPr id="8" name="Picture 7">
              <a:extLst>
                <a:ext uri="{FF2B5EF4-FFF2-40B4-BE49-F238E27FC236}">
                  <a16:creationId xmlns:a16="http://schemas.microsoft.com/office/drawing/2014/main" id="{26C5F131-CDD3-4833-8C45-E235D5E9F73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9" name="TextBox 8">
              <a:extLst>
                <a:ext uri="{FF2B5EF4-FFF2-40B4-BE49-F238E27FC236}">
                  <a16:creationId xmlns:a16="http://schemas.microsoft.com/office/drawing/2014/main" id="{9DBC19F9-263B-4FF9-BEAE-41F5BF5689F3}"/>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630453001"/>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Plain">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68047" y="2084172"/>
            <a:ext cx="11354714" cy="1158793"/>
          </a:xfrm>
          <a:noFill/>
        </p:spPr>
        <p:txBody>
          <a:bodyPr wrap="square" tIns="91440" bIns="91440" anchor="t" anchorCtr="0">
            <a:spAutoFit/>
          </a:bodyPr>
          <a:lstStyle>
            <a:lvl1pPr>
              <a:defRPr sz="7058" spc="-98" baseline="0">
                <a:solidFill>
                  <a:schemeClr val="bg1"/>
                </a:solidFill>
              </a:defRPr>
            </a:lvl1pPr>
          </a:lstStyle>
          <a:p>
            <a:r>
              <a:rPr lang="en-US"/>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09404" y="448578"/>
            <a:ext cx="9172873" cy="6621296"/>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600" b="0" i="0" u="none" strike="noStrike" kern="0" cap="none" spc="0" normalizeH="0" baseline="0" noProof="0" dirty="0">
                <a:ln>
                  <a:noFill/>
                </a:ln>
                <a:solidFill>
                  <a:srgbClr val="F2F2F2">
                    <a:alpha val="49000"/>
                  </a:srgbClr>
                </a:solidFill>
                <a:effectLst/>
                <a:uLnTx/>
                <a:uFillTx/>
              </a:rPr>
              <a:t>.NET</a:t>
            </a:r>
          </a:p>
        </p:txBody>
      </p:sp>
    </p:spTree>
    <p:extLst>
      <p:ext uri="{BB962C8B-B14F-4D97-AF65-F5344CB8AC3E}">
        <p14:creationId xmlns:p14="http://schemas.microsoft.com/office/powerpoint/2010/main" val="957321703"/>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2961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370906" y="-217"/>
            <a:ext cx="935477" cy="5654619"/>
            <a:chOff x="12618967" y="-221"/>
            <a:chExt cx="954235" cy="5767187"/>
          </a:xfrm>
        </p:grpSpPr>
        <p:grpSp>
          <p:nvGrpSpPr>
            <p:cNvPr id="18" name="Group 17"/>
            <p:cNvGrpSpPr/>
            <p:nvPr userDrawn="1"/>
          </p:nvGrpSpPr>
          <p:grpSpPr>
            <a:xfrm>
              <a:off x="12618967" y="-221"/>
              <a:ext cx="954235" cy="5767187"/>
              <a:chOff x="12618967" y="-221"/>
              <a:chExt cx="954235" cy="5767187"/>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G:120 B:215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a:gradFill>
                        <a:gsLst>
                          <a:gs pos="92035">
                            <a:srgbClr val="505050"/>
                          </a:gs>
                          <a:gs pos="27000">
                            <a:srgbClr val="505050"/>
                          </a:gs>
                        </a:gsLst>
                        <a:lin ang="5400000" scaled="0"/>
                      </a:gradFill>
                      <a:ea typeface="Segoe UI" pitchFamily="34" charset="0"/>
                      <a:cs typeface="Segoe UI" pitchFamily="34" charset="0"/>
                    </a:rPr>
                    <a:t>R:</a:t>
                  </a:r>
                  <a:r>
                    <a:rPr lang="en-US" sz="490" baseline="0">
                      <a:gradFill>
                        <a:gsLst>
                          <a:gs pos="92035">
                            <a:srgbClr val="505050"/>
                          </a:gs>
                          <a:gs pos="27000">
                            <a:srgbClr val="505050"/>
                          </a:gs>
                        </a:gsLst>
                        <a:lin ang="5400000" scaled="0"/>
                      </a:gradFill>
                      <a:ea typeface="Segoe UI" pitchFamily="34" charset="0"/>
                      <a:cs typeface="Segoe UI" pitchFamily="34" charset="0"/>
                    </a:rPr>
                    <a:t>210 G:210 B:210</a:t>
                  </a:r>
                  <a:endParaRPr lang="en-US" sz="49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R:92</a:t>
                  </a:r>
                  <a:r>
                    <a:rPr lang="en-US" sz="490" baseline="0">
                      <a:gradFill>
                        <a:gsLst>
                          <a:gs pos="0">
                            <a:srgbClr val="FFFFFF"/>
                          </a:gs>
                          <a:gs pos="100000">
                            <a:srgbClr val="FFFFFF"/>
                          </a:gs>
                        </a:gsLst>
                        <a:lin ang="5400000" scaled="0"/>
                      </a:gradFill>
                      <a:ea typeface="Segoe UI" pitchFamily="34" charset="0"/>
                      <a:cs typeface="Segoe UI" pitchFamily="34" charset="0"/>
                    </a:rPr>
                    <a:t> G:45 B:145</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80 G:80 B:80</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115 G:115 B:115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solidFill>
                        <a:srgbClr val="000000"/>
                      </a:soli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R:0</a:t>
                  </a:r>
                  <a:r>
                    <a:rPr lang="en-US" sz="490" baseline="0">
                      <a:gradFill>
                        <a:gsLst>
                          <a:gs pos="2092">
                            <a:srgbClr val="F8F8F8"/>
                          </a:gs>
                          <a:gs pos="10042">
                            <a:srgbClr val="F8F8F8"/>
                          </a:gs>
                        </a:gsLst>
                        <a:lin ang="5400000" scaled="0"/>
                      </a:gradFill>
                      <a:ea typeface="Segoe UI" pitchFamily="34" charset="0"/>
                      <a:cs typeface="Segoe UI" pitchFamily="34" charset="0"/>
                    </a:rPr>
                    <a:t> G:130 B:114</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Secondary colors (use only when</a:t>
                </a:r>
                <a:r>
                  <a:rPr lang="en-US" sz="980" baseline="0">
                    <a:gradFill>
                      <a:gsLst>
                        <a:gs pos="2917">
                          <a:schemeClr val="tx1"/>
                        </a:gs>
                        <a:gs pos="30000">
                          <a:schemeClr val="tx1"/>
                        </a:gs>
                      </a:gsLst>
                      <a:lin ang="5400000" scaled="0"/>
                    </a:gradFill>
                  </a:rPr>
                  <a:t> necessary)</a:t>
                </a:r>
                <a:endParaRPr lang="en-US" sz="980">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9300156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2" r:id="rId6"/>
    <p:sldLayoutId id="2147483723" r:id="rId7"/>
    <p:sldLayoutId id="2147483725" r:id="rId8"/>
    <p:sldLayoutId id="2147483711" r:id="rId9"/>
    <p:sldLayoutId id="2147483714" r:id="rId10"/>
    <p:sldLayoutId id="2147483752" r:id="rId11"/>
    <p:sldLayoutId id="2147483753" r:id="rId12"/>
    <p:sldLayoutId id="2147483728" r:id="rId13"/>
    <p:sldLayoutId id="2147483726" r:id="rId14"/>
    <p:sldLayoutId id="2147483754" r:id="rId15"/>
    <p:sldLayoutId id="2147483759" r:id="rId16"/>
    <p:sldLayoutId id="2147483760" r:id="rId17"/>
  </p:sldLayoutIdLst>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7.xml"/><Relationship Id="rId5" Type="http://schemas.openxmlformats.org/officeDocument/2006/relationships/hyperlink" Target="https://learn.microsoft.com/en-us/dotnet/maui/xaml/fundamentals/mvvm?view=net-maui-8.0" TargetMode="Externa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EAC9D90D-41ED-7A4E-AF05-87821125D59E}"/>
              </a:ext>
            </a:extLst>
          </p:cNvPr>
          <p:cNvSpPr txBox="1">
            <a:spLocks/>
          </p:cNvSpPr>
          <p:nvPr/>
        </p:nvSpPr>
        <p:spPr>
          <a:xfrm>
            <a:off x="230482" y="2536161"/>
            <a:ext cx="9641713" cy="1598028"/>
          </a:xfrm>
          <a:prstGeom prst="rect">
            <a:avLst/>
          </a:prstGeom>
          <a:noFill/>
        </p:spPr>
        <p:txBody>
          <a:bodyPr vert="horz" wrap="square" lIns="143428" tIns="89642" rIns="143428" bIns="89642" rtlCol="0" anchor="b" anchorCtr="0">
            <a:noAutofit/>
          </a:bodyPr>
          <a:lstStyle>
            <a:lvl1pPr algn="l" defTabSz="932742" rtl="0" eaLnBrk="1" latinLnBrk="0" hangingPunct="1">
              <a:lnSpc>
                <a:spcPct val="90000"/>
              </a:lnSpc>
              <a:spcBef>
                <a:spcPct val="0"/>
              </a:spcBef>
              <a:buNone/>
              <a:defRPr lang="en-US" sz="4800" b="0" kern="1200" cap="none" spc="-100" baseline="0">
                <a:ln w="3175">
                  <a:noFill/>
                </a:ln>
                <a:gradFill>
                  <a:gsLst>
                    <a:gs pos="62564">
                      <a:schemeClr val="tx1"/>
                    </a:gs>
                    <a:gs pos="55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9600" b="0" i="0" u="none" strike="noStrike" kern="1200" cap="none" spc="-100" normalizeH="0" baseline="0" noProof="0" dirty="0">
                <a:ln w="3175">
                  <a:noFill/>
                </a:ln>
                <a:gradFill>
                  <a:gsLst>
                    <a:gs pos="62564">
                      <a:srgbClr val="FFFFFF"/>
                    </a:gs>
                    <a:gs pos="55000">
                      <a:srgbClr val="FFFFFF"/>
                    </a:gs>
                  </a:gsLst>
                  <a:lin ang="5400000" scaled="0"/>
                </a:gradFill>
                <a:effectLst/>
                <a:uLnTx/>
                <a:uFillTx/>
                <a:latin typeface="Segoe UI Light"/>
                <a:ea typeface="+mn-ea"/>
                <a:cs typeface="Segoe UI" pitchFamily="34" charset="0"/>
              </a:rPr>
              <a:t>.NET Maui</a:t>
            </a:r>
          </a:p>
        </p:txBody>
      </p:sp>
      <p:pic>
        <p:nvPicPr>
          <p:cNvPr id="1026" name="Picture 2" descr="Announcing .NET MAUI Preview 9 - .NET Blog">
            <a:extLst>
              <a:ext uri="{FF2B5EF4-FFF2-40B4-BE49-F238E27FC236}">
                <a16:creationId xmlns:a16="http://schemas.microsoft.com/office/drawing/2014/main" id="{391953F5-09B4-38EF-B4A8-440588E8CDE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085" b="89959" l="10000" r="90000">
                        <a14:foregroundMark x1="46574" y1="36105" x2="46574" y2="36105"/>
                        <a14:foregroundMark x1="43148" y1="33164" x2="52407" y2="31744"/>
                        <a14:foregroundMark x1="52407" y1="31744" x2="63704" y2="31947"/>
                        <a14:foregroundMark x1="63704" y1="31947" x2="65463" y2="43103"/>
                        <a14:foregroundMark x1="65463" y1="43103" x2="49352" y2="46450"/>
                        <a14:foregroundMark x1="49352" y1="46450" x2="42870" y2="32252"/>
                        <a14:foregroundMark x1="42870" y1="32252" x2="43333" y2="31542"/>
                        <a14:foregroundMark x1="35556" y1="24746" x2="46389" y2="24239"/>
                        <a14:foregroundMark x1="46389" y1="24239" x2="61481" y2="26166"/>
                        <a14:foregroundMark x1="61481" y1="26166" x2="67407" y2="38438"/>
                        <a14:foregroundMark x1="67407" y1="38438" x2="62222" y2="49391"/>
                        <a14:foregroundMark x1="62222" y1="49391" x2="46389" y2="50304"/>
                        <a14:foregroundMark x1="46389" y1="50304" x2="41667" y2="39959"/>
                        <a14:foregroundMark x1="41667" y1="39959" x2="40741" y2="27485"/>
                        <a14:foregroundMark x1="40741" y1="27485" x2="37222" y2="25963"/>
                        <a14:foregroundMark x1="47685" y1="33570" x2="59907" y2="35801"/>
                        <a14:foregroundMark x1="59907" y1="35801" x2="53426" y2="45538"/>
                        <a14:foregroundMark x1="53426" y1="45538" x2="47593" y2="36714"/>
                        <a14:foregroundMark x1="47593" y1="36714" x2="50648" y2="32353"/>
                        <a14:foregroundMark x1="41574" y1="6085" x2="42037" y2="7505"/>
                      </a14:backgroundRemoval>
                    </a14:imgEffect>
                  </a14:imgLayer>
                </a14:imgProps>
              </a:ext>
              <a:ext uri="{28A0092B-C50C-407E-A947-70E740481C1C}">
                <a14:useLocalDpi xmlns:a14="http://schemas.microsoft.com/office/drawing/2010/main" val="0"/>
              </a:ext>
            </a:extLst>
          </a:blip>
          <a:srcRect/>
          <a:stretch>
            <a:fillRect/>
          </a:stretch>
        </p:blipFill>
        <p:spPr bwMode="auto">
          <a:xfrm>
            <a:off x="6321287" y="1270036"/>
            <a:ext cx="5254486" cy="4796995"/>
          </a:xfrm>
          <a:prstGeom prst="rect">
            <a:avLst/>
          </a:prstGeom>
          <a:noFill/>
          <a:extLst>
            <a:ext uri="{909E8E84-426E-40DD-AFC4-6F175D3DCCD1}">
              <a14:hiddenFill xmlns:a14="http://schemas.microsoft.com/office/drawing/2010/main">
                <a:solidFill>
                  <a:srgbClr val="FFFFFF"/>
                </a:solidFill>
              </a14:hiddenFill>
            </a:ext>
          </a:extLst>
        </p:spPr>
      </p:pic>
      <p:sp>
        <p:nvSpPr>
          <p:cNvPr id="4" name="תיבת טקסט 3">
            <a:extLst>
              <a:ext uri="{FF2B5EF4-FFF2-40B4-BE49-F238E27FC236}">
                <a16:creationId xmlns:a16="http://schemas.microsoft.com/office/drawing/2014/main" id="{DA3E6995-3B5E-777F-2206-14705B3681E5}"/>
              </a:ext>
            </a:extLst>
          </p:cNvPr>
          <p:cNvSpPr txBox="1"/>
          <p:nvPr/>
        </p:nvSpPr>
        <p:spPr>
          <a:xfrm>
            <a:off x="230482" y="3922146"/>
            <a:ext cx="6651522" cy="1384995"/>
          </a:xfrm>
          <a:prstGeom prst="rect">
            <a:avLst/>
          </a:prstGeom>
          <a:noFill/>
        </p:spPr>
        <p:txBody>
          <a:bodyPr wrap="square">
            <a:spAutoFit/>
          </a:bodyPr>
          <a:lstStyle/>
          <a:p>
            <a:r>
              <a:rPr lang="en-US" sz="6600" dirty="0"/>
              <a:t>MVVM</a:t>
            </a:r>
          </a:p>
          <a:p>
            <a:r>
              <a:rPr lang="nn-NO" dirty="0">
                <a:hlinkClick r:id="rId5"/>
              </a:rPr>
              <a:t>Data binding and MVVM - .NET MAUI | Microsoft Learn</a:t>
            </a:r>
            <a:endParaRPr lang="he-IL" dirty="0"/>
          </a:p>
        </p:txBody>
      </p:sp>
    </p:spTree>
    <p:extLst>
      <p:ext uri="{BB962C8B-B14F-4D97-AF65-F5344CB8AC3E}">
        <p14:creationId xmlns:p14="http://schemas.microsoft.com/office/powerpoint/2010/main" val="377166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0FD78-B5E6-FE4A-8332-386F19518AFE}"/>
              </a:ext>
            </a:extLst>
          </p:cNvPr>
          <p:cNvSpPr>
            <a:spLocks noGrp="1"/>
          </p:cNvSpPr>
          <p:nvPr>
            <p:ph type="title"/>
          </p:nvPr>
        </p:nvSpPr>
        <p:spPr>
          <a:xfrm>
            <a:off x="241247" y="1384390"/>
            <a:ext cx="9859116" cy="2139688"/>
          </a:xfrm>
        </p:spPr>
        <p:txBody>
          <a:bodyPr/>
          <a:lstStyle/>
          <a:p>
            <a:r>
              <a:rPr lang="en-US" dirty="0"/>
              <a:t>MVVM (Model – View Model – View)</a:t>
            </a:r>
          </a:p>
        </p:txBody>
      </p:sp>
    </p:spTree>
    <p:extLst>
      <p:ext uri="{BB962C8B-B14F-4D97-AF65-F5344CB8AC3E}">
        <p14:creationId xmlns:p14="http://schemas.microsoft.com/office/powerpoint/2010/main" val="16727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B1C9383-5FA4-430A-9B95-D157DAC11C19}"/>
              </a:ext>
            </a:extLst>
          </p:cNvPr>
          <p:cNvSpPr>
            <a:spLocks noGrp="1"/>
          </p:cNvSpPr>
          <p:nvPr>
            <p:ph type="title"/>
          </p:nvPr>
        </p:nvSpPr>
        <p:spPr/>
        <p:txBody>
          <a:bodyPr/>
          <a:lstStyle/>
          <a:p>
            <a:r>
              <a:rPr lang="en-US" dirty="0"/>
              <a:t>What is MVVM</a:t>
            </a:r>
            <a:endParaRPr lang="he-IL" dirty="0"/>
          </a:p>
        </p:txBody>
      </p:sp>
      <p:sp>
        <p:nvSpPr>
          <p:cNvPr id="3" name="תיבת טקסט 2">
            <a:extLst>
              <a:ext uri="{FF2B5EF4-FFF2-40B4-BE49-F238E27FC236}">
                <a16:creationId xmlns:a16="http://schemas.microsoft.com/office/drawing/2014/main" id="{4130DC18-A448-4300-ABCE-76B4AF7E6B81}"/>
              </a:ext>
            </a:extLst>
          </p:cNvPr>
          <p:cNvSpPr txBox="1"/>
          <p:nvPr/>
        </p:nvSpPr>
        <p:spPr>
          <a:xfrm>
            <a:off x="488529" y="4166234"/>
            <a:ext cx="2364114" cy="2853089"/>
          </a:xfrm>
          <a:prstGeom prst="rect">
            <a:avLst/>
          </a:prstGeom>
          <a:noFill/>
        </p:spPr>
        <p:txBody>
          <a:bodyPr wrap="square" lIns="182880" tIns="146304" rIns="182880" bIns="146304" rtlCol="1">
            <a:spAutoFit/>
          </a:bodyPr>
          <a:lstStyle/>
          <a:p>
            <a:pPr marL="342900" indent="-342900">
              <a:lnSpc>
                <a:spcPct val="90000"/>
              </a:lnSpc>
              <a:spcAft>
                <a:spcPts val="600"/>
              </a:spcAft>
              <a:buFont typeface="Arial" panose="020B0604020202020204" pitchFamily="34" charset="0"/>
              <a:buChar char="•"/>
            </a:pPr>
            <a:r>
              <a:rPr lang="en-US" dirty="0">
                <a:gradFill>
                  <a:gsLst>
                    <a:gs pos="2917">
                      <a:schemeClr val="tx1"/>
                    </a:gs>
                    <a:gs pos="30000">
                      <a:schemeClr val="tx1"/>
                    </a:gs>
                  </a:gsLst>
                  <a:lin ang="5400000" scaled="0"/>
                </a:gradFill>
              </a:rPr>
              <a:t>Presents the Data</a:t>
            </a:r>
          </a:p>
          <a:p>
            <a:pPr marL="342900" indent="-342900">
              <a:lnSpc>
                <a:spcPct val="90000"/>
              </a:lnSpc>
              <a:spcAft>
                <a:spcPts val="600"/>
              </a:spcAft>
              <a:buFont typeface="Arial" panose="020B0604020202020204" pitchFamily="34" charset="0"/>
              <a:buChar char="•"/>
            </a:pPr>
            <a:r>
              <a:rPr lang="en-US" dirty="0">
                <a:gradFill>
                  <a:gsLst>
                    <a:gs pos="2917">
                      <a:schemeClr val="tx1"/>
                    </a:gs>
                    <a:gs pos="30000">
                      <a:schemeClr val="tx1"/>
                    </a:gs>
                  </a:gsLst>
                  <a:lin ang="5400000" scaled="0"/>
                </a:gradFill>
              </a:rPr>
              <a:t>Classes includes properties</a:t>
            </a:r>
          </a:p>
          <a:p>
            <a:pPr marL="342900" indent="-342900">
              <a:lnSpc>
                <a:spcPct val="90000"/>
              </a:lnSpc>
              <a:spcAft>
                <a:spcPts val="600"/>
              </a:spcAft>
              <a:buFont typeface="Arial" panose="020B0604020202020204" pitchFamily="34" charset="0"/>
              <a:buChar char="•"/>
            </a:pPr>
            <a:r>
              <a:rPr lang="en-US" dirty="0">
                <a:gradFill>
                  <a:gsLst>
                    <a:gs pos="2917">
                      <a:schemeClr val="tx1"/>
                    </a:gs>
                    <a:gs pos="30000">
                      <a:schemeClr val="tx1"/>
                    </a:gs>
                  </a:gsLst>
                  <a:lin ang="5400000" scaled="0"/>
                </a:gradFill>
              </a:rPr>
              <a:t>Match the DTO server classes</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Sometimes includes logic (like in games)</a:t>
            </a:r>
          </a:p>
        </p:txBody>
      </p:sp>
      <p:sp>
        <p:nvSpPr>
          <p:cNvPr id="5" name="מלבן 4">
            <a:extLst>
              <a:ext uri="{FF2B5EF4-FFF2-40B4-BE49-F238E27FC236}">
                <a16:creationId xmlns:a16="http://schemas.microsoft.com/office/drawing/2014/main" id="{D6FE087B-3DBA-4406-864F-5FC327E79F6D}"/>
              </a:ext>
            </a:extLst>
          </p:cNvPr>
          <p:cNvSpPr/>
          <p:nvPr/>
        </p:nvSpPr>
        <p:spPr bwMode="auto">
          <a:xfrm>
            <a:off x="376423" y="1486964"/>
            <a:ext cx="3164541" cy="2698376"/>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Model = Data</a:t>
            </a:r>
          </a:p>
        </p:txBody>
      </p:sp>
      <p:sp>
        <p:nvSpPr>
          <p:cNvPr id="7" name="מלבן 6">
            <a:extLst>
              <a:ext uri="{FF2B5EF4-FFF2-40B4-BE49-F238E27FC236}">
                <a16:creationId xmlns:a16="http://schemas.microsoft.com/office/drawing/2014/main" id="{0604346D-6810-4C8E-A49E-81805DE6F09D}"/>
              </a:ext>
            </a:extLst>
          </p:cNvPr>
          <p:cNvSpPr/>
          <p:nvPr/>
        </p:nvSpPr>
        <p:spPr bwMode="auto">
          <a:xfrm>
            <a:off x="4426080" y="1488143"/>
            <a:ext cx="2941555" cy="269837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View Model = The “brain”</a:t>
            </a:r>
          </a:p>
        </p:txBody>
      </p:sp>
      <p:sp>
        <p:nvSpPr>
          <p:cNvPr id="9" name="מלבן 8">
            <a:extLst>
              <a:ext uri="{FF2B5EF4-FFF2-40B4-BE49-F238E27FC236}">
                <a16:creationId xmlns:a16="http://schemas.microsoft.com/office/drawing/2014/main" id="{640BC513-B96F-45FD-82A4-DBA129A2BC03}"/>
              </a:ext>
            </a:extLst>
          </p:cNvPr>
          <p:cNvSpPr/>
          <p:nvPr/>
        </p:nvSpPr>
        <p:spPr bwMode="auto">
          <a:xfrm>
            <a:off x="8355107" y="1488144"/>
            <a:ext cx="3298713" cy="2617694"/>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View = Page and </a:t>
            </a:r>
            <a:r>
              <a:rPr lang="en-US" sz="2400" dirty="0" err="1">
                <a:gradFill>
                  <a:gsLst>
                    <a:gs pos="0">
                      <a:srgbClr val="FFFFFF"/>
                    </a:gs>
                    <a:gs pos="100000">
                      <a:srgbClr val="FFFFFF"/>
                    </a:gs>
                  </a:gsLst>
                  <a:lin ang="5400000" scaled="0"/>
                </a:gradFill>
                <a:ea typeface="Segoe UI" pitchFamily="34" charset="0"/>
                <a:cs typeface="Segoe UI" pitchFamily="34" charset="0"/>
              </a:rPr>
              <a:t>Xaml</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חץ: שמאלה-ימינה 5">
            <a:extLst>
              <a:ext uri="{FF2B5EF4-FFF2-40B4-BE49-F238E27FC236}">
                <a16:creationId xmlns:a16="http://schemas.microsoft.com/office/drawing/2014/main" id="{960CC15B-C189-4690-BF57-A40C576BF581}"/>
              </a:ext>
            </a:extLst>
          </p:cNvPr>
          <p:cNvSpPr/>
          <p:nvPr/>
        </p:nvSpPr>
        <p:spPr bwMode="auto">
          <a:xfrm>
            <a:off x="7367635" y="2485497"/>
            <a:ext cx="987472" cy="572464"/>
          </a:xfrm>
          <a:prstGeom prst="leftRightArrow">
            <a:avLst/>
          </a:prstGeom>
          <a:solidFill>
            <a:srgbClr val="92D05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e-I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חץ: ימינה 9">
            <a:extLst>
              <a:ext uri="{FF2B5EF4-FFF2-40B4-BE49-F238E27FC236}">
                <a16:creationId xmlns:a16="http://schemas.microsoft.com/office/drawing/2014/main" id="{1A7B6E4A-4D15-4A3A-8296-2DB1A92DECF0}"/>
              </a:ext>
            </a:extLst>
          </p:cNvPr>
          <p:cNvSpPr/>
          <p:nvPr/>
        </p:nvSpPr>
        <p:spPr bwMode="auto">
          <a:xfrm rot="10800000">
            <a:off x="3532088" y="2494459"/>
            <a:ext cx="857954" cy="627529"/>
          </a:xfrm>
          <a:prstGeom prst="rightArrow">
            <a:avLst/>
          </a:prstGeom>
          <a:solidFill>
            <a:srgbClr val="7FCC2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e-I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תיבת טקסט 10">
            <a:extLst>
              <a:ext uri="{FF2B5EF4-FFF2-40B4-BE49-F238E27FC236}">
                <a16:creationId xmlns:a16="http://schemas.microsoft.com/office/drawing/2014/main" id="{6C3CD807-D150-4AEE-B41E-9EEDF22D9545}"/>
              </a:ext>
            </a:extLst>
          </p:cNvPr>
          <p:cNvSpPr txBox="1"/>
          <p:nvPr/>
        </p:nvSpPr>
        <p:spPr>
          <a:xfrm>
            <a:off x="4309540" y="4166234"/>
            <a:ext cx="6098485" cy="2431435"/>
          </a:xfrm>
          <a:prstGeom prst="rect">
            <a:avLst/>
          </a:prstGeom>
          <a:noFill/>
        </p:spPr>
        <p:txBody>
          <a:bodyPr wrap="square" lIns="182880" tIns="146304" rIns="182880" bIns="146304" rtlCol="1">
            <a:spAutoFit/>
          </a:bodyPr>
          <a:lstStyle/>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One VM class per UI Page!</a:t>
            </a: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Usually this class is the binding context of the Page class in the UI</a:t>
            </a: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Includes a property for evert piece of data in the UI Page</a:t>
            </a: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Includes a Command for every page interaction (like buttons)</a:t>
            </a:r>
          </a:p>
          <a:p>
            <a:pPr marL="342900" indent="-342900">
              <a:lnSpc>
                <a:spcPct val="90000"/>
              </a:lnSpc>
              <a:spcAft>
                <a:spcPts val="600"/>
              </a:spcAft>
              <a:buFont typeface="Arial" panose="020B0604020202020204" pitchFamily="34" charset="0"/>
              <a:buChar char="•"/>
            </a:pPr>
            <a:r>
              <a:rPr lang="en-US" dirty="0">
                <a:gradFill>
                  <a:gsLst>
                    <a:gs pos="2917">
                      <a:schemeClr val="tx1"/>
                    </a:gs>
                    <a:gs pos="30000">
                      <a:schemeClr val="tx1"/>
                    </a:gs>
                  </a:gsLst>
                  <a:lin ang="5400000" scaled="0"/>
                </a:gradFill>
              </a:rPr>
              <a:t>Implement </a:t>
            </a:r>
            <a:r>
              <a:rPr lang="en-US" dirty="0" err="1">
                <a:gradFill>
                  <a:gsLst>
                    <a:gs pos="2917">
                      <a:schemeClr val="tx1"/>
                    </a:gs>
                    <a:gs pos="30000">
                      <a:schemeClr val="tx1"/>
                    </a:gs>
                  </a:gsLst>
                  <a:lin ang="5400000" scaled="0"/>
                </a:gradFill>
              </a:rPr>
              <a:t>INotifyPropertyChanged</a:t>
            </a:r>
            <a:r>
              <a:rPr lang="en-US" dirty="0">
                <a:gradFill>
                  <a:gsLst>
                    <a:gs pos="2917">
                      <a:schemeClr val="tx1"/>
                    </a:gs>
                    <a:gs pos="30000">
                      <a:schemeClr val="tx1"/>
                    </a:gs>
                  </a:gsLst>
                  <a:lin ang="5400000" scaled="0"/>
                </a:gradFill>
              </a:rPr>
              <a:t> interface and uses </a:t>
            </a:r>
            <a:r>
              <a:rPr lang="en-US" dirty="0" err="1">
                <a:gradFill>
                  <a:gsLst>
                    <a:gs pos="2917">
                      <a:schemeClr val="tx1"/>
                    </a:gs>
                    <a:gs pos="30000">
                      <a:schemeClr val="tx1"/>
                    </a:gs>
                  </a:gsLst>
                  <a:lin ang="5400000" scaled="0"/>
                </a:gradFill>
              </a:rPr>
              <a:t>ObservableCollection</a:t>
            </a:r>
            <a:r>
              <a:rPr lang="en-US" dirty="0">
                <a:gradFill>
                  <a:gsLst>
                    <a:gs pos="2917">
                      <a:schemeClr val="tx1"/>
                    </a:gs>
                    <a:gs pos="30000">
                      <a:schemeClr val="tx1"/>
                    </a:gs>
                  </a:gsLst>
                  <a:lin ang="5400000" scaled="0"/>
                </a:gradFill>
              </a:rPr>
              <a:t> to store collections</a:t>
            </a:r>
          </a:p>
        </p:txBody>
      </p:sp>
    </p:spTree>
    <p:extLst>
      <p:ext uri="{BB962C8B-B14F-4D97-AF65-F5344CB8AC3E}">
        <p14:creationId xmlns:p14="http://schemas.microsoft.com/office/powerpoint/2010/main" val="2830944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7" grpId="0" animBg="1"/>
      <p:bldP spid="9" grpId="0" animBg="1"/>
      <p:bldP spid="6" grpId="0" animBg="1"/>
      <p:bldP spid="10"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B1C9383-5FA4-430A-9B95-D157DAC11C19}"/>
              </a:ext>
            </a:extLst>
          </p:cNvPr>
          <p:cNvSpPr>
            <a:spLocks noGrp="1"/>
          </p:cNvSpPr>
          <p:nvPr>
            <p:ph type="title"/>
          </p:nvPr>
        </p:nvSpPr>
        <p:spPr/>
        <p:txBody>
          <a:bodyPr/>
          <a:lstStyle/>
          <a:p>
            <a:r>
              <a:rPr lang="en-US" dirty="0"/>
              <a:t>MVVM in an Internet App Scenario</a:t>
            </a:r>
            <a:endParaRPr lang="he-IL" dirty="0"/>
          </a:p>
        </p:txBody>
      </p:sp>
      <p:sp>
        <p:nvSpPr>
          <p:cNvPr id="5" name="מלבן 4">
            <a:extLst>
              <a:ext uri="{FF2B5EF4-FFF2-40B4-BE49-F238E27FC236}">
                <a16:creationId xmlns:a16="http://schemas.microsoft.com/office/drawing/2014/main" id="{D6FE087B-3DBA-4406-864F-5FC327E79F6D}"/>
              </a:ext>
            </a:extLst>
          </p:cNvPr>
          <p:cNvSpPr/>
          <p:nvPr/>
        </p:nvSpPr>
        <p:spPr bwMode="auto">
          <a:xfrm>
            <a:off x="3280391" y="1378305"/>
            <a:ext cx="2438394" cy="2402543"/>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Model = Data</a:t>
            </a:r>
          </a:p>
        </p:txBody>
      </p:sp>
      <p:sp>
        <p:nvSpPr>
          <p:cNvPr id="7" name="מלבן 6">
            <a:extLst>
              <a:ext uri="{FF2B5EF4-FFF2-40B4-BE49-F238E27FC236}">
                <a16:creationId xmlns:a16="http://schemas.microsoft.com/office/drawing/2014/main" id="{0604346D-6810-4C8E-A49E-81805DE6F09D}"/>
              </a:ext>
            </a:extLst>
          </p:cNvPr>
          <p:cNvSpPr/>
          <p:nvPr/>
        </p:nvSpPr>
        <p:spPr bwMode="auto">
          <a:xfrm>
            <a:off x="6543557" y="1303098"/>
            <a:ext cx="2366385" cy="24025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View Model = The “brain”</a:t>
            </a:r>
          </a:p>
        </p:txBody>
      </p:sp>
      <p:sp>
        <p:nvSpPr>
          <p:cNvPr id="9" name="מלבן 8">
            <a:extLst>
              <a:ext uri="{FF2B5EF4-FFF2-40B4-BE49-F238E27FC236}">
                <a16:creationId xmlns:a16="http://schemas.microsoft.com/office/drawing/2014/main" id="{640BC513-B96F-45FD-82A4-DBA129A2BC03}"/>
              </a:ext>
            </a:extLst>
          </p:cNvPr>
          <p:cNvSpPr/>
          <p:nvPr/>
        </p:nvSpPr>
        <p:spPr bwMode="auto">
          <a:xfrm>
            <a:off x="9663953" y="1293187"/>
            <a:ext cx="2366385" cy="2402544"/>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View = Page and </a:t>
            </a:r>
            <a:r>
              <a:rPr lang="en-US" sz="2400" dirty="0" err="1">
                <a:gradFill>
                  <a:gsLst>
                    <a:gs pos="0">
                      <a:srgbClr val="FFFFFF"/>
                    </a:gs>
                    <a:gs pos="100000">
                      <a:srgbClr val="FFFFFF"/>
                    </a:gs>
                  </a:gsLst>
                  <a:lin ang="5400000" scaled="0"/>
                </a:gradFill>
                <a:ea typeface="Segoe UI" pitchFamily="34" charset="0"/>
                <a:cs typeface="Segoe UI" pitchFamily="34" charset="0"/>
              </a:rPr>
              <a:t>Xaml</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חץ: שמאלה-ימינה 5">
            <a:extLst>
              <a:ext uri="{FF2B5EF4-FFF2-40B4-BE49-F238E27FC236}">
                <a16:creationId xmlns:a16="http://schemas.microsoft.com/office/drawing/2014/main" id="{960CC15B-C189-4690-BF57-A40C576BF581}"/>
              </a:ext>
            </a:extLst>
          </p:cNvPr>
          <p:cNvSpPr/>
          <p:nvPr/>
        </p:nvSpPr>
        <p:spPr bwMode="auto">
          <a:xfrm>
            <a:off x="8909941" y="2203081"/>
            <a:ext cx="754011" cy="572464"/>
          </a:xfrm>
          <a:prstGeom prst="leftRightArrow">
            <a:avLst/>
          </a:prstGeom>
          <a:solidFill>
            <a:srgbClr val="92D05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e-I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חץ: ימינה 9">
            <a:extLst>
              <a:ext uri="{FF2B5EF4-FFF2-40B4-BE49-F238E27FC236}">
                <a16:creationId xmlns:a16="http://schemas.microsoft.com/office/drawing/2014/main" id="{1A7B6E4A-4D15-4A3A-8296-2DB1A92DECF0}"/>
              </a:ext>
            </a:extLst>
          </p:cNvPr>
          <p:cNvSpPr/>
          <p:nvPr/>
        </p:nvSpPr>
        <p:spPr bwMode="auto">
          <a:xfrm rot="7837385">
            <a:off x="6081380" y="4243067"/>
            <a:ext cx="1704604" cy="627529"/>
          </a:xfrm>
          <a:prstGeom prst="rightArrow">
            <a:avLst/>
          </a:prstGeom>
          <a:solidFill>
            <a:srgbClr val="7FCC2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e-I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מלבן 11">
            <a:extLst>
              <a:ext uri="{FF2B5EF4-FFF2-40B4-BE49-F238E27FC236}">
                <a16:creationId xmlns:a16="http://schemas.microsoft.com/office/drawing/2014/main" id="{6F87E8B3-1ADE-4AA0-829B-A0C24A08E926}"/>
              </a:ext>
            </a:extLst>
          </p:cNvPr>
          <p:cNvSpPr/>
          <p:nvPr/>
        </p:nvSpPr>
        <p:spPr bwMode="auto">
          <a:xfrm>
            <a:off x="3565699" y="4165946"/>
            <a:ext cx="2619948" cy="2402543"/>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Services = Web Service Proxies</a:t>
            </a:r>
          </a:p>
        </p:txBody>
      </p:sp>
      <p:sp>
        <p:nvSpPr>
          <p:cNvPr id="13" name="חץ: ימינה 12">
            <a:extLst>
              <a:ext uri="{FF2B5EF4-FFF2-40B4-BE49-F238E27FC236}">
                <a16:creationId xmlns:a16="http://schemas.microsoft.com/office/drawing/2014/main" id="{F7C6942D-3EE2-4F9B-86E0-32036D87FCB2}"/>
              </a:ext>
            </a:extLst>
          </p:cNvPr>
          <p:cNvSpPr/>
          <p:nvPr/>
        </p:nvSpPr>
        <p:spPr bwMode="auto">
          <a:xfrm rot="10800000">
            <a:off x="5775605" y="2148016"/>
            <a:ext cx="680359" cy="627529"/>
          </a:xfrm>
          <a:prstGeom prst="rightArrow">
            <a:avLst/>
          </a:prstGeom>
          <a:solidFill>
            <a:srgbClr val="7FCC2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e-IL"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07662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B1C9383-5FA4-430A-9B95-D157DAC11C19}"/>
              </a:ext>
            </a:extLst>
          </p:cNvPr>
          <p:cNvSpPr>
            <a:spLocks noGrp="1"/>
          </p:cNvSpPr>
          <p:nvPr>
            <p:ph type="title"/>
          </p:nvPr>
        </p:nvSpPr>
        <p:spPr/>
        <p:txBody>
          <a:bodyPr/>
          <a:lstStyle/>
          <a:p>
            <a:r>
              <a:rPr lang="en-US" sz="4400" dirty="0"/>
              <a:t>MVVM example – The Monkeys Exercise Solution</a:t>
            </a:r>
            <a:endParaRPr lang="he-IL" sz="4400" dirty="0"/>
          </a:p>
        </p:txBody>
      </p:sp>
      <p:sp>
        <p:nvSpPr>
          <p:cNvPr id="3" name="תיבת טקסט 2">
            <a:extLst>
              <a:ext uri="{FF2B5EF4-FFF2-40B4-BE49-F238E27FC236}">
                <a16:creationId xmlns:a16="http://schemas.microsoft.com/office/drawing/2014/main" id="{4130DC18-A448-4300-ABCE-76B4AF7E6B81}"/>
              </a:ext>
            </a:extLst>
          </p:cNvPr>
          <p:cNvSpPr txBox="1"/>
          <p:nvPr/>
        </p:nvSpPr>
        <p:spPr>
          <a:xfrm>
            <a:off x="522514" y="1371600"/>
            <a:ext cx="11094098" cy="926407"/>
          </a:xfrm>
          <a:prstGeom prst="rect">
            <a:avLst/>
          </a:prstGeom>
          <a:noFill/>
        </p:spPr>
        <p:txBody>
          <a:bodyPr wrap="square" lIns="182880" tIns="146304" rIns="182880" bIns="146304" rtlCol="1">
            <a:spAutoFit/>
          </a:bodyPr>
          <a:lstStyle/>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Demo – Code at https://github.com/oferzad/MonkeysMVVM</a:t>
            </a:r>
          </a:p>
          <a:p>
            <a:pPr marL="342900" indent="-342900">
              <a:lnSpc>
                <a:spcPct val="90000"/>
              </a:lnSpc>
              <a:spcAft>
                <a:spcPts val="600"/>
              </a:spcAft>
              <a:buFont typeface="Arial" panose="020B0604020202020204" pitchFamily="34" charset="0"/>
              <a:buChar char="•"/>
            </a:pPr>
            <a:endParaRPr lang="en-US" sz="2000" dirty="0">
              <a:gradFill>
                <a:gsLst>
                  <a:gs pos="2917">
                    <a:schemeClr val="tx1"/>
                  </a:gs>
                  <a:gs pos="30000">
                    <a:schemeClr val="tx1"/>
                  </a:gs>
                </a:gsLst>
                <a:lin ang="5400000" scaled="0"/>
              </a:gradFill>
            </a:endParaRPr>
          </a:p>
        </p:txBody>
      </p:sp>
      <p:sp>
        <p:nvSpPr>
          <p:cNvPr id="8" name="תיבת טקסט 7">
            <a:extLst>
              <a:ext uri="{FF2B5EF4-FFF2-40B4-BE49-F238E27FC236}">
                <a16:creationId xmlns:a16="http://schemas.microsoft.com/office/drawing/2014/main" id="{499BB2C7-BF22-4605-BFD5-0E26841CA0C4}"/>
              </a:ext>
            </a:extLst>
          </p:cNvPr>
          <p:cNvSpPr txBox="1"/>
          <p:nvPr/>
        </p:nvSpPr>
        <p:spPr>
          <a:xfrm>
            <a:off x="656985" y="3845859"/>
            <a:ext cx="11094098" cy="572464"/>
          </a:xfrm>
          <a:prstGeom prst="rect">
            <a:avLst/>
          </a:prstGeom>
          <a:noFill/>
        </p:spPr>
        <p:txBody>
          <a:bodyPr wrap="square" lIns="182880" tIns="146304" rIns="182880" bIns="146304" rtlCol="1">
            <a:spAutoFit/>
          </a:bodyPr>
          <a:lstStyle/>
          <a:p>
            <a:pPr>
              <a:lnSpc>
                <a:spcPct val="90000"/>
              </a:lnSpc>
              <a:spcAft>
                <a:spcPts val="600"/>
              </a:spcAft>
            </a:pPr>
            <a:endParaRPr lang="en-US" sz="2000" dirty="0">
              <a:gradFill>
                <a:gsLst>
                  <a:gs pos="2917">
                    <a:schemeClr val="tx1"/>
                  </a:gs>
                  <a:gs pos="30000">
                    <a:schemeClr val="tx1"/>
                  </a:gs>
                </a:gsLst>
                <a:lin ang="5400000" scaled="0"/>
              </a:gradFill>
            </a:endParaRPr>
          </a:p>
        </p:txBody>
      </p:sp>
      <p:pic>
        <p:nvPicPr>
          <p:cNvPr id="6" name="Picture 5">
            <a:extLst>
              <a:ext uri="{FF2B5EF4-FFF2-40B4-BE49-F238E27FC236}">
                <a16:creationId xmlns:a16="http://schemas.microsoft.com/office/drawing/2014/main" id="{0B4E004D-7EF9-CA9D-F524-7511F2E3877A}"/>
              </a:ext>
            </a:extLst>
          </p:cNvPr>
          <p:cNvPicPr>
            <a:picLocks noChangeAspect="1"/>
          </p:cNvPicPr>
          <p:nvPr/>
        </p:nvPicPr>
        <p:blipFill>
          <a:blip r:embed="rId2"/>
          <a:stretch>
            <a:fillRect/>
          </a:stretch>
        </p:blipFill>
        <p:spPr>
          <a:xfrm>
            <a:off x="5241625" y="1908579"/>
            <a:ext cx="2059297" cy="4728491"/>
          </a:xfrm>
          <a:prstGeom prst="rect">
            <a:avLst/>
          </a:prstGeom>
        </p:spPr>
      </p:pic>
    </p:spTree>
    <p:extLst>
      <p:ext uri="{BB962C8B-B14F-4D97-AF65-F5344CB8AC3E}">
        <p14:creationId xmlns:p14="http://schemas.microsoft.com/office/powerpoint/2010/main" val="2911347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B1C9383-5FA4-430A-9B95-D157DAC11C19}"/>
              </a:ext>
            </a:extLst>
          </p:cNvPr>
          <p:cNvSpPr>
            <a:spLocks noGrp="1"/>
          </p:cNvSpPr>
          <p:nvPr>
            <p:ph type="title"/>
          </p:nvPr>
        </p:nvSpPr>
        <p:spPr>
          <a:xfrm>
            <a:off x="269240" y="65392"/>
            <a:ext cx="11655840" cy="899665"/>
          </a:xfrm>
        </p:spPr>
        <p:txBody>
          <a:bodyPr/>
          <a:lstStyle/>
          <a:p>
            <a:r>
              <a:rPr lang="en-US" sz="4400" dirty="0"/>
              <a:t>Exercise</a:t>
            </a:r>
            <a:endParaRPr lang="he-IL" sz="4400" dirty="0"/>
          </a:p>
        </p:txBody>
      </p:sp>
      <p:sp>
        <p:nvSpPr>
          <p:cNvPr id="3" name="תיבת טקסט 2">
            <a:extLst>
              <a:ext uri="{FF2B5EF4-FFF2-40B4-BE49-F238E27FC236}">
                <a16:creationId xmlns:a16="http://schemas.microsoft.com/office/drawing/2014/main" id="{4130DC18-A448-4300-ABCE-76B4AF7E6B81}"/>
              </a:ext>
            </a:extLst>
          </p:cNvPr>
          <p:cNvSpPr txBox="1"/>
          <p:nvPr/>
        </p:nvSpPr>
        <p:spPr>
          <a:xfrm>
            <a:off x="522514" y="699249"/>
            <a:ext cx="6936121" cy="6928050"/>
          </a:xfrm>
          <a:prstGeom prst="rect">
            <a:avLst/>
          </a:prstGeom>
          <a:noFill/>
        </p:spPr>
        <p:txBody>
          <a:bodyPr wrap="square" lIns="182880" tIns="146304" rIns="182880" bIns="146304" rtlCol="1">
            <a:spAutoFit/>
          </a:bodyPr>
          <a:lstStyle/>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Add a new page to the </a:t>
            </a:r>
            <a:r>
              <a:rPr lang="en-US" sz="2000" dirty="0" err="1">
                <a:gradFill>
                  <a:gsLst>
                    <a:gs pos="2917">
                      <a:schemeClr val="tx1"/>
                    </a:gs>
                    <a:gs pos="30000">
                      <a:schemeClr val="tx1"/>
                    </a:gs>
                  </a:gsLst>
                  <a:lin ang="5400000" scaled="0"/>
                </a:gradFill>
              </a:rPr>
              <a:t>MonkeysMVVM</a:t>
            </a:r>
            <a:r>
              <a:rPr lang="en-US" sz="2000" dirty="0">
                <a:gradFill>
                  <a:gsLst>
                    <a:gs pos="2917">
                      <a:schemeClr val="tx1"/>
                    </a:gs>
                    <a:gs pos="30000">
                      <a:schemeClr val="tx1"/>
                    </a:gs>
                  </a:gsLst>
                  <a:lin ang="5400000" scaled="0"/>
                </a:gradFill>
              </a:rPr>
              <a:t> demo app. The page should look like the page on left! The page includes an Entry, a button, two labels and image.</a:t>
            </a:r>
            <a:br>
              <a:rPr lang="en-US" sz="2000" dirty="0">
                <a:gradFill>
                  <a:gsLst>
                    <a:gs pos="2917">
                      <a:schemeClr val="tx1"/>
                    </a:gs>
                    <a:gs pos="30000">
                      <a:schemeClr val="tx1"/>
                    </a:gs>
                  </a:gsLst>
                  <a:lin ang="5400000" scaled="0"/>
                </a:gradFill>
              </a:rPr>
            </a:br>
            <a:r>
              <a:rPr lang="en-US" sz="2000" dirty="0">
                <a:gradFill>
                  <a:gsLst>
                    <a:gs pos="2917">
                      <a:schemeClr val="tx1"/>
                    </a:gs>
                    <a:gs pos="30000">
                      <a:schemeClr val="tx1"/>
                    </a:gs>
                  </a:gsLst>
                  <a:lin ang="5400000" scaled="0"/>
                </a:gradFill>
              </a:rPr>
              <a:t>Upon writing a location in the entry and clicking the button, the app should show the number of monkeys exist in the location and present the first monkey name, location and image!</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Steps:</a:t>
            </a:r>
          </a:p>
          <a:p>
            <a:pPr marL="800100" lvl="1"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Add a method to the </a:t>
            </a:r>
            <a:r>
              <a:rPr lang="en-US" sz="2000" dirty="0" err="1">
                <a:gradFill>
                  <a:gsLst>
                    <a:gs pos="2917">
                      <a:schemeClr val="tx1"/>
                    </a:gs>
                    <a:gs pos="30000">
                      <a:schemeClr val="tx1"/>
                    </a:gs>
                  </a:gsLst>
                  <a:lin ang="5400000" scaled="0"/>
                </a:gradFill>
              </a:rPr>
              <a:t>MonkeysService</a:t>
            </a:r>
            <a:r>
              <a:rPr lang="en-US" sz="2000" dirty="0">
                <a:gradFill>
                  <a:gsLst>
                    <a:gs pos="2917">
                      <a:schemeClr val="tx1"/>
                    </a:gs>
                    <a:gs pos="30000">
                      <a:schemeClr val="tx1"/>
                    </a:gs>
                  </a:gsLst>
                  <a:lin ang="5400000" scaled="0"/>
                </a:gradFill>
              </a:rPr>
              <a:t> class that will get a location string and return a list of monkeys from this location.</a:t>
            </a:r>
          </a:p>
          <a:p>
            <a:pPr marL="800100" lvl="1"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Add a view model class that will have proper properties and commands based on the page definition</a:t>
            </a:r>
          </a:p>
          <a:p>
            <a:pPr marL="800100" lvl="1"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Add a page and develop the XAML. Make sure to bind every tag to the proper view model class property / command. DO NOT forget to connect the page class binding context to the view model that was created!</a:t>
            </a:r>
          </a:p>
          <a:p>
            <a:pPr marL="342900" indent="-342900">
              <a:lnSpc>
                <a:spcPct val="90000"/>
              </a:lnSpc>
              <a:spcAft>
                <a:spcPts val="600"/>
              </a:spcAft>
              <a:buFont typeface="Arial" panose="020B0604020202020204" pitchFamily="34" charset="0"/>
              <a:buChar char="•"/>
            </a:pPr>
            <a:endParaRPr lang="en-US" sz="20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endParaRPr lang="en-US" sz="20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endParaRPr lang="en-US" sz="2000" dirty="0">
              <a:gradFill>
                <a:gsLst>
                  <a:gs pos="2917">
                    <a:schemeClr val="tx1"/>
                  </a:gs>
                  <a:gs pos="30000">
                    <a:schemeClr val="tx1"/>
                  </a:gs>
                </a:gsLst>
                <a:lin ang="5400000" scaled="0"/>
              </a:gradFill>
            </a:endParaRPr>
          </a:p>
        </p:txBody>
      </p:sp>
      <p:sp>
        <p:nvSpPr>
          <p:cNvPr id="8" name="תיבת טקסט 7">
            <a:extLst>
              <a:ext uri="{FF2B5EF4-FFF2-40B4-BE49-F238E27FC236}">
                <a16:creationId xmlns:a16="http://schemas.microsoft.com/office/drawing/2014/main" id="{499BB2C7-BF22-4605-BFD5-0E26841CA0C4}"/>
              </a:ext>
            </a:extLst>
          </p:cNvPr>
          <p:cNvSpPr txBox="1"/>
          <p:nvPr/>
        </p:nvSpPr>
        <p:spPr>
          <a:xfrm>
            <a:off x="656985" y="3845859"/>
            <a:ext cx="11094098" cy="572464"/>
          </a:xfrm>
          <a:prstGeom prst="rect">
            <a:avLst/>
          </a:prstGeom>
          <a:noFill/>
        </p:spPr>
        <p:txBody>
          <a:bodyPr wrap="square" lIns="182880" tIns="146304" rIns="182880" bIns="146304" rtlCol="1">
            <a:spAutoFit/>
          </a:bodyPr>
          <a:lstStyle/>
          <a:p>
            <a:pPr>
              <a:lnSpc>
                <a:spcPct val="90000"/>
              </a:lnSpc>
              <a:spcAft>
                <a:spcPts val="600"/>
              </a:spcAft>
            </a:pPr>
            <a:endParaRPr lang="en-US" sz="2000" dirty="0">
              <a:gradFill>
                <a:gsLst>
                  <a:gs pos="2917">
                    <a:schemeClr val="tx1"/>
                  </a:gs>
                  <a:gs pos="30000">
                    <a:schemeClr val="tx1"/>
                  </a:gs>
                </a:gsLst>
                <a:lin ang="5400000" scaled="0"/>
              </a:gradFill>
            </a:endParaRPr>
          </a:p>
        </p:txBody>
      </p:sp>
      <p:pic>
        <p:nvPicPr>
          <p:cNvPr id="5" name="Picture 4">
            <a:extLst>
              <a:ext uri="{FF2B5EF4-FFF2-40B4-BE49-F238E27FC236}">
                <a16:creationId xmlns:a16="http://schemas.microsoft.com/office/drawing/2014/main" id="{0D248AD5-3A01-DCB8-C9BA-AA2FDE631559}"/>
              </a:ext>
            </a:extLst>
          </p:cNvPr>
          <p:cNvPicPr>
            <a:picLocks noChangeAspect="1"/>
          </p:cNvPicPr>
          <p:nvPr/>
        </p:nvPicPr>
        <p:blipFill>
          <a:blip r:embed="rId2"/>
          <a:stretch>
            <a:fillRect/>
          </a:stretch>
        </p:blipFill>
        <p:spPr>
          <a:xfrm>
            <a:off x="9880983" y="1779704"/>
            <a:ext cx="2275139" cy="5078296"/>
          </a:xfrm>
          <a:prstGeom prst="rect">
            <a:avLst/>
          </a:prstGeom>
        </p:spPr>
      </p:pic>
      <p:pic>
        <p:nvPicPr>
          <p:cNvPr id="9" name="Picture 8">
            <a:extLst>
              <a:ext uri="{FF2B5EF4-FFF2-40B4-BE49-F238E27FC236}">
                <a16:creationId xmlns:a16="http://schemas.microsoft.com/office/drawing/2014/main" id="{B23466F9-1A30-78DC-C23C-7C18A2FCA7A5}"/>
              </a:ext>
            </a:extLst>
          </p:cNvPr>
          <p:cNvPicPr>
            <a:picLocks noChangeAspect="1"/>
          </p:cNvPicPr>
          <p:nvPr/>
        </p:nvPicPr>
        <p:blipFill>
          <a:blip r:embed="rId3"/>
          <a:stretch>
            <a:fillRect/>
          </a:stretch>
        </p:blipFill>
        <p:spPr>
          <a:xfrm>
            <a:off x="7534755" y="1750749"/>
            <a:ext cx="2259165" cy="5078295"/>
          </a:xfrm>
          <a:prstGeom prst="rect">
            <a:avLst/>
          </a:prstGeom>
        </p:spPr>
      </p:pic>
    </p:spTree>
    <p:extLst>
      <p:ext uri="{BB962C8B-B14F-4D97-AF65-F5344CB8AC3E}">
        <p14:creationId xmlns:p14="http://schemas.microsoft.com/office/powerpoint/2010/main" val="1195914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B1C9383-5FA4-430A-9B95-D157DAC11C19}"/>
              </a:ext>
            </a:extLst>
          </p:cNvPr>
          <p:cNvSpPr>
            <a:spLocks noGrp="1"/>
          </p:cNvSpPr>
          <p:nvPr>
            <p:ph type="title"/>
          </p:nvPr>
        </p:nvSpPr>
        <p:spPr>
          <a:xfrm>
            <a:off x="269240" y="65392"/>
            <a:ext cx="11655840" cy="899665"/>
          </a:xfrm>
        </p:spPr>
        <p:txBody>
          <a:bodyPr/>
          <a:lstStyle/>
          <a:p>
            <a:r>
              <a:rPr lang="en-US" sz="4400" dirty="0"/>
              <a:t>Exercise 2</a:t>
            </a:r>
            <a:endParaRPr lang="he-IL" sz="4400" dirty="0"/>
          </a:p>
        </p:txBody>
      </p:sp>
      <p:sp>
        <p:nvSpPr>
          <p:cNvPr id="3" name="תיבת טקסט 2">
            <a:extLst>
              <a:ext uri="{FF2B5EF4-FFF2-40B4-BE49-F238E27FC236}">
                <a16:creationId xmlns:a16="http://schemas.microsoft.com/office/drawing/2014/main" id="{4130DC18-A448-4300-ABCE-76B4AF7E6B81}"/>
              </a:ext>
            </a:extLst>
          </p:cNvPr>
          <p:cNvSpPr txBox="1"/>
          <p:nvPr/>
        </p:nvSpPr>
        <p:spPr>
          <a:xfrm>
            <a:off x="522514" y="699249"/>
            <a:ext cx="6936121" cy="6804940"/>
          </a:xfrm>
          <a:prstGeom prst="rect">
            <a:avLst/>
          </a:prstGeom>
          <a:noFill/>
        </p:spPr>
        <p:txBody>
          <a:bodyPr wrap="square" lIns="182880" tIns="146304" rIns="182880" bIns="146304" rtlCol="1">
            <a:spAutoFit/>
          </a:bodyPr>
          <a:lstStyle/>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Write an app with a working Login page!</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Steps:</a:t>
            </a:r>
          </a:p>
          <a:p>
            <a:pPr marL="800100" lvl="1"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Design the Login page on paper. It should include labels and Entries for user name and password. It should also include buttons for login and cancel, and another label for messages. Upon clicking the login button the message label should be green if the login succeeded and say: “Login succeeded!” or red if the login failed and say “Login Failed!”</a:t>
            </a:r>
          </a:p>
          <a:p>
            <a:pPr marL="800100" lvl="1"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Write a User class with username and password properties.</a:t>
            </a:r>
          </a:p>
          <a:p>
            <a:pPr marL="800100" lvl="1"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Write a service class. In the class define a list of users and initialize the list with few users. The class should include a Login method that gets a User object and return true if login succeeded or false otherwise</a:t>
            </a:r>
          </a:p>
          <a:p>
            <a:pPr marL="800100" lvl="1"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Write a View Model for the page with all the logic</a:t>
            </a:r>
          </a:p>
          <a:p>
            <a:pPr marL="800100" lvl="1"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Write the page </a:t>
            </a:r>
            <a:r>
              <a:rPr lang="en-US" sz="2000" dirty="0" err="1">
                <a:gradFill>
                  <a:gsLst>
                    <a:gs pos="2917">
                      <a:schemeClr val="tx1"/>
                    </a:gs>
                    <a:gs pos="30000">
                      <a:schemeClr val="tx1"/>
                    </a:gs>
                  </a:gsLst>
                  <a:lin ang="5400000" scaled="0"/>
                </a:gradFill>
              </a:rPr>
              <a:t>Xaml</a:t>
            </a:r>
            <a:r>
              <a:rPr lang="en-US" sz="2000" dirty="0">
                <a:gradFill>
                  <a:gsLst>
                    <a:gs pos="2917">
                      <a:schemeClr val="tx1"/>
                    </a:gs>
                    <a:gs pos="30000">
                      <a:schemeClr val="tx1"/>
                    </a:gs>
                  </a:gsLst>
                  <a:lin ang="5400000" scaled="0"/>
                </a:gradFill>
              </a:rPr>
              <a:t> and class</a:t>
            </a:r>
          </a:p>
          <a:p>
            <a:pPr marL="342900" indent="-342900">
              <a:lnSpc>
                <a:spcPct val="90000"/>
              </a:lnSpc>
              <a:spcAft>
                <a:spcPts val="600"/>
              </a:spcAft>
              <a:buFont typeface="Arial" panose="020B0604020202020204" pitchFamily="34" charset="0"/>
              <a:buChar char="•"/>
            </a:pPr>
            <a:endParaRPr lang="en-US" sz="20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endParaRPr lang="en-US" sz="20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endParaRPr lang="en-US" sz="2000" dirty="0">
              <a:gradFill>
                <a:gsLst>
                  <a:gs pos="2917">
                    <a:schemeClr val="tx1"/>
                  </a:gs>
                  <a:gs pos="30000">
                    <a:schemeClr val="tx1"/>
                  </a:gs>
                </a:gsLst>
                <a:lin ang="5400000" scaled="0"/>
              </a:gradFill>
            </a:endParaRPr>
          </a:p>
        </p:txBody>
      </p:sp>
      <p:sp>
        <p:nvSpPr>
          <p:cNvPr id="8" name="תיבת טקסט 7">
            <a:extLst>
              <a:ext uri="{FF2B5EF4-FFF2-40B4-BE49-F238E27FC236}">
                <a16:creationId xmlns:a16="http://schemas.microsoft.com/office/drawing/2014/main" id="{499BB2C7-BF22-4605-BFD5-0E26841CA0C4}"/>
              </a:ext>
            </a:extLst>
          </p:cNvPr>
          <p:cNvSpPr txBox="1"/>
          <p:nvPr/>
        </p:nvSpPr>
        <p:spPr>
          <a:xfrm>
            <a:off x="656985" y="3845859"/>
            <a:ext cx="11094098" cy="572464"/>
          </a:xfrm>
          <a:prstGeom prst="rect">
            <a:avLst/>
          </a:prstGeom>
          <a:noFill/>
        </p:spPr>
        <p:txBody>
          <a:bodyPr wrap="square" lIns="182880" tIns="146304" rIns="182880" bIns="146304" rtlCol="1">
            <a:spAutoFit/>
          </a:bodyPr>
          <a:lstStyle/>
          <a:p>
            <a:pPr>
              <a:lnSpc>
                <a:spcPct val="90000"/>
              </a:lnSpc>
              <a:spcAft>
                <a:spcPts val="600"/>
              </a:spcAft>
            </a:pP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767795441"/>
      </p:ext>
    </p:extLst>
  </p:cSld>
  <p:clrMapOvr>
    <a:masterClrMapping/>
  </p:clrMapOvr>
</p:sld>
</file>

<file path=ppt/theme/theme1.xml><?xml version="1.0" encoding="utf-8"?>
<a:theme xmlns:a="http://schemas.openxmlformats.org/drawingml/2006/main" name="Dotnet_Template">
  <a:themeElements>
    <a:clrScheme name="Dotnet">
      <a:dk1>
        <a:srgbClr val="505050"/>
      </a:dk1>
      <a:lt1>
        <a:srgbClr val="FFFFFF"/>
      </a:lt1>
      <a:dk2>
        <a:srgbClr val="7030A0"/>
      </a:dk2>
      <a:lt2>
        <a:srgbClr val="F2F2F2"/>
      </a:lt2>
      <a:accent1>
        <a:srgbClr val="7030A0"/>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Properties xmlns="http://schemas.microsoft.com/sharepoint/v3" xsi:nil="true"/>
    <_ip_UnifiedCompliancePolicyUIAction xmlns="http://schemas.microsoft.com/sharepoint/v3" xsi:nil="true"/>
    <LastSharedByUser xmlns="11245976-3b4d-4794-a754-317688483df2">jogallow@microsoft.com</LastSharedByUser>
    <SharedWithUsers xmlns="11245976-3b4d-4794-a754-317688483df2">
      <UserInfo>
        <DisplayName>Martin Woodward</DisplayName>
        <AccountId>67</AccountId>
        <AccountType/>
      </UserInfo>
    </SharedWithUsers>
    <LastSharedByTime xmlns="11245976-3b4d-4794-a754-317688483df2">2018-03-16T04:12:59+00:00</LastSharedByTim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2F88B0CCF1BBA489747F146E6B5E06D" ma:contentTypeVersion="15" ma:contentTypeDescription="Create a new document." ma:contentTypeScope="" ma:versionID="3a81cc4177a2cfbc51d69d3922f78c36">
  <xsd:schema xmlns:xsd="http://www.w3.org/2001/XMLSchema" xmlns:xs="http://www.w3.org/2001/XMLSchema" xmlns:p="http://schemas.microsoft.com/office/2006/metadata/properties" xmlns:ns1="http://schemas.microsoft.com/sharepoint/v3" xmlns:ns2="569b343d-e775-480b-9b2b-6a6986deb9b0" xmlns:ns3="11245976-3b4d-4794-a754-317688483df2" targetNamespace="http://schemas.microsoft.com/office/2006/metadata/properties" ma:root="true" ma:fieldsID="b609d5801db63fe484c47c44deb589b2" ns1:_="" ns2:_="" ns3:_="">
    <xsd:import namespace="http://schemas.microsoft.com/sharepoint/v3"/>
    <xsd:import namespace="569b343d-e775-480b-9b2b-6a6986deb9b0"/>
    <xsd:import namespace="11245976-3b4d-4794-a754-317688483df2"/>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ServiceAutoTags" minOccurs="0"/>
                <xsd:element ref="ns3:SharedWithUsers" minOccurs="0"/>
                <xsd:element ref="ns3:SharedWithDetails" minOccurs="0"/>
                <xsd:element ref="ns3:LastSharedByUser" minOccurs="0"/>
                <xsd:element ref="ns3:LastSharedByTime" minOccurs="0"/>
                <xsd:element ref="ns2:MediaServiceOCR" minOccurs="0"/>
                <xsd:element ref="ns2:MediaServiceDateTaken" minOccurs="0"/>
                <xsd:element ref="ns2:MediaServiceAutoKeyPoints" minOccurs="0"/>
                <xsd:element ref="ns2:MediaServiceKeyPoint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description="" ma:hidden="true" ma:internalName="_ip_UnifiedCompliancePolicyProperties">
      <xsd:simpleType>
        <xsd:restriction base="dms:Note"/>
      </xsd:simpleType>
    </xsd:element>
    <xsd:element name="_ip_UnifiedCompliancePolicyUIAction" ma:index="9"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9b343d-e775-480b-9b2b-6a6986deb9b0"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OCR" ma:index="17" nillable="true" ma:displayName="MediaServiceOCR" ma:description=""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1245976-3b4d-4794-a754-317688483df2"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element name="LastSharedByUser" ma:index="15" nillable="true" ma:displayName="Last Shared By User" ma:description="" ma:hidden="true" ma:internalName="LastSharedByUser" ma:readOnly="true">
      <xsd:simpleType>
        <xsd:restriction base="dms:Note"/>
      </xsd:simpleType>
    </xsd:element>
    <xsd:element name="LastSharedByTime" ma:index="16"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3E43D6-DB2F-4C33-A8C8-D28F777A5DE7}">
  <ds:schemaRefs>
    <ds:schemaRef ds:uri="http://schemas.microsoft.com/office/2006/metadata/properties"/>
    <ds:schemaRef ds:uri="http://schemas.microsoft.com/office/infopath/2007/PartnerControls"/>
    <ds:schemaRef ds:uri="http://schemas.microsoft.com/sharepoint/v3"/>
    <ds:schemaRef ds:uri="11245976-3b4d-4794-a754-317688483df2"/>
  </ds:schemaRefs>
</ds:datastoreItem>
</file>

<file path=customXml/itemProps2.xml><?xml version="1.0" encoding="utf-8"?>
<ds:datastoreItem xmlns:ds="http://schemas.openxmlformats.org/officeDocument/2006/customXml" ds:itemID="{093821A7-5528-48BE-BD00-067FBFDD28D5}">
  <ds:schemaRefs>
    <ds:schemaRef ds:uri="http://schemas.microsoft.com/sharepoint/v3/contenttype/forms"/>
  </ds:schemaRefs>
</ds:datastoreItem>
</file>

<file path=customXml/itemProps3.xml><?xml version="1.0" encoding="utf-8"?>
<ds:datastoreItem xmlns:ds="http://schemas.openxmlformats.org/officeDocument/2006/customXml" ds:itemID="{3EC7A57B-883B-4750-9166-6F76DB12FD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69b343d-e775-480b-9b2b-6a6986deb9b0"/>
    <ds:schemaRef ds:uri="11245976-3b4d-4794-a754-317688483d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13789</TotalTime>
  <Words>524</Words>
  <Application>Microsoft Office PowerPoint</Application>
  <PresentationFormat>Widescreen</PresentationFormat>
  <Paragraphs>46</Paragraphs>
  <Slides>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Consolas</vt:lpstr>
      <vt:lpstr>Segoe UI</vt:lpstr>
      <vt:lpstr>Segoe UI Light</vt:lpstr>
      <vt:lpstr>Wingdings</vt:lpstr>
      <vt:lpstr>Dotnet_Template</vt:lpstr>
      <vt:lpstr>PowerPoint Presentation</vt:lpstr>
      <vt:lpstr>MVVM (Model – View Model – View)</vt:lpstr>
      <vt:lpstr>What is MVVM</vt:lpstr>
      <vt:lpstr>MVVM in an Internet App Scenario</vt:lpstr>
      <vt:lpstr>MVVM example – The Monkeys Exercise Solution</vt:lpstr>
      <vt:lpstr>Exercise</vt:lpstr>
      <vt:lpstr>Exercise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 Massi</dc:creator>
  <cp:lastModifiedBy>Ofer Zadikario</cp:lastModifiedBy>
  <cp:revision>27</cp:revision>
  <dcterms:created xsi:type="dcterms:W3CDTF">2018-01-09T22:22:16Z</dcterms:created>
  <dcterms:modified xsi:type="dcterms:W3CDTF">2024-01-22T10:08:45Z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bethma@microsoft.com</vt:lpwstr>
  </property>
  <property fmtid="{D5CDD505-2E9C-101B-9397-08002B2CF9AE}" pid="5" name="MSIP_Label_f42aa342-8706-4288-bd11-ebb85995028c_SetDate">
    <vt:lpwstr>2018-01-09T22:28:27.0429869Z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0x01010022F88B0CCF1BBA489747F146E6B5E06D</vt:lpwstr>
  </property>
</Properties>
</file>