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notesMasterIdLst>
    <p:notesMasterId r:id="rId13"/>
  </p:notesMasterIdLst>
  <p:sldIdLst>
    <p:sldId id="256" r:id="rId2"/>
    <p:sldId id="262" r:id="rId3"/>
    <p:sldId id="328" r:id="rId4"/>
    <p:sldId id="329" r:id="rId5"/>
    <p:sldId id="330" r:id="rId6"/>
    <p:sldId id="331" r:id="rId7"/>
    <p:sldId id="332" r:id="rId8"/>
    <p:sldId id="336" r:id="rId9"/>
    <p:sldId id="335" r:id="rId10"/>
    <p:sldId id="337" r:id="rId11"/>
    <p:sldId id="33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32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1836" y="6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A380F-E1BC-480F-804C-53FB858FB372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B7BB3-F481-4994-A9E2-B665195DE22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5937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4BEFA-531A-41D4-A292-42938B5979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19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92C3-E657-4726-AE4E-DA911C222254}" type="datetime1">
              <a:rPr lang="fr-FR" smtClean="0"/>
              <a:t>14/02/2023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3" y="6135708"/>
            <a:ext cx="7619999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 dirty="0" err="1"/>
              <a:t>Workshop_Unreal_Adventure_Game_Group_G</a:t>
            </a:r>
            <a:endParaRPr lang="fr-FR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06A0C05-C350-4C56-A99F-A8DA465F680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1485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9499-EAF4-4919-9394-F0903F5448BA}" type="datetime1">
              <a:rPr lang="fr-FR" smtClean="0"/>
              <a:t>14/02/2023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Workshop_Unreal_Adventure_Game_Group_G</a:t>
            </a:r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06A0C05-C350-4C56-A99F-A8DA465F680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4366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43C97-5938-4E96-896E-89D543D0F7C5}" type="datetime1">
              <a:rPr lang="fr-FR" smtClean="0"/>
              <a:t>14/02/2023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Workshop_Unreal_Adventure_Game_Group_G</a:t>
            </a:r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06A0C05-C350-4C56-A99F-A8DA465F6800}" type="slidenum">
              <a:rPr lang="fr-FR" smtClean="0"/>
              <a:t>‹#›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1124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5EA4-8242-46B0-8A84-7CF2B2883AA4}" type="datetime1">
              <a:rPr lang="fr-FR" smtClean="0"/>
              <a:t>14/02/2023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Workshop_Unreal_Adventure_Game_Group_G</a:t>
            </a:r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06A0C05-C350-4C56-A99F-A8DA465F680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2142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F868-EA94-4AD7-983C-3132FE36AC6F}" type="datetime1">
              <a:rPr lang="fr-FR" smtClean="0"/>
              <a:t>14/02/2023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Workshop_Unreal_Adventure_Game_Group_G</a:t>
            </a:r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06A0C05-C350-4C56-A99F-A8DA465F6800}" type="slidenum">
              <a:rPr lang="fr-FR" smtClean="0"/>
              <a:t>‹#›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756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2CE3-DB1F-45DE-8630-CBBDC08C07BD}" type="datetime1">
              <a:rPr lang="fr-FR" smtClean="0"/>
              <a:t>14/02/2023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Workshop_Unreal_Adventure_Game_Group_G</a:t>
            </a:r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06A0C05-C350-4C56-A99F-A8DA465F680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426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3712-B189-42F3-8DB0-81C832AC417B}" type="datetime1">
              <a:rPr lang="fr-FR" smtClean="0"/>
              <a:t>14/02/2023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Workshop_Unreal_Adventure_Game_Group_G</a:t>
            </a:r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A0C05-C350-4C56-A99F-A8DA465F680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2484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80B1-9254-43AD-8FFD-92EB5310C136}" type="datetime1">
              <a:rPr lang="fr-FR" smtClean="0"/>
              <a:t>14/02/2023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Workshop_Unreal_Adventure_Game_Group_G</a:t>
            </a:r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A0C05-C350-4C56-A99F-A8DA465F680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5618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E02-4612-463F-B5D9-F1AC768BBC66}" type="datetime1">
              <a:rPr lang="fr-FR" smtClean="0"/>
              <a:t>14/02/2023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Workshop_Unreal_Adventure_Game_Group_G</a:t>
            </a:r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A0C05-C350-4C56-A99F-A8DA465F680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1181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70F8-361E-4023-8A07-7A9C7726A1B2}" type="datetime1">
              <a:rPr lang="fr-FR" smtClean="0"/>
              <a:t>14/02/2023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Workshop_Unreal_Adventure_Game_Group_G</a:t>
            </a:r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06A0C05-C350-4C56-A99F-A8DA465F680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006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6D26-C243-4C1F-B006-8155FAD9A2F7}" type="datetime1">
              <a:rPr lang="fr-FR" smtClean="0"/>
              <a:t>14/02/2023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Workshop_Unreal_Adventure_Game_Group_G</a:t>
            </a:r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06A0C05-C350-4C56-A99F-A8DA465F680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9368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9D8D-E41E-471E-89C1-CBC8564D2277}" type="datetime1">
              <a:rPr lang="fr-FR" smtClean="0"/>
              <a:t>14/02/2023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Workshop_Unreal_Adventure_Game_Group_G</a:t>
            </a:r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06A0C05-C350-4C56-A99F-A8DA465F680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5752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E4568-22D5-4E63-97A9-4A1CB4776A0A}" type="datetime1">
              <a:rPr lang="fr-FR" smtClean="0"/>
              <a:t>14/02/2023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Workshop_Unreal_Adventure_Game_Group_G</a:t>
            </a:r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A0C05-C350-4C56-A99F-A8DA465F680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584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6912F-0CF8-4085-9005-69EC4EADA9A3}" type="datetime1">
              <a:rPr lang="fr-FR" smtClean="0"/>
              <a:t>14/02/2023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Workshop_Unreal_Adventure_Game_Group_G</a:t>
            </a:r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A0C05-C350-4C56-A99F-A8DA465F680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5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A5D6-86AD-4672-9731-866CBB205DCC}" type="datetime1">
              <a:rPr lang="fr-FR" smtClean="0"/>
              <a:t>14/02/2023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Workshop_Unreal_Adventure_Game_Group_G</a:t>
            </a:r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A0C05-C350-4C56-A99F-A8DA465F680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407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9DB61-03F0-4461-9335-1EA3562FE167}" type="datetime1">
              <a:rPr lang="fr-FR" smtClean="0"/>
              <a:t>14/02/2023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Workshop_Unreal_Adventure_Game_Group_G</a:t>
            </a:r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06A0C05-C350-4C56-A99F-A8DA465F680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842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79B5A-1F3E-4BDA-9350-9BCA93F19196}" type="datetime1">
              <a:rPr lang="fr-FR" smtClean="0"/>
              <a:t>14/02/2023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Workshop_Unreal_Adventure_Game_Group_G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06A0C05-C350-4C56-A99F-A8DA465F680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5320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67" r:id="rId14"/>
    <p:sldLayoutId id="2147483868" r:id="rId15"/>
    <p:sldLayoutId id="214748386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561FAA-CFEA-43B2-B170-11C8A2B902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Jasmine « </a:t>
            </a:r>
            <a:r>
              <a:rPr lang="fr-FR" dirty="0" err="1"/>
              <a:t>JasMight</a:t>
            </a:r>
            <a:r>
              <a:rPr lang="fr-FR" dirty="0"/>
              <a:t>» Wright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63E807E-6B8A-47D3-8701-D879DDBA1C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PERSONA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00AA1D-BECD-AC86-E53F-25ACC9715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Workshop_Unreal_Adventure_Game_Group_G</a:t>
            </a:r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301D93-EEDE-6FE9-D185-84568D147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A0C05-C350-4C56-A99F-A8DA465F680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5904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DE32DE"/>
                </a:solidFill>
              </a:rPr>
              <a:t>Online identity</a:t>
            </a:r>
            <a:endParaRPr lang="en-US" dirty="0">
              <a:solidFill>
                <a:srgbClr val="DE32DE"/>
              </a:solidFill>
            </a:endParaRPr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2F1AFE97-9719-42CC-AACA-CE18E8FB3B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6309509"/>
              </p:ext>
            </p:extLst>
          </p:nvPr>
        </p:nvGraphicFramePr>
        <p:xfrm>
          <a:off x="1006476" y="1504095"/>
          <a:ext cx="10179048" cy="320817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66505">
                  <a:extLst>
                    <a:ext uri="{9D8B030D-6E8A-4147-A177-3AD203B41FA5}">
                      <a16:colId xmlns:a16="http://schemas.microsoft.com/office/drawing/2014/main" val="2862633318"/>
                    </a:ext>
                  </a:extLst>
                </a:gridCol>
                <a:gridCol w="3334327">
                  <a:extLst>
                    <a:ext uri="{9D8B030D-6E8A-4147-A177-3AD203B41FA5}">
                      <a16:colId xmlns:a16="http://schemas.microsoft.com/office/drawing/2014/main" val="2983584916"/>
                    </a:ext>
                  </a:extLst>
                </a:gridCol>
                <a:gridCol w="4678216">
                  <a:extLst>
                    <a:ext uri="{9D8B030D-6E8A-4147-A177-3AD203B41FA5}">
                      <a16:colId xmlns:a16="http://schemas.microsoft.com/office/drawing/2014/main" val="3517999342"/>
                    </a:ext>
                  </a:extLst>
                </a:gridCol>
              </a:tblGrid>
              <a:tr h="641635">
                <a:tc>
                  <a:txBody>
                    <a:bodyPr/>
                    <a:lstStyle/>
                    <a:p>
                      <a:r>
                        <a:rPr lang="fr-FR" dirty="0"/>
                        <a:t>Channels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Identity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075891"/>
                  </a:ext>
                </a:extLst>
              </a:tr>
              <a:tr h="641635">
                <a:tc>
                  <a:txBody>
                    <a:bodyPr/>
                    <a:lstStyle/>
                    <a:p>
                      <a:r>
                        <a:rPr lang="fr-FR" b="1" dirty="0"/>
                        <a:t>Facebook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Stories, </a:t>
                      </a:r>
                      <a:r>
                        <a:rPr lang="fr-FR" dirty="0" err="1"/>
                        <a:t>Posts</a:t>
                      </a:r>
                      <a:r>
                        <a:rPr lang="fr-FR" dirty="0"/>
                        <a:t>, Photos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Name, Localisation, </a:t>
                      </a:r>
                      <a:r>
                        <a:rPr lang="fr-FR" dirty="0" err="1"/>
                        <a:t>Diplomas</a:t>
                      </a:r>
                      <a:r>
                        <a:rPr lang="fr-FR" dirty="0"/>
                        <a:t>, Tags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068940"/>
                  </a:ext>
                </a:extLst>
              </a:tr>
              <a:tr h="641635">
                <a:tc>
                  <a:txBody>
                    <a:bodyPr/>
                    <a:lstStyle/>
                    <a:p>
                      <a:r>
                        <a:rPr lang="fr-FR" b="1" dirty="0"/>
                        <a:t>Instagram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Photos, Stories, </a:t>
                      </a:r>
                      <a:r>
                        <a:rPr lang="fr-FR" dirty="0" err="1"/>
                        <a:t>Videos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Pseudo, Localisation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11548"/>
                  </a:ext>
                </a:extLst>
              </a:tr>
              <a:tr h="641635">
                <a:tc>
                  <a:txBody>
                    <a:bodyPr/>
                    <a:lstStyle/>
                    <a:p>
                      <a:r>
                        <a:rPr lang="fr-FR" b="1" dirty="0"/>
                        <a:t>Twitter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Pseudo « </a:t>
                      </a:r>
                      <a:r>
                        <a:rPr lang="fr-FR" dirty="0" err="1"/>
                        <a:t>JasMight</a:t>
                      </a:r>
                      <a:r>
                        <a:rPr lang="fr-FR" dirty="0"/>
                        <a:t> 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74277"/>
                  </a:ext>
                </a:extLst>
              </a:tr>
              <a:tr h="641635">
                <a:tc>
                  <a:txBody>
                    <a:bodyPr/>
                    <a:lstStyle/>
                    <a:p>
                      <a:r>
                        <a:rPr lang="fr-FR" b="1" dirty="0" err="1"/>
                        <a:t>What</a:t>
                      </a:r>
                      <a:r>
                        <a:rPr lang="fr-FR" b="1" dirty="0"/>
                        <a:t> Apps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Photos, </a:t>
                      </a:r>
                      <a:r>
                        <a:rPr lang="fr-FR" dirty="0" err="1"/>
                        <a:t>Videos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910379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Workshop_Unreal_Adventure_Game_Group_G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69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DE32DE"/>
                </a:solidFill>
              </a:rPr>
              <a:t>Hobbies</a:t>
            </a:r>
            <a:endParaRPr lang="en-US" dirty="0">
              <a:solidFill>
                <a:srgbClr val="DE32D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Workshop_Unreal_Adventure_Game_Group_G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126" name="Picture 6" descr="Swimming - Simple English Wikipedia, the free encyclopedia">
            <a:extLst>
              <a:ext uri="{FF2B5EF4-FFF2-40B4-BE49-F238E27FC236}">
                <a16:creationId xmlns:a16="http://schemas.microsoft.com/office/drawing/2014/main" id="{E648D117-0A9C-475A-B119-80565D34B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599" y="1656660"/>
            <a:ext cx="4120165" cy="2942488"/>
          </a:xfrm>
          <a:prstGeom prst="rect">
            <a:avLst/>
          </a:prstGeom>
          <a:noFill/>
          <a:effectLst>
            <a:outerShdw blurRad="508000" dist="38100" dir="2700000" sx="103000" sy="103000" algn="tl" rotWithShape="0">
              <a:prstClr val="black">
                <a:alpha val="68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199F20D1-3F35-4BFB-A07D-CA1B0D4A920F}"/>
              </a:ext>
            </a:extLst>
          </p:cNvPr>
          <p:cNvSpPr txBox="1"/>
          <p:nvPr/>
        </p:nvSpPr>
        <p:spPr>
          <a:xfrm>
            <a:off x="6630310" y="4704414"/>
            <a:ext cx="3266928" cy="1338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b="1">
                <a:solidFill>
                  <a:srgbClr val="DE32DE"/>
                </a:solidFill>
              </a:defRPr>
            </a:lvl1pPr>
            <a:lvl2pPr marL="635508" lvl="1" indent="-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2000">
                <a:solidFill>
                  <a:srgbClr val="DE32DE"/>
                </a:solidFill>
                <a:latin typeface="Montserrat SemiBold" pitchFamily="2" charset="0"/>
              </a:defRPr>
            </a:lvl2pPr>
            <a:lvl3pPr marL="1143000" lvl="2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fr-FR" dirty="0" err="1"/>
              <a:t>Swimming</a:t>
            </a:r>
            <a:endParaRPr lang="fr-FR" dirty="0"/>
          </a:p>
          <a:p>
            <a:r>
              <a:rPr lang="fr-FR" dirty="0"/>
              <a:t>{</a:t>
            </a:r>
            <a:r>
              <a:rPr lang="fr-FR" dirty="0" err="1"/>
              <a:t>Profesional</a:t>
            </a:r>
            <a:r>
              <a:rPr lang="fr-FR" dirty="0"/>
              <a:t> </a:t>
            </a:r>
            <a:r>
              <a:rPr lang="fr-FR" dirty="0" err="1"/>
              <a:t>swimmer</a:t>
            </a:r>
            <a:r>
              <a:rPr lang="fr-FR" dirty="0"/>
              <a:t>}</a:t>
            </a:r>
          </a:p>
          <a:p>
            <a:r>
              <a:rPr lang="fr-FR" dirty="0"/>
              <a:t>5 per </a:t>
            </a:r>
            <a:r>
              <a:rPr lang="fr-FR" dirty="0" err="1"/>
              <a:t>week</a:t>
            </a:r>
            <a:endParaRPr lang="fr-FR" dirty="0"/>
          </a:p>
          <a:p>
            <a:r>
              <a:rPr lang="fr-FR" dirty="0"/>
              <a:t>2h</a:t>
            </a:r>
          </a:p>
        </p:txBody>
      </p:sp>
      <p:sp>
        <p:nvSpPr>
          <p:cNvPr id="3" name="ZoneTexte 12">
            <a:extLst>
              <a:ext uri="{FF2B5EF4-FFF2-40B4-BE49-F238E27FC236}">
                <a16:creationId xmlns:a16="http://schemas.microsoft.com/office/drawing/2014/main" id="{236171F4-BCEF-F683-ACB3-3B092E14A306}"/>
              </a:ext>
            </a:extLst>
          </p:cNvPr>
          <p:cNvSpPr txBox="1"/>
          <p:nvPr/>
        </p:nvSpPr>
        <p:spPr>
          <a:xfrm>
            <a:off x="2294763" y="4697128"/>
            <a:ext cx="3266928" cy="1338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b="1">
                <a:solidFill>
                  <a:srgbClr val="DE32DE"/>
                </a:solidFill>
              </a:defRPr>
            </a:lvl1pPr>
            <a:lvl2pPr marL="635508" lvl="1" indent="-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2000">
                <a:solidFill>
                  <a:srgbClr val="DE32DE"/>
                </a:solidFill>
                <a:latin typeface="Montserrat SemiBold" pitchFamily="2" charset="0"/>
              </a:defRPr>
            </a:lvl2pPr>
            <a:lvl3pPr marL="1143000" lvl="2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fr-FR" dirty="0"/>
              <a:t>Gym</a:t>
            </a:r>
          </a:p>
          <a:p>
            <a:r>
              <a:rPr lang="fr-FR" dirty="0"/>
              <a:t>{</a:t>
            </a:r>
            <a:r>
              <a:rPr lang="fr-FR" dirty="0" err="1"/>
              <a:t>Experimented</a:t>
            </a:r>
            <a:r>
              <a:rPr lang="fr-FR" dirty="0"/>
              <a:t>}</a:t>
            </a:r>
          </a:p>
          <a:p>
            <a:r>
              <a:rPr lang="fr-FR" dirty="0"/>
              <a:t>2 per </a:t>
            </a:r>
            <a:r>
              <a:rPr lang="fr-FR" dirty="0" err="1"/>
              <a:t>week</a:t>
            </a:r>
            <a:endParaRPr lang="fr-FR" dirty="0"/>
          </a:p>
          <a:p>
            <a:r>
              <a:rPr lang="fr-FR" dirty="0"/>
              <a:t>1h30</a:t>
            </a:r>
          </a:p>
        </p:txBody>
      </p:sp>
      <p:pic>
        <p:nvPicPr>
          <p:cNvPr id="2050" name="Picture 2" descr="Aménagement salle de sport - Blog Body Fitness Paris">
            <a:extLst>
              <a:ext uri="{FF2B5EF4-FFF2-40B4-BE49-F238E27FC236}">
                <a16:creationId xmlns:a16="http://schemas.microsoft.com/office/drawing/2014/main" id="{54BF6E4B-586A-E97E-08AE-E1515C6AB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443" y="1656660"/>
            <a:ext cx="4418959" cy="2940616"/>
          </a:xfrm>
          <a:prstGeom prst="rect">
            <a:avLst/>
          </a:prstGeom>
          <a:noFill/>
          <a:effectLst>
            <a:outerShdw blurRad="508000" dist="38100" dir="2700000" sx="103000" sy="103000" algn="tl" rotWithShape="0">
              <a:prstClr val="black">
                <a:alpha val="68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037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DE32DE"/>
                </a:solidFill>
              </a:rPr>
              <a:t>Jasmine « </a:t>
            </a:r>
            <a:r>
              <a:rPr lang="fr-FR" dirty="0" err="1">
                <a:solidFill>
                  <a:srgbClr val="DE32DE"/>
                </a:solidFill>
              </a:rPr>
              <a:t>JasMight</a:t>
            </a:r>
            <a:r>
              <a:rPr lang="fr-FR" dirty="0">
                <a:solidFill>
                  <a:srgbClr val="DE32DE"/>
                </a:solidFill>
              </a:rPr>
              <a:t> » Wright </a:t>
            </a:r>
            <a:br>
              <a:rPr lang="fr-FR" dirty="0">
                <a:solidFill>
                  <a:srgbClr val="DE32DE"/>
                </a:solidFill>
              </a:rPr>
            </a:br>
            <a:endParaRPr lang="en-US" b="1" dirty="0">
              <a:ln w="18000">
                <a:solidFill>
                  <a:schemeClr val="bg2">
                    <a:lumMod val="90000"/>
                  </a:schemeClr>
                </a:solidFill>
                <a:prstDash val="solid"/>
                <a:miter lim="800000"/>
              </a:ln>
              <a:solidFill>
                <a:srgbClr val="DE32DE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3F19A0AF-1200-4D83-BE1E-A02D1298DD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65378" y="2131593"/>
            <a:ext cx="5485148" cy="3777622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rgbClr val="DE32DE"/>
                </a:solidFill>
              </a:rPr>
              <a:t>Women</a:t>
            </a:r>
            <a:endParaRPr lang="fr-FR" dirty="0">
              <a:solidFill>
                <a:srgbClr val="DE32DE"/>
              </a:solidFill>
            </a:endParaRPr>
          </a:p>
          <a:p>
            <a:r>
              <a:rPr lang="fr-FR" dirty="0">
                <a:solidFill>
                  <a:srgbClr val="DE32DE"/>
                </a:solidFill>
              </a:rPr>
              <a:t>36 ans</a:t>
            </a:r>
          </a:p>
          <a:p>
            <a:r>
              <a:rPr lang="fr-FR" dirty="0">
                <a:solidFill>
                  <a:srgbClr val="DE32DE"/>
                </a:solidFill>
              </a:rPr>
              <a:t>In a </a:t>
            </a:r>
            <a:r>
              <a:rPr lang="fr-FR" dirty="0" err="1">
                <a:solidFill>
                  <a:srgbClr val="DE32DE"/>
                </a:solidFill>
              </a:rPr>
              <a:t>relationship</a:t>
            </a:r>
            <a:endParaRPr lang="fr-FR" dirty="0">
              <a:solidFill>
                <a:srgbClr val="DE32DE"/>
              </a:solidFill>
            </a:endParaRPr>
          </a:p>
          <a:p>
            <a:r>
              <a:rPr lang="fr-FR" dirty="0">
                <a:solidFill>
                  <a:srgbClr val="DE32DE"/>
                </a:solidFill>
              </a:rPr>
              <a:t>A </a:t>
            </a:r>
            <a:r>
              <a:rPr lang="fr-FR" dirty="0" err="1">
                <a:solidFill>
                  <a:srgbClr val="DE32DE"/>
                </a:solidFill>
              </a:rPr>
              <a:t>profesional</a:t>
            </a:r>
            <a:r>
              <a:rPr lang="fr-FR" dirty="0">
                <a:solidFill>
                  <a:srgbClr val="DE32DE"/>
                </a:solidFill>
              </a:rPr>
              <a:t> </a:t>
            </a:r>
            <a:r>
              <a:rPr lang="fr-FR" dirty="0" err="1">
                <a:solidFill>
                  <a:srgbClr val="DE32DE"/>
                </a:solidFill>
              </a:rPr>
              <a:t>swimmer</a:t>
            </a:r>
            <a:endParaRPr lang="fr-FR" dirty="0">
              <a:solidFill>
                <a:srgbClr val="DE32DE"/>
              </a:solidFill>
            </a:endParaRPr>
          </a:p>
          <a:p>
            <a:r>
              <a:rPr lang="fr-FR" dirty="0">
                <a:solidFill>
                  <a:srgbClr val="DE32DE"/>
                </a:solidFill>
              </a:rPr>
              <a:t>Physical </a:t>
            </a:r>
            <a:r>
              <a:rPr lang="fr-FR" dirty="0" err="1">
                <a:solidFill>
                  <a:srgbClr val="DE32DE"/>
                </a:solidFill>
              </a:rPr>
              <a:t>Therapist</a:t>
            </a:r>
            <a:r>
              <a:rPr lang="fr-FR" dirty="0">
                <a:solidFill>
                  <a:srgbClr val="DE32DE"/>
                </a:solidFill>
              </a:rPr>
              <a:t> License</a:t>
            </a:r>
          </a:p>
          <a:p>
            <a:r>
              <a:rPr lang="fr-FR" dirty="0">
                <a:solidFill>
                  <a:srgbClr val="DE32DE"/>
                </a:solidFill>
              </a:rPr>
              <a:t>2500€ Brut</a:t>
            </a:r>
          </a:p>
          <a:p>
            <a:r>
              <a:rPr lang="fr-FR" dirty="0">
                <a:solidFill>
                  <a:srgbClr val="DE32DE"/>
                </a:solidFill>
              </a:rPr>
              <a:t>2200 </a:t>
            </a:r>
            <a:r>
              <a:rPr lang="fr-FR" dirty="0" err="1">
                <a:solidFill>
                  <a:srgbClr val="DE32DE"/>
                </a:solidFill>
              </a:rPr>
              <a:t>Sheration</a:t>
            </a:r>
            <a:r>
              <a:rPr lang="fr-FR" dirty="0">
                <a:solidFill>
                  <a:srgbClr val="DE32DE"/>
                </a:solidFill>
              </a:rPr>
              <a:t> Place, San Mateo, Californie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Workshop_Unreal_Adventure_Game_Group_G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E58940-9CF4-D68D-EA51-22B004F04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0464" y="2051928"/>
            <a:ext cx="3918525" cy="393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515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DE32DE"/>
                </a:solidFill>
              </a:rPr>
              <a:t>Geographical localization</a:t>
            </a:r>
            <a:br>
              <a:rPr lang="en-US" b="1" dirty="0">
                <a:solidFill>
                  <a:srgbClr val="DE32DE"/>
                </a:solidFill>
              </a:rPr>
            </a:br>
            <a:endParaRPr lang="en-US" b="1" dirty="0">
              <a:ln w="18000">
                <a:solidFill>
                  <a:schemeClr val="bg2">
                    <a:lumMod val="90000"/>
                  </a:schemeClr>
                </a:solidFill>
                <a:prstDash val="solid"/>
                <a:miter lim="800000"/>
              </a:ln>
              <a:solidFill>
                <a:srgbClr val="DE32DE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048951"/>
            <a:ext cx="5800644" cy="365125"/>
          </a:xfrm>
        </p:spPr>
        <p:txBody>
          <a:bodyPr>
            <a:normAutofit lnSpcReduction="10000"/>
          </a:bodyPr>
          <a:lstStyle/>
          <a:p>
            <a:r>
              <a:rPr lang="fr-FR" dirty="0">
                <a:solidFill>
                  <a:srgbClr val="DE32DE"/>
                </a:solidFill>
              </a:rPr>
              <a:t>2200 </a:t>
            </a:r>
            <a:r>
              <a:rPr lang="fr-FR" dirty="0" err="1">
                <a:solidFill>
                  <a:srgbClr val="DE32DE"/>
                </a:solidFill>
              </a:rPr>
              <a:t>Sheration</a:t>
            </a:r>
            <a:r>
              <a:rPr lang="fr-FR" dirty="0">
                <a:solidFill>
                  <a:srgbClr val="DE32DE"/>
                </a:solidFill>
              </a:rPr>
              <a:t> Place, San Mateo, Californie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1800" b="1" dirty="0"/>
          </a:p>
          <a:p>
            <a:pPr marL="285750" indent="-285750">
              <a:buFont typeface="Wingdings" pitchFamily="2" charset="2"/>
              <a:buChar char="§"/>
            </a:pPr>
            <a:endParaRPr lang="en-US" sz="1800" b="1" dirty="0"/>
          </a:p>
          <a:p>
            <a:pPr marL="578358" lvl="1" indent="-285750">
              <a:buFont typeface="Wingdings" pitchFamily="2" charset="2"/>
              <a:buChar char="§"/>
            </a:pPr>
            <a:endParaRPr lang="en-US" sz="1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Workshop_Unreal_Adventure_Game_Group_G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48C52C0-8559-4575-B655-80BD788F627A}"/>
              </a:ext>
            </a:extLst>
          </p:cNvPr>
          <p:cNvSpPr txBox="1"/>
          <p:nvPr/>
        </p:nvSpPr>
        <p:spPr>
          <a:xfrm>
            <a:off x="1680952" y="5608035"/>
            <a:ext cx="2933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err="1">
                <a:solidFill>
                  <a:srgbClr val="DE32DE"/>
                </a:solidFill>
              </a:rPr>
              <a:t>Bedroom</a:t>
            </a:r>
            <a:endParaRPr lang="fr-FR" i="1" dirty="0">
              <a:solidFill>
                <a:srgbClr val="DE32DE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D6E1C0C-D938-4BC9-9A3F-E08A0B6825CC}"/>
              </a:ext>
            </a:extLst>
          </p:cNvPr>
          <p:cNvSpPr txBox="1"/>
          <p:nvPr/>
        </p:nvSpPr>
        <p:spPr>
          <a:xfrm>
            <a:off x="5137004" y="5622525"/>
            <a:ext cx="2933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rgbClr val="DE32DE"/>
                </a:solidFill>
              </a:rPr>
              <a:t>Living room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1A31445-52AF-44FF-8BCA-1E35DDD883FB}"/>
              </a:ext>
            </a:extLst>
          </p:cNvPr>
          <p:cNvSpPr txBox="1"/>
          <p:nvPr/>
        </p:nvSpPr>
        <p:spPr>
          <a:xfrm>
            <a:off x="8660189" y="5622525"/>
            <a:ext cx="2099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rgbClr val="DE32DE"/>
                </a:solidFill>
              </a:rPr>
              <a:t>Desk</a:t>
            </a:r>
          </a:p>
        </p:txBody>
      </p:sp>
      <p:pic>
        <p:nvPicPr>
          <p:cNvPr id="1026" name="Picture 2" descr="Complex Bedroom on Behance | Modern luxury bedroom, Home building design,  Luxurious bedrooms">
            <a:extLst>
              <a:ext uri="{FF2B5EF4-FFF2-40B4-BE49-F238E27FC236}">
                <a16:creationId xmlns:a16="http://schemas.microsoft.com/office/drawing/2014/main" id="{FEA55817-6C05-A17C-C671-FC5B72D5F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716" y="3259785"/>
            <a:ext cx="3309759" cy="2204299"/>
          </a:xfrm>
          <a:prstGeom prst="rect">
            <a:avLst/>
          </a:prstGeom>
          <a:noFill/>
          <a:effectLst>
            <a:outerShdw blurRad="482600" dist="38100" dir="2700000" sx="103000" sy="103000" algn="tl" rotWithShape="0">
              <a:prstClr val="black">
                <a:alpha val="6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91FFBF-9DBE-176E-74D7-8A7CDA62D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159" y="3259287"/>
            <a:ext cx="3012346" cy="2204797"/>
          </a:xfrm>
          <a:prstGeom prst="rect">
            <a:avLst/>
          </a:prstGeom>
          <a:effectLst>
            <a:outerShdw blurRad="482600" dist="38100" dir="2700000" sx="103000" sy="103000" algn="tl" rotWithShape="0">
              <a:prstClr val="black">
                <a:alpha val="64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29B2F9-DB62-6D8C-BA4B-309B6EEA9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0189" y="3259287"/>
            <a:ext cx="2154511" cy="2204797"/>
          </a:xfrm>
          <a:prstGeom prst="rect">
            <a:avLst/>
          </a:prstGeom>
          <a:effectLst>
            <a:outerShdw blurRad="482600" dist="38100" dir="2700000" sx="103000" sy="103000" algn="tl" rotWithShape="0">
              <a:prstClr val="black">
                <a:alpha val="64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0922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DE32DE"/>
                </a:solidFill>
              </a:rPr>
              <a:t>Archetypes</a:t>
            </a:r>
            <a:endParaRPr lang="en-US" b="1" dirty="0">
              <a:ln w="18000">
                <a:solidFill>
                  <a:schemeClr val="bg2">
                    <a:lumMod val="90000"/>
                  </a:schemeClr>
                </a:solidFill>
                <a:prstDash val="solid"/>
                <a:miter lim="800000"/>
              </a:ln>
              <a:solidFill>
                <a:srgbClr val="DE32DE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Workshop_Unreal_Adventure_Game_Group_G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D8535273-C4AC-64D3-2A07-58268F87AD2F}"/>
              </a:ext>
            </a:extLst>
          </p:cNvPr>
          <p:cNvSpPr txBox="1">
            <a:spLocks/>
          </p:cNvSpPr>
          <p:nvPr/>
        </p:nvSpPr>
        <p:spPr>
          <a:xfrm>
            <a:off x="2589212" y="2110536"/>
            <a:ext cx="8911687" cy="37776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tx1"/>
                </a:solidFill>
              </a:rPr>
              <a:t>Player</a:t>
            </a:r>
            <a:r>
              <a:rPr lang="fr-FR" sz="2000" dirty="0">
                <a:solidFill>
                  <a:schemeClr val="tx1"/>
                </a:solidFill>
              </a:rPr>
              <a:t> </a:t>
            </a:r>
            <a:r>
              <a:rPr lang="fr-FR" sz="2000" dirty="0" err="1">
                <a:solidFill>
                  <a:schemeClr val="tx1"/>
                </a:solidFill>
              </a:rPr>
              <a:t>Theories</a:t>
            </a:r>
            <a:endParaRPr lang="fr-FR" sz="2000" dirty="0">
              <a:solidFill>
                <a:schemeClr val="tx1"/>
              </a:solidFill>
            </a:endParaRPr>
          </a:p>
          <a:p>
            <a:r>
              <a:rPr lang="fr-FR" b="1" i="1" dirty="0" err="1">
                <a:solidFill>
                  <a:srgbClr val="DE32DE"/>
                </a:solidFill>
              </a:rPr>
              <a:t>Behaviors</a:t>
            </a:r>
            <a:r>
              <a:rPr lang="fr-FR" b="1" i="1" dirty="0">
                <a:solidFill>
                  <a:srgbClr val="DE32DE"/>
                </a:solidFill>
              </a:rPr>
              <a:t> </a:t>
            </a:r>
            <a:r>
              <a:rPr lang="fr-FR" dirty="0">
                <a:solidFill>
                  <a:srgbClr val="DE32DE"/>
                </a:solidFill>
              </a:rPr>
              <a:t>: 			Explorer - </a:t>
            </a:r>
            <a:r>
              <a:rPr lang="fr-FR" dirty="0" err="1">
                <a:solidFill>
                  <a:srgbClr val="DE32DE"/>
                </a:solidFill>
              </a:rPr>
              <a:t>Achiever</a:t>
            </a:r>
            <a:endParaRPr lang="fr-FR" dirty="0">
              <a:solidFill>
                <a:srgbClr val="DE32DE"/>
              </a:solidFill>
            </a:endParaRPr>
          </a:p>
          <a:p>
            <a:r>
              <a:rPr lang="fr-FR" b="1" i="1" dirty="0">
                <a:solidFill>
                  <a:srgbClr val="DE32DE"/>
                </a:solidFill>
              </a:rPr>
              <a:t>Fun </a:t>
            </a:r>
            <a:r>
              <a:rPr lang="fr-FR" dirty="0">
                <a:solidFill>
                  <a:srgbClr val="DE32DE"/>
                </a:solidFill>
              </a:rPr>
              <a:t>: 		</a:t>
            </a:r>
            <a:r>
              <a:rPr lang="fr-FR" dirty="0" err="1">
                <a:solidFill>
                  <a:srgbClr val="DE32DE"/>
                </a:solidFill>
              </a:rPr>
              <a:t>Easy</a:t>
            </a:r>
            <a:r>
              <a:rPr lang="fr-FR" dirty="0">
                <a:solidFill>
                  <a:srgbClr val="DE32DE"/>
                </a:solidFill>
              </a:rPr>
              <a:t> (Explore) – </a:t>
            </a:r>
            <a:r>
              <a:rPr lang="fr-FR" dirty="0" err="1">
                <a:solidFill>
                  <a:srgbClr val="DE32DE"/>
                </a:solidFill>
              </a:rPr>
              <a:t>Serious</a:t>
            </a:r>
            <a:r>
              <a:rPr lang="fr-FR" dirty="0">
                <a:solidFill>
                  <a:srgbClr val="DE32DE"/>
                </a:solidFill>
              </a:rPr>
              <a:t> (Narrative)</a:t>
            </a:r>
          </a:p>
          <a:p>
            <a:r>
              <a:rPr lang="fr-FR" b="1" i="1" dirty="0" err="1">
                <a:solidFill>
                  <a:srgbClr val="DE32DE"/>
                </a:solidFill>
              </a:rPr>
              <a:t>Skills</a:t>
            </a:r>
            <a:r>
              <a:rPr lang="fr-FR" b="1" i="1" dirty="0">
                <a:solidFill>
                  <a:srgbClr val="DE32DE"/>
                </a:solidFill>
              </a:rPr>
              <a:t> </a:t>
            </a:r>
            <a:r>
              <a:rPr lang="fr-FR" dirty="0">
                <a:solidFill>
                  <a:srgbClr val="DE32DE"/>
                </a:solidFill>
              </a:rPr>
              <a:t>: 			 </a:t>
            </a:r>
            <a:r>
              <a:rPr lang="fr-FR" dirty="0" err="1">
                <a:solidFill>
                  <a:srgbClr val="DE32DE"/>
                </a:solidFill>
              </a:rPr>
              <a:t>Intrapersonal</a:t>
            </a:r>
            <a:r>
              <a:rPr lang="fr-FR" dirty="0">
                <a:solidFill>
                  <a:srgbClr val="DE32DE"/>
                </a:solidFill>
              </a:rPr>
              <a:t> - Spatial</a:t>
            </a:r>
          </a:p>
          <a:p>
            <a:r>
              <a:rPr lang="fr-FR" b="1" i="1" dirty="0">
                <a:solidFill>
                  <a:srgbClr val="DE32DE"/>
                </a:solidFill>
              </a:rPr>
              <a:t>Expérience </a:t>
            </a:r>
            <a:r>
              <a:rPr lang="fr-FR" dirty="0">
                <a:solidFill>
                  <a:srgbClr val="DE32DE"/>
                </a:solidFill>
              </a:rPr>
              <a:t>: 		</a:t>
            </a:r>
            <a:r>
              <a:rPr lang="fr-FR" dirty="0" err="1">
                <a:solidFill>
                  <a:srgbClr val="DE32DE"/>
                </a:solidFill>
              </a:rPr>
              <a:t>Kinetic</a:t>
            </a:r>
            <a:r>
              <a:rPr lang="fr-FR" dirty="0">
                <a:solidFill>
                  <a:srgbClr val="DE32DE"/>
                </a:solidFill>
              </a:rPr>
              <a:t> - Dynamic</a:t>
            </a:r>
          </a:p>
          <a:p>
            <a:r>
              <a:rPr lang="fr-FR" b="1" i="1" dirty="0">
                <a:solidFill>
                  <a:srgbClr val="DE32DE"/>
                </a:solidFill>
              </a:rPr>
              <a:t>Goals </a:t>
            </a:r>
            <a:r>
              <a:rPr lang="fr-FR" dirty="0">
                <a:solidFill>
                  <a:srgbClr val="DE32DE"/>
                </a:solidFill>
              </a:rPr>
              <a:t>: 			</a:t>
            </a:r>
            <a:r>
              <a:rPr lang="fr-FR" dirty="0" err="1">
                <a:solidFill>
                  <a:srgbClr val="DE32DE"/>
                </a:solidFill>
              </a:rPr>
              <a:t>Narrativism</a:t>
            </a:r>
            <a:r>
              <a:rPr lang="fr-FR" dirty="0">
                <a:solidFill>
                  <a:srgbClr val="DE32DE"/>
                </a:solidFill>
              </a:rPr>
              <a:t> - </a:t>
            </a:r>
            <a:r>
              <a:rPr lang="fr-FR" dirty="0" err="1">
                <a:solidFill>
                  <a:srgbClr val="DE32DE"/>
                </a:solidFill>
              </a:rPr>
              <a:t>Experimentalism</a:t>
            </a:r>
            <a:endParaRPr lang="fr-FR" dirty="0">
              <a:solidFill>
                <a:srgbClr val="DE32DE"/>
              </a:solidFill>
            </a:endParaRPr>
          </a:p>
          <a:p>
            <a:endParaRPr lang="fr-FR" dirty="0">
              <a:solidFill>
                <a:srgbClr val="DE32DE"/>
              </a:solidFill>
            </a:endParaRPr>
          </a:p>
          <a:p>
            <a:pPr marL="0" indent="0">
              <a:buNone/>
            </a:pPr>
            <a:r>
              <a:rPr lang="fr-FR" sz="2200" dirty="0" err="1">
                <a:solidFill>
                  <a:schemeClr val="tx1"/>
                </a:solidFill>
              </a:rPr>
              <a:t>Personality</a:t>
            </a:r>
            <a:r>
              <a:rPr lang="fr-FR" sz="2200" dirty="0">
                <a:solidFill>
                  <a:schemeClr val="tx1"/>
                </a:solidFill>
              </a:rPr>
              <a:t> Key </a:t>
            </a:r>
            <a:r>
              <a:rPr lang="fr-FR" sz="2200" dirty="0" err="1">
                <a:solidFill>
                  <a:schemeClr val="tx1"/>
                </a:solidFill>
              </a:rPr>
              <a:t>Words</a:t>
            </a:r>
            <a:endParaRPr lang="fr-FR" sz="2200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rgbClr val="DE32DE"/>
                </a:solidFill>
              </a:rPr>
              <a:t>Introvert / Imaginative / Goal-</a:t>
            </a:r>
            <a:r>
              <a:rPr lang="fr-FR" dirty="0" err="1">
                <a:solidFill>
                  <a:srgbClr val="DE32DE"/>
                </a:solidFill>
              </a:rPr>
              <a:t>Oriented</a:t>
            </a:r>
            <a:endParaRPr lang="fr-FR" dirty="0">
              <a:solidFill>
                <a:srgbClr val="DE32DE"/>
              </a:solidFill>
            </a:endParaRPr>
          </a:p>
          <a:p>
            <a:endParaRPr lang="fr-FR" dirty="0">
              <a:solidFill>
                <a:srgbClr val="DE32D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458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DE32DE"/>
                </a:solidFill>
              </a:rPr>
              <a:t>Motivations</a:t>
            </a:r>
            <a:endParaRPr lang="en-US" b="1" dirty="0">
              <a:ln w="18000">
                <a:solidFill>
                  <a:schemeClr val="bg2">
                    <a:lumMod val="90000"/>
                  </a:schemeClr>
                </a:solidFill>
                <a:prstDash val="solid"/>
                <a:miter lim="800000"/>
              </a:ln>
              <a:solidFill>
                <a:srgbClr val="DE32DE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FCADE33-5711-4B1B-984B-F4E2A427C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8767" y="2116886"/>
            <a:ext cx="4313864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Similar</a:t>
            </a:r>
            <a:r>
              <a:rPr lang="en-US" sz="2000" dirty="0"/>
              <a:t> gaming products / </a:t>
            </a:r>
            <a:r>
              <a:rPr lang="en-US" sz="2000" b="1" dirty="0"/>
              <a:t>Likes</a:t>
            </a:r>
            <a:r>
              <a:rPr lang="en-US" sz="2000" dirty="0"/>
              <a:t> / </a:t>
            </a:r>
            <a:r>
              <a:rPr lang="en-US" sz="2000" b="1" dirty="0"/>
              <a:t>References</a:t>
            </a:r>
          </a:p>
          <a:p>
            <a:pPr marL="635508" lvl="1" indent="-342900">
              <a:buFont typeface="Wingdings 3" panose="05040102010807070707" pitchFamily="18" charset="2"/>
              <a:buChar char=""/>
            </a:pPr>
            <a:r>
              <a:rPr lang="en-US" sz="2000" dirty="0" err="1">
                <a:solidFill>
                  <a:srgbClr val="DE32DE"/>
                </a:solidFill>
              </a:rPr>
              <a:t>Superliminal</a:t>
            </a:r>
            <a:r>
              <a:rPr lang="en-US" sz="2000" dirty="0">
                <a:solidFill>
                  <a:srgbClr val="DE32DE"/>
                </a:solidFill>
              </a:rPr>
              <a:t> </a:t>
            </a:r>
          </a:p>
          <a:p>
            <a:pPr marL="635508" lvl="1" indent="-342900">
              <a:buFont typeface="Wingdings 3" panose="05040102010807070707" pitchFamily="18" charset="2"/>
              <a:buChar char=""/>
            </a:pPr>
            <a:r>
              <a:rPr lang="en-US" sz="2000" dirty="0">
                <a:solidFill>
                  <a:srgbClr val="DE32DE"/>
                </a:solidFill>
              </a:rPr>
              <a:t>A Way Out</a:t>
            </a:r>
          </a:p>
          <a:p>
            <a:pPr marL="635508" lvl="1" indent="-342900">
              <a:buFont typeface="Wingdings 3" panose="05040102010807070707" pitchFamily="18" charset="2"/>
              <a:buChar char=""/>
            </a:pPr>
            <a:r>
              <a:rPr lang="en-US" sz="2000" dirty="0">
                <a:solidFill>
                  <a:srgbClr val="DE32DE"/>
                </a:solidFill>
              </a:rPr>
              <a:t>Sherlock Holmes The Devil’s Daughter</a:t>
            </a:r>
          </a:p>
          <a:p>
            <a:pPr marL="635508" lvl="1" indent="-342900">
              <a:buFont typeface="Wingdings 3" panose="05040102010807070707" pitchFamily="18" charset="2"/>
              <a:buChar char=""/>
            </a:pPr>
            <a:r>
              <a:rPr lang="en-US" sz="2000" dirty="0">
                <a:solidFill>
                  <a:srgbClr val="DE32DE"/>
                </a:solidFill>
              </a:rPr>
              <a:t>We Were Here </a:t>
            </a:r>
          </a:p>
          <a:p>
            <a:pPr marL="635508" lvl="1" indent="-342900">
              <a:buFont typeface="Wingdings 3" panose="05040102010807070707" pitchFamily="18" charset="2"/>
              <a:buChar char=""/>
            </a:pPr>
            <a:r>
              <a:rPr lang="en-US" sz="2000" dirty="0">
                <a:solidFill>
                  <a:srgbClr val="DE32DE"/>
                </a:solidFill>
              </a:rPr>
              <a:t>The Room</a:t>
            </a:r>
          </a:p>
          <a:p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Workshop_Unreal_Adventure_Game_Group_G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AFB7A-69A7-3704-D72C-934D6183E2F1}"/>
              </a:ext>
            </a:extLst>
          </p:cNvPr>
          <p:cNvSpPr txBox="1">
            <a:spLocks/>
          </p:cNvSpPr>
          <p:nvPr/>
        </p:nvSpPr>
        <p:spPr>
          <a:xfrm>
            <a:off x="2589212" y="2126222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Gaming Goals </a:t>
            </a:r>
            <a:r>
              <a:rPr lang="en-US" sz="2400" dirty="0">
                <a:solidFill>
                  <a:schemeClr val="tx1"/>
                </a:solidFill>
              </a:rPr>
              <a:t>? Why ?</a:t>
            </a:r>
          </a:p>
          <a:p>
            <a:pPr marL="635508" lvl="1" indent="-342900">
              <a:buFont typeface="Wingdings 3" panose="05040102010807070707" pitchFamily="18" charset="2"/>
              <a:buChar char=""/>
            </a:pPr>
            <a:r>
              <a:rPr lang="en-US" sz="2300" b="1" dirty="0">
                <a:solidFill>
                  <a:srgbClr val="DE32DE"/>
                </a:solidFill>
              </a:rPr>
              <a:t>Interactive</a:t>
            </a:r>
            <a:r>
              <a:rPr lang="en-US" sz="2300" dirty="0">
                <a:solidFill>
                  <a:srgbClr val="DE32DE"/>
                </a:solidFill>
              </a:rPr>
              <a:t> stories ; </a:t>
            </a:r>
          </a:p>
          <a:p>
            <a:pPr marL="635508" lvl="1" indent="-342900">
              <a:buFont typeface="Wingdings 3" panose="05040102010807070707" pitchFamily="18" charset="2"/>
              <a:buChar char=""/>
            </a:pPr>
            <a:r>
              <a:rPr lang="en-US" sz="2300" dirty="0">
                <a:solidFill>
                  <a:srgbClr val="DE32DE"/>
                </a:solidFill>
              </a:rPr>
              <a:t>Resolve </a:t>
            </a:r>
            <a:r>
              <a:rPr lang="en-US" sz="2300" b="1" dirty="0">
                <a:solidFill>
                  <a:srgbClr val="DE32DE"/>
                </a:solidFill>
              </a:rPr>
              <a:t>Puzzle </a:t>
            </a:r>
            <a:r>
              <a:rPr lang="en-US" sz="2300" dirty="0">
                <a:solidFill>
                  <a:srgbClr val="DE32DE"/>
                </a:solidFill>
              </a:rPr>
              <a:t>;</a:t>
            </a:r>
          </a:p>
          <a:p>
            <a:pPr marL="635508" lvl="1" indent="-342900">
              <a:buFont typeface="Wingdings 3" panose="05040102010807070707" pitchFamily="18" charset="2"/>
              <a:buChar char=""/>
            </a:pPr>
            <a:r>
              <a:rPr lang="en-US" sz="2300" b="1" dirty="0">
                <a:solidFill>
                  <a:srgbClr val="DE32DE"/>
                </a:solidFill>
              </a:rPr>
              <a:t>Understand / Resolve </a:t>
            </a:r>
            <a:r>
              <a:rPr lang="en-US" sz="2300" dirty="0">
                <a:solidFill>
                  <a:srgbClr val="DE32DE"/>
                </a:solidFill>
              </a:rPr>
              <a:t>the most</a:t>
            </a:r>
            <a:r>
              <a:rPr lang="en-US" sz="2300" b="1" dirty="0">
                <a:solidFill>
                  <a:srgbClr val="DE32DE"/>
                </a:solidFill>
              </a:rPr>
              <a:t> </a:t>
            </a:r>
            <a:r>
              <a:rPr lang="en-US" sz="2300" dirty="0">
                <a:solidFill>
                  <a:srgbClr val="DE32DE"/>
                </a:solidFill>
              </a:rPr>
              <a:t>quickly the story ;</a:t>
            </a:r>
            <a:endParaRPr lang="en-US" sz="2300" b="1" dirty="0">
              <a:solidFill>
                <a:srgbClr val="DE32DE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sz="2400" dirty="0">
              <a:solidFill>
                <a:srgbClr val="DE32DE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Hopes</a:t>
            </a:r>
            <a:r>
              <a:rPr lang="en-US" sz="2400" dirty="0">
                <a:solidFill>
                  <a:schemeClr val="tx1"/>
                </a:solidFill>
              </a:rPr>
              <a:t> / What he wants</a:t>
            </a:r>
          </a:p>
          <a:p>
            <a:pPr marL="635508" lvl="1" indent="-342900">
              <a:buFont typeface="Wingdings 3" panose="05040102010807070707" pitchFamily="18" charset="2"/>
              <a:buChar char=""/>
            </a:pPr>
            <a:r>
              <a:rPr lang="fr-FR" sz="2400" dirty="0">
                <a:solidFill>
                  <a:srgbClr val="DE32DE"/>
                </a:solidFill>
              </a:rPr>
              <a:t>full </a:t>
            </a:r>
            <a:r>
              <a:rPr lang="fr-FR" sz="2400" b="1" dirty="0">
                <a:solidFill>
                  <a:srgbClr val="DE32DE"/>
                </a:solidFill>
              </a:rPr>
              <a:t>narrative</a:t>
            </a:r>
            <a:r>
              <a:rPr lang="fr-FR" sz="2400" dirty="0">
                <a:solidFill>
                  <a:srgbClr val="DE32DE"/>
                </a:solidFill>
              </a:rPr>
              <a:t> aspect </a:t>
            </a:r>
            <a:r>
              <a:rPr lang="en-US" sz="2300" dirty="0">
                <a:solidFill>
                  <a:srgbClr val="DE32DE"/>
                </a:solidFill>
              </a:rPr>
              <a:t>;</a:t>
            </a:r>
            <a:endParaRPr lang="en-US" sz="2300" b="1" dirty="0">
              <a:solidFill>
                <a:srgbClr val="DE32DE"/>
              </a:solidFill>
            </a:endParaRPr>
          </a:p>
          <a:p>
            <a:pPr marL="635508" lvl="1" indent="-342900">
              <a:buFont typeface="Wingdings 3" panose="05040102010807070707" pitchFamily="18" charset="2"/>
              <a:buChar char=""/>
            </a:pPr>
            <a:r>
              <a:rPr lang="en-US" sz="2300" b="1" dirty="0">
                <a:solidFill>
                  <a:srgbClr val="DE32DE"/>
                </a:solidFill>
              </a:rPr>
              <a:t>Explore </a:t>
            </a:r>
            <a:r>
              <a:rPr lang="en-US" sz="2300" dirty="0">
                <a:solidFill>
                  <a:srgbClr val="DE32DE"/>
                </a:solidFill>
              </a:rPr>
              <a:t>all spaces ;</a:t>
            </a:r>
          </a:p>
          <a:p>
            <a:pPr marL="635508" lvl="1" indent="-342900">
              <a:buFont typeface="Wingdings 3" panose="05040102010807070707" pitchFamily="18" charset="2"/>
              <a:buChar char=""/>
            </a:pPr>
            <a:r>
              <a:rPr lang="en-US" sz="2300" b="1" dirty="0">
                <a:solidFill>
                  <a:srgbClr val="DE32DE"/>
                </a:solidFill>
              </a:rPr>
              <a:t>Cooperative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400" dirty="0">
              <a:solidFill>
                <a:srgbClr val="DE32DE"/>
              </a:solidFill>
            </a:endParaRPr>
          </a:p>
          <a:p>
            <a:pPr marL="578358" lvl="1">
              <a:buFont typeface="Wingdings" pitchFamily="2" charset="2"/>
              <a:buChar char="§"/>
            </a:pPr>
            <a:endParaRPr lang="en-US" sz="2000" dirty="0">
              <a:solidFill>
                <a:srgbClr val="DE32D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531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DE32DE"/>
                </a:solidFill>
              </a:rPr>
              <a:t>Frustrations</a:t>
            </a:r>
            <a:endParaRPr lang="en-US" dirty="0">
              <a:solidFill>
                <a:srgbClr val="DE32D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General frustrating </a:t>
            </a:r>
            <a:r>
              <a:rPr lang="en-US" sz="2400" dirty="0">
                <a:solidFill>
                  <a:schemeClr val="tx1"/>
                </a:solidFill>
              </a:rPr>
              <a:t>elements</a:t>
            </a:r>
          </a:p>
          <a:p>
            <a:pPr marL="635508" lvl="1" indent="-342900">
              <a:buFont typeface="Wingdings 3" panose="05040102010807070707" pitchFamily="18" charset="2"/>
            </a:pPr>
            <a:r>
              <a:rPr lang="en-US" sz="2000" b="1" dirty="0">
                <a:solidFill>
                  <a:srgbClr val="DE32DE"/>
                </a:solidFill>
              </a:rPr>
              <a:t>Mechanical</a:t>
            </a:r>
            <a:r>
              <a:rPr lang="en-US" sz="2000" dirty="0">
                <a:solidFill>
                  <a:srgbClr val="DE32DE"/>
                </a:solidFill>
              </a:rPr>
              <a:t> not </a:t>
            </a:r>
            <a:r>
              <a:rPr lang="en-US" sz="2000" b="1" dirty="0">
                <a:solidFill>
                  <a:srgbClr val="DE32DE"/>
                </a:solidFill>
              </a:rPr>
              <a:t>reusable</a:t>
            </a:r>
            <a:r>
              <a:rPr lang="en-US" sz="2000" dirty="0">
                <a:solidFill>
                  <a:srgbClr val="DE32DE"/>
                </a:solidFill>
              </a:rPr>
              <a:t> ;</a:t>
            </a:r>
          </a:p>
          <a:p>
            <a:pPr marL="635508" lvl="1" indent="-342900">
              <a:buFont typeface="Wingdings 3" panose="05040102010807070707" pitchFamily="18" charset="2"/>
            </a:pPr>
            <a:r>
              <a:rPr lang="en-US" sz="2000" b="1" dirty="0">
                <a:solidFill>
                  <a:srgbClr val="DE32DE"/>
                </a:solidFill>
              </a:rPr>
              <a:t>Easy</a:t>
            </a:r>
            <a:r>
              <a:rPr lang="en-US" sz="2000" dirty="0">
                <a:solidFill>
                  <a:srgbClr val="DE32DE"/>
                </a:solidFill>
              </a:rPr>
              <a:t> to find </a:t>
            </a:r>
            <a:r>
              <a:rPr lang="en-US" sz="2000" b="1" dirty="0">
                <a:solidFill>
                  <a:srgbClr val="DE32DE"/>
                </a:solidFill>
              </a:rPr>
              <a:t>clue </a:t>
            </a:r>
            <a:r>
              <a:rPr lang="en-US" sz="2000" dirty="0">
                <a:solidFill>
                  <a:srgbClr val="DE32DE"/>
                </a:solidFill>
              </a:rPr>
              <a:t>;</a:t>
            </a:r>
            <a:endParaRPr lang="en-US" sz="2000" b="1" dirty="0">
              <a:solidFill>
                <a:srgbClr val="DE32DE"/>
              </a:solidFill>
            </a:endParaRPr>
          </a:p>
          <a:p>
            <a:pPr marL="635508" lvl="1" indent="-342900">
              <a:buFont typeface="Wingdings 3" panose="05040102010807070707" pitchFamily="18" charset="2"/>
            </a:pPr>
            <a:r>
              <a:rPr lang="en-US" sz="2000" b="1" dirty="0">
                <a:solidFill>
                  <a:srgbClr val="DE32DE"/>
                </a:solidFill>
              </a:rPr>
              <a:t>Distracted</a:t>
            </a:r>
            <a:r>
              <a:rPr lang="en-US" sz="2000" dirty="0">
                <a:solidFill>
                  <a:srgbClr val="DE32DE"/>
                </a:solidFill>
              </a:rPr>
              <a:t> player ;</a:t>
            </a:r>
          </a:p>
          <a:p>
            <a:pPr marL="635508" lvl="1" indent="-342900">
              <a:buFont typeface="Wingdings 3" panose="05040102010807070707" pitchFamily="18" charset="2"/>
            </a:pPr>
            <a:r>
              <a:rPr lang="en-US" sz="2000" b="1" dirty="0">
                <a:solidFill>
                  <a:srgbClr val="DE32DE"/>
                </a:solidFill>
              </a:rPr>
              <a:t>Puzzles</a:t>
            </a:r>
            <a:r>
              <a:rPr lang="en-US" sz="2000" dirty="0">
                <a:solidFill>
                  <a:srgbClr val="DE32DE"/>
                </a:solidFill>
              </a:rPr>
              <a:t> too easy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546C9B8-5FC0-4AA0-BA78-A86868045E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Dislike in similar  </a:t>
            </a:r>
            <a:r>
              <a:rPr lang="en-US" sz="2400" dirty="0">
                <a:solidFill>
                  <a:schemeClr val="tx1"/>
                </a:solidFill>
              </a:rPr>
              <a:t>products</a:t>
            </a:r>
          </a:p>
          <a:p>
            <a:pPr marL="635508" lvl="1" indent="-342900">
              <a:buFont typeface="Wingdings 3" panose="05040102010807070707" pitchFamily="18" charset="2"/>
            </a:pPr>
            <a:r>
              <a:rPr lang="en-US" sz="2000" b="1" dirty="0">
                <a:solidFill>
                  <a:srgbClr val="DE32DE"/>
                </a:solidFill>
              </a:rPr>
              <a:t>Don't </a:t>
            </a:r>
            <a:r>
              <a:rPr lang="en-US" sz="2000" dirty="0">
                <a:solidFill>
                  <a:srgbClr val="DE32DE"/>
                </a:solidFill>
              </a:rPr>
              <a:t>have</a:t>
            </a:r>
            <a:r>
              <a:rPr lang="en-US" sz="2000" b="1" dirty="0">
                <a:solidFill>
                  <a:srgbClr val="DE32DE"/>
                </a:solidFill>
              </a:rPr>
              <a:t> </a:t>
            </a:r>
            <a:r>
              <a:rPr lang="en-US" sz="2000" dirty="0">
                <a:solidFill>
                  <a:srgbClr val="DE32DE"/>
                </a:solidFill>
              </a:rPr>
              <a:t>the</a:t>
            </a:r>
            <a:r>
              <a:rPr lang="en-US" sz="2000" b="1" dirty="0">
                <a:solidFill>
                  <a:srgbClr val="DE32DE"/>
                </a:solidFill>
              </a:rPr>
              <a:t> time </a:t>
            </a:r>
            <a:r>
              <a:rPr lang="en-US" sz="2000" dirty="0">
                <a:solidFill>
                  <a:srgbClr val="DE32DE"/>
                </a:solidFill>
              </a:rPr>
              <a:t>;</a:t>
            </a:r>
          </a:p>
          <a:p>
            <a:pPr marL="635508" lvl="1" indent="-342900">
              <a:buFont typeface="Wingdings 3" panose="05040102010807070707" pitchFamily="18" charset="2"/>
            </a:pPr>
            <a:r>
              <a:rPr lang="fr-FR" sz="2000" b="1" dirty="0">
                <a:solidFill>
                  <a:srgbClr val="DE32DE"/>
                </a:solidFill>
              </a:rPr>
              <a:t>Non-Original </a:t>
            </a:r>
            <a:r>
              <a:rPr lang="fr-FR" sz="2000" dirty="0" err="1">
                <a:solidFill>
                  <a:srgbClr val="DE32DE"/>
                </a:solidFill>
              </a:rPr>
              <a:t>Riddle</a:t>
            </a:r>
            <a:r>
              <a:rPr lang="fr-FR" sz="2000" b="1" dirty="0">
                <a:solidFill>
                  <a:srgbClr val="DE32DE"/>
                </a:solidFill>
              </a:rPr>
              <a:t> </a:t>
            </a:r>
            <a:r>
              <a:rPr lang="fr-FR" sz="2000" dirty="0">
                <a:solidFill>
                  <a:srgbClr val="DE32DE"/>
                </a:solidFill>
              </a:rPr>
              <a:t>;</a:t>
            </a:r>
          </a:p>
          <a:p>
            <a:pPr marL="635508" lvl="1" indent="-342900">
              <a:buFont typeface="Wingdings 3" panose="05040102010807070707" pitchFamily="18" charset="2"/>
            </a:pPr>
            <a:r>
              <a:rPr lang="fr-FR" sz="2000" b="1" dirty="0">
                <a:solidFill>
                  <a:srgbClr val="DE32DE"/>
                </a:solidFill>
              </a:rPr>
              <a:t>Game</a:t>
            </a:r>
            <a:r>
              <a:rPr lang="fr-FR" sz="2000" dirty="0">
                <a:solidFill>
                  <a:srgbClr val="DE32DE"/>
                </a:solidFill>
              </a:rPr>
              <a:t> with </a:t>
            </a:r>
            <a:r>
              <a:rPr lang="fr-FR" sz="2000" b="1" dirty="0">
                <a:solidFill>
                  <a:srgbClr val="DE32DE"/>
                </a:solidFill>
              </a:rPr>
              <a:t>more</a:t>
            </a:r>
            <a:r>
              <a:rPr lang="fr-FR" sz="2000" dirty="0">
                <a:solidFill>
                  <a:srgbClr val="DE32DE"/>
                </a:solidFill>
              </a:rPr>
              <a:t> </a:t>
            </a:r>
            <a:r>
              <a:rPr lang="fr-FR" sz="2000" dirty="0" err="1">
                <a:solidFill>
                  <a:srgbClr val="DE32DE"/>
                </a:solidFill>
              </a:rPr>
              <a:t>than</a:t>
            </a:r>
            <a:r>
              <a:rPr lang="fr-FR" sz="2000" dirty="0">
                <a:solidFill>
                  <a:srgbClr val="DE32DE"/>
                </a:solidFill>
              </a:rPr>
              <a:t> </a:t>
            </a:r>
            <a:r>
              <a:rPr lang="fr-FR" sz="2000" b="1" dirty="0">
                <a:solidFill>
                  <a:srgbClr val="DE32DE"/>
                </a:solidFill>
              </a:rPr>
              <a:t>2</a:t>
            </a:r>
            <a:r>
              <a:rPr lang="fr-FR" sz="2000" dirty="0">
                <a:solidFill>
                  <a:srgbClr val="DE32DE"/>
                </a:solidFill>
              </a:rPr>
              <a:t> </a:t>
            </a:r>
            <a:r>
              <a:rPr lang="fr-FR" sz="2000" b="1" dirty="0" err="1">
                <a:solidFill>
                  <a:srgbClr val="DE32DE"/>
                </a:solidFill>
              </a:rPr>
              <a:t>players</a:t>
            </a:r>
            <a:r>
              <a:rPr lang="fr-FR" sz="2000" dirty="0">
                <a:solidFill>
                  <a:srgbClr val="DE32DE"/>
                </a:solidFill>
              </a:rPr>
              <a:t> 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Workshop_Unreal_Adventure_Game_Group_G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B8106CD-CB27-7821-3D76-844DAA38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682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DE32DE"/>
                </a:solidFill>
              </a:rPr>
              <a:t>Gaming Experience</a:t>
            </a:r>
            <a:endParaRPr lang="en-US" dirty="0">
              <a:solidFill>
                <a:srgbClr val="DE32D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6062" y="1695402"/>
            <a:ext cx="5068888" cy="3777622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When ? Periods ?</a:t>
            </a:r>
          </a:p>
          <a:p>
            <a:pPr marL="635508" lvl="1" indent="-342900">
              <a:buFont typeface="Wingdings 3" panose="05040102010807070707" pitchFamily="18" charset="2"/>
            </a:pPr>
            <a:r>
              <a:rPr lang="en-US" sz="2000" dirty="0">
                <a:solidFill>
                  <a:srgbClr val="DE32DE"/>
                </a:solidFill>
                <a:latin typeface="Montserrat SemiBold" pitchFamily="2" charset="0"/>
              </a:rPr>
              <a:t>Week-End</a:t>
            </a:r>
          </a:p>
          <a:p>
            <a:pPr marL="1035558" lvl="2" indent="-342900">
              <a:buFont typeface="Wingdings 3" panose="05040102010807070707" pitchFamily="18" charset="2"/>
            </a:pPr>
            <a:r>
              <a:rPr lang="en-US" dirty="0"/>
              <a:t>Afternoon</a:t>
            </a:r>
          </a:p>
          <a:p>
            <a:pPr marL="635508" lvl="1" indent="-342900">
              <a:buFont typeface="Wingdings 3" panose="05040102010807070707" pitchFamily="18" charset="2"/>
              <a:buChar char=""/>
            </a:pPr>
            <a:r>
              <a:rPr lang="en-US" sz="2000" dirty="0">
                <a:solidFill>
                  <a:srgbClr val="DE32DE"/>
                </a:solidFill>
                <a:latin typeface="Montserrat SemiBold" pitchFamily="2" charset="0"/>
              </a:rPr>
              <a:t>After Work (9PM-11PM)</a:t>
            </a:r>
          </a:p>
          <a:p>
            <a:pPr marL="1035558" lvl="2" indent="-342900">
              <a:buFont typeface="Wingdings 3" panose="05040102010807070707" pitchFamily="18" charset="2"/>
              <a:buChar char=""/>
            </a:pPr>
            <a:r>
              <a:rPr lang="en-US" dirty="0"/>
              <a:t>3 times a week</a:t>
            </a:r>
          </a:p>
          <a:p>
            <a:pPr marL="0" indent="0">
              <a:buFont typeface="Wingdings 3" charset="2"/>
              <a:buNone/>
            </a:pPr>
            <a:r>
              <a:rPr lang="en-US" sz="2400" b="1" dirty="0">
                <a:solidFill>
                  <a:schemeClr val="tx1"/>
                </a:solidFill>
              </a:rPr>
              <a:t>Where ?</a:t>
            </a:r>
          </a:p>
          <a:p>
            <a:pPr marL="635508" lvl="1" indent="-342900">
              <a:buFont typeface="Wingdings 3" panose="05040102010807070707" pitchFamily="18" charset="2"/>
              <a:buChar char=""/>
            </a:pPr>
            <a:r>
              <a:rPr lang="en-US" sz="2000" dirty="0">
                <a:solidFill>
                  <a:srgbClr val="DE32DE"/>
                </a:solidFill>
                <a:latin typeface="Montserrat SemiBold" pitchFamily="2" charset="0"/>
              </a:rPr>
              <a:t>Desk</a:t>
            </a:r>
          </a:p>
          <a:p>
            <a:pPr marL="1035558" lvl="2" indent="-342900">
              <a:buFont typeface="Wingdings 3" panose="05040102010807070707" pitchFamily="18" charset="2"/>
              <a:buChar char=""/>
            </a:pPr>
            <a:r>
              <a:rPr lang="en-US" b="1" dirty="0"/>
              <a:t>Gaming</a:t>
            </a:r>
            <a:r>
              <a:rPr lang="en-US" dirty="0"/>
              <a:t> Setup (Mid-Low Config)</a:t>
            </a:r>
          </a:p>
          <a:p>
            <a:pPr marL="635508" lvl="1" indent="-342900">
              <a:buFont typeface="Wingdings 3" panose="05040102010807070707" pitchFamily="18" charset="2"/>
              <a:buChar char=""/>
            </a:pPr>
            <a:r>
              <a:rPr lang="en-US" sz="2000" dirty="0">
                <a:solidFill>
                  <a:srgbClr val="DE32DE"/>
                </a:solidFill>
                <a:latin typeface="Montserrat SemiBold" pitchFamily="2" charset="0"/>
              </a:rPr>
              <a:t>Living Room</a:t>
            </a:r>
          </a:p>
          <a:p>
            <a:pPr marL="1035558" lvl="2" indent="-342900">
              <a:buFont typeface="Wingdings 3" panose="05040102010807070707" pitchFamily="18" charset="2"/>
              <a:buChar char=""/>
            </a:pPr>
            <a:r>
              <a:rPr lang="en-US" b="1" dirty="0"/>
              <a:t>PS5</a:t>
            </a:r>
            <a:r>
              <a:rPr lang="en-US" dirty="0"/>
              <a:t> w/ TV &amp; Sound System</a:t>
            </a:r>
          </a:p>
          <a:p>
            <a:pPr lvl="2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Workshop_Unreal_Adventure_Game_Group_G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D2D4DC-121E-7622-7E80-3E0AD8ADC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1955" y="1344202"/>
            <a:ext cx="2154511" cy="2204797"/>
          </a:xfrm>
          <a:prstGeom prst="rect">
            <a:avLst/>
          </a:prstGeom>
          <a:effectLst>
            <a:outerShdw blurRad="419100" dist="38100" dir="2700000" sx="103000" sy="103000" algn="tl" rotWithShape="0">
              <a:prstClr val="black">
                <a:alpha val="45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2EC243-A48B-939A-3207-736F07774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211" y="3931011"/>
            <a:ext cx="3012346" cy="2204797"/>
          </a:xfrm>
          <a:prstGeom prst="rect">
            <a:avLst/>
          </a:prstGeom>
          <a:effectLst>
            <a:outerShdw blurRad="419100" dist="38100" dir="2700000" sx="103000" sy="103000" algn="tl" rotWithShape="0">
              <a:prstClr val="black">
                <a:alpha val="45000"/>
              </a:prstClr>
            </a:outerShdw>
          </a:effectLst>
        </p:spPr>
      </p:pic>
      <p:sp>
        <p:nvSpPr>
          <p:cNvPr id="10" name="ZoneTexte 10">
            <a:extLst>
              <a:ext uri="{FF2B5EF4-FFF2-40B4-BE49-F238E27FC236}">
                <a16:creationId xmlns:a16="http://schemas.microsoft.com/office/drawing/2014/main" id="{40C77601-9823-FEF2-A690-833158FA5FD7}"/>
              </a:ext>
            </a:extLst>
          </p:cNvPr>
          <p:cNvSpPr txBox="1"/>
          <p:nvPr/>
        </p:nvSpPr>
        <p:spPr>
          <a:xfrm>
            <a:off x="6438739" y="6131601"/>
            <a:ext cx="2933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rgbClr val="DE32DE"/>
                </a:solidFill>
              </a:rPr>
              <a:t>Living room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720A0DE-CBC6-4760-BC79-60E12B62FC6F}"/>
              </a:ext>
            </a:extLst>
          </p:cNvPr>
          <p:cNvSpPr txBox="1"/>
          <p:nvPr/>
        </p:nvSpPr>
        <p:spPr>
          <a:xfrm>
            <a:off x="8742565" y="3584213"/>
            <a:ext cx="2933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rgbClr val="DE32DE"/>
                </a:solidFill>
              </a:rPr>
              <a:t>Desk</a:t>
            </a:r>
          </a:p>
        </p:txBody>
      </p:sp>
    </p:spTree>
    <p:extLst>
      <p:ext uri="{BB962C8B-B14F-4D97-AF65-F5344CB8AC3E}">
        <p14:creationId xmlns:p14="http://schemas.microsoft.com/office/powerpoint/2010/main" val="3029397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DE32DE"/>
                </a:solidFill>
              </a:rPr>
              <a:t>Media consumption</a:t>
            </a:r>
            <a:endParaRPr lang="en-US" dirty="0">
              <a:solidFill>
                <a:srgbClr val="DE32D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511" y="2131593"/>
            <a:ext cx="8915400" cy="37776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Which media does she enjoy ?</a:t>
            </a:r>
          </a:p>
          <a:p>
            <a:pPr marL="635508" lvl="1" indent="-342900">
              <a:buFont typeface="Wingdings 3" panose="05040102010807070707" pitchFamily="18" charset="2"/>
            </a:pPr>
            <a:r>
              <a:rPr lang="en-US" sz="2000" dirty="0">
                <a:solidFill>
                  <a:srgbClr val="DE32DE"/>
                </a:solidFill>
                <a:latin typeface="Montserrat SemiBold" pitchFamily="2" charset="0"/>
              </a:rPr>
              <a:t>Watch :</a:t>
            </a:r>
          </a:p>
          <a:p>
            <a:pPr lvl="2"/>
            <a:r>
              <a:rPr lang="en-US" b="1" dirty="0"/>
              <a:t>Action – Adventure  movies : ex: Avatar, Indiana Jones, etc.</a:t>
            </a:r>
          </a:p>
          <a:p>
            <a:pPr lvl="2"/>
            <a:endParaRPr lang="en-US" b="1" dirty="0"/>
          </a:p>
          <a:p>
            <a:pPr lvl="2"/>
            <a:r>
              <a:rPr lang="en-US" b="1" dirty="0"/>
              <a:t>TV Shows : ex : Game of Thrones, Sherlock Holmes, etc.</a:t>
            </a:r>
          </a:p>
          <a:p>
            <a:pPr marL="914400" lvl="2" indent="0">
              <a:buNone/>
            </a:pPr>
            <a:endParaRPr lang="en-US" b="1" dirty="0"/>
          </a:p>
          <a:p>
            <a:pPr lvl="2"/>
            <a:r>
              <a:rPr lang="en-US" b="1" dirty="0"/>
              <a:t>Ghibli : Ponyo sur la </a:t>
            </a:r>
            <a:r>
              <a:rPr lang="en-US" b="1" dirty="0" err="1"/>
              <a:t>falaise</a:t>
            </a:r>
            <a:r>
              <a:rPr lang="en-US" b="1" dirty="0"/>
              <a:t>, Le </a:t>
            </a:r>
            <a:r>
              <a:rPr lang="en-US" b="1" dirty="0" err="1"/>
              <a:t>tombeau</a:t>
            </a:r>
            <a:r>
              <a:rPr lang="en-US" b="1" dirty="0"/>
              <a:t> des </a:t>
            </a:r>
            <a:r>
              <a:rPr lang="en-US" b="1" dirty="0" err="1"/>
              <a:t>lucioles</a:t>
            </a:r>
            <a:r>
              <a:rPr lang="en-US" b="1" dirty="0"/>
              <a:t>, Ocean Waves</a:t>
            </a:r>
          </a:p>
          <a:p>
            <a:pPr lvl="2"/>
            <a:endParaRPr lang="en-US" b="1" dirty="0"/>
          </a:p>
          <a:p>
            <a:pPr lvl="2"/>
            <a:r>
              <a:rPr lang="en-US" b="1" dirty="0" err="1"/>
              <a:t>Youtube</a:t>
            </a:r>
            <a:r>
              <a:rPr lang="en-US" b="1" dirty="0"/>
              <a:t>-Twitch Channels : ex: Puzzle guy, </a:t>
            </a:r>
            <a:r>
              <a:rPr lang="en-US" b="1" dirty="0" err="1"/>
              <a:t>Mr.Puzzle</a:t>
            </a:r>
            <a:r>
              <a:rPr lang="en-US" b="1" dirty="0"/>
              <a:t>, </a:t>
            </a:r>
          </a:p>
          <a:p>
            <a:pPr marL="635508" lvl="1" indent="-342900">
              <a:buFont typeface="Wingdings 3" panose="05040102010807070707" pitchFamily="18" charset="2"/>
            </a:pPr>
            <a:endParaRPr lang="en-US" sz="2000" dirty="0">
              <a:solidFill>
                <a:srgbClr val="DE32DE"/>
              </a:solidFill>
              <a:latin typeface="Montserrat SemiBold" pitchFamily="2" charset="0"/>
            </a:endParaRPr>
          </a:p>
          <a:p>
            <a:pPr marL="635508" lvl="1" indent="-342900">
              <a:buFont typeface="Wingdings 3" panose="05040102010807070707" pitchFamily="18" charset="2"/>
            </a:pPr>
            <a:endParaRPr lang="en-US" sz="2000" dirty="0">
              <a:solidFill>
                <a:srgbClr val="DE32DE"/>
              </a:solidFill>
              <a:latin typeface="Montserrat SemiBold" pitchFamily="2" charset="0"/>
            </a:endParaRPr>
          </a:p>
          <a:p>
            <a:pPr marL="635508" lvl="1" indent="-342900">
              <a:buFont typeface="Wingdings 3" panose="05040102010807070707" pitchFamily="18" charset="2"/>
            </a:pPr>
            <a:endParaRPr lang="en-US" sz="2000" dirty="0">
              <a:solidFill>
                <a:srgbClr val="DE32DE"/>
              </a:solidFill>
              <a:latin typeface="Montserrat SemiBold" pitchFamily="2" charset="0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Workshop_Unreal_Adventure_Game_Group_G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673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DE32DE"/>
                </a:solidFill>
              </a:rPr>
              <a:t>Media consumption</a:t>
            </a:r>
            <a:endParaRPr lang="en-US" dirty="0">
              <a:solidFill>
                <a:srgbClr val="DE32D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511" y="2131593"/>
            <a:ext cx="8915400" cy="37776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Which media does she enjoy ?</a:t>
            </a:r>
          </a:p>
          <a:p>
            <a:pPr marL="635508" lvl="1" indent="-342900">
              <a:buFont typeface="Wingdings 3" panose="05040102010807070707" pitchFamily="18" charset="2"/>
            </a:pPr>
            <a:r>
              <a:rPr lang="en-US" sz="2000" dirty="0">
                <a:solidFill>
                  <a:srgbClr val="DE32DE"/>
                </a:solidFill>
                <a:latin typeface="Montserrat SemiBold" pitchFamily="2" charset="0"/>
              </a:rPr>
              <a:t>Read : </a:t>
            </a:r>
          </a:p>
          <a:p>
            <a:pPr lvl="2"/>
            <a:r>
              <a:rPr lang="en-US" b="1" dirty="0"/>
              <a:t>Books : ex :  Le Hobbit, Harry Potter series, Les </a:t>
            </a:r>
            <a:r>
              <a:rPr lang="en-US" b="1" dirty="0" err="1"/>
              <a:t>lieux</a:t>
            </a:r>
            <a:r>
              <a:rPr lang="en-US" b="1" dirty="0"/>
              <a:t> </a:t>
            </a:r>
            <a:r>
              <a:rPr lang="en-US" b="1" dirty="0" err="1"/>
              <a:t>sombres</a:t>
            </a:r>
            <a:r>
              <a:rPr lang="en-US" b="1" dirty="0"/>
              <a:t> de Gillian Flynn, </a:t>
            </a:r>
          </a:p>
          <a:p>
            <a:pPr lvl="2"/>
            <a:endParaRPr lang="en-US" b="1" dirty="0"/>
          </a:p>
          <a:p>
            <a:pPr lvl="2"/>
            <a:r>
              <a:rPr lang="en-US" b="1" dirty="0"/>
              <a:t>Comics / Manga : ex : Black Butler, Death Note, Detective Conan</a:t>
            </a:r>
          </a:p>
          <a:p>
            <a:pPr marL="914400" lvl="2" indent="0">
              <a:buNone/>
            </a:pPr>
            <a:endParaRPr lang="en-US" b="1" dirty="0"/>
          </a:p>
          <a:p>
            <a:pPr lvl="2"/>
            <a:r>
              <a:rPr lang="en-US" b="1" dirty="0"/>
              <a:t>Magazines : ex : </a:t>
            </a:r>
            <a:r>
              <a:rPr lang="fr-FR" b="1" dirty="0"/>
              <a:t>The Sacramento Bee</a:t>
            </a:r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Workshop_Unreal_Adventure_Game_Group_G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823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Custom 1">
      <a:majorFont>
        <a:latin typeface="Montserrat Black"/>
        <a:ea typeface=""/>
        <a:cs typeface=""/>
      </a:majorFont>
      <a:minorFont>
        <a:latin typeface="Montserrat"/>
        <a:ea typeface=""/>
        <a:cs typeface="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</TotalTime>
  <Words>542</Words>
  <Application>Microsoft Office PowerPoint</Application>
  <PresentationFormat>Widescreen</PresentationFormat>
  <Paragraphs>135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Montserrat</vt:lpstr>
      <vt:lpstr>Montserrat Black</vt:lpstr>
      <vt:lpstr>Montserrat SemiBold</vt:lpstr>
      <vt:lpstr>Wingdings</vt:lpstr>
      <vt:lpstr>Wingdings 3</vt:lpstr>
      <vt:lpstr>Wisp</vt:lpstr>
      <vt:lpstr>Jasmine « JasMight» Wright</vt:lpstr>
      <vt:lpstr>Jasmine « JasMight » Wright  </vt:lpstr>
      <vt:lpstr>Geographical localization </vt:lpstr>
      <vt:lpstr>Archetypes</vt:lpstr>
      <vt:lpstr>Motivations</vt:lpstr>
      <vt:lpstr>Frustrations</vt:lpstr>
      <vt:lpstr>Gaming Experience</vt:lpstr>
      <vt:lpstr>Media consumption</vt:lpstr>
      <vt:lpstr>Media consumption</vt:lpstr>
      <vt:lpstr>Online identity</vt:lpstr>
      <vt:lpstr>Hobbies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Jean « soyloco » Malecroi</dc:title>
  <dc:creator>Guillaume BENOIT</dc:creator>
  <cp:lastModifiedBy>Max FERRIER</cp:lastModifiedBy>
  <cp:revision>20</cp:revision>
  <dcterms:created xsi:type="dcterms:W3CDTF">2020-11-23T13:37:40Z</dcterms:created>
  <dcterms:modified xsi:type="dcterms:W3CDTF">2023-02-14T12:37:24Z</dcterms:modified>
</cp:coreProperties>
</file>