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031A-FF95-DDEE-F1AE-89DE113DA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EB7D6-55CE-FB1D-5639-03FF39D2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F716-D80C-9E31-CDB8-09DF7C6F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3DF7-88C0-CF04-2228-54F339C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22A5-C243-91EA-8549-9F9BE25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B6F6-4ADE-C0C5-8C47-66C4DE83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1998-0475-7A57-BE04-778BAF4B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EFCE-A1C0-E1F2-58A7-79587401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B921-A79F-951B-83A3-5509882B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FE95-FD1B-6596-6F2C-137329DC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FA125-A7AD-61E3-D481-744D2DB8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899F8-2C9D-9640-ED60-674AE9A2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6AB7-E61A-716C-A39F-CF3FB86A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6875-C629-8A76-E434-6FF77D51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D627-2CAD-DE8A-B71E-B196AA2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11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31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391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09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606789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48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56640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3902994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C901-AA23-B4ED-A892-5A39259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4984-3241-DF27-3737-53B40282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17C2-B528-0BCE-1BE2-12D5F9C3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F17C-816F-1835-25AE-0645A3DE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4890-A3BC-5FB9-14E0-D73760A8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6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808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79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87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553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26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14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27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47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2BD1-FB8A-2C8F-5F73-8667E6F5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3DB4-BFC3-360B-2B77-A06BA82E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90-F362-B986-257B-86250568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8E89-C633-6EF5-A784-EA24D6A0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9836-8B92-B97E-A998-6311F1A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CD18-82FE-7D50-2ADB-0042F3F0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0358-8A85-D8F3-0798-1CF6E050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386F-B981-32DA-435A-375AC84C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DB5B8-5924-CD87-9D95-668A7417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1706D-F10F-2873-E513-DF68E79C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019B-32B1-5C20-BE1B-D8AAAD4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5B2-3F28-40BD-DBB4-10EC5191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5EF-DBF0-4938-E9F8-DDE0C27D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FE2DB-90B2-44EF-16FE-E73C7EBE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40BD6-CA1E-3A4F-ADAC-F01BCA5E0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16F22-1D80-A402-93CB-EE52C6E6C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87D91-9300-5D38-BD23-22173434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67884-C5C2-42AC-8B3D-0DB3DB6C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AC27-BA40-CF1A-DB7B-E9B48268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363D-9639-DE41-B462-50B1B17A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980B0-B6A3-1203-853A-9A386E3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C702-6CB6-C2EF-004F-1EB3C5E2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4486-DF40-06FD-9CAE-F290CF88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FBD30-438C-C5EF-3A6B-0FA783E9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2F948-07FB-BF24-03FB-9414E126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04D0-8113-DCDF-079B-D38C64A8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5B6-7E50-A8B0-01FD-AD055F96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34CE-8377-5AC0-D433-1B8BE147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8372-BA5D-00B1-C635-8A9C63B3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37F6-FDB0-A8D0-E6B8-15563015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8CCD0-AC0F-8EB0-035B-52AC0E6A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D7383-59D1-9AAA-BB64-4A2886B1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594-7352-813A-2122-A9EDEE9C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799DF-516F-6BC7-01F3-DE6066E43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7D9C-CE86-2401-8013-5669C44B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2AC5-8341-F292-39E1-AC062715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6789-2B02-5EE5-A08E-B34178D0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20A3-91DF-805B-3221-F7CFD419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79B1E-B91B-4F5B-DB82-41457583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B6D4D-F629-CE60-28C7-9C013F79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69EE-C25E-ACA3-C577-825A7C04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1B9A-8FDB-4243-BDCA-B466FFCAD1A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F47D-287C-011D-AE0F-02B8FFABE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FCD3-77F4-0AE3-1D8E-57F00D181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1BB1-0868-483E-AF8A-32EDFCD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2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93BD-BCA2-43C6-798C-3AB5623A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37"/>
            <a:ext cx="9144000" cy="772698"/>
          </a:xfrm>
        </p:spPr>
        <p:txBody>
          <a:bodyPr>
            <a:normAutofit/>
          </a:bodyPr>
          <a:lstStyle/>
          <a:p>
            <a:r>
              <a:rPr lang="e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  <a:br>
              <a:rPr lang="e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KĨ THUẬT VÀ CÔNG NGHỆ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D0399-AE42-6CC5-4FA9-326FFA47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358" y="4080939"/>
            <a:ext cx="5049078" cy="1655762"/>
          </a:xfrm>
        </p:spPr>
        <p:txBody>
          <a:bodyPr>
            <a:noAutofit/>
          </a:bodyPr>
          <a:lstStyle/>
          <a:p>
            <a:pPr algn="l"/>
            <a:r>
              <a:rPr lang="en-US">
                <a:latin typeface="+mj-lt"/>
              </a:rPr>
              <a:t>TS. Cao Thanh Sơn</a:t>
            </a:r>
          </a:p>
          <a:p>
            <a:pPr algn="l"/>
            <a:r>
              <a:rPr lang="en-US">
                <a:latin typeface="+mj-lt"/>
              </a:rPr>
              <a:t>Thái Lê Minh Duy, 205748020110166</a:t>
            </a:r>
          </a:p>
          <a:p>
            <a:pPr algn="l"/>
            <a:r>
              <a:rPr lang="en-US">
                <a:latin typeface="+mj-lt"/>
              </a:rPr>
              <a:t>Nguyễn Trung Hậu, 205748020110167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034DF0-C84F-3793-0FDA-379B75FA6AEF}"/>
              </a:ext>
            </a:extLst>
          </p:cNvPr>
          <p:cNvSpPr txBox="1">
            <a:spLocks/>
          </p:cNvSpPr>
          <p:nvPr/>
        </p:nvSpPr>
        <p:spPr>
          <a:xfrm>
            <a:off x="1524000" y="1408332"/>
            <a:ext cx="9144000" cy="128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TỔNG QUAN ĐỒ ÁN </a:t>
            </a:r>
          </a:p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CB0ED9-9698-175C-F4D0-00927D05865A}"/>
              </a:ext>
            </a:extLst>
          </p:cNvPr>
          <p:cNvSpPr txBox="1">
            <a:spLocks/>
          </p:cNvSpPr>
          <p:nvPr/>
        </p:nvSpPr>
        <p:spPr>
          <a:xfrm>
            <a:off x="622853" y="3030341"/>
            <a:ext cx="10946294" cy="797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QUẢN LÝ NHÀ 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5889F9-7968-29DF-DCCD-05FD50B618F8}"/>
              </a:ext>
            </a:extLst>
          </p:cNvPr>
          <p:cNvSpPr txBox="1">
            <a:spLocks/>
          </p:cNvSpPr>
          <p:nvPr/>
        </p:nvSpPr>
        <p:spPr>
          <a:xfrm>
            <a:off x="5042452" y="4080939"/>
            <a:ext cx="17824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+mj-lt"/>
              </a:rPr>
              <a:t>GVHD: </a:t>
            </a:r>
          </a:p>
          <a:p>
            <a:pPr algn="r"/>
            <a:r>
              <a:rPr lang="en-US">
                <a:latin typeface="+mj-lt"/>
              </a:rPr>
              <a:t>SV nhóm:</a:t>
            </a:r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02E6E-8E6B-A7CC-5CA4-CD8899EEE761}"/>
              </a:ext>
            </a:extLst>
          </p:cNvPr>
          <p:cNvSpPr txBox="1">
            <a:spLocks/>
          </p:cNvSpPr>
          <p:nvPr/>
        </p:nvSpPr>
        <p:spPr>
          <a:xfrm>
            <a:off x="4573341" y="6112159"/>
            <a:ext cx="2969118" cy="452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Nghệ An, 10/2023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675ED4-946F-1759-2196-5DB16B0EF2FE}"/>
              </a:ext>
            </a:extLst>
          </p:cNvPr>
          <p:cNvCxnSpPr>
            <a:cxnSpLocks/>
          </p:cNvCxnSpPr>
          <p:nvPr/>
        </p:nvCxnSpPr>
        <p:spPr>
          <a:xfrm>
            <a:off x="3398520" y="1119992"/>
            <a:ext cx="539496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ue circle with a map and white text&#10;&#10;Description automatically generated">
            <a:extLst>
              <a:ext uri="{FF2B5EF4-FFF2-40B4-BE49-F238E27FC236}">
                <a16:creationId xmlns:a16="http://schemas.microsoft.com/office/drawing/2014/main" id="{FB3CF644-CDF2-4E84-956B-A173DC45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452145"/>
            <a:ext cx="1062446" cy="10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9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54813"/>
            <a:ext cx="6072622" cy="2958275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Mục tiêu đề tài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Mô hình phát triển phần mềm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Công cụ thực hiện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vi-VN"/>
              <a:t>Kế hoạch thực hiện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8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Mục tiêu đề tài</a:t>
            </a:r>
            <a:endParaRPr lang="en-US" sz="36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72462"/>
            <a:ext cx="7091943" cy="4083888"/>
          </a:xfrm>
        </p:spPr>
        <p:txBody>
          <a:bodyPr/>
          <a:lstStyle/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Giới thiệu nhà hàng và thực đơn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Đặt chỗ và đặt hàng trực tuyến</a:t>
            </a:r>
            <a:endParaRPr lang="en-US" sz="2600"/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Có liên hệ từ khách hàng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Chức năng quản lý cho từng phần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Theo giõi tồn kho</a:t>
            </a:r>
            <a:endParaRPr lang="en-US" sz="2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E2999-61F8-70C0-888E-38D5381F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55" y="2337943"/>
            <a:ext cx="5835445" cy="3430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Mô hình phát triển phần mềm</a:t>
            </a:r>
            <a:endParaRPr lang="en-US" sz="36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71" y="1891521"/>
            <a:ext cx="3821092" cy="3930305"/>
          </a:xfrm>
        </p:spPr>
        <p:txBody>
          <a:bodyPr/>
          <a:lstStyle/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Mô hình Agile</a:t>
            </a:r>
            <a:endParaRPr lang="en-US" sz="2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 descr="A diagram of a gear with arrows&#10;&#10;Description automatically generated">
            <a:extLst>
              <a:ext uri="{FF2B5EF4-FFF2-40B4-BE49-F238E27FC236}">
                <a16:creationId xmlns:a16="http://schemas.microsoft.com/office/drawing/2014/main" id="{945A065D-E136-26CE-00F4-E34142A7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51" y="2347004"/>
            <a:ext cx="7288697" cy="43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Công cụ thực hiện</a:t>
            </a:r>
            <a:endParaRPr lang="en-US" sz="36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72462"/>
            <a:ext cx="7091943" cy="4083888"/>
          </a:xfrm>
        </p:spPr>
        <p:txBody>
          <a:bodyPr/>
          <a:lstStyle/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Quản lý dự án: Trello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Quản lý mã nguồn: Github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Phần mềm lập trình: Visual Studio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Ngôn ngữ lập trình: C#</a:t>
            </a:r>
          </a:p>
          <a:p>
            <a:pPr marL="274320" indent="-274320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600"/>
              <a:t>Hệ quản trị cơ sở dữ liệu: SQL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Kế hoạch thực hiện</a:t>
            </a:r>
            <a:endParaRPr lang="en-US" sz="3600" dirty="0"/>
          </a:p>
        </p:txBody>
      </p:sp>
      <p:cxnSp>
        <p:nvCxnSpPr>
          <p:cNvPr id="177" name="Google Shape;462;p47">
            <a:extLst>
              <a:ext uri="{FF2B5EF4-FFF2-40B4-BE49-F238E27FC236}">
                <a16:creationId xmlns:a16="http://schemas.microsoft.com/office/drawing/2014/main" id="{B83C374B-4946-34C8-5103-4E1BCE095B60}"/>
              </a:ext>
            </a:extLst>
          </p:cNvPr>
          <p:cNvCxnSpPr>
            <a:cxnSpLocks/>
          </p:cNvCxnSpPr>
          <p:nvPr/>
        </p:nvCxnSpPr>
        <p:spPr>
          <a:xfrm flipH="1">
            <a:off x="8328422" y="4104331"/>
            <a:ext cx="8523" cy="1828800"/>
          </a:xfrm>
          <a:prstGeom prst="straightConnector1">
            <a:avLst/>
          </a:prstGeom>
          <a:noFill/>
          <a:ln w="38100" cap="flat" cmpd="sng">
            <a:solidFill>
              <a:srgbClr val="77C6F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8" name="Google Shape;466;p47">
            <a:extLst>
              <a:ext uri="{FF2B5EF4-FFF2-40B4-BE49-F238E27FC236}">
                <a16:creationId xmlns:a16="http://schemas.microsoft.com/office/drawing/2014/main" id="{5D04C47B-7C43-E67B-079C-675F07BA5D4D}"/>
              </a:ext>
            </a:extLst>
          </p:cNvPr>
          <p:cNvGrpSpPr/>
          <p:nvPr/>
        </p:nvGrpSpPr>
        <p:grpSpPr>
          <a:xfrm>
            <a:off x="96645" y="3927479"/>
            <a:ext cx="11278798" cy="368284"/>
            <a:chOff x="1464850" y="436376"/>
            <a:chExt cx="7087762" cy="231435"/>
          </a:xfrm>
        </p:grpSpPr>
        <p:sp>
          <p:nvSpPr>
            <p:cNvPr id="179" name="Google Shape;467;p47">
              <a:extLst>
                <a:ext uri="{FF2B5EF4-FFF2-40B4-BE49-F238E27FC236}">
                  <a16:creationId xmlns:a16="http://schemas.microsoft.com/office/drawing/2014/main" id="{243DE886-E4F6-A9F5-C863-D15D44797DC4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468;p47">
              <a:extLst>
                <a:ext uri="{FF2B5EF4-FFF2-40B4-BE49-F238E27FC236}">
                  <a16:creationId xmlns:a16="http://schemas.microsoft.com/office/drawing/2014/main" id="{E86E4B6F-6F86-B50F-B3CF-782F4B0C410F}"/>
                </a:ext>
              </a:extLst>
            </p:cNvPr>
            <p:cNvSpPr/>
            <p:nvPr/>
          </p:nvSpPr>
          <p:spPr>
            <a:xfrm>
              <a:off x="3962022" y="436376"/>
              <a:ext cx="222300" cy="222300"/>
            </a:xfrm>
            <a:prstGeom prst="diamond">
              <a:avLst/>
            </a:pr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469;p47">
              <a:extLst>
                <a:ext uri="{FF2B5EF4-FFF2-40B4-BE49-F238E27FC236}">
                  <a16:creationId xmlns:a16="http://schemas.microsoft.com/office/drawing/2014/main" id="{AC9A4385-0B32-D22E-5A3B-53826B140095}"/>
                </a:ext>
              </a:extLst>
            </p:cNvPr>
            <p:cNvSpPr/>
            <p:nvPr/>
          </p:nvSpPr>
          <p:spPr>
            <a:xfrm>
              <a:off x="6532197" y="445511"/>
              <a:ext cx="222300" cy="222300"/>
            </a:xfrm>
            <a:prstGeom prst="diamond">
              <a:avLst/>
            </a:pr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470;p47">
              <a:extLst>
                <a:ext uri="{FF2B5EF4-FFF2-40B4-BE49-F238E27FC236}">
                  <a16:creationId xmlns:a16="http://schemas.microsoft.com/office/drawing/2014/main" id="{214C2894-AF53-3EBD-31C8-924BF750FBAC}"/>
                </a:ext>
              </a:extLst>
            </p:cNvPr>
            <p:cNvSpPr/>
            <p:nvPr/>
          </p:nvSpPr>
          <p:spPr>
            <a:xfrm>
              <a:off x="2672835" y="436376"/>
              <a:ext cx="222300" cy="222300"/>
            </a:xfrm>
            <a:prstGeom prst="diamond">
              <a:avLst/>
            </a:pr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71;p47">
              <a:extLst>
                <a:ext uri="{FF2B5EF4-FFF2-40B4-BE49-F238E27FC236}">
                  <a16:creationId xmlns:a16="http://schemas.microsoft.com/office/drawing/2014/main" id="{846F9280-4154-0F01-6C26-DDD84B81B236}"/>
                </a:ext>
              </a:extLst>
            </p:cNvPr>
            <p:cNvSpPr/>
            <p:nvPr/>
          </p:nvSpPr>
          <p:spPr>
            <a:xfrm>
              <a:off x="5278756" y="445511"/>
              <a:ext cx="222300" cy="222300"/>
            </a:xfrm>
            <a:prstGeom prst="diamond">
              <a:avLst/>
            </a:pr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472;p47">
              <a:extLst>
                <a:ext uri="{FF2B5EF4-FFF2-40B4-BE49-F238E27FC236}">
                  <a16:creationId xmlns:a16="http://schemas.microsoft.com/office/drawing/2014/main" id="{DB317E1D-260F-8EC2-A708-E3CF47F63DEC}"/>
                </a:ext>
              </a:extLst>
            </p:cNvPr>
            <p:cNvCxnSpPr/>
            <p:nvPr/>
          </p:nvCxnSpPr>
          <p:spPr>
            <a:xfrm>
              <a:off x="1736754" y="547513"/>
              <a:ext cx="861934" cy="0"/>
            </a:xfrm>
            <a:prstGeom prst="straightConnector1">
              <a:avLst/>
            </a:prstGeom>
            <a:noFill/>
            <a:ln w="19050" cap="flat" cmpd="sng">
              <a:solidFill>
                <a:srgbClr val="3D3D3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473;p47">
              <a:extLst>
                <a:ext uri="{FF2B5EF4-FFF2-40B4-BE49-F238E27FC236}">
                  <a16:creationId xmlns:a16="http://schemas.microsoft.com/office/drawing/2014/main" id="{7D9041A9-8BF0-8B91-928B-B9A80470D8D8}"/>
                </a:ext>
              </a:extLst>
            </p:cNvPr>
            <p:cNvCxnSpPr/>
            <p:nvPr/>
          </p:nvCxnSpPr>
          <p:spPr>
            <a:xfrm>
              <a:off x="2977217" y="547513"/>
              <a:ext cx="861934" cy="0"/>
            </a:xfrm>
            <a:prstGeom prst="straightConnector1">
              <a:avLst/>
            </a:prstGeom>
            <a:noFill/>
            <a:ln w="19050" cap="flat" cmpd="sng">
              <a:solidFill>
                <a:srgbClr val="3D3D3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474;p47">
              <a:extLst>
                <a:ext uri="{FF2B5EF4-FFF2-40B4-BE49-F238E27FC236}">
                  <a16:creationId xmlns:a16="http://schemas.microsoft.com/office/drawing/2014/main" id="{E8D0F82A-5A81-CFC7-3F1B-B1E6BE319EA2}"/>
                </a:ext>
              </a:extLst>
            </p:cNvPr>
            <p:cNvCxnSpPr/>
            <p:nvPr/>
          </p:nvCxnSpPr>
          <p:spPr>
            <a:xfrm>
              <a:off x="4283097" y="547513"/>
              <a:ext cx="861934" cy="0"/>
            </a:xfrm>
            <a:prstGeom prst="straightConnector1">
              <a:avLst/>
            </a:prstGeom>
            <a:noFill/>
            <a:ln w="19050" cap="flat" cmpd="sng">
              <a:solidFill>
                <a:srgbClr val="3D3D3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475;p47">
              <a:extLst>
                <a:ext uri="{FF2B5EF4-FFF2-40B4-BE49-F238E27FC236}">
                  <a16:creationId xmlns:a16="http://schemas.microsoft.com/office/drawing/2014/main" id="{DDB6206B-A6AA-1C4E-1F90-1C0237C49937}"/>
                </a:ext>
              </a:extLst>
            </p:cNvPr>
            <p:cNvCxnSpPr/>
            <p:nvPr/>
          </p:nvCxnSpPr>
          <p:spPr>
            <a:xfrm>
              <a:off x="5585659" y="556661"/>
              <a:ext cx="861934" cy="0"/>
            </a:xfrm>
            <a:prstGeom prst="straightConnector1">
              <a:avLst/>
            </a:prstGeom>
            <a:noFill/>
            <a:ln w="19050" cap="flat" cmpd="sng">
              <a:solidFill>
                <a:srgbClr val="3D3D3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475;p47">
              <a:extLst>
                <a:ext uri="{FF2B5EF4-FFF2-40B4-BE49-F238E27FC236}">
                  <a16:creationId xmlns:a16="http://schemas.microsoft.com/office/drawing/2014/main" id="{D5AD214B-FE08-5E68-C9FE-5CDF1EDFEC85}"/>
                </a:ext>
              </a:extLst>
            </p:cNvPr>
            <p:cNvCxnSpPr/>
            <p:nvPr/>
          </p:nvCxnSpPr>
          <p:spPr>
            <a:xfrm>
              <a:off x="6828745" y="556661"/>
              <a:ext cx="1723867" cy="0"/>
            </a:xfrm>
            <a:prstGeom prst="straightConnector1">
              <a:avLst/>
            </a:prstGeom>
            <a:noFill/>
            <a:ln w="19050" cap="flat" cmpd="sng">
              <a:solidFill>
                <a:srgbClr val="3D3D3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8" name="Google Shape;478;p47">
            <a:extLst>
              <a:ext uri="{FF2B5EF4-FFF2-40B4-BE49-F238E27FC236}">
                <a16:creationId xmlns:a16="http://schemas.microsoft.com/office/drawing/2014/main" id="{B9EC3540-88EE-95A7-007F-5DC250F8FCF9}"/>
              </a:ext>
            </a:extLst>
          </p:cNvPr>
          <p:cNvCxnSpPr>
            <a:cxnSpLocks/>
          </p:cNvCxnSpPr>
          <p:nvPr/>
        </p:nvCxnSpPr>
        <p:spPr>
          <a:xfrm>
            <a:off x="4243390" y="4104331"/>
            <a:ext cx="2" cy="1828800"/>
          </a:xfrm>
          <a:prstGeom prst="straightConnector1">
            <a:avLst/>
          </a:prstGeom>
          <a:noFill/>
          <a:ln w="38100" cap="flat" cmpd="sng">
            <a:solidFill>
              <a:srgbClr val="77C6F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481;p47">
            <a:extLst>
              <a:ext uri="{FF2B5EF4-FFF2-40B4-BE49-F238E27FC236}">
                <a16:creationId xmlns:a16="http://schemas.microsoft.com/office/drawing/2014/main" id="{1FBC6FC4-682C-8FEA-4A46-BF708FC24CFA}"/>
              </a:ext>
            </a:extLst>
          </p:cNvPr>
          <p:cNvCxnSpPr>
            <a:cxnSpLocks/>
          </p:cNvCxnSpPr>
          <p:nvPr/>
        </p:nvCxnSpPr>
        <p:spPr>
          <a:xfrm flipH="1">
            <a:off x="281369" y="4104331"/>
            <a:ext cx="2" cy="1828800"/>
          </a:xfrm>
          <a:prstGeom prst="straightConnector1">
            <a:avLst/>
          </a:prstGeom>
          <a:noFill/>
          <a:ln w="38100" cap="flat" cmpd="sng">
            <a:solidFill>
              <a:srgbClr val="77C6F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482;p47">
            <a:extLst>
              <a:ext uri="{FF2B5EF4-FFF2-40B4-BE49-F238E27FC236}">
                <a16:creationId xmlns:a16="http://schemas.microsoft.com/office/drawing/2014/main" id="{B7B1567B-E7F2-A7BC-9EF3-5ACC3F86206E}"/>
              </a:ext>
            </a:extLst>
          </p:cNvPr>
          <p:cNvSpPr txBox="1"/>
          <p:nvPr/>
        </p:nvSpPr>
        <p:spPr>
          <a:xfrm>
            <a:off x="352218" y="4281184"/>
            <a:ext cx="3190815" cy="16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vi-VN" sz="2400" b="1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Bước 1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(Cả nhóm)</a:t>
            </a:r>
            <a:endParaRPr lang="vi-VN" sz="2400" b="1" kern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Phân tích yêu cầu</a:t>
            </a: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Thu thập tài liệu</a:t>
            </a:r>
            <a:endParaRPr sz="2400" kern="0" dirty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</p:txBody>
      </p:sp>
      <p:cxnSp>
        <p:nvCxnSpPr>
          <p:cNvPr id="192" name="Google Shape;484;p47">
            <a:extLst>
              <a:ext uri="{FF2B5EF4-FFF2-40B4-BE49-F238E27FC236}">
                <a16:creationId xmlns:a16="http://schemas.microsoft.com/office/drawing/2014/main" id="{6FC2FC68-F031-C788-DD0E-1B8A55A41C7C}"/>
              </a:ext>
            </a:extLst>
          </p:cNvPr>
          <p:cNvCxnSpPr>
            <a:cxnSpLocks/>
          </p:cNvCxnSpPr>
          <p:nvPr/>
        </p:nvCxnSpPr>
        <p:spPr>
          <a:xfrm>
            <a:off x="6321913" y="2242875"/>
            <a:ext cx="2" cy="1828800"/>
          </a:xfrm>
          <a:prstGeom prst="straightConnector1">
            <a:avLst/>
          </a:prstGeom>
          <a:noFill/>
          <a:ln w="38100" cap="flat" cmpd="sng">
            <a:solidFill>
              <a:srgbClr val="77C6F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B414AE-8008-7344-CCCE-C772EA4E2168}"/>
              </a:ext>
            </a:extLst>
          </p:cNvPr>
          <p:cNvGrpSpPr/>
          <p:nvPr/>
        </p:nvGrpSpPr>
        <p:grpSpPr>
          <a:xfrm>
            <a:off x="2181277" y="2248548"/>
            <a:ext cx="3844989" cy="1828800"/>
            <a:chOff x="2294511" y="2378761"/>
            <a:chExt cx="4742160" cy="1828800"/>
          </a:xfrm>
        </p:grpSpPr>
        <p:cxnSp>
          <p:nvCxnSpPr>
            <p:cNvPr id="176" name="Google Shape;461;p47">
              <a:extLst>
                <a:ext uri="{FF2B5EF4-FFF2-40B4-BE49-F238E27FC236}">
                  <a16:creationId xmlns:a16="http://schemas.microsoft.com/office/drawing/2014/main" id="{5A23F805-81B8-1C98-1DE2-51E0735C5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11" y="2378761"/>
              <a:ext cx="2" cy="1828800"/>
            </a:xfrm>
            <a:prstGeom prst="straightConnector1">
              <a:avLst/>
            </a:prstGeom>
            <a:noFill/>
            <a:ln w="38100" cap="flat" cmpd="sng">
              <a:solidFill>
                <a:srgbClr val="77C6F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482;p47">
              <a:extLst>
                <a:ext uri="{FF2B5EF4-FFF2-40B4-BE49-F238E27FC236}">
                  <a16:creationId xmlns:a16="http://schemas.microsoft.com/office/drawing/2014/main" id="{7098D146-0D2A-3B44-6D0B-496797F88BC9}"/>
                </a:ext>
              </a:extLst>
            </p:cNvPr>
            <p:cNvSpPr txBox="1"/>
            <p:nvPr/>
          </p:nvSpPr>
          <p:spPr>
            <a:xfrm>
              <a:off x="2426700" y="2461497"/>
              <a:ext cx="4609971" cy="1651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vi-VN" sz="2400" b="1" kern="0">
                  <a:solidFill>
                    <a:srgbClr val="3D3D3D"/>
                  </a:solidFill>
                  <a:latin typeface="Arial"/>
                  <a:ea typeface="Catamaran Light"/>
                  <a:cs typeface="Times New Roman" pitchFamily="18" charset="0"/>
                  <a:sym typeface="Catamaran Light"/>
                </a:rPr>
                <a:t>Bước 2</a:t>
              </a:r>
            </a:p>
            <a:p>
              <a:pPr marL="171450" indent="-171450">
                <a:buClr>
                  <a:srgbClr val="000000"/>
                </a:buClr>
                <a:buFontTx/>
                <a:buChar char="-"/>
              </a:pPr>
              <a:r>
                <a:rPr lang="en" sz="2400" kern="0">
                  <a:solidFill>
                    <a:srgbClr val="3D3D3D"/>
                  </a:solidFill>
                  <a:latin typeface="Arial"/>
                  <a:ea typeface="Catamaran Light"/>
                  <a:cs typeface="Times New Roman" pitchFamily="18" charset="0"/>
                  <a:sym typeface="Catamaran Light"/>
                </a:rPr>
                <a:t>Thiết </a:t>
              </a:r>
              <a:r>
                <a:rPr lang="en" sz="2400" kern="0" dirty="0">
                  <a:solidFill>
                    <a:srgbClr val="3D3D3D"/>
                  </a:solidFill>
                  <a:latin typeface="Arial"/>
                  <a:ea typeface="Catamaran Light"/>
                  <a:cs typeface="Times New Roman" pitchFamily="18" charset="0"/>
                  <a:sym typeface="Catamaran Light"/>
                </a:rPr>
                <a:t>kế </a:t>
              </a:r>
              <a:r>
                <a:rPr lang="en" sz="2400" kern="0">
                  <a:solidFill>
                    <a:srgbClr val="3D3D3D"/>
                  </a:solidFill>
                  <a:latin typeface="Arial"/>
                  <a:ea typeface="Catamaran Light"/>
                  <a:cs typeface="Times New Roman" pitchFamily="18" charset="0"/>
                  <a:sym typeface="Catamaran Light"/>
                </a:rPr>
                <a:t>giao diện</a:t>
              </a:r>
              <a:r>
                <a:rPr lang="vi-VN" sz="2400" kern="0">
                  <a:solidFill>
                    <a:srgbClr val="3D3D3D"/>
                  </a:solidFill>
                  <a:latin typeface="Arial"/>
                  <a:ea typeface="Catamaran Light"/>
                  <a:cs typeface="Times New Roman" pitchFamily="18" charset="0"/>
                  <a:sym typeface="Catamaran Light"/>
                </a:rPr>
                <a:t> (Hậu)</a:t>
              </a:r>
            </a:p>
            <a:p>
              <a:pPr marL="171450" indent="-171450">
                <a:buClr>
                  <a:srgbClr val="000000"/>
                </a:buClr>
                <a:buFontTx/>
                <a:buChar char="-"/>
              </a:pPr>
              <a:r>
                <a:rPr lang="vi-VN" sz="2400" kern="0">
                  <a:solidFill>
                    <a:srgbClr val="3D3D3D"/>
                  </a:solidFill>
                  <a:latin typeface="Arial"/>
                  <a:ea typeface="Catamaran Light"/>
                  <a:cs typeface="Times New Roman" pitchFamily="18" charset="0"/>
                  <a:sym typeface="Catamaran Light"/>
                </a:rPr>
                <a:t>Phác thảo biểu đồ công việc (Duy)</a:t>
              </a:r>
              <a:endParaRPr lang="en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endParaRPr>
            </a:p>
          </p:txBody>
        </p:sp>
      </p:grpSp>
      <p:sp>
        <p:nvSpPr>
          <p:cNvPr id="198" name="Google Shape;482;p47">
            <a:extLst>
              <a:ext uri="{FF2B5EF4-FFF2-40B4-BE49-F238E27FC236}">
                <a16:creationId xmlns:a16="http://schemas.microsoft.com/office/drawing/2014/main" id="{01A959FB-3868-5D96-6E6A-F41F26A7823B}"/>
              </a:ext>
            </a:extLst>
          </p:cNvPr>
          <p:cNvSpPr txBox="1"/>
          <p:nvPr/>
        </p:nvSpPr>
        <p:spPr>
          <a:xfrm>
            <a:off x="4333758" y="4328460"/>
            <a:ext cx="3986139" cy="165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vi-VN" sz="2400" b="1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Bước 3 </a:t>
            </a: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Phát </a:t>
            </a:r>
            <a:r>
              <a:rPr lang="en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triển </a:t>
            </a: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trang web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, sửa lỗi(Hậu)</a:t>
            </a:r>
            <a:endParaRPr lang="en" sz="2400" kern="0" dirty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en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Thiết lập CSDL,tích hợp các </a:t>
            </a: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tính 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năng (Duy)</a:t>
            </a:r>
            <a:endParaRPr sz="2400" kern="0" dirty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</p:txBody>
      </p:sp>
      <p:sp>
        <p:nvSpPr>
          <p:cNvPr id="199" name="Google Shape;482;p47">
            <a:extLst>
              <a:ext uri="{FF2B5EF4-FFF2-40B4-BE49-F238E27FC236}">
                <a16:creationId xmlns:a16="http://schemas.microsoft.com/office/drawing/2014/main" id="{C6699029-C620-DDA6-2534-C21ED1075545}"/>
              </a:ext>
            </a:extLst>
          </p:cNvPr>
          <p:cNvSpPr txBox="1"/>
          <p:nvPr/>
        </p:nvSpPr>
        <p:spPr>
          <a:xfrm>
            <a:off x="6465435" y="2145570"/>
            <a:ext cx="4651652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vi-VN" sz="2400" b="1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Bước 4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 (Cả nhóm)</a:t>
            </a:r>
            <a:endParaRPr lang="en" sz="2400" kern="0" dirty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N</a:t>
            </a: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gười dùng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 kiểm thử</a:t>
            </a: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Quay lại bước 3 nếu có phản hồi</a:t>
            </a:r>
            <a:endParaRPr sz="2400" kern="0" dirty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</p:txBody>
      </p:sp>
      <p:sp>
        <p:nvSpPr>
          <p:cNvPr id="200" name="Google Shape;482;p47">
            <a:extLst>
              <a:ext uri="{FF2B5EF4-FFF2-40B4-BE49-F238E27FC236}">
                <a16:creationId xmlns:a16="http://schemas.microsoft.com/office/drawing/2014/main" id="{380EBFE5-CBF5-C72A-B9D7-C1671BD14894}"/>
              </a:ext>
            </a:extLst>
          </p:cNvPr>
          <p:cNvSpPr txBox="1"/>
          <p:nvPr/>
        </p:nvSpPr>
        <p:spPr>
          <a:xfrm>
            <a:off x="8427311" y="4281184"/>
            <a:ext cx="3770156" cy="16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vi-VN" sz="2400" b="1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Bước 5 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(Cả nhóm)</a:t>
            </a: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Cải </a:t>
            </a:r>
            <a:r>
              <a:rPr lang="en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tiến và triển khai</a:t>
            </a:r>
          </a:p>
          <a:p>
            <a:pPr marL="171450" indent="-171450">
              <a:buClr>
                <a:srgbClr val="000000"/>
              </a:buClr>
              <a:buFontTx/>
              <a:buChar char="-"/>
            </a:pPr>
            <a:r>
              <a:rPr lang="en-US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B</a:t>
            </a:r>
            <a:r>
              <a:rPr lang="en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ảo trì </a:t>
            </a: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và </a:t>
            </a:r>
            <a:r>
              <a:rPr lang="vi-V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h</a:t>
            </a:r>
            <a:r>
              <a:rPr lang="en" sz="2400" kern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oàn </a:t>
            </a:r>
            <a:r>
              <a:rPr lang="en" sz="2400" kern="0" dirty="0">
                <a:solidFill>
                  <a:srgbClr val="3D3D3D"/>
                </a:solidFill>
                <a:latin typeface="Arial"/>
                <a:ea typeface="Catamaran Light"/>
                <a:cs typeface="Times New Roman" pitchFamily="18" charset="0"/>
                <a:sym typeface="Catamaran Light"/>
              </a:rPr>
              <a:t>thiện </a:t>
            </a:r>
            <a:endParaRPr sz="2400" kern="0" dirty="0">
              <a:solidFill>
                <a:srgbClr val="3D3D3D"/>
              </a:solidFill>
              <a:latin typeface="Arial"/>
              <a:ea typeface="Catamaran Light"/>
              <a:cs typeface="Times New Roman" pitchFamily="18" charset="0"/>
              <a:sym typeface="Catamaran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86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Phân chia các Sprint</a:t>
            </a:r>
            <a:endParaRPr lang="en-US" sz="3600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1A03FC8-ED38-A439-DCD9-6C9C94337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78658"/>
              </p:ext>
            </p:extLst>
          </p:nvPr>
        </p:nvGraphicFramePr>
        <p:xfrm>
          <a:off x="996384" y="1576578"/>
          <a:ext cx="10199232" cy="5072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37">
                  <a:extLst>
                    <a:ext uri="{9D8B030D-6E8A-4147-A177-3AD203B41FA5}">
                      <a16:colId xmlns:a16="http://schemas.microsoft.com/office/drawing/2014/main" val="1688926052"/>
                    </a:ext>
                  </a:extLst>
                </a:gridCol>
                <a:gridCol w="4439478">
                  <a:extLst>
                    <a:ext uri="{9D8B030D-6E8A-4147-A177-3AD203B41FA5}">
                      <a16:colId xmlns:a16="http://schemas.microsoft.com/office/drawing/2014/main" val="1603455978"/>
                    </a:ext>
                  </a:extLst>
                </a:gridCol>
                <a:gridCol w="1318383">
                  <a:extLst>
                    <a:ext uri="{9D8B030D-6E8A-4147-A177-3AD203B41FA5}">
                      <a16:colId xmlns:a16="http://schemas.microsoft.com/office/drawing/2014/main" val="655438437"/>
                    </a:ext>
                  </a:extLst>
                </a:gridCol>
                <a:gridCol w="3719334">
                  <a:extLst>
                    <a:ext uri="{9D8B030D-6E8A-4147-A177-3AD203B41FA5}">
                      <a16:colId xmlns:a16="http://schemas.microsoft.com/office/drawing/2014/main" val="4043720257"/>
                    </a:ext>
                  </a:extLst>
                </a:gridCol>
              </a:tblGrid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TT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Sprints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Thời gian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Sản phẩm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431109"/>
                  </a:ext>
                </a:extLst>
              </a:tr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Sprint 1: Quản lý thanh Menu (Duy)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1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Phần quản lý vùng Menu gồm hiển thị, thêm, sửa, xóa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241069"/>
                  </a:ext>
                </a:extLst>
              </a:tr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Sprint 2: Quản lý bài viết (Hậu)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2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Phần quản lý vùng bài viết gồm hiển thị, thêm, sửa, xóa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099553"/>
                  </a:ext>
                </a:extLst>
              </a:tr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Sprint 3: Đăng nhập, đăng ký, tài khoản (Hậu)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2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/>
                        <a:t>Tạo đăng nhập và đăng ký để vào trang quản trị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872966"/>
                  </a:ext>
                </a:extLst>
              </a:tr>
              <a:tr h="40522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Sprint 4: Quản lý phần đặt bàn (Duy)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2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/>
                        <a:t>Phần quản lý vùng đặt bàn gồm đặt bàn, hiển thị, thêm, sửa, xóa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891394"/>
                  </a:ext>
                </a:extLst>
              </a:tr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Sprint 5: Quản lý kho (Duy)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2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Phần quản lý kho và ảnh gồm hiển thị, thêm, sửa, xóa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13476"/>
                  </a:ext>
                </a:extLst>
              </a:tr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Sprint 6: Quản lý thực đơn, danh mục (Hậu)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1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Phần quản lý vùng thực đơn và slide gồm hiển thị, thêm, sửa, xóa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419654"/>
                  </a:ext>
                </a:extLst>
              </a:tr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/>
                        <a:t>Tổng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10 tuần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0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461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Gill Sans SemiBold</vt:lpstr>
      <vt:lpstr>Tahoma</vt:lpstr>
      <vt:lpstr>Times New Roman</vt:lpstr>
      <vt:lpstr>Office Theme</vt:lpstr>
      <vt:lpstr>1_Office Theme</vt:lpstr>
      <vt:lpstr>TRƯỜNG ĐẠI HỌC VINH VIỆN KĨ THUẬT VÀ CÔNG NGHỆ</vt:lpstr>
      <vt:lpstr>Nội dung</vt:lpstr>
      <vt:lpstr>Mục tiêu đề tài</vt:lpstr>
      <vt:lpstr>Mô hình phát triển phần mềm</vt:lpstr>
      <vt:lpstr>Công cụ thực hiện</vt:lpstr>
      <vt:lpstr>Kế hoạch thực hiện</vt:lpstr>
      <vt:lpstr>Phân chia các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KĨ THUẬT VÀ CÔNG NGHỆ</dc:title>
  <dc:creator>Nguyễn Trung Hậu</dc:creator>
  <cp:lastModifiedBy>Nguyễn Trung Hậu</cp:lastModifiedBy>
  <cp:revision>36</cp:revision>
  <dcterms:created xsi:type="dcterms:W3CDTF">2023-10-05T19:01:38Z</dcterms:created>
  <dcterms:modified xsi:type="dcterms:W3CDTF">2024-01-03T06:57:11Z</dcterms:modified>
</cp:coreProperties>
</file>