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175"/>
    <a:srgbClr val="0066CC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9" autoAdjust="0"/>
    <p:restoredTop sz="94660"/>
  </p:normalViewPr>
  <p:slideViewPr>
    <p:cSldViewPr snapToGrid="0">
      <p:cViewPr>
        <p:scale>
          <a:sx n="66" d="100"/>
          <a:sy n="66" d="100"/>
        </p:scale>
        <p:origin x="82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9609-7489-43ED-B636-8028E7CE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51952-15BF-46F9-B44A-29936522E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40F0-FA1B-4E43-BA57-F307EF58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24E5-356D-4BA4-8FC8-4F76D22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D4D6-224B-4DD3-B2AC-1C9329F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EB8F-71F0-47EA-AE9F-4886D74F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BD4BD-A301-4EAE-A5F4-2ADC0080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1D1A-C469-4CBD-B486-86F9386D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9A33-12B5-46CA-96AE-8638AB54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0434-D8E3-406F-958E-3D264A9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DD72C-333E-4AF8-BF67-1EC9DC300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3317-6C56-4F17-BD8F-68C4281A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B53-31FE-45BA-AAC2-0B9551AE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4FC79-E2B3-4DF6-8CF8-BEA05C71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ED14-50B1-4AFB-A6C7-9C9F108A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2FBC-15A6-4280-AC63-F3665F08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DEB8-CCF5-449B-9BCB-D159445A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05D0-140E-478C-957C-D4259338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F089-4014-49A2-B33F-036E01F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9B88-CC12-43DF-8F13-C55C37BA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58AB-F55C-4A37-9408-FAF6A269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94030-AF57-4E0F-8C94-0263BDF5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58C3E-FBC7-4E7C-8256-6863864E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D061-5E43-474D-8908-D031BF9B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4461-6D83-47A8-882D-89EACF4C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36E-B032-4F5A-9322-2884A633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48E1-A809-415D-8664-7EF3E1F9E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31C9B-50FF-42C2-88DB-A4A50666A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87584-895B-4551-BA31-C0501B12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94A66-3706-4458-B487-3E0480A6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9FFE-F58A-4656-94B6-353C20B5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F7FB-A1F3-4991-8169-52CE1D58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5717-C9CC-40B5-ABA3-ECE14DE0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73B1-40F2-4A95-9A50-A39F0B91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748B-F3BB-40F1-A594-7D0B9D648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490F3-D751-407C-976A-F7BD1ABB9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D7DED-2F61-4512-A73F-D32A2FF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92D77-CF8F-4571-ACD5-D6BA049C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23D8F-0878-4964-8A03-5ADF126D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9654-88C0-462F-96F2-8D4E371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FBCA2-BC04-4C41-A857-E3F96148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9F0F1-2CE6-4D56-B048-5DEEDC3C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6B837-D82C-4CD9-A1BA-3CC643F5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AF230-FB8D-44A5-85F6-E0924F05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BD517-B1F2-45F0-AD87-564A735C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C8CE-F378-44A2-AAE2-4B276E60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73C2-13A3-4385-A2DD-519B528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F9F8-C82B-499E-9F30-62FF3722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3DB0-79E6-408D-B757-6076DBE4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3D8D-02E5-4FEF-8CA7-0A72D7E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33BF-951C-4169-8E80-A732894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D5D0F-A8F9-488C-9E43-5679DBBE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6229-CC39-4935-BBBA-6CA001C6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F5ECC-BE5B-4610-AB2D-921820856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22820-3A2E-410F-BA82-2E6D6EEC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868BD-596E-4FD0-9337-C6E74CF6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069-4D53-4F7C-9DD7-2D4CF99C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2D75-335E-4C92-9426-0D5EB423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4DCF-2B10-429C-BC17-1D953852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EB59-D217-4BA1-BEB9-6EFCECBA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5A7E-BAA6-40ED-958A-F83B10FFF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46FE-D520-4425-831A-B306C72AE8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3395-8A66-4721-A2A2-F8E13BE65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1A83-B948-4F49-A163-94DEB7CC9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6576-11A4-4C83-BBF8-1139240F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egarcia7@bwh.harvard.edu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hyperlink" Target="mailto:dkmanning@bwh.harva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7B70E7-0FFB-4833-931C-9735465FBF87}"/>
              </a:ext>
            </a:extLst>
          </p:cNvPr>
          <p:cNvSpPr txBox="1">
            <a:spLocks/>
          </p:cNvSpPr>
          <p:nvPr/>
        </p:nvSpPr>
        <p:spPr>
          <a:xfrm>
            <a:off x="580571" y="105126"/>
            <a:ext cx="11026403" cy="587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60000"/>
                </a:solidFill>
              </a:rPr>
              <a:t>Supplemental Probe Set: Structural Variants</a:t>
            </a:r>
          </a:p>
        </p:txBody>
      </p:sp>
      <p:pic>
        <p:nvPicPr>
          <p:cNvPr id="5" name="Picture 2" descr="High-resolution JPEG (recommended) - 562 kb">
            <a:extLst>
              <a:ext uri="{FF2B5EF4-FFF2-40B4-BE49-F238E27FC236}">
                <a16:creationId xmlns:a16="http://schemas.microsoft.com/office/drawing/2014/main" id="{35D3F3CC-DF09-4B09-A9AB-F03ACAFF6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0879" t="6809" r="1"/>
          <a:stretch/>
        </p:blipFill>
        <p:spPr bwMode="auto">
          <a:xfrm>
            <a:off x="10666412" y="0"/>
            <a:ext cx="611188" cy="834391"/>
          </a:xfrm>
          <a:prstGeom prst="rect">
            <a:avLst/>
          </a:prstGeom>
          <a:noFill/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927D688E-BCB1-4638-964D-DBFC7AB6B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802958"/>
            <a:ext cx="11902440" cy="3524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7BD52747-0F88-4E3E-9903-09093700E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909014"/>
            <a:ext cx="11902440" cy="5386"/>
          </a:xfrm>
          <a:prstGeom prst="line">
            <a:avLst/>
          </a:prstGeom>
          <a:noFill/>
          <a:ln w="28575">
            <a:solidFill>
              <a:srgbClr val="25517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228">
            <a:extLst>
              <a:ext uri="{FF2B5EF4-FFF2-40B4-BE49-F238E27FC236}">
                <a16:creationId xmlns:a16="http://schemas.microsoft.com/office/drawing/2014/main" id="{472E41CD-C72C-44B9-B508-EBC7DC99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44463"/>
            <a:ext cx="6111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44C4296-1D7A-4AE0-81F0-883E4FC6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34090" r="96558" b="1942"/>
          <a:stretch>
            <a:fillRect/>
          </a:stretch>
        </p:blipFill>
        <p:spPr bwMode="auto">
          <a:xfrm>
            <a:off x="914400" y="0"/>
            <a:ext cx="5238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79" descr="transparent harvard logo">
            <a:extLst>
              <a:ext uri="{FF2B5EF4-FFF2-40B4-BE49-F238E27FC236}">
                <a16:creationId xmlns:a16="http://schemas.microsoft.com/office/drawing/2014/main" id="{46D4BD6C-8C6E-4155-A8C4-20628C9B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77600" y="87942"/>
            <a:ext cx="607695" cy="60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43D90-180B-49B8-A26A-AC482DDC503D}"/>
              </a:ext>
            </a:extLst>
          </p:cNvPr>
          <p:cNvSpPr txBox="1"/>
          <p:nvPr/>
        </p:nvSpPr>
        <p:spPr>
          <a:xfrm>
            <a:off x="-18943" y="9435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255175"/>
                </a:solidFill>
              </a:rPr>
              <a:t>Supplemental probe set developed to expand the scope of original GOAL Consortium order: Structural variants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629ABA-33F5-4A3F-9E5C-C2E3FF6F6503}"/>
              </a:ext>
            </a:extLst>
          </p:cNvPr>
          <p:cNvGrpSpPr/>
          <p:nvPr/>
        </p:nvGrpSpPr>
        <p:grpSpPr>
          <a:xfrm>
            <a:off x="152400" y="1773003"/>
            <a:ext cx="7413151" cy="4479216"/>
            <a:chOff x="228600" y="2128532"/>
            <a:chExt cx="7413151" cy="4479216"/>
          </a:xfrm>
        </p:grpSpPr>
        <p:pic>
          <p:nvPicPr>
            <p:cNvPr id="12" name="Content Placeholder 10">
              <a:extLst>
                <a:ext uri="{FF2B5EF4-FFF2-40B4-BE49-F238E27FC236}">
                  <a16:creationId xmlns:a16="http://schemas.microsoft.com/office/drawing/2014/main" id="{E713E52D-8E57-4DA4-85AC-0065C0680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" y="2128532"/>
              <a:ext cx="7413151" cy="42130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D3B306-0121-4420-A17D-A070700B9137}"/>
                </a:ext>
              </a:extLst>
            </p:cNvPr>
            <p:cNvSpPr txBox="1"/>
            <p:nvPr/>
          </p:nvSpPr>
          <p:spPr>
            <a:xfrm>
              <a:off x="228600" y="6299971"/>
              <a:ext cx="4686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**For all targeted genes, only a subset of regions are targeted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01F987-8620-4F3D-89D8-B3E86E26DF01}"/>
              </a:ext>
            </a:extLst>
          </p:cNvPr>
          <p:cNvSpPr txBox="1"/>
          <p:nvPr/>
        </p:nvSpPr>
        <p:spPr>
          <a:xfrm>
            <a:off x="152400" y="1403671"/>
            <a:ext cx="25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Targeted rearrangements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D13C49-ECCF-4956-9246-F17A6D0D12F7}"/>
              </a:ext>
            </a:extLst>
          </p:cNvPr>
          <p:cNvGrpSpPr/>
          <p:nvPr/>
        </p:nvGrpSpPr>
        <p:grpSpPr>
          <a:xfrm>
            <a:off x="5348685" y="1454302"/>
            <a:ext cx="2216866" cy="307777"/>
            <a:chOff x="2389424" y="5829180"/>
            <a:chExt cx="2216866" cy="3077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D49150-DA8F-425F-9038-43C234C4B528}"/>
                </a:ext>
              </a:extLst>
            </p:cNvPr>
            <p:cNvSpPr/>
            <p:nvPr/>
          </p:nvSpPr>
          <p:spPr>
            <a:xfrm>
              <a:off x="2389424" y="5871625"/>
              <a:ext cx="2216866" cy="22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BE0C05-597A-46BB-825C-3003738357F1}"/>
                </a:ext>
              </a:extLst>
            </p:cNvPr>
            <p:cNvSpPr txBox="1"/>
            <p:nvPr/>
          </p:nvSpPr>
          <p:spPr>
            <a:xfrm>
              <a:off x="2556542" y="5829180"/>
              <a:ext cx="1882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Included in GOAL order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AFACBAD-0D1B-47BA-9D2A-7AA86B58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551" y="1978246"/>
            <a:ext cx="4320910" cy="100207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800" dirty="0"/>
              <a:t>114 additional gene targets</a:t>
            </a:r>
          </a:p>
          <a:p>
            <a:pPr marL="457200" lvl="1" indent="0" algn="ctr">
              <a:buNone/>
            </a:pPr>
            <a:r>
              <a:rPr lang="en-US" sz="1800" dirty="0"/>
              <a:t>120mer DNA probes</a:t>
            </a:r>
          </a:p>
          <a:p>
            <a:pPr marL="457200" lvl="1" indent="0" algn="ctr">
              <a:buNone/>
            </a:pPr>
            <a:r>
              <a:rPr lang="en-US" sz="1800" dirty="0"/>
              <a:t>2X tiling: as tiled by GOAL consortium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endParaRPr lang="en-US" sz="1800" dirty="0"/>
          </a:p>
          <a:p>
            <a:pPr lvl="2" algn="ctr"/>
            <a:endParaRPr lang="en-US" sz="1800" dirty="0"/>
          </a:p>
          <a:p>
            <a:pPr lvl="2" algn="ctr"/>
            <a:endParaRPr lang="en-US" sz="1800" dirty="0"/>
          </a:p>
          <a:p>
            <a:pPr lvl="2" algn="ctr"/>
            <a:endParaRPr lang="en-US" sz="1800" dirty="0"/>
          </a:p>
          <a:p>
            <a:pPr lvl="2" algn="ctr"/>
            <a:endParaRPr lang="en-US" sz="1800" dirty="0"/>
          </a:p>
          <a:p>
            <a:pPr lvl="2" algn="ctr"/>
            <a:endParaRPr lang="en-US" sz="1800" dirty="0"/>
          </a:p>
          <a:p>
            <a:pPr lvl="2" algn="ctr"/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E03417-2130-4142-84C0-DFDF3425121B}"/>
              </a:ext>
            </a:extLst>
          </p:cNvPr>
          <p:cNvSpPr txBox="1"/>
          <p:nvPr/>
        </p:nvSpPr>
        <p:spPr>
          <a:xfrm>
            <a:off x="7998770" y="4017341"/>
            <a:ext cx="3851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 RISK	&lt;30 blast hits</a:t>
            </a:r>
          </a:p>
          <a:p>
            <a:r>
              <a:rPr lang="en-US" sz="2000" dirty="0"/>
              <a:t>RISK		 30 – 49 blast hits</a:t>
            </a:r>
          </a:p>
          <a:p>
            <a:r>
              <a:rPr lang="en-US" sz="2000" dirty="0"/>
              <a:t>HIGH RISK	 50 – 99 blast hits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BEE3BC-29D5-4542-9261-61EAE4B1AF8A}"/>
              </a:ext>
            </a:extLst>
          </p:cNvPr>
          <p:cNvSpPr txBox="1"/>
          <p:nvPr/>
        </p:nvSpPr>
        <p:spPr>
          <a:xfrm>
            <a:off x="156030" y="6200250"/>
            <a:ext cx="1196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**For </a:t>
            </a:r>
            <a:r>
              <a:rPr lang="en-US" sz="1400" i="1" dirty="0"/>
              <a:t>ROS1_int31</a:t>
            </a:r>
            <a:r>
              <a:rPr lang="en-US" sz="1400" dirty="0"/>
              <a:t>, the supplement includes additional probes at HIGH RISK that were omitted by the GOAL consortium order.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5DB69D-6A65-46EE-84D9-8A260EECD7A0}"/>
              </a:ext>
            </a:extLst>
          </p:cNvPr>
          <p:cNvSpPr txBox="1"/>
          <p:nvPr/>
        </p:nvSpPr>
        <p:spPr>
          <a:xfrm>
            <a:off x="8409515" y="3617645"/>
            <a:ext cx="321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solidFill>
                  <a:srgbClr val="255175"/>
                </a:solidFill>
              </a:rPr>
              <a:t>RISK categories included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E8710-0C42-4CF6-A4CF-52BECCE18F2E}"/>
              </a:ext>
            </a:extLst>
          </p:cNvPr>
          <p:cNvSpPr txBox="1"/>
          <p:nvPr/>
        </p:nvSpPr>
        <p:spPr>
          <a:xfrm>
            <a:off x="8865015" y="1580048"/>
            <a:ext cx="212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solidFill>
                  <a:srgbClr val="255175"/>
                </a:solidFill>
              </a:rPr>
              <a:t>Design strategy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04DE7-A158-48B3-8418-3D48EF4D655E}"/>
              </a:ext>
            </a:extLst>
          </p:cNvPr>
          <p:cNvSpPr txBox="1"/>
          <p:nvPr/>
        </p:nvSpPr>
        <p:spPr>
          <a:xfrm>
            <a:off x="8223740" y="5017201"/>
            <a:ext cx="3330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255175"/>
                </a:solidFill>
              </a:rPr>
              <a:t>Note that the GOAL consortium order includes only LOW RISK probes with few exceptions</a:t>
            </a:r>
          </a:p>
        </p:txBody>
      </p:sp>
    </p:spTree>
    <p:extLst>
      <p:ext uri="{BB962C8B-B14F-4D97-AF65-F5344CB8AC3E}">
        <p14:creationId xmlns:p14="http://schemas.microsoft.com/office/powerpoint/2010/main" val="6252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B009C1-6D32-4633-A32D-EFB495E97398}"/>
              </a:ext>
            </a:extLst>
          </p:cNvPr>
          <p:cNvSpPr txBox="1">
            <a:spLocks/>
          </p:cNvSpPr>
          <p:nvPr/>
        </p:nvSpPr>
        <p:spPr>
          <a:xfrm>
            <a:off x="845820" y="109835"/>
            <a:ext cx="10515600" cy="587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60000"/>
                </a:solidFill>
              </a:rPr>
              <a:t>Supplemental Probe Set: Viral Targets &amp; SNPs</a:t>
            </a:r>
          </a:p>
        </p:txBody>
      </p:sp>
      <p:pic>
        <p:nvPicPr>
          <p:cNvPr id="5" name="Picture 2" descr="High-resolution JPEG (recommended) - 562 kb">
            <a:extLst>
              <a:ext uri="{FF2B5EF4-FFF2-40B4-BE49-F238E27FC236}">
                <a16:creationId xmlns:a16="http://schemas.microsoft.com/office/drawing/2014/main" id="{D783ADBB-3457-403A-9DD6-A91E6E09F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0879" t="6809" r="1"/>
          <a:stretch/>
        </p:blipFill>
        <p:spPr bwMode="auto">
          <a:xfrm>
            <a:off x="10666412" y="0"/>
            <a:ext cx="611188" cy="834391"/>
          </a:xfrm>
          <a:prstGeom prst="rect">
            <a:avLst/>
          </a:prstGeom>
          <a:noFill/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B80782AC-5F5C-490D-8C1D-6D0D03C808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802958"/>
            <a:ext cx="11902440" cy="3524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E193A0F0-051E-44CF-A538-129112963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909014"/>
            <a:ext cx="11902440" cy="5386"/>
          </a:xfrm>
          <a:prstGeom prst="line">
            <a:avLst/>
          </a:prstGeom>
          <a:noFill/>
          <a:ln w="28575">
            <a:solidFill>
              <a:srgbClr val="255175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8" name="Picture 228">
            <a:extLst>
              <a:ext uri="{FF2B5EF4-FFF2-40B4-BE49-F238E27FC236}">
                <a16:creationId xmlns:a16="http://schemas.microsoft.com/office/drawing/2014/main" id="{981BC18F-F72C-4F5E-B8C0-39449C48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44463"/>
            <a:ext cx="6111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4DC8E2E0-F6B0-45F9-A59A-0BD8A830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34090" r="96558" b="1942"/>
          <a:stretch>
            <a:fillRect/>
          </a:stretch>
        </p:blipFill>
        <p:spPr bwMode="auto">
          <a:xfrm>
            <a:off x="914400" y="0"/>
            <a:ext cx="5238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79" descr="transparent harvard logo">
            <a:extLst>
              <a:ext uri="{FF2B5EF4-FFF2-40B4-BE49-F238E27FC236}">
                <a16:creationId xmlns:a16="http://schemas.microsoft.com/office/drawing/2014/main" id="{0BBF3219-F795-4AAF-BE69-F770D5F8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53800" y="76200"/>
            <a:ext cx="70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7009A83-55A6-4AD1-8963-F9A162DB084A}"/>
              </a:ext>
            </a:extLst>
          </p:cNvPr>
          <p:cNvGrpSpPr/>
          <p:nvPr/>
        </p:nvGrpSpPr>
        <p:grpSpPr>
          <a:xfrm>
            <a:off x="3089305" y="4694628"/>
            <a:ext cx="1792776" cy="304699"/>
            <a:chOff x="4860047" y="4817549"/>
            <a:chExt cx="1792776" cy="276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B46925-7162-4F46-8708-CB9F76F489A4}"/>
                </a:ext>
              </a:extLst>
            </p:cNvPr>
            <p:cNvSpPr/>
            <p:nvPr/>
          </p:nvSpPr>
          <p:spPr>
            <a:xfrm>
              <a:off x="4860047" y="4882046"/>
              <a:ext cx="1564000" cy="14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003DBF-93BE-4CC1-A0D3-9D4936B8CD79}"/>
                </a:ext>
              </a:extLst>
            </p:cNvPr>
            <p:cNvSpPr txBox="1"/>
            <p:nvPr/>
          </p:nvSpPr>
          <p:spPr>
            <a:xfrm>
              <a:off x="4860047" y="4817549"/>
              <a:ext cx="1792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Included in GOAL order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CF335B-4974-4CB2-B6AC-33B39CCF742E}"/>
              </a:ext>
            </a:extLst>
          </p:cNvPr>
          <p:cNvSpPr txBox="1"/>
          <p:nvPr/>
        </p:nvSpPr>
        <p:spPr>
          <a:xfrm>
            <a:off x="512817" y="997869"/>
            <a:ext cx="1440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targets</a:t>
            </a:r>
          </a:p>
        </p:txBody>
      </p:sp>
      <p:pic>
        <p:nvPicPr>
          <p:cNvPr id="21" name="Content Placeholder 26">
            <a:extLst>
              <a:ext uri="{FF2B5EF4-FFF2-40B4-BE49-F238E27FC236}">
                <a16:creationId xmlns:a16="http://schemas.microsoft.com/office/drawing/2014/main" id="{987EE9FC-DCA5-4004-8A3B-03024DBB9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31" y="1337672"/>
            <a:ext cx="4097077" cy="345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D1CAE0-2C6C-4292-AADE-2D52E8F38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31" y="5212917"/>
            <a:ext cx="5206014" cy="12780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84B7ED-546F-46FE-A271-091C25B05069}"/>
              </a:ext>
            </a:extLst>
          </p:cNvPr>
          <p:cNvSpPr txBox="1"/>
          <p:nvPr/>
        </p:nvSpPr>
        <p:spPr>
          <a:xfrm>
            <a:off x="532039" y="4879504"/>
            <a:ext cx="69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SNPs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BDE43-5BDD-4F8D-BD92-60C8E4776E7D}"/>
              </a:ext>
            </a:extLst>
          </p:cNvPr>
          <p:cNvSpPr txBox="1"/>
          <p:nvPr/>
        </p:nvSpPr>
        <p:spPr>
          <a:xfrm>
            <a:off x="6652823" y="2353718"/>
            <a:ext cx="49271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120mer DNA probes</a:t>
            </a:r>
          </a:p>
          <a:p>
            <a:pPr algn="ctr"/>
            <a:r>
              <a:rPr lang="en-US" sz="2000" dirty="0"/>
              <a:t>5 additional HPV subtypes targeted</a:t>
            </a:r>
          </a:p>
          <a:p>
            <a:pPr algn="ctr"/>
            <a:r>
              <a:rPr lang="en-US" sz="2000" dirty="0"/>
              <a:t>1X tiling for all SNPs and viral targets: </a:t>
            </a:r>
          </a:p>
          <a:p>
            <a:pPr algn="ctr"/>
            <a:r>
              <a:rPr lang="en-US" sz="2000" dirty="0"/>
              <a:t>as for GOAL </a:t>
            </a:r>
            <a:r>
              <a:rPr lang="en-US" sz="2000" dirty="0" err="1"/>
              <a:t>exonic</a:t>
            </a:r>
            <a:r>
              <a:rPr lang="en-US" sz="2000" dirty="0"/>
              <a:t>, </a:t>
            </a:r>
            <a:r>
              <a:rPr lang="en-US" sz="2000" dirty="0" err="1"/>
              <a:t>MSI</a:t>
            </a:r>
            <a:r>
              <a:rPr lang="en-US" sz="2000" dirty="0"/>
              <a:t>, SNP and viral targets</a:t>
            </a:r>
          </a:p>
          <a:p>
            <a:pPr algn="ctr"/>
            <a:r>
              <a:rPr lang="en-US" sz="2000" dirty="0"/>
              <a:t>All probes are LOW RISK (&lt;30 blast hits)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17409-DC61-41CB-BBB6-6A749D9446C2}"/>
              </a:ext>
            </a:extLst>
          </p:cNvPr>
          <p:cNvSpPr txBox="1"/>
          <p:nvPr/>
        </p:nvSpPr>
        <p:spPr>
          <a:xfrm>
            <a:off x="8053655" y="1785739"/>
            <a:ext cx="212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solidFill>
                  <a:srgbClr val="255175"/>
                </a:solidFill>
              </a:rPr>
              <a:t>Design strategy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61C662-501E-4F28-8941-1F9121BD392F}"/>
              </a:ext>
            </a:extLst>
          </p:cNvPr>
          <p:cNvSpPr txBox="1"/>
          <p:nvPr/>
        </p:nvSpPr>
        <p:spPr>
          <a:xfrm>
            <a:off x="7161321" y="5465924"/>
            <a:ext cx="4893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BWH/DFCI contact:  </a:t>
            </a:r>
          </a:p>
          <a:p>
            <a:r>
              <a:rPr lang="en-US" dirty="0"/>
              <a:t>Elizabeth Garcia	</a:t>
            </a:r>
            <a:r>
              <a:rPr lang="en-US" dirty="0">
                <a:solidFill>
                  <a:srgbClr val="255175"/>
                </a:solidFill>
                <a:hlinkClick r:id="rId8"/>
              </a:rPr>
              <a:t>egarcia7@bwh.harvard.edu</a:t>
            </a:r>
            <a:endParaRPr lang="en-US" dirty="0">
              <a:solidFill>
                <a:srgbClr val="255175"/>
              </a:solidFill>
            </a:endParaRPr>
          </a:p>
          <a:p>
            <a:r>
              <a:rPr lang="en-US" dirty="0"/>
              <a:t>Danielle Manning	</a:t>
            </a:r>
            <a:r>
              <a:rPr lang="en-US" dirty="0">
                <a:solidFill>
                  <a:srgbClr val="255175"/>
                </a:solidFill>
                <a:hlinkClick r:id="rId9"/>
              </a:rPr>
              <a:t>dkmanning@bwh.harvard.edu</a:t>
            </a:r>
            <a:endParaRPr lang="en-US" dirty="0">
              <a:solidFill>
                <a:srgbClr val="2551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310</TotalTime>
  <Words>162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Elizabeth P.,Ph.D.</dc:creator>
  <cp:lastModifiedBy>Garcia, Elizabeth P.,Ph.D.</cp:lastModifiedBy>
  <cp:revision>34</cp:revision>
  <dcterms:created xsi:type="dcterms:W3CDTF">2018-10-29T12:58:25Z</dcterms:created>
  <dcterms:modified xsi:type="dcterms:W3CDTF">2018-10-31T15:30:44Z</dcterms:modified>
</cp:coreProperties>
</file>