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090"/>
    <a:srgbClr val="651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E92-5D97-447A-805E-7F1D17196C6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6EF-246D-45C0-9045-2B1C9B3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6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E92-5D97-447A-805E-7F1D17196C6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6EF-246D-45C0-9045-2B1C9B3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E92-5D97-447A-805E-7F1D17196C6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6EF-246D-45C0-9045-2B1C9B3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E92-5D97-447A-805E-7F1D17196C6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6EF-246D-45C0-9045-2B1C9B3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5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E92-5D97-447A-805E-7F1D17196C6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6EF-246D-45C0-9045-2B1C9B3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0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E92-5D97-447A-805E-7F1D17196C6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6EF-246D-45C0-9045-2B1C9B3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0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E92-5D97-447A-805E-7F1D17196C6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6EF-246D-45C0-9045-2B1C9B3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9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E92-5D97-447A-805E-7F1D17196C6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6EF-246D-45C0-9045-2B1C9B3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E92-5D97-447A-805E-7F1D17196C6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6EF-246D-45C0-9045-2B1C9B3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2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E92-5D97-447A-805E-7F1D17196C6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6EF-246D-45C0-9045-2B1C9B3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0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FE92-5D97-447A-805E-7F1D17196C6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66EF-246D-45C0-9045-2B1C9B3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FE92-5D97-447A-805E-7F1D17196C6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66EF-246D-45C0-9045-2B1C9B36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2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408072" y="1080350"/>
            <a:ext cx="11783928" cy="4572000"/>
            <a:chOff x="522514" y="1006608"/>
            <a:chExt cx="11783928" cy="4572000"/>
          </a:xfrm>
        </p:grpSpPr>
        <p:sp>
          <p:nvSpPr>
            <p:cNvPr id="75" name="TextBox 74"/>
            <p:cNvSpPr txBox="1"/>
            <p:nvPr/>
          </p:nvSpPr>
          <p:spPr>
            <a:xfrm>
              <a:off x="9651484" y="4680722"/>
              <a:ext cx="26549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644090"/>
                  </a:solidFill>
                </a:rPr>
                <a:t>Fail:</a:t>
              </a:r>
            </a:p>
            <a:p>
              <a:pPr algn="ctr"/>
              <a:r>
                <a:rPr lang="en-US" sz="1400" dirty="0" smtClean="0">
                  <a:solidFill>
                    <a:srgbClr val="644090"/>
                  </a:solidFill>
                </a:rPr>
                <a:t>Map Rate &lt;0.9</a:t>
              </a:r>
            </a:p>
            <a:p>
              <a:pPr algn="ctr"/>
              <a:r>
                <a:rPr lang="en-US" sz="1400" dirty="0" err="1" smtClean="0">
                  <a:solidFill>
                    <a:srgbClr val="644090"/>
                  </a:solidFill>
                </a:rPr>
                <a:t>Tota</a:t>
              </a:r>
              <a:r>
                <a:rPr lang="en-US" sz="1400" dirty="0" smtClean="0">
                  <a:solidFill>
                    <a:srgbClr val="644090"/>
                  </a:solidFill>
                </a:rPr>
                <a:t> Reads &lt;6,000,000</a:t>
              </a:r>
              <a:endParaRPr lang="en-US" sz="1400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22514" y="1006608"/>
              <a:ext cx="11518367" cy="4572000"/>
              <a:chOff x="522514" y="1006608"/>
              <a:chExt cx="11518367" cy="457200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761896" y="1624655"/>
                <a:ext cx="1349478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FASTQ</a:t>
                </a:r>
                <a:endParaRPr lang="en-US" sz="32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97320" y="1367241"/>
                <a:ext cx="1315062" cy="107721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Trim</a:t>
                </a:r>
              </a:p>
              <a:p>
                <a:pPr algn="ctr"/>
                <a:r>
                  <a:rPr lang="en-US" sz="3200" dirty="0" smtClean="0"/>
                  <a:t>FASTQ</a:t>
                </a:r>
                <a:endParaRPr lang="en-US" sz="3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150582" y="1613461"/>
                <a:ext cx="1629696" cy="5847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BAM</a:t>
                </a:r>
                <a:endParaRPr lang="en-US" sz="32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71358" y="3796954"/>
                <a:ext cx="1629696" cy="107721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Gene</a:t>
                </a:r>
              </a:p>
              <a:p>
                <a:pPr algn="ctr"/>
                <a:r>
                  <a:rPr lang="en-US" sz="3200" dirty="0" smtClean="0"/>
                  <a:t>Fusion</a:t>
                </a:r>
                <a:endParaRPr lang="en-US" sz="3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220654" y="3999910"/>
                <a:ext cx="1629696" cy="5847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err="1" smtClean="0"/>
                  <a:t>NuCLIA</a:t>
                </a:r>
                <a:endParaRPr lang="en-US" sz="3200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545420" y="1195065"/>
                <a:ext cx="1499294" cy="1448348"/>
                <a:chOff x="3525173" y="1192868"/>
                <a:chExt cx="1499294" cy="1448348"/>
              </a:xfrm>
            </p:grpSpPr>
            <p:sp>
              <p:nvSpPr>
                <p:cNvPr id="12" name="Flowchart: Decision 11"/>
                <p:cNvSpPr/>
                <p:nvPr/>
              </p:nvSpPr>
              <p:spPr>
                <a:xfrm>
                  <a:off x="3525173" y="1192868"/>
                  <a:ext cx="1499294" cy="1448348"/>
                </a:xfrm>
                <a:prstGeom prst="flowChartDecision">
                  <a:avLst/>
                </a:prstGeom>
                <a:ln w="31750">
                  <a:solidFill>
                    <a:srgbClr val="64409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741420" y="1501543"/>
                  <a:ext cx="10668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rgbClr val="644090"/>
                      </a:solidFill>
                    </a:rPr>
                    <a:t>Trim </a:t>
                  </a:r>
                </a:p>
                <a:p>
                  <a:pPr algn="ctr"/>
                  <a:r>
                    <a:rPr lang="en-US" sz="2400" b="1" dirty="0" smtClean="0">
                      <a:solidFill>
                        <a:srgbClr val="644090"/>
                      </a:solidFill>
                    </a:rPr>
                    <a:t>Galore</a:t>
                  </a:r>
                  <a:endParaRPr lang="en-US" sz="2400" b="1" dirty="0">
                    <a:solidFill>
                      <a:srgbClr val="644090"/>
                    </a:solidFill>
                  </a:endParaRP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1742362" y="2687261"/>
                <a:ext cx="265495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644090"/>
                    </a:solidFill>
                  </a:rPr>
                  <a:t>Trim Adapters</a:t>
                </a:r>
              </a:p>
              <a:p>
                <a:pPr algn="ctr"/>
                <a:r>
                  <a:rPr lang="en-US" sz="1400" dirty="0" smtClean="0">
                    <a:solidFill>
                      <a:srgbClr val="644090"/>
                    </a:solidFill>
                  </a:rPr>
                  <a:t>Low quality ends(Q&lt;25)</a:t>
                </a:r>
              </a:p>
              <a:p>
                <a:pPr algn="ctr"/>
                <a:r>
                  <a:rPr lang="en-US" sz="1400" dirty="0" smtClean="0">
                    <a:solidFill>
                      <a:srgbClr val="644090"/>
                    </a:solidFill>
                  </a:rPr>
                  <a:t>Remove </a:t>
                </a:r>
                <a:r>
                  <a:rPr lang="en-US" sz="1400" dirty="0" err="1" smtClean="0">
                    <a:solidFill>
                      <a:srgbClr val="644090"/>
                    </a:solidFill>
                  </a:rPr>
                  <a:t>showrt</a:t>
                </a:r>
                <a:r>
                  <a:rPr lang="en-US" sz="1400" dirty="0" smtClean="0">
                    <a:solidFill>
                      <a:srgbClr val="644090"/>
                    </a:solidFill>
                  </a:rPr>
                  <a:t> reads (&lt;35 </a:t>
                </a:r>
                <a:r>
                  <a:rPr lang="en-US" sz="1400" dirty="0" err="1" smtClean="0">
                    <a:solidFill>
                      <a:srgbClr val="644090"/>
                    </a:solidFill>
                  </a:rPr>
                  <a:t>bp</a:t>
                </a:r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  <p:cxnSp>
            <p:nvCxnSpPr>
              <p:cNvPr id="16" name="Straight Arrow Connector 15"/>
              <p:cNvCxnSpPr>
                <a:stCxn id="4" idx="3"/>
                <a:endCxn id="12" idx="1"/>
              </p:cNvCxnSpPr>
              <p:nvPr/>
            </p:nvCxnSpPr>
            <p:spPr>
              <a:xfrm>
                <a:off x="2111374" y="1917043"/>
                <a:ext cx="434046" cy="2196"/>
              </a:xfrm>
              <a:prstGeom prst="straightConnector1">
                <a:avLst/>
              </a:prstGeom>
              <a:ln w="349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2" idx="3"/>
                <a:endCxn id="5" idx="1"/>
              </p:cNvCxnSpPr>
              <p:nvPr/>
            </p:nvCxnSpPr>
            <p:spPr>
              <a:xfrm flipV="1">
                <a:off x="4044714" y="1905850"/>
                <a:ext cx="352606" cy="133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6171439" y="1181676"/>
                <a:ext cx="1646686" cy="1448348"/>
                <a:chOff x="3451477" y="1181678"/>
                <a:chExt cx="1646686" cy="1448348"/>
              </a:xfrm>
            </p:grpSpPr>
            <p:sp>
              <p:nvSpPr>
                <p:cNvPr id="26" name="Flowchart: Decision 25"/>
                <p:cNvSpPr/>
                <p:nvPr/>
              </p:nvSpPr>
              <p:spPr>
                <a:xfrm>
                  <a:off x="3525173" y="1181678"/>
                  <a:ext cx="1499294" cy="1448348"/>
                </a:xfrm>
                <a:prstGeom prst="flowChartDecision">
                  <a:avLst/>
                </a:prstGeom>
                <a:ln w="31750">
                  <a:solidFill>
                    <a:srgbClr val="64409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451477" y="1624657"/>
                  <a:ext cx="16466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err="1" smtClean="0">
                      <a:solidFill>
                        <a:srgbClr val="644090"/>
                      </a:solidFill>
                    </a:rPr>
                    <a:t>HiSat</a:t>
                  </a:r>
                  <a:endParaRPr lang="en-US" sz="2400" b="1" dirty="0" smtClean="0">
                    <a:solidFill>
                      <a:srgbClr val="644090"/>
                    </a:solidFill>
                  </a:endParaRPr>
                </a:p>
              </p:txBody>
            </p:sp>
          </p:grpSp>
          <p:cxnSp>
            <p:nvCxnSpPr>
              <p:cNvPr id="36" name="Straight Arrow Connector 35"/>
              <p:cNvCxnSpPr>
                <a:stCxn id="5" idx="3"/>
                <a:endCxn id="26" idx="1"/>
              </p:cNvCxnSpPr>
              <p:nvPr/>
            </p:nvCxnSpPr>
            <p:spPr>
              <a:xfrm>
                <a:off x="5712382" y="1905850"/>
                <a:ext cx="5327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26" idx="3"/>
                <a:endCxn id="9" idx="1"/>
              </p:cNvCxnSpPr>
              <p:nvPr/>
            </p:nvCxnSpPr>
            <p:spPr>
              <a:xfrm flipV="1">
                <a:off x="7744429" y="1905849"/>
                <a:ext cx="40615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9882688" y="1192868"/>
                <a:ext cx="1928145" cy="1448348"/>
                <a:chOff x="3310748" y="1181678"/>
                <a:chExt cx="1928145" cy="1448348"/>
              </a:xfrm>
            </p:grpSpPr>
            <p:sp>
              <p:nvSpPr>
                <p:cNvPr id="45" name="Flowchart: Decision 44"/>
                <p:cNvSpPr/>
                <p:nvPr/>
              </p:nvSpPr>
              <p:spPr>
                <a:xfrm>
                  <a:off x="3525173" y="1181678"/>
                  <a:ext cx="1499294" cy="1448348"/>
                </a:xfrm>
                <a:prstGeom prst="flowChartDecision">
                  <a:avLst/>
                </a:prstGeom>
                <a:ln w="31750">
                  <a:solidFill>
                    <a:srgbClr val="64409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310748" y="1571494"/>
                  <a:ext cx="192814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err="1" smtClean="0">
                      <a:solidFill>
                        <a:srgbClr val="644090"/>
                      </a:solidFill>
                    </a:rPr>
                    <a:t>FeatureCt</a:t>
                  </a:r>
                  <a:endParaRPr lang="en-US" b="1" dirty="0" smtClean="0">
                    <a:solidFill>
                      <a:srgbClr val="644090"/>
                    </a:solidFill>
                  </a:endParaRPr>
                </a:p>
                <a:p>
                  <a:pPr algn="ctr"/>
                  <a:r>
                    <a:rPr lang="en-US" b="1" dirty="0" smtClean="0">
                      <a:solidFill>
                        <a:srgbClr val="644090"/>
                      </a:solidFill>
                    </a:rPr>
                    <a:t>Bam-</a:t>
                  </a:r>
                  <a:r>
                    <a:rPr lang="en-US" b="1" dirty="0" err="1" smtClean="0">
                      <a:solidFill>
                        <a:srgbClr val="644090"/>
                      </a:solidFill>
                    </a:rPr>
                    <a:t>readct</a:t>
                  </a:r>
                  <a:endParaRPr lang="en-US" b="1" dirty="0" smtClean="0">
                    <a:solidFill>
                      <a:srgbClr val="644090"/>
                    </a:solidFill>
                  </a:endParaRPr>
                </a:p>
              </p:txBody>
            </p:sp>
          </p:grpSp>
          <p:cxnSp>
            <p:nvCxnSpPr>
              <p:cNvPr id="47" name="Straight Arrow Connector 46"/>
              <p:cNvCxnSpPr>
                <a:stCxn id="9" idx="3"/>
                <a:endCxn id="45" idx="1"/>
              </p:cNvCxnSpPr>
              <p:nvPr/>
            </p:nvCxnSpPr>
            <p:spPr>
              <a:xfrm>
                <a:off x="9780278" y="1905849"/>
                <a:ext cx="316835" cy="111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/>
            </p:nvGrpSpPr>
            <p:grpSpPr>
              <a:xfrm>
                <a:off x="8171124" y="3568123"/>
                <a:ext cx="1499294" cy="1448348"/>
                <a:chOff x="3525013" y="1181678"/>
                <a:chExt cx="1499294" cy="1448348"/>
              </a:xfrm>
            </p:grpSpPr>
            <p:sp>
              <p:nvSpPr>
                <p:cNvPr id="53" name="Flowchart: Decision 52"/>
                <p:cNvSpPr/>
                <p:nvPr/>
              </p:nvSpPr>
              <p:spPr>
                <a:xfrm>
                  <a:off x="3525013" y="1181678"/>
                  <a:ext cx="1499294" cy="1448348"/>
                </a:xfrm>
                <a:prstGeom prst="flowChartDecision">
                  <a:avLst/>
                </a:prstGeom>
                <a:ln w="31750">
                  <a:solidFill>
                    <a:srgbClr val="64409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578430" y="1533619"/>
                  <a:ext cx="141414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err="1" smtClean="0">
                      <a:solidFill>
                        <a:srgbClr val="644090"/>
                      </a:solidFill>
                    </a:rPr>
                    <a:t>Seq</a:t>
                  </a:r>
                  <a:endParaRPr lang="en-US" sz="2400" b="1" dirty="0" smtClean="0">
                    <a:solidFill>
                      <a:srgbClr val="644090"/>
                    </a:solidFill>
                  </a:endParaRPr>
                </a:p>
                <a:p>
                  <a:pPr algn="ctr"/>
                  <a:r>
                    <a:rPr lang="en-US" sz="2400" b="1" dirty="0" smtClean="0">
                      <a:solidFill>
                        <a:srgbClr val="644090"/>
                      </a:solidFill>
                    </a:rPr>
                    <a:t>QC</a:t>
                  </a:r>
                </a:p>
              </p:txBody>
            </p:sp>
          </p:grpSp>
          <p:cxnSp>
            <p:nvCxnSpPr>
              <p:cNvPr id="55" name="Straight Arrow Connector 54"/>
              <p:cNvCxnSpPr>
                <a:stCxn id="9" idx="2"/>
                <a:endCxn id="53" idx="0"/>
              </p:cNvCxnSpPr>
              <p:nvPr/>
            </p:nvCxnSpPr>
            <p:spPr>
              <a:xfrm flipH="1">
                <a:off x="8920771" y="2198236"/>
                <a:ext cx="44659" cy="13698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53" idx="3"/>
                <a:endCxn id="11" idx="1"/>
              </p:cNvCxnSpPr>
              <p:nvPr/>
            </p:nvCxnSpPr>
            <p:spPr>
              <a:xfrm>
                <a:off x="9670418" y="4292297"/>
                <a:ext cx="55023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5" idx="2"/>
                <a:endCxn id="67" idx="0"/>
              </p:cNvCxnSpPr>
              <p:nvPr/>
            </p:nvCxnSpPr>
            <p:spPr>
              <a:xfrm>
                <a:off x="5054851" y="2444459"/>
                <a:ext cx="25546" cy="11875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4293903" y="3631979"/>
                <a:ext cx="1572989" cy="1448348"/>
                <a:chOff x="3488326" y="1181678"/>
                <a:chExt cx="1572989" cy="1448348"/>
              </a:xfrm>
            </p:grpSpPr>
            <p:sp>
              <p:nvSpPr>
                <p:cNvPr id="67" name="Flowchart: Decision 66"/>
                <p:cNvSpPr/>
                <p:nvPr/>
              </p:nvSpPr>
              <p:spPr>
                <a:xfrm>
                  <a:off x="3525173" y="1181678"/>
                  <a:ext cx="1499294" cy="1448348"/>
                </a:xfrm>
                <a:prstGeom prst="flowChartDecision">
                  <a:avLst/>
                </a:prstGeom>
                <a:ln w="31750">
                  <a:solidFill>
                    <a:srgbClr val="64409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3488326" y="1432112"/>
                  <a:ext cx="157298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rgbClr val="644090"/>
                      </a:solidFill>
                    </a:rPr>
                    <a:t>Star-Fusion</a:t>
                  </a:r>
                </a:p>
              </p:txBody>
            </p:sp>
          </p:grpSp>
          <p:cxnSp>
            <p:nvCxnSpPr>
              <p:cNvPr id="70" name="Straight Arrow Connector 69"/>
              <p:cNvCxnSpPr>
                <a:stCxn id="67" idx="1"/>
                <a:endCxn id="10" idx="3"/>
              </p:cNvCxnSpPr>
              <p:nvPr/>
            </p:nvCxnSpPr>
            <p:spPr>
              <a:xfrm flipH="1" flipV="1">
                <a:off x="2701054" y="4335563"/>
                <a:ext cx="1629696" cy="205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522514" y="1006608"/>
                <a:ext cx="11518367" cy="4572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930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601981" y="1080350"/>
            <a:ext cx="11056620" cy="1913573"/>
            <a:chOff x="601981" y="1080350"/>
            <a:chExt cx="11056620" cy="1913573"/>
          </a:xfrm>
        </p:grpSpPr>
        <p:sp>
          <p:nvSpPr>
            <p:cNvPr id="8" name="TextBox 7"/>
            <p:cNvSpPr txBox="1"/>
            <p:nvPr/>
          </p:nvSpPr>
          <p:spPr>
            <a:xfrm>
              <a:off x="1056400" y="1680015"/>
              <a:ext cx="1293422" cy="5723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BAM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87644" y="1432785"/>
              <a:ext cx="1958424" cy="10772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/>
                <a:t>Freebayes</a:t>
              </a:r>
              <a:r>
                <a:rPr lang="en-US" sz="3200" dirty="0" smtClean="0"/>
                <a:t> VCF</a:t>
              </a:r>
              <a:endParaRPr lang="en-US" sz="32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064712" y="1257424"/>
              <a:ext cx="1619588" cy="1417502"/>
              <a:chOff x="306487" y="1187537"/>
              <a:chExt cx="1646685" cy="1448348"/>
            </a:xfrm>
          </p:grpSpPr>
          <p:sp>
            <p:nvSpPr>
              <p:cNvPr id="34" name="Flowchart: Decision 33"/>
              <p:cNvSpPr/>
              <p:nvPr/>
            </p:nvSpPr>
            <p:spPr>
              <a:xfrm>
                <a:off x="379693" y="1187537"/>
                <a:ext cx="1499294" cy="1448348"/>
              </a:xfrm>
              <a:prstGeom prst="flowChartDecision">
                <a:avLst/>
              </a:prstGeom>
              <a:ln w="31750">
                <a:solidFill>
                  <a:srgbClr val="64409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06487" y="1673013"/>
                <a:ext cx="1646685" cy="44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err="1" smtClean="0">
                    <a:solidFill>
                      <a:srgbClr val="644090"/>
                    </a:solidFill>
                  </a:rPr>
                  <a:t>Freebayes</a:t>
                </a:r>
                <a:endParaRPr lang="en-US" sz="2200" b="1" dirty="0" smtClean="0">
                  <a:solidFill>
                    <a:srgbClr val="644090"/>
                  </a:solidFill>
                </a:endParaRPr>
              </a:p>
            </p:txBody>
          </p:sp>
        </p:grpSp>
        <p:cxnSp>
          <p:nvCxnSpPr>
            <p:cNvPr id="17" name="Straight Arrow Connector 16"/>
            <p:cNvCxnSpPr>
              <a:stCxn id="8" idx="3"/>
              <a:endCxn id="34" idx="1"/>
            </p:cNvCxnSpPr>
            <p:nvPr/>
          </p:nvCxnSpPr>
          <p:spPr>
            <a:xfrm flipV="1">
              <a:off x="2349822" y="1966175"/>
              <a:ext cx="78689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4" idx="3"/>
              <a:endCxn id="9" idx="1"/>
            </p:cNvCxnSpPr>
            <p:nvPr/>
          </p:nvCxnSpPr>
          <p:spPr>
            <a:xfrm>
              <a:off x="4611335" y="1966175"/>
              <a:ext cx="576309" cy="5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783670" y="1257424"/>
              <a:ext cx="1547105" cy="1417502"/>
              <a:chOff x="1252418" y="1176345"/>
              <a:chExt cx="1572989" cy="1448348"/>
            </a:xfrm>
          </p:grpSpPr>
          <p:sp>
            <p:nvSpPr>
              <p:cNvPr id="32" name="Flowchart: Decision 31"/>
              <p:cNvSpPr/>
              <p:nvPr/>
            </p:nvSpPr>
            <p:spPr>
              <a:xfrm>
                <a:off x="1252418" y="1176345"/>
                <a:ext cx="1499294" cy="1448348"/>
              </a:xfrm>
              <a:prstGeom prst="flowChartDecision">
                <a:avLst/>
              </a:prstGeom>
              <a:ln w="31750">
                <a:solidFill>
                  <a:srgbClr val="64409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52418" y="1680387"/>
                <a:ext cx="1572989" cy="44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644090"/>
                    </a:solidFill>
                  </a:rPr>
                  <a:t>Annotate</a:t>
                </a:r>
              </a:p>
            </p:txBody>
          </p:sp>
        </p:grpSp>
        <p:cxnSp>
          <p:nvCxnSpPr>
            <p:cNvPr id="20" name="Straight Arrow Connector 19"/>
            <p:cNvCxnSpPr>
              <a:stCxn id="9" idx="3"/>
              <a:endCxn id="32" idx="1"/>
            </p:cNvCxnSpPr>
            <p:nvPr/>
          </p:nvCxnSpPr>
          <p:spPr>
            <a:xfrm flipV="1">
              <a:off x="7146068" y="1966175"/>
              <a:ext cx="637602" cy="5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01981" y="1080350"/>
              <a:ext cx="11056620" cy="19135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9330775" y="1888476"/>
              <a:ext cx="320040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9330775" y="2038309"/>
              <a:ext cx="320040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9811600" y="1494935"/>
              <a:ext cx="1450760" cy="10772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Union</a:t>
              </a:r>
            </a:p>
            <a:p>
              <a:pPr algn="ctr"/>
              <a:r>
                <a:rPr lang="en-US" sz="3200" dirty="0" smtClean="0"/>
                <a:t>VCF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624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/>
          <p:cNvGrpSpPr/>
          <p:nvPr/>
        </p:nvGrpSpPr>
        <p:grpSpPr>
          <a:xfrm>
            <a:off x="1835133" y="76201"/>
            <a:ext cx="9904583" cy="6738936"/>
            <a:chOff x="1835133" y="76201"/>
            <a:chExt cx="9904583" cy="6738936"/>
          </a:xfrm>
        </p:grpSpPr>
        <p:sp>
          <p:nvSpPr>
            <p:cNvPr id="27" name="Rectangle 26"/>
            <p:cNvSpPr/>
            <p:nvPr/>
          </p:nvSpPr>
          <p:spPr>
            <a:xfrm>
              <a:off x="1991032" y="76201"/>
              <a:ext cx="9748684" cy="671321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338069" y="5983786"/>
              <a:ext cx="2144398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Recalibrated </a:t>
              </a:r>
              <a:r>
                <a:rPr lang="en-US" b="1" dirty="0" smtClean="0"/>
                <a:t>BAM 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35133" y="5645586"/>
              <a:ext cx="242291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644090"/>
                  </a:solidFill>
                </a:rPr>
                <a:t>PASS:</a:t>
              </a:r>
              <a:endParaRPr lang="en-US" sz="1400" dirty="0" smtClean="0">
                <a:solidFill>
                  <a:srgbClr val="644090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644090"/>
                  </a:solidFill>
                </a:rPr>
                <a:t>Map Rate </a:t>
              </a:r>
              <a:r>
                <a:rPr lang="en-US" sz="1400" dirty="0" smtClean="0">
                  <a:solidFill>
                    <a:srgbClr val="644090"/>
                  </a:solidFill>
                </a:rPr>
                <a:t>&gt; 0.9</a:t>
              </a:r>
            </a:p>
            <a:p>
              <a:pPr algn="ctr"/>
              <a:r>
                <a:rPr lang="en-US" sz="1400" dirty="0" smtClean="0">
                  <a:solidFill>
                    <a:srgbClr val="644090"/>
                  </a:solidFill>
                </a:rPr>
                <a:t>Properly paired &gt; 0.8</a:t>
              </a:r>
            </a:p>
            <a:p>
              <a:pPr algn="ctr"/>
              <a:r>
                <a:rPr lang="en-US" sz="1400" dirty="0" smtClean="0">
                  <a:solidFill>
                    <a:srgbClr val="644090"/>
                  </a:solidFill>
                </a:rPr>
                <a:t>Target % &gt; 0.4</a:t>
              </a:r>
            </a:p>
            <a:p>
              <a:pPr algn="ctr"/>
              <a:r>
                <a:rPr lang="en-US" sz="1400" dirty="0" smtClean="0">
                  <a:solidFill>
                    <a:srgbClr val="644090"/>
                  </a:solidFill>
                </a:rPr>
                <a:t>Read depth &gt;500x </a:t>
              </a:r>
              <a:endParaRPr lang="en-US" sz="1400" dirty="0" smtClean="0">
                <a:solidFill>
                  <a:srgbClr val="64409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06288" y="6043094"/>
              <a:ext cx="1487263" cy="5277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/>
                <a:t>NuCLIA</a:t>
              </a:r>
              <a:endParaRPr lang="en-US" sz="3200" dirty="0"/>
            </a:p>
          </p:txBody>
        </p:sp>
        <p:sp>
          <p:nvSpPr>
            <p:cNvPr id="36" name="Flowchart: Decision 35"/>
            <p:cNvSpPr/>
            <p:nvPr/>
          </p:nvSpPr>
          <p:spPr>
            <a:xfrm>
              <a:off x="4220198" y="293192"/>
              <a:ext cx="1050772" cy="1119527"/>
            </a:xfrm>
            <a:prstGeom prst="flowChartDecision">
              <a:avLst/>
            </a:prstGeom>
            <a:ln w="31750">
              <a:solidFill>
                <a:srgbClr val="64409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00090" y="517643"/>
              <a:ext cx="8385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644090"/>
                  </a:solidFill>
                </a:rPr>
                <a:t>Trim </a:t>
              </a:r>
            </a:p>
            <a:p>
              <a:pPr algn="ctr"/>
              <a:r>
                <a:rPr lang="en-US" b="1" dirty="0" smtClean="0">
                  <a:solidFill>
                    <a:srgbClr val="644090"/>
                  </a:solidFill>
                </a:rPr>
                <a:t>Galore</a:t>
              </a:r>
              <a:endParaRPr lang="en-US" b="1" dirty="0">
                <a:solidFill>
                  <a:srgbClr val="644090"/>
                </a:solidFill>
              </a:endParaRPr>
            </a:p>
          </p:txBody>
        </p:sp>
        <p:sp>
          <p:nvSpPr>
            <p:cNvPr id="34" name="Flowchart: Decision 33"/>
            <p:cNvSpPr/>
            <p:nvPr/>
          </p:nvSpPr>
          <p:spPr>
            <a:xfrm>
              <a:off x="6866093" y="289531"/>
              <a:ext cx="1050771" cy="1119527"/>
            </a:xfrm>
            <a:prstGeom prst="flowChartDecision">
              <a:avLst/>
            </a:prstGeom>
            <a:ln w="31750">
              <a:solidFill>
                <a:srgbClr val="64409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14325" y="552470"/>
              <a:ext cx="1154070" cy="64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644090"/>
                  </a:solidFill>
                </a:rPr>
                <a:t>BWA</a:t>
              </a:r>
            </a:p>
            <a:p>
              <a:pPr algn="ctr"/>
              <a:r>
                <a:rPr lang="en-US" b="1" dirty="0" smtClean="0">
                  <a:solidFill>
                    <a:srgbClr val="644090"/>
                  </a:solidFill>
                </a:rPr>
                <a:t>human</a:t>
              </a:r>
              <a:endParaRPr lang="en-US" b="1" dirty="0" smtClean="0">
                <a:solidFill>
                  <a:srgbClr val="64409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64299" y="649239"/>
              <a:ext cx="945774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FASTQ</a:t>
              </a:r>
              <a:endParaRPr 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6889" y="502675"/>
              <a:ext cx="1050331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Trim</a:t>
              </a:r>
            </a:p>
            <a:p>
              <a:pPr algn="ctr"/>
              <a:r>
                <a:rPr lang="en-US" sz="2000" b="1" dirty="0" smtClean="0"/>
                <a:t>FASTQ</a:t>
              </a:r>
              <a:endParaRPr lang="en-US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74158" y="643869"/>
              <a:ext cx="1142163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BAM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53171" y="1064370"/>
              <a:ext cx="186071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644090"/>
                  </a:solidFill>
                </a:rPr>
                <a:t>Trim Adapters</a:t>
              </a:r>
            </a:p>
            <a:p>
              <a:pPr algn="ctr"/>
              <a:r>
                <a:rPr lang="en-US" sz="1000" dirty="0" smtClean="0">
                  <a:solidFill>
                    <a:srgbClr val="644090"/>
                  </a:solidFill>
                </a:rPr>
                <a:t>Low quality ends(Q&lt;25)</a:t>
              </a:r>
            </a:p>
            <a:p>
              <a:pPr algn="ctr"/>
              <a:r>
                <a:rPr lang="en-US" sz="1000" dirty="0" smtClean="0">
                  <a:solidFill>
                    <a:srgbClr val="644090"/>
                  </a:solidFill>
                </a:rPr>
                <a:t>Remove </a:t>
              </a:r>
              <a:r>
                <a:rPr lang="en-US" sz="1000" dirty="0" err="1" smtClean="0">
                  <a:solidFill>
                    <a:srgbClr val="644090"/>
                  </a:solidFill>
                </a:rPr>
                <a:t>showrt</a:t>
              </a:r>
              <a:r>
                <a:rPr lang="en-US" sz="1000" dirty="0" smtClean="0">
                  <a:solidFill>
                    <a:srgbClr val="644090"/>
                  </a:solidFill>
                </a:rPr>
                <a:t> reads (&lt;35 </a:t>
              </a:r>
              <a:r>
                <a:rPr lang="en-US" sz="1000" dirty="0" err="1" smtClean="0">
                  <a:solidFill>
                    <a:srgbClr val="644090"/>
                  </a:solidFill>
                </a:rPr>
                <a:t>bp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  <p:cxnSp>
          <p:nvCxnSpPr>
            <p:cNvPr id="14" name="Straight Arrow Connector 13"/>
            <p:cNvCxnSpPr>
              <a:stCxn id="7" idx="3"/>
              <a:endCxn id="36" idx="1"/>
            </p:cNvCxnSpPr>
            <p:nvPr/>
          </p:nvCxnSpPr>
          <p:spPr>
            <a:xfrm>
              <a:off x="3910073" y="849294"/>
              <a:ext cx="310125" cy="366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6" idx="3"/>
              <a:endCxn id="8" idx="1"/>
            </p:cNvCxnSpPr>
            <p:nvPr/>
          </p:nvCxnSpPr>
          <p:spPr>
            <a:xfrm>
              <a:off x="5270970" y="852956"/>
              <a:ext cx="275919" cy="36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34" idx="1"/>
            </p:cNvCxnSpPr>
            <p:nvPr/>
          </p:nvCxnSpPr>
          <p:spPr>
            <a:xfrm flipV="1">
              <a:off x="6597220" y="849295"/>
              <a:ext cx="268873" cy="73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4" idx="3"/>
              <a:endCxn id="9" idx="1"/>
            </p:cNvCxnSpPr>
            <p:nvPr/>
          </p:nvCxnSpPr>
          <p:spPr>
            <a:xfrm flipV="1">
              <a:off x="7916864" y="828535"/>
              <a:ext cx="257294" cy="20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Decision 29"/>
            <p:cNvSpPr/>
            <p:nvPr/>
          </p:nvSpPr>
          <p:spPr>
            <a:xfrm>
              <a:off x="6848958" y="2385793"/>
              <a:ext cx="1038515" cy="890603"/>
            </a:xfrm>
            <a:prstGeom prst="flowChartDecision">
              <a:avLst/>
            </a:prstGeom>
            <a:ln w="31750">
              <a:solidFill>
                <a:srgbClr val="64409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26535" y="2592972"/>
              <a:ext cx="1090329" cy="584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rgbClr val="644090"/>
                  </a:solidFill>
                </a:rPr>
                <a:t>FgbioUMI</a:t>
              </a:r>
              <a:endParaRPr lang="en-US" sz="1600" b="1" dirty="0">
                <a:solidFill>
                  <a:srgbClr val="644090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rgbClr val="644090"/>
                  </a:solidFill>
                </a:rPr>
                <a:t>BWA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6072433" y="2106484"/>
              <a:ext cx="1297170" cy="126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911185" y="1603493"/>
              <a:ext cx="7921505" cy="117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9" idx="2"/>
            </p:cNvCxnSpPr>
            <p:nvPr/>
          </p:nvCxnSpPr>
          <p:spPr>
            <a:xfrm flipH="1">
              <a:off x="8745239" y="1013201"/>
              <a:ext cx="1" cy="5902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072433" y="1603492"/>
              <a:ext cx="5663" cy="5088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7347981" y="2123486"/>
              <a:ext cx="1388" cy="2856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491748" y="3681647"/>
              <a:ext cx="1799225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UMI Consensus </a:t>
              </a:r>
            </a:p>
            <a:p>
              <a:pPr algn="ctr"/>
              <a:r>
                <a:rPr lang="en-US" b="1" dirty="0" smtClean="0"/>
                <a:t>BAM</a:t>
              </a:r>
              <a:endParaRPr lang="en-US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910073" y="3656888"/>
              <a:ext cx="1679695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Marked</a:t>
              </a:r>
            </a:p>
            <a:p>
              <a:pPr algn="ctr"/>
              <a:r>
                <a:rPr lang="en-US" b="1" dirty="0" smtClean="0"/>
                <a:t> Duplicate BAM</a:t>
              </a:r>
              <a:endParaRPr lang="en-US" b="1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7341746" y="3272845"/>
              <a:ext cx="23145" cy="40525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6799347" y="4680886"/>
              <a:ext cx="1212085" cy="964700"/>
              <a:chOff x="1679971" y="1410210"/>
              <a:chExt cx="1572989" cy="1126459"/>
            </a:xfrm>
          </p:grpSpPr>
          <p:sp>
            <p:nvSpPr>
              <p:cNvPr id="93" name="Flowchart: Decision 92"/>
              <p:cNvSpPr/>
              <p:nvPr/>
            </p:nvSpPr>
            <p:spPr>
              <a:xfrm>
                <a:off x="1767189" y="1410210"/>
                <a:ext cx="1366337" cy="1126459"/>
              </a:xfrm>
              <a:prstGeom prst="flowChartDecision">
                <a:avLst/>
              </a:prstGeom>
              <a:ln w="31750">
                <a:solidFill>
                  <a:srgbClr val="64409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679971" y="1775616"/>
                <a:ext cx="1572989" cy="437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 smtClean="0">
                    <a:solidFill>
                      <a:srgbClr val="644090"/>
                    </a:solidFill>
                  </a:rPr>
                  <a:t>GATK Realignment, Base Recalibration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181862" y="4717004"/>
              <a:ext cx="1102420" cy="870717"/>
              <a:chOff x="1666531" y="1410210"/>
              <a:chExt cx="1572989" cy="1126459"/>
            </a:xfrm>
          </p:grpSpPr>
          <p:sp>
            <p:nvSpPr>
              <p:cNvPr id="96" name="Flowchart: Decision 95"/>
              <p:cNvSpPr/>
              <p:nvPr/>
            </p:nvSpPr>
            <p:spPr>
              <a:xfrm>
                <a:off x="1767189" y="1410210"/>
                <a:ext cx="1366337" cy="1126459"/>
              </a:xfrm>
              <a:prstGeom prst="flowChartDecision">
                <a:avLst/>
              </a:prstGeom>
              <a:ln w="31750">
                <a:solidFill>
                  <a:srgbClr val="64409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666531" y="1574140"/>
                <a:ext cx="1572989" cy="915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solidFill>
                      <a:srgbClr val="644090"/>
                    </a:solidFill>
                  </a:rPr>
                  <a:t>Seq</a:t>
                </a:r>
                <a:endParaRPr lang="en-US" sz="2000" b="1" dirty="0" smtClean="0">
                  <a:solidFill>
                    <a:srgbClr val="644090"/>
                  </a:solidFill>
                </a:endParaRPr>
              </a:p>
              <a:p>
                <a:pPr algn="ctr"/>
                <a:r>
                  <a:rPr lang="en-US" sz="2000" b="1" dirty="0" smtClean="0">
                    <a:solidFill>
                      <a:srgbClr val="644090"/>
                    </a:solidFill>
                  </a:rPr>
                  <a:t>QC</a:t>
                </a:r>
              </a:p>
            </p:txBody>
          </p:sp>
        </p:grpSp>
        <p:cxnSp>
          <p:nvCxnSpPr>
            <p:cNvPr id="98" name="Straight Arrow Connector 97"/>
            <p:cNvCxnSpPr>
              <a:stCxn id="70" idx="2"/>
              <a:endCxn id="96" idx="0"/>
            </p:cNvCxnSpPr>
            <p:nvPr/>
          </p:nvCxnSpPr>
          <p:spPr>
            <a:xfrm flipH="1">
              <a:off x="4731203" y="4303219"/>
              <a:ext cx="18718" cy="413785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69" idx="2"/>
              <a:endCxn id="93" idx="0"/>
            </p:cNvCxnSpPr>
            <p:nvPr/>
          </p:nvCxnSpPr>
          <p:spPr>
            <a:xfrm>
              <a:off x="7391361" y="4327978"/>
              <a:ext cx="1617" cy="35290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6" idx="2"/>
            </p:cNvCxnSpPr>
            <p:nvPr/>
          </p:nvCxnSpPr>
          <p:spPr>
            <a:xfrm flipH="1">
              <a:off x="4712358" y="5587721"/>
              <a:ext cx="18845" cy="42719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93" idx="2"/>
              <a:endCxn id="106" idx="0"/>
            </p:cNvCxnSpPr>
            <p:nvPr/>
          </p:nvCxnSpPr>
          <p:spPr>
            <a:xfrm>
              <a:off x="7392978" y="5645586"/>
              <a:ext cx="17290" cy="33820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Flowchart: Decision 121"/>
            <p:cNvSpPr/>
            <p:nvPr/>
          </p:nvSpPr>
          <p:spPr>
            <a:xfrm>
              <a:off x="8720814" y="2349787"/>
              <a:ext cx="957589" cy="870717"/>
            </a:xfrm>
            <a:prstGeom prst="flowChartDecision">
              <a:avLst/>
            </a:prstGeom>
            <a:ln w="31750">
              <a:solidFill>
                <a:srgbClr val="64409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637299" y="2556541"/>
              <a:ext cx="1102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644090"/>
                  </a:solidFill>
                </a:rPr>
                <a:t>Cnvkit</a:t>
              </a:r>
              <a:endParaRPr lang="en-US" sz="2000" b="1" dirty="0" smtClean="0">
                <a:solidFill>
                  <a:srgbClr val="644090"/>
                </a:solidFill>
              </a:endParaRPr>
            </a:p>
          </p:txBody>
        </p:sp>
        <p:cxnSp>
          <p:nvCxnSpPr>
            <p:cNvPr id="125" name="Straight Arrow Connector 124"/>
            <p:cNvCxnSpPr>
              <a:endCxn id="122" idx="0"/>
            </p:cNvCxnSpPr>
            <p:nvPr/>
          </p:nvCxnSpPr>
          <p:spPr>
            <a:xfrm>
              <a:off x="9189520" y="1578077"/>
              <a:ext cx="10089" cy="7717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8541958" y="3652354"/>
              <a:ext cx="1350986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CNV Calls</a:t>
              </a:r>
              <a:endParaRPr lang="en-US" sz="2000" b="1" dirty="0"/>
            </a:p>
          </p:txBody>
        </p:sp>
        <p:cxnSp>
          <p:nvCxnSpPr>
            <p:cNvPr id="129" name="Straight Arrow Connector 128"/>
            <p:cNvCxnSpPr>
              <a:stCxn id="122" idx="2"/>
              <a:endCxn id="128" idx="0"/>
            </p:cNvCxnSpPr>
            <p:nvPr/>
          </p:nvCxnSpPr>
          <p:spPr>
            <a:xfrm>
              <a:off x="9199609" y="3220504"/>
              <a:ext cx="17842" cy="43185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Flowchart: Decision 113"/>
            <p:cNvSpPr/>
            <p:nvPr/>
          </p:nvSpPr>
          <p:spPr>
            <a:xfrm>
              <a:off x="10353896" y="2349787"/>
              <a:ext cx="957589" cy="870717"/>
            </a:xfrm>
            <a:prstGeom prst="flowChartDecision">
              <a:avLst/>
            </a:prstGeom>
            <a:ln w="31750">
              <a:solidFill>
                <a:srgbClr val="64409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270381" y="2556541"/>
              <a:ext cx="1102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644090"/>
                  </a:solidFill>
                </a:rPr>
                <a:t>itdseek</a:t>
              </a:r>
              <a:endParaRPr lang="en-US" sz="2000" b="1" dirty="0" smtClean="0">
                <a:solidFill>
                  <a:srgbClr val="644090"/>
                </a:solidFill>
              </a:endParaRPr>
            </a:p>
          </p:txBody>
        </p:sp>
        <p:cxnSp>
          <p:nvCxnSpPr>
            <p:cNvPr id="117" name="Straight Arrow Connector 116"/>
            <p:cNvCxnSpPr>
              <a:endCxn id="114" idx="0"/>
            </p:cNvCxnSpPr>
            <p:nvPr/>
          </p:nvCxnSpPr>
          <p:spPr>
            <a:xfrm>
              <a:off x="10822602" y="1578077"/>
              <a:ext cx="10089" cy="7717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10175040" y="3652354"/>
              <a:ext cx="1350986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/>
                <a:t>itd</a:t>
              </a:r>
              <a:r>
                <a:rPr lang="en-US" sz="2000" b="1" dirty="0" smtClean="0"/>
                <a:t> </a:t>
              </a:r>
              <a:r>
                <a:rPr lang="en-US" sz="2000" b="1" dirty="0" smtClean="0"/>
                <a:t>Calls</a:t>
              </a:r>
              <a:endParaRPr lang="en-US" sz="2000" b="1" dirty="0"/>
            </a:p>
          </p:txBody>
        </p:sp>
        <p:cxnSp>
          <p:nvCxnSpPr>
            <p:cNvPr id="119" name="Straight Arrow Connector 118"/>
            <p:cNvCxnSpPr>
              <a:stCxn id="114" idx="2"/>
              <a:endCxn id="118" idx="0"/>
            </p:cNvCxnSpPr>
            <p:nvPr/>
          </p:nvCxnSpPr>
          <p:spPr>
            <a:xfrm>
              <a:off x="10832691" y="3220504"/>
              <a:ext cx="17842" cy="43185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Flowchart: Decision 119"/>
            <p:cNvSpPr/>
            <p:nvPr/>
          </p:nvSpPr>
          <p:spPr>
            <a:xfrm>
              <a:off x="2432390" y="2389198"/>
              <a:ext cx="957589" cy="870717"/>
            </a:xfrm>
            <a:prstGeom prst="flowChartDecision">
              <a:avLst/>
            </a:prstGeom>
            <a:ln w="31750">
              <a:solidFill>
                <a:srgbClr val="64409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91643" y="2499474"/>
              <a:ext cx="1018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644090"/>
                  </a:solidFill>
                </a:rPr>
                <a:t>BWA</a:t>
              </a:r>
            </a:p>
            <a:p>
              <a:pPr algn="ctr"/>
              <a:r>
                <a:rPr lang="en-US" b="1" dirty="0" smtClean="0">
                  <a:solidFill>
                    <a:srgbClr val="644090"/>
                  </a:solidFill>
                </a:rPr>
                <a:t>virus</a:t>
              </a:r>
              <a:endParaRPr lang="en-US" b="1" dirty="0" smtClean="0">
                <a:solidFill>
                  <a:srgbClr val="644090"/>
                </a:solidFill>
              </a:endParaRPr>
            </a:p>
          </p:txBody>
        </p:sp>
        <p:cxnSp>
          <p:nvCxnSpPr>
            <p:cNvPr id="124" name="Straight Arrow Connector 123"/>
            <p:cNvCxnSpPr>
              <a:endCxn id="120" idx="0"/>
            </p:cNvCxnSpPr>
            <p:nvPr/>
          </p:nvCxnSpPr>
          <p:spPr>
            <a:xfrm>
              <a:off x="2901096" y="1617488"/>
              <a:ext cx="10089" cy="7717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2120021" y="3696618"/>
              <a:ext cx="1656539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Viral read stats </a:t>
              </a:r>
              <a:endParaRPr lang="en-US" sz="2000" b="1" dirty="0"/>
            </a:p>
          </p:txBody>
        </p:sp>
        <p:cxnSp>
          <p:nvCxnSpPr>
            <p:cNvPr id="127" name="Straight Arrow Connector 126"/>
            <p:cNvCxnSpPr>
              <a:stCxn id="120" idx="2"/>
              <a:endCxn id="126" idx="0"/>
            </p:cNvCxnSpPr>
            <p:nvPr/>
          </p:nvCxnSpPr>
          <p:spPr>
            <a:xfrm>
              <a:off x="2911185" y="3259915"/>
              <a:ext cx="37106" cy="436703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70" idx="3"/>
            </p:cNvCxnSpPr>
            <p:nvPr/>
          </p:nvCxnSpPr>
          <p:spPr>
            <a:xfrm flipH="1">
              <a:off x="5589768" y="3951729"/>
              <a:ext cx="869803" cy="28325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766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-1" y="110613"/>
            <a:ext cx="12086303" cy="5663381"/>
            <a:chOff x="-1" y="110613"/>
            <a:chExt cx="12086303" cy="5663381"/>
          </a:xfrm>
        </p:grpSpPr>
        <p:sp>
          <p:nvSpPr>
            <p:cNvPr id="4" name="TextBox 3"/>
            <p:cNvSpPr txBox="1"/>
            <p:nvPr/>
          </p:nvSpPr>
          <p:spPr>
            <a:xfrm>
              <a:off x="69567" y="991681"/>
              <a:ext cx="2144398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Recalibrated </a:t>
              </a:r>
              <a:r>
                <a:rPr lang="en-US" b="1" dirty="0" smtClean="0"/>
                <a:t>BAM </a:t>
              </a:r>
              <a:endParaRPr lang="en-US" b="1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60138" y="2382968"/>
              <a:ext cx="1619588" cy="1417502"/>
              <a:chOff x="-317629" y="1310455"/>
              <a:chExt cx="1646685" cy="1448348"/>
            </a:xfrm>
          </p:grpSpPr>
          <p:sp>
            <p:nvSpPr>
              <p:cNvPr id="8" name="Flowchart: Decision 7"/>
              <p:cNvSpPr/>
              <p:nvPr/>
            </p:nvSpPr>
            <p:spPr>
              <a:xfrm>
                <a:off x="-256636" y="1310455"/>
                <a:ext cx="1499294" cy="1448348"/>
              </a:xfrm>
              <a:prstGeom prst="flowChartDecision">
                <a:avLst/>
              </a:prstGeom>
              <a:ln w="31750">
                <a:solidFill>
                  <a:srgbClr val="64409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-317629" y="1729480"/>
                <a:ext cx="1646685" cy="660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644090"/>
                    </a:solidFill>
                  </a:rPr>
                  <a:t>GATK </a:t>
                </a:r>
                <a:endParaRPr lang="en-US" b="1" dirty="0" smtClean="0">
                  <a:solidFill>
                    <a:srgbClr val="644090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rgbClr val="644090"/>
                    </a:solidFill>
                  </a:rPr>
                  <a:t>Mutect2</a:t>
                </a:r>
                <a:endParaRPr lang="en-US" b="1" dirty="0" smtClean="0">
                  <a:solidFill>
                    <a:srgbClr val="644090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135118" y="2440274"/>
              <a:ext cx="1378210" cy="1256560"/>
              <a:chOff x="306487" y="1187537"/>
              <a:chExt cx="1646685" cy="1448348"/>
            </a:xfrm>
          </p:grpSpPr>
          <p:sp>
            <p:nvSpPr>
              <p:cNvPr id="11" name="Flowchart: Decision 10"/>
              <p:cNvSpPr/>
              <p:nvPr/>
            </p:nvSpPr>
            <p:spPr>
              <a:xfrm>
                <a:off x="379693" y="1187537"/>
                <a:ext cx="1499294" cy="1448348"/>
              </a:xfrm>
              <a:prstGeom prst="flowChartDecision">
                <a:avLst/>
              </a:prstGeom>
              <a:ln w="31750">
                <a:solidFill>
                  <a:srgbClr val="64409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6487" y="1673013"/>
                <a:ext cx="1646685" cy="44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err="1" smtClean="0">
                    <a:solidFill>
                      <a:srgbClr val="644090"/>
                    </a:solidFill>
                  </a:rPr>
                  <a:t>Freebayes</a:t>
                </a:r>
                <a:endParaRPr lang="en-US" sz="2200" b="1" dirty="0" smtClean="0">
                  <a:solidFill>
                    <a:srgbClr val="644090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980351" y="895792"/>
              <a:ext cx="1799225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UMI Consensus </a:t>
              </a:r>
            </a:p>
            <a:p>
              <a:pPr algn="ctr"/>
              <a:r>
                <a:rPr lang="en-US" b="1" dirty="0" smtClean="0"/>
                <a:t>BAM</a:t>
              </a:r>
              <a:endParaRPr lang="en-US" b="1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865968" y="569422"/>
              <a:ext cx="1213437" cy="1046471"/>
              <a:chOff x="294030" y="1175168"/>
              <a:chExt cx="1499294" cy="1448348"/>
            </a:xfrm>
          </p:grpSpPr>
          <p:sp>
            <p:nvSpPr>
              <p:cNvPr id="24" name="Flowchart: Decision 23"/>
              <p:cNvSpPr/>
              <p:nvPr/>
            </p:nvSpPr>
            <p:spPr>
              <a:xfrm>
                <a:off x="294030" y="1175168"/>
                <a:ext cx="1499294" cy="1448348"/>
              </a:xfrm>
              <a:prstGeom prst="flowChartDecision">
                <a:avLst/>
              </a:prstGeom>
              <a:ln w="31750">
                <a:solidFill>
                  <a:srgbClr val="64409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09288" y="1594874"/>
                <a:ext cx="1369891" cy="596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err="1" smtClean="0">
                    <a:solidFill>
                      <a:srgbClr val="644090"/>
                    </a:solidFill>
                  </a:rPr>
                  <a:t>Pindel</a:t>
                </a:r>
                <a:endParaRPr lang="en-US" sz="2200" b="1" dirty="0" smtClean="0">
                  <a:solidFill>
                    <a:srgbClr val="644090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179959" y="4483563"/>
              <a:ext cx="1259032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/>
                <a:t>Freebayes</a:t>
              </a:r>
              <a:r>
                <a:rPr lang="en-US" sz="2000" b="1" dirty="0" smtClean="0"/>
                <a:t> VCF</a:t>
              </a:r>
              <a:endParaRPr lang="en-US" sz="2000" b="1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818596" y="4827905"/>
              <a:ext cx="282405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818596" y="4957221"/>
              <a:ext cx="282405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198567" y="4555481"/>
              <a:ext cx="1280160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Union</a:t>
              </a:r>
            </a:p>
            <a:p>
              <a:pPr algn="ctr"/>
              <a:r>
                <a:rPr lang="en-US" sz="2000" b="1" dirty="0" smtClean="0"/>
                <a:t>VCF</a:t>
              </a:r>
              <a:endParaRPr lang="en-US" sz="20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402141" y="669186"/>
              <a:ext cx="1247793" cy="8309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/>
                <a:t>pindel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SV VCF</a:t>
              </a:r>
              <a:endParaRPr lang="en-US" sz="2400" b="1" dirty="0"/>
            </a:p>
          </p:txBody>
        </p:sp>
        <p:cxnSp>
          <p:nvCxnSpPr>
            <p:cNvPr id="54" name="Straight Arrow Connector 53"/>
            <p:cNvCxnSpPr>
              <a:stCxn id="4" idx="2"/>
              <a:endCxn id="8" idx="0"/>
            </p:cNvCxnSpPr>
            <p:nvPr/>
          </p:nvCxnSpPr>
          <p:spPr>
            <a:xfrm>
              <a:off x="1141766" y="1361013"/>
              <a:ext cx="15673" cy="10219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170457" y="3784247"/>
              <a:ext cx="0" cy="6037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430709" y="2098044"/>
              <a:ext cx="0" cy="3422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6120895" y="2143986"/>
              <a:ext cx="0" cy="3422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2823814" y="2105303"/>
              <a:ext cx="0" cy="3422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809475" y="2081513"/>
              <a:ext cx="3317873" cy="552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22" idx="2"/>
            </p:cNvCxnSpPr>
            <p:nvPr/>
          </p:nvCxnSpPr>
          <p:spPr>
            <a:xfrm flipH="1">
              <a:off x="4862335" y="1542123"/>
              <a:ext cx="17629" cy="5273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1" idx="2"/>
              <a:endCxn id="27" idx="0"/>
            </p:cNvCxnSpPr>
            <p:nvPr/>
          </p:nvCxnSpPr>
          <p:spPr>
            <a:xfrm flipH="1">
              <a:off x="2809475" y="3696834"/>
              <a:ext cx="14339" cy="786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2" idx="3"/>
            </p:cNvCxnSpPr>
            <p:nvPr/>
          </p:nvCxnSpPr>
          <p:spPr>
            <a:xfrm>
              <a:off x="5779576" y="1218958"/>
              <a:ext cx="2776209" cy="22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4" idx="3"/>
              <a:endCxn id="52" idx="1"/>
            </p:cNvCxnSpPr>
            <p:nvPr/>
          </p:nvCxnSpPr>
          <p:spPr>
            <a:xfrm flipV="1">
              <a:off x="10079405" y="1084685"/>
              <a:ext cx="322736" cy="79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-1" y="110613"/>
              <a:ext cx="12086303" cy="56633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Plus 96"/>
            <p:cNvSpPr/>
            <p:nvPr/>
          </p:nvSpPr>
          <p:spPr>
            <a:xfrm>
              <a:off x="1824386" y="4629561"/>
              <a:ext cx="358140" cy="327660"/>
            </a:xfrm>
            <a:prstGeom prst="mathPlus">
              <a:avLst/>
            </a:prstGeom>
            <a:solidFill>
              <a:schemeClr val="tx1"/>
            </a:solidFill>
            <a:ln>
              <a:solidFill>
                <a:srgbClr val="6440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Plus 97"/>
            <p:cNvSpPr/>
            <p:nvPr/>
          </p:nvSpPr>
          <p:spPr>
            <a:xfrm>
              <a:off x="3436857" y="4658595"/>
              <a:ext cx="358140" cy="327660"/>
            </a:xfrm>
            <a:prstGeom prst="mathPlus">
              <a:avLst/>
            </a:prstGeom>
            <a:solidFill>
              <a:schemeClr val="tx1"/>
            </a:solidFill>
            <a:ln>
              <a:solidFill>
                <a:srgbClr val="6440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762024" y="2447533"/>
              <a:ext cx="1378210" cy="1256560"/>
              <a:chOff x="306487" y="1187537"/>
              <a:chExt cx="1646685" cy="1448348"/>
            </a:xfrm>
          </p:grpSpPr>
          <p:sp>
            <p:nvSpPr>
              <p:cNvPr id="57" name="Flowchart: Decision 56"/>
              <p:cNvSpPr/>
              <p:nvPr/>
            </p:nvSpPr>
            <p:spPr>
              <a:xfrm>
                <a:off x="379693" y="1187537"/>
                <a:ext cx="1499294" cy="1448348"/>
              </a:xfrm>
              <a:prstGeom prst="flowChartDecision">
                <a:avLst/>
              </a:prstGeom>
              <a:ln w="31750">
                <a:solidFill>
                  <a:srgbClr val="64409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06487" y="1673013"/>
                <a:ext cx="1646685" cy="496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644090"/>
                    </a:solidFill>
                  </a:rPr>
                  <a:t>Platypus</a:t>
                </a:r>
                <a:endParaRPr lang="en-US" sz="2200" b="1" dirty="0" smtClean="0">
                  <a:solidFill>
                    <a:srgbClr val="644090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404985" y="2513072"/>
              <a:ext cx="1378210" cy="1256560"/>
              <a:chOff x="429244" y="1178337"/>
              <a:chExt cx="1646685" cy="1448348"/>
            </a:xfrm>
          </p:grpSpPr>
          <p:sp>
            <p:nvSpPr>
              <p:cNvPr id="67" name="Flowchart: Decision 66"/>
              <p:cNvSpPr/>
              <p:nvPr/>
            </p:nvSpPr>
            <p:spPr>
              <a:xfrm>
                <a:off x="520995" y="1178337"/>
                <a:ext cx="1499294" cy="1448348"/>
              </a:xfrm>
              <a:prstGeom prst="flowChartDecision">
                <a:avLst/>
              </a:prstGeom>
              <a:ln w="31750">
                <a:solidFill>
                  <a:srgbClr val="64409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29244" y="1652529"/>
                <a:ext cx="1646685" cy="496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644090"/>
                    </a:solidFill>
                  </a:rPr>
                  <a:t>Strelka2</a:t>
                </a:r>
                <a:endParaRPr lang="en-US" sz="2200" b="1" dirty="0" smtClean="0">
                  <a:solidFill>
                    <a:srgbClr val="644090"/>
                  </a:solidFill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798100" y="4495533"/>
              <a:ext cx="1259032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Platypus </a:t>
              </a:r>
              <a:r>
                <a:rPr lang="en-US" sz="2000" b="1" dirty="0" smtClean="0"/>
                <a:t>VCF</a:t>
              </a:r>
              <a:endParaRPr lang="en-US" sz="2000" b="1" dirty="0"/>
            </a:p>
          </p:txBody>
        </p:sp>
        <p:cxnSp>
          <p:nvCxnSpPr>
            <p:cNvPr id="76" name="Straight Arrow Connector 75"/>
            <p:cNvCxnSpPr>
              <a:stCxn id="57" idx="2"/>
              <a:endCxn id="75" idx="0"/>
            </p:cNvCxnSpPr>
            <p:nvPr/>
          </p:nvCxnSpPr>
          <p:spPr>
            <a:xfrm flipH="1">
              <a:off x="4427616" y="3704093"/>
              <a:ext cx="23104" cy="7914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57272" y="4468482"/>
              <a:ext cx="1259032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Mutect2 </a:t>
              </a:r>
              <a:r>
                <a:rPr lang="en-US" sz="2000" b="1" dirty="0" smtClean="0"/>
                <a:t>VCF</a:t>
              </a:r>
              <a:endParaRPr lang="en-US" sz="20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57298" y="4514954"/>
              <a:ext cx="1259032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Strelka2 </a:t>
              </a:r>
              <a:r>
                <a:rPr lang="en-US" sz="2000" b="1" dirty="0" smtClean="0"/>
                <a:t>VCF</a:t>
              </a:r>
              <a:endParaRPr lang="en-US" sz="2000" b="1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091999" y="3728020"/>
              <a:ext cx="2091" cy="7675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Plus 80"/>
            <p:cNvSpPr/>
            <p:nvPr/>
          </p:nvSpPr>
          <p:spPr>
            <a:xfrm>
              <a:off x="5078145" y="4737692"/>
              <a:ext cx="358140" cy="327660"/>
            </a:xfrm>
            <a:prstGeom prst="mathPlus">
              <a:avLst/>
            </a:prstGeom>
            <a:solidFill>
              <a:schemeClr val="tx1"/>
            </a:solidFill>
            <a:ln>
              <a:solidFill>
                <a:srgbClr val="6440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8853771" y="1767518"/>
              <a:ext cx="1213437" cy="1046471"/>
              <a:chOff x="294030" y="1175168"/>
              <a:chExt cx="1499294" cy="1448348"/>
            </a:xfrm>
          </p:grpSpPr>
          <p:sp>
            <p:nvSpPr>
              <p:cNvPr id="91" name="Flowchart: Decision 90"/>
              <p:cNvSpPr/>
              <p:nvPr/>
            </p:nvSpPr>
            <p:spPr>
              <a:xfrm>
                <a:off x="294030" y="1175168"/>
                <a:ext cx="1499294" cy="1448348"/>
              </a:xfrm>
              <a:prstGeom prst="flowChartDecision">
                <a:avLst/>
              </a:prstGeom>
              <a:ln w="31750">
                <a:solidFill>
                  <a:srgbClr val="64409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09288" y="1594874"/>
                <a:ext cx="1369891" cy="596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err="1" smtClean="0">
                    <a:solidFill>
                      <a:srgbClr val="644090"/>
                    </a:solidFill>
                  </a:rPr>
                  <a:t>Svaba</a:t>
                </a:r>
                <a:endParaRPr lang="en-US" sz="2200" b="1" dirty="0" smtClean="0">
                  <a:solidFill>
                    <a:srgbClr val="644090"/>
                  </a:solidFill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8863131" y="2942303"/>
              <a:ext cx="1213437" cy="1046471"/>
              <a:chOff x="294030" y="1175168"/>
              <a:chExt cx="1499294" cy="1448348"/>
            </a:xfrm>
          </p:grpSpPr>
          <p:sp>
            <p:nvSpPr>
              <p:cNvPr id="94" name="Flowchart: Decision 93"/>
              <p:cNvSpPr/>
              <p:nvPr/>
            </p:nvSpPr>
            <p:spPr>
              <a:xfrm>
                <a:off x="294030" y="1175168"/>
                <a:ext cx="1499294" cy="1448348"/>
              </a:xfrm>
              <a:prstGeom prst="flowChartDecision">
                <a:avLst/>
              </a:prstGeom>
              <a:ln w="31750">
                <a:solidFill>
                  <a:srgbClr val="64409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09288" y="1594874"/>
                <a:ext cx="1369891" cy="596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err="1" smtClean="0">
                    <a:solidFill>
                      <a:srgbClr val="644090"/>
                    </a:solidFill>
                  </a:rPr>
                  <a:t>Delly</a:t>
                </a:r>
                <a:endParaRPr lang="en-US" sz="2200" b="1" dirty="0" smtClean="0">
                  <a:solidFill>
                    <a:srgbClr val="644090"/>
                  </a:solidFill>
                </a:endParaRPr>
              </a:p>
            </p:txBody>
          </p:sp>
        </p:grpSp>
        <p:cxnSp>
          <p:nvCxnSpPr>
            <p:cNvPr id="101" name="Straight Connector 100"/>
            <p:cNvCxnSpPr/>
            <p:nvPr/>
          </p:nvCxnSpPr>
          <p:spPr>
            <a:xfrm>
              <a:off x="8567233" y="1073867"/>
              <a:ext cx="21315" cy="24141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endCxn id="24" idx="1"/>
            </p:cNvCxnSpPr>
            <p:nvPr/>
          </p:nvCxnSpPr>
          <p:spPr>
            <a:xfrm>
              <a:off x="8555785" y="1084684"/>
              <a:ext cx="310183" cy="79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8575734" y="2278066"/>
              <a:ext cx="310183" cy="79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8583100" y="3471448"/>
              <a:ext cx="310183" cy="79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0387856" y="1870541"/>
              <a:ext cx="1247793" cy="8309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/>
                <a:t>svaba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SV VCF</a:t>
              </a:r>
              <a:endParaRPr lang="en-US" sz="2400" b="1" dirty="0"/>
            </a:p>
          </p:txBody>
        </p:sp>
        <p:cxnSp>
          <p:nvCxnSpPr>
            <p:cNvPr id="113" name="Straight Arrow Connector 112"/>
            <p:cNvCxnSpPr>
              <a:endCxn id="112" idx="1"/>
            </p:cNvCxnSpPr>
            <p:nvPr/>
          </p:nvCxnSpPr>
          <p:spPr>
            <a:xfrm flipV="1">
              <a:off x="10065120" y="2286040"/>
              <a:ext cx="322736" cy="79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10387856" y="3055949"/>
              <a:ext cx="1247793" cy="8309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/>
                <a:t>delly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SV VCF</a:t>
              </a:r>
              <a:endParaRPr lang="en-US" sz="2400" b="1" dirty="0"/>
            </a:p>
          </p:txBody>
        </p:sp>
        <p:cxnSp>
          <p:nvCxnSpPr>
            <p:cNvPr id="115" name="Straight Arrow Connector 114"/>
            <p:cNvCxnSpPr>
              <a:endCxn id="114" idx="1"/>
            </p:cNvCxnSpPr>
            <p:nvPr/>
          </p:nvCxnSpPr>
          <p:spPr>
            <a:xfrm flipV="1">
              <a:off x="10065120" y="3471448"/>
              <a:ext cx="322736" cy="79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Flowchart: Decision 118"/>
          <p:cNvSpPr/>
          <p:nvPr/>
        </p:nvSpPr>
        <p:spPr>
          <a:xfrm>
            <a:off x="9072258" y="4120533"/>
            <a:ext cx="1242985" cy="1018056"/>
          </a:xfrm>
          <a:prstGeom prst="flowChartDecision">
            <a:avLst/>
          </a:prstGeom>
          <a:ln w="31750">
            <a:solidFill>
              <a:srgbClr val="64409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9033387" y="4400879"/>
            <a:ext cx="128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644090"/>
                </a:solidFill>
              </a:rPr>
              <a:t>msisensor</a:t>
            </a:r>
            <a:endParaRPr lang="en-US" sz="2000" b="1" dirty="0" smtClean="0">
              <a:solidFill>
                <a:srgbClr val="644090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8693105" y="3479421"/>
            <a:ext cx="7299" cy="11330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690999" y="4621587"/>
            <a:ext cx="310183" cy="7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0" y="83820"/>
            <a:ext cx="12115800" cy="5514349"/>
            <a:chOff x="0" y="83820"/>
            <a:chExt cx="12115800" cy="5514349"/>
          </a:xfrm>
        </p:grpSpPr>
        <p:sp>
          <p:nvSpPr>
            <p:cNvPr id="5" name="TextBox 4"/>
            <p:cNvSpPr txBox="1"/>
            <p:nvPr/>
          </p:nvSpPr>
          <p:spPr>
            <a:xfrm>
              <a:off x="108815" y="978418"/>
              <a:ext cx="1988287" cy="6067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Indel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Realignned</a:t>
              </a:r>
              <a:r>
                <a:rPr lang="en-US" b="1" dirty="0" smtClean="0"/>
                <a:t>, Recalibrated BAM </a:t>
              </a:r>
              <a:endParaRPr lang="en-US" b="1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7289" y="2214033"/>
              <a:ext cx="1501683" cy="1330798"/>
              <a:chOff x="298260" y="1187537"/>
              <a:chExt cx="1646685" cy="1448348"/>
            </a:xfrm>
          </p:grpSpPr>
          <p:sp>
            <p:nvSpPr>
              <p:cNvPr id="41" name="Flowchart: Decision 40"/>
              <p:cNvSpPr/>
              <p:nvPr/>
            </p:nvSpPr>
            <p:spPr>
              <a:xfrm>
                <a:off x="379693" y="1187537"/>
                <a:ext cx="1499294" cy="1448348"/>
              </a:xfrm>
              <a:prstGeom prst="flowChartDecision">
                <a:avLst/>
              </a:prstGeom>
              <a:ln w="31750">
                <a:solidFill>
                  <a:srgbClr val="64409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98260" y="1539630"/>
                <a:ext cx="1646685" cy="53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644090"/>
                    </a:solidFill>
                  </a:rPr>
                  <a:t>GATK </a:t>
                </a:r>
                <a:r>
                  <a:rPr lang="en-US" sz="1400" b="1" dirty="0" err="1" smtClean="0">
                    <a:solidFill>
                      <a:srgbClr val="644090"/>
                    </a:solidFill>
                  </a:rPr>
                  <a:t>HaplotypeCaller</a:t>
                </a:r>
                <a:endParaRPr lang="en-US" sz="1400" b="1" dirty="0" smtClean="0">
                  <a:solidFill>
                    <a:srgbClr val="644090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428150" y="2285572"/>
              <a:ext cx="1501683" cy="1330798"/>
              <a:chOff x="306487" y="1187537"/>
              <a:chExt cx="1646685" cy="1448348"/>
            </a:xfrm>
          </p:grpSpPr>
          <p:sp>
            <p:nvSpPr>
              <p:cNvPr id="39" name="Flowchart: Decision 38"/>
              <p:cNvSpPr/>
              <p:nvPr/>
            </p:nvSpPr>
            <p:spPr>
              <a:xfrm>
                <a:off x="379693" y="1187537"/>
                <a:ext cx="1499294" cy="1448348"/>
              </a:xfrm>
              <a:prstGeom prst="flowChartDecision">
                <a:avLst/>
              </a:prstGeom>
              <a:ln w="31750">
                <a:solidFill>
                  <a:srgbClr val="64409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06487" y="1673013"/>
                <a:ext cx="1646685" cy="44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err="1" smtClean="0">
                    <a:solidFill>
                      <a:srgbClr val="644090"/>
                    </a:solidFill>
                  </a:rPr>
                  <a:t>Freebayes</a:t>
                </a:r>
                <a:endParaRPr lang="en-US" sz="2200" b="1" dirty="0" smtClean="0">
                  <a:solidFill>
                    <a:srgbClr val="644090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306598" y="2268512"/>
              <a:ext cx="1501683" cy="1330798"/>
              <a:chOff x="306487" y="1187537"/>
              <a:chExt cx="1646685" cy="1448348"/>
            </a:xfrm>
          </p:grpSpPr>
          <p:sp>
            <p:nvSpPr>
              <p:cNvPr id="37" name="Flowchart: Decision 36"/>
              <p:cNvSpPr/>
              <p:nvPr/>
            </p:nvSpPr>
            <p:spPr>
              <a:xfrm>
                <a:off x="379693" y="1187537"/>
                <a:ext cx="1499294" cy="1448348"/>
              </a:xfrm>
              <a:prstGeom prst="flowChartDecision">
                <a:avLst/>
              </a:prstGeom>
              <a:ln w="31750">
                <a:solidFill>
                  <a:srgbClr val="64409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6487" y="1673013"/>
                <a:ext cx="1646685" cy="44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644090"/>
                    </a:solidFill>
                  </a:rPr>
                  <a:t>Platypus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63251" y="2285572"/>
              <a:ext cx="1501683" cy="1330798"/>
              <a:chOff x="306487" y="1187537"/>
              <a:chExt cx="1646685" cy="1448348"/>
            </a:xfrm>
          </p:grpSpPr>
          <p:sp>
            <p:nvSpPr>
              <p:cNvPr id="35" name="Flowchart: Decision 34"/>
              <p:cNvSpPr/>
              <p:nvPr/>
            </p:nvSpPr>
            <p:spPr>
              <a:xfrm>
                <a:off x="379693" y="1187537"/>
                <a:ext cx="1499294" cy="1448348"/>
              </a:xfrm>
              <a:prstGeom prst="flowChartDecision">
                <a:avLst/>
              </a:prstGeom>
              <a:ln w="31750">
                <a:solidFill>
                  <a:srgbClr val="64409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06487" y="1673013"/>
                <a:ext cx="1646685" cy="44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err="1" smtClean="0">
                    <a:solidFill>
                      <a:srgbClr val="644090"/>
                    </a:solidFill>
                  </a:rPr>
                  <a:t>Strelka</a:t>
                </a:r>
                <a:endParaRPr lang="en-US" sz="2200" b="1" dirty="0" smtClean="0">
                  <a:solidFill>
                    <a:srgbClr val="644090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76492" y="923671"/>
              <a:ext cx="1668242" cy="6067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UMI Consensus </a:t>
              </a:r>
            </a:p>
            <a:p>
              <a:pPr algn="ctr"/>
              <a:r>
                <a:rPr lang="en-US" b="1" dirty="0" smtClean="0"/>
                <a:t>BAM</a:t>
              </a:r>
              <a:endParaRPr lang="en-US" b="1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9418030" y="240440"/>
              <a:ext cx="1209658" cy="1154543"/>
              <a:chOff x="294030" y="1175168"/>
              <a:chExt cx="1499294" cy="1448348"/>
            </a:xfrm>
          </p:grpSpPr>
          <p:sp>
            <p:nvSpPr>
              <p:cNvPr id="33" name="Flowchart: Decision 32"/>
              <p:cNvSpPr/>
              <p:nvPr/>
            </p:nvSpPr>
            <p:spPr>
              <a:xfrm>
                <a:off x="294030" y="1175168"/>
                <a:ext cx="1499294" cy="1448348"/>
              </a:xfrm>
              <a:prstGeom prst="flowChartDecision">
                <a:avLst/>
              </a:prstGeom>
              <a:ln w="31750">
                <a:solidFill>
                  <a:srgbClr val="64409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72235" y="1605749"/>
                <a:ext cx="1193834" cy="616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err="1" smtClean="0">
                    <a:solidFill>
                      <a:srgbClr val="644090"/>
                    </a:solidFill>
                  </a:rPr>
                  <a:t>Pindel</a:t>
                </a:r>
                <a:endParaRPr lang="en-US" sz="2200" b="1" dirty="0" smtClean="0">
                  <a:solidFill>
                    <a:srgbClr val="644090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58197" y="4150269"/>
              <a:ext cx="1313979" cy="780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GATK</a:t>
              </a:r>
            </a:p>
            <a:p>
              <a:pPr algn="ctr"/>
              <a:r>
                <a:rPr lang="en-US" sz="2400" b="1" dirty="0" smtClean="0"/>
                <a:t>VCF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81084" y="4137130"/>
              <a:ext cx="1367270" cy="780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/>
                <a:t>Freebayes</a:t>
              </a:r>
              <a:r>
                <a:rPr lang="en-US" sz="2400" b="1" dirty="0" smtClean="0"/>
                <a:t> VCF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92833" y="4150268"/>
              <a:ext cx="1313979" cy="780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/>
                <a:t>PlatypusVCF</a:t>
              </a:r>
              <a:endParaRPr lang="en-US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74938" y="4124588"/>
              <a:ext cx="1313979" cy="780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/>
                <a:t>Strelka</a:t>
              </a:r>
              <a:r>
                <a:rPr lang="en-US" sz="2400" b="1" dirty="0" smtClean="0"/>
                <a:t> VCF</a:t>
              </a:r>
              <a:endParaRPr lang="en-US" sz="2400" b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9238571" y="4385542"/>
              <a:ext cx="261846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238571" y="4499772"/>
              <a:ext cx="261846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606226" y="4051898"/>
              <a:ext cx="1186965" cy="8957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Union</a:t>
              </a:r>
            </a:p>
            <a:p>
              <a:pPr algn="ctr"/>
              <a:r>
                <a:rPr lang="en-US" sz="2800" b="1" dirty="0" smtClean="0"/>
                <a:t>VCF</a:t>
              </a:r>
              <a:endParaRPr lang="en-US" sz="28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810067" y="427627"/>
              <a:ext cx="1156954" cy="780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SV</a:t>
              </a:r>
            </a:p>
            <a:p>
              <a:pPr algn="ctr"/>
              <a:r>
                <a:rPr lang="en-US" sz="2400" b="1" dirty="0" smtClean="0"/>
                <a:t>VCF</a:t>
              </a:r>
              <a:endParaRPr lang="en-US" sz="2400" b="1" dirty="0"/>
            </a:p>
          </p:txBody>
        </p:sp>
        <p:cxnSp>
          <p:nvCxnSpPr>
            <p:cNvPr id="20" name="Straight Arrow Connector 19"/>
            <p:cNvCxnSpPr>
              <a:stCxn id="5" idx="2"/>
              <a:endCxn id="41" idx="0"/>
            </p:cNvCxnSpPr>
            <p:nvPr/>
          </p:nvCxnSpPr>
          <p:spPr>
            <a:xfrm>
              <a:off x="1102958" y="1585215"/>
              <a:ext cx="12228" cy="6288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1" idx="2"/>
              <a:endCxn id="12" idx="0"/>
            </p:cNvCxnSpPr>
            <p:nvPr/>
          </p:nvCxnSpPr>
          <p:spPr>
            <a:xfrm>
              <a:off x="1115186" y="3544831"/>
              <a:ext cx="0" cy="605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178545" y="1947215"/>
              <a:ext cx="0" cy="321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056991" y="1947215"/>
              <a:ext cx="0" cy="321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798281" y="1947215"/>
              <a:ext cx="0" cy="321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78545" y="1947215"/>
              <a:ext cx="529337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2"/>
            </p:cNvCxnSpPr>
            <p:nvPr/>
          </p:nvCxnSpPr>
          <p:spPr>
            <a:xfrm flipH="1">
              <a:off x="5910613" y="1530468"/>
              <a:ext cx="1" cy="4232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39" idx="2"/>
              <a:endCxn id="13" idx="0"/>
            </p:cNvCxnSpPr>
            <p:nvPr/>
          </p:nvCxnSpPr>
          <p:spPr>
            <a:xfrm flipH="1">
              <a:off x="3164720" y="3616370"/>
              <a:ext cx="13825" cy="520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7" idx="2"/>
              <a:endCxn id="14" idx="0"/>
            </p:cNvCxnSpPr>
            <p:nvPr/>
          </p:nvCxnSpPr>
          <p:spPr>
            <a:xfrm flipH="1">
              <a:off x="5049822" y="3599311"/>
              <a:ext cx="7170" cy="5509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5" idx="2"/>
              <a:endCxn id="15" idx="0"/>
            </p:cNvCxnSpPr>
            <p:nvPr/>
          </p:nvCxnSpPr>
          <p:spPr>
            <a:xfrm>
              <a:off x="6813646" y="3616370"/>
              <a:ext cx="18282" cy="5082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3" idx="3"/>
              <a:endCxn id="19" idx="1"/>
            </p:cNvCxnSpPr>
            <p:nvPr/>
          </p:nvCxnSpPr>
          <p:spPr>
            <a:xfrm flipV="1">
              <a:off x="10627688" y="817711"/>
              <a:ext cx="18237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0" y="83820"/>
              <a:ext cx="12115800" cy="551434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7736888" y="2259073"/>
              <a:ext cx="1501683" cy="1330798"/>
              <a:chOff x="306487" y="1187537"/>
              <a:chExt cx="1646685" cy="1448348"/>
            </a:xfrm>
          </p:grpSpPr>
          <p:sp>
            <p:nvSpPr>
              <p:cNvPr id="44" name="Flowchart: Decision 43"/>
              <p:cNvSpPr/>
              <p:nvPr/>
            </p:nvSpPr>
            <p:spPr>
              <a:xfrm>
                <a:off x="379693" y="1187537"/>
                <a:ext cx="1499294" cy="1448348"/>
              </a:xfrm>
              <a:prstGeom prst="flowChartDecision">
                <a:avLst/>
              </a:prstGeom>
              <a:ln w="31750">
                <a:solidFill>
                  <a:srgbClr val="64409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06487" y="1673013"/>
                <a:ext cx="1646685" cy="4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644090"/>
                    </a:solidFill>
                  </a:rPr>
                  <a:t>Shimmer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7736889" y="4097612"/>
              <a:ext cx="1395874" cy="8309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Shimmer </a:t>
              </a:r>
              <a:r>
                <a:rPr lang="en-US" sz="2400" b="1" dirty="0" smtClean="0"/>
                <a:t>VCF</a:t>
              </a:r>
              <a:endParaRPr lang="en-US" sz="2400" b="1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8471918" y="1935956"/>
              <a:ext cx="0" cy="321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4" idx="2"/>
              <a:endCxn id="46" idx="0"/>
            </p:cNvCxnSpPr>
            <p:nvPr/>
          </p:nvCxnSpPr>
          <p:spPr>
            <a:xfrm flipH="1">
              <a:off x="8434826" y="3589871"/>
              <a:ext cx="52458" cy="5077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9493856" y="1530468"/>
              <a:ext cx="1026880" cy="1087810"/>
              <a:chOff x="273296" y="959678"/>
              <a:chExt cx="1499294" cy="1448348"/>
            </a:xfrm>
          </p:grpSpPr>
          <p:sp>
            <p:nvSpPr>
              <p:cNvPr id="57" name="Flowchart: Decision 56"/>
              <p:cNvSpPr/>
              <p:nvPr/>
            </p:nvSpPr>
            <p:spPr>
              <a:xfrm>
                <a:off x="273296" y="959678"/>
                <a:ext cx="1499294" cy="1448348"/>
              </a:xfrm>
              <a:prstGeom prst="flowChartDecision">
                <a:avLst/>
              </a:prstGeom>
              <a:ln w="31750">
                <a:solidFill>
                  <a:srgbClr val="64409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26026" y="1284222"/>
                <a:ext cx="1193834" cy="906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644090"/>
                    </a:solidFill>
                  </a:rPr>
                  <a:t>Check</a:t>
                </a:r>
              </a:p>
              <a:p>
                <a:pPr algn="ctr"/>
                <a:r>
                  <a:rPr lang="en-US" sz="2000" b="1" dirty="0" smtClean="0">
                    <a:solidFill>
                      <a:srgbClr val="644090"/>
                    </a:solidFill>
                  </a:rPr>
                  <a:t>Mate</a:t>
                </a:r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>
              <a:off x="9119628" y="847019"/>
              <a:ext cx="6359" cy="12273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705540" y="1223564"/>
              <a:ext cx="2390720" cy="35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33" idx="1"/>
            </p:cNvCxnSpPr>
            <p:nvPr/>
          </p:nvCxnSpPr>
          <p:spPr>
            <a:xfrm flipV="1">
              <a:off x="9096260" y="817712"/>
              <a:ext cx="321770" cy="102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57" idx="1"/>
            </p:cNvCxnSpPr>
            <p:nvPr/>
          </p:nvCxnSpPr>
          <p:spPr>
            <a:xfrm>
              <a:off x="9125988" y="2074373"/>
              <a:ext cx="3678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lowchart: Decision 53"/>
          <p:cNvSpPr/>
          <p:nvPr/>
        </p:nvSpPr>
        <p:spPr>
          <a:xfrm>
            <a:off x="9696431" y="2783221"/>
            <a:ext cx="1242985" cy="1018056"/>
          </a:xfrm>
          <a:prstGeom prst="flowChartDecision">
            <a:avLst/>
          </a:prstGeom>
          <a:ln w="31750">
            <a:solidFill>
              <a:srgbClr val="64409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9657560" y="3063567"/>
            <a:ext cx="128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644090"/>
                </a:solidFill>
              </a:rPr>
              <a:t>msisensor</a:t>
            </a:r>
            <a:endParaRPr lang="en-US" sz="2000" b="1" dirty="0" smtClean="0">
              <a:solidFill>
                <a:srgbClr val="64409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9287694" y="2072377"/>
            <a:ext cx="6359" cy="12273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288217" y="3299731"/>
            <a:ext cx="3678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1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32134</TotalTime>
  <Words>178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ecvilla22@gmail.com</dc:creator>
  <cp:lastModifiedBy>ecvilla22@gmail.com</cp:lastModifiedBy>
  <cp:revision>27</cp:revision>
  <dcterms:created xsi:type="dcterms:W3CDTF">2019-07-03T14:37:13Z</dcterms:created>
  <dcterms:modified xsi:type="dcterms:W3CDTF">2020-04-07T22:02:13Z</dcterms:modified>
</cp:coreProperties>
</file>