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0B0B"/>
    <a:srgbClr val="1E1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8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799B-B463-40B7-9748-465D31757F66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F9A-ACC4-4A0F-808C-A9F32E6F9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52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799B-B463-40B7-9748-465D31757F66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F9A-ACC4-4A0F-808C-A9F32E6F9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90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799B-B463-40B7-9748-465D31757F66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F9A-ACC4-4A0F-808C-A9F32E6F9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5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799B-B463-40B7-9748-465D31757F66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F9A-ACC4-4A0F-808C-A9F32E6F9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35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799B-B463-40B7-9748-465D31757F66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F9A-ACC4-4A0F-808C-A9F32E6F9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82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799B-B463-40B7-9748-465D31757F66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F9A-ACC4-4A0F-808C-A9F32E6F9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46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799B-B463-40B7-9748-465D31757F66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F9A-ACC4-4A0F-808C-A9F32E6F9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1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799B-B463-40B7-9748-465D31757F66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F9A-ACC4-4A0F-808C-A9F32E6F9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36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799B-B463-40B7-9748-465D31757F66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F9A-ACC4-4A0F-808C-A9F32E6F9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54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799B-B463-40B7-9748-465D31757F66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F9A-ACC4-4A0F-808C-A9F32E6F9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88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799B-B463-40B7-9748-465D31757F66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F9A-ACC4-4A0F-808C-A9F32E6F9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52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799B-B463-40B7-9748-465D31757F66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A4F9A-ACC4-4A0F-808C-A9F32E6F9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23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imatic.org/storage/web/network1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12192000" cy="68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kgd.ru/images/stories/2020-07/vtb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95" y="73802"/>
            <a:ext cx="2322711" cy="148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44063" y="0"/>
            <a:ext cx="8562957" cy="6857999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38712" y="411754"/>
            <a:ext cx="7973658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u="sng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ПРОФИЛЬНАЯ ЛЕНТА</a:t>
            </a:r>
          </a:p>
          <a:p>
            <a:pPr algn="ctr"/>
            <a:r>
              <a:rPr lang="ru-RU" sz="6000" b="1" cap="none" spc="0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БИЗНЕС-НОВОСТЕЙ</a:t>
            </a:r>
          </a:p>
          <a:p>
            <a:pPr algn="ctr"/>
            <a:r>
              <a:rPr lang="ru-RU" sz="60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ДЛЯ КЛИЕНТОВ</a:t>
            </a:r>
          </a:p>
          <a:p>
            <a:pPr algn="ctr"/>
            <a:r>
              <a:rPr lang="ru-RU" sz="6000" b="1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Б</a:t>
            </a:r>
            <a:r>
              <a:rPr lang="ru-RU" sz="6000" b="1" cap="none" spc="0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АНКА ВТБ</a:t>
            </a:r>
            <a:endParaRPr lang="ru-RU" sz="6000" b="1" cap="none" spc="0" dirty="0">
              <a:ln w="0"/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236063" y="1149019"/>
            <a:ext cx="273183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MORE.Tech 4.0</a:t>
            </a:r>
            <a:endParaRPr lang="ru-RU" sz="2800" b="1" cap="none" spc="0" dirty="0">
              <a:ln w="0"/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356100" y="1607962"/>
            <a:ext cx="25827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28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Трек</a:t>
            </a:r>
            <a:r>
              <a:rPr lang="en-US" sz="28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2 -</a:t>
            </a:r>
            <a:r>
              <a:rPr lang="ru-RU" sz="28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DATA</a:t>
            </a:r>
            <a:endParaRPr lang="ru-RU" sz="2800" b="1" cap="none" spc="0" dirty="0">
              <a:ln w="0"/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31495" y="4639058"/>
            <a:ext cx="10843011" cy="2217105"/>
          </a:xfrm>
          <a:prstGeom prst="rect">
            <a:avLst/>
          </a:prstGeom>
          <a:solidFill>
            <a:schemeClr val="accent1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283368" y="4668956"/>
            <a:ext cx="1090863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Команда</a:t>
            </a:r>
          </a:p>
          <a:p>
            <a:pPr algn="ctr"/>
            <a:r>
              <a:rPr lang="ru-RU" sz="4400" b="1" u="sng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«Куб в квадрате»</a:t>
            </a:r>
          </a:p>
          <a:p>
            <a:pPr algn="ctr"/>
            <a:r>
              <a:rPr lang="ru-RU" sz="4400" b="1" cap="none" spc="0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Спикер: Гриднев Александр</a:t>
            </a:r>
            <a:endParaRPr lang="ru-RU" sz="4400" b="1" cap="none" spc="0" dirty="0">
              <a:ln w="0"/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imatic.org/storage/web/network1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12192000" cy="68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-2" y="3704"/>
            <a:ext cx="12192002" cy="2217105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44063" y="0"/>
            <a:ext cx="8562957" cy="6857999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39699" y="388981"/>
            <a:ext cx="119126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ПРОФИЛЬНАЯ ЛЕНТА </a:t>
            </a:r>
            <a:r>
              <a:rPr lang="ru-RU" sz="4400" b="1" cap="none" spc="0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БИЗНЕС-НОВОСТЕЙ </a:t>
            </a:r>
            <a:r>
              <a:rPr lang="ru-RU" sz="44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ДЛЯ КЛИЕНТОВ Б</a:t>
            </a:r>
            <a:r>
              <a:rPr lang="ru-RU" sz="4400" b="1" cap="none" spc="0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АНКА ВТБ</a:t>
            </a:r>
            <a:endParaRPr lang="ru-RU" sz="4400" b="1" cap="none" spc="0" dirty="0">
              <a:ln w="0"/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44062" y="2400357"/>
            <a:ext cx="8562957" cy="42780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Команда</a:t>
            </a:r>
          </a:p>
          <a:p>
            <a:pPr algn="ctr"/>
            <a:r>
              <a:rPr lang="ru-RU" sz="4000" b="1" u="sng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«Куб в квадрате»</a:t>
            </a:r>
          </a:p>
          <a:p>
            <a:pPr algn="ctr"/>
            <a:endParaRPr lang="ru-RU" sz="3200" b="1" u="sng" dirty="0" smtClean="0">
              <a:ln w="0"/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ru-RU" sz="3200" b="1" cap="none" spc="0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Гриднев Александр (спикер)</a:t>
            </a:r>
          </a:p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VK: https://vk.com/goalkepper2002</a:t>
            </a:r>
            <a:endParaRPr lang="ru-RU" sz="3200" b="1" dirty="0" smtClean="0">
              <a:ln w="0"/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3200" b="1" cap="none" spc="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/>
            </a:r>
            <a:br>
              <a:rPr lang="en-US" sz="3200" b="1" cap="none" spc="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32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Проскурина Софья</a:t>
            </a:r>
          </a:p>
          <a:p>
            <a:pPr algn="ctr"/>
            <a:r>
              <a:rPr lang="en-US" sz="3200" b="1" cap="none" spc="0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VK</a:t>
            </a:r>
            <a:r>
              <a:rPr lang="ru-RU" sz="3200" b="1" cap="none" spc="0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  <a:r>
              <a:rPr lang="en-US" sz="3200" b="1" cap="none" spc="0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https://vk.com/sonp2401</a:t>
            </a:r>
            <a:endParaRPr lang="ru-RU" sz="3200" b="1" cap="none" spc="0" dirty="0">
              <a:ln w="0"/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4" descr="https://kgd.ru/images/stories/2020-07/vtb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495" y="4724419"/>
            <a:ext cx="2322711" cy="148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9375763" y="5799636"/>
            <a:ext cx="273183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MORE.Tech 4.0</a:t>
            </a:r>
            <a:endParaRPr lang="ru-RU" sz="2800" b="1" cap="none" spc="0" dirty="0">
              <a:ln w="0"/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495800" y="6258579"/>
            <a:ext cx="25827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28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Трек</a:t>
            </a:r>
            <a:r>
              <a:rPr lang="en-US" sz="28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2 -</a:t>
            </a:r>
            <a:r>
              <a:rPr lang="ru-RU" sz="28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DATA</a:t>
            </a:r>
            <a:endParaRPr lang="ru-RU" sz="2800" b="1" cap="none" spc="0" dirty="0">
              <a:ln w="0"/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cimatic.org/storage/web/network1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12192000" cy="68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-1" y="1590813"/>
            <a:ext cx="12192000" cy="5267185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25778" y="221202"/>
            <a:ext cx="107404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u="sng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ПОСТАВЛЕННАЯ ПРОБЛЕМА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-2" y="3063544"/>
            <a:ext cx="12192000" cy="3794456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0" y="4913067"/>
            <a:ext cx="12192000" cy="1943098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 rot="10800000">
            <a:off x="9344522" y="1585615"/>
            <a:ext cx="2005263" cy="481263"/>
          </a:xfrm>
          <a:prstGeom prst="triangle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/>
          <p:cNvSpPr/>
          <p:nvPr/>
        </p:nvSpPr>
        <p:spPr>
          <a:xfrm rot="10800000">
            <a:off x="9344521" y="3064815"/>
            <a:ext cx="2005263" cy="481263"/>
          </a:xfrm>
          <a:prstGeom prst="triangl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авнобедренный треугольник 11"/>
          <p:cNvSpPr/>
          <p:nvPr/>
        </p:nvSpPr>
        <p:spPr>
          <a:xfrm rot="10800000">
            <a:off x="9344520" y="4913009"/>
            <a:ext cx="2005263" cy="481263"/>
          </a:xfrm>
          <a:prstGeom prst="triangle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17752" y="1767275"/>
            <a:ext cx="862676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БОЛЬШОЙ ПОТОК ИНФОРМАЦИИ И</a:t>
            </a:r>
          </a:p>
          <a:p>
            <a:pPr algn="ctr"/>
            <a:r>
              <a:rPr lang="ru-RU" sz="32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ОГРАНИЧЕННОЕ ВРЕМЯ ИССЛЕДОВАНИЯ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17752" y="3444313"/>
            <a:ext cx="862676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ЗАМЕДЛЕНИЕ КРИТИЧЕСКИ ВАЖНОЙ СКОРОСТИ ПРИНЯТИЯ РЕШЕНИЙ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17751" y="5099786"/>
            <a:ext cx="862676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УМЕНЬШЕНИЕ ЭФФЕКТИВНОСТИ БИЗНЕСА ИЗ-ЗА ВЫСОКОЙ СЛОЖНОСТИ МОНИТОРИНГА СИТУАЦИИ</a:t>
            </a:r>
          </a:p>
        </p:txBody>
      </p:sp>
    </p:spTree>
    <p:extLst>
      <p:ext uri="{BB962C8B-B14F-4D97-AF65-F5344CB8AC3E}">
        <p14:creationId xmlns:p14="http://schemas.microsoft.com/office/powerpoint/2010/main" val="373343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scimatic.org/storage/web/network1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12192000" cy="68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124932" y="221202"/>
            <a:ext cx="994214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u="sng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ПРЕДЛАГАЕМОЕ РЕШЕНИЕ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-1" y="1590813"/>
            <a:ext cx="12192000" cy="5267185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-2" y="3063544"/>
            <a:ext cx="12192000" cy="3794456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4913067"/>
            <a:ext cx="12192000" cy="1943098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/>
          <p:cNvSpPr/>
          <p:nvPr/>
        </p:nvSpPr>
        <p:spPr>
          <a:xfrm>
            <a:off x="9344521" y="2580998"/>
            <a:ext cx="2005263" cy="481263"/>
          </a:xfrm>
          <a:prstGeom prst="triangle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авнобедренный треугольник 11"/>
          <p:cNvSpPr/>
          <p:nvPr/>
        </p:nvSpPr>
        <p:spPr>
          <a:xfrm>
            <a:off x="9344519" y="4435722"/>
            <a:ext cx="2005263" cy="481263"/>
          </a:xfrm>
          <a:prstGeom prst="triangle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96561" y="1767275"/>
            <a:ext cx="951470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УВЕЛИЧЕНИЕ ЭФФЕКТИВНОСТИ РАБОТЫ СОТРУДНИКА И, КАК СЛЕДСТВИЕ, БИЗНЕСА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96561" y="3444313"/>
            <a:ext cx="951470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БЫСТРАЯ, КАЧЕСТВЕННАЯ И СВОЕВРЕМЕННАЯ ОЦЕНКА СИТУАЦИИ ВОКРУГ ВАС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17751" y="5099786"/>
            <a:ext cx="862676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МОДЕЛЬ, УЧИТЫВАЮЩАЯ ЧАСТОТУ ОБСУЖДЕНИЯ РАЗЛИЧНЫХ БИЗНЕС-ПРОЦЕССАХ И ВАШИ ЛИЧНЫЕ ИНТЕРЕСЫ</a:t>
            </a:r>
          </a:p>
        </p:txBody>
      </p:sp>
    </p:spTree>
    <p:extLst>
      <p:ext uri="{BB962C8B-B14F-4D97-AF65-F5344CB8AC3E}">
        <p14:creationId xmlns:p14="http://schemas.microsoft.com/office/powerpoint/2010/main" val="422881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cimatic.org/storage/web/network1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12192000" cy="68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124932" y="221202"/>
            <a:ext cx="994214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u="sng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ПРЕДЛАГАЕМОЕ РЕШЕНИЕ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" y="1602446"/>
            <a:ext cx="12191998" cy="716707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40318" y="2540355"/>
            <a:ext cx="10697703" cy="2657285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40318" y="1660707"/>
            <a:ext cx="106977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МАССА НОВОСТЕЙ ИЗ РАЗЛИЧНЫХ ИСТОЧНИКОВ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5402522"/>
            <a:ext cx="12178339" cy="650741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40318" y="5436404"/>
            <a:ext cx="106977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ВАЖНАЯ И АКТУАЛЬНАЯ ИНФОРМАЦИЯ</a:t>
            </a:r>
          </a:p>
        </p:txBody>
      </p:sp>
      <p:sp>
        <p:nvSpPr>
          <p:cNvPr id="14" name="Равнобедренный треугольник 13"/>
          <p:cNvSpPr/>
          <p:nvPr/>
        </p:nvSpPr>
        <p:spPr>
          <a:xfrm rot="10800000">
            <a:off x="5221034" y="2239665"/>
            <a:ext cx="1749929" cy="419983"/>
          </a:xfrm>
          <a:prstGeom prst="triangle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740318" y="2994882"/>
            <a:ext cx="10697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smtClean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СБОР И СТРУКТУРИРОВАНИЕ РАЗЛИЧНЫХ СТАТЕЙ</a:t>
            </a:r>
            <a:endParaRPr lang="ru-RU" sz="3200" b="1" dirty="0">
              <a:ln w="0"/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733490" y="2398362"/>
            <a:ext cx="1070453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6600" b="1" dirty="0" smtClean="0">
                <a:ln w="0"/>
                <a:solidFill>
                  <a:prstClr val="white">
                    <a:alpha val="15000"/>
                  </a:prstClr>
                </a:solidFill>
                <a:latin typeface="Century Gothic" panose="020B0502020202020204" pitchFamily="34" charset="0"/>
              </a:rPr>
              <a:t>МОДЕЛЬ</a:t>
            </a:r>
            <a:endParaRPr lang="ru-RU" sz="16600" b="1" dirty="0">
              <a:ln w="0"/>
              <a:solidFill>
                <a:prstClr val="white">
                  <a:alpha val="15000"/>
                </a:prst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Равнобедренный треугольник 17"/>
          <p:cNvSpPr/>
          <p:nvPr/>
        </p:nvSpPr>
        <p:spPr>
          <a:xfrm rot="10800000">
            <a:off x="5221034" y="5105321"/>
            <a:ext cx="1749929" cy="419983"/>
          </a:xfrm>
          <a:prstGeom prst="triangle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47147" y="3529537"/>
            <a:ext cx="10697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smtClean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АНАЛИЗ НАИБОЛЕЕ ОБСУЖДАЕМЫХ ТЕМ</a:t>
            </a:r>
            <a:endParaRPr lang="ru-RU" sz="3200" b="1" dirty="0">
              <a:ln w="0"/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47147" y="4069862"/>
            <a:ext cx="10697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smtClean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ПОДБОР СТАТЕЙ ПО ОПИСАНИЮ СПЕЦИАЛЬНОСТИ</a:t>
            </a:r>
            <a:endParaRPr lang="ru-RU" sz="3200" b="1" dirty="0">
              <a:ln w="0"/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24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cimatic.org/storage/web/network1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12192000" cy="68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220317" y="221202"/>
            <a:ext cx="975138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u="sng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ОСОБЕННОСТИ РЕШЕНИЯ</a:t>
            </a:r>
          </a:p>
        </p:txBody>
      </p:sp>
      <p:sp>
        <p:nvSpPr>
          <p:cNvPr id="6" name="Прямоугольник с одним вырезанным углом 5"/>
          <p:cNvSpPr/>
          <p:nvPr/>
        </p:nvSpPr>
        <p:spPr>
          <a:xfrm>
            <a:off x="-1" y="1902567"/>
            <a:ext cx="12191998" cy="4955434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с одним вырезанным углом 6"/>
          <p:cNvSpPr/>
          <p:nvPr/>
        </p:nvSpPr>
        <p:spPr>
          <a:xfrm flipH="1">
            <a:off x="-3" y="3139432"/>
            <a:ext cx="12191999" cy="371857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с одним вырезанным углом 7"/>
          <p:cNvSpPr/>
          <p:nvPr/>
        </p:nvSpPr>
        <p:spPr>
          <a:xfrm>
            <a:off x="-4" y="4991849"/>
            <a:ext cx="12191998" cy="1866152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16519" y="1982390"/>
            <a:ext cx="858148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АВТОМАТИЧЕСКАЯ СВОЕВРЕМЕННАЯ ЗАГРУЗКА НОВОСТЕЙ В ДЕНЬ ИХ ВЫХОДА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536700" y="3280810"/>
            <a:ext cx="99186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ВОЗМОЖНОСТЬ НАСТРАИВАТЬ РЕЗУЛЬТАТЫ РАБОТЫ МОДЕЛИ ПОД СЕБЯ С ПРЕДСКАЗУЕМЫМ РЕЗУЛЬТАТОМ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47910" y="5133227"/>
            <a:ext cx="1082379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НЕОГРАНИЧЕННЫЕ ВОЗМОЖНОСТИ</a:t>
            </a:r>
          </a:p>
          <a:p>
            <a:pPr algn="ctr"/>
            <a:r>
              <a:rPr lang="ru-RU" sz="32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ДЛЯ УДОБНОГО РАСШИРЕНИЯ КАК ПРОФИЛЕЙ ПОЛЬЗОВАТЕЛЕЙ, ТАК И ДАННЫХ ДЛЯ ОБУЧЕНИЯ</a:t>
            </a:r>
          </a:p>
        </p:txBody>
      </p:sp>
      <p:sp>
        <p:nvSpPr>
          <p:cNvPr id="13" name="Пятиугольник 12"/>
          <p:cNvSpPr/>
          <p:nvPr/>
        </p:nvSpPr>
        <p:spPr>
          <a:xfrm>
            <a:off x="-7" y="1329389"/>
            <a:ext cx="9918707" cy="385111"/>
          </a:xfrm>
          <a:prstGeom prst="homePlat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Шеврон 13"/>
          <p:cNvSpPr/>
          <p:nvPr/>
        </p:nvSpPr>
        <p:spPr>
          <a:xfrm>
            <a:off x="9880601" y="1337031"/>
            <a:ext cx="390170" cy="390170"/>
          </a:xfrm>
          <a:prstGeom prst="chevron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Шеврон 14"/>
          <p:cNvSpPr/>
          <p:nvPr/>
        </p:nvSpPr>
        <p:spPr>
          <a:xfrm>
            <a:off x="10216442" y="1333299"/>
            <a:ext cx="390170" cy="390170"/>
          </a:xfrm>
          <a:prstGeom prst="chevron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36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cimatic.org/storage/web/network1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12192000" cy="68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ятиугольник 5"/>
          <p:cNvSpPr/>
          <p:nvPr/>
        </p:nvSpPr>
        <p:spPr>
          <a:xfrm>
            <a:off x="-1" y="3086100"/>
            <a:ext cx="6833752" cy="3326096"/>
          </a:xfrm>
          <a:prstGeom prst="homePlat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ятиугольник 10"/>
          <p:cNvSpPr/>
          <p:nvPr/>
        </p:nvSpPr>
        <p:spPr>
          <a:xfrm rot="10800000">
            <a:off x="5372099" y="1414665"/>
            <a:ext cx="6819899" cy="3326096"/>
          </a:xfrm>
          <a:prstGeom prst="homePlat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656335" y="170402"/>
            <a:ext cx="887935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u="sng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РЕАЛИЗАЦИЯ РЕШЕНИЯ</a:t>
            </a:r>
          </a:p>
        </p:txBody>
      </p:sp>
      <p:pic>
        <p:nvPicPr>
          <p:cNvPr id="2050" name="Picture 2" descr="https://www.pngall.com/wp-content/uploads/5/Python-PNG-Free-Download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631" y="2920968"/>
            <a:ext cx="2515750" cy="2515750"/>
          </a:xfrm>
          <a:prstGeom prst="rect">
            <a:avLst/>
          </a:prstGeom>
          <a:noFill/>
        </p:spPr>
      </p:pic>
      <p:pic>
        <p:nvPicPr>
          <p:cNvPr id="2052" name="Picture 4" descr="https://sun9-46.userapi.com/impf/foS-Rf8ZjF09qeUfIYvw_FlENrPTJCqwic7isw/JllJpKlBI0g.jpg?size=0x0&amp;quality=90&amp;proxy=1&amp;sign=09cc96031ef6df2e89c98afcc24a7df9&amp;c_uniq_tag=XFRY6MZ8nzgBsvvwLD8_YfD26Z5jtoPsaieRMNxNuhw&amp;type=video_thumb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8" t="15336" r="64729" b="15443"/>
          <a:stretch/>
        </p:blipFill>
        <p:spPr bwMode="auto">
          <a:xfrm>
            <a:off x="9690100" y="2299591"/>
            <a:ext cx="2501900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0" y="1407267"/>
            <a:ext cx="12191998" cy="1015663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-2" y="5388146"/>
            <a:ext cx="12191998" cy="1015663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148163" y="1407267"/>
            <a:ext cx="139974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API</a:t>
            </a:r>
            <a:endParaRPr lang="ru-RU" sz="6000" b="1" dirty="0" smtClean="0">
              <a:ln w="0"/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64738" y="5383833"/>
            <a:ext cx="348845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МОДЕЛЬ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764120" y="2820628"/>
            <a:ext cx="26850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 smtClean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JAVA</a:t>
            </a:r>
          </a:p>
          <a:p>
            <a:pPr lvl="0" algn="ctr"/>
            <a:r>
              <a:rPr lang="en-US" sz="3200" b="1" dirty="0" smtClean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SPRING</a:t>
            </a:r>
          </a:p>
          <a:p>
            <a:pPr lvl="0" algn="ctr"/>
            <a:r>
              <a:rPr lang="en-US" sz="3200" b="1" dirty="0" smtClean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JSOUP</a:t>
            </a:r>
            <a:endParaRPr lang="ru-RU" sz="3200" b="1" dirty="0">
              <a:ln w="0"/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527300" y="3420788"/>
            <a:ext cx="2997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 smtClean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PYTHON</a:t>
            </a:r>
          </a:p>
          <a:p>
            <a:pPr lvl="0" algn="ctr"/>
            <a:r>
              <a:rPr lang="en-US" sz="3200" b="1" dirty="0" smtClean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PYMORPHY2</a:t>
            </a:r>
          </a:p>
          <a:p>
            <a:pPr lvl="0" algn="ctr"/>
            <a:r>
              <a:rPr lang="en-US" sz="3200" b="1" dirty="0" smtClean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REGEX</a:t>
            </a:r>
            <a:endParaRPr lang="ru-RU" sz="3200" b="1" dirty="0">
              <a:ln w="0"/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cimatic.org/storage/web/network1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12192000" cy="68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187464" y="170402"/>
            <a:ext cx="981711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u="sng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КОНКУРЕНТЫ И АНАЛОГИ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1218" y="1186065"/>
            <a:ext cx="116421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ОСНОВНЫЕ АНАЛОГИ – ПРОФИЛЬНЫЕ НОВОСТНЫЕ ИЗДАНИЯ</a:t>
            </a:r>
          </a:p>
        </p:txBody>
      </p:sp>
      <p:sp>
        <p:nvSpPr>
          <p:cNvPr id="7" name="Пятиугольник 6"/>
          <p:cNvSpPr/>
          <p:nvPr/>
        </p:nvSpPr>
        <p:spPr>
          <a:xfrm>
            <a:off x="-2" y="4241800"/>
            <a:ext cx="8077201" cy="2221196"/>
          </a:xfrm>
          <a:prstGeom prst="homePlate">
            <a:avLst/>
          </a:prstGeom>
          <a:solidFill>
            <a:srgbClr val="970B0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ятиугольник 7"/>
          <p:cNvSpPr/>
          <p:nvPr/>
        </p:nvSpPr>
        <p:spPr>
          <a:xfrm rot="10800000">
            <a:off x="4216403" y="1839544"/>
            <a:ext cx="7975597" cy="2221196"/>
          </a:xfrm>
          <a:prstGeom prst="homePlate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Шеврон 9"/>
          <p:cNvSpPr/>
          <p:nvPr/>
        </p:nvSpPr>
        <p:spPr>
          <a:xfrm flipH="1">
            <a:off x="-1358900" y="1850941"/>
            <a:ext cx="6413500" cy="2209800"/>
          </a:xfrm>
          <a:prstGeom prst="chevron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Шеврон 10"/>
          <p:cNvSpPr/>
          <p:nvPr/>
        </p:nvSpPr>
        <p:spPr>
          <a:xfrm>
            <a:off x="7251700" y="4253196"/>
            <a:ext cx="6096000" cy="2209800"/>
          </a:xfrm>
          <a:prstGeom prst="chevron">
            <a:avLst/>
          </a:prstGeom>
          <a:solidFill>
            <a:srgbClr val="970B0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1850941"/>
            <a:ext cx="1187464" cy="4612055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1001354" y="1839543"/>
            <a:ext cx="1187464" cy="4612055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9850858" y="3643439"/>
            <a:ext cx="348845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МОДЕЛЬ</a:t>
            </a:r>
          </a:p>
        </p:txBody>
      </p:sp>
      <p:sp>
        <p:nvSpPr>
          <p:cNvPr id="15" name="Прямоугольник 14"/>
          <p:cNvSpPr/>
          <p:nvPr/>
        </p:nvSpPr>
        <p:spPr>
          <a:xfrm rot="16200000">
            <a:off x="-1301178" y="3637739"/>
            <a:ext cx="378982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ИЗДАНИЯ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273364" y="2162708"/>
            <a:ext cx="31970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 smtClean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1. ПРИВЫЧНЫЙ ФОРМАТ</a:t>
            </a:r>
          </a:p>
          <a:p>
            <a:pPr lvl="0"/>
            <a:r>
              <a:rPr lang="ru-RU" sz="2400" b="1" dirty="0" smtClean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2. ВЫСОКИЙ РЕЙТИНГ И ДОВЕРИЕ</a:t>
            </a:r>
            <a:endParaRPr lang="ru-RU" sz="2400" b="1" dirty="0">
              <a:ln w="0"/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273364" y="4382902"/>
            <a:ext cx="56924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 smtClean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1. БОЛЬШОЙ ПОТОК ДАННЫХ – МОЖНО УПУСТИТЬ ВАЖНУЮ НОВОСТЬ</a:t>
            </a:r>
          </a:p>
          <a:p>
            <a:pPr lvl="0"/>
            <a:r>
              <a:rPr lang="ru-RU" sz="2400" b="1" dirty="0" smtClean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2. ОТСУТСТВИЕ ГИБКИХ НАСТРОЕК ПОД КОНКРЕТНОГО ПОЛЬЗОВАТЕЛЯ </a:t>
            </a:r>
            <a:endParaRPr lang="ru-RU" sz="2400" b="1" dirty="0">
              <a:ln w="0"/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111619" y="1986345"/>
            <a:ext cx="68467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ru-RU" sz="2400" b="1" dirty="0" smtClean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1. СБОР ДАННЫХ СРАЗУ СО МНОГИХ АВТОРИТЕТНЫХ ИСТОЧНИКОВ</a:t>
            </a:r>
          </a:p>
          <a:p>
            <a:pPr lvl="0" algn="r"/>
            <a:r>
              <a:rPr lang="ru-RU" sz="2400" b="1" dirty="0" smtClean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2. ИНДИВИДУАЛЬНЫЙ ПОДБОР НОВОСТЕЙ</a:t>
            </a:r>
          </a:p>
          <a:p>
            <a:pPr lvl="0" algn="r"/>
            <a:r>
              <a:rPr lang="ru-RU" sz="2400" b="1" dirty="0" smtClean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3. ОТБОР НАИБОЛЕЕ ВАЖНЫХ НОВОСТЕЙ БЕЗ ДУБЛИРОВАНИЯ ИНФОРМАЦИИ</a:t>
            </a:r>
            <a:endParaRPr lang="ru-RU" sz="2400" b="1" dirty="0">
              <a:ln w="0"/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7747291" y="4399998"/>
            <a:ext cx="31970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ru-RU" sz="2400" b="1" dirty="0" smtClean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1. ВЕРОЯТНОСТЬ НЕТОЧНОГО ПОДБОРА НА ПЕРВЫХ ЭТАПАХ РАБОТЫ</a:t>
            </a:r>
            <a:endParaRPr lang="ru-RU" sz="2400" b="1" dirty="0">
              <a:ln w="0"/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1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cimatic.org/storage/web/network1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12192000" cy="68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652341" y="170402"/>
            <a:ext cx="888736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u="sng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МАСШТАБИРУЕМОСТЬ</a:t>
            </a:r>
          </a:p>
        </p:txBody>
      </p:sp>
      <p:sp>
        <p:nvSpPr>
          <p:cNvPr id="6" name="Пятиугольник 5"/>
          <p:cNvSpPr/>
          <p:nvPr/>
        </p:nvSpPr>
        <p:spPr>
          <a:xfrm>
            <a:off x="0" y="1295400"/>
            <a:ext cx="7353300" cy="3095002"/>
          </a:xfrm>
          <a:prstGeom prst="homePlate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ятиугольник 6"/>
          <p:cNvSpPr/>
          <p:nvPr/>
        </p:nvSpPr>
        <p:spPr>
          <a:xfrm>
            <a:off x="-2" y="2044701"/>
            <a:ext cx="9804402" cy="3095002"/>
          </a:xfrm>
          <a:prstGeom prst="homePlate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ятиугольник 7"/>
          <p:cNvSpPr/>
          <p:nvPr/>
        </p:nvSpPr>
        <p:spPr>
          <a:xfrm>
            <a:off x="0" y="2803167"/>
            <a:ext cx="12192000" cy="3095002"/>
          </a:xfrm>
          <a:prstGeom prst="homePlate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3581400"/>
            <a:ext cx="12191999" cy="3073400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97676" y="1515258"/>
            <a:ext cx="550622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УВЕЛИЧЕНИЕ КОЛИЧЕСТВА РОЛЕЙ В МОДЕЛИ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447800" y="3026558"/>
            <a:ext cx="76581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РАСШИРЕНИЕ ОБЛАСТИ ПОИСКА</a:t>
            </a:r>
          </a:p>
          <a:p>
            <a:pPr algn="ctr"/>
            <a:r>
              <a:rPr lang="ru-RU" sz="32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И ОБРАБОТКИ НОВОСТЕЙ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946400" y="4586799"/>
            <a:ext cx="90043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СОЗДАНИЕ УДОБНЫХ ИНТЕРФЕЙСОВ</a:t>
            </a:r>
          </a:p>
          <a:p>
            <a:pPr algn="ctr"/>
            <a:r>
              <a:rPr lang="ru-RU" sz="32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ДЛЯ РАБОТЫ С МОДЕЛЬЮ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5971214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u="sng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КАЧЕСТВЕННОЕ УЛУЧШЕНИЕ РАБОТЫ МОДЕЛИ</a:t>
            </a:r>
          </a:p>
        </p:txBody>
      </p:sp>
    </p:spTree>
    <p:extLst>
      <p:ext uri="{BB962C8B-B14F-4D97-AF65-F5344CB8AC3E}">
        <p14:creationId xmlns:p14="http://schemas.microsoft.com/office/powerpoint/2010/main" val="34980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cimatic.org/storage/web/network1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12192000" cy="68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87399" y="1444889"/>
            <a:ext cx="4876801" cy="5414946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-2" y="0"/>
            <a:ext cx="12191998" cy="1444889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546848" y="1444888"/>
            <a:ext cx="4876800" cy="5416781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0" name="Picture 2" descr="https://sun1.userapi.com/sun1-15/s/v1/ig2/KiwV6lI0YbmovNJS70-LHnb7WF7za93XNCyBB2evJWg6zBPshqGl9M9x2kl3mb_9DebYDAo1BMRAY99GNKqTovdh.jpg?size=810x1080&amp;quality=96&amp;type=alb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2" t="33549" r="27119" b="37686"/>
          <a:stretch/>
        </p:blipFill>
        <p:spPr bwMode="auto">
          <a:xfrm>
            <a:off x="7734257" y="1741734"/>
            <a:ext cx="2501982" cy="2512766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-1" y="170402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000" b="1" u="sng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КОМАНДА «КУБ В КВАДРАТЕ»</a:t>
            </a:r>
          </a:p>
        </p:txBody>
      </p:sp>
      <p:pic>
        <p:nvPicPr>
          <p:cNvPr id="7172" name="Picture 4" descr="https://sun9-west.userapi.com/sun9-12/s/v1/ig2/OzqherAjiUZvPfXle50KKetilISeNDKrN5Iz701klbDpUVfHxi8Fvzx7NnSR828S2pkPp0EM8IX6gWYwD5A1KuBt.jpg?size=1920x1920&amp;quality=95&amp;type=album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5" t="13875" r="38863" b="65694"/>
          <a:stretch/>
        </p:blipFill>
        <p:spPr bwMode="auto">
          <a:xfrm>
            <a:off x="1974848" y="1741734"/>
            <a:ext cx="2491198" cy="251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787399" y="4305300"/>
            <a:ext cx="487680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ГРИДНЕВ АЛЕКСАНДР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546847" y="4305300"/>
            <a:ext cx="487680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ПРОСКУРИНА СОФЬЯ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-2" y="4940875"/>
            <a:ext cx="12191998" cy="1917125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82045" y="5237717"/>
            <a:ext cx="48768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 smtClean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DATA SCIENTIST</a:t>
            </a:r>
            <a:endParaRPr lang="ru-RU" sz="3200" b="1" dirty="0" smtClean="0">
              <a:ln w="0"/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 algn="ctr"/>
            <a:r>
              <a:rPr lang="ru-RU" sz="2400" b="1" dirty="0" smtClean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ОБРАБОТКА ДАТАСЕТА</a:t>
            </a:r>
          </a:p>
          <a:p>
            <a:pPr algn="ctr"/>
            <a:r>
              <a:rPr lang="ru-RU" sz="2400" b="1" dirty="0" smtClean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РАЗРАБОТКА МОДЕЛИ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546844" y="5237716"/>
            <a:ext cx="48768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 smtClean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DATA-</a:t>
            </a:r>
            <a:r>
              <a:rPr lang="ru-RU" sz="3200" b="1" dirty="0" smtClean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АНАЛИТИК</a:t>
            </a:r>
          </a:p>
          <a:p>
            <a:pPr lvl="0" algn="ctr"/>
            <a:r>
              <a:rPr lang="ru-RU" sz="2400" b="1" dirty="0" smtClean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РАЗРАБОТКА </a:t>
            </a:r>
            <a:r>
              <a:rPr lang="en-US" sz="2400" b="1" dirty="0" smtClean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API</a:t>
            </a:r>
            <a:endParaRPr lang="ru-RU" sz="2400" b="1" dirty="0" smtClean="0">
              <a:ln w="0"/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 algn="ctr"/>
            <a:r>
              <a:rPr lang="ru-RU" sz="2400" b="1" dirty="0" smtClean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СОЗДАНИЕ ДАТАСЕТА</a:t>
            </a:r>
          </a:p>
        </p:txBody>
      </p:sp>
    </p:spTree>
    <p:extLst>
      <p:ext uri="{BB962C8B-B14F-4D97-AF65-F5344CB8AC3E}">
        <p14:creationId xmlns:p14="http://schemas.microsoft.com/office/powerpoint/2010/main" val="5266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301</Words>
  <Application>Microsoft Office PowerPoint</Application>
  <PresentationFormat>Широкоэкранный</PresentationFormat>
  <Paragraphs>77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</dc:creator>
  <cp:lastModifiedBy>Alexander</cp:lastModifiedBy>
  <cp:revision>17</cp:revision>
  <dcterms:created xsi:type="dcterms:W3CDTF">2022-10-08T13:56:42Z</dcterms:created>
  <dcterms:modified xsi:type="dcterms:W3CDTF">2022-10-08T16:31:35Z</dcterms:modified>
</cp:coreProperties>
</file>