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74" r:id="rId3"/>
    <p:sldId id="262" r:id="rId4"/>
    <p:sldId id="272" r:id="rId5"/>
    <p:sldId id="273" r:id="rId6"/>
    <p:sldId id="271" r:id="rId7"/>
    <p:sldId id="266" r:id="rId8"/>
    <p:sldId id="268" r:id="rId9"/>
    <p:sldId id="267" r:id="rId10"/>
    <p:sldId id="269" r:id="rId11"/>
    <p:sldId id="258" r:id="rId12"/>
    <p:sldId id="275" r:id="rId13"/>
    <p:sldId id="276" r:id="rId14"/>
    <p:sldId id="277" r:id="rId15"/>
    <p:sldId id="278" r:id="rId16"/>
    <p:sldId id="279" r:id="rId17"/>
    <p:sldId id="280" r:id="rId18"/>
    <p:sldId id="27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188864"/>
        <c:axId val="155112512"/>
      </c:lineChart>
      <c:catAx>
        <c:axId val="1451888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5112512"/>
        <c:crosses val="autoZero"/>
        <c:auto val="1"/>
        <c:lblAlgn val="ctr"/>
        <c:lblOffset val="100"/>
        <c:noMultiLvlLbl val="0"/>
      </c:catAx>
      <c:valAx>
        <c:axId val="1551125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5188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2179712"/>
        <c:axId val="159810688"/>
      </c:lineChart>
      <c:catAx>
        <c:axId val="1521797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9810688"/>
        <c:crosses val="autoZero"/>
        <c:auto val="1"/>
        <c:lblAlgn val="ctr"/>
        <c:lblOffset val="100"/>
        <c:noMultiLvlLbl val="0"/>
      </c:catAx>
      <c:valAx>
        <c:axId val="1598106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2179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그림 1">
          <a:extLst xmlns:a="http://schemas.openxmlformats.org/drawingml/2006/main">
            <a:ext uri="{FF2B5EF4-FFF2-40B4-BE49-F238E27FC236}">
              <a16:creationId xmlns:a16="http://schemas.microsoft.com/office/drawing/2014/main" id="{F19DCCCC-3FF2-479E-A009-11CCCA065905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-1435364" y="-1857396"/>
          <a:ext cx="6096000" cy="3424740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E2A87-01E3-4266-9D37-748F12B22AE0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4C02D-A3EE-4813-9D8A-4C72045D5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690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8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66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15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8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5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2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29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98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1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4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1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97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95019" y="2064157"/>
            <a:ext cx="5729335" cy="1377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000" kern="0" dirty="0">
                <a:solidFill>
                  <a:srgbClr val="E8C193"/>
                </a:solidFill>
              </a:rPr>
              <a:t>인사이트 금융 프로젝트</a:t>
            </a:r>
            <a:endParaRPr lang="en-US" altLang="ko-KR" sz="4000" kern="0" dirty="0">
              <a:solidFill>
                <a:srgbClr val="E8C193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600" kern="0" dirty="0" err="1">
                <a:solidFill>
                  <a:srgbClr val="E8C193"/>
                </a:solidFill>
              </a:rPr>
              <a:t>그랜빌</a:t>
            </a:r>
            <a:r>
              <a:rPr lang="ko-KR" altLang="en-US" sz="1600" kern="0" dirty="0">
                <a:solidFill>
                  <a:srgbClr val="E8C193"/>
                </a:solidFill>
              </a:rPr>
              <a:t> 법칙을 활용한 자동화 트레이딩</a:t>
            </a:r>
            <a:endParaRPr lang="ko-KR" altLang="en-US" sz="11500" kern="0" dirty="0">
              <a:solidFill>
                <a:srgbClr val="E8C193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96619" y="3756486"/>
            <a:ext cx="2030290" cy="1810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</a:rPr>
              <a:t>TEAM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강석훈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김경현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김반석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박   건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1496619" y="3600363"/>
            <a:ext cx="0" cy="1622605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496619" y="1982313"/>
            <a:ext cx="259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424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98224"/>
            <a:ext cx="6096000" cy="991875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1" u="none" strike="noStrike" kern="0" cap="none" spc="0" normalizeH="0" baseline="0" noProof="0" dirty="0">
                <a:ln>
                  <a:noFill/>
                </a:ln>
                <a:solidFill>
                  <a:srgbClr val="E8C19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EXAMPLE</a:t>
            </a:r>
          </a:p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E8C193"/>
                </a:solidFill>
              </a:rPr>
              <a:t>Enjoy your stylish business and campus life with INSIGHT</a:t>
            </a:r>
            <a:endParaRPr kumimoji="0" lang="en-US" altLang="ko-KR" sz="3200" b="1" i="1" u="none" strike="noStrike" kern="0" cap="none" spc="0" normalizeH="0" baseline="0" noProof="0" dirty="0">
              <a:ln>
                <a:noFill/>
              </a:ln>
              <a:solidFill>
                <a:srgbClr val="E8C19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3" name="Picture 2" descr="경제신문읽는법] - 이동평균선이란?">
            <a:extLst>
              <a:ext uri="{FF2B5EF4-FFF2-40B4-BE49-F238E27FC236}">
                <a16:creationId xmlns:a16="http://schemas.microsoft.com/office/drawing/2014/main" id="{47A8F8AF-113E-4776-A359-CCE4AEFDD5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1966574"/>
            <a:ext cx="8483600" cy="3505200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id="{10FEC0C2-DD92-4C7A-AA0A-C22C27F7BDCC}"/>
              </a:ext>
            </a:extLst>
          </p:cNvPr>
          <p:cNvSpPr/>
          <p:nvPr/>
        </p:nvSpPr>
        <p:spPr>
          <a:xfrm>
            <a:off x="7745768" y="4205838"/>
            <a:ext cx="678779" cy="678779"/>
          </a:xfrm>
          <a:prstGeom prst="ellipse">
            <a:avLst/>
          </a:prstGeom>
          <a:noFill/>
          <a:ln w="57150">
            <a:solidFill>
              <a:srgbClr val="E8C1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89179B4-821F-410C-83DB-EF8310EEA067}"/>
              </a:ext>
            </a:extLst>
          </p:cNvPr>
          <p:cNvSpPr/>
          <p:nvPr/>
        </p:nvSpPr>
        <p:spPr>
          <a:xfrm>
            <a:off x="8013157" y="4133838"/>
            <a:ext cx="144000" cy="144000"/>
          </a:xfrm>
          <a:prstGeom prst="ellipse">
            <a:avLst/>
          </a:prstGeom>
          <a:solidFill>
            <a:srgbClr val="E8C193"/>
          </a:solidFill>
          <a:ln w="57150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333234"/>
                </a:solidFill>
              </a:rPr>
              <a:t>A</a:t>
            </a:r>
            <a:endParaRPr lang="ko-KR" altLang="en-US" sz="800" b="1" dirty="0">
              <a:solidFill>
                <a:srgbClr val="3332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64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069048" y="198224"/>
            <a:ext cx="6096000" cy="1015663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E8C193"/>
                </a:solidFill>
              </a:rPr>
              <a:t>자동 매매 설명</a:t>
            </a:r>
            <a:endParaRPr lang="en-US" altLang="ko-KR" sz="3200" b="1" i="1" kern="0" dirty="0">
              <a:solidFill>
                <a:srgbClr val="E8C193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E8C193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srgbClr val="E8C193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B6A0BC-290C-4A18-8964-0DFE55BC6BA4}"/>
              </a:ext>
            </a:extLst>
          </p:cNvPr>
          <p:cNvSpPr/>
          <p:nvPr/>
        </p:nvSpPr>
        <p:spPr>
          <a:xfrm>
            <a:off x="4473201" y="2506407"/>
            <a:ext cx="4787540" cy="1845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b="1" dirty="0">
                <a:solidFill>
                  <a:srgbClr val="E8C193"/>
                </a:solidFill>
              </a:rPr>
              <a:t> </a:t>
            </a:r>
            <a:r>
              <a:rPr lang="en-US" altLang="ko-KR" sz="1600" b="1" dirty="0">
                <a:solidFill>
                  <a:srgbClr val="E8C193"/>
                </a:solidFill>
              </a:rPr>
              <a:t>1.</a:t>
            </a:r>
            <a:r>
              <a:rPr lang="ko-KR" altLang="en-US" sz="1600" b="1" dirty="0">
                <a:solidFill>
                  <a:srgbClr val="E8C193"/>
                </a:solidFill>
              </a:rPr>
              <a:t> </a:t>
            </a:r>
            <a:r>
              <a:rPr lang="en-US" altLang="ko-KR" sz="1600" b="1" dirty="0">
                <a:solidFill>
                  <a:srgbClr val="E8C193"/>
                </a:solidFill>
              </a:rPr>
              <a:t>API</a:t>
            </a:r>
            <a:r>
              <a:rPr lang="ko-KR" altLang="en-US" sz="1600" b="1" dirty="0">
                <a:solidFill>
                  <a:srgbClr val="E8C193"/>
                </a:solidFill>
              </a:rPr>
              <a:t>로 현재 주가 정보 받아 오기</a:t>
            </a:r>
          </a:p>
          <a:p>
            <a:pPr lvl="0">
              <a:lnSpc>
                <a:spcPct val="150000"/>
              </a:lnSpc>
            </a:pPr>
            <a:endParaRPr lang="ko-KR" altLang="en-US" sz="1200" b="1" dirty="0">
              <a:solidFill>
                <a:srgbClr val="E8C193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srgbClr val="E8C193"/>
                </a:solidFill>
              </a:rPr>
              <a:t> 2. </a:t>
            </a:r>
            <a:r>
              <a:rPr lang="ko-KR" altLang="en-US" sz="1600" b="1" dirty="0">
                <a:solidFill>
                  <a:srgbClr val="E8C193"/>
                </a:solidFill>
              </a:rPr>
              <a:t>전략 코드로 주가 추세를 파악</a:t>
            </a:r>
            <a:endParaRPr lang="en-US" altLang="ko-KR" sz="1600" b="1" dirty="0">
              <a:solidFill>
                <a:srgbClr val="E8C193"/>
              </a:solidFill>
            </a:endParaRPr>
          </a:p>
          <a:p>
            <a:pPr lvl="0">
              <a:lnSpc>
                <a:spcPct val="150000"/>
              </a:lnSpc>
            </a:pPr>
            <a:endParaRPr lang="en-US" altLang="ko-KR" sz="1600" b="1" dirty="0">
              <a:solidFill>
                <a:srgbClr val="E8C193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srgbClr val="E8C193"/>
                </a:solidFill>
              </a:rPr>
              <a:t> 3. </a:t>
            </a:r>
            <a:r>
              <a:rPr lang="ko-KR" altLang="en-US" sz="1600" b="1" dirty="0">
                <a:solidFill>
                  <a:srgbClr val="E8C193"/>
                </a:solidFill>
              </a:rPr>
              <a:t>특정 조건에 맞는 종목을 매수</a:t>
            </a:r>
            <a:r>
              <a:rPr lang="en-US" altLang="ko-KR" sz="1600" b="1" dirty="0">
                <a:solidFill>
                  <a:srgbClr val="E8C193"/>
                </a:solidFill>
              </a:rPr>
              <a:t>, </a:t>
            </a:r>
            <a:r>
              <a:rPr lang="ko-KR" altLang="en-US" sz="1600" b="1" dirty="0">
                <a:solidFill>
                  <a:srgbClr val="E8C193"/>
                </a:solidFill>
              </a:rPr>
              <a:t>매도</a:t>
            </a:r>
            <a:endParaRPr lang="en-US" altLang="ko-KR" sz="1600" b="1" dirty="0">
              <a:solidFill>
                <a:srgbClr val="E8C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760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069048" y="198224"/>
            <a:ext cx="6096000" cy="1015663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E8C193"/>
                </a:solidFill>
              </a:rPr>
              <a:t>자동 매매 설명</a:t>
            </a:r>
            <a:endParaRPr lang="en-US" altLang="ko-KR" sz="3200" b="1" i="1" kern="0" dirty="0">
              <a:solidFill>
                <a:srgbClr val="E8C193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E8C193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srgbClr val="E8C193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BE99CE-D874-4E3E-969C-0FAA466C57FF}"/>
              </a:ext>
            </a:extLst>
          </p:cNvPr>
          <p:cNvSpPr/>
          <p:nvPr/>
        </p:nvSpPr>
        <p:spPr>
          <a:xfrm>
            <a:off x="1995146" y="2320967"/>
            <a:ext cx="4787540" cy="2364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E8C193"/>
                </a:solidFill>
              </a:rPr>
              <a:t>종목</a:t>
            </a:r>
            <a:r>
              <a:rPr lang="en-US" altLang="ko-KR" sz="1600" b="1" dirty="0">
                <a:solidFill>
                  <a:srgbClr val="E8C193"/>
                </a:solidFill>
              </a:rPr>
              <a:t>: </a:t>
            </a:r>
            <a:r>
              <a:rPr lang="ko-KR" altLang="en-US" sz="1600" b="1" dirty="0">
                <a:solidFill>
                  <a:srgbClr val="E8C193"/>
                </a:solidFill>
              </a:rPr>
              <a:t>애플 주식</a:t>
            </a:r>
            <a:r>
              <a:rPr lang="en-US" altLang="ko-KR" sz="1600" b="1" dirty="0">
                <a:solidFill>
                  <a:srgbClr val="E8C193"/>
                </a:solidFill>
              </a:rPr>
              <a:t>(AAPL)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200" b="1" dirty="0">
              <a:solidFill>
                <a:srgbClr val="E8C193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E8C193"/>
                </a:solidFill>
              </a:rPr>
              <a:t>기간</a:t>
            </a:r>
            <a:r>
              <a:rPr lang="en-US" altLang="ko-KR" sz="1600" b="1" dirty="0">
                <a:solidFill>
                  <a:srgbClr val="E8C193"/>
                </a:solidFill>
              </a:rPr>
              <a:t>:  2015-01-03  ~  2021-06-30  (</a:t>
            </a:r>
            <a:r>
              <a:rPr lang="ko-KR" altLang="en-US" sz="1600" b="1" dirty="0">
                <a:solidFill>
                  <a:srgbClr val="E8C193"/>
                </a:solidFill>
              </a:rPr>
              <a:t>총 </a:t>
            </a:r>
            <a:r>
              <a:rPr lang="en-US" altLang="ko-KR" sz="1600" b="1" dirty="0">
                <a:solidFill>
                  <a:srgbClr val="E8C193"/>
                </a:solidFill>
              </a:rPr>
              <a:t>1634)</a:t>
            </a:r>
            <a:endParaRPr lang="ko-KR" altLang="en-US" sz="1600" b="1" dirty="0">
              <a:solidFill>
                <a:srgbClr val="E8C193"/>
              </a:solidFill>
            </a:endParaRPr>
          </a:p>
          <a:p>
            <a:pPr lvl="0">
              <a:lnSpc>
                <a:spcPct val="150000"/>
              </a:lnSpc>
            </a:pPr>
            <a:endParaRPr lang="ko-KR" altLang="en-US" sz="1200" b="1" dirty="0">
              <a:solidFill>
                <a:srgbClr val="E8C193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E8C193"/>
                </a:solidFill>
              </a:rPr>
              <a:t>단기</a:t>
            </a:r>
            <a:r>
              <a:rPr lang="en-US" altLang="ko-KR" sz="1600" b="1" dirty="0">
                <a:solidFill>
                  <a:srgbClr val="E8C193"/>
                </a:solidFill>
              </a:rPr>
              <a:t>(SMA1)</a:t>
            </a:r>
            <a:r>
              <a:rPr lang="ko-KR" altLang="en-US" sz="1600" b="1" dirty="0">
                <a:solidFill>
                  <a:srgbClr val="E8C193"/>
                </a:solidFill>
              </a:rPr>
              <a:t> </a:t>
            </a:r>
            <a:r>
              <a:rPr lang="en-US" altLang="ko-KR" sz="1600" b="1" dirty="0">
                <a:solidFill>
                  <a:srgbClr val="E8C193"/>
                </a:solidFill>
              </a:rPr>
              <a:t>: 21</a:t>
            </a:r>
            <a:r>
              <a:rPr lang="ko-KR" altLang="en-US" sz="1600" b="1" dirty="0">
                <a:solidFill>
                  <a:srgbClr val="E8C193"/>
                </a:solidFill>
              </a:rPr>
              <a:t>일 </a:t>
            </a:r>
            <a:r>
              <a:rPr lang="en-US" altLang="ko-KR" sz="1600" b="1" dirty="0">
                <a:solidFill>
                  <a:srgbClr val="E8C193"/>
                </a:solidFill>
              </a:rPr>
              <a:t>(</a:t>
            </a:r>
            <a:r>
              <a:rPr lang="ko-KR" altLang="en-US" sz="1600" b="1" dirty="0">
                <a:solidFill>
                  <a:srgbClr val="E8C193"/>
                </a:solidFill>
              </a:rPr>
              <a:t>한 달</a:t>
            </a:r>
            <a:r>
              <a:rPr lang="en-US" altLang="ko-KR" sz="1600" b="1" dirty="0">
                <a:solidFill>
                  <a:srgbClr val="E8C193"/>
                </a:solidFill>
              </a:rPr>
              <a:t>)</a:t>
            </a:r>
            <a:r>
              <a:rPr lang="ko-KR" altLang="en-US" sz="1600" b="1" dirty="0">
                <a:solidFill>
                  <a:srgbClr val="E8C193"/>
                </a:solidFill>
              </a:rPr>
              <a:t> </a:t>
            </a:r>
            <a:endParaRPr lang="en-US" altLang="ko-KR" sz="1600" b="1" dirty="0">
              <a:solidFill>
                <a:srgbClr val="E8C193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srgbClr val="E8C193"/>
                </a:solidFill>
              </a:rPr>
              <a:t>    </a:t>
            </a:r>
            <a:r>
              <a:rPr lang="ko-KR" altLang="en-US" sz="1600" b="1" dirty="0">
                <a:solidFill>
                  <a:srgbClr val="E8C193"/>
                </a:solidFill>
              </a:rPr>
              <a:t>장기</a:t>
            </a:r>
            <a:r>
              <a:rPr lang="en-US" altLang="ko-KR" sz="1600" b="1" dirty="0">
                <a:solidFill>
                  <a:srgbClr val="E8C193"/>
                </a:solidFill>
              </a:rPr>
              <a:t>(SMA2) : 121</a:t>
            </a:r>
            <a:r>
              <a:rPr lang="ko-KR" altLang="en-US" sz="1600" b="1" dirty="0">
                <a:solidFill>
                  <a:srgbClr val="E8C193"/>
                </a:solidFill>
              </a:rPr>
              <a:t>일</a:t>
            </a:r>
            <a:r>
              <a:rPr lang="en-US" altLang="ko-KR" sz="1600" b="1" dirty="0">
                <a:solidFill>
                  <a:srgbClr val="E8C193"/>
                </a:solidFill>
              </a:rPr>
              <a:t> (6 </a:t>
            </a:r>
            <a:r>
              <a:rPr lang="ko-KR" altLang="en-US" sz="1600" b="1" dirty="0">
                <a:solidFill>
                  <a:srgbClr val="E8C193"/>
                </a:solidFill>
              </a:rPr>
              <a:t>개월</a:t>
            </a:r>
            <a:r>
              <a:rPr lang="en-US" altLang="ko-KR" sz="1600" b="1" dirty="0">
                <a:solidFill>
                  <a:srgbClr val="E8C193"/>
                </a:solidFill>
              </a:rPr>
              <a:t>)</a:t>
            </a:r>
            <a:r>
              <a:rPr lang="ko-KR" altLang="en-US" sz="1600" b="1" dirty="0">
                <a:solidFill>
                  <a:srgbClr val="E8C193"/>
                </a:solidFill>
              </a:rPr>
              <a:t> </a:t>
            </a:r>
          </a:p>
          <a:p>
            <a:pPr lvl="0">
              <a:lnSpc>
                <a:spcPct val="150000"/>
              </a:lnSpc>
            </a:pPr>
            <a:endParaRPr lang="ko-KR" altLang="en-US" sz="1200" b="1" dirty="0">
              <a:solidFill>
                <a:srgbClr val="E8C193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5A8E6D-6AB7-47B1-AC59-5FD93C70D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650" y="2228850"/>
            <a:ext cx="16287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36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069048" y="198224"/>
            <a:ext cx="6096000" cy="1015663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E8C193"/>
                </a:solidFill>
              </a:rPr>
              <a:t>자동 매매 설명</a:t>
            </a:r>
            <a:endParaRPr lang="en-US" altLang="ko-KR" sz="3200" b="1" i="1" kern="0" dirty="0">
              <a:solidFill>
                <a:srgbClr val="E8C193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E8C193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srgbClr val="E8C193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6D81FB-A072-45FA-BECC-1C014C127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762" y="2085865"/>
            <a:ext cx="6191068" cy="361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079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069048" y="198224"/>
            <a:ext cx="6096000" cy="1015663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E8C193"/>
                </a:solidFill>
              </a:rPr>
              <a:t>자동 매매 설명</a:t>
            </a:r>
            <a:endParaRPr lang="en-US" altLang="ko-KR" sz="3200" b="1" i="1" kern="0" dirty="0">
              <a:solidFill>
                <a:srgbClr val="E8C193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E8C193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srgbClr val="E8C193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0E9039-9575-4156-B6AD-A3AF2759299F}"/>
              </a:ext>
            </a:extLst>
          </p:cNvPr>
          <p:cNvSpPr/>
          <p:nvPr/>
        </p:nvSpPr>
        <p:spPr>
          <a:xfrm>
            <a:off x="1256412" y="2390991"/>
            <a:ext cx="3368638" cy="2076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600" b="1" dirty="0">
                <a:solidFill>
                  <a:srgbClr val="E8C193"/>
                </a:solidFill>
              </a:rPr>
              <a:t> 포지션 도출 </a:t>
            </a:r>
            <a:endParaRPr lang="en-US" altLang="ko-KR" sz="1600" b="1" dirty="0">
              <a:solidFill>
                <a:srgbClr val="E8C193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200" b="1" dirty="0">
              <a:solidFill>
                <a:srgbClr val="E8C193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E8C193"/>
                </a:solidFill>
              </a:rPr>
              <a:t>Long(+1):  </a:t>
            </a:r>
            <a:r>
              <a:rPr lang="ko-KR" altLang="en-US" sz="1600" b="1" dirty="0">
                <a:solidFill>
                  <a:srgbClr val="E8C193"/>
                </a:solidFill>
              </a:rPr>
              <a:t>종가 </a:t>
            </a:r>
            <a:r>
              <a:rPr lang="en-US" altLang="ko-KR" sz="1600" b="1" dirty="0">
                <a:solidFill>
                  <a:srgbClr val="E8C193"/>
                </a:solidFill>
              </a:rPr>
              <a:t>&gt; SMA</a:t>
            </a:r>
            <a:endParaRPr lang="ko-KR" altLang="en-US" sz="1600" b="1" dirty="0">
              <a:solidFill>
                <a:srgbClr val="E8C193"/>
              </a:solidFill>
            </a:endParaRPr>
          </a:p>
          <a:p>
            <a:pPr lvl="0">
              <a:lnSpc>
                <a:spcPct val="150000"/>
              </a:lnSpc>
            </a:pPr>
            <a:endParaRPr lang="ko-KR" altLang="en-US" sz="1200" b="1" dirty="0">
              <a:solidFill>
                <a:srgbClr val="E8C193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E8C193"/>
                </a:solidFill>
              </a:rPr>
              <a:t>Short(-1):  </a:t>
            </a:r>
            <a:r>
              <a:rPr lang="ko-KR" altLang="en-US" sz="1600" b="1" dirty="0">
                <a:solidFill>
                  <a:srgbClr val="E8C193"/>
                </a:solidFill>
              </a:rPr>
              <a:t>종가 </a:t>
            </a:r>
            <a:r>
              <a:rPr lang="en-US" altLang="ko-KR" sz="1600" b="1" dirty="0">
                <a:solidFill>
                  <a:srgbClr val="E8C193"/>
                </a:solidFill>
              </a:rPr>
              <a:t>&lt; SMA</a:t>
            </a:r>
            <a:r>
              <a:rPr lang="ko-KR" altLang="en-US" sz="1600" b="1" dirty="0">
                <a:solidFill>
                  <a:srgbClr val="E8C193"/>
                </a:solidFill>
              </a:rPr>
              <a:t> </a:t>
            </a:r>
            <a:endParaRPr lang="en-US" altLang="ko-KR" sz="1600" b="1" dirty="0">
              <a:solidFill>
                <a:srgbClr val="E8C193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srgbClr val="E8C193"/>
                </a:solidFill>
              </a:rPr>
              <a:t>    </a:t>
            </a:r>
            <a:endParaRPr lang="ko-KR" altLang="en-US" sz="1600" b="1" dirty="0">
              <a:solidFill>
                <a:srgbClr val="E8C193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7589C2-7569-4CC0-8857-140C6245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047" y="1324304"/>
            <a:ext cx="5165541" cy="283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6FDF088-3E75-48DF-9AA7-044C9FAA8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733" y="4023451"/>
            <a:ext cx="5319855" cy="283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057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069048" y="198224"/>
            <a:ext cx="6096000" cy="1015663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E8C193"/>
                </a:solidFill>
              </a:rPr>
              <a:t>자동 매매 설명</a:t>
            </a:r>
            <a:endParaRPr lang="en-US" altLang="ko-KR" sz="3200" b="1" i="1" kern="0" dirty="0">
              <a:solidFill>
                <a:srgbClr val="E8C193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E8C193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srgbClr val="E8C193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0E9039-9575-4156-B6AD-A3AF2759299F}"/>
              </a:ext>
            </a:extLst>
          </p:cNvPr>
          <p:cNvSpPr/>
          <p:nvPr/>
        </p:nvSpPr>
        <p:spPr>
          <a:xfrm>
            <a:off x="979966" y="2390991"/>
            <a:ext cx="4272518" cy="2168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600" b="1" dirty="0">
                <a:solidFill>
                  <a:srgbClr val="E8C193"/>
                </a:solidFill>
              </a:rPr>
              <a:t> </a:t>
            </a:r>
            <a:r>
              <a:rPr lang="ko-KR" altLang="en-US" sz="2000" b="1" dirty="0" err="1">
                <a:solidFill>
                  <a:srgbClr val="E8C193"/>
                </a:solidFill>
              </a:rPr>
              <a:t>백테스팅</a:t>
            </a:r>
            <a:r>
              <a:rPr lang="ko-KR" altLang="en-US" sz="2000" b="1" dirty="0">
                <a:solidFill>
                  <a:srgbClr val="E8C193"/>
                </a:solidFill>
              </a:rPr>
              <a:t> </a:t>
            </a:r>
            <a:r>
              <a:rPr lang="en-US" altLang="ko-KR" sz="2000" b="1" dirty="0">
                <a:solidFill>
                  <a:srgbClr val="E8C193"/>
                </a:solidFill>
              </a:rPr>
              <a:t>(</a:t>
            </a:r>
            <a:r>
              <a:rPr lang="ko-KR" altLang="en-US" sz="2000" b="1" dirty="0">
                <a:solidFill>
                  <a:srgbClr val="E8C193"/>
                </a:solidFill>
              </a:rPr>
              <a:t>단기 </a:t>
            </a:r>
            <a:r>
              <a:rPr lang="en-US" altLang="ko-KR" sz="2000" b="1" dirty="0">
                <a:solidFill>
                  <a:srgbClr val="E8C193"/>
                </a:solidFill>
              </a:rPr>
              <a:t>MA)</a:t>
            </a:r>
            <a:r>
              <a:rPr lang="ko-KR" altLang="en-US" sz="2000" b="1" dirty="0">
                <a:solidFill>
                  <a:srgbClr val="E8C193"/>
                </a:solidFill>
              </a:rPr>
              <a:t> </a:t>
            </a:r>
            <a:endParaRPr lang="en-US" altLang="ko-KR" sz="2000" b="1" dirty="0">
              <a:solidFill>
                <a:srgbClr val="E8C193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200" b="1" dirty="0">
              <a:solidFill>
                <a:srgbClr val="E8C193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E8C193"/>
                </a:solidFill>
              </a:rPr>
              <a:t>Return:  </a:t>
            </a:r>
            <a:r>
              <a:rPr lang="ko-KR" altLang="en-US" sz="1600" b="1" dirty="0">
                <a:solidFill>
                  <a:srgbClr val="E8C193"/>
                </a:solidFill>
              </a:rPr>
              <a:t>주가 </a:t>
            </a:r>
            <a:r>
              <a:rPr lang="ko-KR" altLang="en-US" sz="1600" b="1" dirty="0" err="1">
                <a:solidFill>
                  <a:srgbClr val="E8C193"/>
                </a:solidFill>
              </a:rPr>
              <a:t>존버</a:t>
            </a:r>
            <a:r>
              <a:rPr lang="ko-KR" altLang="en-US" sz="1600" b="1" dirty="0">
                <a:solidFill>
                  <a:srgbClr val="E8C193"/>
                </a:solidFill>
              </a:rPr>
              <a:t> </a:t>
            </a:r>
          </a:p>
          <a:p>
            <a:pPr lvl="0">
              <a:lnSpc>
                <a:spcPct val="150000"/>
              </a:lnSpc>
            </a:pPr>
            <a:endParaRPr lang="ko-KR" altLang="en-US" sz="1200" b="1" dirty="0">
              <a:solidFill>
                <a:srgbClr val="E8C193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E8C193"/>
                </a:solidFill>
              </a:rPr>
              <a:t>Strategy:  21</a:t>
            </a:r>
            <a:r>
              <a:rPr lang="ko-KR" altLang="en-US" sz="1600" b="1" dirty="0">
                <a:solidFill>
                  <a:srgbClr val="E8C193"/>
                </a:solidFill>
              </a:rPr>
              <a:t>일 이동평균</a:t>
            </a:r>
            <a:r>
              <a:rPr lang="en-US" altLang="ko-KR" sz="1600" b="1" dirty="0">
                <a:solidFill>
                  <a:srgbClr val="E8C193"/>
                </a:solidFill>
              </a:rPr>
              <a:t>(SMA1)</a:t>
            </a:r>
            <a:r>
              <a:rPr lang="ko-KR" altLang="en-US" sz="1600" b="1" dirty="0">
                <a:solidFill>
                  <a:srgbClr val="E8C193"/>
                </a:solidFill>
              </a:rPr>
              <a:t> 이용</a:t>
            </a:r>
            <a:endParaRPr lang="en-US" altLang="ko-KR" sz="1600" b="1" dirty="0">
              <a:solidFill>
                <a:srgbClr val="E8C193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srgbClr val="E8C193"/>
                </a:solidFill>
              </a:rPr>
              <a:t>    </a:t>
            </a:r>
            <a:endParaRPr lang="ko-KR" altLang="en-US" sz="1600" b="1" dirty="0">
              <a:solidFill>
                <a:srgbClr val="E8C193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0A3A25-21C7-483D-8F2A-FB5251509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714" y="2743201"/>
            <a:ext cx="3331920" cy="16480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4C5E293-99B0-4AF0-9C1D-C1D6E8EF2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929" y="4767816"/>
            <a:ext cx="2385457" cy="75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09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069048" y="198224"/>
            <a:ext cx="6096000" cy="1015663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E8C193"/>
                </a:solidFill>
              </a:rPr>
              <a:t>자동 매매 설명</a:t>
            </a:r>
            <a:endParaRPr lang="en-US" altLang="ko-KR" sz="3200" b="1" i="1" kern="0" dirty="0">
              <a:solidFill>
                <a:srgbClr val="E8C193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E8C193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srgbClr val="E8C193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0E9039-9575-4156-B6AD-A3AF2759299F}"/>
              </a:ext>
            </a:extLst>
          </p:cNvPr>
          <p:cNvSpPr/>
          <p:nvPr/>
        </p:nvSpPr>
        <p:spPr>
          <a:xfrm>
            <a:off x="979966" y="2390991"/>
            <a:ext cx="4272518" cy="2168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600" b="1" dirty="0">
                <a:solidFill>
                  <a:srgbClr val="E8C193"/>
                </a:solidFill>
              </a:rPr>
              <a:t> </a:t>
            </a:r>
            <a:r>
              <a:rPr lang="ko-KR" altLang="en-US" sz="2000" b="1" dirty="0" err="1">
                <a:solidFill>
                  <a:srgbClr val="E8C193"/>
                </a:solidFill>
              </a:rPr>
              <a:t>백테스팅</a:t>
            </a:r>
            <a:r>
              <a:rPr lang="ko-KR" altLang="en-US" sz="2000" b="1" dirty="0">
                <a:solidFill>
                  <a:srgbClr val="E8C193"/>
                </a:solidFill>
              </a:rPr>
              <a:t> </a:t>
            </a:r>
            <a:r>
              <a:rPr lang="en-US" altLang="ko-KR" sz="2000" b="1" dirty="0">
                <a:solidFill>
                  <a:srgbClr val="E8C193"/>
                </a:solidFill>
              </a:rPr>
              <a:t>(</a:t>
            </a:r>
            <a:r>
              <a:rPr lang="ko-KR" altLang="en-US" sz="2000" b="1" dirty="0">
                <a:solidFill>
                  <a:srgbClr val="E8C193"/>
                </a:solidFill>
              </a:rPr>
              <a:t>장기 </a:t>
            </a:r>
            <a:r>
              <a:rPr lang="en-US" altLang="ko-KR" sz="2000" b="1">
                <a:solidFill>
                  <a:srgbClr val="E8C193"/>
                </a:solidFill>
              </a:rPr>
              <a:t>MA)</a:t>
            </a:r>
            <a:endParaRPr lang="en-US" altLang="ko-KR" sz="2000" b="1" dirty="0">
              <a:solidFill>
                <a:srgbClr val="E8C193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200" b="1" dirty="0">
              <a:solidFill>
                <a:srgbClr val="E8C193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E8C193"/>
                </a:solidFill>
              </a:rPr>
              <a:t>Return:  </a:t>
            </a:r>
            <a:r>
              <a:rPr lang="ko-KR" altLang="en-US" sz="1600" b="1" dirty="0">
                <a:solidFill>
                  <a:srgbClr val="E8C193"/>
                </a:solidFill>
              </a:rPr>
              <a:t>주가 </a:t>
            </a:r>
            <a:r>
              <a:rPr lang="ko-KR" altLang="en-US" sz="1600" b="1" dirty="0" err="1">
                <a:solidFill>
                  <a:srgbClr val="E8C193"/>
                </a:solidFill>
              </a:rPr>
              <a:t>존버</a:t>
            </a:r>
            <a:r>
              <a:rPr lang="ko-KR" altLang="en-US" sz="1600" b="1" dirty="0">
                <a:solidFill>
                  <a:srgbClr val="E8C193"/>
                </a:solidFill>
              </a:rPr>
              <a:t> </a:t>
            </a:r>
          </a:p>
          <a:p>
            <a:pPr lvl="0">
              <a:lnSpc>
                <a:spcPct val="150000"/>
              </a:lnSpc>
            </a:pPr>
            <a:endParaRPr lang="ko-KR" altLang="en-US" sz="1200" b="1" dirty="0">
              <a:solidFill>
                <a:srgbClr val="E8C193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E8C193"/>
                </a:solidFill>
              </a:rPr>
              <a:t>Strategy:  126</a:t>
            </a:r>
            <a:r>
              <a:rPr lang="ko-KR" altLang="en-US" sz="1600" b="1" dirty="0">
                <a:solidFill>
                  <a:srgbClr val="E8C193"/>
                </a:solidFill>
              </a:rPr>
              <a:t>일 이동평균</a:t>
            </a:r>
            <a:r>
              <a:rPr lang="en-US" altLang="ko-KR" sz="1600" b="1" dirty="0">
                <a:solidFill>
                  <a:srgbClr val="E8C193"/>
                </a:solidFill>
              </a:rPr>
              <a:t>(SMA2)</a:t>
            </a:r>
            <a:r>
              <a:rPr lang="ko-KR" altLang="en-US" sz="1600" b="1" dirty="0">
                <a:solidFill>
                  <a:srgbClr val="E8C193"/>
                </a:solidFill>
              </a:rPr>
              <a:t> 이용</a:t>
            </a:r>
            <a:endParaRPr lang="en-US" altLang="ko-KR" sz="1600" b="1" dirty="0">
              <a:solidFill>
                <a:srgbClr val="E8C193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srgbClr val="E8C193"/>
                </a:solidFill>
              </a:rPr>
              <a:t>    </a:t>
            </a:r>
            <a:endParaRPr lang="ko-KR" altLang="en-US" sz="1600" b="1" dirty="0">
              <a:solidFill>
                <a:srgbClr val="E8C193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45C3B3-3F08-404B-AE0F-7AD2F6DCA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518" y="2963156"/>
            <a:ext cx="3620470" cy="111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92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069048" y="198224"/>
            <a:ext cx="6096000" cy="1015663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E8C193"/>
                </a:solidFill>
              </a:rPr>
              <a:t>자동 매매 설명</a:t>
            </a:r>
            <a:endParaRPr lang="en-US" altLang="ko-KR" sz="3200" b="1" i="1" kern="0" dirty="0">
              <a:solidFill>
                <a:srgbClr val="E8C193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E8C193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srgbClr val="E8C193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0E9039-9575-4156-B6AD-A3AF2759299F}"/>
              </a:ext>
            </a:extLst>
          </p:cNvPr>
          <p:cNvSpPr/>
          <p:nvPr/>
        </p:nvSpPr>
        <p:spPr>
          <a:xfrm>
            <a:off x="932789" y="2083226"/>
            <a:ext cx="4272518" cy="2168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600" b="1" dirty="0">
                <a:solidFill>
                  <a:srgbClr val="E8C193"/>
                </a:solidFill>
              </a:rPr>
              <a:t> </a:t>
            </a:r>
            <a:r>
              <a:rPr lang="ko-KR" altLang="en-US" sz="2000" b="1" dirty="0">
                <a:solidFill>
                  <a:srgbClr val="E8C193"/>
                </a:solidFill>
              </a:rPr>
              <a:t>최적화 </a:t>
            </a:r>
            <a:endParaRPr lang="en-US" altLang="ko-KR" sz="2000" b="1" dirty="0">
              <a:solidFill>
                <a:srgbClr val="E8C193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200" b="1" dirty="0">
              <a:solidFill>
                <a:srgbClr val="E8C193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E8C193"/>
                </a:solidFill>
              </a:rPr>
              <a:t>SMA</a:t>
            </a:r>
            <a:r>
              <a:rPr lang="ko-KR" altLang="en-US" sz="1600" b="1" dirty="0">
                <a:solidFill>
                  <a:srgbClr val="E8C193"/>
                </a:solidFill>
              </a:rPr>
              <a:t> 단기와 장기를 각각 무작위로 뽑아서 위 과정을 반복</a:t>
            </a:r>
          </a:p>
          <a:p>
            <a:pPr lvl="0">
              <a:lnSpc>
                <a:spcPct val="150000"/>
              </a:lnSpc>
            </a:pPr>
            <a:endParaRPr lang="ko-KR" altLang="en-US" sz="1200" b="1" dirty="0">
              <a:solidFill>
                <a:srgbClr val="E8C193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E8C193"/>
                </a:solidFill>
              </a:rPr>
              <a:t>그중 가장 효과적인 </a:t>
            </a:r>
            <a:r>
              <a:rPr lang="en-US" altLang="ko-KR" sz="1600" b="1" dirty="0">
                <a:solidFill>
                  <a:srgbClr val="E8C193"/>
                </a:solidFill>
              </a:rPr>
              <a:t>SMA</a:t>
            </a:r>
            <a:r>
              <a:rPr lang="ko-KR" altLang="en-US" sz="1600" b="1" dirty="0">
                <a:solidFill>
                  <a:srgbClr val="E8C193"/>
                </a:solidFill>
              </a:rPr>
              <a:t>를</a:t>
            </a:r>
            <a:r>
              <a:rPr lang="en-US" altLang="ko-KR" sz="1600" b="1" dirty="0">
                <a:solidFill>
                  <a:srgbClr val="E8C193"/>
                </a:solidFill>
              </a:rPr>
              <a:t> </a:t>
            </a:r>
            <a:r>
              <a:rPr lang="ko-KR" altLang="en-US" sz="1600" b="1" dirty="0">
                <a:solidFill>
                  <a:srgbClr val="E8C193"/>
                </a:solidFill>
              </a:rPr>
              <a:t>뽑아 출력</a:t>
            </a:r>
            <a:r>
              <a:rPr lang="en-US" altLang="ko-KR" sz="1600" b="1" dirty="0">
                <a:solidFill>
                  <a:srgbClr val="E8C193"/>
                </a:solidFill>
              </a:rPr>
              <a:t>    </a:t>
            </a:r>
            <a:endParaRPr lang="ko-KR" altLang="en-US" sz="1600" b="1" dirty="0">
              <a:solidFill>
                <a:srgbClr val="E8C193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D51F19-27AD-474D-B9EF-6FD13E657369}"/>
              </a:ext>
            </a:extLst>
          </p:cNvPr>
          <p:cNvSpPr/>
          <p:nvPr/>
        </p:nvSpPr>
        <p:spPr>
          <a:xfrm>
            <a:off x="6715131" y="2083226"/>
            <a:ext cx="4272518" cy="1937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600" b="1" dirty="0">
                <a:solidFill>
                  <a:srgbClr val="E8C193"/>
                </a:solidFill>
              </a:rPr>
              <a:t> </a:t>
            </a:r>
            <a:r>
              <a:rPr lang="ko-KR" altLang="en-US" sz="2000" b="1" dirty="0">
                <a:solidFill>
                  <a:srgbClr val="E8C193"/>
                </a:solidFill>
              </a:rPr>
              <a:t>최적화 결과</a:t>
            </a:r>
            <a:endParaRPr lang="en-US" altLang="ko-KR" sz="2000" b="1" dirty="0">
              <a:solidFill>
                <a:srgbClr val="E8C193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200" b="1" dirty="0">
              <a:solidFill>
                <a:srgbClr val="E8C193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u="sng" dirty="0">
                <a:solidFill>
                  <a:srgbClr val="E8C193"/>
                </a:solidFill>
              </a:rPr>
              <a:t>SMA1: 19</a:t>
            </a:r>
            <a:r>
              <a:rPr lang="ko-KR" altLang="en-US" b="1" u="sng" dirty="0">
                <a:solidFill>
                  <a:srgbClr val="E8C193"/>
                </a:solidFill>
              </a:rPr>
              <a:t>일</a:t>
            </a:r>
            <a:endParaRPr lang="en-US" altLang="ko-KR" b="1" u="sng" dirty="0">
              <a:solidFill>
                <a:srgbClr val="E8C193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E8C193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E8C193"/>
                </a:solidFill>
              </a:rPr>
              <a:t>SMA2: 143</a:t>
            </a:r>
            <a:r>
              <a:rPr lang="ko-KR" altLang="en-US" sz="1600" b="1" dirty="0">
                <a:solidFill>
                  <a:srgbClr val="E8C193"/>
                </a:solidFill>
              </a:rPr>
              <a:t>일 </a:t>
            </a:r>
            <a:endParaRPr lang="en-US" altLang="ko-KR" sz="1600" b="1" dirty="0">
              <a:solidFill>
                <a:srgbClr val="E8C193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8471FC9-B964-423B-90E5-4FEA7AB08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169" y="2676525"/>
            <a:ext cx="2514600" cy="7524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E0ED767-C018-4633-B4D5-815CD932D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8170" y="3815402"/>
            <a:ext cx="25146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03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98224"/>
            <a:ext cx="6096000" cy="1015663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E8C193"/>
                </a:solidFill>
              </a:rPr>
              <a:t>결론 및 한계</a:t>
            </a:r>
            <a:endParaRPr lang="en-US" altLang="ko-KR" sz="3200" b="1" i="1" kern="0" dirty="0">
              <a:solidFill>
                <a:srgbClr val="E8C193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E8C193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srgbClr val="E8C193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455F06-C60C-4EBB-8BE6-614413696A37}"/>
              </a:ext>
            </a:extLst>
          </p:cNvPr>
          <p:cNvSpPr/>
          <p:nvPr/>
        </p:nvSpPr>
        <p:spPr>
          <a:xfrm>
            <a:off x="932788" y="2083226"/>
            <a:ext cx="9810260" cy="3356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000" b="1" dirty="0">
                <a:solidFill>
                  <a:srgbClr val="E8C193"/>
                </a:solidFill>
              </a:rPr>
              <a:t> </a:t>
            </a:r>
            <a:r>
              <a:rPr lang="ko-KR" altLang="en-US" sz="2800" b="1" dirty="0">
                <a:solidFill>
                  <a:srgbClr val="E8C193"/>
                </a:solidFill>
              </a:rPr>
              <a:t>결론 </a:t>
            </a:r>
            <a:endParaRPr lang="en-US" altLang="ko-KR" sz="2800" b="1" dirty="0">
              <a:solidFill>
                <a:srgbClr val="E8C193"/>
              </a:solidFill>
            </a:endParaRPr>
          </a:p>
          <a:p>
            <a:pPr lvl="0">
              <a:lnSpc>
                <a:spcPct val="150000"/>
              </a:lnSpc>
            </a:pPr>
            <a:endParaRPr lang="ko-KR" altLang="en-US" sz="1600" b="1" dirty="0">
              <a:solidFill>
                <a:srgbClr val="E8C193"/>
              </a:solidFill>
            </a:endParaRPr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srgbClr val="E8C193"/>
                </a:solidFill>
              </a:rPr>
              <a:t>변동성이 큰 기존의 시장에서는 단기 이동평균선을 이용한 매매가 필요</a:t>
            </a:r>
            <a:endParaRPr lang="en-US" altLang="ko-KR" sz="2000" b="1" dirty="0">
              <a:solidFill>
                <a:srgbClr val="E8C193"/>
              </a:solidFill>
            </a:endParaRPr>
          </a:p>
          <a:p>
            <a:pPr marL="457200" lvl="0" indent="-457200">
              <a:lnSpc>
                <a:spcPct val="150000"/>
              </a:lnSpc>
              <a:buAutoNum type="arabicPeriod"/>
            </a:pPr>
            <a:endParaRPr lang="en-US" altLang="ko-KR" sz="2000" b="1" dirty="0">
              <a:solidFill>
                <a:srgbClr val="E8C193"/>
              </a:solidFill>
            </a:endParaRPr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srgbClr val="E8C193"/>
                </a:solidFill>
              </a:rPr>
              <a:t>실상 추구한 바는 실시간 거래인데 그걸 수행하지 못함</a:t>
            </a:r>
            <a:endParaRPr lang="en-US" altLang="ko-KR" sz="2000" b="1" dirty="0">
              <a:solidFill>
                <a:srgbClr val="E8C193"/>
              </a:solidFill>
            </a:endParaRPr>
          </a:p>
          <a:p>
            <a:pPr marL="457200" lvl="0" indent="-457200">
              <a:lnSpc>
                <a:spcPct val="150000"/>
              </a:lnSpc>
              <a:buAutoNum type="arabicPeriod"/>
            </a:pPr>
            <a:endParaRPr lang="en-US" altLang="ko-KR" sz="2000" b="1" dirty="0">
              <a:solidFill>
                <a:srgbClr val="E8C193"/>
              </a:solidFill>
            </a:endParaRPr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srgbClr val="E8C193"/>
                </a:solidFill>
              </a:rPr>
              <a:t>과적합의 문제 </a:t>
            </a:r>
            <a:r>
              <a:rPr lang="en-US" altLang="ko-KR" sz="2000" b="1" dirty="0">
                <a:solidFill>
                  <a:srgbClr val="E8C193"/>
                </a:solidFill>
              </a:rPr>
              <a:t>/ </a:t>
            </a:r>
            <a:r>
              <a:rPr lang="ko-KR" altLang="en-US" sz="2000" b="1" dirty="0">
                <a:solidFill>
                  <a:srgbClr val="E8C193"/>
                </a:solidFill>
              </a:rPr>
              <a:t>일반화 전략을 추구할 필요</a:t>
            </a:r>
          </a:p>
        </p:txBody>
      </p:sp>
    </p:spTree>
    <p:extLst>
      <p:ext uri="{BB962C8B-B14F-4D97-AF65-F5344CB8AC3E}">
        <p14:creationId xmlns:p14="http://schemas.microsoft.com/office/powerpoint/2010/main" val="381157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98224"/>
            <a:ext cx="6096000" cy="1154162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E8C193"/>
                </a:solidFill>
              </a:rPr>
              <a:t>WHY </a:t>
            </a:r>
            <a:r>
              <a:rPr lang="ko-KR" altLang="en-US" sz="3200" b="1" i="1" kern="0" dirty="0">
                <a:solidFill>
                  <a:srgbClr val="E8C193"/>
                </a:solidFill>
              </a:rPr>
              <a:t>자동매매</a:t>
            </a:r>
            <a:r>
              <a:rPr lang="en-US" altLang="ko-KR" sz="3200" b="1" i="1" kern="0" dirty="0">
                <a:solidFill>
                  <a:srgbClr val="E8C193"/>
                </a:solidFill>
              </a:rPr>
              <a:t>?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>
                <a:solidFill>
                  <a:srgbClr val="E8C193"/>
                </a:solidFill>
              </a:rPr>
              <a:t>알파수익률</a:t>
            </a:r>
            <a:r>
              <a:rPr lang="en-US" altLang="ko-KR" sz="1400" kern="0" dirty="0">
                <a:solidFill>
                  <a:srgbClr val="E8C193"/>
                </a:solidFill>
              </a:rPr>
              <a:t>(</a:t>
            </a:r>
            <a:r>
              <a:rPr lang="ko-KR" altLang="en-US" sz="1400" kern="0" dirty="0">
                <a:solidFill>
                  <a:srgbClr val="E8C193"/>
                </a:solidFill>
              </a:rPr>
              <a:t>시장을 초과하는 수익률</a:t>
            </a:r>
            <a:r>
              <a:rPr lang="en-US" altLang="ko-KR" sz="1400" kern="0" dirty="0">
                <a:solidFill>
                  <a:srgbClr val="E8C193"/>
                </a:solidFill>
              </a:rPr>
              <a:t>)</a:t>
            </a:r>
            <a:r>
              <a:rPr lang="ko-KR" altLang="en-US" sz="1400" kern="0" dirty="0">
                <a:solidFill>
                  <a:srgbClr val="E8C193"/>
                </a:solidFill>
              </a:rPr>
              <a:t>의 극대화</a:t>
            </a:r>
          </a:p>
        </p:txBody>
      </p:sp>
      <p:grpSp>
        <p:nvGrpSpPr>
          <p:cNvPr id="81" name="그룹 80"/>
          <p:cNvGrpSpPr/>
          <p:nvPr/>
        </p:nvGrpSpPr>
        <p:grpSpPr>
          <a:xfrm>
            <a:off x="5263285" y="1754299"/>
            <a:ext cx="235754" cy="235754"/>
            <a:chOff x="1719985" y="1836420"/>
            <a:chExt cx="235754" cy="235754"/>
          </a:xfrm>
        </p:grpSpPr>
        <p:sp>
          <p:nvSpPr>
            <p:cNvPr id="82" name="타원 81"/>
            <p:cNvSpPr/>
            <p:nvPr/>
          </p:nvSpPr>
          <p:spPr>
            <a:xfrm>
              <a:off x="1719985" y="1836420"/>
              <a:ext cx="235754" cy="235754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1774997" y="1891432"/>
              <a:ext cx="125730" cy="125730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8260485" y="1754299"/>
            <a:ext cx="235754" cy="235754"/>
            <a:chOff x="1719985" y="1836420"/>
            <a:chExt cx="235754" cy="235754"/>
          </a:xfrm>
        </p:grpSpPr>
        <p:sp>
          <p:nvSpPr>
            <p:cNvPr id="85" name="타원 84"/>
            <p:cNvSpPr/>
            <p:nvPr/>
          </p:nvSpPr>
          <p:spPr>
            <a:xfrm>
              <a:off x="1719985" y="1836420"/>
              <a:ext cx="235754" cy="235754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타원 85"/>
            <p:cNvSpPr/>
            <p:nvPr/>
          </p:nvSpPr>
          <p:spPr>
            <a:xfrm>
              <a:off x="1774997" y="1891432"/>
              <a:ext cx="125730" cy="125730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719776"/>
              </p:ext>
            </p:extLst>
          </p:nvPr>
        </p:nvGraphicFramePr>
        <p:xfrm>
          <a:off x="1616751" y="1484852"/>
          <a:ext cx="8575872" cy="47523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87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7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92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주의점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18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정해진 원칙에 의해서만 매매하므로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손실에 대한 두려움이나 수익 욕심으로 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자신의 매매원칙을 깨는 경우를 막아줌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39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항상 시장을 이기는 알고리즘은 존재하지 않음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시장 효율성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39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9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백테스트를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통해 각 변수를 최적화하고 조정하여 시스템의 기대수익을 추측할 수 있음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백테스팅에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지나치게 의존하는 전략 경우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오버피팅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문제 발생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29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매매횟수가 과도하게 늘어나지 않도록 함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잦은 거래 시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수수료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거래세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문제 발생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44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주문을 입력한 속도가 빠르고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한번에 여러 계좌를 관리하기가 편하며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전략의 적용이 쉬움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기계적 오류의 발생 가능성으로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지속적인 모니터링의 필요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24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98223"/>
            <a:ext cx="6096000" cy="735842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E8C193"/>
                </a:solidFill>
              </a:rPr>
              <a:t>대표적인 증권사 </a:t>
            </a:r>
            <a:r>
              <a:rPr lang="en-US" altLang="ko-KR" sz="3200" b="1" i="1" kern="0" dirty="0">
                <a:solidFill>
                  <a:srgbClr val="E8C193"/>
                </a:solidFill>
              </a:rPr>
              <a:t>API</a:t>
            </a:r>
          </a:p>
        </p:txBody>
      </p: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933820"/>
              </p:ext>
            </p:extLst>
          </p:nvPr>
        </p:nvGraphicFramePr>
        <p:xfrm>
          <a:off x="877375" y="1580185"/>
          <a:ext cx="2692175" cy="446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46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증권사 </a:t>
                      </a: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API </a:t>
                      </a: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종류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80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키움증권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OPEN API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39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806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i="0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대신증권 </a:t>
                      </a:r>
                      <a:r>
                        <a:rPr lang="ko-KR" altLang="en-US" sz="1400" b="1" i="0" kern="1200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크레온</a:t>
                      </a:r>
                      <a:r>
                        <a:rPr lang="ko-KR" altLang="en-US" sz="1400" b="1" i="0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i="0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API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806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i="0" kern="1200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이베스트투자증권</a:t>
                      </a:r>
                      <a:r>
                        <a:rPr lang="ko-KR" altLang="en-US" sz="1400" b="1" i="0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i="0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Xing API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375010"/>
              </p:ext>
            </p:extLst>
          </p:nvPr>
        </p:nvGraphicFramePr>
        <p:xfrm>
          <a:off x="3588166" y="1585519"/>
          <a:ext cx="7356218" cy="4462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9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85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방식 및 환경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장점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80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윈도우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32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비트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OCX (</a:t>
                      </a:r>
                      <a:r>
                        <a:rPr kumimoji="0" lang="en-US" altLang="ko-KR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PyQt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필요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39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가장 대중적인 증권사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보안성과 </a:t>
                      </a:r>
                      <a:r>
                        <a:rPr kumimoji="0" lang="ko-KR" altLang="en-U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확장성이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좋음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수수료가 가장 저렴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39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1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윈도우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32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비트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COM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문서화가 잘되어있어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사용성이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제일 좋음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47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윈도우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32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비트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COM, DLL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요청 제한이 제일 약해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짧은 시간에 많은 요청 가능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509857" y="6233020"/>
            <a:ext cx="4496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이 외에도 </a:t>
            </a:r>
            <a:r>
              <a:rPr lang="ko-KR" altLang="en-US" sz="1600" b="1" dirty="0" err="1">
                <a:solidFill>
                  <a:schemeClr val="bg1"/>
                </a:solidFill>
                <a:latin typeface="+mn-ea"/>
              </a:rPr>
              <a:t>유안타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NH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한국투자증권 등이 있음</a:t>
            </a:r>
          </a:p>
        </p:txBody>
      </p:sp>
    </p:spTree>
    <p:extLst>
      <p:ext uri="{BB962C8B-B14F-4D97-AF65-F5344CB8AC3E}">
        <p14:creationId xmlns:p14="http://schemas.microsoft.com/office/powerpoint/2010/main" val="37043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98224"/>
            <a:ext cx="6096000" cy="735842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E8C193"/>
                </a:solidFill>
              </a:rPr>
              <a:t>증권사 </a:t>
            </a:r>
            <a:r>
              <a:rPr lang="en-US" altLang="ko-KR" sz="3200" b="1" i="1" kern="0" dirty="0">
                <a:solidFill>
                  <a:srgbClr val="E8C193"/>
                </a:solidFill>
              </a:rPr>
              <a:t>API - </a:t>
            </a:r>
            <a:r>
              <a:rPr lang="ko-KR" altLang="en-US" sz="3200" b="1" i="1" kern="0" dirty="0" err="1">
                <a:solidFill>
                  <a:srgbClr val="E8C193"/>
                </a:solidFill>
              </a:rPr>
              <a:t>키움증권</a:t>
            </a:r>
            <a:endParaRPr lang="en-US" altLang="ko-KR" sz="3200" b="1" i="1" kern="0" dirty="0">
              <a:solidFill>
                <a:srgbClr val="E8C193"/>
              </a:solidFill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5263285" y="1754299"/>
            <a:ext cx="235754" cy="235754"/>
            <a:chOff x="1719985" y="1836420"/>
            <a:chExt cx="235754" cy="235754"/>
          </a:xfrm>
        </p:grpSpPr>
        <p:sp>
          <p:nvSpPr>
            <p:cNvPr id="82" name="타원 81"/>
            <p:cNvSpPr/>
            <p:nvPr/>
          </p:nvSpPr>
          <p:spPr>
            <a:xfrm>
              <a:off x="1719985" y="1836420"/>
              <a:ext cx="235754" cy="235754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1774997" y="1891432"/>
              <a:ext cx="125730" cy="125730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8260485" y="1754299"/>
            <a:ext cx="235754" cy="235754"/>
            <a:chOff x="1719985" y="1836420"/>
            <a:chExt cx="235754" cy="235754"/>
          </a:xfrm>
        </p:grpSpPr>
        <p:sp>
          <p:nvSpPr>
            <p:cNvPr id="85" name="타원 84"/>
            <p:cNvSpPr/>
            <p:nvPr/>
          </p:nvSpPr>
          <p:spPr>
            <a:xfrm>
              <a:off x="1719985" y="1836420"/>
              <a:ext cx="235754" cy="235754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타원 85"/>
            <p:cNvSpPr/>
            <p:nvPr/>
          </p:nvSpPr>
          <p:spPr>
            <a:xfrm>
              <a:off x="1774997" y="1891432"/>
              <a:ext cx="125730" cy="125730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292" y="2510960"/>
            <a:ext cx="10525190" cy="3730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48890" y="1512448"/>
            <a:ext cx="762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https://www1.kiwoom.com/h/customer/download/VOpenApiInfoView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 descr="공유] 키움증권 API 연동 Apps : 네이버 블로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08" y="1172128"/>
            <a:ext cx="3229759" cy="193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17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98224"/>
            <a:ext cx="6096000" cy="735842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E8C193"/>
                </a:solidFill>
              </a:rPr>
              <a:t>키움 증권 </a:t>
            </a:r>
            <a:r>
              <a:rPr lang="en-US" altLang="ko-KR" sz="3200" b="1" i="1" kern="0" dirty="0">
                <a:solidFill>
                  <a:srgbClr val="E8C193"/>
                </a:solidFill>
              </a:rPr>
              <a:t>API </a:t>
            </a:r>
            <a:r>
              <a:rPr lang="ko-KR" altLang="en-US" sz="3200" b="1" i="1" kern="0" dirty="0">
                <a:solidFill>
                  <a:srgbClr val="E8C193"/>
                </a:solidFill>
              </a:rPr>
              <a:t>구성</a:t>
            </a:r>
            <a:r>
              <a:rPr lang="en-US" altLang="ko-KR" sz="3200" b="1" i="1" kern="0" dirty="0">
                <a:solidFill>
                  <a:srgbClr val="E8C193"/>
                </a:solidFill>
              </a:rPr>
              <a:t> </a:t>
            </a:r>
          </a:p>
        </p:txBody>
      </p:sp>
      <p:grpSp>
        <p:nvGrpSpPr>
          <p:cNvPr id="81" name="그룹 80"/>
          <p:cNvGrpSpPr/>
          <p:nvPr/>
        </p:nvGrpSpPr>
        <p:grpSpPr>
          <a:xfrm>
            <a:off x="5263285" y="1754299"/>
            <a:ext cx="235754" cy="235754"/>
            <a:chOff x="1719985" y="1836420"/>
            <a:chExt cx="235754" cy="235754"/>
          </a:xfrm>
        </p:grpSpPr>
        <p:sp>
          <p:nvSpPr>
            <p:cNvPr id="82" name="타원 81"/>
            <p:cNvSpPr/>
            <p:nvPr/>
          </p:nvSpPr>
          <p:spPr>
            <a:xfrm>
              <a:off x="1719985" y="1836420"/>
              <a:ext cx="235754" cy="235754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1774997" y="1891432"/>
              <a:ext cx="125730" cy="125730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8260485" y="1754299"/>
            <a:ext cx="235754" cy="235754"/>
            <a:chOff x="1719985" y="1836420"/>
            <a:chExt cx="235754" cy="235754"/>
          </a:xfrm>
        </p:grpSpPr>
        <p:sp>
          <p:nvSpPr>
            <p:cNvPr id="85" name="타원 84"/>
            <p:cNvSpPr/>
            <p:nvPr/>
          </p:nvSpPr>
          <p:spPr>
            <a:xfrm>
              <a:off x="1719985" y="1836420"/>
              <a:ext cx="235754" cy="235754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타원 85"/>
            <p:cNvSpPr/>
            <p:nvPr/>
          </p:nvSpPr>
          <p:spPr>
            <a:xfrm>
              <a:off x="1774997" y="1891432"/>
              <a:ext cx="125730" cy="125730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739" y="1300294"/>
            <a:ext cx="2963123" cy="544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19767" y="930962"/>
            <a:ext cx="353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KOA Studio</a:t>
            </a:r>
            <a:r>
              <a:rPr lang="ko-KR" altLang="en-US" dirty="0">
                <a:solidFill>
                  <a:schemeClr val="bg1"/>
                </a:solidFill>
              </a:rPr>
              <a:t>를 통해 본 </a:t>
            </a:r>
            <a:r>
              <a:rPr lang="en-US" altLang="ko-KR" dirty="0">
                <a:solidFill>
                  <a:schemeClr val="bg1"/>
                </a:solidFill>
              </a:rPr>
              <a:t>TR </a:t>
            </a:r>
            <a:r>
              <a:rPr lang="ko-KR" altLang="en-US" dirty="0">
                <a:solidFill>
                  <a:schemeClr val="bg1"/>
                </a:solidFill>
              </a:rPr>
              <a:t>목록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858280"/>
              </p:ext>
            </p:extLst>
          </p:nvPr>
        </p:nvGraphicFramePr>
        <p:xfrm>
          <a:off x="704674" y="3221373"/>
          <a:ext cx="6989931" cy="3292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6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3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6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TR</a:t>
                      </a:r>
                      <a:endParaRPr kumimoji="0" lang="ko-KR" alt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REAL</a:t>
                      </a:r>
                      <a:endParaRPr kumimoji="0" lang="ko-KR" alt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09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요청을 보내면 결과가 </a:t>
                      </a:r>
                      <a:endParaRPr kumimoji="0" lang="en-US" altLang="ko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콜백</a:t>
                      </a: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함수으로</a:t>
                      </a: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전달되는 </a:t>
                      </a: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API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시스템에서 </a:t>
                      </a:r>
                      <a:r>
                        <a:rPr kumimoji="0" lang="ko-KR" alt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콜백함수에</a:t>
                      </a: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kumimoji="0" lang="en-US" altLang="ko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실시간으로 데이터를 </a:t>
                      </a:r>
                      <a:endParaRPr kumimoji="0" lang="en-US" altLang="ko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전달하는 </a:t>
                      </a: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API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09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시세 조회 </a:t>
                      </a: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  </a:t>
                      </a: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관심종목 조회</a:t>
                      </a:r>
                      <a:endParaRPr kumimoji="0" lang="en-US" altLang="ko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조건 검색 등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실시간매매</a:t>
                      </a: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체결</a:t>
                      </a:r>
                      <a:endParaRPr kumimoji="0" lang="en-US" altLang="ko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업종</a:t>
                      </a: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종목의 실시간 시세</a:t>
                      </a: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실시간 조건 검색 등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100" name="Picture 4" descr="OpenAPI+의 TR 처리 순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048" y="1115627"/>
            <a:ext cx="5150832" cy="187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474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98224"/>
            <a:ext cx="6096000" cy="1015663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E8C193"/>
                </a:solidFill>
              </a:rPr>
              <a:t>로그인 자동화</a:t>
            </a:r>
            <a:r>
              <a:rPr lang="en-US" altLang="ko-KR" sz="3200" b="1" i="1" kern="0" dirty="0">
                <a:solidFill>
                  <a:srgbClr val="E8C193"/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E8C193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srgbClr val="E8C193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719985" y="1836420"/>
            <a:ext cx="235754" cy="235754"/>
            <a:chOff x="1719985" y="1836420"/>
            <a:chExt cx="235754" cy="235754"/>
          </a:xfrm>
        </p:grpSpPr>
        <p:sp>
          <p:nvSpPr>
            <p:cNvPr id="78" name="타원 77"/>
            <p:cNvSpPr/>
            <p:nvPr/>
          </p:nvSpPr>
          <p:spPr>
            <a:xfrm>
              <a:off x="1719985" y="1836420"/>
              <a:ext cx="235754" cy="235754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1774997" y="1891432"/>
              <a:ext cx="125730" cy="125730"/>
            </a:xfrm>
            <a:prstGeom prst="ellipse">
              <a:avLst/>
            </a:prstGeom>
            <a:gradFill flip="none" rotWithShape="1">
              <a:gsLst>
                <a:gs pos="0">
                  <a:srgbClr val="E8C193">
                    <a:shade val="30000"/>
                    <a:satMod val="115000"/>
                  </a:srgbClr>
                </a:gs>
                <a:gs pos="50000">
                  <a:srgbClr val="E8C193">
                    <a:shade val="67500"/>
                    <a:satMod val="115000"/>
                  </a:srgbClr>
                </a:gs>
                <a:gs pos="100000">
                  <a:srgbClr val="E8C193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263285" y="1754299"/>
            <a:ext cx="235754" cy="235754"/>
            <a:chOff x="1719985" y="1836420"/>
            <a:chExt cx="235754" cy="235754"/>
          </a:xfrm>
        </p:grpSpPr>
        <p:sp>
          <p:nvSpPr>
            <p:cNvPr id="82" name="타원 81"/>
            <p:cNvSpPr/>
            <p:nvPr/>
          </p:nvSpPr>
          <p:spPr>
            <a:xfrm>
              <a:off x="1719985" y="1836420"/>
              <a:ext cx="235754" cy="235754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1774997" y="1891432"/>
              <a:ext cx="125730" cy="125730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8260485" y="1754299"/>
            <a:ext cx="235754" cy="235754"/>
            <a:chOff x="1719985" y="1836420"/>
            <a:chExt cx="235754" cy="235754"/>
          </a:xfrm>
        </p:grpSpPr>
        <p:sp>
          <p:nvSpPr>
            <p:cNvPr id="85" name="타원 84"/>
            <p:cNvSpPr/>
            <p:nvPr/>
          </p:nvSpPr>
          <p:spPr>
            <a:xfrm>
              <a:off x="1719985" y="1836420"/>
              <a:ext cx="235754" cy="235754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타원 85"/>
            <p:cNvSpPr/>
            <p:nvPr/>
          </p:nvSpPr>
          <p:spPr>
            <a:xfrm>
              <a:off x="1774997" y="1891432"/>
              <a:ext cx="125730" cy="125730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4" descr="로그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872" y="3457636"/>
            <a:ext cx="2890623" cy="324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계좌비밀번호저장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635" y="3822585"/>
            <a:ext cx="5985913" cy="267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계좌비밀번호저장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14" y="2352087"/>
            <a:ext cx="18478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303872" y="1384967"/>
            <a:ext cx="353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로그인 과정 및 화면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23089" y="1384967"/>
            <a:ext cx="463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자동 로그인 활성화</a:t>
            </a:r>
          </a:p>
        </p:txBody>
      </p:sp>
      <p:pic>
        <p:nvPicPr>
          <p:cNvPr id="3078" name="Picture 6" descr="OnEventConnect 이벤트 발생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3" y="1891432"/>
            <a:ext cx="4714119" cy="143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889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98224"/>
            <a:ext cx="6096000" cy="1659172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1" u="none" strike="noStrike" kern="0" cap="none" spc="0" normalizeH="0" baseline="0" noProof="0" dirty="0">
                <a:ln>
                  <a:noFill/>
                </a:ln>
                <a:solidFill>
                  <a:srgbClr val="E8C19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투자 전략</a:t>
            </a:r>
            <a:endParaRPr kumimoji="0" lang="en-US" altLang="ko-KR" sz="3200" b="1" i="1" u="none" strike="noStrike" kern="0" cap="none" spc="0" normalizeH="0" baseline="0" noProof="0" dirty="0">
              <a:ln>
                <a:noFill/>
              </a:ln>
              <a:solidFill>
                <a:srgbClr val="E8C19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E8C193"/>
                </a:solidFill>
              </a:rPr>
              <a:t>Enjoy your stylish business and campus life with INSIGHT</a:t>
            </a:r>
            <a:endParaRPr kumimoji="0" lang="en-US" altLang="ko-KR" sz="3200" b="1" i="1" u="none" strike="noStrike" kern="0" cap="none" spc="0" normalizeH="0" baseline="0" noProof="0" dirty="0">
              <a:ln>
                <a:noFill/>
              </a:ln>
              <a:solidFill>
                <a:srgbClr val="E8C19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1" u="none" strike="noStrike" kern="0" cap="none" spc="0" normalizeH="0" baseline="0" noProof="0" dirty="0">
              <a:ln>
                <a:noFill/>
              </a:ln>
              <a:solidFill>
                <a:srgbClr val="E8C19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36" name="차트 135"/>
          <p:cNvGraphicFramePr/>
          <p:nvPr>
            <p:extLst>
              <p:ext uri="{D42A27DB-BD31-4B8C-83A1-F6EECF244321}">
                <p14:modId xmlns:p14="http://schemas.microsoft.com/office/powerpoint/2010/main" val="2934624184"/>
              </p:ext>
            </p:extLst>
          </p:nvPr>
        </p:nvGraphicFramePr>
        <p:xfrm>
          <a:off x="1425505" y="1716630"/>
          <a:ext cx="6096000" cy="3424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7" name="직사각형 136"/>
          <p:cNvSpPr/>
          <p:nvPr/>
        </p:nvSpPr>
        <p:spPr>
          <a:xfrm>
            <a:off x="5166951" y="5374568"/>
            <a:ext cx="5576097" cy="682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E8C19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그랜빌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8C19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매수 신호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주가가 이동평균선 아래에서 급속히 하락했다가 이동 평균선으로 반등할 때 매수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987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98224"/>
            <a:ext cx="6096000" cy="991875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E8C193"/>
                </a:solidFill>
              </a:rPr>
              <a:t>이동평균선</a:t>
            </a:r>
            <a:endParaRPr lang="en-US" altLang="ko-KR" sz="3200" b="1" i="1" kern="0" dirty="0">
              <a:solidFill>
                <a:srgbClr val="E8C193"/>
              </a:solidFill>
            </a:endParaRPr>
          </a:p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E8C193"/>
                </a:solidFill>
              </a:rPr>
              <a:t>Enjoy your stylish business and campus life with INSIGHT</a:t>
            </a:r>
            <a:endParaRPr lang="ko-KR" altLang="en-US" sz="3200" b="1" i="1" kern="0" dirty="0">
              <a:solidFill>
                <a:srgbClr val="E8C193"/>
              </a:solidFill>
            </a:endParaRPr>
          </a:p>
        </p:txBody>
      </p:sp>
      <p:graphicFrame>
        <p:nvGraphicFramePr>
          <p:cNvPr id="136" name="차트 135"/>
          <p:cNvGraphicFramePr/>
          <p:nvPr>
            <p:extLst>
              <p:ext uri="{D42A27DB-BD31-4B8C-83A1-F6EECF244321}">
                <p14:modId xmlns:p14="http://schemas.microsoft.com/office/powerpoint/2010/main" val="3212137781"/>
              </p:ext>
            </p:extLst>
          </p:nvPr>
        </p:nvGraphicFramePr>
        <p:xfrm>
          <a:off x="1256506" y="1671381"/>
          <a:ext cx="3364261" cy="2149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7" name="직사각형 136"/>
          <p:cNvSpPr/>
          <p:nvPr/>
        </p:nvSpPr>
        <p:spPr>
          <a:xfrm>
            <a:off x="6771278" y="2002185"/>
            <a:ext cx="4787540" cy="3822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E8C193"/>
                </a:solidFill>
              </a:rPr>
              <a:t>매일의 종가를 기준으로 산출한 이동평균치</a:t>
            </a:r>
          </a:p>
          <a:p>
            <a:pPr lvl="0">
              <a:lnSpc>
                <a:spcPct val="150000"/>
              </a:lnSpc>
            </a:pPr>
            <a:endParaRPr lang="ko-KR" altLang="en-US" sz="1200" b="1" dirty="0">
              <a:solidFill>
                <a:srgbClr val="E8C193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E8C193"/>
                </a:solidFill>
              </a:rPr>
              <a:t>주가를 일정 </a:t>
            </a:r>
            <a:r>
              <a:rPr lang="ko-KR" altLang="en-US" sz="1600" b="1" dirty="0" err="1">
                <a:solidFill>
                  <a:srgbClr val="E8C193"/>
                </a:solidFill>
              </a:rPr>
              <a:t>기간씩</a:t>
            </a:r>
            <a:r>
              <a:rPr lang="ko-KR" altLang="en-US" sz="1600" b="1" dirty="0">
                <a:solidFill>
                  <a:srgbClr val="E8C193"/>
                </a:solidFill>
              </a:rPr>
              <a:t> 평균해 나가면서 그 주가의 변화를 보여주는 선</a:t>
            </a:r>
          </a:p>
          <a:p>
            <a:pPr lvl="0">
              <a:lnSpc>
                <a:spcPct val="150000"/>
              </a:lnSpc>
            </a:pPr>
            <a:endParaRPr lang="ko-KR" altLang="en-US" sz="1200" b="1" dirty="0">
              <a:solidFill>
                <a:srgbClr val="E8C193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E8C193"/>
                </a:solidFill>
              </a:rPr>
              <a:t>단기 </a:t>
            </a:r>
            <a:r>
              <a:rPr lang="en-US" altLang="ko-KR" sz="1600" b="1" dirty="0">
                <a:solidFill>
                  <a:srgbClr val="E8C193"/>
                </a:solidFill>
              </a:rPr>
              <a:t>: 5</a:t>
            </a:r>
            <a:r>
              <a:rPr lang="ko-KR" altLang="en-US" sz="1600" b="1" dirty="0">
                <a:solidFill>
                  <a:srgbClr val="E8C193"/>
                </a:solidFill>
              </a:rPr>
              <a:t>일</a:t>
            </a:r>
            <a:r>
              <a:rPr lang="en-US" altLang="ko-KR" sz="1600" b="1" dirty="0">
                <a:solidFill>
                  <a:srgbClr val="E8C193"/>
                </a:solidFill>
              </a:rPr>
              <a:t>, 20</a:t>
            </a:r>
            <a:r>
              <a:rPr lang="ko-KR" altLang="en-US" sz="1600" b="1" dirty="0">
                <a:solidFill>
                  <a:srgbClr val="E8C193"/>
                </a:solidFill>
              </a:rPr>
              <a:t>일 </a:t>
            </a:r>
            <a:endParaRPr lang="en-US" altLang="ko-KR" sz="1600" b="1" dirty="0">
              <a:solidFill>
                <a:srgbClr val="E8C193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srgbClr val="E8C193"/>
                </a:solidFill>
              </a:rPr>
              <a:t>    </a:t>
            </a:r>
            <a:r>
              <a:rPr lang="ko-KR" altLang="en-US" sz="1600" b="1" dirty="0">
                <a:solidFill>
                  <a:srgbClr val="E8C193"/>
                </a:solidFill>
              </a:rPr>
              <a:t>중기</a:t>
            </a:r>
            <a:r>
              <a:rPr lang="en-US" altLang="ko-KR" sz="1600" b="1" dirty="0">
                <a:solidFill>
                  <a:srgbClr val="E8C193"/>
                </a:solidFill>
              </a:rPr>
              <a:t>: 60</a:t>
            </a:r>
            <a:r>
              <a:rPr lang="ko-KR" altLang="en-US" sz="1600" b="1" dirty="0">
                <a:solidFill>
                  <a:srgbClr val="E8C193"/>
                </a:solidFill>
              </a:rPr>
              <a:t>일 </a:t>
            </a:r>
            <a:endParaRPr lang="en-US" altLang="ko-KR" sz="1600" b="1" dirty="0">
              <a:solidFill>
                <a:srgbClr val="E8C193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srgbClr val="E8C193"/>
                </a:solidFill>
              </a:rPr>
              <a:t>    </a:t>
            </a:r>
            <a:r>
              <a:rPr lang="ko-KR" altLang="en-US" sz="1600" b="1" dirty="0">
                <a:solidFill>
                  <a:srgbClr val="E8C193"/>
                </a:solidFill>
              </a:rPr>
              <a:t>장기</a:t>
            </a:r>
            <a:r>
              <a:rPr lang="en-US" altLang="ko-KR" sz="1600" b="1" dirty="0">
                <a:solidFill>
                  <a:srgbClr val="E8C193"/>
                </a:solidFill>
              </a:rPr>
              <a:t>: 120</a:t>
            </a:r>
            <a:r>
              <a:rPr lang="ko-KR" altLang="en-US" sz="1600" b="1" dirty="0">
                <a:solidFill>
                  <a:srgbClr val="E8C193"/>
                </a:solidFill>
              </a:rPr>
              <a:t>일</a:t>
            </a:r>
            <a:r>
              <a:rPr lang="en-US" altLang="ko-KR" sz="1600" b="1" dirty="0">
                <a:solidFill>
                  <a:srgbClr val="E8C193"/>
                </a:solidFill>
              </a:rPr>
              <a:t>, 200</a:t>
            </a:r>
            <a:r>
              <a:rPr lang="ko-KR" altLang="en-US" sz="1600" b="1" dirty="0">
                <a:solidFill>
                  <a:srgbClr val="E8C193"/>
                </a:solidFill>
              </a:rPr>
              <a:t>일 </a:t>
            </a:r>
          </a:p>
          <a:p>
            <a:pPr lvl="0">
              <a:lnSpc>
                <a:spcPct val="150000"/>
              </a:lnSpc>
            </a:pPr>
            <a:endParaRPr lang="ko-KR" altLang="en-US" sz="1200" b="1" dirty="0">
              <a:solidFill>
                <a:srgbClr val="E8C193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E8C193"/>
                </a:solidFill>
              </a:rPr>
              <a:t>단기일수록 시장가격에 민감 </a:t>
            </a:r>
            <a:r>
              <a:rPr lang="en-US" altLang="ko-KR" sz="1600" b="1" dirty="0">
                <a:solidFill>
                  <a:srgbClr val="E8C193"/>
                </a:solidFill>
              </a:rPr>
              <a:t>/ </a:t>
            </a:r>
            <a:r>
              <a:rPr lang="ko-KR" altLang="en-US" sz="1600" b="1" dirty="0">
                <a:solidFill>
                  <a:srgbClr val="E8C193"/>
                </a:solidFill>
              </a:rPr>
              <a:t>장기일수록 둔감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6" name="Picture 2" descr="주식차트 보는법(일봉 보는법) 가장 기초적인것 부터">
            <a:extLst>
              <a:ext uri="{FF2B5EF4-FFF2-40B4-BE49-F238E27FC236}">
                <a16:creationId xmlns:a16="http://schemas.microsoft.com/office/drawing/2014/main" id="{B1B91939-5587-4A3A-ADBF-16CBD91D0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237" y="2002185"/>
            <a:ext cx="5454041" cy="361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8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98224"/>
            <a:ext cx="6096000" cy="991875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i="1" kern="0" dirty="0">
                <a:solidFill>
                  <a:srgbClr val="E8C193"/>
                </a:solidFill>
                <a:latin typeface="맑은 고딕" panose="020F0502020204030204"/>
                <a:ea typeface="맑은 고딕" panose="020B0503020000020004" pitchFamily="50" charset="-127"/>
              </a:rPr>
              <a:t>이동평균선</a:t>
            </a:r>
            <a:endParaRPr lang="en-US" altLang="ko-KR" sz="3200" b="1" i="1" kern="0" dirty="0">
              <a:solidFill>
                <a:srgbClr val="E8C193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E8C193"/>
                </a:solidFill>
              </a:rPr>
              <a:t>Enjoy your stylish business and campus life with INSIGHT</a:t>
            </a:r>
            <a:endParaRPr lang="ko-KR" altLang="en-US" sz="3200" b="1" i="1" kern="0" dirty="0">
              <a:solidFill>
                <a:srgbClr val="E8C193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853190"/>
              </p:ext>
            </p:extLst>
          </p:nvPr>
        </p:nvGraphicFramePr>
        <p:xfrm>
          <a:off x="3134906" y="1441898"/>
          <a:ext cx="6030142" cy="4531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46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현재가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&lt; 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이동평균선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현재가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이동평균선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8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매수 시그널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39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매도 시그널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39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저평가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고평가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883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l-GR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α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이동 평균선은 주가의 평균을 나타내며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현 주가가 아래에서 위로 뚫으면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golden cross,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위에서 아래로 뚫으면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dead cross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 부른다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1" name="그룹 80"/>
          <p:cNvGrpSpPr/>
          <p:nvPr/>
        </p:nvGrpSpPr>
        <p:grpSpPr>
          <a:xfrm>
            <a:off x="3651868" y="1694860"/>
            <a:ext cx="235754" cy="235754"/>
            <a:chOff x="1719985" y="1836420"/>
            <a:chExt cx="235754" cy="235754"/>
          </a:xfrm>
        </p:grpSpPr>
        <p:sp>
          <p:nvSpPr>
            <p:cNvPr id="82" name="타원 81"/>
            <p:cNvSpPr/>
            <p:nvPr/>
          </p:nvSpPr>
          <p:spPr>
            <a:xfrm>
              <a:off x="1719985" y="1836420"/>
              <a:ext cx="235754" cy="235754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1774997" y="1891432"/>
              <a:ext cx="125730" cy="125730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6628286" y="1694860"/>
            <a:ext cx="235754" cy="235754"/>
            <a:chOff x="1719985" y="1836420"/>
            <a:chExt cx="235754" cy="235754"/>
          </a:xfrm>
        </p:grpSpPr>
        <p:sp>
          <p:nvSpPr>
            <p:cNvPr id="85" name="타원 84"/>
            <p:cNvSpPr/>
            <p:nvPr/>
          </p:nvSpPr>
          <p:spPr>
            <a:xfrm>
              <a:off x="1719985" y="1836420"/>
              <a:ext cx="235754" cy="235754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타원 85"/>
            <p:cNvSpPr/>
            <p:nvPr/>
          </p:nvSpPr>
          <p:spPr>
            <a:xfrm>
              <a:off x="1774997" y="1891432"/>
              <a:ext cx="125730" cy="125730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09720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670</Words>
  <Application>Microsoft Office PowerPoint</Application>
  <PresentationFormat>와이드스크린</PresentationFormat>
  <Paragraphs>159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강 석화</cp:lastModifiedBy>
  <cp:revision>30</cp:revision>
  <dcterms:created xsi:type="dcterms:W3CDTF">2020-02-05T05:32:01Z</dcterms:created>
  <dcterms:modified xsi:type="dcterms:W3CDTF">2021-07-01T08:16:38Z</dcterms:modified>
</cp:coreProperties>
</file>