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76" r:id="rId4"/>
    <p:sldId id="274" r:id="rId5"/>
    <p:sldId id="263" r:id="rId6"/>
    <p:sldId id="278" r:id="rId7"/>
    <p:sldId id="280" r:id="rId8"/>
    <p:sldId id="260" r:id="rId9"/>
    <p:sldId id="261" r:id="rId10"/>
    <p:sldId id="277" r:id="rId11"/>
    <p:sldId id="279" r:id="rId12"/>
    <p:sldId id="282" r:id="rId13"/>
    <p:sldId id="264" r:id="rId14"/>
    <p:sldId id="266" r:id="rId15"/>
    <p:sldId id="267" r:id="rId16"/>
    <p:sldId id="268" r:id="rId17"/>
    <p:sldId id="269" r:id="rId18"/>
    <p:sldId id="270" r:id="rId19"/>
    <p:sldId id="271"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60"/>
  </p:normalViewPr>
  <p:slideViewPr>
    <p:cSldViewPr>
      <p:cViewPr varScale="1">
        <p:scale>
          <a:sx n="69" d="100"/>
          <a:sy n="69" d="100"/>
        </p:scale>
        <p:origin x="-13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86F65E9-1AC5-4AFB-821E-E27545F49758}" type="datetimeFigureOut">
              <a:rPr lang="en-US" smtClean="0"/>
              <a:t>4/19/2016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5AB5057-1E61-4919-93AC-55FDB829A7D0}"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F65E9-1AC5-4AFB-821E-E27545F49758}"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5057-1E61-4919-93AC-55FDB829A7D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5AB5057-1E61-4919-93AC-55FDB829A7D0}"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F65E9-1AC5-4AFB-821E-E27545F49758}"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86F65E9-1AC5-4AFB-821E-E27545F49758}"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5AB5057-1E61-4919-93AC-55FDB829A7D0}"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86F65E9-1AC5-4AFB-821E-E27545F49758}" type="datetimeFigureOut">
              <a:rPr lang="en-US" smtClean="0"/>
              <a:t>4/19/2016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5AB5057-1E61-4919-93AC-55FDB829A7D0}"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86F65E9-1AC5-4AFB-821E-E27545F49758}"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5057-1E61-4919-93AC-55FDB829A7D0}"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6F65E9-1AC5-4AFB-821E-E27545F49758}" type="datetimeFigureOut">
              <a:rPr lang="en-US" smtClean="0"/>
              <a:t>4/19/2016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5AB5057-1E61-4919-93AC-55FDB829A7D0}"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6F65E9-1AC5-4AFB-821E-E27545F49758}" type="datetimeFigureOut">
              <a:rPr lang="en-US" smtClean="0"/>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5AB5057-1E61-4919-93AC-55FDB829A7D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86F65E9-1AC5-4AFB-821E-E27545F49758}" type="datetimeFigureOut">
              <a:rPr lang="en-US" smtClean="0"/>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5AB5057-1E61-4919-93AC-55FDB829A7D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5AB5057-1E61-4919-93AC-55FDB829A7D0}"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86F65E9-1AC5-4AFB-821E-E27545F49758}" type="datetimeFigureOut">
              <a:rPr lang="en-US" smtClean="0"/>
              <a:t>4/19/2016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5AB5057-1E61-4919-93AC-55FDB829A7D0}"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86F65E9-1AC5-4AFB-821E-E27545F49758}" type="datetimeFigureOut">
              <a:rPr lang="en-US" smtClean="0"/>
              <a:t>4/19/2016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86F65E9-1AC5-4AFB-821E-E27545F49758}" type="datetimeFigureOut">
              <a:rPr lang="en-US" smtClean="0"/>
              <a:t>4/19/2016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5AB5057-1E61-4919-93AC-55FDB829A7D0}"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accent3">
                    <a:lumMod val="75000"/>
                  </a:schemeClr>
                </a:solidFill>
              </a:rPr>
              <a:t>GROUP MEMBERS:</a:t>
            </a:r>
          </a:p>
          <a:p>
            <a:endParaRPr lang="en-US" dirty="0" smtClean="0">
              <a:solidFill>
                <a:schemeClr val="accent3">
                  <a:lumMod val="75000"/>
                </a:schemeClr>
              </a:solidFill>
            </a:endParaRPr>
          </a:p>
          <a:p>
            <a:r>
              <a:rPr lang="en-US" dirty="0" smtClean="0">
                <a:solidFill>
                  <a:schemeClr val="accent3">
                    <a:lumMod val="75000"/>
                  </a:schemeClr>
                </a:solidFill>
              </a:rPr>
              <a:t>MAHEEN ARSHAD MALIK</a:t>
            </a:r>
          </a:p>
          <a:p>
            <a:r>
              <a:rPr lang="en-US" dirty="0">
                <a:solidFill>
                  <a:schemeClr val="accent3">
                    <a:lumMod val="75000"/>
                  </a:schemeClr>
                </a:solidFill>
              </a:rPr>
              <a:t>MARIA RAFIQUE</a:t>
            </a:r>
          </a:p>
          <a:p>
            <a:r>
              <a:rPr lang="en-US" dirty="0" smtClean="0">
                <a:solidFill>
                  <a:schemeClr val="accent3">
                    <a:lumMod val="75000"/>
                  </a:schemeClr>
                </a:solidFill>
              </a:rPr>
              <a:t>MAHA AMJAD</a:t>
            </a:r>
          </a:p>
        </p:txBody>
      </p:sp>
      <p:sp>
        <p:nvSpPr>
          <p:cNvPr id="2" name="Title 1"/>
          <p:cNvSpPr>
            <a:spLocks noGrp="1"/>
          </p:cNvSpPr>
          <p:nvPr>
            <p:ph type="ctrTitle"/>
          </p:nvPr>
        </p:nvSpPr>
        <p:spPr/>
        <p:txBody>
          <a:bodyPr/>
          <a:lstStyle/>
          <a:p>
            <a:r>
              <a:rPr lang="en-US" b="1" dirty="0" smtClean="0">
                <a:solidFill>
                  <a:schemeClr val="accent3">
                    <a:lumMod val="75000"/>
                  </a:schemeClr>
                </a:solidFill>
              </a:rPr>
              <a:t>HAMIL-Al-QURAN</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spTree>
    <p:extLst>
      <p:ext uri="{BB962C8B-B14F-4D97-AF65-F5344CB8AC3E}">
        <p14:creationId xmlns:p14="http://schemas.microsoft.com/office/powerpoint/2010/main" val="3974478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Architecture</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5" name="Picture 4"/>
          <p:cNvPicPr/>
          <p:nvPr/>
        </p:nvPicPr>
        <p:blipFill rotWithShape="1">
          <a:blip r:embed="rId3">
            <a:extLst>
              <a:ext uri="{28A0092B-C50C-407E-A947-70E740481C1C}">
                <a14:useLocalDpi xmlns:a14="http://schemas.microsoft.com/office/drawing/2010/main" val="0"/>
              </a:ext>
            </a:extLst>
          </a:blip>
          <a:srcRect t="10473" r="58139" b="6914"/>
          <a:stretch/>
        </p:blipFill>
        <p:spPr bwMode="auto">
          <a:xfrm>
            <a:off x="533400" y="2934335"/>
            <a:ext cx="2487930" cy="2530475"/>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extLst>
              <a:ext uri="{28A0092B-C50C-407E-A947-70E740481C1C}">
                <a14:useLocalDpi xmlns:a14="http://schemas.microsoft.com/office/drawing/2010/main" val="0"/>
              </a:ext>
            </a:extLst>
          </a:blip>
          <a:srcRect l="5192" r="4568" b="14079"/>
          <a:stretch/>
        </p:blipFill>
        <p:spPr bwMode="auto">
          <a:xfrm>
            <a:off x="3657600" y="2934335"/>
            <a:ext cx="4986655" cy="25304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3660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Product Perspective</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7" name="Picture 6"/>
          <p:cNvPicPr/>
          <p:nvPr/>
        </p:nvPicPr>
        <p:blipFill rotWithShape="1">
          <a:blip r:embed="rId3">
            <a:extLst>
              <a:ext uri="{28A0092B-C50C-407E-A947-70E740481C1C}">
                <a14:useLocalDpi xmlns:a14="http://schemas.microsoft.com/office/drawing/2010/main" val="0"/>
              </a:ext>
            </a:extLst>
          </a:blip>
          <a:srcRect t="5302" r="48042" b="25954"/>
          <a:stretch/>
        </p:blipFill>
        <p:spPr bwMode="auto">
          <a:xfrm>
            <a:off x="2362200" y="3048000"/>
            <a:ext cx="4191000" cy="2604654"/>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994064" y="5946486"/>
            <a:ext cx="7464136" cy="369332"/>
          </a:xfrm>
          <a:prstGeom prst="rect">
            <a:avLst/>
          </a:prstGeom>
        </p:spPr>
        <p:txBody>
          <a:bodyPr wrap="square">
            <a:spAutoFit/>
          </a:bodyPr>
          <a:lstStyle/>
          <a:p>
            <a:r>
              <a:rPr lang="en-US" b="1" dirty="0">
                <a:solidFill>
                  <a:schemeClr val="accent3">
                    <a:lumMod val="75000"/>
                  </a:schemeClr>
                </a:solidFill>
              </a:rPr>
              <a:t>Block</a:t>
            </a:r>
            <a:r>
              <a:rPr lang="en-US" b="1" dirty="0"/>
              <a:t> </a:t>
            </a:r>
            <a:r>
              <a:rPr lang="en-US" b="1" dirty="0">
                <a:solidFill>
                  <a:schemeClr val="accent3">
                    <a:lumMod val="75000"/>
                  </a:schemeClr>
                </a:solidFill>
              </a:rPr>
              <a:t>Diagram</a:t>
            </a:r>
            <a:r>
              <a:rPr lang="en-US" b="1" dirty="0"/>
              <a:t> </a:t>
            </a:r>
            <a:r>
              <a:rPr lang="en-US" b="1" dirty="0">
                <a:solidFill>
                  <a:schemeClr val="accent3">
                    <a:lumMod val="75000"/>
                  </a:schemeClr>
                </a:solidFill>
              </a:rPr>
              <a:t>for</a:t>
            </a:r>
            <a:r>
              <a:rPr lang="en-US" b="1" dirty="0"/>
              <a:t> </a:t>
            </a:r>
            <a:r>
              <a:rPr lang="en-US" b="1" dirty="0">
                <a:solidFill>
                  <a:schemeClr val="accent3">
                    <a:lumMod val="75000"/>
                  </a:schemeClr>
                </a:solidFill>
              </a:rPr>
              <a:t>understanding</a:t>
            </a:r>
            <a:r>
              <a:rPr lang="en-US" b="1" dirty="0"/>
              <a:t> </a:t>
            </a:r>
            <a:r>
              <a:rPr lang="en-US" b="1" dirty="0">
                <a:solidFill>
                  <a:schemeClr val="accent3">
                    <a:lumMod val="75000"/>
                  </a:schemeClr>
                </a:solidFill>
              </a:rPr>
              <a:t>the</a:t>
            </a:r>
            <a:r>
              <a:rPr lang="en-US" b="1" dirty="0"/>
              <a:t> </a:t>
            </a:r>
            <a:r>
              <a:rPr lang="en-US" b="1" dirty="0">
                <a:solidFill>
                  <a:schemeClr val="accent3">
                    <a:lumMod val="75000"/>
                  </a:schemeClr>
                </a:solidFill>
              </a:rPr>
              <a:t>product</a:t>
            </a:r>
            <a:r>
              <a:rPr lang="en-US" b="1" dirty="0"/>
              <a:t> </a:t>
            </a:r>
            <a:r>
              <a:rPr lang="en-US" b="1" dirty="0" smtClean="0">
                <a:solidFill>
                  <a:schemeClr val="accent3">
                    <a:lumMod val="75000"/>
                  </a:schemeClr>
                </a:solidFill>
              </a:rPr>
              <a:t>Perspective</a:t>
            </a:r>
            <a:endParaRPr lang="en-US" dirty="0">
              <a:solidFill>
                <a:schemeClr val="accent3">
                  <a:lumMod val="75000"/>
                </a:schemeClr>
              </a:solidFill>
            </a:endParaRPr>
          </a:p>
        </p:txBody>
      </p:sp>
    </p:spTree>
    <p:extLst>
      <p:ext uri="{BB962C8B-B14F-4D97-AF65-F5344CB8AC3E}">
        <p14:creationId xmlns:p14="http://schemas.microsoft.com/office/powerpoint/2010/main" val="3491021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Network Diagram CPM</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5122" name="Picture 2" descr="C:\Users\Maha\Desktop\Deliverables\Deliverable-VII(C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19400"/>
            <a:ext cx="6705600" cy="3311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937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Project GUI’s</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332388" y="2895600"/>
            <a:ext cx="6479223" cy="2983230"/>
          </a:xfrm>
          <a:prstGeom prst="rect">
            <a:avLst/>
          </a:prstGeom>
        </p:spPr>
      </p:pic>
    </p:spTree>
    <p:extLst>
      <p:ext uri="{BB962C8B-B14F-4D97-AF65-F5344CB8AC3E}">
        <p14:creationId xmlns:p14="http://schemas.microsoft.com/office/powerpoint/2010/main" val="3678606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Project GUI’s</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19200" y="2819400"/>
            <a:ext cx="6629400" cy="2895600"/>
          </a:xfrm>
          <a:prstGeom prst="rect">
            <a:avLst/>
          </a:prstGeom>
        </p:spPr>
      </p:pic>
    </p:spTree>
    <p:extLst>
      <p:ext uri="{BB962C8B-B14F-4D97-AF65-F5344CB8AC3E}">
        <p14:creationId xmlns:p14="http://schemas.microsoft.com/office/powerpoint/2010/main" val="1147891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Project GUI’s</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600200" y="2860675"/>
            <a:ext cx="6324600" cy="3006725"/>
          </a:xfrm>
          <a:prstGeom prst="rect">
            <a:avLst/>
          </a:prstGeom>
        </p:spPr>
      </p:pic>
    </p:spTree>
    <p:extLst>
      <p:ext uri="{BB962C8B-B14F-4D97-AF65-F5344CB8AC3E}">
        <p14:creationId xmlns:p14="http://schemas.microsoft.com/office/powerpoint/2010/main" val="2301196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Project GUI’s</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600200" y="3048000"/>
            <a:ext cx="5943600" cy="2819400"/>
          </a:xfrm>
          <a:prstGeom prst="rect">
            <a:avLst/>
          </a:prstGeom>
        </p:spPr>
      </p:pic>
    </p:spTree>
    <p:extLst>
      <p:ext uri="{BB962C8B-B14F-4D97-AF65-F5344CB8AC3E}">
        <p14:creationId xmlns:p14="http://schemas.microsoft.com/office/powerpoint/2010/main" val="2301196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Project GUI’s</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676400" y="3124200"/>
            <a:ext cx="5943600" cy="2743200"/>
          </a:xfrm>
          <a:prstGeom prst="rect">
            <a:avLst/>
          </a:prstGeom>
        </p:spPr>
      </p:pic>
    </p:spTree>
    <p:extLst>
      <p:ext uri="{BB962C8B-B14F-4D97-AF65-F5344CB8AC3E}">
        <p14:creationId xmlns:p14="http://schemas.microsoft.com/office/powerpoint/2010/main" val="3262071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Project GUI’s</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557665" y="3048000"/>
            <a:ext cx="5934075" cy="2819400"/>
          </a:xfrm>
          <a:prstGeom prst="rect">
            <a:avLst/>
          </a:prstGeom>
        </p:spPr>
      </p:pic>
    </p:spTree>
    <p:extLst>
      <p:ext uri="{BB962C8B-B14F-4D97-AF65-F5344CB8AC3E}">
        <p14:creationId xmlns:p14="http://schemas.microsoft.com/office/powerpoint/2010/main" val="257690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Project GUI’s</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676400" y="2738436"/>
            <a:ext cx="6066790" cy="3248025"/>
          </a:xfrm>
          <a:prstGeom prst="rect">
            <a:avLst/>
          </a:prstGeom>
        </p:spPr>
      </p:pic>
    </p:spTree>
    <p:extLst>
      <p:ext uri="{BB962C8B-B14F-4D97-AF65-F5344CB8AC3E}">
        <p14:creationId xmlns:p14="http://schemas.microsoft.com/office/powerpoint/2010/main" val="161725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Purpose</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sp>
        <p:nvSpPr>
          <p:cNvPr id="7" name="TextBox 6"/>
          <p:cNvSpPr txBox="1"/>
          <p:nvPr/>
        </p:nvSpPr>
        <p:spPr>
          <a:xfrm>
            <a:off x="1295400" y="3048000"/>
            <a:ext cx="5715000" cy="1938992"/>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accent3">
                    <a:lumMod val="75000"/>
                  </a:schemeClr>
                </a:solidFill>
                <a:latin typeface="Times New Roman" pitchFamily="18" charset="0"/>
                <a:cs typeface="Times New Roman" pitchFamily="18" charset="0"/>
              </a:rPr>
              <a:t>Help people Memorize the Quran</a:t>
            </a:r>
          </a:p>
          <a:p>
            <a:endParaRPr lang="en-US" sz="2000" dirty="0" smtClean="0">
              <a:solidFill>
                <a:schemeClr val="accent3">
                  <a:lumMod val="75000"/>
                </a:schemeClr>
              </a:solidFill>
              <a:latin typeface="Times New Roman" pitchFamily="18" charset="0"/>
              <a:cs typeface="Times New Roman" pitchFamily="18" charset="0"/>
            </a:endParaRPr>
          </a:p>
          <a:p>
            <a:pPr marL="285750" indent="-285750">
              <a:buFont typeface="Arial" pitchFamily="34" charset="0"/>
              <a:buChar char="•"/>
            </a:pPr>
            <a:r>
              <a:rPr lang="en-US" sz="2000" dirty="0" smtClean="0">
                <a:solidFill>
                  <a:schemeClr val="accent3">
                    <a:lumMod val="75000"/>
                  </a:schemeClr>
                </a:solidFill>
                <a:latin typeface="Times New Roman" pitchFamily="18" charset="0"/>
                <a:cs typeface="Times New Roman" pitchFamily="18" charset="0"/>
              </a:rPr>
              <a:t>To be implemented in schools where hifz classes are held.</a:t>
            </a:r>
          </a:p>
          <a:p>
            <a:endParaRPr lang="en-US" sz="2000" dirty="0" smtClean="0">
              <a:solidFill>
                <a:schemeClr val="accent3">
                  <a:lumMod val="75000"/>
                </a:schemeClr>
              </a:solidFill>
              <a:latin typeface="Times New Roman" pitchFamily="18" charset="0"/>
              <a:cs typeface="Times New Roman" pitchFamily="18" charset="0"/>
            </a:endParaRPr>
          </a:p>
          <a:p>
            <a:pPr marL="285750" indent="-285750">
              <a:buFont typeface="Arial" pitchFamily="34" charset="0"/>
              <a:buChar char="•"/>
            </a:pPr>
            <a:r>
              <a:rPr lang="en-US" sz="2000" dirty="0">
                <a:solidFill>
                  <a:schemeClr val="accent3">
                    <a:lumMod val="75000"/>
                  </a:schemeClr>
                </a:solidFill>
                <a:latin typeface="Times New Roman" pitchFamily="18" charset="0"/>
                <a:cs typeface="Times New Roman" pitchFamily="18" charset="0"/>
              </a:rPr>
              <a:t>H</a:t>
            </a:r>
            <a:r>
              <a:rPr lang="en-US" sz="2000" dirty="0" smtClean="0">
                <a:solidFill>
                  <a:schemeClr val="accent3">
                    <a:lumMod val="75000"/>
                  </a:schemeClr>
                </a:solidFill>
                <a:latin typeface="Times New Roman" pitchFamily="18" charset="0"/>
                <a:cs typeface="Times New Roman" pitchFamily="18" charset="0"/>
              </a:rPr>
              <a:t>ome </a:t>
            </a:r>
            <a:r>
              <a:rPr lang="en-US" sz="2000" dirty="0">
                <a:solidFill>
                  <a:schemeClr val="accent3">
                    <a:lumMod val="75000"/>
                  </a:schemeClr>
                </a:solidFill>
                <a:latin typeface="Times New Roman" pitchFamily="18" charset="0"/>
                <a:cs typeface="Times New Roman" pitchFamily="18" charset="0"/>
              </a:rPr>
              <a:t>based learning for eager students </a:t>
            </a:r>
          </a:p>
        </p:txBody>
      </p:sp>
    </p:spTree>
    <p:extLst>
      <p:ext uri="{BB962C8B-B14F-4D97-AF65-F5344CB8AC3E}">
        <p14:creationId xmlns:p14="http://schemas.microsoft.com/office/powerpoint/2010/main" val="329637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Project GUI’s</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524000" y="2779986"/>
            <a:ext cx="6390005" cy="3048000"/>
          </a:xfrm>
          <a:prstGeom prst="rect">
            <a:avLst/>
          </a:prstGeom>
        </p:spPr>
      </p:pic>
    </p:spTree>
    <p:extLst>
      <p:ext uri="{BB962C8B-B14F-4D97-AF65-F5344CB8AC3E}">
        <p14:creationId xmlns:p14="http://schemas.microsoft.com/office/powerpoint/2010/main" val="1382084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Conclusion</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sp>
        <p:nvSpPr>
          <p:cNvPr id="8" name="TextBox 7"/>
          <p:cNvSpPr txBox="1"/>
          <p:nvPr/>
        </p:nvSpPr>
        <p:spPr>
          <a:xfrm>
            <a:off x="1295400" y="3048000"/>
            <a:ext cx="5715000" cy="1631216"/>
          </a:xfrm>
          <a:prstGeom prst="rect">
            <a:avLst/>
          </a:prstGeom>
          <a:noFill/>
        </p:spPr>
        <p:txBody>
          <a:bodyPr wrap="square" rtlCol="0">
            <a:spAutoFit/>
          </a:bodyPr>
          <a:lstStyle/>
          <a:p>
            <a:pPr marL="285750" indent="-285750">
              <a:buFont typeface="Arial" pitchFamily="34" charset="0"/>
              <a:buChar char="•"/>
            </a:pPr>
            <a:r>
              <a:rPr lang="en-US" sz="2000" dirty="0">
                <a:solidFill>
                  <a:schemeClr val="accent3">
                    <a:lumMod val="75000"/>
                  </a:schemeClr>
                </a:solidFill>
                <a:latin typeface="Times New Roman" pitchFamily="18" charset="0"/>
                <a:cs typeface="Times New Roman" pitchFamily="18" charset="0"/>
              </a:rPr>
              <a:t>This project is scalable and has </a:t>
            </a:r>
            <a:r>
              <a:rPr lang="en-US" sz="2000" dirty="0" smtClean="0">
                <a:solidFill>
                  <a:schemeClr val="accent3">
                    <a:lumMod val="75000"/>
                  </a:schemeClr>
                </a:solidFill>
                <a:latin typeface="Times New Roman" pitchFamily="18" charset="0"/>
                <a:cs typeface="Times New Roman" pitchFamily="18" charset="0"/>
              </a:rPr>
              <a:t>a </a:t>
            </a:r>
            <a:r>
              <a:rPr lang="en-US" sz="2000" dirty="0">
                <a:solidFill>
                  <a:schemeClr val="accent3">
                    <a:lumMod val="75000"/>
                  </a:schemeClr>
                </a:solidFill>
                <a:latin typeface="Times New Roman" pitchFamily="18" charset="0"/>
                <a:cs typeface="Times New Roman" pitchFamily="18" charset="0"/>
              </a:rPr>
              <a:t>large target market. </a:t>
            </a:r>
            <a:r>
              <a:rPr lang="en-US" sz="2000" dirty="0" smtClean="0">
                <a:solidFill>
                  <a:schemeClr val="accent3">
                    <a:lumMod val="75000"/>
                  </a:schemeClr>
                </a:solidFill>
                <a:latin typeface="Times New Roman" pitchFamily="18" charset="0"/>
                <a:cs typeface="Times New Roman" pitchFamily="18" charset="0"/>
              </a:rPr>
              <a:t/>
            </a:r>
            <a:br>
              <a:rPr lang="en-US" sz="2000" dirty="0" smtClean="0">
                <a:solidFill>
                  <a:schemeClr val="accent3">
                    <a:lumMod val="75000"/>
                  </a:schemeClr>
                </a:solidFill>
                <a:latin typeface="Times New Roman" pitchFamily="18" charset="0"/>
                <a:cs typeface="Times New Roman" pitchFamily="18" charset="0"/>
              </a:rPr>
            </a:br>
            <a:endParaRPr lang="en-US" sz="2000" dirty="0" smtClean="0">
              <a:solidFill>
                <a:schemeClr val="accent3">
                  <a:lumMod val="75000"/>
                </a:schemeClr>
              </a:solidFill>
              <a:latin typeface="Times New Roman" pitchFamily="18" charset="0"/>
              <a:cs typeface="Times New Roman" pitchFamily="18" charset="0"/>
            </a:endParaRPr>
          </a:p>
          <a:p>
            <a:pPr marL="285750" indent="-285750">
              <a:buFont typeface="Arial" pitchFamily="34" charset="0"/>
              <a:buChar char="•"/>
            </a:pPr>
            <a:r>
              <a:rPr lang="en-US" sz="2000" dirty="0" smtClean="0">
                <a:solidFill>
                  <a:schemeClr val="accent3">
                    <a:lumMod val="75000"/>
                  </a:schemeClr>
                </a:solidFill>
                <a:latin typeface="Times New Roman" pitchFamily="18" charset="0"/>
                <a:cs typeface="Times New Roman" pitchFamily="18" charset="0"/>
              </a:rPr>
              <a:t>The </a:t>
            </a:r>
            <a:r>
              <a:rPr lang="en-US" sz="2000" dirty="0">
                <a:solidFill>
                  <a:schemeClr val="accent3">
                    <a:lumMod val="75000"/>
                  </a:schemeClr>
                </a:solidFill>
                <a:latin typeface="Times New Roman" pitchFamily="18" charset="0"/>
                <a:cs typeface="Times New Roman" pitchFamily="18" charset="0"/>
              </a:rPr>
              <a:t>report has analyzed the requirements and summarized the required functionality</a:t>
            </a:r>
            <a:r>
              <a:rPr lang="en-US" sz="2000" dirty="0" smtClean="0">
                <a:solidFill>
                  <a:schemeClr val="accent3">
                    <a:lumMod val="75000"/>
                  </a:schemeClr>
                </a:solidFill>
                <a:latin typeface="Times New Roman" pitchFamily="18" charset="0"/>
                <a:cs typeface="Times New Roman" pitchFamily="18" charset="0"/>
              </a:rPr>
              <a:t>.</a:t>
            </a:r>
            <a:endParaRPr lang="en-US" sz="2000" dirty="0" smtClean="0">
              <a:solidFill>
                <a:schemeClr val="accent3">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711090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Vision</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sp>
        <p:nvSpPr>
          <p:cNvPr id="7" name="TextBox 6"/>
          <p:cNvSpPr txBox="1"/>
          <p:nvPr/>
        </p:nvSpPr>
        <p:spPr>
          <a:xfrm>
            <a:off x="1295400" y="3048000"/>
            <a:ext cx="7010400" cy="3170099"/>
          </a:xfrm>
          <a:prstGeom prst="rect">
            <a:avLst/>
          </a:prstGeom>
          <a:noFill/>
        </p:spPr>
        <p:txBody>
          <a:bodyPr wrap="square" rtlCol="0">
            <a:spAutoFit/>
          </a:bodyPr>
          <a:lstStyle/>
          <a:p>
            <a:r>
              <a:rPr lang="en-US" sz="2000" dirty="0">
                <a:solidFill>
                  <a:schemeClr val="accent3">
                    <a:lumMod val="75000"/>
                  </a:schemeClr>
                </a:solidFill>
                <a:latin typeface="Times New Roman" pitchFamily="18" charset="0"/>
                <a:cs typeface="Times New Roman" pitchFamily="18" charset="0"/>
              </a:rPr>
              <a:t>A healthy environment in Quran teaching and learning by changing the way things work in class room (madrassa’s) and bringing the classroom up to date with technology. We will improve the techniques through which Quranic knowledge is imparted which will be helpful for coming generations.  By taking advantage of emerging technologies the Madrassa system can be revised.</a:t>
            </a:r>
          </a:p>
          <a:p>
            <a:endParaRPr lang="en-US" sz="2000" dirty="0" smtClean="0">
              <a:solidFill>
                <a:schemeClr val="accent3">
                  <a:lumMod val="75000"/>
                </a:schemeClr>
              </a:solidFill>
              <a:latin typeface="Times New Roman" pitchFamily="18" charset="0"/>
              <a:cs typeface="Times New Roman" pitchFamily="18" charset="0"/>
            </a:endParaRPr>
          </a:p>
          <a:p>
            <a:endParaRPr lang="en-US" sz="2000" dirty="0" smtClean="0">
              <a:solidFill>
                <a:schemeClr val="accent3">
                  <a:lumMod val="75000"/>
                </a:schemeClr>
              </a:solidFill>
              <a:latin typeface="Times New Roman" pitchFamily="18" charset="0"/>
              <a:cs typeface="Times New Roman" pitchFamily="18" charset="0"/>
            </a:endParaRPr>
          </a:p>
          <a:p>
            <a:endParaRPr lang="en-US" sz="2000" dirty="0" smtClean="0">
              <a:solidFill>
                <a:schemeClr val="accent3">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472806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Objectives</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sp>
        <p:nvSpPr>
          <p:cNvPr id="7" name="TextBox 6"/>
          <p:cNvSpPr txBox="1"/>
          <p:nvPr/>
        </p:nvSpPr>
        <p:spPr>
          <a:xfrm>
            <a:off x="152400" y="2590800"/>
            <a:ext cx="8839200" cy="4555093"/>
          </a:xfrm>
          <a:prstGeom prst="rect">
            <a:avLst/>
          </a:prstGeom>
          <a:noFill/>
        </p:spPr>
        <p:txBody>
          <a:bodyPr wrap="square" rtlCol="0">
            <a:spAutoFit/>
          </a:bodyPr>
          <a:lstStyle/>
          <a:p>
            <a:pPr marL="285750" lvl="1" indent="-285750">
              <a:buFont typeface="Arial" pitchFamily="34" charset="0"/>
              <a:buChar char="•"/>
            </a:pPr>
            <a:r>
              <a:rPr lang="en-US" sz="2300" dirty="0" smtClean="0">
                <a:solidFill>
                  <a:schemeClr val="accent3">
                    <a:lumMod val="75000"/>
                  </a:schemeClr>
                </a:solidFill>
                <a:latin typeface="Times New Roman" pitchFamily="18" charset="0"/>
                <a:cs typeface="Times New Roman" pitchFamily="18" charset="0"/>
              </a:rPr>
              <a:t>Aid teachers </a:t>
            </a:r>
            <a:r>
              <a:rPr lang="en-US" sz="2300" dirty="0">
                <a:solidFill>
                  <a:schemeClr val="accent3">
                    <a:lumMod val="75000"/>
                  </a:schemeClr>
                </a:solidFill>
                <a:latin typeface="Times New Roman" pitchFamily="18" charset="0"/>
                <a:cs typeface="Times New Roman" pitchFamily="18" charset="0"/>
              </a:rPr>
              <a:t>in guiding students in memorizing the Quran. </a:t>
            </a:r>
            <a:endParaRPr lang="en-US" sz="2300" dirty="0" smtClean="0">
              <a:solidFill>
                <a:schemeClr val="accent3">
                  <a:lumMod val="75000"/>
                </a:schemeClr>
              </a:solidFill>
              <a:latin typeface="Times New Roman" pitchFamily="18" charset="0"/>
              <a:cs typeface="Times New Roman" pitchFamily="18" charset="0"/>
            </a:endParaRPr>
          </a:p>
          <a:p>
            <a:pPr marL="285750" lvl="1" indent="-285750">
              <a:buFont typeface="Arial" pitchFamily="34" charset="0"/>
              <a:buChar char="•"/>
            </a:pPr>
            <a:endParaRPr lang="en-US" sz="2300" dirty="0" smtClean="0">
              <a:solidFill>
                <a:schemeClr val="accent3">
                  <a:lumMod val="75000"/>
                </a:schemeClr>
              </a:solidFill>
              <a:latin typeface="Times New Roman" pitchFamily="18" charset="0"/>
              <a:cs typeface="Times New Roman" pitchFamily="18" charset="0"/>
            </a:endParaRPr>
          </a:p>
          <a:p>
            <a:pPr marL="285750" lvl="1" indent="-285750">
              <a:buFont typeface="Arial" pitchFamily="34" charset="0"/>
              <a:buChar char="•"/>
            </a:pPr>
            <a:r>
              <a:rPr lang="en-US" sz="2300" dirty="0">
                <a:solidFill>
                  <a:schemeClr val="accent3">
                    <a:lumMod val="75000"/>
                  </a:schemeClr>
                </a:solidFill>
                <a:latin typeface="Times New Roman" pitchFamily="18" charset="0"/>
                <a:cs typeface="Times New Roman" pitchFamily="18" charset="0"/>
              </a:rPr>
              <a:t>Help students struggling in memorizing of Quran. </a:t>
            </a:r>
            <a:endParaRPr lang="en-US" sz="2300" dirty="0" smtClean="0">
              <a:solidFill>
                <a:schemeClr val="accent3">
                  <a:lumMod val="75000"/>
                </a:schemeClr>
              </a:solidFill>
              <a:latin typeface="Times New Roman" pitchFamily="18" charset="0"/>
              <a:cs typeface="Times New Roman" pitchFamily="18" charset="0"/>
            </a:endParaRPr>
          </a:p>
          <a:p>
            <a:pPr marL="285750" lvl="1" indent="-285750">
              <a:buFont typeface="Arial" pitchFamily="34" charset="0"/>
              <a:buChar char="•"/>
            </a:pPr>
            <a:endParaRPr lang="en-US" sz="2300" dirty="0">
              <a:solidFill>
                <a:schemeClr val="accent3">
                  <a:lumMod val="75000"/>
                </a:schemeClr>
              </a:solidFill>
              <a:latin typeface="Times New Roman" pitchFamily="18" charset="0"/>
              <a:cs typeface="Times New Roman" pitchFamily="18" charset="0"/>
            </a:endParaRPr>
          </a:p>
          <a:p>
            <a:pPr marL="285750" lvl="1" indent="-285750">
              <a:buFont typeface="Arial" pitchFamily="34" charset="0"/>
              <a:buChar char="•"/>
            </a:pPr>
            <a:r>
              <a:rPr lang="en-US" sz="2300" dirty="0">
                <a:solidFill>
                  <a:schemeClr val="accent3">
                    <a:lumMod val="75000"/>
                  </a:schemeClr>
                </a:solidFill>
                <a:latin typeface="Times New Roman" pitchFamily="18" charset="0"/>
                <a:cs typeface="Times New Roman" pitchFamily="18" charset="0"/>
              </a:rPr>
              <a:t>Enhance reading experience with pauses and proper recitations recorded by various renowned reciters. It’ll aid Home based learning.</a:t>
            </a:r>
          </a:p>
          <a:p>
            <a:pPr marL="285750" lvl="1" indent="-285750">
              <a:buFont typeface="Arial" pitchFamily="34" charset="0"/>
              <a:buChar char="•"/>
            </a:pPr>
            <a:endParaRPr lang="en-US" sz="2300" dirty="0">
              <a:latin typeface="Times New Roman" pitchFamily="18" charset="0"/>
              <a:cs typeface="Times New Roman" pitchFamily="18" charset="0"/>
            </a:endParaRPr>
          </a:p>
          <a:p>
            <a:pPr marL="285750" lvl="1" indent="-285750">
              <a:buFont typeface="Arial" pitchFamily="34" charset="0"/>
              <a:buChar char="•"/>
            </a:pPr>
            <a:r>
              <a:rPr lang="en-US" sz="2300" dirty="0">
                <a:solidFill>
                  <a:schemeClr val="accent3">
                    <a:lumMod val="75000"/>
                  </a:schemeClr>
                </a:solidFill>
                <a:latin typeface="Times New Roman" pitchFamily="18" charset="0"/>
                <a:cs typeface="Times New Roman" pitchFamily="18" charset="0"/>
              </a:rPr>
              <a:t>Motivate students through progress indicators which encourage students to keep going; through encouraging badges, medals and vocals. </a:t>
            </a:r>
          </a:p>
          <a:p>
            <a:pPr marL="285750" indent="-285750">
              <a:buFont typeface="Arial" pitchFamily="34" charset="0"/>
              <a:buChar char="•"/>
            </a:pPr>
            <a:endParaRPr lang="en-US" sz="2000" dirty="0" smtClean="0">
              <a:solidFill>
                <a:schemeClr val="accent3">
                  <a:lumMod val="75000"/>
                </a:schemeClr>
              </a:solidFill>
              <a:latin typeface="Times New Roman" pitchFamily="18" charset="0"/>
              <a:cs typeface="Times New Roman" pitchFamily="18" charset="0"/>
            </a:endParaRPr>
          </a:p>
          <a:p>
            <a:endParaRPr lang="en-US" sz="2000" dirty="0" smtClean="0">
              <a:solidFill>
                <a:schemeClr val="accent3">
                  <a:lumMod val="75000"/>
                </a:schemeClr>
              </a:solidFill>
              <a:latin typeface="Times New Roman" pitchFamily="18" charset="0"/>
              <a:cs typeface="Times New Roman" pitchFamily="18" charset="0"/>
            </a:endParaRPr>
          </a:p>
          <a:p>
            <a:endParaRPr lang="en-US" sz="2000" dirty="0" smtClean="0">
              <a:solidFill>
                <a:schemeClr val="accent3">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60885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Requirements</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sp>
        <p:nvSpPr>
          <p:cNvPr id="3" name="Rectangle 2"/>
          <p:cNvSpPr/>
          <p:nvPr/>
        </p:nvSpPr>
        <p:spPr>
          <a:xfrm>
            <a:off x="533400" y="2677448"/>
            <a:ext cx="8458200" cy="3647152"/>
          </a:xfrm>
          <a:prstGeom prst="rect">
            <a:avLst/>
          </a:prstGeom>
        </p:spPr>
        <p:txBody>
          <a:bodyPr wrap="square">
            <a:spAutoFit/>
          </a:bodyPr>
          <a:lstStyle/>
          <a:p>
            <a:r>
              <a:rPr lang="en-US" sz="2100" b="1" dirty="0" smtClean="0">
                <a:solidFill>
                  <a:schemeClr val="accent3">
                    <a:lumMod val="75000"/>
                  </a:schemeClr>
                </a:solidFill>
                <a:latin typeface="Times New Roman" pitchFamily="18" charset="0"/>
                <a:cs typeface="Times New Roman" pitchFamily="18" charset="0"/>
              </a:rPr>
              <a:t>Functional Requirements:</a:t>
            </a:r>
            <a:endParaRPr lang="en-US" sz="2100" dirty="0" smtClean="0">
              <a:solidFill>
                <a:schemeClr val="accent3">
                  <a:lumMod val="75000"/>
                </a:schemeClr>
              </a:solidFill>
              <a:latin typeface="Times New Roman" pitchFamily="18" charset="0"/>
              <a:cs typeface="Times New Roman" pitchFamily="18" charset="0"/>
            </a:endParaRPr>
          </a:p>
          <a:p>
            <a:pPr marL="285750" lvl="0" indent="-285750">
              <a:buFont typeface="Arial" pitchFamily="34" charset="0"/>
              <a:buChar char="•"/>
            </a:pPr>
            <a:r>
              <a:rPr lang="en-US" sz="2100" dirty="0" smtClean="0">
                <a:solidFill>
                  <a:schemeClr val="accent3">
                    <a:lumMod val="75000"/>
                  </a:schemeClr>
                </a:solidFill>
                <a:latin typeface="Times New Roman" pitchFamily="18" charset="0"/>
                <a:cs typeface="Times New Roman" pitchFamily="18" charset="0"/>
              </a:rPr>
              <a:t>To detect mistakes in the recitation of user.</a:t>
            </a:r>
          </a:p>
          <a:p>
            <a:pPr marL="285750" lvl="0" indent="-285750">
              <a:buFont typeface="Arial" pitchFamily="34" charset="0"/>
              <a:buChar char="•"/>
            </a:pPr>
            <a:r>
              <a:rPr lang="en-US" sz="2100" dirty="0" smtClean="0">
                <a:solidFill>
                  <a:schemeClr val="accent3">
                    <a:lumMod val="75000"/>
                  </a:schemeClr>
                </a:solidFill>
                <a:latin typeface="Times New Roman" pitchFamily="18" charset="0"/>
                <a:cs typeface="Times New Roman" pitchFamily="18" charset="0"/>
              </a:rPr>
              <a:t>Generate a report which shows the total no of mistakes in the given passage.</a:t>
            </a:r>
          </a:p>
          <a:p>
            <a:pPr marL="285750" lvl="0" indent="-285750">
              <a:buFont typeface="Arial" pitchFamily="34" charset="0"/>
              <a:buChar char="•"/>
            </a:pPr>
            <a:r>
              <a:rPr lang="en-US" sz="2100" dirty="0" smtClean="0">
                <a:solidFill>
                  <a:schemeClr val="accent3">
                    <a:lumMod val="75000"/>
                  </a:schemeClr>
                </a:solidFill>
                <a:latin typeface="Times New Roman" pitchFamily="18" charset="0"/>
                <a:cs typeface="Times New Roman" pitchFamily="18" charset="0"/>
              </a:rPr>
              <a:t>Underline the text in which the reciter made a mistake</a:t>
            </a:r>
          </a:p>
          <a:p>
            <a:pPr lvl="0"/>
            <a:endParaRPr lang="en-US" sz="2100" dirty="0" smtClean="0">
              <a:solidFill>
                <a:schemeClr val="accent3">
                  <a:lumMod val="75000"/>
                </a:schemeClr>
              </a:solidFill>
              <a:latin typeface="Times New Roman" pitchFamily="18" charset="0"/>
              <a:cs typeface="Times New Roman" pitchFamily="18" charset="0"/>
            </a:endParaRPr>
          </a:p>
          <a:p>
            <a:r>
              <a:rPr lang="en-US" sz="2100" b="1" dirty="0" smtClean="0">
                <a:solidFill>
                  <a:schemeClr val="accent3">
                    <a:lumMod val="75000"/>
                  </a:schemeClr>
                </a:solidFill>
                <a:latin typeface="Times New Roman" pitchFamily="18" charset="0"/>
                <a:cs typeface="Times New Roman" pitchFamily="18" charset="0"/>
              </a:rPr>
              <a:t>Non-Functional Requirements:</a:t>
            </a:r>
            <a:endParaRPr lang="en-US" sz="2100" dirty="0" smtClean="0">
              <a:solidFill>
                <a:schemeClr val="accent3">
                  <a:lumMod val="75000"/>
                </a:schemeClr>
              </a:solidFill>
              <a:latin typeface="Times New Roman" pitchFamily="18" charset="0"/>
              <a:cs typeface="Times New Roman" pitchFamily="18" charset="0"/>
            </a:endParaRPr>
          </a:p>
          <a:p>
            <a:pPr marL="285750" lvl="0" indent="-285750">
              <a:buFont typeface="Arial" pitchFamily="34" charset="0"/>
              <a:buChar char="•"/>
            </a:pPr>
            <a:r>
              <a:rPr lang="en-US" sz="2100" dirty="0" smtClean="0">
                <a:solidFill>
                  <a:schemeClr val="accent3">
                    <a:lumMod val="75000"/>
                  </a:schemeClr>
                </a:solidFill>
                <a:latin typeface="Times New Roman" pitchFamily="18" charset="0"/>
                <a:cs typeface="Times New Roman" pitchFamily="18" charset="0"/>
              </a:rPr>
              <a:t>User can click on the text to hear the correct recitation.</a:t>
            </a:r>
          </a:p>
          <a:p>
            <a:pPr marL="285750" lvl="0" indent="-285750">
              <a:buFont typeface="Arial" pitchFamily="34" charset="0"/>
              <a:buChar char="•"/>
            </a:pPr>
            <a:r>
              <a:rPr lang="en-US" sz="2100" dirty="0" smtClean="0">
                <a:solidFill>
                  <a:schemeClr val="accent3">
                    <a:lumMod val="75000"/>
                  </a:schemeClr>
                </a:solidFill>
                <a:latin typeface="Times New Roman" pitchFamily="18" charset="0"/>
                <a:cs typeface="Times New Roman" pitchFamily="18" charset="0"/>
              </a:rPr>
              <a:t>Display the translation of verses being recited.</a:t>
            </a:r>
          </a:p>
          <a:p>
            <a:pPr marL="285750" lvl="0" indent="-285750">
              <a:buFont typeface="Arial" pitchFamily="34" charset="0"/>
              <a:buChar char="•"/>
            </a:pPr>
            <a:r>
              <a:rPr lang="en-US" sz="2100" dirty="0" smtClean="0">
                <a:solidFill>
                  <a:schemeClr val="accent3">
                    <a:lumMod val="75000"/>
                  </a:schemeClr>
                </a:solidFill>
                <a:latin typeface="Times New Roman" pitchFamily="18" charset="0"/>
                <a:cs typeface="Times New Roman" pitchFamily="18" charset="0"/>
              </a:rPr>
              <a:t>To achieve 99% accuracy of detecting the mistakes.</a:t>
            </a:r>
          </a:p>
          <a:p>
            <a:pPr marL="285750" lvl="0" indent="-285750">
              <a:buFont typeface="Arial" pitchFamily="34" charset="0"/>
              <a:buChar char="•"/>
            </a:pPr>
            <a:r>
              <a:rPr lang="en-US" sz="2100" dirty="0" smtClean="0">
                <a:solidFill>
                  <a:schemeClr val="accent3">
                    <a:lumMod val="75000"/>
                  </a:schemeClr>
                </a:solidFill>
                <a:latin typeface="Times New Roman" pitchFamily="18" charset="0"/>
                <a:cs typeface="Times New Roman" pitchFamily="18" charset="0"/>
              </a:rPr>
              <a:t>To make the application work offline.</a:t>
            </a:r>
            <a:endParaRPr lang="en-US" sz="2100" dirty="0">
              <a:solidFill>
                <a:schemeClr val="accent3">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74328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Process Model</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sp>
        <p:nvSpPr>
          <p:cNvPr id="3" name="Rectangle 2"/>
          <p:cNvSpPr/>
          <p:nvPr/>
        </p:nvSpPr>
        <p:spPr>
          <a:xfrm>
            <a:off x="533400" y="3200400"/>
            <a:ext cx="8458200" cy="523220"/>
          </a:xfrm>
          <a:prstGeom prst="rect">
            <a:avLst/>
          </a:prstGeom>
        </p:spPr>
        <p:txBody>
          <a:bodyPr wrap="square">
            <a:spAutoFit/>
          </a:bodyPr>
          <a:lstStyle/>
          <a:p>
            <a:pPr marL="457200" indent="-457200">
              <a:buFont typeface="Arial" pitchFamily="34" charset="0"/>
              <a:buChar char="•"/>
            </a:pPr>
            <a:r>
              <a:rPr lang="en-US" sz="2800" dirty="0" smtClean="0">
                <a:solidFill>
                  <a:schemeClr val="accent3">
                    <a:lumMod val="75000"/>
                  </a:schemeClr>
                </a:solidFill>
                <a:latin typeface="Times New Roman" pitchFamily="18" charset="0"/>
                <a:cs typeface="Times New Roman" pitchFamily="18" charset="0"/>
              </a:rPr>
              <a:t>Incremental iterative process model</a:t>
            </a:r>
            <a:endParaRPr lang="en-US" sz="2800" dirty="0">
              <a:solidFill>
                <a:schemeClr val="accent3">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65369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solidFill>
                  <a:schemeClr val="accent3">
                    <a:lumMod val="75000"/>
                  </a:schemeClr>
                </a:solidFill>
              </a:rPr>
              <a:t>Work Breakdown Structure</a:t>
            </a:r>
            <a:endParaRPr lang="en-US" sz="4000"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4141" name="Picture 45" descr="C:\Users\Maha\Desktop\wb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64871"/>
            <a:ext cx="6934200" cy="363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72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Use Case Diagram</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2050" name="Picture 2" descr="C:\Users\Maha\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900" y="2667000"/>
            <a:ext cx="49022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535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75000"/>
                  </a:schemeClr>
                </a:solidFill>
              </a:rPr>
              <a:t>Sample Use Case</a:t>
            </a:r>
            <a:endParaRPr lang="en-US" b="1" dirty="0">
              <a:solidFill>
                <a:schemeClr val="accent3">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1295400"/>
          </a:xfrm>
          <a:prstGeom prst="rect">
            <a:avLst/>
          </a:prstGeom>
        </p:spPr>
      </p:pic>
      <p:pic>
        <p:nvPicPr>
          <p:cNvPr id="1026" name="Picture 2" descr="C:\Users\Maha\Desktop\usec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 y="2094487"/>
            <a:ext cx="8992366" cy="476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535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259</TotalTime>
  <Words>290</Words>
  <Application>Microsoft Office PowerPoint</Application>
  <PresentationFormat>On-screen Show (4:3)</PresentationFormat>
  <Paragraphs>55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HAMIL-Al-QURAN</vt:lpstr>
      <vt:lpstr>Purpose</vt:lpstr>
      <vt:lpstr>Vision</vt:lpstr>
      <vt:lpstr>Objectives</vt:lpstr>
      <vt:lpstr>Requirements</vt:lpstr>
      <vt:lpstr>Process Model</vt:lpstr>
      <vt:lpstr>Work Breakdown Structure</vt:lpstr>
      <vt:lpstr>Use Case Diagram</vt:lpstr>
      <vt:lpstr>Sample Use Case</vt:lpstr>
      <vt:lpstr>Architecture</vt:lpstr>
      <vt:lpstr>Product Perspective</vt:lpstr>
      <vt:lpstr>Network Diagram CPM</vt:lpstr>
      <vt:lpstr>Project GUI’s</vt:lpstr>
      <vt:lpstr>Project GUI’s</vt:lpstr>
      <vt:lpstr>Project GUI’s</vt:lpstr>
      <vt:lpstr>Project GUI’s</vt:lpstr>
      <vt:lpstr>Project GUI’s</vt:lpstr>
      <vt:lpstr>Project GUI’s</vt:lpstr>
      <vt:lpstr>Project GUI’s</vt:lpstr>
      <vt:lpstr>Project GUI’s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HAMIL-Al-QURAN</dc:title>
  <dc:creator>Maheen Malik</dc:creator>
  <cp:lastModifiedBy>Maha</cp:lastModifiedBy>
  <cp:revision>14</cp:revision>
  <dcterms:created xsi:type="dcterms:W3CDTF">2016-04-19T07:11:28Z</dcterms:created>
  <dcterms:modified xsi:type="dcterms:W3CDTF">2016-04-19T11:37:21Z</dcterms:modified>
</cp:coreProperties>
</file>