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8" r:id="rId3"/>
    <p:sldId id="323" r:id="rId4"/>
    <p:sldId id="328" r:id="rId5"/>
    <p:sldId id="326" r:id="rId6"/>
    <p:sldId id="327" r:id="rId7"/>
    <p:sldId id="329" r:id="rId8"/>
    <p:sldId id="331" r:id="rId9"/>
    <p:sldId id="333" r:id="rId10"/>
    <p:sldId id="337" r:id="rId11"/>
    <p:sldId id="338" r:id="rId12"/>
    <p:sldId id="339" r:id="rId13"/>
    <p:sldId id="334" r:id="rId14"/>
    <p:sldId id="335" r:id="rId15"/>
    <p:sldId id="336" r:id="rId16"/>
    <p:sldId id="31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424" autoAdjust="0"/>
  </p:normalViewPr>
  <p:slideViewPr>
    <p:cSldViewPr snapToGrid="0">
      <p:cViewPr varScale="1">
        <p:scale>
          <a:sx n="69" d="100"/>
          <a:sy n="69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BE4A-AFD6-49C0-8D88-1B78AF06DC71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B5FC0-9123-4012-AA1E-AA6672904E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4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3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29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50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210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1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65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4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0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4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05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16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6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5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5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41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8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CB5F-9DC2-4750-8492-07330E1FA86D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241A-7781-46DB-ABF1-EA73B9699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2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E2078-DE78-4AF8-9692-D19B66CE284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2018/6/5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424766-5007-40F5-B992-C71DA51DEB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78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9.164.203/106_dm_team0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eremy4555@yahoo.com.tw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9.164.203/106_dm_team0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oatWang/HsinchuHackthon_QA1999_ClassifierTraining/blob/master/demo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atWang/HsinchuHackthon_QA1999_ClassifierTrain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en-US" altLang="zh-TW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Solution Match </a:t>
            </a:r>
            <a:r>
              <a:rPr lang="en-US" altLang="zh-TW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Pitch</a:t>
            </a:r>
            <a:endParaRPr lang="zh-TW" altLang="en-US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9091" y="5052289"/>
            <a:ext cx="10113818" cy="907473"/>
          </a:xfrm>
        </p:spPr>
        <p:txBody>
          <a:bodyPr anchor="ctr"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仲、蔡明憲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39091" y="3348038"/>
            <a:ext cx="10113818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全球華人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9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168640" cy="569595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rgbClr val="2CAB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2CA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endParaRPr lang="en-US" altLang="zh-TW" b="1" dirty="0">
              <a:solidFill>
                <a:srgbClr val="2CAB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43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168640" cy="569595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19050">
            <a:solidFill>
              <a:srgbClr val="2CAB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rgbClr val="2CA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rgbClr val="2CAB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67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</a:t>
            </a:r>
            <a:r>
              <a:rPr lang="en-US" altLang="zh-TW" sz="2800" dirty="0" err="1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Quara</a:t>
            </a:r>
            <a:r>
              <a:rPr lang="en-US" altLang="zh-TW" sz="2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Question Pair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016121" y="568036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2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)—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357742" y="210590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</a:t>
            </a:r>
          </a:p>
        </p:txBody>
      </p:sp>
      <p:sp>
        <p:nvSpPr>
          <p:cNvPr id="13" name="矩形 12"/>
          <p:cNvSpPr/>
          <p:nvPr/>
        </p:nvSpPr>
        <p:spPr>
          <a:xfrm>
            <a:off x="1357742" y="270164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Train_Word_Match_OnlyStops</a:t>
            </a:r>
          </a:p>
        </p:txBody>
      </p:sp>
      <p:sp>
        <p:nvSpPr>
          <p:cNvPr id="14" name="矩形 13"/>
          <p:cNvSpPr/>
          <p:nvPr/>
        </p:nvSpPr>
        <p:spPr>
          <a:xfrm>
            <a:off x="1357744" y="329738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Tfidf_Train_Word_Match</a:t>
            </a:r>
          </a:p>
        </p:txBody>
      </p:sp>
      <p:sp>
        <p:nvSpPr>
          <p:cNvPr id="15" name="矩形 14"/>
          <p:cNvSpPr/>
          <p:nvPr/>
        </p:nvSpPr>
        <p:spPr>
          <a:xfrm>
            <a:off x="1385454" y="3893133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Laplace</a:t>
            </a:r>
          </a:p>
        </p:txBody>
      </p:sp>
      <p:sp>
        <p:nvSpPr>
          <p:cNvPr id="16" name="矩形 15"/>
          <p:cNvSpPr/>
          <p:nvPr/>
        </p:nvSpPr>
        <p:spPr>
          <a:xfrm>
            <a:off x="1385453" y="4488876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BM25</a:t>
            </a:r>
          </a:p>
        </p:txBody>
      </p:sp>
      <p:sp>
        <p:nvSpPr>
          <p:cNvPr id="17" name="矩形 16"/>
          <p:cNvSpPr/>
          <p:nvPr/>
        </p:nvSpPr>
        <p:spPr>
          <a:xfrm>
            <a:off x="1385453" y="5084619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Word mover's distance(Word2Vec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85453" y="5680362"/>
            <a:ext cx="3398985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Edit </a:t>
            </a:r>
            <a:r>
              <a:rPr lang="en-US" altLang="zh-TW" dirty="0" smtClean="0">
                <a:solidFill>
                  <a:schemeClr val="tx1"/>
                </a:solidFill>
              </a:rPr>
              <a:t>Distance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10038" y="3888521"/>
            <a:ext cx="1842656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X</a:t>
            </a:r>
            <a:r>
              <a:rPr lang="en-US" altLang="zh-TW" dirty="0" smtClean="0">
                <a:solidFill>
                  <a:schemeClr val="tx1"/>
                </a:solidFill>
              </a:rPr>
              <a:t>GBoost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12" idx="3"/>
            <a:endCxn id="19" idx="1"/>
          </p:cNvCxnSpPr>
          <p:nvPr/>
        </p:nvCxnSpPr>
        <p:spPr>
          <a:xfrm>
            <a:off x="4756727" y="2318339"/>
            <a:ext cx="1653311" cy="1782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3" idx="3"/>
            <a:endCxn id="19" idx="1"/>
          </p:cNvCxnSpPr>
          <p:nvPr/>
        </p:nvCxnSpPr>
        <p:spPr>
          <a:xfrm>
            <a:off x="4756727" y="2914082"/>
            <a:ext cx="1653311" cy="1186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4" idx="3"/>
            <a:endCxn id="19" idx="1"/>
          </p:cNvCxnSpPr>
          <p:nvPr/>
        </p:nvCxnSpPr>
        <p:spPr>
          <a:xfrm>
            <a:off x="4756729" y="3509825"/>
            <a:ext cx="1653309" cy="591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9" idx="1"/>
          </p:cNvCxnSpPr>
          <p:nvPr/>
        </p:nvCxnSpPr>
        <p:spPr>
          <a:xfrm flipV="1">
            <a:off x="4784439" y="4100957"/>
            <a:ext cx="1625599" cy="4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3"/>
            <a:endCxn id="19" idx="1"/>
          </p:cNvCxnSpPr>
          <p:nvPr/>
        </p:nvCxnSpPr>
        <p:spPr>
          <a:xfrm flipV="1">
            <a:off x="4784438" y="4100957"/>
            <a:ext cx="1625600" cy="600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3"/>
            <a:endCxn id="19" idx="1"/>
          </p:cNvCxnSpPr>
          <p:nvPr/>
        </p:nvCxnSpPr>
        <p:spPr>
          <a:xfrm flipV="1">
            <a:off x="4784438" y="4100957"/>
            <a:ext cx="1625600" cy="1196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3"/>
            <a:endCxn id="19" idx="1"/>
          </p:cNvCxnSpPr>
          <p:nvPr/>
        </p:nvCxnSpPr>
        <p:spPr>
          <a:xfrm flipV="1">
            <a:off x="4784438" y="4100957"/>
            <a:ext cx="1625600" cy="179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051516" y="3592955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Same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79228" y="4188698"/>
            <a:ext cx="2345114" cy="4248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Not The Same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19" idx="3"/>
            <a:endCxn id="27" idx="1"/>
          </p:cNvCxnSpPr>
          <p:nvPr/>
        </p:nvCxnSpPr>
        <p:spPr>
          <a:xfrm flipV="1">
            <a:off x="8252694" y="3805391"/>
            <a:ext cx="798822" cy="295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9" idx="3"/>
            <a:endCxn id="28" idx="1"/>
          </p:cNvCxnSpPr>
          <p:nvPr/>
        </p:nvCxnSpPr>
        <p:spPr>
          <a:xfrm>
            <a:off x="8252694" y="4100957"/>
            <a:ext cx="826534" cy="300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5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2018 </a:t>
            </a:r>
            <a:r>
              <a:rPr lang="zh-TW" altLang="en-US" sz="2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資料創新應用</a:t>
            </a:r>
            <a:r>
              <a:rPr lang="zh-TW" altLang="en-US" sz="2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競賽 </a:t>
            </a:r>
            <a:r>
              <a:rPr lang="en-US" altLang="zh-TW" sz="2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Patent Evaluator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)—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40" b="13309"/>
          <a:stretch/>
        </p:blipFill>
        <p:spPr>
          <a:xfrm>
            <a:off x="1210401" y="1939636"/>
            <a:ext cx="9771198" cy="42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1178" y="1190539"/>
            <a:ext cx="8168640" cy="569595"/>
          </a:xfrm>
        </p:spPr>
        <p:txBody>
          <a:bodyPr>
            <a:noAutofit/>
          </a:bodyPr>
          <a:lstStyle/>
          <a:p>
            <a:r>
              <a:rPr lang="en-US" altLang="zh-TW" sz="3600" dirty="0" err="1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Hierachical</a:t>
            </a:r>
            <a:r>
              <a:rPr lang="en-US" altLang="zh-TW" sz="36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LSTM + DNN</a:t>
            </a:r>
            <a:endParaRPr lang="zh-TW" altLang="en-US" sz="36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8800" y="2113280"/>
            <a:ext cx="1554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chinese_title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8800" y="4236720"/>
            <a:ext cx="1554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appl_type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800" y="5298440"/>
            <a:ext cx="1554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classfication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800" y="3175000"/>
            <a:ext cx="1554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claims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113280" y="2468880"/>
            <a:ext cx="6668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80145" y="2113280"/>
            <a:ext cx="2327564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113280" y="3530600"/>
            <a:ext cx="6668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80145" y="3175000"/>
            <a:ext cx="2327564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107709" y="2468880"/>
            <a:ext cx="64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53100" y="2113280"/>
            <a:ext cx="207010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53100" y="3175000"/>
            <a:ext cx="207010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Hierachical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107709" y="3530600"/>
            <a:ext cx="64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115425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7823200" y="2468880"/>
            <a:ext cx="1292225" cy="1920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7823200" y="3530600"/>
            <a:ext cx="1292225" cy="858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 flipV="1">
            <a:off x="5131839" y="4389437"/>
            <a:ext cx="3983586" cy="202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 flipV="1">
            <a:off x="5131839" y="4389437"/>
            <a:ext cx="3983586" cy="1264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736409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(810)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(100)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113280" y="4592320"/>
            <a:ext cx="6909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804275" y="4236720"/>
            <a:ext cx="2327564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113280" y="5654039"/>
            <a:ext cx="69099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804275" y="5298439"/>
            <a:ext cx="2327564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9927590" y="2804160"/>
          <a:ext cx="4356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9545478" y="231965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(300)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93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0" y="1741632"/>
            <a:ext cx="3231285" cy="431477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41088" y="1640032"/>
            <a:ext cx="5172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王選仲</a:t>
            </a:r>
            <a:r>
              <a:rPr lang="en-US" altLang="zh-TW" sz="3600" dirty="0"/>
              <a:t> </a:t>
            </a:r>
            <a:r>
              <a:rPr lang="en-US" altLang="zh-TW" sz="3600" dirty="0" err="1" smtClean="0"/>
              <a:t>GoatWang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41088" y="2597089"/>
            <a:ext cx="72228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en-US" altLang="zh-TW" sz="2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iThome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競賽文章獲               三萬人次觀看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新竹開放資料黑客松             第二名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2016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CASA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大數據行銷爭霸戰       銀質獎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endParaRPr lang="en-US" altLang="zh-TW" sz="1400" dirty="0" smtClean="0">
              <a:latin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" panose="020B0604030504040204" pitchFamily="34" charset="-120"/>
              </a:rPr>
              <a:t>語言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zh-TW" altLang="en-US" sz="2200" dirty="0">
                <a:latin typeface="微軟正黑體" panose="020B0604030504040204" pitchFamily="34" charset="-120"/>
              </a:rPr>
              <a:t>雅思</a:t>
            </a:r>
            <a:r>
              <a:rPr lang="en-US" altLang="zh-TW" sz="2200" dirty="0">
                <a:latin typeface="微軟正黑體" panose="020B0604030504040204" pitchFamily="34" charset="-120"/>
              </a:rPr>
              <a:t>6.5 (</a:t>
            </a:r>
            <a:r>
              <a:rPr lang="zh-TW" altLang="en-US" sz="2200" dirty="0">
                <a:latin typeface="微軟正黑體" panose="020B0604030504040204" pitchFamily="34" charset="-120"/>
              </a:rPr>
              <a:t>聽</a:t>
            </a:r>
            <a:r>
              <a:rPr lang="en-US" altLang="zh-TW" sz="2200" dirty="0">
                <a:latin typeface="微軟正黑體" panose="020B0604030504040204" pitchFamily="34" charset="-120"/>
              </a:rPr>
              <a:t>:6.5, </a:t>
            </a:r>
            <a:r>
              <a:rPr lang="zh-TW" altLang="en-US" sz="2200" dirty="0">
                <a:latin typeface="微軟正黑體" panose="020B0604030504040204" pitchFamily="34" charset="-120"/>
              </a:rPr>
              <a:t>說</a:t>
            </a:r>
            <a:r>
              <a:rPr lang="en-US" altLang="zh-TW" sz="2200" dirty="0">
                <a:latin typeface="微軟正黑體" panose="020B0604030504040204" pitchFamily="34" charset="-120"/>
              </a:rPr>
              <a:t>:6, </a:t>
            </a:r>
            <a:r>
              <a:rPr lang="zh-TW" altLang="en-US" sz="2200" dirty="0">
                <a:latin typeface="微軟正黑體" panose="020B0604030504040204" pitchFamily="34" charset="-120"/>
              </a:rPr>
              <a:t>讀</a:t>
            </a:r>
            <a:r>
              <a:rPr lang="en-US" altLang="zh-TW" sz="2200" dirty="0">
                <a:latin typeface="微軟正黑體" panose="020B0604030504040204" pitchFamily="34" charset="-120"/>
              </a:rPr>
              <a:t>:6, </a:t>
            </a:r>
            <a:r>
              <a:rPr lang="zh-TW" altLang="en-US" sz="2200" dirty="0">
                <a:latin typeface="微軟正黑體" panose="020B0604030504040204" pitchFamily="34" charset="-120"/>
              </a:rPr>
              <a:t>寫</a:t>
            </a:r>
            <a:r>
              <a:rPr lang="en-US" altLang="zh-TW" sz="2200" dirty="0">
                <a:latin typeface="微軟正黑體" panose="020B0604030504040204" pitchFamily="34" charset="-120"/>
              </a:rPr>
              <a:t>:7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latin typeface="微軟正黑體" panose="020B0604030504040204" pitchFamily="34" charset="-120"/>
              </a:rPr>
              <a:t>聯絡</a:t>
            </a: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en-US" altLang="zh-TW" sz="2200" dirty="0" smtClean="0">
                <a:latin typeface="微軟正黑體" panose="020B0604030504040204" pitchFamily="34" charset="-120"/>
              </a:rPr>
              <a:t>E-mail: </a:t>
            </a:r>
            <a:r>
              <a:rPr lang="en-US" altLang="zh-TW" sz="2200" dirty="0" smtClean="0">
                <a:latin typeface="微軟正黑體" panose="020B0604030504040204" pitchFamily="34" charset="-120"/>
                <a:hlinkClick r:id="rId3"/>
              </a:rPr>
              <a:t>jeremy4555@yahoo.com.tw</a:t>
            </a:r>
            <a:endParaRPr lang="en-US" altLang="zh-TW" sz="2200" dirty="0" smtClean="0">
              <a:latin typeface="微軟正黑體" panose="020B0604030504040204" pitchFamily="34" charset="-120"/>
            </a:endParaRPr>
          </a:p>
          <a:p>
            <a:pPr marL="800100" lvl="1" indent="-342900">
              <a:buFont typeface="微軟正黑體" panose="020B0604030504040204" pitchFamily="34" charset="-120"/>
              <a:buChar char="-"/>
            </a:pPr>
            <a:r>
              <a:rPr lang="zh-TW" altLang="en-US" sz="2200" dirty="0" smtClean="0">
                <a:latin typeface="微軟正黑體" panose="020B0604030504040204" pitchFamily="34" charset="-120"/>
              </a:rPr>
              <a:t>電話</a:t>
            </a:r>
            <a:r>
              <a:rPr lang="en-US" altLang="zh-TW" sz="2200" dirty="0" smtClean="0">
                <a:latin typeface="微軟正黑體" panose="020B0604030504040204" pitchFamily="34" charset="-120"/>
              </a:rPr>
              <a:t>: 0921687452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954228" y="518362"/>
            <a:ext cx="4283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Finding Jobs…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89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013533" y="2887292"/>
            <a:ext cx="2290618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Efficiency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013533" y="3763950"/>
            <a:ext cx="2290618" cy="5671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427026" y="2003036"/>
            <a:ext cx="3463632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 Concern</a:t>
            </a:r>
            <a:endParaRPr lang="zh-TW" altLang="en-US" sz="32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58370" y="2003036"/>
            <a:ext cx="3223489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3200" b="1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220871" y="2990735"/>
            <a:ext cx="988291" cy="360218"/>
          </a:xfrm>
          <a:prstGeom prst="rightArrow">
            <a:avLst/>
          </a:prstGeom>
          <a:solidFill>
            <a:srgbClr val="2CABFF"/>
          </a:solidFill>
          <a:ln>
            <a:solidFill>
              <a:srgbClr val="2C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419285" y="3763950"/>
            <a:ext cx="5301663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Content-based</a:t>
            </a:r>
            <a:endParaRPr lang="zh-TW" altLang="en-US" sz="2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5220871" y="3867393"/>
            <a:ext cx="988291" cy="360218"/>
          </a:xfrm>
          <a:prstGeom prst="rightArrow">
            <a:avLst/>
          </a:prstGeom>
          <a:solidFill>
            <a:srgbClr val="2CABFF"/>
          </a:solidFill>
          <a:ln>
            <a:solidFill>
              <a:srgbClr val="2C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6419284" y="2883493"/>
            <a:ext cx="5301663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Filtering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314676" y="957943"/>
            <a:ext cx="756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Recommendation System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4872199" y="4847494"/>
            <a:ext cx="1685633" cy="609600"/>
          </a:xfrm>
          <a:prstGeom prst="downArrow">
            <a:avLst/>
          </a:prstGeom>
          <a:solidFill>
            <a:srgbClr val="2CABFF"/>
          </a:solidFill>
          <a:ln>
            <a:solidFill>
              <a:srgbClr val="2C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064183" y="5724152"/>
            <a:ext cx="5301663" cy="567104"/>
          </a:xfrm>
          <a:prstGeom prst="roundRect">
            <a:avLst/>
          </a:prstGeom>
          <a:noFill/>
          <a:ln w="38100">
            <a:solidFill>
              <a:srgbClr val="2C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9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168640" cy="569595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>
            <a:off x="5961868" y="3880230"/>
            <a:ext cx="3735444" cy="509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2283" y="4389437"/>
            <a:ext cx="6925029" cy="17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2749905" y="4405730"/>
            <a:ext cx="6925029" cy="87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96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168640" cy="569595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>
            <a:off x="5961868" y="3880230"/>
            <a:ext cx="3735444" cy="509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2283" y="4389437"/>
            <a:ext cx="6925029" cy="17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2749905" y="4405730"/>
            <a:ext cx="6925029" cy="87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2CA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</a:t>
            </a:r>
            <a:r>
              <a:rPr lang="en-US" altLang="zh-TW" b="1" dirty="0" smtClean="0">
                <a:solidFill>
                  <a:srgbClr val="2CA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Filtering Factor</a:t>
            </a:r>
            <a:endParaRPr lang="en-US" altLang="zh-TW" b="1" dirty="0">
              <a:solidFill>
                <a:srgbClr val="2CAB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14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168640" cy="569595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154062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2918546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0135" y="360544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47" y="223164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1815412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1540627"/>
            <a:ext cx="2437476" cy="549569"/>
          </a:xfrm>
          <a:prstGeom prst="rect">
            <a:avLst/>
          </a:prstGeom>
          <a:noFill/>
          <a:ln w="19050">
            <a:solidFill>
              <a:srgbClr val="2CAB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2CA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rgbClr val="2CAB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8" idx="3"/>
            <a:endCxn id="18" idx="1"/>
          </p:cNvCxnSpPr>
          <p:nvPr/>
        </p:nvCxnSpPr>
        <p:spPr>
          <a:xfrm>
            <a:off x="2774035" y="2506433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19048" y="2231648"/>
            <a:ext cx="2437476" cy="549569"/>
          </a:xfrm>
          <a:prstGeom prst="rect">
            <a:avLst/>
          </a:prstGeom>
          <a:noFill/>
          <a:ln w="19050">
            <a:solidFill>
              <a:srgbClr val="2CAB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rgbClr val="2CAB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b="1" dirty="0">
              <a:solidFill>
                <a:srgbClr val="2CAB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1896227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1540627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41384" y="2231648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18" idx="3"/>
            <a:endCxn id="22" idx="1"/>
          </p:cNvCxnSpPr>
          <p:nvPr/>
        </p:nvCxnSpPr>
        <p:spPr>
          <a:xfrm>
            <a:off x="5956524" y="2587248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1815412"/>
            <a:ext cx="885828" cy="2574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2" idx="3"/>
            <a:endCxn id="30" idx="1"/>
          </p:cNvCxnSpPr>
          <p:nvPr/>
        </p:nvCxnSpPr>
        <p:spPr>
          <a:xfrm>
            <a:off x="8811484" y="2619013"/>
            <a:ext cx="885828" cy="17704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194092"/>
            <a:ext cx="3740788" cy="11953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54" idx="3"/>
            <a:endCxn id="30" idx="1"/>
          </p:cNvCxnSpPr>
          <p:nvPr/>
        </p:nvCxnSpPr>
        <p:spPr>
          <a:xfrm>
            <a:off x="5961868" y="3880230"/>
            <a:ext cx="3735444" cy="509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194092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2919307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7" idx="3"/>
            <a:endCxn id="54" idx="1"/>
          </p:cNvCxnSpPr>
          <p:nvPr/>
        </p:nvCxnSpPr>
        <p:spPr>
          <a:xfrm flipV="1">
            <a:off x="2755249" y="3880230"/>
            <a:ext cx="7691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524392" y="360544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135" y="429158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2283" y="4389437"/>
            <a:ext cx="6925029" cy="176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0135" y="4985494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prod_info_num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6" name="直線單箭頭接點 75"/>
          <p:cNvCxnSpPr/>
          <p:nvPr/>
        </p:nvCxnSpPr>
        <p:spPr>
          <a:xfrm flipV="1">
            <a:off x="2749905" y="4405730"/>
            <a:ext cx="6925029" cy="870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Collaborative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Filtering Factor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5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72" y="1825624"/>
            <a:ext cx="8439856" cy="4747419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Kaggle</a:t>
            </a:r>
            <a:r>
              <a:rPr lang="zh-TW" altLang="en-US" sz="2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 </a:t>
            </a:r>
            <a:r>
              <a:rPr lang="en-US" altLang="zh-TW" sz="2800" dirty="0" err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Mercari</a:t>
            </a:r>
            <a:r>
              <a:rPr lang="en-US" altLang="zh-TW" sz="2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Price Suggestion Challenge</a:t>
            </a:r>
            <a:endParaRPr lang="en-US" altLang="zh-TW" sz="2800" dirty="0" smtClean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38472" y="6175942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http://140.119.164.203/106_dm_team01/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256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11680" y="527685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Experience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11680" y="1162143"/>
            <a:ext cx="816864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Chatbot</a:t>
            </a:r>
            <a:r>
              <a:rPr lang="en-US" altLang="zh-TW" sz="2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Recommendation System</a:t>
            </a:r>
          </a:p>
        </p:txBody>
      </p:sp>
      <p:pic>
        <p:nvPicPr>
          <p:cNvPr id="1026" name="Picture 2" descr="dem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874394"/>
            <a:ext cx="5781534" cy="4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35634" y="6218507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4"/>
              </a:rPr>
              <a:t>https://github.com/GoatWang/HsinchuHackthon_QA1999_ClassifierTraining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40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293939" y="2570631"/>
            <a:ext cx="1274612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TFIDF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125212" y="3386728"/>
            <a:ext cx="1477812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92D050"/>
                </a:solidFill>
              </a:rPr>
              <a:t>Laplace</a:t>
            </a:r>
            <a:endParaRPr lang="zh-TW" altLang="en-US" sz="28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998646" y="957943"/>
            <a:ext cx="6194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 System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4872197" y="4457032"/>
            <a:ext cx="1685633" cy="609600"/>
          </a:xfrm>
          <a:prstGeom prst="downArrow">
            <a:avLst/>
          </a:prstGeom>
          <a:solidFill>
            <a:srgbClr val="2CABFF"/>
          </a:solidFill>
          <a:ln>
            <a:solidFill>
              <a:srgbClr val="2C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圓角矩形 32"/>
          <p:cNvSpPr/>
          <p:nvPr/>
        </p:nvSpPr>
        <p:spPr>
          <a:xfrm>
            <a:off x="3064181" y="5303840"/>
            <a:ext cx="5301663" cy="567104"/>
          </a:xfrm>
          <a:prstGeom prst="roundRect">
            <a:avLst/>
          </a:prstGeom>
          <a:noFill/>
          <a:ln w="38100">
            <a:solidFill>
              <a:srgbClr val="2CA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全球華人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(1111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人力銀行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)—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假徵才真盜取履歷偵測</a:t>
            </a:r>
            <a:endParaRPr lang="zh-TW" altLang="en-US" sz="1200" dirty="0"/>
          </a:p>
        </p:txBody>
      </p:sp>
      <p:sp>
        <p:nvSpPr>
          <p:cNvPr id="14" name="圓角矩形 13"/>
          <p:cNvSpPr/>
          <p:nvPr/>
        </p:nvSpPr>
        <p:spPr>
          <a:xfrm>
            <a:off x="5958627" y="3369168"/>
            <a:ext cx="2290618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 Words</a:t>
            </a:r>
            <a:endParaRPr lang="zh-TW" altLang="en-US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864118" y="2119608"/>
            <a:ext cx="2219022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Word Match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717155" y="2543399"/>
            <a:ext cx="1323104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7030A0"/>
                </a:solidFill>
              </a:rPr>
              <a:t>BM25</a:t>
            </a:r>
            <a:endParaRPr lang="zh-TW" altLang="en-US" sz="28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544290" y="2761878"/>
            <a:ext cx="2290618" cy="567104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rgbClr val="FFC000"/>
                </a:solidFill>
              </a:rPr>
              <a:t>Edit Distance</a:t>
            </a:r>
            <a:endParaRPr lang="en-US" altLang="zh-TW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1680" y="527685"/>
            <a:ext cx="8168640" cy="569595"/>
          </a:xfrm>
        </p:spPr>
        <p:txBody>
          <a:bodyPr>
            <a:noAutofit/>
          </a:bodyPr>
          <a:lstStyle/>
          <a:p>
            <a:r>
              <a:rPr lang="en-US" altLang="zh-TW" sz="4800" dirty="0" smtClean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LSTM(RNN or CNN) </a:t>
            </a:r>
            <a:r>
              <a:rPr lang="en-US" altLang="zh-TW" sz="4800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 DNN</a:t>
            </a:r>
            <a:endParaRPr lang="zh-TW" altLang="en-US" sz="4800" dirty="0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87" y="2473495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profile_nlp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87" y="3343417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5" idx="3"/>
            <a:endCxn id="12" idx="1"/>
          </p:cNvCxnSpPr>
          <p:nvPr/>
        </p:nvCxnSpPr>
        <p:spPr>
          <a:xfrm>
            <a:off x="2774035" y="2748280"/>
            <a:ext cx="745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19048" y="2473495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embedding_lookup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單箭頭接點 19"/>
          <p:cNvCxnSpPr>
            <a:stCxn id="12" idx="3"/>
            <a:endCxn id="21" idx="1"/>
          </p:cNvCxnSpPr>
          <p:nvPr/>
        </p:nvCxnSpPr>
        <p:spPr>
          <a:xfrm>
            <a:off x="5956524" y="2829095"/>
            <a:ext cx="784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41384" y="2473495"/>
            <a:ext cx="2070100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(RNN or CNN)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9697312" y="2349817"/>
          <a:ext cx="4356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9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8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90302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>
            <a:stCxn id="21" idx="3"/>
            <a:endCxn id="30" idx="1"/>
          </p:cNvCxnSpPr>
          <p:nvPr/>
        </p:nvCxnSpPr>
        <p:spPr>
          <a:xfrm>
            <a:off x="8811484" y="2748280"/>
            <a:ext cx="885828" cy="164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51" idx="3"/>
            <a:endCxn id="30" idx="1"/>
          </p:cNvCxnSpPr>
          <p:nvPr/>
        </p:nvCxnSpPr>
        <p:spPr>
          <a:xfrm>
            <a:off x="5956524" y="3618963"/>
            <a:ext cx="3740788" cy="770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318296" y="1707991"/>
            <a:ext cx="1193642" cy="5962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/>
          </p:nvPr>
        </p:nvGraphicFramePr>
        <p:xfrm>
          <a:off x="10678160" y="3124200"/>
          <a:ext cx="4356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5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96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847226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10296048" y="2625090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/>
          </p:nvPr>
        </p:nvGraphicFramePr>
        <p:xfrm>
          <a:off x="11431270" y="3901440"/>
          <a:ext cx="4356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10">
                  <a:extLst>
                    <a:ext uri="{9D8B030D-6E8A-4147-A177-3AD203B41FA5}">
                      <a16:colId xmlns:a16="http://schemas.microsoft.com/office/drawing/2014/main" val="254290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96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5204"/>
                  </a:ext>
                </a:extLst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1049158" y="3381375"/>
            <a:ext cx="1199833" cy="2984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單箭頭接點 49"/>
          <p:cNvCxnSpPr>
            <a:stCxn id="6" idx="3"/>
            <a:endCxn id="51" idx="1"/>
          </p:cNvCxnSpPr>
          <p:nvPr/>
        </p:nvCxnSpPr>
        <p:spPr>
          <a:xfrm>
            <a:off x="2749905" y="3618963"/>
            <a:ext cx="769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19048" y="3344178"/>
            <a:ext cx="2437476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1887" y="4207298"/>
            <a:ext cx="219214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profile_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3"/>
            <a:endCxn id="30" idx="1"/>
          </p:cNvCxnSpPr>
          <p:nvPr/>
        </p:nvCxnSpPr>
        <p:spPr>
          <a:xfrm flipV="1">
            <a:off x="2774035" y="4389437"/>
            <a:ext cx="6923277" cy="9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68660" y="5702258"/>
            <a:ext cx="3957158" cy="549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Engineering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3" idx="3"/>
            <a:endCxn id="30" idx="1"/>
          </p:cNvCxnSpPr>
          <p:nvPr/>
        </p:nvCxnSpPr>
        <p:spPr>
          <a:xfrm flipV="1">
            <a:off x="4525818" y="4389437"/>
            <a:ext cx="5171494" cy="15876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-1" y="33615"/>
            <a:ext cx="534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選題一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碩網資訊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TW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虛擬小店員最懂您，茫茫電商大街中找到您的命中商品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85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667</Words>
  <Application>Microsoft Office PowerPoint</Application>
  <PresentationFormat>寬螢幕</PresentationFormat>
  <Paragraphs>178</Paragraphs>
  <Slides>15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1_Office 佈景主題</vt:lpstr>
      <vt:lpstr>AI+ Solution Match Pitch</vt:lpstr>
      <vt:lpstr>PowerPoint 簡報</vt:lpstr>
      <vt:lpstr>LSTM(RNN or CNN) + DNN</vt:lpstr>
      <vt:lpstr>LSTM(RNN or CNN) + DNN</vt:lpstr>
      <vt:lpstr>LSTM(RNN or CNN) + DNN</vt:lpstr>
      <vt:lpstr>PowerPoint 簡報</vt:lpstr>
      <vt:lpstr>PowerPoint 簡報</vt:lpstr>
      <vt:lpstr>PowerPoint 簡報</vt:lpstr>
      <vt:lpstr>LSTM(RNN or CNN) + DNN</vt:lpstr>
      <vt:lpstr>LSTM(RNN or CNN) + DNN</vt:lpstr>
      <vt:lpstr>LSTM(RNN or CNN) + DNN</vt:lpstr>
      <vt:lpstr>PowerPoint 簡報</vt:lpstr>
      <vt:lpstr>PowerPoint 簡報</vt:lpstr>
      <vt:lpstr>Hierachical LSTM + DNN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專利檢索延伸器 Patent QueryExtender</dc:title>
  <dc:creator>Ming-Hsien Tsai</dc:creator>
  <cp:lastModifiedBy>Jeremy Wang</cp:lastModifiedBy>
  <cp:revision>234</cp:revision>
  <dcterms:created xsi:type="dcterms:W3CDTF">2018-05-22T03:04:54Z</dcterms:created>
  <dcterms:modified xsi:type="dcterms:W3CDTF">2018-06-05T13:54:04Z</dcterms:modified>
</cp:coreProperties>
</file>