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308" r:id="rId3"/>
    <p:sldId id="340" r:id="rId4"/>
    <p:sldId id="323" r:id="rId5"/>
    <p:sldId id="328" r:id="rId6"/>
    <p:sldId id="326" r:id="rId7"/>
    <p:sldId id="327" r:id="rId8"/>
    <p:sldId id="329" r:id="rId9"/>
    <p:sldId id="331" r:id="rId10"/>
    <p:sldId id="342" r:id="rId11"/>
    <p:sldId id="333" r:id="rId12"/>
    <p:sldId id="337" r:id="rId13"/>
    <p:sldId id="338" r:id="rId14"/>
    <p:sldId id="339" r:id="rId15"/>
    <p:sldId id="334" r:id="rId16"/>
    <p:sldId id="335" r:id="rId17"/>
    <p:sldId id="317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A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424" autoAdjust="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8BE4A-AFD6-49C0-8D88-1B78AF06DC71}" type="datetimeFigureOut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B5FC0-9123-4012-AA1E-AA6672904E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437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總而言之，上面各位正在解決的問題，我基本上都遇過，也曾經實作過演算法去解決，並且得到不錯的成效，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B5FC0-9123-4012-AA1E-AA6672904EE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937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CB5F-9DC2-4750-8492-07330E1FA86D}" type="datetimeFigureOut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241A-7781-46DB-ABF1-EA73B9699B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33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CB5F-9DC2-4750-8492-07330E1FA86D}" type="datetimeFigureOut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241A-7781-46DB-ABF1-EA73B9699B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CB5F-9DC2-4750-8492-07330E1FA86D}" type="datetimeFigureOut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241A-7781-46DB-ABF1-EA73B9699B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7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EE2078-DE78-4AF8-9692-D19B66CE284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2018/6/6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424766-5007-40F5-B992-C71DA51DEB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292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EE2078-DE78-4AF8-9692-D19B66CE284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2018/6/6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424766-5007-40F5-B992-C71DA51DEB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6500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EE2078-DE78-4AF8-9692-D19B66CE284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2018/6/6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424766-5007-40F5-B992-C71DA51DEB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9210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EE2078-DE78-4AF8-9692-D19B66CE284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2018/6/6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424766-5007-40F5-B992-C71DA51DEB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1119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EE2078-DE78-4AF8-9692-D19B66CE284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2018/6/6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424766-5007-40F5-B992-C71DA51DEB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4653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EE2078-DE78-4AF8-9692-D19B66CE284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2018/6/6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424766-5007-40F5-B992-C71DA51DEB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94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EE2078-DE78-4AF8-9692-D19B66CE284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2018/6/6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424766-5007-40F5-B992-C71DA51DEB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47060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EE2078-DE78-4AF8-9692-D19B66CE284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2018/6/6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424766-5007-40F5-B992-C71DA51DEB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12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CB5F-9DC2-4750-8492-07330E1FA86D}" type="datetimeFigureOut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241A-7781-46DB-ABF1-EA73B9699B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6412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EE2078-DE78-4AF8-9692-D19B66CE284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2018/6/6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424766-5007-40F5-B992-C71DA51DEB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0525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EE2078-DE78-4AF8-9692-D19B66CE284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2018/6/6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424766-5007-40F5-B992-C71DA51DEB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516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EE2078-DE78-4AF8-9692-D19B66CE284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2018/6/6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424766-5007-40F5-B992-C71DA51DEB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360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CB5F-9DC2-4750-8492-07330E1FA86D}" type="datetimeFigureOut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241A-7781-46DB-ABF1-EA73B9699B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993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CB5F-9DC2-4750-8492-07330E1FA86D}" type="datetimeFigureOut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241A-7781-46DB-ABF1-EA73B9699B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59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CB5F-9DC2-4750-8492-07330E1FA86D}" type="datetimeFigureOut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241A-7781-46DB-ABF1-EA73B9699B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45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CB5F-9DC2-4750-8492-07330E1FA86D}" type="datetimeFigureOut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241A-7781-46DB-ABF1-EA73B9699B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25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CB5F-9DC2-4750-8492-07330E1FA86D}" type="datetimeFigureOut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241A-7781-46DB-ABF1-EA73B9699B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541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CB5F-9DC2-4750-8492-07330E1FA86D}" type="datetimeFigureOut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241A-7781-46DB-ABF1-EA73B9699B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68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CB5F-9DC2-4750-8492-07330E1FA86D}" type="datetimeFigureOut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241A-7781-46DB-ABF1-EA73B9699B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23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BCB5F-9DC2-4750-8492-07330E1FA86D}" type="datetimeFigureOut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E241A-7781-46DB-ABF1-EA73B9699B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12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EE2078-DE78-4AF8-9692-D19B66CE284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2018/6/6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424766-5007-40F5-B992-C71DA51DEB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878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140.119.164.203/106_dm_team01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hyperlink" Target="mailto:jeremy4555@yahoo.com.tw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40.119.164.203/106_dm_team01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GoatWang/HsinchuHackthon_QA1999_ClassifierTraining/blob/master/demo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oatWang/HsinchuHackthon_QA1999_ClassifierTrainin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81545" y="594329"/>
            <a:ext cx="9628909" cy="2387600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en-US" altLang="zh-TW" b="1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 Solution Match </a:t>
            </a:r>
            <a:r>
              <a:rPr lang="en-US" altLang="zh-TW" b="1" dirty="0" smtClean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Pitch</a:t>
            </a:r>
            <a:endParaRPr lang="zh-TW" altLang="en-US" b="1" dirty="0">
              <a:solidFill>
                <a:srgbClr val="FF99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39091" y="5052289"/>
            <a:ext cx="10113818" cy="907473"/>
          </a:xfrm>
        </p:spPr>
        <p:txBody>
          <a:bodyPr anchor="ctr">
            <a:norm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組員：王選仲、蔡明憲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1129243" y="3396527"/>
            <a:ext cx="10113818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選題一 </a:t>
            </a:r>
            <a:r>
              <a:rPr lang="zh-TW" altLang="zh-TW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碩網資訊</a:t>
            </a:r>
            <a:r>
              <a:rPr lang="zh-TW" altLang="en-US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虛擬小店員最懂您，茫茫電商大街中找到您的命中商品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選題二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全球華人</a:t>
            </a:r>
            <a:r>
              <a:rPr lang="en-US" altLang="zh-TW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(1111</a:t>
            </a:r>
            <a:r>
              <a:rPr lang="zh-TW" altLang="en-US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人力銀行</a:t>
            </a:r>
            <a:r>
              <a:rPr lang="en-US" altLang="zh-TW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資安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假徵才真盜取履歷偵測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096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字方塊 30"/>
          <p:cNvSpPr txBox="1"/>
          <p:nvPr/>
        </p:nvSpPr>
        <p:spPr>
          <a:xfrm>
            <a:off x="2777687" y="985067"/>
            <a:ext cx="6391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smtClean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Classification System</a:t>
            </a:r>
            <a:endParaRPr lang="zh-TW" altLang="en-US" sz="4800" b="1" dirty="0">
              <a:solidFill>
                <a:srgbClr val="FF99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3322795" y="5286280"/>
            <a:ext cx="5301663" cy="56710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Deep Learning</a:t>
            </a:r>
            <a:endParaRPr lang="zh-TW" altLang="en-US" sz="32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-1" y="33615"/>
            <a:ext cx="5347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選題二 全球華人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(1111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人力銀行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-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資安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假徵才真盜取履歷偵測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3525759" y="2455349"/>
            <a:ext cx="4955306" cy="1834224"/>
            <a:chOff x="3525759" y="2455349"/>
            <a:chExt cx="4955306" cy="1834224"/>
          </a:xfrm>
        </p:grpSpPr>
        <p:sp>
          <p:nvSpPr>
            <p:cNvPr id="2" name="圓角矩形 1"/>
            <p:cNvSpPr/>
            <p:nvPr/>
          </p:nvSpPr>
          <p:spPr>
            <a:xfrm>
              <a:off x="3525759" y="2906372"/>
              <a:ext cx="1274612" cy="567104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rgbClr val="FF0000"/>
                  </a:solidFill>
                  <a:ea typeface="微軟正黑體" panose="020B0604030504040204" pitchFamily="34" charset="-120"/>
                </a:rPr>
                <a:t>TFIDF</a:t>
              </a:r>
              <a:endParaRPr lang="zh-TW" altLang="en-US" sz="2800" dirty="0">
                <a:solidFill>
                  <a:srgbClr val="FF0000"/>
                </a:solidFill>
                <a:ea typeface="微軟正黑體" panose="020B0604030504040204" pitchFamily="34" charset="-120"/>
              </a:endParaRPr>
            </a:p>
          </p:txBody>
        </p:sp>
        <p:sp>
          <p:nvSpPr>
            <p:cNvPr id="5" name="圓角矩形 4"/>
            <p:cNvSpPr/>
            <p:nvPr/>
          </p:nvSpPr>
          <p:spPr>
            <a:xfrm>
              <a:off x="4357032" y="3722469"/>
              <a:ext cx="1477812" cy="567104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rgbClr val="92D050"/>
                  </a:solidFill>
                </a:rPr>
                <a:t>Laplace</a:t>
              </a:r>
              <a:endParaRPr lang="zh-TW" altLang="en-US" sz="2800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" name="圓角矩形 13"/>
            <p:cNvSpPr/>
            <p:nvPr/>
          </p:nvSpPr>
          <p:spPr>
            <a:xfrm>
              <a:off x="6190447" y="3704909"/>
              <a:ext cx="2290618" cy="567104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rgbClr val="00B0F0"/>
                  </a:solidFill>
                  <a:ea typeface="微軟正黑體" panose="020B0604030504040204" pitchFamily="34" charset="-120"/>
                </a:rPr>
                <a:t>Stop Words</a:t>
              </a:r>
              <a:endParaRPr lang="zh-TW" altLang="en-US" sz="2800" dirty="0">
                <a:solidFill>
                  <a:srgbClr val="00B0F0"/>
                </a:solidFill>
                <a:ea typeface="微軟正黑體" panose="020B0604030504040204" pitchFamily="34" charset="-120"/>
              </a:endParaRP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5095938" y="2455349"/>
              <a:ext cx="2219022" cy="567104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Word Match</a:t>
              </a:r>
              <a:endParaRPr lang="en-US" altLang="zh-TW" sz="2800" dirty="0">
                <a:solidFill>
                  <a:schemeClr val="tx1"/>
                </a:solidFill>
              </a:endParaRPr>
            </a:p>
          </p:txBody>
        </p:sp>
        <p:sp>
          <p:nvSpPr>
            <p:cNvPr id="20" name="圓角矩形 19"/>
            <p:cNvSpPr/>
            <p:nvPr/>
          </p:nvSpPr>
          <p:spPr>
            <a:xfrm>
              <a:off x="6948975" y="2879140"/>
              <a:ext cx="1323104" cy="567104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rgbClr val="7030A0"/>
                  </a:solidFill>
                </a:rPr>
                <a:t>BM25</a:t>
              </a:r>
              <a:endParaRPr lang="zh-TW" altLang="en-US" sz="28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1" name="圓角矩形 20"/>
            <p:cNvSpPr/>
            <p:nvPr/>
          </p:nvSpPr>
          <p:spPr>
            <a:xfrm>
              <a:off x="4776110" y="3097619"/>
              <a:ext cx="2290618" cy="567104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rgbClr val="FFC000"/>
                  </a:solidFill>
                </a:rPr>
                <a:t>Edit Distance</a:t>
              </a: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3197735" y="4487743"/>
            <a:ext cx="5551785" cy="669874"/>
            <a:chOff x="3197735" y="4487743"/>
            <a:chExt cx="5551785" cy="669874"/>
          </a:xfrm>
        </p:grpSpPr>
        <p:sp>
          <p:nvSpPr>
            <p:cNvPr id="8" name="向下箭號 7"/>
            <p:cNvSpPr/>
            <p:nvPr/>
          </p:nvSpPr>
          <p:spPr>
            <a:xfrm>
              <a:off x="5735800" y="4548017"/>
              <a:ext cx="475657" cy="609600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3197735" y="4487743"/>
              <a:ext cx="5551785" cy="875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78782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98825" y="875586"/>
            <a:ext cx="8500258" cy="569595"/>
          </a:xfrm>
        </p:spPr>
        <p:txBody>
          <a:bodyPr>
            <a:noAutofit/>
          </a:bodyPr>
          <a:lstStyle/>
          <a:p>
            <a:r>
              <a:rPr lang="en-US" altLang="zh-TW" sz="4800" b="1" dirty="0" smtClean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LSTM(RNN or CNN) </a:t>
            </a:r>
            <a:r>
              <a:rPr lang="en-US" altLang="zh-TW" sz="4800" b="1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+ DNN</a:t>
            </a:r>
            <a:endParaRPr lang="zh-TW" altLang="en-US" sz="4800" b="1" dirty="0">
              <a:solidFill>
                <a:srgbClr val="FF99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1887" y="2473495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profile_nlp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1887" y="3343417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profile_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直線單箭頭接點 9"/>
          <p:cNvCxnSpPr>
            <a:stCxn id="5" idx="3"/>
            <a:endCxn id="12" idx="1"/>
          </p:cNvCxnSpPr>
          <p:nvPr/>
        </p:nvCxnSpPr>
        <p:spPr>
          <a:xfrm>
            <a:off x="2774035" y="2748280"/>
            <a:ext cx="7450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19048" y="2473495"/>
            <a:ext cx="2437476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embedding_lookup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0" name="直線單箭頭接點 19"/>
          <p:cNvCxnSpPr>
            <a:stCxn id="12" idx="3"/>
            <a:endCxn id="21" idx="1"/>
          </p:cNvCxnSpPr>
          <p:nvPr/>
        </p:nvCxnSpPr>
        <p:spPr>
          <a:xfrm>
            <a:off x="5956524" y="2829095"/>
            <a:ext cx="7848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741384" y="2473495"/>
            <a:ext cx="2070100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</a:t>
            </a:r>
          </a:p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(RNN or CNN)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/>
          </p:nvPr>
        </p:nvGraphicFramePr>
        <p:xfrm>
          <a:off x="9697312" y="2349817"/>
          <a:ext cx="43561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">
                  <a:extLst>
                    <a:ext uri="{9D8B030D-6E8A-4147-A177-3AD203B41FA5}">
                      <a16:colId xmlns:a16="http://schemas.microsoft.com/office/drawing/2014/main" val="2542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96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24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5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96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04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84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1356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66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4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834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490302"/>
                  </a:ext>
                </a:extLst>
              </a:tr>
            </a:tbl>
          </a:graphicData>
        </a:graphic>
      </p:graphicFrame>
      <p:cxnSp>
        <p:nvCxnSpPr>
          <p:cNvPr id="31" name="直線單箭頭接點 30"/>
          <p:cNvCxnSpPr>
            <a:stCxn id="21" idx="3"/>
            <a:endCxn id="30" idx="1"/>
          </p:cNvCxnSpPr>
          <p:nvPr/>
        </p:nvCxnSpPr>
        <p:spPr>
          <a:xfrm>
            <a:off x="8811484" y="2748280"/>
            <a:ext cx="885828" cy="1641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51" idx="3"/>
            <a:endCxn id="30" idx="1"/>
          </p:cNvCxnSpPr>
          <p:nvPr/>
        </p:nvCxnSpPr>
        <p:spPr>
          <a:xfrm>
            <a:off x="5956524" y="3618963"/>
            <a:ext cx="3740788" cy="7704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9318296" y="1707991"/>
            <a:ext cx="1193642" cy="5962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concat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/>
          </p:nvPr>
        </p:nvGraphicFramePr>
        <p:xfrm>
          <a:off x="10678160" y="3124200"/>
          <a:ext cx="43561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">
                  <a:extLst>
                    <a:ext uri="{9D8B030D-6E8A-4147-A177-3AD203B41FA5}">
                      <a16:colId xmlns:a16="http://schemas.microsoft.com/office/drawing/2014/main" val="2542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96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24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5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96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04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847226"/>
                  </a:ext>
                </a:extLst>
              </a:tr>
            </a:tbl>
          </a:graphicData>
        </a:graphic>
      </p:graphicFrame>
      <p:sp>
        <p:nvSpPr>
          <p:cNvPr id="45" name="矩形 44"/>
          <p:cNvSpPr/>
          <p:nvPr/>
        </p:nvSpPr>
        <p:spPr>
          <a:xfrm>
            <a:off x="10296048" y="2625090"/>
            <a:ext cx="1199833" cy="2984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</a:p>
        </p:txBody>
      </p:sp>
      <p:graphicFrame>
        <p:nvGraphicFramePr>
          <p:cNvPr id="46" name="表格 45"/>
          <p:cNvGraphicFramePr>
            <a:graphicFrameLocks noGrp="1"/>
          </p:cNvGraphicFramePr>
          <p:nvPr>
            <p:extLst/>
          </p:nvPr>
        </p:nvGraphicFramePr>
        <p:xfrm>
          <a:off x="11431270" y="3901440"/>
          <a:ext cx="4356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">
                  <a:extLst>
                    <a:ext uri="{9D8B030D-6E8A-4147-A177-3AD203B41FA5}">
                      <a16:colId xmlns:a16="http://schemas.microsoft.com/office/drawing/2014/main" val="2542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96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245204"/>
                  </a:ext>
                </a:extLst>
              </a:tr>
            </a:tbl>
          </a:graphicData>
        </a:graphic>
      </p:graphicFrame>
      <p:sp>
        <p:nvSpPr>
          <p:cNvPr id="47" name="矩形 46"/>
          <p:cNvSpPr/>
          <p:nvPr/>
        </p:nvSpPr>
        <p:spPr>
          <a:xfrm>
            <a:off x="11049158" y="3381375"/>
            <a:ext cx="1199833" cy="2984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</a:p>
        </p:txBody>
      </p:sp>
      <p:cxnSp>
        <p:nvCxnSpPr>
          <p:cNvPr id="50" name="直線單箭頭接點 49"/>
          <p:cNvCxnSpPr>
            <a:stCxn id="6" idx="3"/>
            <a:endCxn id="51" idx="1"/>
          </p:cNvCxnSpPr>
          <p:nvPr/>
        </p:nvCxnSpPr>
        <p:spPr>
          <a:xfrm>
            <a:off x="2749905" y="3618963"/>
            <a:ext cx="7691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3519048" y="3344178"/>
            <a:ext cx="2437476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onehot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81887" y="4207298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profile_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3" name="直線單箭頭接點 72"/>
          <p:cNvCxnSpPr>
            <a:stCxn id="72" idx="3"/>
            <a:endCxn id="30" idx="1"/>
          </p:cNvCxnSpPr>
          <p:nvPr/>
        </p:nvCxnSpPr>
        <p:spPr>
          <a:xfrm flipV="1">
            <a:off x="2774035" y="4389437"/>
            <a:ext cx="6923277" cy="92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-1" y="33615"/>
            <a:ext cx="5347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選題二 全球華人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(1111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人力銀行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-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資安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假徵才真盜取履歷偵測</a:t>
            </a:r>
          </a:p>
        </p:txBody>
      </p:sp>
    </p:spTree>
    <p:extLst>
      <p:ext uri="{BB962C8B-B14F-4D97-AF65-F5344CB8AC3E}">
        <p14:creationId xmlns:p14="http://schemas.microsoft.com/office/powerpoint/2010/main" val="2018536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81887" y="2473495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profile_nlp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1887" y="3343417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profile_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直線單箭頭接點 9"/>
          <p:cNvCxnSpPr>
            <a:stCxn id="5" idx="3"/>
            <a:endCxn id="12" idx="1"/>
          </p:cNvCxnSpPr>
          <p:nvPr/>
        </p:nvCxnSpPr>
        <p:spPr>
          <a:xfrm>
            <a:off x="2774035" y="2748280"/>
            <a:ext cx="7450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19048" y="2473495"/>
            <a:ext cx="2437476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embedding_lookup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0" name="直線單箭頭接點 19"/>
          <p:cNvCxnSpPr>
            <a:stCxn id="12" idx="3"/>
            <a:endCxn id="21" idx="1"/>
          </p:cNvCxnSpPr>
          <p:nvPr/>
        </p:nvCxnSpPr>
        <p:spPr>
          <a:xfrm>
            <a:off x="5956524" y="2829095"/>
            <a:ext cx="7848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741384" y="2473495"/>
            <a:ext cx="2070100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</a:t>
            </a:r>
          </a:p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(RNN or CNN)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/>
          </p:nvPr>
        </p:nvGraphicFramePr>
        <p:xfrm>
          <a:off x="9697312" y="2349817"/>
          <a:ext cx="43561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">
                  <a:extLst>
                    <a:ext uri="{9D8B030D-6E8A-4147-A177-3AD203B41FA5}">
                      <a16:colId xmlns:a16="http://schemas.microsoft.com/office/drawing/2014/main" val="2542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96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24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5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96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04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84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1356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66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4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834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490302"/>
                  </a:ext>
                </a:extLst>
              </a:tr>
            </a:tbl>
          </a:graphicData>
        </a:graphic>
      </p:graphicFrame>
      <p:cxnSp>
        <p:nvCxnSpPr>
          <p:cNvPr id="31" name="直線單箭頭接點 30"/>
          <p:cNvCxnSpPr>
            <a:stCxn id="21" idx="3"/>
            <a:endCxn id="30" idx="1"/>
          </p:cNvCxnSpPr>
          <p:nvPr/>
        </p:nvCxnSpPr>
        <p:spPr>
          <a:xfrm>
            <a:off x="8811484" y="2748280"/>
            <a:ext cx="885828" cy="1641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51" idx="3"/>
            <a:endCxn id="30" idx="1"/>
          </p:cNvCxnSpPr>
          <p:nvPr/>
        </p:nvCxnSpPr>
        <p:spPr>
          <a:xfrm>
            <a:off x="5956524" y="3618963"/>
            <a:ext cx="3740788" cy="7704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9318296" y="1707991"/>
            <a:ext cx="1193642" cy="5962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concat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/>
          </p:nvPr>
        </p:nvGraphicFramePr>
        <p:xfrm>
          <a:off x="10678160" y="3124200"/>
          <a:ext cx="43561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">
                  <a:extLst>
                    <a:ext uri="{9D8B030D-6E8A-4147-A177-3AD203B41FA5}">
                      <a16:colId xmlns:a16="http://schemas.microsoft.com/office/drawing/2014/main" val="2542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96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24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5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96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04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847226"/>
                  </a:ext>
                </a:extLst>
              </a:tr>
            </a:tbl>
          </a:graphicData>
        </a:graphic>
      </p:graphicFrame>
      <p:sp>
        <p:nvSpPr>
          <p:cNvPr id="45" name="矩形 44"/>
          <p:cNvSpPr/>
          <p:nvPr/>
        </p:nvSpPr>
        <p:spPr>
          <a:xfrm>
            <a:off x="10296048" y="2625090"/>
            <a:ext cx="1199833" cy="2984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</a:p>
        </p:txBody>
      </p:sp>
      <p:graphicFrame>
        <p:nvGraphicFramePr>
          <p:cNvPr id="46" name="表格 45"/>
          <p:cNvGraphicFramePr>
            <a:graphicFrameLocks noGrp="1"/>
          </p:cNvGraphicFramePr>
          <p:nvPr>
            <p:extLst/>
          </p:nvPr>
        </p:nvGraphicFramePr>
        <p:xfrm>
          <a:off x="11431270" y="3901440"/>
          <a:ext cx="4356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">
                  <a:extLst>
                    <a:ext uri="{9D8B030D-6E8A-4147-A177-3AD203B41FA5}">
                      <a16:colId xmlns:a16="http://schemas.microsoft.com/office/drawing/2014/main" val="2542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96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245204"/>
                  </a:ext>
                </a:extLst>
              </a:tr>
            </a:tbl>
          </a:graphicData>
        </a:graphic>
      </p:graphicFrame>
      <p:sp>
        <p:nvSpPr>
          <p:cNvPr id="47" name="矩形 46"/>
          <p:cNvSpPr/>
          <p:nvPr/>
        </p:nvSpPr>
        <p:spPr>
          <a:xfrm>
            <a:off x="11049158" y="3381375"/>
            <a:ext cx="1199833" cy="2984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</a:p>
        </p:txBody>
      </p:sp>
      <p:cxnSp>
        <p:nvCxnSpPr>
          <p:cNvPr id="50" name="直線單箭頭接點 49"/>
          <p:cNvCxnSpPr>
            <a:stCxn id="6" idx="3"/>
            <a:endCxn id="51" idx="1"/>
          </p:cNvCxnSpPr>
          <p:nvPr/>
        </p:nvCxnSpPr>
        <p:spPr>
          <a:xfrm>
            <a:off x="2749905" y="3618963"/>
            <a:ext cx="7691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3519048" y="3344178"/>
            <a:ext cx="2437476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onehot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81887" y="4207298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profile_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3" name="直線單箭頭接點 72"/>
          <p:cNvCxnSpPr>
            <a:stCxn id="72" idx="3"/>
            <a:endCxn id="30" idx="1"/>
          </p:cNvCxnSpPr>
          <p:nvPr/>
        </p:nvCxnSpPr>
        <p:spPr>
          <a:xfrm flipV="1">
            <a:off x="2774035" y="4389437"/>
            <a:ext cx="6923277" cy="92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568660" y="5702258"/>
            <a:ext cx="3957158" cy="54956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 Engineering</a:t>
            </a:r>
            <a:endParaRPr lang="en-US" altLang="zh-TW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8" name="直線單箭頭接點 37"/>
          <p:cNvCxnSpPr>
            <a:stCxn id="33" idx="3"/>
            <a:endCxn id="30" idx="1"/>
          </p:cNvCxnSpPr>
          <p:nvPr/>
        </p:nvCxnSpPr>
        <p:spPr>
          <a:xfrm flipV="1">
            <a:off x="4525818" y="4389437"/>
            <a:ext cx="5171494" cy="15876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-1" y="33615"/>
            <a:ext cx="5347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選題二 全球華人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(1111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人力銀行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-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資安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假徵才真盜取履歷偵測</a:t>
            </a:r>
          </a:p>
        </p:txBody>
      </p:sp>
      <p:sp>
        <p:nvSpPr>
          <p:cNvPr id="25" name="標題 1"/>
          <p:cNvSpPr>
            <a:spLocks noGrp="1"/>
          </p:cNvSpPr>
          <p:nvPr>
            <p:ph type="title"/>
          </p:nvPr>
        </p:nvSpPr>
        <p:spPr>
          <a:xfrm>
            <a:off x="2098825" y="875586"/>
            <a:ext cx="8500258" cy="569595"/>
          </a:xfrm>
        </p:spPr>
        <p:txBody>
          <a:bodyPr>
            <a:noAutofit/>
          </a:bodyPr>
          <a:lstStyle/>
          <a:p>
            <a:r>
              <a:rPr lang="en-US" altLang="zh-TW" sz="4800" b="1" dirty="0" smtClean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LSTM(RNN or CNN) </a:t>
            </a:r>
            <a:r>
              <a:rPr lang="en-US" altLang="zh-TW" sz="4800" b="1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+ DNN</a:t>
            </a:r>
            <a:endParaRPr lang="zh-TW" altLang="en-US" sz="4800" b="1" dirty="0">
              <a:solidFill>
                <a:srgbClr val="FF99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434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81887" y="2473495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profile_nlp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1887" y="3343417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profile_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直線單箭頭接點 9"/>
          <p:cNvCxnSpPr>
            <a:stCxn id="5" idx="3"/>
            <a:endCxn id="12" idx="1"/>
          </p:cNvCxnSpPr>
          <p:nvPr/>
        </p:nvCxnSpPr>
        <p:spPr>
          <a:xfrm>
            <a:off x="2774035" y="2748280"/>
            <a:ext cx="7450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19048" y="2473495"/>
            <a:ext cx="2437476" cy="54956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embedding_lookup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0" name="直線單箭頭接點 19"/>
          <p:cNvCxnSpPr>
            <a:stCxn id="12" idx="3"/>
            <a:endCxn id="21" idx="1"/>
          </p:cNvCxnSpPr>
          <p:nvPr/>
        </p:nvCxnSpPr>
        <p:spPr>
          <a:xfrm>
            <a:off x="5956524" y="2829095"/>
            <a:ext cx="7848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741384" y="2473495"/>
            <a:ext cx="2070100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</a:t>
            </a:r>
          </a:p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(RNN or CNN)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/>
          </p:nvPr>
        </p:nvGraphicFramePr>
        <p:xfrm>
          <a:off x="9697312" y="2349817"/>
          <a:ext cx="43561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">
                  <a:extLst>
                    <a:ext uri="{9D8B030D-6E8A-4147-A177-3AD203B41FA5}">
                      <a16:colId xmlns:a16="http://schemas.microsoft.com/office/drawing/2014/main" val="2542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96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24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5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96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04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84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1356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66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4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834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490302"/>
                  </a:ext>
                </a:extLst>
              </a:tr>
            </a:tbl>
          </a:graphicData>
        </a:graphic>
      </p:graphicFrame>
      <p:cxnSp>
        <p:nvCxnSpPr>
          <p:cNvPr id="31" name="直線單箭頭接點 30"/>
          <p:cNvCxnSpPr>
            <a:stCxn id="21" idx="3"/>
            <a:endCxn id="30" idx="1"/>
          </p:cNvCxnSpPr>
          <p:nvPr/>
        </p:nvCxnSpPr>
        <p:spPr>
          <a:xfrm>
            <a:off x="8811484" y="2748280"/>
            <a:ext cx="885828" cy="1641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51" idx="3"/>
            <a:endCxn id="30" idx="1"/>
          </p:cNvCxnSpPr>
          <p:nvPr/>
        </p:nvCxnSpPr>
        <p:spPr>
          <a:xfrm>
            <a:off x="5956524" y="3618963"/>
            <a:ext cx="3740788" cy="7704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9318296" y="1707991"/>
            <a:ext cx="1193642" cy="5962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concat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/>
          </p:nvPr>
        </p:nvGraphicFramePr>
        <p:xfrm>
          <a:off x="10678160" y="3124200"/>
          <a:ext cx="43561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">
                  <a:extLst>
                    <a:ext uri="{9D8B030D-6E8A-4147-A177-3AD203B41FA5}">
                      <a16:colId xmlns:a16="http://schemas.microsoft.com/office/drawing/2014/main" val="2542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96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24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5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96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04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847226"/>
                  </a:ext>
                </a:extLst>
              </a:tr>
            </a:tbl>
          </a:graphicData>
        </a:graphic>
      </p:graphicFrame>
      <p:sp>
        <p:nvSpPr>
          <p:cNvPr id="45" name="矩形 44"/>
          <p:cNvSpPr/>
          <p:nvPr/>
        </p:nvSpPr>
        <p:spPr>
          <a:xfrm>
            <a:off x="10296048" y="2625090"/>
            <a:ext cx="1199833" cy="2984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</a:p>
        </p:txBody>
      </p:sp>
      <p:graphicFrame>
        <p:nvGraphicFramePr>
          <p:cNvPr id="46" name="表格 45"/>
          <p:cNvGraphicFramePr>
            <a:graphicFrameLocks noGrp="1"/>
          </p:cNvGraphicFramePr>
          <p:nvPr>
            <p:extLst/>
          </p:nvPr>
        </p:nvGraphicFramePr>
        <p:xfrm>
          <a:off x="11431270" y="3901440"/>
          <a:ext cx="4356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">
                  <a:extLst>
                    <a:ext uri="{9D8B030D-6E8A-4147-A177-3AD203B41FA5}">
                      <a16:colId xmlns:a16="http://schemas.microsoft.com/office/drawing/2014/main" val="2542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96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245204"/>
                  </a:ext>
                </a:extLst>
              </a:tr>
            </a:tbl>
          </a:graphicData>
        </a:graphic>
      </p:graphicFrame>
      <p:sp>
        <p:nvSpPr>
          <p:cNvPr id="47" name="矩形 46"/>
          <p:cNvSpPr/>
          <p:nvPr/>
        </p:nvSpPr>
        <p:spPr>
          <a:xfrm>
            <a:off x="11049158" y="3381375"/>
            <a:ext cx="1199833" cy="2984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</a:p>
        </p:txBody>
      </p:sp>
      <p:cxnSp>
        <p:nvCxnSpPr>
          <p:cNvPr id="50" name="直線單箭頭接點 49"/>
          <p:cNvCxnSpPr>
            <a:stCxn id="6" idx="3"/>
            <a:endCxn id="51" idx="1"/>
          </p:cNvCxnSpPr>
          <p:nvPr/>
        </p:nvCxnSpPr>
        <p:spPr>
          <a:xfrm>
            <a:off x="2749905" y="3618963"/>
            <a:ext cx="7691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3519048" y="3344178"/>
            <a:ext cx="2437476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onehot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81887" y="4207298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profile_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3" name="直線單箭頭接點 72"/>
          <p:cNvCxnSpPr>
            <a:stCxn id="72" idx="3"/>
            <a:endCxn id="30" idx="1"/>
          </p:cNvCxnSpPr>
          <p:nvPr/>
        </p:nvCxnSpPr>
        <p:spPr>
          <a:xfrm flipV="1">
            <a:off x="2774035" y="4389437"/>
            <a:ext cx="6923277" cy="92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568660" y="5702258"/>
            <a:ext cx="395715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 Engineering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8" name="直線單箭頭接點 37"/>
          <p:cNvCxnSpPr>
            <a:stCxn id="33" idx="3"/>
            <a:endCxn id="30" idx="1"/>
          </p:cNvCxnSpPr>
          <p:nvPr/>
        </p:nvCxnSpPr>
        <p:spPr>
          <a:xfrm flipV="1">
            <a:off x="4525818" y="4389437"/>
            <a:ext cx="5171494" cy="15876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-1" y="33615"/>
            <a:ext cx="5347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選題二 全球華人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(1111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人力銀行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-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資安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假徵才真盜取履歷偵測</a:t>
            </a:r>
          </a:p>
        </p:txBody>
      </p:sp>
      <p:sp>
        <p:nvSpPr>
          <p:cNvPr id="25" name="標題 1"/>
          <p:cNvSpPr>
            <a:spLocks noGrp="1"/>
          </p:cNvSpPr>
          <p:nvPr>
            <p:ph type="title"/>
          </p:nvPr>
        </p:nvSpPr>
        <p:spPr>
          <a:xfrm>
            <a:off x="2098825" y="875586"/>
            <a:ext cx="8500258" cy="569595"/>
          </a:xfrm>
        </p:spPr>
        <p:txBody>
          <a:bodyPr>
            <a:noAutofit/>
          </a:bodyPr>
          <a:lstStyle/>
          <a:p>
            <a:r>
              <a:rPr lang="en-US" altLang="zh-TW" sz="4800" b="1" dirty="0" smtClean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LSTM(RNN or CNN) </a:t>
            </a:r>
            <a:r>
              <a:rPr lang="en-US" altLang="zh-TW" sz="4800" b="1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+ DNN</a:t>
            </a:r>
            <a:endParaRPr lang="zh-TW" altLang="en-US" sz="4800" b="1" dirty="0">
              <a:solidFill>
                <a:srgbClr val="FF99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679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2011680" y="527685"/>
            <a:ext cx="8168640" cy="569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800" b="1" dirty="0" smtClean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Project Experience</a:t>
            </a: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2011680" y="1162143"/>
            <a:ext cx="8168640" cy="569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dirty="0" err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Kaggle</a:t>
            </a:r>
            <a:r>
              <a:rPr lang="zh-TW" altLang="en-US" sz="2800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800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– </a:t>
            </a:r>
            <a:r>
              <a:rPr lang="en-US" altLang="zh-TW" sz="2800" b="1" dirty="0" err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Quara</a:t>
            </a:r>
            <a:r>
              <a:rPr lang="en-US" altLang="zh-TW" sz="2800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Question Pair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8016121" y="5680362"/>
            <a:ext cx="3380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hlinkClick r:id="rId2"/>
              </a:rPr>
              <a:t>http://140.119.164.203/106_dm_team01/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-1" y="33615"/>
            <a:ext cx="5347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選題二 全球華人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(1111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人力銀行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-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資安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假徵才真盜取履歷偵測</a:t>
            </a:r>
          </a:p>
        </p:txBody>
      </p:sp>
      <p:sp>
        <p:nvSpPr>
          <p:cNvPr id="12" name="矩形 11"/>
          <p:cNvSpPr/>
          <p:nvPr/>
        </p:nvSpPr>
        <p:spPr>
          <a:xfrm>
            <a:off x="1357742" y="2105903"/>
            <a:ext cx="3398985" cy="4248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Train_Word_Match</a:t>
            </a:r>
          </a:p>
        </p:txBody>
      </p:sp>
      <p:sp>
        <p:nvSpPr>
          <p:cNvPr id="13" name="矩形 12"/>
          <p:cNvSpPr/>
          <p:nvPr/>
        </p:nvSpPr>
        <p:spPr>
          <a:xfrm>
            <a:off x="1357742" y="2701646"/>
            <a:ext cx="3398985" cy="4248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Train_Word_Match_OnlyStops</a:t>
            </a:r>
          </a:p>
        </p:txBody>
      </p:sp>
      <p:sp>
        <p:nvSpPr>
          <p:cNvPr id="14" name="矩形 13"/>
          <p:cNvSpPr/>
          <p:nvPr/>
        </p:nvSpPr>
        <p:spPr>
          <a:xfrm>
            <a:off x="1357744" y="3297389"/>
            <a:ext cx="3398985" cy="4248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Tfidf_Train_Word_Match</a:t>
            </a:r>
          </a:p>
        </p:txBody>
      </p:sp>
      <p:sp>
        <p:nvSpPr>
          <p:cNvPr id="15" name="矩形 14"/>
          <p:cNvSpPr/>
          <p:nvPr/>
        </p:nvSpPr>
        <p:spPr>
          <a:xfrm>
            <a:off x="1385454" y="3893133"/>
            <a:ext cx="3398985" cy="4248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Laplace</a:t>
            </a:r>
          </a:p>
        </p:txBody>
      </p:sp>
      <p:sp>
        <p:nvSpPr>
          <p:cNvPr id="16" name="矩形 15"/>
          <p:cNvSpPr/>
          <p:nvPr/>
        </p:nvSpPr>
        <p:spPr>
          <a:xfrm>
            <a:off x="1385453" y="4488876"/>
            <a:ext cx="3398985" cy="4248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BM25</a:t>
            </a:r>
          </a:p>
        </p:txBody>
      </p:sp>
      <p:sp>
        <p:nvSpPr>
          <p:cNvPr id="17" name="矩形 16"/>
          <p:cNvSpPr/>
          <p:nvPr/>
        </p:nvSpPr>
        <p:spPr>
          <a:xfrm>
            <a:off x="1385453" y="5084619"/>
            <a:ext cx="3398985" cy="4248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Word mover's distance(Word2Vec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85453" y="5680362"/>
            <a:ext cx="3398985" cy="4248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Edit </a:t>
            </a:r>
            <a:r>
              <a:rPr lang="en-US" altLang="zh-TW" dirty="0" smtClean="0">
                <a:solidFill>
                  <a:schemeClr val="tx1"/>
                </a:solidFill>
              </a:rPr>
              <a:t>Distance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10038" y="3888521"/>
            <a:ext cx="1842656" cy="4248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X</a:t>
            </a:r>
            <a:r>
              <a:rPr lang="en-US" altLang="zh-TW" dirty="0" smtClean="0">
                <a:solidFill>
                  <a:schemeClr val="tx1"/>
                </a:solidFill>
              </a:rPr>
              <a:t>GBoost</a:t>
            </a:r>
            <a:endParaRPr lang="en-US" altLang="zh-TW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stCxn id="12" idx="3"/>
            <a:endCxn id="19" idx="1"/>
          </p:cNvCxnSpPr>
          <p:nvPr/>
        </p:nvCxnSpPr>
        <p:spPr>
          <a:xfrm>
            <a:off x="4756727" y="2318339"/>
            <a:ext cx="1653311" cy="1782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3" idx="3"/>
            <a:endCxn id="19" idx="1"/>
          </p:cNvCxnSpPr>
          <p:nvPr/>
        </p:nvCxnSpPr>
        <p:spPr>
          <a:xfrm>
            <a:off x="4756727" y="2914082"/>
            <a:ext cx="1653311" cy="11868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4" idx="3"/>
            <a:endCxn id="19" idx="1"/>
          </p:cNvCxnSpPr>
          <p:nvPr/>
        </p:nvCxnSpPr>
        <p:spPr>
          <a:xfrm>
            <a:off x="4756729" y="3509825"/>
            <a:ext cx="1653309" cy="5911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5" idx="3"/>
            <a:endCxn id="19" idx="1"/>
          </p:cNvCxnSpPr>
          <p:nvPr/>
        </p:nvCxnSpPr>
        <p:spPr>
          <a:xfrm flipV="1">
            <a:off x="4784439" y="4100957"/>
            <a:ext cx="1625599" cy="46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6" idx="3"/>
            <a:endCxn id="19" idx="1"/>
          </p:cNvCxnSpPr>
          <p:nvPr/>
        </p:nvCxnSpPr>
        <p:spPr>
          <a:xfrm flipV="1">
            <a:off x="4784438" y="4100957"/>
            <a:ext cx="1625600" cy="600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7" idx="3"/>
            <a:endCxn id="19" idx="1"/>
          </p:cNvCxnSpPr>
          <p:nvPr/>
        </p:nvCxnSpPr>
        <p:spPr>
          <a:xfrm flipV="1">
            <a:off x="4784438" y="4100957"/>
            <a:ext cx="1625600" cy="11960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18" idx="3"/>
            <a:endCxn id="19" idx="1"/>
          </p:cNvCxnSpPr>
          <p:nvPr/>
        </p:nvCxnSpPr>
        <p:spPr>
          <a:xfrm flipV="1">
            <a:off x="4784438" y="4100957"/>
            <a:ext cx="1625600" cy="17918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9051516" y="3592955"/>
            <a:ext cx="2345114" cy="4248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The Same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079228" y="4188698"/>
            <a:ext cx="2345114" cy="4248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Not The Same</a:t>
            </a:r>
            <a:endParaRPr lang="en-US" altLang="zh-TW" dirty="0">
              <a:solidFill>
                <a:schemeClr val="tx1"/>
              </a:solidFill>
            </a:endParaRPr>
          </a:p>
        </p:txBody>
      </p:sp>
      <p:cxnSp>
        <p:nvCxnSpPr>
          <p:cNvPr id="29" name="直線單箭頭接點 28"/>
          <p:cNvCxnSpPr>
            <a:stCxn id="19" idx="3"/>
            <a:endCxn id="27" idx="1"/>
          </p:cNvCxnSpPr>
          <p:nvPr/>
        </p:nvCxnSpPr>
        <p:spPr>
          <a:xfrm flipV="1">
            <a:off x="8252694" y="3805391"/>
            <a:ext cx="798822" cy="2955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19" idx="3"/>
            <a:endCxn id="28" idx="1"/>
          </p:cNvCxnSpPr>
          <p:nvPr/>
        </p:nvCxnSpPr>
        <p:spPr>
          <a:xfrm>
            <a:off x="8252694" y="4100957"/>
            <a:ext cx="826534" cy="3001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758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2011680" y="527685"/>
            <a:ext cx="8168640" cy="569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800" b="1" dirty="0" smtClean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Project Experience</a:t>
            </a: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2011680" y="1162143"/>
            <a:ext cx="8168640" cy="569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2018 </a:t>
            </a:r>
            <a:r>
              <a:rPr lang="zh-TW" altLang="en-US" sz="28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資料創新應用</a:t>
            </a:r>
            <a:r>
              <a:rPr lang="zh-TW" altLang="en-US" sz="2800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競賽 </a:t>
            </a:r>
            <a:r>
              <a:rPr lang="en-US" altLang="zh-TW" sz="2800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– Patent Evaluator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-1" y="33615"/>
            <a:ext cx="5347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選題二 全球華人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(1111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人力銀行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-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資安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假徵才真盜取履歷偵測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540" b="13309"/>
          <a:stretch/>
        </p:blipFill>
        <p:spPr>
          <a:xfrm>
            <a:off x="1210401" y="1939636"/>
            <a:ext cx="9771198" cy="429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37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30" y="1741632"/>
            <a:ext cx="3231285" cy="43147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文字方塊 6"/>
          <p:cNvSpPr txBox="1"/>
          <p:nvPr/>
        </p:nvSpPr>
        <p:spPr>
          <a:xfrm>
            <a:off x="5719127" y="1213369"/>
            <a:ext cx="51723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/>
              <a:t>王選仲</a:t>
            </a:r>
            <a:r>
              <a:rPr lang="en-US" altLang="zh-TW" sz="3600" b="1" dirty="0"/>
              <a:t> </a:t>
            </a:r>
            <a:r>
              <a:rPr lang="en-US" altLang="zh-TW" sz="3600" b="1" dirty="0" err="1" smtClean="0"/>
              <a:t>GoatWang</a:t>
            </a:r>
            <a:endParaRPr lang="zh-TW" altLang="en-US" sz="36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4336283" y="1982810"/>
            <a:ext cx="827213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獎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經歷</a:t>
            </a:r>
            <a:endParaRPr lang="en-US" altLang="zh-TW" sz="2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微軟正黑體" panose="020B0604030504040204" pitchFamily="34" charset="-120"/>
              <a:buChar char="-"/>
            </a:pP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 </a:t>
            </a:r>
            <a:r>
              <a:rPr lang="en-US" altLang="zh-TW" sz="2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iThome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競賽文章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三萬人次觀看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微軟正黑體" panose="020B0604030504040204" pitchFamily="34" charset="-120"/>
              <a:buChar char="-"/>
            </a:pP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 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新竹開放資料黑客松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第二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微軟正黑體" panose="020B0604030504040204" pitchFamily="34" charset="-120"/>
              <a:buChar char="-"/>
            </a:pP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2016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CASA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大數據行銷爭霸戰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銀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質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獎</a:t>
            </a:r>
            <a:endParaRPr lang="en-US" altLang="zh-TW" sz="1400" dirty="0" smtClean="0">
              <a:latin typeface="微軟正黑體" panose="020B0604030504040204" pitchFamily="34" charset="-120"/>
            </a:endParaRP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200" b="1" dirty="0" smtClean="0">
                <a:latin typeface="微軟正黑體" panose="020B0604030504040204" pitchFamily="34" charset="-120"/>
              </a:rPr>
              <a:t>外</a:t>
            </a:r>
            <a:r>
              <a:rPr lang="zh-TW" altLang="en-US" sz="2200" b="1" dirty="0">
                <a:latin typeface="微軟正黑體" panose="020B0604030504040204" pitchFamily="34" charset="-120"/>
              </a:rPr>
              <a:t>語</a:t>
            </a:r>
            <a:r>
              <a:rPr lang="zh-TW" altLang="en-US" sz="2200" b="1" dirty="0" smtClean="0">
                <a:latin typeface="微軟正黑體" panose="020B0604030504040204" pitchFamily="34" charset="-120"/>
              </a:rPr>
              <a:t>能力</a:t>
            </a:r>
            <a:endParaRPr lang="en-US" altLang="zh-TW" sz="2200" b="1" dirty="0" smtClean="0">
              <a:latin typeface="微軟正黑體" panose="020B0604030504040204" pitchFamily="34" charset="-120"/>
            </a:endParaRPr>
          </a:p>
          <a:p>
            <a:pPr marL="800100" lvl="1" indent="-342900">
              <a:buFont typeface="微軟正黑體" panose="020B0604030504040204" pitchFamily="34" charset="-120"/>
              <a:buChar char="-"/>
            </a:pPr>
            <a:r>
              <a:rPr lang="zh-TW" altLang="en-US" sz="2200" dirty="0">
                <a:latin typeface="微軟正黑體" panose="020B0604030504040204" pitchFamily="34" charset="-120"/>
              </a:rPr>
              <a:t>雅思</a:t>
            </a:r>
            <a:r>
              <a:rPr lang="en-US" altLang="zh-TW" sz="2200" dirty="0">
                <a:latin typeface="微軟正黑體" panose="020B0604030504040204" pitchFamily="34" charset="-120"/>
              </a:rPr>
              <a:t>6.5 (</a:t>
            </a:r>
            <a:r>
              <a:rPr lang="zh-TW" altLang="en-US" sz="2200" dirty="0">
                <a:latin typeface="微軟正黑體" panose="020B0604030504040204" pitchFamily="34" charset="-120"/>
              </a:rPr>
              <a:t>聽</a:t>
            </a:r>
            <a:r>
              <a:rPr lang="en-US" altLang="zh-TW" sz="2200" dirty="0">
                <a:latin typeface="微軟正黑體" panose="020B0604030504040204" pitchFamily="34" charset="-120"/>
              </a:rPr>
              <a:t>:6.5, </a:t>
            </a:r>
            <a:r>
              <a:rPr lang="zh-TW" altLang="en-US" sz="2200" dirty="0">
                <a:latin typeface="微軟正黑體" panose="020B0604030504040204" pitchFamily="34" charset="-120"/>
              </a:rPr>
              <a:t>說</a:t>
            </a:r>
            <a:r>
              <a:rPr lang="en-US" altLang="zh-TW" sz="2200" dirty="0">
                <a:latin typeface="微軟正黑體" panose="020B0604030504040204" pitchFamily="34" charset="-120"/>
              </a:rPr>
              <a:t>:6, </a:t>
            </a:r>
            <a:r>
              <a:rPr lang="zh-TW" altLang="en-US" sz="2200" dirty="0">
                <a:latin typeface="微軟正黑體" panose="020B0604030504040204" pitchFamily="34" charset="-120"/>
              </a:rPr>
              <a:t>讀</a:t>
            </a:r>
            <a:r>
              <a:rPr lang="en-US" altLang="zh-TW" sz="2200" dirty="0">
                <a:latin typeface="微軟正黑體" panose="020B0604030504040204" pitchFamily="34" charset="-120"/>
              </a:rPr>
              <a:t>:6, </a:t>
            </a:r>
            <a:r>
              <a:rPr lang="zh-TW" altLang="en-US" sz="2200" dirty="0">
                <a:latin typeface="微軟正黑體" panose="020B0604030504040204" pitchFamily="34" charset="-120"/>
              </a:rPr>
              <a:t>寫</a:t>
            </a:r>
            <a:r>
              <a:rPr lang="en-US" altLang="zh-TW" sz="2200" dirty="0">
                <a:latin typeface="微軟正黑體" panose="020B0604030504040204" pitchFamily="34" charset="-120"/>
              </a:rPr>
              <a:t>:7</a:t>
            </a:r>
            <a:r>
              <a:rPr lang="en-US" altLang="zh-TW" sz="2200" dirty="0" smtClean="0">
                <a:latin typeface="微軟正黑體" panose="020B0604030504040204" pitchFamily="34" charset="-120"/>
              </a:rPr>
              <a:t>)</a:t>
            </a:r>
            <a:endParaRPr lang="en-US" altLang="zh-TW" sz="2200" dirty="0"/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200" b="1" dirty="0" smtClean="0">
                <a:latin typeface="微軟正黑體" panose="020B0604030504040204" pitchFamily="34" charset="-120"/>
              </a:rPr>
              <a:t>聯絡</a:t>
            </a:r>
            <a:r>
              <a:rPr lang="zh-TW" altLang="en-US" sz="2200" b="1" dirty="0" smtClean="0">
                <a:latin typeface="微軟正黑體" panose="020B0604030504040204" pitchFamily="34" charset="-120"/>
              </a:rPr>
              <a:t>方式</a:t>
            </a:r>
            <a:endParaRPr lang="zh-TW" altLang="en-US" sz="2200" b="1" dirty="0" smtClean="0">
              <a:latin typeface="微軟正黑體" panose="020B0604030504040204" pitchFamily="34" charset="-120"/>
            </a:endParaRPr>
          </a:p>
          <a:p>
            <a:pPr marL="800100" lvl="1" indent="-342900">
              <a:buFont typeface="微軟正黑體" panose="020B0604030504040204" pitchFamily="34" charset="-120"/>
              <a:buChar char="-"/>
            </a:pPr>
            <a:r>
              <a:rPr lang="en-US" altLang="zh-TW" sz="2200" dirty="0" smtClean="0">
                <a:latin typeface="微軟正黑體" panose="020B0604030504040204" pitchFamily="34" charset="-120"/>
                <a:hlinkClick r:id="rId4"/>
              </a:rPr>
              <a:t>jeremy4555@yahoo.com.tw</a:t>
            </a:r>
            <a:endParaRPr lang="en-US" altLang="zh-TW" sz="2200" dirty="0" smtClean="0">
              <a:latin typeface="微軟正黑體" panose="020B0604030504040204" pitchFamily="34" charset="-120"/>
            </a:endParaRPr>
          </a:p>
          <a:p>
            <a:pPr marL="800100" lvl="1" indent="-342900">
              <a:buFont typeface="微軟正黑體" panose="020B0604030504040204" pitchFamily="34" charset="-120"/>
              <a:buChar char="-"/>
            </a:pPr>
            <a:r>
              <a:rPr lang="en-US" altLang="zh-TW" sz="2200" dirty="0" smtClean="0">
                <a:latin typeface="微軟正黑體" panose="020B0604030504040204" pitchFamily="34" charset="-120"/>
              </a:rPr>
              <a:t>0921687452</a:t>
            </a:r>
          </a:p>
          <a:p>
            <a:pPr marL="800100" lvl="1" indent="-342900">
              <a:buFont typeface="微軟正黑體" panose="020B0604030504040204" pitchFamily="34" charset="-120"/>
              <a:buChar char="-"/>
            </a:pPr>
            <a:r>
              <a:rPr lang="en-US" altLang="zh-TW" sz="2200" dirty="0" err="1" smtClean="0">
                <a:latin typeface="微軟正黑體" panose="020B0604030504040204" pitchFamily="34" charset="-120"/>
              </a:rPr>
              <a:t>aaa</a:t>
            </a:r>
            <a:endParaRPr lang="en-US" altLang="zh-TW" sz="2200" dirty="0" smtClean="0">
              <a:latin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079242" y="505483"/>
            <a:ext cx="37369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smtClean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Finding Jobs…</a:t>
            </a:r>
            <a:endParaRPr lang="zh-TW" altLang="en-US" sz="4000" b="1" dirty="0">
              <a:solidFill>
                <a:srgbClr val="FF99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5191552" y="5651519"/>
            <a:ext cx="3703066" cy="695550"/>
            <a:chOff x="7842389" y="5660740"/>
            <a:chExt cx="4349610" cy="904442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 rotWithShape="1">
            <a:blip r:embed="rId5"/>
            <a:srcRect l="87806"/>
            <a:stretch/>
          </p:blipFill>
          <p:spPr>
            <a:xfrm>
              <a:off x="11009744" y="5660740"/>
              <a:ext cx="1182255" cy="904442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5"/>
            <a:srcRect r="67330"/>
            <a:stretch/>
          </p:blipFill>
          <p:spPr>
            <a:xfrm>
              <a:off x="7842389" y="5660740"/>
              <a:ext cx="3167355" cy="9044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893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34851" y="2485623"/>
            <a:ext cx="11526591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選題一 </a:t>
            </a:r>
            <a:r>
              <a:rPr lang="zh-TW" altLang="zh-TW" sz="4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碩網</a:t>
            </a:r>
            <a:r>
              <a:rPr lang="zh-TW" altLang="zh-TW" sz="4400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  <a:endParaRPr lang="en-US" altLang="zh-TW" sz="4400" b="1" dirty="0" smtClean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4400" b="1" dirty="0" smtClean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</a:t>
            </a:r>
            <a:r>
              <a:rPr lang="zh-TW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小店員最懂您，茫茫電商大街中找到您的命中商品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7614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013533" y="2887292"/>
            <a:ext cx="2290618" cy="56710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Efficiency</a:t>
            </a:r>
            <a:endParaRPr lang="zh-TW" altLang="en-US" sz="28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2013533" y="3763950"/>
            <a:ext cx="2290618" cy="56710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</a:t>
            </a:r>
            <a:endParaRPr lang="zh-TW" altLang="en-US" sz="28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1427026" y="2003036"/>
            <a:ext cx="3463632" cy="567104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u="sng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Main Concern</a:t>
            </a:r>
            <a:endParaRPr lang="zh-TW" altLang="en-US" sz="3200" b="1" u="sng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7458370" y="2003036"/>
            <a:ext cx="3223489" cy="567104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u="sng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Solution</a:t>
            </a:r>
            <a:endParaRPr lang="zh-TW" altLang="en-US" sz="3200" b="1" u="sng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向右箭號 15"/>
          <p:cNvSpPr/>
          <p:nvPr/>
        </p:nvSpPr>
        <p:spPr>
          <a:xfrm>
            <a:off x="5620118" y="2990735"/>
            <a:ext cx="988291" cy="36021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6419285" y="3763950"/>
            <a:ext cx="5301663" cy="567104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Content-based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向右箭號 18"/>
          <p:cNvSpPr/>
          <p:nvPr/>
        </p:nvSpPr>
        <p:spPr>
          <a:xfrm>
            <a:off x="5620118" y="3867392"/>
            <a:ext cx="988291" cy="36021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6419284" y="2883493"/>
            <a:ext cx="5301663" cy="567104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Collaborative Filtering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2464582" y="930497"/>
            <a:ext cx="77662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smtClean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Recommendation System</a:t>
            </a:r>
            <a:endParaRPr lang="zh-TW" altLang="en-US" sz="4800" b="1" dirty="0">
              <a:solidFill>
                <a:srgbClr val="FF99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3579341" y="5628306"/>
            <a:ext cx="5301663" cy="56710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Deep Learning</a:t>
            </a:r>
            <a:endParaRPr lang="zh-TW" altLang="en-US" sz="32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-1" y="33615"/>
            <a:ext cx="5347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選題一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碩網資訊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lang="zh-TW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虛擬小店員最懂您，茫茫電商大街中找到您的命中商品</a:t>
            </a:r>
            <a:endParaRPr lang="zh-TW" altLang="en-US" sz="1200" dirty="0"/>
          </a:p>
        </p:txBody>
      </p:sp>
      <p:sp>
        <p:nvSpPr>
          <p:cNvPr id="3" name="等腰三角形 2"/>
          <p:cNvSpPr/>
          <p:nvPr/>
        </p:nvSpPr>
        <p:spPr>
          <a:xfrm flipV="1">
            <a:off x="1780100" y="4847493"/>
            <a:ext cx="8668326" cy="4586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9750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11680" y="527685"/>
            <a:ext cx="8896726" cy="569595"/>
          </a:xfrm>
        </p:spPr>
        <p:txBody>
          <a:bodyPr>
            <a:noAutofit/>
          </a:bodyPr>
          <a:lstStyle/>
          <a:p>
            <a:r>
              <a:rPr lang="en-US" altLang="zh-TW" sz="4800" b="1" dirty="0" smtClean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LSTM(RNN or CNN) </a:t>
            </a:r>
            <a:r>
              <a:rPr lang="en-US" altLang="zh-TW" sz="4800" b="1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+ DNN</a:t>
            </a:r>
            <a:endParaRPr lang="zh-TW" altLang="en-US" sz="4800" b="1" dirty="0">
              <a:solidFill>
                <a:srgbClr val="FF99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1887" y="1540627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user_info_nlp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1887" y="2918546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user_info_cat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0135" y="3605445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prod_info_cat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2947" y="2231647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prod_info_nlp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直線單箭頭接點 9"/>
          <p:cNvCxnSpPr>
            <a:stCxn id="5" idx="3"/>
            <a:endCxn id="12" idx="1"/>
          </p:cNvCxnSpPr>
          <p:nvPr/>
        </p:nvCxnSpPr>
        <p:spPr>
          <a:xfrm>
            <a:off x="2774035" y="1815412"/>
            <a:ext cx="7450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19048" y="1540627"/>
            <a:ext cx="2437476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embedding_lookup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直線單箭頭接點 16"/>
          <p:cNvCxnSpPr>
            <a:stCxn id="8" idx="3"/>
            <a:endCxn id="18" idx="1"/>
          </p:cNvCxnSpPr>
          <p:nvPr/>
        </p:nvCxnSpPr>
        <p:spPr>
          <a:xfrm>
            <a:off x="2774035" y="2506433"/>
            <a:ext cx="7450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519048" y="2231648"/>
            <a:ext cx="2437476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embedding_lookup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0" name="直線單箭頭接點 19"/>
          <p:cNvCxnSpPr>
            <a:stCxn id="12" idx="3"/>
            <a:endCxn id="21" idx="1"/>
          </p:cNvCxnSpPr>
          <p:nvPr/>
        </p:nvCxnSpPr>
        <p:spPr>
          <a:xfrm>
            <a:off x="5956524" y="1896227"/>
            <a:ext cx="7848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741384" y="1540627"/>
            <a:ext cx="2070100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</a:t>
            </a:r>
          </a:p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(RNN or CNN)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741384" y="2231648"/>
            <a:ext cx="2070100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</a:t>
            </a: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(RNN or CNN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5" name="直線單箭頭接點 24"/>
          <p:cNvCxnSpPr>
            <a:stCxn id="18" idx="3"/>
            <a:endCxn id="22" idx="1"/>
          </p:cNvCxnSpPr>
          <p:nvPr/>
        </p:nvCxnSpPr>
        <p:spPr>
          <a:xfrm>
            <a:off x="5956524" y="2587248"/>
            <a:ext cx="7848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表格 29"/>
          <p:cNvGraphicFramePr>
            <a:graphicFrameLocks noGrp="1"/>
          </p:cNvGraphicFramePr>
          <p:nvPr>
            <p:extLst/>
          </p:nvPr>
        </p:nvGraphicFramePr>
        <p:xfrm>
          <a:off x="9697312" y="2349817"/>
          <a:ext cx="43561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">
                  <a:extLst>
                    <a:ext uri="{9D8B030D-6E8A-4147-A177-3AD203B41FA5}">
                      <a16:colId xmlns:a16="http://schemas.microsoft.com/office/drawing/2014/main" val="2542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96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24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5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96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04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84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1356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66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4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834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490302"/>
                  </a:ext>
                </a:extLst>
              </a:tr>
            </a:tbl>
          </a:graphicData>
        </a:graphic>
      </p:graphicFrame>
      <p:cxnSp>
        <p:nvCxnSpPr>
          <p:cNvPr id="31" name="直線單箭頭接點 30"/>
          <p:cNvCxnSpPr>
            <a:stCxn id="21" idx="3"/>
            <a:endCxn id="30" idx="1"/>
          </p:cNvCxnSpPr>
          <p:nvPr/>
        </p:nvCxnSpPr>
        <p:spPr>
          <a:xfrm>
            <a:off x="8811484" y="1815412"/>
            <a:ext cx="885828" cy="2574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2" idx="3"/>
            <a:endCxn id="30" idx="1"/>
          </p:cNvCxnSpPr>
          <p:nvPr/>
        </p:nvCxnSpPr>
        <p:spPr>
          <a:xfrm>
            <a:off x="8811484" y="2619013"/>
            <a:ext cx="885828" cy="17704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51" idx="3"/>
            <a:endCxn id="30" idx="1"/>
          </p:cNvCxnSpPr>
          <p:nvPr/>
        </p:nvCxnSpPr>
        <p:spPr>
          <a:xfrm>
            <a:off x="5956524" y="3194092"/>
            <a:ext cx="3740788" cy="11953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54" idx="3"/>
            <a:endCxn id="30" idx="1"/>
          </p:cNvCxnSpPr>
          <p:nvPr/>
        </p:nvCxnSpPr>
        <p:spPr>
          <a:xfrm>
            <a:off x="5961868" y="3880230"/>
            <a:ext cx="3735444" cy="5092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9318296" y="1707991"/>
            <a:ext cx="1193642" cy="5962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concat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/>
          </p:nvPr>
        </p:nvGraphicFramePr>
        <p:xfrm>
          <a:off x="10678160" y="3124200"/>
          <a:ext cx="43561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">
                  <a:extLst>
                    <a:ext uri="{9D8B030D-6E8A-4147-A177-3AD203B41FA5}">
                      <a16:colId xmlns:a16="http://schemas.microsoft.com/office/drawing/2014/main" val="2542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96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24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5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96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04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847226"/>
                  </a:ext>
                </a:extLst>
              </a:tr>
            </a:tbl>
          </a:graphicData>
        </a:graphic>
      </p:graphicFrame>
      <p:sp>
        <p:nvSpPr>
          <p:cNvPr id="45" name="矩形 44"/>
          <p:cNvSpPr/>
          <p:nvPr/>
        </p:nvSpPr>
        <p:spPr>
          <a:xfrm>
            <a:off x="10296048" y="2625090"/>
            <a:ext cx="1199833" cy="2984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</a:p>
        </p:txBody>
      </p:sp>
      <p:graphicFrame>
        <p:nvGraphicFramePr>
          <p:cNvPr id="46" name="表格 45"/>
          <p:cNvGraphicFramePr>
            <a:graphicFrameLocks noGrp="1"/>
          </p:cNvGraphicFramePr>
          <p:nvPr>
            <p:extLst/>
          </p:nvPr>
        </p:nvGraphicFramePr>
        <p:xfrm>
          <a:off x="11431270" y="3901440"/>
          <a:ext cx="4356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">
                  <a:extLst>
                    <a:ext uri="{9D8B030D-6E8A-4147-A177-3AD203B41FA5}">
                      <a16:colId xmlns:a16="http://schemas.microsoft.com/office/drawing/2014/main" val="2542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96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245204"/>
                  </a:ext>
                </a:extLst>
              </a:tr>
            </a:tbl>
          </a:graphicData>
        </a:graphic>
      </p:graphicFrame>
      <p:sp>
        <p:nvSpPr>
          <p:cNvPr id="47" name="矩形 46"/>
          <p:cNvSpPr/>
          <p:nvPr/>
        </p:nvSpPr>
        <p:spPr>
          <a:xfrm>
            <a:off x="11049158" y="3381375"/>
            <a:ext cx="1199833" cy="2984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</a:p>
        </p:txBody>
      </p:sp>
      <p:cxnSp>
        <p:nvCxnSpPr>
          <p:cNvPr id="50" name="直線單箭頭接點 49"/>
          <p:cNvCxnSpPr>
            <a:stCxn id="6" idx="3"/>
            <a:endCxn id="51" idx="1"/>
          </p:cNvCxnSpPr>
          <p:nvPr/>
        </p:nvCxnSpPr>
        <p:spPr>
          <a:xfrm>
            <a:off x="2749905" y="3194092"/>
            <a:ext cx="7691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3519048" y="2919307"/>
            <a:ext cx="2437476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onehot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3" name="直線單箭頭接點 52"/>
          <p:cNvCxnSpPr>
            <a:stCxn id="7" idx="3"/>
            <a:endCxn id="54" idx="1"/>
          </p:cNvCxnSpPr>
          <p:nvPr/>
        </p:nvCxnSpPr>
        <p:spPr>
          <a:xfrm flipV="1">
            <a:off x="2755249" y="3880230"/>
            <a:ext cx="76914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3524392" y="3605445"/>
            <a:ext cx="2437476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onehot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80135" y="4291585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prod_info_num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3" name="直線單箭頭接點 72"/>
          <p:cNvCxnSpPr>
            <a:stCxn id="72" idx="3"/>
            <a:endCxn id="30" idx="1"/>
          </p:cNvCxnSpPr>
          <p:nvPr/>
        </p:nvCxnSpPr>
        <p:spPr>
          <a:xfrm flipV="1">
            <a:off x="2772283" y="4389437"/>
            <a:ext cx="6925029" cy="17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80135" y="4985494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prod_info_num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6" name="直線單箭頭接點 75"/>
          <p:cNvCxnSpPr/>
          <p:nvPr/>
        </p:nvCxnSpPr>
        <p:spPr>
          <a:xfrm flipV="1">
            <a:off x="2749905" y="4405730"/>
            <a:ext cx="6925029" cy="8708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-1" y="33615"/>
            <a:ext cx="5347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選題一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碩網資訊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lang="zh-TW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虛擬小店員最懂您，茫茫電商大街中找到您的命中商品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79695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81887" y="1540627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user_info_nlp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1887" y="2918546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user_info_cat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0135" y="3605445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prod_info_cat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2947" y="2231647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prod_info_nlp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直線單箭頭接點 9"/>
          <p:cNvCxnSpPr>
            <a:stCxn id="5" idx="3"/>
            <a:endCxn id="12" idx="1"/>
          </p:cNvCxnSpPr>
          <p:nvPr/>
        </p:nvCxnSpPr>
        <p:spPr>
          <a:xfrm>
            <a:off x="2774035" y="1815412"/>
            <a:ext cx="7450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19048" y="1540627"/>
            <a:ext cx="2437476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embedding_lookup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直線單箭頭接點 16"/>
          <p:cNvCxnSpPr>
            <a:stCxn id="8" idx="3"/>
            <a:endCxn id="18" idx="1"/>
          </p:cNvCxnSpPr>
          <p:nvPr/>
        </p:nvCxnSpPr>
        <p:spPr>
          <a:xfrm>
            <a:off x="2774035" y="2506433"/>
            <a:ext cx="7450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519048" y="2231648"/>
            <a:ext cx="2437476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embedding_lookup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0" name="直線單箭頭接點 19"/>
          <p:cNvCxnSpPr>
            <a:stCxn id="12" idx="3"/>
            <a:endCxn id="21" idx="1"/>
          </p:cNvCxnSpPr>
          <p:nvPr/>
        </p:nvCxnSpPr>
        <p:spPr>
          <a:xfrm>
            <a:off x="5956524" y="1896227"/>
            <a:ext cx="7848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741384" y="1540627"/>
            <a:ext cx="2070100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</a:t>
            </a:r>
          </a:p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(RNN or CNN)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741384" y="2231648"/>
            <a:ext cx="2070100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</a:t>
            </a: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(RNN or CNN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5" name="直線單箭頭接點 24"/>
          <p:cNvCxnSpPr>
            <a:stCxn id="18" idx="3"/>
            <a:endCxn id="22" idx="1"/>
          </p:cNvCxnSpPr>
          <p:nvPr/>
        </p:nvCxnSpPr>
        <p:spPr>
          <a:xfrm>
            <a:off x="5956524" y="2587248"/>
            <a:ext cx="7848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表格 29"/>
          <p:cNvGraphicFramePr>
            <a:graphicFrameLocks noGrp="1"/>
          </p:cNvGraphicFramePr>
          <p:nvPr>
            <p:extLst/>
          </p:nvPr>
        </p:nvGraphicFramePr>
        <p:xfrm>
          <a:off x="9697312" y="2349817"/>
          <a:ext cx="43561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">
                  <a:extLst>
                    <a:ext uri="{9D8B030D-6E8A-4147-A177-3AD203B41FA5}">
                      <a16:colId xmlns:a16="http://schemas.microsoft.com/office/drawing/2014/main" val="2542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96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24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5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96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04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84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1356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66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4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834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490302"/>
                  </a:ext>
                </a:extLst>
              </a:tr>
            </a:tbl>
          </a:graphicData>
        </a:graphic>
      </p:graphicFrame>
      <p:cxnSp>
        <p:nvCxnSpPr>
          <p:cNvPr id="31" name="直線單箭頭接點 30"/>
          <p:cNvCxnSpPr>
            <a:stCxn id="21" idx="3"/>
            <a:endCxn id="30" idx="1"/>
          </p:cNvCxnSpPr>
          <p:nvPr/>
        </p:nvCxnSpPr>
        <p:spPr>
          <a:xfrm>
            <a:off x="8811484" y="1815412"/>
            <a:ext cx="885828" cy="2574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2" idx="3"/>
            <a:endCxn id="30" idx="1"/>
          </p:cNvCxnSpPr>
          <p:nvPr/>
        </p:nvCxnSpPr>
        <p:spPr>
          <a:xfrm>
            <a:off x="8811484" y="2619013"/>
            <a:ext cx="885828" cy="17704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51" idx="3"/>
            <a:endCxn id="30" idx="1"/>
          </p:cNvCxnSpPr>
          <p:nvPr/>
        </p:nvCxnSpPr>
        <p:spPr>
          <a:xfrm>
            <a:off x="5956524" y="3194092"/>
            <a:ext cx="3740788" cy="11953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54" idx="3"/>
          </p:cNvCxnSpPr>
          <p:nvPr/>
        </p:nvCxnSpPr>
        <p:spPr>
          <a:xfrm>
            <a:off x="5961868" y="3880230"/>
            <a:ext cx="3735444" cy="4705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9318296" y="1707991"/>
            <a:ext cx="1193642" cy="5962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concat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/>
          </p:nvPr>
        </p:nvGraphicFramePr>
        <p:xfrm>
          <a:off x="10678160" y="3124200"/>
          <a:ext cx="43561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">
                  <a:extLst>
                    <a:ext uri="{9D8B030D-6E8A-4147-A177-3AD203B41FA5}">
                      <a16:colId xmlns:a16="http://schemas.microsoft.com/office/drawing/2014/main" val="2542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96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24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5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96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04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847226"/>
                  </a:ext>
                </a:extLst>
              </a:tr>
            </a:tbl>
          </a:graphicData>
        </a:graphic>
      </p:graphicFrame>
      <p:sp>
        <p:nvSpPr>
          <p:cNvPr id="45" name="矩形 44"/>
          <p:cNvSpPr/>
          <p:nvPr/>
        </p:nvSpPr>
        <p:spPr>
          <a:xfrm>
            <a:off x="10296048" y="2625090"/>
            <a:ext cx="1199833" cy="2984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</a:p>
        </p:txBody>
      </p:sp>
      <p:graphicFrame>
        <p:nvGraphicFramePr>
          <p:cNvPr id="46" name="表格 45"/>
          <p:cNvGraphicFramePr>
            <a:graphicFrameLocks noGrp="1"/>
          </p:cNvGraphicFramePr>
          <p:nvPr>
            <p:extLst/>
          </p:nvPr>
        </p:nvGraphicFramePr>
        <p:xfrm>
          <a:off x="11431270" y="3901440"/>
          <a:ext cx="4356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">
                  <a:extLst>
                    <a:ext uri="{9D8B030D-6E8A-4147-A177-3AD203B41FA5}">
                      <a16:colId xmlns:a16="http://schemas.microsoft.com/office/drawing/2014/main" val="2542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96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245204"/>
                  </a:ext>
                </a:extLst>
              </a:tr>
            </a:tbl>
          </a:graphicData>
        </a:graphic>
      </p:graphicFrame>
      <p:sp>
        <p:nvSpPr>
          <p:cNvPr id="47" name="矩形 46"/>
          <p:cNvSpPr/>
          <p:nvPr/>
        </p:nvSpPr>
        <p:spPr>
          <a:xfrm>
            <a:off x="11049158" y="3381375"/>
            <a:ext cx="1199833" cy="2984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</a:p>
        </p:txBody>
      </p:sp>
      <p:cxnSp>
        <p:nvCxnSpPr>
          <p:cNvPr id="50" name="直線單箭頭接點 49"/>
          <p:cNvCxnSpPr>
            <a:stCxn id="6" idx="3"/>
            <a:endCxn id="51" idx="1"/>
          </p:cNvCxnSpPr>
          <p:nvPr/>
        </p:nvCxnSpPr>
        <p:spPr>
          <a:xfrm>
            <a:off x="2749905" y="3194092"/>
            <a:ext cx="7691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3519048" y="2919307"/>
            <a:ext cx="2437476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onehot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3" name="直線單箭頭接點 52"/>
          <p:cNvCxnSpPr>
            <a:stCxn id="7" idx="3"/>
            <a:endCxn id="54" idx="1"/>
          </p:cNvCxnSpPr>
          <p:nvPr/>
        </p:nvCxnSpPr>
        <p:spPr>
          <a:xfrm flipV="1">
            <a:off x="2755249" y="3880230"/>
            <a:ext cx="76914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3524392" y="3605445"/>
            <a:ext cx="2437476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onehot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80135" y="4291585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prod_info_num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3" name="直線單箭頭接點 72"/>
          <p:cNvCxnSpPr>
            <a:stCxn id="72" idx="3"/>
          </p:cNvCxnSpPr>
          <p:nvPr/>
        </p:nvCxnSpPr>
        <p:spPr>
          <a:xfrm flipV="1">
            <a:off x="2772283" y="4350801"/>
            <a:ext cx="6925029" cy="2155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80135" y="4985494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prod_info_num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6" name="直線單箭頭接點 75"/>
          <p:cNvCxnSpPr>
            <a:stCxn id="75" idx="3"/>
          </p:cNvCxnSpPr>
          <p:nvPr/>
        </p:nvCxnSpPr>
        <p:spPr>
          <a:xfrm flipV="1">
            <a:off x="2772283" y="4354214"/>
            <a:ext cx="6902651" cy="9060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568660" y="5702258"/>
            <a:ext cx="3957158" cy="54956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Collaborative </a:t>
            </a:r>
            <a:r>
              <a:rPr lang="en-US" altLang="zh-TW" sz="2000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Filtering Factor</a:t>
            </a:r>
            <a:endParaRPr lang="en-US" altLang="zh-TW" sz="20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8" name="直線單箭頭接點 37"/>
          <p:cNvCxnSpPr>
            <a:stCxn id="33" idx="3"/>
          </p:cNvCxnSpPr>
          <p:nvPr/>
        </p:nvCxnSpPr>
        <p:spPr>
          <a:xfrm flipV="1">
            <a:off x="4525818" y="4337921"/>
            <a:ext cx="5171494" cy="1639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-1" y="33615"/>
            <a:ext cx="5347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選題一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碩網資訊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lang="zh-TW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虛擬小店員最懂您，茫茫電商大街中找到您的命中商品</a:t>
            </a:r>
            <a:endParaRPr lang="zh-TW" altLang="en-US" sz="1200" dirty="0"/>
          </a:p>
        </p:txBody>
      </p:sp>
      <p:sp>
        <p:nvSpPr>
          <p:cNvPr id="39" name="標題 1"/>
          <p:cNvSpPr txBox="1">
            <a:spLocks/>
          </p:cNvSpPr>
          <p:nvPr/>
        </p:nvSpPr>
        <p:spPr>
          <a:xfrm>
            <a:off x="2011680" y="527685"/>
            <a:ext cx="8896726" cy="569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b="1" smtClean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LSTM(RNN or CNN) + DNN</a:t>
            </a:r>
            <a:endParaRPr lang="zh-TW" altLang="en-US" sz="4800" b="1" dirty="0">
              <a:solidFill>
                <a:srgbClr val="FF99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145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81887" y="1540627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user_info_nlp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1887" y="2918546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user_info_cat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0135" y="3605445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prod_info_cat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2947" y="2231647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prod_info_nlp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直線單箭頭接點 9"/>
          <p:cNvCxnSpPr>
            <a:stCxn id="5" idx="3"/>
            <a:endCxn id="12" idx="1"/>
          </p:cNvCxnSpPr>
          <p:nvPr/>
        </p:nvCxnSpPr>
        <p:spPr>
          <a:xfrm>
            <a:off x="2774035" y="1815412"/>
            <a:ext cx="7450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19048" y="1540627"/>
            <a:ext cx="2437476" cy="54956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embedding_lookup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直線單箭頭接點 16"/>
          <p:cNvCxnSpPr>
            <a:stCxn id="8" idx="3"/>
            <a:endCxn id="18" idx="1"/>
          </p:cNvCxnSpPr>
          <p:nvPr/>
        </p:nvCxnSpPr>
        <p:spPr>
          <a:xfrm>
            <a:off x="2774035" y="2506433"/>
            <a:ext cx="7450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519048" y="2231648"/>
            <a:ext cx="2437476" cy="54956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embedding_lookup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0" name="直線單箭頭接點 19"/>
          <p:cNvCxnSpPr>
            <a:stCxn id="12" idx="3"/>
            <a:endCxn id="21" idx="1"/>
          </p:cNvCxnSpPr>
          <p:nvPr/>
        </p:nvCxnSpPr>
        <p:spPr>
          <a:xfrm>
            <a:off x="5956524" y="1896227"/>
            <a:ext cx="7848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741384" y="1540627"/>
            <a:ext cx="2070100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</a:t>
            </a:r>
          </a:p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(RNN or CNN)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741384" y="2231648"/>
            <a:ext cx="2070100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</a:t>
            </a: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(RNN or CNN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5" name="直線單箭頭接點 24"/>
          <p:cNvCxnSpPr>
            <a:stCxn id="18" idx="3"/>
            <a:endCxn id="22" idx="1"/>
          </p:cNvCxnSpPr>
          <p:nvPr/>
        </p:nvCxnSpPr>
        <p:spPr>
          <a:xfrm>
            <a:off x="5956524" y="2587248"/>
            <a:ext cx="7848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表格 29"/>
          <p:cNvGraphicFramePr>
            <a:graphicFrameLocks noGrp="1"/>
          </p:cNvGraphicFramePr>
          <p:nvPr>
            <p:extLst/>
          </p:nvPr>
        </p:nvGraphicFramePr>
        <p:xfrm>
          <a:off x="9697312" y="2349817"/>
          <a:ext cx="43561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">
                  <a:extLst>
                    <a:ext uri="{9D8B030D-6E8A-4147-A177-3AD203B41FA5}">
                      <a16:colId xmlns:a16="http://schemas.microsoft.com/office/drawing/2014/main" val="2542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96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24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5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96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04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84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1356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66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4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834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490302"/>
                  </a:ext>
                </a:extLst>
              </a:tr>
            </a:tbl>
          </a:graphicData>
        </a:graphic>
      </p:graphicFrame>
      <p:cxnSp>
        <p:nvCxnSpPr>
          <p:cNvPr id="31" name="直線單箭頭接點 30"/>
          <p:cNvCxnSpPr>
            <a:stCxn id="21" idx="3"/>
            <a:endCxn id="30" idx="1"/>
          </p:cNvCxnSpPr>
          <p:nvPr/>
        </p:nvCxnSpPr>
        <p:spPr>
          <a:xfrm>
            <a:off x="8811484" y="1815412"/>
            <a:ext cx="885828" cy="2574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2" idx="3"/>
            <a:endCxn id="30" idx="1"/>
          </p:cNvCxnSpPr>
          <p:nvPr/>
        </p:nvCxnSpPr>
        <p:spPr>
          <a:xfrm>
            <a:off x="8811484" y="2619013"/>
            <a:ext cx="885828" cy="17704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51" idx="3"/>
            <a:endCxn id="30" idx="1"/>
          </p:cNvCxnSpPr>
          <p:nvPr/>
        </p:nvCxnSpPr>
        <p:spPr>
          <a:xfrm>
            <a:off x="5956524" y="3194092"/>
            <a:ext cx="3740788" cy="11953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54" idx="3"/>
            <a:endCxn id="30" idx="1"/>
          </p:cNvCxnSpPr>
          <p:nvPr/>
        </p:nvCxnSpPr>
        <p:spPr>
          <a:xfrm>
            <a:off x="5961868" y="3880230"/>
            <a:ext cx="3735444" cy="5092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9318296" y="1707991"/>
            <a:ext cx="1193642" cy="5962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concat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/>
          </p:nvPr>
        </p:nvGraphicFramePr>
        <p:xfrm>
          <a:off x="10678160" y="3124200"/>
          <a:ext cx="43561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">
                  <a:extLst>
                    <a:ext uri="{9D8B030D-6E8A-4147-A177-3AD203B41FA5}">
                      <a16:colId xmlns:a16="http://schemas.microsoft.com/office/drawing/2014/main" val="2542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96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24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5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96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04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847226"/>
                  </a:ext>
                </a:extLst>
              </a:tr>
            </a:tbl>
          </a:graphicData>
        </a:graphic>
      </p:graphicFrame>
      <p:sp>
        <p:nvSpPr>
          <p:cNvPr id="45" name="矩形 44"/>
          <p:cNvSpPr/>
          <p:nvPr/>
        </p:nvSpPr>
        <p:spPr>
          <a:xfrm>
            <a:off x="10296048" y="2625090"/>
            <a:ext cx="1199833" cy="2984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</a:p>
        </p:txBody>
      </p:sp>
      <p:graphicFrame>
        <p:nvGraphicFramePr>
          <p:cNvPr id="46" name="表格 45"/>
          <p:cNvGraphicFramePr>
            <a:graphicFrameLocks noGrp="1"/>
          </p:cNvGraphicFramePr>
          <p:nvPr>
            <p:extLst/>
          </p:nvPr>
        </p:nvGraphicFramePr>
        <p:xfrm>
          <a:off x="11431270" y="3901440"/>
          <a:ext cx="4356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">
                  <a:extLst>
                    <a:ext uri="{9D8B030D-6E8A-4147-A177-3AD203B41FA5}">
                      <a16:colId xmlns:a16="http://schemas.microsoft.com/office/drawing/2014/main" val="2542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96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245204"/>
                  </a:ext>
                </a:extLst>
              </a:tr>
            </a:tbl>
          </a:graphicData>
        </a:graphic>
      </p:graphicFrame>
      <p:sp>
        <p:nvSpPr>
          <p:cNvPr id="47" name="矩形 46"/>
          <p:cNvSpPr/>
          <p:nvPr/>
        </p:nvSpPr>
        <p:spPr>
          <a:xfrm>
            <a:off x="11049158" y="3381375"/>
            <a:ext cx="1199833" cy="2984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</a:p>
        </p:txBody>
      </p:sp>
      <p:cxnSp>
        <p:nvCxnSpPr>
          <p:cNvPr id="50" name="直線單箭頭接點 49"/>
          <p:cNvCxnSpPr>
            <a:stCxn id="6" idx="3"/>
            <a:endCxn id="51" idx="1"/>
          </p:cNvCxnSpPr>
          <p:nvPr/>
        </p:nvCxnSpPr>
        <p:spPr>
          <a:xfrm>
            <a:off x="2749905" y="3194092"/>
            <a:ext cx="7691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3519048" y="2919307"/>
            <a:ext cx="2437476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onehot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3" name="直線單箭頭接點 52"/>
          <p:cNvCxnSpPr>
            <a:stCxn id="7" idx="3"/>
            <a:endCxn id="54" idx="1"/>
          </p:cNvCxnSpPr>
          <p:nvPr/>
        </p:nvCxnSpPr>
        <p:spPr>
          <a:xfrm flipV="1">
            <a:off x="2755249" y="3880230"/>
            <a:ext cx="76914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3524392" y="3605445"/>
            <a:ext cx="2437476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onehot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80135" y="4291585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prod_info_num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3" name="直線單箭頭接點 72"/>
          <p:cNvCxnSpPr>
            <a:stCxn id="72" idx="3"/>
            <a:endCxn id="30" idx="1"/>
          </p:cNvCxnSpPr>
          <p:nvPr/>
        </p:nvCxnSpPr>
        <p:spPr>
          <a:xfrm flipV="1">
            <a:off x="2772283" y="4389437"/>
            <a:ext cx="6925029" cy="17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80135" y="4985494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prod_info_num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6" name="直線單箭頭接點 75"/>
          <p:cNvCxnSpPr/>
          <p:nvPr/>
        </p:nvCxnSpPr>
        <p:spPr>
          <a:xfrm flipV="1">
            <a:off x="2749905" y="4405730"/>
            <a:ext cx="6925029" cy="8708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568660" y="5702258"/>
            <a:ext cx="395715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Collaborative 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Filtering Factor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8" name="直線單箭頭接點 37"/>
          <p:cNvCxnSpPr>
            <a:stCxn id="33" idx="3"/>
            <a:endCxn id="30" idx="1"/>
          </p:cNvCxnSpPr>
          <p:nvPr/>
        </p:nvCxnSpPr>
        <p:spPr>
          <a:xfrm flipV="1">
            <a:off x="4525818" y="4389437"/>
            <a:ext cx="5171494" cy="15876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-1" y="33615"/>
            <a:ext cx="5347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選題一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碩網資訊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lang="zh-TW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虛擬小店員最懂您，茫茫電商大街中找到您的命中商品</a:t>
            </a:r>
            <a:endParaRPr lang="zh-TW" altLang="en-US" sz="1200" dirty="0"/>
          </a:p>
        </p:txBody>
      </p:sp>
      <p:sp>
        <p:nvSpPr>
          <p:cNvPr id="39" name="標題 1"/>
          <p:cNvSpPr>
            <a:spLocks noGrp="1"/>
          </p:cNvSpPr>
          <p:nvPr>
            <p:ph type="title"/>
          </p:nvPr>
        </p:nvSpPr>
        <p:spPr>
          <a:xfrm>
            <a:off x="2011680" y="527685"/>
            <a:ext cx="8896726" cy="569595"/>
          </a:xfrm>
        </p:spPr>
        <p:txBody>
          <a:bodyPr>
            <a:noAutofit/>
          </a:bodyPr>
          <a:lstStyle/>
          <a:p>
            <a:r>
              <a:rPr lang="en-US" altLang="zh-TW" sz="4800" b="1" dirty="0" smtClean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LSTM(RNN or CNN) </a:t>
            </a:r>
            <a:r>
              <a:rPr lang="en-US" altLang="zh-TW" sz="4800" b="1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+ DNN</a:t>
            </a:r>
            <a:endParaRPr lang="zh-TW" altLang="en-US" sz="4800" b="1" dirty="0">
              <a:solidFill>
                <a:srgbClr val="FF99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552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072" y="1825624"/>
            <a:ext cx="8439856" cy="4747419"/>
          </a:xfrm>
        </p:spPr>
      </p:pic>
      <p:sp>
        <p:nvSpPr>
          <p:cNvPr id="4" name="標題 1"/>
          <p:cNvSpPr txBox="1">
            <a:spLocks/>
          </p:cNvSpPr>
          <p:nvPr/>
        </p:nvSpPr>
        <p:spPr>
          <a:xfrm>
            <a:off x="2011680" y="527685"/>
            <a:ext cx="8168640" cy="569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800" b="1" dirty="0" smtClean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Project Experience</a:t>
            </a: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2011680" y="1162143"/>
            <a:ext cx="8168640" cy="569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dirty="0" err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Kaggle</a:t>
            </a:r>
            <a:r>
              <a:rPr lang="zh-TW" altLang="en-US" sz="2800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8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 </a:t>
            </a:r>
            <a:r>
              <a:rPr lang="en-US" altLang="zh-TW" sz="2800" b="1" dirty="0" err="1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Mercari</a:t>
            </a:r>
            <a:r>
              <a:rPr lang="en-US" altLang="zh-TW" sz="28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Price Suggestion Challenge</a:t>
            </a:r>
            <a:endParaRPr lang="en-US" altLang="zh-TW" sz="2800" b="1" dirty="0" smtClean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638472" y="6175942"/>
            <a:ext cx="3380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hlinkClick r:id="rId3"/>
              </a:rPr>
              <a:t>http://140.119.164.203/106_dm_team01/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-1" y="33615"/>
            <a:ext cx="5347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選題一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碩網資訊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lang="zh-TW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虛擬小店員最懂您，茫茫電商大街中找到您的命中商品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92565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2011680" y="527685"/>
            <a:ext cx="8168640" cy="569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800" b="1" dirty="0" smtClean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Project Experience</a:t>
            </a: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2011680" y="1162143"/>
            <a:ext cx="8168640" cy="569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dirty="0" err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Chatbot</a:t>
            </a:r>
            <a:r>
              <a:rPr lang="en-US" altLang="zh-TW" sz="2800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Recommendation System</a:t>
            </a:r>
          </a:p>
        </p:txBody>
      </p:sp>
      <p:pic>
        <p:nvPicPr>
          <p:cNvPr id="1026" name="Picture 2" descr="dem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1874394"/>
            <a:ext cx="5781534" cy="486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-1" y="33615"/>
            <a:ext cx="5347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選題一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碩網資訊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lang="zh-TW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虛擬小店員最懂您，茫茫電商大街中找到您的命中商品</a:t>
            </a:r>
            <a:endParaRPr lang="zh-TW" altLang="en-US" sz="1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035634" y="6218507"/>
            <a:ext cx="3380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hlinkClick r:id="rId4"/>
              </a:rPr>
              <a:t>https://github.com/GoatWang/HsinchuHackthon_QA1999_ClassifierTraining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74018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34851" y="2485623"/>
            <a:ext cx="1152659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選題</a:t>
            </a:r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 </a:t>
            </a:r>
            <a:r>
              <a:rPr lang="zh-TW" altLang="en-US" sz="4400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全球</a:t>
            </a:r>
            <a:r>
              <a:rPr lang="zh-TW" altLang="en-US" sz="4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華人</a:t>
            </a:r>
            <a:r>
              <a:rPr lang="en-US" altLang="zh-TW" sz="4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(1111</a:t>
            </a:r>
            <a:r>
              <a:rPr lang="zh-TW" altLang="en-US" sz="4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人力銀行</a:t>
            </a:r>
            <a:r>
              <a:rPr lang="en-US" altLang="zh-TW" sz="4400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ctr"/>
            <a:endParaRPr lang="en-US" altLang="zh-TW" sz="4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假徵才真盜取履歷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偵測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28479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紅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2167</TotalTime>
  <Words>650</Words>
  <Application>Microsoft Office PowerPoint</Application>
  <PresentationFormat>寬螢幕</PresentationFormat>
  <Paragraphs>164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微軟正黑體</vt:lpstr>
      <vt:lpstr>新細明體</vt:lpstr>
      <vt:lpstr>Arial</vt:lpstr>
      <vt:lpstr>Arial Black</vt:lpstr>
      <vt:lpstr>Calibri</vt:lpstr>
      <vt:lpstr>Calibri Light</vt:lpstr>
      <vt:lpstr>Office 佈景主題</vt:lpstr>
      <vt:lpstr>1_Office 佈景主題</vt:lpstr>
      <vt:lpstr>AI+ Solution Match Pitch</vt:lpstr>
      <vt:lpstr>PowerPoint 簡報</vt:lpstr>
      <vt:lpstr>PowerPoint 簡報</vt:lpstr>
      <vt:lpstr>LSTM(RNN or CNN) + DNN</vt:lpstr>
      <vt:lpstr>PowerPoint 簡報</vt:lpstr>
      <vt:lpstr>LSTM(RNN or CNN) + DNN</vt:lpstr>
      <vt:lpstr>PowerPoint 簡報</vt:lpstr>
      <vt:lpstr>PowerPoint 簡報</vt:lpstr>
      <vt:lpstr>PowerPoint 簡報</vt:lpstr>
      <vt:lpstr>PowerPoint 簡報</vt:lpstr>
      <vt:lpstr>LSTM(RNN or CNN) + DNN</vt:lpstr>
      <vt:lpstr>LSTM(RNN or CNN) + DNN</vt:lpstr>
      <vt:lpstr>LSTM(RNN or CNN) + DNN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專利檢索延伸器 Patent QueryExtender</dc:title>
  <dc:creator>Ming-Hsien Tsai</dc:creator>
  <cp:lastModifiedBy>Jeremy Wang</cp:lastModifiedBy>
  <cp:revision>260</cp:revision>
  <dcterms:created xsi:type="dcterms:W3CDTF">2018-05-22T03:04:54Z</dcterms:created>
  <dcterms:modified xsi:type="dcterms:W3CDTF">2018-06-06T01:33:22Z</dcterms:modified>
</cp:coreProperties>
</file>