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308" r:id="rId3"/>
    <p:sldId id="340" r:id="rId4"/>
    <p:sldId id="323" r:id="rId5"/>
    <p:sldId id="328" r:id="rId6"/>
    <p:sldId id="326" r:id="rId7"/>
    <p:sldId id="327" r:id="rId8"/>
    <p:sldId id="329" r:id="rId9"/>
    <p:sldId id="331" r:id="rId10"/>
    <p:sldId id="342" r:id="rId11"/>
    <p:sldId id="333" r:id="rId12"/>
    <p:sldId id="337" r:id="rId13"/>
    <p:sldId id="338" r:id="rId14"/>
    <p:sldId id="339" r:id="rId15"/>
    <p:sldId id="334" r:id="rId16"/>
    <p:sldId id="335" r:id="rId17"/>
    <p:sldId id="317" r:id="rId18"/>
    <p:sldId id="34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424" autoAdjust="0"/>
  </p:normalViewPr>
  <p:slideViewPr>
    <p:cSldViewPr snapToGrid="0">
      <p:cViewPr varScale="1">
        <p:scale>
          <a:sx n="63" d="100"/>
          <a:sy n="63" d="100"/>
        </p:scale>
        <p:origin x="7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8BE4A-AFD6-49C0-8D88-1B78AF06DC71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B5FC0-9123-4012-AA1E-AA6672904E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43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總而言之，上面各位正在解決的問題，我基本上都遇過，也曾經實作過演算法去解決，並且得到不錯的成效，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B5FC0-9123-4012-AA1E-AA6672904EE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93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33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29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50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210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19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65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94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70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2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641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052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16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60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9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59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5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2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41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68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23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CB5F-9DC2-4750-8492-07330E1FA86D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2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78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19.164.203/106_dm_team0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hyperlink" Target="mailto:jeremy4555@yahoo.com.tw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9.164.203/106_dm_team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oatWang/HsinchuHackthon_QA1999_ClassifierTraining/blob/master/demo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atWang/HsinchuHackthon_QA1999_ClassifierTrain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81545" y="594329"/>
            <a:ext cx="9628909" cy="2387600"/>
          </a:xfrm>
        </p:spPr>
        <p:txBody>
          <a:bodyPr/>
          <a:lstStyle/>
          <a:p>
            <a:r>
              <a:rPr lang="en-US" altLang="zh-TW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AI+ Solution Match Pitch</a:t>
            </a:r>
            <a:endParaRPr lang="zh-TW" altLang="en-US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39091" y="5052289"/>
            <a:ext cx="10113818" cy="907473"/>
          </a:xfrm>
        </p:spPr>
        <p:txBody>
          <a:bodyPr anchor="ctr"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組員：王選仲、蔡明憲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129243" y="3396527"/>
            <a:ext cx="10113818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 </a:t>
            </a:r>
            <a:r>
              <a:rPr lang="zh-TW" altLang="zh-TW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全球華人</a:t>
            </a:r>
            <a:r>
              <a:rPr lang="en-US" altLang="zh-TW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96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/>
          <p:cNvSpPr txBox="1"/>
          <p:nvPr/>
        </p:nvSpPr>
        <p:spPr>
          <a:xfrm>
            <a:off x="2777687" y="985067"/>
            <a:ext cx="639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 System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3322795" y="5286280"/>
            <a:ext cx="5301663" cy="5671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endParaRPr lang="zh-TW" altLang="en-US" sz="32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 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3525759" y="2455349"/>
            <a:ext cx="4955306" cy="1834224"/>
            <a:chOff x="3525759" y="2455349"/>
            <a:chExt cx="4955306" cy="1834224"/>
          </a:xfrm>
        </p:grpSpPr>
        <p:sp>
          <p:nvSpPr>
            <p:cNvPr id="2" name="圓角矩形 1"/>
            <p:cNvSpPr/>
            <p:nvPr/>
          </p:nvSpPr>
          <p:spPr>
            <a:xfrm>
              <a:off x="3525759" y="2906372"/>
              <a:ext cx="1274612" cy="56710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0000"/>
                  </a:solidFill>
                  <a:ea typeface="微軟正黑體" panose="020B0604030504040204" pitchFamily="34" charset="-120"/>
                </a:rPr>
                <a:t>TFIDF</a:t>
              </a:r>
              <a:endParaRPr lang="zh-TW" altLang="en-US" sz="2800" dirty="0">
                <a:solidFill>
                  <a:srgbClr val="FF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4357032" y="3722469"/>
              <a:ext cx="1477812" cy="56710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92D050"/>
                  </a:solidFill>
                </a:rPr>
                <a:t>Laplace</a:t>
              </a:r>
              <a:endParaRPr lang="zh-TW" altLang="en-US" sz="28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6190447" y="3704909"/>
              <a:ext cx="2290618" cy="56710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00B0F0"/>
                  </a:solidFill>
                  <a:ea typeface="微軟正黑體" panose="020B0604030504040204" pitchFamily="34" charset="-120"/>
                </a:rPr>
                <a:t>Stop Words</a:t>
              </a:r>
              <a:endParaRPr lang="zh-TW" altLang="en-US" sz="2800" dirty="0">
                <a:solidFill>
                  <a:srgbClr val="00B0F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095938" y="2455349"/>
              <a:ext cx="2219022" cy="56710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Word Match</a:t>
              </a: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948975" y="2879140"/>
              <a:ext cx="1323104" cy="56710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7030A0"/>
                  </a:solidFill>
                </a:rPr>
                <a:t>BM25</a:t>
              </a:r>
              <a:endParaRPr lang="zh-TW" altLang="en-US" sz="28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4776110" y="3097619"/>
              <a:ext cx="2290618" cy="56710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C000"/>
                  </a:solidFill>
                </a:rPr>
                <a:t>Edit Distance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197735" y="4487743"/>
            <a:ext cx="5551785" cy="669874"/>
            <a:chOff x="3197735" y="4487743"/>
            <a:chExt cx="5551785" cy="669874"/>
          </a:xfrm>
        </p:grpSpPr>
        <p:sp>
          <p:nvSpPr>
            <p:cNvPr id="8" name="向下箭號 7"/>
            <p:cNvSpPr/>
            <p:nvPr/>
          </p:nvSpPr>
          <p:spPr>
            <a:xfrm>
              <a:off x="5735800" y="4548017"/>
              <a:ext cx="475657" cy="60960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197735" y="4487743"/>
              <a:ext cx="5551785" cy="875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7878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8825" y="875586"/>
            <a:ext cx="8500258" cy="569595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+ DNN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887" y="247349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334341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2748280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247349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2829095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2473495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2748280"/>
            <a:ext cx="885828" cy="164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618963"/>
            <a:ext cx="3740788" cy="770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618963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334417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1887" y="4207298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4035" y="4389437"/>
            <a:ext cx="6923277" cy="92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 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</p:spTree>
    <p:extLst>
      <p:ext uri="{BB962C8B-B14F-4D97-AF65-F5344CB8AC3E}">
        <p14:creationId xmlns:p14="http://schemas.microsoft.com/office/powerpoint/2010/main" val="20185369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1887" y="247349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334341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2748280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247349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2829095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2473495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2748280"/>
            <a:ext cx="885828" cy="164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618963"/>
            <a:ext cx="3740788" cy="770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618963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334417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1887" y="4207298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4035" y="4389437"/>
            <a:ext cx="6923277" cy="92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8660" y="5702258"/>
            <a:ext cx="3957158" cy="5495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</a:p>
        </p:txBody>
      </p:sp>
      <p:cxnSp>
        <p:nvCxnSpPr>
          <p:cNvPr id="38" name="直線單箭頭接點 37"/>
          <p:cNvCxnSpPr>
            <a:stCxn id="33" idx="3"/>
            <a:endCxn id="30" idx="1"/>
          </p:cNvCxnSpPr>
          <p:nvPr/>
        </p:nvCxnSpPr>
        <p:spPr>
          <a:xfrm flipV="1">
            <a:off x="4525818" y="4389437"/>
            <a:ext cx="5171494" cy="1587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 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  <p:sp>
        <p:nvSpPr>
          <p:cNvPr id="25" name="標題 1"/>
          <p:cNvSpPr>
            <a:spLocks noGrp="1"/>
          </p:cNvSpPr>
          <p:nvPr>
            <p:ph type="title"/>
          </p:nvPr>
        </p:nvSpPr>
        <p:spPr>
          <a:xfrm>
            <a:off x="2098825" y="875586"/>
            <a:ext cx="8500258" cy="569595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+ DNN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34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1887" y="247349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334341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2748280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2473495"/>
            <a:ext cx="2437476" cy="5495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2829095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2473495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2748280"/>
            <a:ext cx="885828" cy="164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618963"/>
            <a:ext cx="3740788" cy="770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618963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334417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1887" y="4207298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4035" y="4389437"/>
            <a:ext cx="6923277" cy="92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8660" y="5702258"/>
            <a:ext cx="395715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</a:p>
        </p:txBody>
      </p:sp>
      <p:cxnSp>
        <p:nvCxnSpPr>
          <p:cNvPr id="38" name="直線單箭頭接點 37"/>
          <p:cNvCxnSpPr>
            <a:stCxn id="33" idx="3"/>
            <a:endCxn id="30" idx="1"/>
          </p:cNvCxnSpPr>
          <p:nvPr/>
        </p:nvCxnSpPr>
        <p:spPr>
          <a:xfrm flipV="1">
            <a:off x="4525818" y="4389437"/>
            <a:ext cx="5171494" cy="1587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 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  <p:sp>
        <p:nvSpPr>
          <p:cNvPr id="25" name="標題 1"/>
          <p:cNvSpPr>
            <a:spLocks noGrp="1"/>
          </p:cNvSpPr>
          <p:nvPr>
            <p:ph type="title"/>
          </p:nvPr>
        </p:nvSpPr>
        <p:spPr>
          <a:xfrm>
            <a:off x="2098825" y="875586"/>
            <a:ext cx="8500258" cy="569595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+ DNN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79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Kaggle</a:t>
            </a:r>
            <a:r>
              <a:rPr lang="zh-TW" altLang="en-US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</a:t>
            </a:r>
            <a:r>
              <a:rPr lang="en-US" altLang="zh-TW" sz="28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Quara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Question Pair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016121" y="5680362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2"/>
              </a:rPr>
              <a:t>http://140.119.164.203/106_dm_team01/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 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  <p:sp>
        <p:nvSpPr>
          <p:cNvPr id="12" name="矩形 11"/>
          <p:cNvSpPr/>
          <p:nvPr/>
        </p:nvSpPr>
        <p:spPr>
          <a:xfrm>
            <a:off x="1357742" y="2105903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Train_Word_Match</a:t>
            </a:r>
          </a:p>
        </p:txBody>
      </p:sp>
      <p:sp>
        <p:nvSpPr>
          <p:cNvPr id="13" name="矩形 12"/>
          <p:cNvSpPr/>
          <p:nvPr/>
        </p:nvSpPr>
        <p:spPr>
          <a:xfrm>
            <a:off x="1357742" y="2701646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Train_Word_Match_OnlyStops</a:t>
            </a:r>
          </a:p>
        </p:txBody>
      </p:sp>
      <p:sp>
        <p:nvSpPr>
          <p:cNvPr id="14" name="矩形 13"/>
          <p:cNvSpPr/>
          <p:nvPr/>
        </p:nvSpPr>
        <p:spPr>
          <a:xfrm>
            <a:off x="1357744" y="3297389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Tfidf_Train_Word_Match</a:t>
            </a:r>
          </a:p>
        </p:txBody>
      </p:sp>
      <p:sp>
        <p:nvSpPr>
          <p:cNvPr id="15" name="矩形 14"/>
          <p:cNvSpPr/>
          <p:nvPr/>
        </p:nvSpPr>
        <p:spPr>
          <a:xfrm>
            <a:off x="1385454" y="3893133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Laplace</a:t>
            </a:r>
          </a:p>
        </p:txBody>
      </p:sp>
      <p:sp>
        <p:nvSpPr>
          <p:cNvPr id="16" name="矩形 15"/>
          <p:cNvSpPr/>
          <p:nvPr/>
        </p:nvSpPr>
        <p:spPr>
          <a:xfrm>
            <a:off x="1385453" y="4488876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BM25</a:t>
            </a:r>
          </a:p>
        </p:txBody>
      </p:sp>
      <p:sp>
        <p:nvSpPr>
          <p:cNvPr id="17" name="矩形 16"/>
          <p:cNvSpPr/>
          <p:nvPr/>
        </p:nvSpPr>
        <p:spPr>
          <a:xfrm>
            <a:off x="1385453" y="5084619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Word mover's distance(Word2Vec)</a:t>
            </a:r>
          </a:p>
        </p:txBody>
      </p:sp>
      <p:sp>
        <p:nvSpPr>
          <p:cNvPr id="18" name="矩形 17"/>
          <p:cNvSpPr/>
          <p:nvPr/>
        </p:nvSpPr>
        <p:spPr>
          <a:xfrm>
            <a:off x="1385453" y="5680362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Edit Distance</a:t>
            </a:r>
          </a:p>
        </p:txBody>
      </p:sp>
      <p:sp>
        <p:nvSpPr>
          <p:cNvPr id="19" name="矩形 18"/>
          <p:cNvSpPr/>
          <p:nvPr/>
        </p:nvSpPr>
        <p:spPr>
          <a:xfrm>
            <a:off x="6410038" y="3888521"/>
            <a:ext cx="1842656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XGBoost</a:t>
            </a:r>
          </a:p>
        </p:txBody>
      </p:sp>
      <p:cxnSp>
        <p:nvCxnSpPr>
          <p:cNvPr id="20" name="直線單箭頭接點 19"/>
          <p:cNvCxnSpPr>
            <a:stCxn id="12" idx="3"/>
            <a:endCxn id="19" idx="1"/>
          </p:cNvCxnSpPr>
          <p:nvPr/>
        </p:nvCxnSpPr>
        <p:spPr>
          <a:xfrm>
            <a:off x="4756727" y="2318339"/>
            <a:ext cx="1653311" cy="178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3" idx="3"/>
            <a:endCxn id="19" idx="1"/>
          </p:cNvCxnSpPr>
          <p:nvPr/>
        </p:nvCxnSpPr>
        <p:spPr>
          <a:xfrm>
            <a:off x="4756727" y="2914082"/>
            <a:ext cx="1653311" cy="1186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4" idx="3"/>
            <a:endCxn id="19" idx="1"/>
          </p:cNvCxnSpPr>
          <p:nvPr/>
        </p:nvCxnSpPr>
        <p:spPr>
          <a:xfrm>
            <a:off x="4756729" y="3509825"/>
            <a:ext cx="1653309" cy="591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3"/>
            <a:endCxn id="19" idx="1"/>
          </p:cNvCxnSpPr>
          <p:nvPr/>
        </p:nvCxnSpPr>
        <p:spPr>
          <a:xfrm flipV="1">
            <a:off x="4784439" y="4100957"/>
            <a:ext cx="1625599" cy="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3"/>
            <a:endCxn id="19" idx="1"/>
          </p:cNvCxnSpPr>
          <p:nvPr/>
        </p:nvCxnSpPr>
        <p:spPr>
          <a:xfrm flipV="1">
            <a:off x="4784438" y="4100957"/>
            <a:ext cx="1625600" cy="60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3"/>
            <a:endCxn id="19" idx="1"/>
          </p:cNvCxnSpPr>
          <p:nvPr/>
        </p:nvCxnSpPr>
        <p:spPr>
          <a:xfrm flipV="1">
            <a:off x="4784438" y="4100957"/>
            <a:ext cx="1625600" cy="1196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3"/>
            <a:endCxn id="19" idx="1"/>
          </p:cNvCxnSpPr>
          <p:nvPr/>
        </p:nvCxnSpPr>
        <p:spPr>
          <a:xfrm flipV="1">
            <a:off x="4784438" y="4100957"/>
            <a:ext cx="1625600" cy="179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051516" y="3592955"/>
            <a:ext cx="2345114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The Same</a:t>
            </a:r>
          </a:p>
        </p:txBody>
      </p:sp>
      <p:sp>
        <p:nvSpPr>
          <p:cNvPr id="28" name="矩形 27"/>
          <p:cNvSpPr/>
          <p:nvPr/>
        </p:nvSpPr>
        <p:spPr>
          <a:xfrm>
            <a:off x="9079228" y="4188698"/>
            <a:ext cx="2345114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Not The Same</a:t>
            </a:r>
          </a:p>
        </p:txBody>
      </p:sp>
      <p:cxnSp>
        <p:nvCxnSpPr>
          <p:cNvPr id="29" name="直線單箭頭接點 28"/>
          <p:cNvCxnSpPr>
            <a:stCxn id="19" idx="3"/>
            <a:endCxn id="27" idx="1"/>
          </p:cNvCxnSpPr>
          <p:nvPr/>
        </p:nvCxnSpPr>
        <p:spPr>
          <a:xfrm flipV="1">
            <a:off x="8252694" y="3805391"/>
            <a:ext cx="798822" cy="295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9" idx="3"/>
            <a:endCxn id="28" idx="1"/>
          </p:cNvCxnSpPr>
          <p:nvPr/>
        </p:nvCxnSpPr>
        <p:spPr>
          <a:xfrm>
            <a:off x="8252694" y="4100957"/>
            <a:ext cx="826534" cy="300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75823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2018 </a:t>
            </a:r>
            <a:r>
              <a:rPr lang="zh-TW" altLang="en-US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資料創新應用競賽 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Patent Evaluator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 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40" b="13309"/>
          <a:stretch/>
        </p:blipFill>
        <p:spPr>
          <a:xfrm>
            <a:off x="1210401" y="1939636"/>
            <a:ext cx="9771198" cy="42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3736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0" y="1741632"/>
            <a:ext cx="3231285" cy="4314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5719127" y="1213369"/>
            <a:ext cx="5172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/>
              <a:t>王選仲</a:t>
            </a:r>
            <a:r>
              <a:rPr lang="en-US" altLang="zh-TW" sz="3600" b="1" dirty="0"/>
              <a:t> </a:t>
            </a:r>
            <a:r>
              <a:rPr lang="en-US" altLang="zh-TW" sz="3600" b="1" dirty="0" err="1"/>
              <a:t>GoatWang</a:t>
            </a:r>
            <a:endParaRPr lang="zh-TW" altLang="en-US" sz="36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36283" y="1982810"/>
            <a:ext cx="827213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得獎經歷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iThome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競賽文章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三萬人次觀看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新竹開放資料黑客松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第二名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CASA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大數據行銷爭霸戰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銀質獎</a:t>
            </a:r>
            <a:endParaRPr lang="en-US" altLang="zh-TW" sz="1400" dirty="0">
              <a:latin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200" b="1" dirty="0">
                <a:latin typeface="微軟正黑體" panose="020B0604030504040204" pitchFamily="34" charset="-120"/>
              </a:rPr>
              <a:t>外語能力</a:t>
            </a:r>
            <a:endParaRPr lang="en-US" altLang="zh-TW" sz="2200" b="1" dirty="0">
              <a:latin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zh-TW" altLang="en-US" sz="2200" dirty="0">
                <a:latin typeface="微軟正黑體" panose="020B0604030504040204" pitchFamily="34" charset="-120"/>
              </a:rPr>
              <a:t>雅思</a:t>
            </a:r>
            <a:r>
              <a:rPr lang="en-US" altLang="zh-TW" sz="2200" dirty="0">
                <a:latin typeface="微軟正黑體" panose="020B0604030504040204" pitchFamily="34" charset="-120"/>
              </a:rPr>
              <a:t>6.5 (</a:t>
            </a:r>
            <a:r>
              <a:rPr lang="zh-TW" altLang="en-US" sz="2200" dirty="0">
                <a:latin typeface="微軟正黑體" panose="020B0604030504040204" pitchFamily="34" charset="-120"/>
              </a:rPr>
              <a:t>聽</a:t>
            </a:r>
            <a:r>
              <a:rPr lang="en-US" altLang="zh-TW" sz="2200" dirty="0">
                <a:latin typeface="微軟正黑體" panose="020B0604030504040204" pitchFamily="34" charset="-120"/>
              </a:rPr>
              <a:t>:6.5, </a:t>
            </a:r>
            <a:r>
              <a:rPr lang="zh-TW" altLang="en-US" sz="2200" dirty="0">
                <a:latin typeface="微軟正黑體" panose="020B0604030504040204" pitchFamily="34" charset="-120"/>
              </a:rPr>
              <a:t>說</a:t>
            </a:r>
            <a:r>
              <a:rPr lang="en-US" altLang="zh-TW" sz="2200" dirty="0">
                <a:latin typeface="微軟正黑體" panose="020B0604030504040204" pitchFamily="34" charset="-120"/>
              </a:rPr>
              <a:t>:6, </a:t>
            </a:r>
            <a:r>
              <a:rPr lang="zh-TW" altLang="en-US" sz="2200" dirty="0">
                <a:latin typeface="微軟正黑體" panose="020B0604030504040204" pitchFamily="34" charset="-120"/>
              </a:rPr>
              <a:t>讀</a:t>
            </a:r>
            <a:r>
              <a:rPr lang="en-US" altLang="zh-TW" sz="2200" dirty="0">
                <a:latin typeface="微軟正黑體" panose="020B0604030504040204" pitchFamily="34" charset="-120"/>
              </a:rPr>
              <a:t>:6, </a:t>
            </a:r>
            <a:r>
              <a:rPr lang="zh-TW" altLang="en-US" sz="2200" dirty="0">
                <a:latin typeface="微軟正黑體" panose="020B0604030504040204" pitchFamily="34" charset="-120"/>
              </a:rPr>
              <a:t>寫</a:t>
            </a:r>
            <a:r>
              <a:rPr lang="en-US" altLang="zh-TW" sz="2200" dirty="0">
                <a:latin typeface="微軟正黑體" panose="020B0604030504040204" pitchFamily="34" charset="-120"/>
              </a:rPr>
              <a:t>:7)</a:t>
            </a:r>
            <a:endParaRPr lang="en-US" altLang="zh-TW" sz="2200" dirty="0"/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200" b="1" dirty="0">
                <a:latin typeface="微軟正黑體" panose="020B0604030504040204" pitchFamily="34" charset="-120"/>
              </a:rPr>
              <a:t>聯絡方式</a:t>
            </a: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>
                <a:latin typeface="微軟正黑體" panose="020B0604030504040204" pitchFamily="34" charset="-120"/>
                <a:hlinkClick r:id="rId4"/>
              </a:rPr>
              <a:t>jeremy4555@yahoo.com.tw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>
                <a:latin typeface="微軟正黑體" panose="020B0604030504040204" pitchFamily="34" charset="-120"/>
              </a:rPr>
              <a:t>0921687452</a:t>
            </a: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 err="1">
                <a:latin typeface="微軟正黑體" panose="020B0604030504040204" pitchFamily="34" charset="-120"/>
              </a:rPr>
              <a:t>aaa</a:t>
            </a:r>
            <a:endParaRPr lang="en-US" altLang="zh-TW" sz="2200" dirty="0">
              <a:latin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79242" y="505483"/>
            <a:ext cx="3736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Finding Jobs…</a:t>
            </a:r>
            <a:endParaRPr lang="zh-TW" altLang="en-US" sz="40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191552" y="5651519"/>
            <a:ext cx="3703066" cy="695550"/>
            <a:chOff x="7842389" y="5660740"/>
            <a:chExt cx="4349610" cy="90444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5"/>
            <a:srcRect l="87806"/>
            <a:stretch/>
          </p:blipFill>
          <p:spPr>
            <a:xfrm>
              <a:off x="11009744" y="5660740"/>
              <a:ext cx="1182255" cy="90444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5"/>
            <a:srcRect r="67330"/>
            <a:stretch/>
          </p:blipFill>
          <p:spPr>
            <a:xfrm>
              <a:off x="7842389" y="5660740"/>
              <a:ext cx="3167355" cy="904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9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2C71E-75AE-4131-A86C-74F214AB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D6242-C09C-4032-A18D-404C1E8B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34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4851" y="2485623"/>
            <a:ext cx="1152659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 </a:t>
            </a:r>
            <a:r>
              <a:rPr lang="zh-TW" altLang="zh-TW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endParaRPr lang="en-US" altLang="zh-TW" sz="4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7614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013533" y="2887292"/>
            <a:ext cx="2290618" cy="5671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Efficiency</a:t>
            </a:r>
            <a:endParaRPr lang="zh-TW" altLang="en-US" sz="28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13533" y="3763950"/>
            <a:ext cx="2290618" cy="5671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endParaRPr lang="zh-TW" altLang="en-US" sz="28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427026" y="2003036"/>
            <a:ext cx="3463632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 Concern</a:t>
            </a:r>
            <a:endParaRPr lang="zh-TW" altLang="en-US" sz="32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58370" y="2003036"/>
            <a:ext cx="3223489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32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5620118" y="2990735"/>
            <a:ext cx="988291" cy="36021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419285" y="3763950"/>
            <a:ext cx="5301663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Content-based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5620118" y="3867392"/>
            <a:ext cx="988291" cy="36021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419284" y="2883493"/>
            <a:ext cx="5301663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Collaborative Filtering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2464582" y="930497"/>
            <a:ext cx="776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Recommendation System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3579341" y="5628306"/>
            <a:ext cx="5301663" cy="5671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endParaRPr lang="zh-TW" altLang="en-US" sz="32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  <p:sp>
        <p:nvSpPr>
          <p:cNvPr id="3" name="等腰三角形 2"/>
          <p:cNvSpPr/>
          <p:nvPr/>
        </p:nvSpPr>
        <p:spPr>
          <a:xfrm flipV="1">
            <a:off x="1780100" y="4847493"/>
            <a:ext cx="8668326" cy="4586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9750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1680" y="527685"/>
            <a:ext cx="8896726" cy="569595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+ DNN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887" y="154062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2918546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135" y="360544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947" y="223164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1815412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154062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8" idx="3"/>
            <a:endCxn id="18" idx="1"/>
          </p:cNvCxnSpPr>
          <p:nvPr/>
        </p:nvCxnSpPr>
        <p:spPr>
          <a:xfrm>
            <a:off x="2774035" y="2506433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19048" y="223164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1896227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1540627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41384" y="2231648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stCxn id="18" idx="3"/>
            <a:endCxn id="22" idx="1"/>
          </p:cNvCxnSpPr>
          <p:nvPr/>
        </p:nvCxnSpPr>
        <p:spPr>
          <a:xfrm>
            <a:off x="5956524" y="2587248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1815412"/>
            <a:ext cx="885828" cy="2574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2" idx="3"/>
            <a:endCxn id="30" idx="1"/>
          </p:cNvCxnSpPr>
          <p:nvPr/>
        </p:nvCxnSpPr>
        <p:spPr>
          <a:xfrm>
            <a:off x="8811484" y="2619013"/>
            <a:ext cx="885828" cy="1770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194092"/>
            <a:ext cx="3740788" cy="1195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54" idx="3"/>
            <a:endCxn id="30" idx="1"/>
          </p:cNvCxnSpPr>
          <p:nvPr/>
        </p:nvCxnSpPr>
        <p:spPr>
          <a:xfrm>
            <a:off x="5961868" y="3880230"/>
            <a:ext cx="3735444" cy="509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194092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291930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/>
          <p:cNvCxnSpPr>
            <a:stCxn id="7" idx="3"/>
            <a:endCxn id="54" idx="1"/>
          </p:cNvCxnSpPr>
          <p:nvPr/>
        </p:nvCxnSpPr>
        <p:spPr>
          <a:xfrm flipV="1">
            <a:off x="2755249" y="3880230"/>
            <a:ext cx="76914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524392" y="360544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0135" y="429158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2283" y="4389437"/>
            <a:ext cx="6925029" cy="17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80135" y="4985494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2749905" y="4405730"/>
            <a:ext cx="6925029" cy="870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96951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1887" y="154062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2918546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135" y="360544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947" y="223164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1815412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154062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8" idx="3"/>
            <a:endCxn id="18" idx="1"/>
          </p:cNvCxnSpPr>
          <p:nvPr/>
        </p:nvCxnSpPr>
        <p:spPr>
          <a:xfrm>
            <a:off x="2774035" y="2506433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19048" y="223164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1896227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1540627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41384" y="2231648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stCxn id="18" idx="3"/>
            <a:endCxn id="22" idx="1"/>
          </p:cNvCxnSpPr>
          <p:nvPr/>
        </p:nvCxnSpPr>
        <p:spPr>
          <a:xfrm>
            <a:off x="5956524" y="2587248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1815412"/>
            <a:ext cx="885828" cy="2574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2" idx="3"/>
            <a:endCxn id="30" idx="1"/>
          </p:cNvCxnSpPr>
          <p:nvPr/>
        </p:nvCxnSpPr>
        <p:spPr>
          <a:xfrm>
            <a:off x="8811484" y="2619013"/>
            <a:ext cx="885828" cy="1770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194092"/>
            <a:ext cx="3740788" cy="1195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54" idx="3"/>
          </p:cNvCxnSpPr>
          <p:nvPr/>
        </p:nvCxnSpPr>
        <p:spPr>
          <a:xfrm>
            <a:off x="5961868" y="3880230"/>
            <a:ext cx="3735444" cy="470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194092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291930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/>
          <p:cNvCxnSpPr>
            <a:stCxn id="7" idx="3"/>
            <a:endCxn id="54" idx="1"/>
          </p:cNvCxnSpPr>
          <p:nvPr/>
        </p:nvCxnSpPr>
        <p:spPr>
          <a:xfrm flipV="1">
            <a:off x="2755249" y="3880230"/>
            <a:ext cx="76914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524392" y="360544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0135" y="429158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</p:cNvCxnSpPr>
          <p:nvPr/>
        </p:nvCxnSpPr>
        <p:spPr>
          <a:xfrm flipV="1">
            <a:off x="2772283" y="4350801"/>
            <a:ext cx="6925029" cy="215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80135" y="4985494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單箭頭接點 75"/>
          <p:cNvCxnSpPr>
            <a:stCxn id="75" idx="3"/>
          </p:cNvCxnSpPr>
          <p:nvPr/>
        </p:nvCxnSpPr>
        <p:spPr>
          <a:xfrm flipV="1">
            <a:off x="2772283" y="4354214"/>
            <a:ext cx="6902651" cy="9060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8660" y="5702258"/>
            <a:ext cx="3957158" cy="5495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Collaborative Filtering Factor</a:t>
            </a:r>
          </a:p>
        </p:txBody>
      </p:sp>
      <p:cxnSp>
        <p:nvCxnSpPr>
          <p:cNvPr id="38" name="直線單箭頭接點 37"/>
          <p:cNvCxnSpPr>
            <a:stCxn id="33" idx="3"/>
          </p:cNvCxnSpPr>
          <p:nvPr/>
        </p:nvCxnSpPr>
        <p:spPr>
          <a:xfrm flipV="1">
            <a:off x="4525818" y="4337921"/>
            <a:ext cx="5171494" cy="1639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  <p:sp>
        <p:nvSpPr>
          <p:cNvPr id="39" name="標題 1"/>
          <p:cNvSpPr txBox="1">
            <a:spLocks/>
          </p:cNvSpPr>
          <p:nvPr/>
        </p:nvSpPr>
        <p:spPr>
          <a:xfrm>
            <a:off x="2011680" y="527685"/>
            <a:ext cx="8896726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+ DNN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45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1887" y="154062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2918546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135" y="360544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947" y="223164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1815412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1540627"/>
            <a:ext cx="2437476" cy="5495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8" idx="3"/>
            <a:endCxn id="18" idx="1"/>
          </p:cNvCxnSpPr>
          <p:nvPr/>
        </p:nvCxnSpPr>
        <p:spPr>
          <a:xfrm>
            <a:off x="2774035" y="2506433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19048" y="2231648"/>
            <a:ext cx="2437476" cy="5495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1896227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1540627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41384" y="2231648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stCxn id="18" idx="3"/>
            <a:endCxn id="22" idx="1"/>
          </p:cNvCxnSpPr>
          <p:nvPr/>
        </p:nvCxnSpPr>
        <p:spPr>
          <a:xfrm>
            <a:off x="5956524" y="2587248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1815412"/>
            <a:ext cx="885828" cy="2574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2" idx="3"/>
            <a:endCxn id="30" idx="1"/>
          </p:cNvCxnSpPr>
          <p:nvPr/>
        </p:nvCxnSpPr>
        <p:spPr>
          <a:xfrm>
            <a:off x="8811484" y="2619013"/>
            <a:ext cx="885828" cy="1770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194092"/>
            <a:ext cx="3740788" cy="1195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54" idx="3"/>
            <a:endCxn id="30" idx="1"/>
          </p:cNvCxnSpPr>
          <p:nvPr/>
        </p:nvCxnSpPr>
        <p:spPr>
          <a:xfrm>
            <a:off x="5961868" y="3880230"/>
            <a:ext cx="3735444" cy="509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194092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291930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/>
          <p:cNvCxnSpPr>
            <a:stCxn id="7" idx="3"/>
            <a:endCxn id="54" idx="1"/>
          </p:cNvCxnSpPr>
          <p:nvPr/>
        </p:nvCxnSpPr>
        <p:spPr>
          <a:xfrm flipV="1">
            <a:off x="2755249" y="3880230"/>
            <a:ext cx="76914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524392" y="360544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0135" y="429158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2283" y="4389437"/>
            <a:ext cx="6925029" cy="17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80135" y="4985494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2749905" y="4405730"/>
            <a:ext cx="6925029" cy="870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8660" y="5702258"/>
            <a:ext cx="395715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Collaborative Filtering Factor</a:t>
            </a:r>
          </a:p>
        </p:txBody>
      </p:sp>
      <p:cxnSp>
        <p:nvCxnSpPr>
          <p:cNvPr id="38" name="直線單箭頭接點 37"/>
          <p:cNvCxnSpPr>
            <a:stCxn id="33" idx="3"/>
            <a:endCxn id="30" idx="1"/>
          </p:cNvCxnSpPr>
          <p:nvPr/>
        </p:nvCxnSpPr>
        <p:spPr>
          <a:xfrm flipV="1">
            <a:off x="4525818" y="4389437"/>
            <a:ext cx="5171494" cy="1587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2011680" y="527685"/>
            <a:ext cx="8896726" cy="569595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+ DNN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52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72" y="1825624"/>
            <a:ext cx="8439856" cy="4747419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Kaggle</a:t>
            </a:r>
            <a:r>
              <a:rPr lang="zh-TW" altLang="en-US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 </a:t>
            </a:r>
            <a:r>
              <a:rPr lang="en-US" altLang="zh-TW" sz="28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Mercari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Price Suggestion Challenge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638472" y="6175942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http://140.119.164.203/106_dm_team01/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25657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Chatbot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Recommendation System</a:t>
            </a:r>
          </a:p>
        </p:txBody>
      </p:sp>
      <p:pic>
        <p:nvPicPr>
          <p:cNvPr id="1026" name="Picture 2" descr="dem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874394"/>
            <a:ext cx="5781534" cy="48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35634" y="6218507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4"/>
              </a:rPr>
              <a:t>https://github.com/GoatWang/HsinchuHackthon_QA1999_ClassifierTraining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40182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4851" y="2485623"/>
            <a:ext cx="1152659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 </a:t>
            </a:r>
            <a:r>
              <a:rPr lang="zh-TW" altLang="en-US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全球華人</a:t>
            </a:r>
            <a:r>
              <a:rPr lang="en-US" altLang="zh-TW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</p:spTree>
    <p:extLst>
      <p:ext uri="{BB962C8B-B14F-4D97-AF65-F5344CB8AC3E}">
        <p14:creationId xmlns:p14="http://schemas.microsoft.com/office/powerpoint/2010/main" val="272284796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紅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806</Words>
  <Application>Microsoft Office PowerPoint</Application>
  <PresentationFormat>寬螢幕</PresentationFormat>
  <Paragraphs>164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Arial</vt:lpstr>
      <vt:lpstr>Arial Black</vt:lpstr>
      <vt:lpstr>Calibri</vt:lpstr>
      <vt:lpstr>Calibri Light</vt:lpstr>
      <vt:lpstr>Office 佈景主題</vt:lpstr>
      <vt:lpstr>1_Office 佈景主題</vt:lpstr>
      <vt:lpstr>AI+ Solution Match Pitch</vt:lpstr>
      <vt:lpstr>PowerPoint 簡報</vt:lpstr>
      <vt:lpstr>PowerPoint 簡報</vt:lpstr>
      <vt:lpstr>LSTM(RNN or CNN) + DNN</vt:lpstr>
      <vt:lpstr>PowerPoint 簡報</vt:lpstr>
      <vt:lpstr>LSTM(RNN or CNN) + DNN</vt:lpstr>
      <vt:lpstr>PowerPoint 簡報</vt:lpstr>
      <vt:lpstr>PowerPoint 簡報</vt:lpstr>
      <vt:lpstr>PowerPoint 簡報</vt:lpstr>
      <vt:lpstr>PowerPoint 簡報</vt:lpstr>
      <vt:lpstr>LSTM(RNN or CNN) + DNN</vt:lpstr>
      <vt:lpstr>LSTM(RNN or CNN) + DNN</vt:lpstr>
      <vt:lpstr>LSTM(RNN or CNN) + DNN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專利檢索延伸器 Patent QueryExtender</dc:title>
  <dc:creator>Ming-Hsien Tsai</dc:creator>
  <cp:lastModifiedBy>Jeremy Wang</cp:lastModifiedBy>
  <cp:revision>261</cp:revision>
  <dcterms:created xsi:type="dcterms:W3CDTF">2018-05-22T03:04:54Z</dcterms:created>
  <dcterms:modified xsi:type="dcterms:W3CDTF">2019-09-08T03:55:46Z</dcterms:modified>
</cp:coreProperties>
</file>