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26"/>
  </p:notesMasterIdLst>
  <p:handoutMasterIdLst>
    <p:handoutMasterId r:id="rId27"/>
  </p:handoutMasterIdLst>
  <p:sldIdLst>
    <p:sldId id="264" r:id="rId2"/>
    <p:sldId id="319" r:id="rId3"/>
    <p:sldId id="368" r:id="rId4"/>
    <p:sldId id="344" r:id="rId5"/>
    <p:sldId id="316" r:id="rId6"/>
    <p:sldId id="317" r:id="rId7"/>
    <p:sldId id="345" r:id="rId8"/>
    <p:sldId id="346" r:id="rId9"/>
    <p:sldId id="347" r:id="rId10"/>
    <p:sldId id="348" r:id="rId11"/>
    <p:sldId id="349" r:id="rId12"/>
    <p:sldId id="350" r:id="rId13"/>
    <p:sldId id="359" r:id="rId14"/>
    <p:sldId id="351" r:id="rId15"/>
    <p:sldId id="352" r:id="rId16"/>
    <p:sldId id="353" r:id="rId17"/>
    <p:sldId id="356" r:id="rId18"/>
    <p:sldId id="357" r:id="rId19"/>
    <p:sldId id="358" r:id="rId20"/>
    <p:sldId id="354" r:id="rId21"/>
    <p:sldId id="360" r:id="rId22"/>
    <p:sldId id="366" r:id="rId23"/>
    <p:sldId id="367" r:id="rId24"/>
    <p:sldId id="260" r:id="rId25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1755" autoAdjust="0"/>
  </p:normalViewPr>
  <p:slideViewPr>
    <p:cSldViewPr showGuides="1">
      <p:cViewPr varScale="1">
        <p:scale>
          <a:sx n="54" d="100"/>
          <a:sy n="54" d="100"/>
        </p:scale>
        <p:origin x="-1011" y="-65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" y="-138880"/>
            <a:ext cx="9905999" cy="68203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5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273050"/>
            <a:ext cx="3481958" cy="116205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050"/>
            <a:ext cx="5760021" cy="6180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1435100"/>
            <a:ext cx="3481958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379662" cy="610669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72481" y="274638"/>
            <a:ext cx="6756970" cy="61066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272480" y="764704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粗體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393939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8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24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20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itchFamily="34" charset="0"/>
        <a:buChar char="–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tats.stackexchange.com/questions/194734/dbscan-what-is-a-core-point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hyperlink" Target="http://stanford.edu/class/ee103/visualizations/kmeans/kmeans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Machion</a:t>
            </a:r>
            <a:r>
              <a:rPr lang="en-US" altLang="zh-TW" dirty="0"/>
              <a:t> Learning</a:t>
            </a:r>
            <a:br>
              <a:rPr lang="en-US" altLang="zh-TW" dirty="0"/>
            </a:br>
            <a:r>
              <a:rPr lang="en-US" altLang="zh-TW" dirty="0"/>
              <a:t>03</a:t>
            </a:r>
            <a:r>
              <a:rPr lang="zh-TW" altLang="en-US" dirty="0"/>
              <a:t> </a:t>
            </a:r>
            <a:r>
              <a:rPr lang="en-US" altLang="zh-TW" dirty="0"/>
              <a:t>Clustering</a:t>
            </a:r>
            <a:r>
              <a:rPr lang="zh-TW" altLang="en-US" dirty="0"/>
              <a:t> </a:t>
            </a:r>
            <a:r>
              <a:rPr lang="en-US" altLang="zh-TW" dirty="0"/>
              <a:t>Theory</a:t>
            </a:r>
            <a:endParaRPr lang="zh-TW" altLang="en-US" dirty="0">
              <a:solidFill>
                <a:srgbClr val="393939"/>
              </a:solidFill>
            </a:endParaRPr>
          </a:p>
        </p:txBody>
      </p:sp>
      <p:sp>
        <p:nvSpPr>
          <p:cNvPr id="7" name="副標題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姓名  王選仲</a:t>
            </a: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興創知能 </a:t>
            </a: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AI</a:t>
            </a: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工程師</a:t>
            </a:r>
            <a:endParaRPr lang="en-US" altLang="zh-TW" b="0" dirty="0">
              <a:latin typeface="Microsoft YaHei UI" pitchFamily="34" charset="-122"/>
              <a:ea typeface="Microsoft YaHei UI" pitchFamily="34" charset="-122"/>
            </a:endParaRP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2020.05.03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5435025"/>
            <a:ext cx="55173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jeremy4555@yahoo.com.tw</a:t>
            </a:r>
            <a:endParaRPr lang="zh-TW" altLang="en-US" sz="1600" dirty="0">
              <a:solidFill>
                <a:srgbClr val="888888"/>
              </a:solidFill>
              <a:latin typeface="+mn-lt"/>
            </a:endParaRPr>
          </a:p>
          <a:p>
            <a:pPr eaLnBrk="1" hangingPunct="1"/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https://www.linkedin.com/in/hsuanchungwang/</a:t>
            </a: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C3796DC3-5694-44EC-8DD7-4FBA449A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Parameters</a:t>
            </a:r>
          </a:p>
          <a:p>
            <a:pPr lvl="1"/>
            <a:r>
              <a:rPr lang="en-US" altLang="zh-TW" dirty="0" err="1"/>
              <a:t>n_cluster</a:t>
            </a:r>
            <a:r>
              <a:rPr lang="en-US" altLang="zh-TW" dirty="0"/>
              <a:t>: </a:t>
            </a:r>
            <a:r>
              <a:rPr lang="zh-TW" altLang="en-US" dirty="0"/>
              <a:t>要分成幾個群</a:t>
            </a:r>
          </a:p>
          <a:p>
            <a:pPr lvl="1"/>
            <a:r>
              <a:rPr lang="en-US" altLang="zh-TW" dirty="0" err="1"/>
              <a:t>random_state</a:t>
            </a:r>
            <a:r>
              <a:rPr lang="en-US" altLang="zh-TW" dirty="0"/>
              <a:t>: </a:t>
            </a:r>
            <a:r>
              <a:rPr lang="zh-TW" altLang="en-US" dirty="0"/>
              <a:t>決定初始點的隨機</a:t>
            </a:r>
            <a:r>
              <a:rPr lang="en-US" altLang="zh-TW" dirty="0"/>
              <a:t>seed</a:t>
            </a:r>
          </a:p>
          <a:p>
            <a:r>
              <a:rPr lang="en-US" altLang="zh-TW" dirty="0"/>
              <a:t>Pros &amp; Cons</a:t>
            </a:r>
          </a:p>
          <a:p>
            <a:pPr lvl="1"/>
            <a:r>
              <a:rPr lang="zh-TW" altLang="en-US" dirty="0"/>
              <a:t>優點</a:t>
            </a:r>
          </a:p>
          <a:p>
            <a:pPr lvl="2"/>
            <a:r>
              <a:rPr lang="zh-TW" altLang="en-US" dirty="0"/>
              <a:t>效率</a:t>
            </a:r>
            <a:r>
              <a:rPr lang="en-US" altLang="zh-TW" dirty="0"/>
              <a:t>: </a:t>
            </a:r>
            <a:r>
              <a:rPr lang="zh-TW" altLang="en-US" dirty="0"/>
              <a:t>時間複雜度</a:t>
            </a:r>
            <a:r>
              <a:rPr lang="en-US" altLang="zh-TW" dirty="0"/>
              <a:t>O(</a:t>
            </a:r>
            <a:r>
              <a:rPr lang="en-US" altLang="zh-TW" dirty="0" err="1"/>
              <a:t>tkn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r>
              <a:rPr lang="en-US" altLang="zh-TW" dirty="0"/>
              <a:t>n</a:t>
            </a:r>
            <a:r>
              <a:rPr lang="zh-TW" altLang="en-US" dirty="0"/>
              <a:t>是資料點的個數，</a:t>
            </a:r>
            <a:r>
              <a:rPr lang="en-US" altLang="zh-TW" dirty="0"/>
              <a:t>k</a:t>
            </a:r>
            <a:r>
              <a:rPr lang="zh-TW" altLang="en-US" dirty="0"/>
              <a:t>是群的個數，</a:t>
            </a:r>
            <a:r>
              <a:rPr lang="en-US" altLang="zh-TW" dirty="0"/>
              <a:t>t</a:t>
            </a:r>
            <a:r>
              <a:rPr lang="zh-TW" altLang="en-US" dirty="0"/>
              <a:t>是迴圈的個數，一班來說</a:t>
            </a:r>
            <a:r>
              <a:rPr lang="en-US" altLang="zh-TW" dirty="0"/>
              <a:t>: k, t &lt;&lt; n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缺點</a:t>
            </a:r>
          </a:p>
          <a:p>
            <a:pPr lvl="2"/>
            <a:r>
              <a:rPr lang="zh-TW" altLang="en-US" dirty="0"/>
              <a:t>需要指定分成幾群</a:t>
            </a:r>
          </a:p>
          <a:p>
            <a:pPr lvl="2"/>
            <a:r>
              <a:rPr lang="zh-TW" altLang="en-US" dirty="0"/>
              <a:t>無法處理具有雜訊</a:t>
            </a:r>
            <a:r>
              <a:rPr lang="en-US" altLang="zh-TW" dirty="0"/>
              <a:t>(noisy)</a:t>
            </a:r>
            <a:r>
              <a:rPr lang="zh-TW" altLang="en-US" dirty="0"/>
              <a:t>的資料及離群值</a:t>
            </a:r>
            <a:r>
              <a:rPr lang="en-US" altLang="zh-TW" dirty="0"/>
              <a:t>(outliers)</a:t>
            </a:r>
          </a:p>
          <a:p>
            <a:pPr lvl="2"/>
            <a:r>
              <a:rPr lang="zh-TW" altLang="en-US" dirty="0"/>
              <a:t>無法處理不同大小及不同密度的群</a:t>
            </a:r>
            <a:endParaRPr lang="en-US" altLang="zh-TW" dirty="0"/>
          </a:p>
          <a:p>
            <a:pPr lvl="2"/>
            <a:r>
              <a:rPr lang="zh-TW" altLang="en-US" dirty="0"/>
              <a:t>無法發現凸多邊形</a:t>
            </a:r>
            <a:r>
              <a:rPr lang="en-US" altLang="zh-TW" dirty="0"/>
              <a:t>(non-convex)</a:t>
            </a:r>
            <a:r>
              <a:rPr lang="zh-TW" altLang="en-US" dirty="0"/>
              <a:t>以外的群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F16A4F9E-54FE-481A-96BF-E7F33A07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157C233E-7EF8-48BF-9165-83C64CE9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xmlns="" id="{9008070C-7A33-4A90-B6F8-ACA1530577A6}"/>
              </a:ext>
            </a:extLst>
          </p:cNvPr>
          <p:cNvSpPr txBox="1">
            <a:spLocks/>
          </p:cNvSpPr>
          <p:nvPr/>
        </p:nvSpPr>
        <p:spPr bwMode="ltGray">
          <a:xfrm>
            <a:off x="272480" y="762000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Parameters</a:t>
            </a:r>
          </a:p>
          <a:p>
            <a:pPr lvl="1"/>
            <a:r>
              <a:rPr lang="en-US" altLang="zh-TW"/>
              <a:t>n_cluster: </a:t>
            </a:r>
            <a:r>
              <a:rPr lang="zh-TW" altLang="en-US"/>
              <a:t>要分成幾個群</a:t>
            </a:r>
          </a:p>
          <a:p>
            <a:pPr lvl="1"/>
            <a:r>
              <a:rPr lang="en-US" altLang="zh-TW"/>
              <a:t>random_state: </a:t>
            </a:r>
            <a:r>
              <a:rPr lang="zh-TW" altLang="en-US"/>
              <a:t>決定初始點的隨機</a:t>
            </a:r>
            <a:r>
              <a:rPr lang="en-US" altLang="zh-TW"/>
              <a:t>seed</a:t>
            </a:r>
          </a:p>
          <a:p>
            <a:r>
              <a:rPr lang="en-US" altLang="zh-TW"/>
              <a:t>Pros &amp; Cons</a:t>
            </a:r>
          </a:p>
          <a:p>
            <a:pPr lvl="1"/>
            <a:r>
              <a:rPr lang="zh-TW" altLang="en-US"/>
              <a:t>優點</a:t>
            </a:r>
          </a:p>
          <a:p>
            <a:pPr lvl="2"/>
            <a:r>
              <a:rPr lang="zh-TW" altLang="en-US"/>
              <a:t>效率</a:t>
            </a:r>
            <a:r>
              <a:rPr lang="en-US" altLang="zh-TW"/>
              <a:t>: </a:t>
            </a:r>
            <a:r>
              <a:rPr lang="zh-TW" altLang="en-US"/>
              <a:t>時間複雜度</a:t>
            </a:r>
            <a:r>
              <a:rPr lang="en-US" altLang="zh-TW"/>
              <a:t>O(tkn)</a:t>
            </a:r>
            <a:r>
              <a:rPr lang="zh-TW" altLang="en-US"/>
              <a:t>。</a:t>
            </a:r>
            <a:r>
              <a:rPr lang="en-US" altLang="zh-TW"/>
              <a:t>n</a:t>
            </a:r>
            <a:r>
              <a:rPr lang="zh-TW" altLang="en-US"/>
              <a:t>是資料點的個數，</a:t>
            </a:r>
            <a:r>
              <a:rPr lang="en-US" altLang="zh-TW"/>
              <a:t>k</a:t>
            </a:r>
            <a:r>
              <a:rPr lang="zh-TW" altLang="en-US"/>
              <a:t>是群的個數，</a:t>
            </a:r>
            <a:r>
              <a:rPr lang="en-US" altLang="zh-TW"/>
              <a:t>t</a:t>
            </a:r>
            <a:r>
              <a:rPr lang="zh-TW" altLang="en-US"/>
              <a:t>是迴圈的個數，一班來說</a:t>
            </a:r>
            <a:r>
              <a:rPr lang="en-US" altLang="zh-TW"/>
              <a:t>: k, t &lt;&lt; n</a:t>
            </a:r>
            <a:r>
              <a:rPr lang="zh-TW" altLang="en-US"/>
              <a:t>。</a:t>
            </a:r>
          </a:p>
          <a:p>
            <a:pPr lvl="1"/>
            <a:r>
              <a:rPr lang="zh-TW" altLang="en-US"/>
              <a:t>缺點</a:t>
            </a:r>
          </a:p>
          <a:p>
            <a:pPr lvl="2"/>
            <a:r>
              <a:rPr lang="zh-TW" altLang="en-US"/>
              <a:t>需要指定分成幾群</a:t>
            </a:r>
          </a:p>
          <a:p>
            <a:pPr lvl="2"/>
            <a:r>
              <a:rPr lang="zh-TW" altLang="en-US"/>
              <a:t>無法處理具有雜訊</a:t>
            </a:r>
            <a:r>
              <a:rPr lang="en-US" altLang="zh-TW"/>
              <a:t>(noisy)</a:t>
            </a:r>
            <a:r>
              <a:rPr lang="zh-TW" altLang="en-US"/>
              <a:t>的資料及離群值</a:t>
            </a:r>
            <a:r>
              <a:rPr lang="en-US" altLang="zh-TW"/>
              <a:t>(outliers)</a:t>
            </a:r>
          </a:p>
          <a:p>
            <a:pPr lvl="2"/>
            <a:r>
              <a:rPr lang="zh-TW" altLang="en-US"/>
              <a:t>無法處理不同大小及不同密度的群</a:t>
            </a:r>
            <a:endParaRPr lang="en-US" altLang="zh-TW"/>
          </a:p>
          <a:p>
            <a:pPr lvl="2"/>
            <a:r>
              <a:rPr lang="zh-TW" altLang="en-US"/>
              <a:t>無法發現凸多邊形</a:t>
            </a:r>
            <a:r>
              <a:rPr lang="en-US" altLang="zh-TW"/>
              <a:t>(non-convex)</a:t>
            </a:r>
            <a:r>
              <a:rPr lang="zh-TW" altLang="en-US"/>
              <a:t>以外的群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33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167215AF-BD77-4DAD-BC10-19595D54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876332E8-D958-443E-996F-ECEF97E7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19AD04DF-81BD-4429-8F01-B23F25E7D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60" y="3879252"/>
            <a:ext cx="5978648" cy="2740896"/>
          </a:xfrm>
          <a:prstGeom prst="rect">
            <a:avLst/>
          </a:prstGeom>
        </p:spPr>
      </p:pic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xmlns="" id="{52301B7B-4C37-4A9D-9B70-1C7585F7BE90}"/>
              </a:ext>
            </a:extLst>
          </p:cNvPr>
          <p:cNvSpPr txBox="1">
            <a:spLocks/>
          </p:cNvSpPr>
          <p:nvPr/>
        </p:nvSpPr>
        <p:spPr bwMode="ltGray">
          <a:xfrm>
            <a:off x="272480" y="762000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TW" altLang="en-US" dirty="0"/>
              <a:t>無法處理不同大小及不同密度的群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zh-TW" altLang="en-US" dirty="0"/>
              <a:t>無法發現凸多邊形</a:t>
            </a:r>
            <a:r>
              <a:rPr lang="en-US" altLang="zh-TW" dirty="0"/>
              <a:t>(non-convex)</a:t>
            </a:r>
            <a:r>
              <a:rPr lang="zh-TW" altLang="en-US" dirty="0"/>
              <a:t>以外的群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xmlns="" id="{4A7062DE-093E-4C5F-B1D2-D52739313882}"/>
              </a:ext>
            </a:extLst>
          </p:cNvPr>
          <p:cNvGrpSpPr/>
          <p:nvPr/>
        </p:nvGrpSpPr>
        <p:grpSpPr>
          <a:xfrm>
            <a:off x="2733674" y="1219200"/>
            <a:ext cx="5840537" cy="2209800"/>
            <a:chOff x="2733674" y="1457764"/>
            <a:chExt cx="5840537" cy="22098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xmlns="" id="{5A1BE687-6FA6-4720-8BE4-4536E4059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1" b="19478"/>
            <a:stretch/>
          </p:blipFill>
          <p:spPr>
            <a:xfrm>
              <a:off x="2738437" y="1457764"/>
              <a:ext cx="5835774" cy="190500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xmlns="" id="{9F09A34F-1693-4546-B88F-5887C613E2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870"/>
            <a:stretch/>
          </p:blipFill>
          <p:spPr>
            <a:xfrm>
              <a:off x="2733674" y="3362764"/>
              <a:ext cx="5835774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472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 err="1"/>
              <a:t>Implamentation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12F04D8-6CC3-4827-B745-79F2E3CC3C30}"/>
              </a:ext>
            </a:extLst>
          </p:cNvPr>
          <p:cNvSpPr/>
          <p:nvPr/>
        </p:nvSpPr>
        <p:spPr>
          <a:xfrm>
            <a:off x="838200" y="1447800"/>
            <a:ext cx="8229600" cy="76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</a:t>
            </a:r>
            <a:r>
              <a:rPr lang="en-US" altLang="zh-TW" dirty="0" err="1"/>
              <a:t>KMeans</a:t>
            </a:r>
            <a:endParaRPr lang="en-US" altLang="zh-TW" dirty="0"/>
          </a:p>
          <a:p>
            <a:r>
              <a:rPr lang="en-US" altLang="zh-TW" dirty="0" err="1"/>
              <a:t>kmeans</a:t>
            </a:r>
            <a:r>
              <a:rPr lang="en-US" altLang="zh-TW" dirty="0"/>
              <a:t> = </a:t>
            </a:r>
            <a:r>
              <a:rPr lang="en-US" altLang="zh-TW" dirty="0" err="1"/>
              <a:t>KMeans</a:t>
            </a:r>
            <a:r>
              <a:rPr lang="en-US" altLang="zh-TW" dirty="0"/>
              <a:t>(</a:t>
            </a:r>
            <a:r>
              <a:rPr lang="en-US" altLang="zh-TW" dirty="0" err="1"/>
              <a:t>n_clusters</a:t>
            </a:r>
            <a:r>
              <a:rPr lang="en-US" altLang="zh-TW" dirty="0"/>
              <a:t>=</a:t>
            </a:r>
            <a:r>
              <a:rPr lang="en-US" altLang="zh-TW" dirty="0" err="1"/>
              <a:t>n_clusters</a:t>
            </a:r>
            <a:r>
              <a:rPr lang="en-US" altLang="zh-TW" dirty="0"/>
              <a:t>, </a:t>
            </a:r>
            <a:r>
              <a:rPr lang="en-US" altLang="zh-TW" dirty="0" err="1"/>
              <a:t>random_state</a:t>
            </a:r>
            <a:r>
              <a:rPr lang="en-US" altLang="zh-TW" dirty="0"/>
              <a:t>=0).</a:t>
            </a:r>
            <a:r>
              <a:rPr lang="en-US" altLang="zh-TW" dirty="0" err="1"/>
              <a:t>fit_predict</a:t>
            </a:r>
            <a:r>
              <a:rPr lang="en-US" altLang="zh-TW" dirty="0"/>
              <a:t>(X)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9ADD23CE-FE3D-4227-A1F9-9CA405CDA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7" y="2590800"/>
            <a:ext cx="7781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0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/>
              <a:t>Result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D342BCFC-829A-4EF4-BFE5-619C421575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92"/>
          <a:stretch/>
        </p:blipFill>
        <p:spPr bwMode="auto">
          <a:xfrm>
            <a:off x="-51180" y="1758503"/>
            <a:ext cx="1000836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871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02411F3C-7416-4CB0-B194-4DEB373E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steps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把每一個點當作一個群組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透過掃描過整個資料及尋找出最近的兩個群組，並把這兩個點榜再一起變成一個群組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尋找下一個最近的的兩個群組，再綁再一起變成一個群組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altLang="zh-TW" dirty="0"/>
              <a:t>....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停止</a:t>
            </a:r>
            <a:r>
              <a:rPr lang="en-US" altLang="zh-TW" dirty="0"/>
              <a:t>: </a:t>
            </a:r>
            <a:r>
              <a:rPr lang="zh-TW" altLang="en-US" dirty="0"/>
              <a:t>直到所有資料都被分成一群，或是透過設定參數到分到幾個群時自動停止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8A3DD650-5DEE-4B1E-A16A-F8D422D0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C5D8D76A-E899-4FE5-87A2-F8E19CA8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283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D38E6469-A9E5-4C7A-93B1-F83CBE156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15" y="765175"/>
            <a:ext cx="7051569" cy="5616575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12FE5EF3-760E-4F6B-8C78-76643A58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5E24D290-EC94-48F1-AF0E-FAB3AF23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5829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20A0D4FA-65B1-460D-8CF3-27684649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</a:p>
          <a:p>
            <a:pPr lvl="1"/>
            <a:r>
              <a:rPr lang="en-US" altLang="zh-TW" dirty="0"/>
              <a:t>linkage:</a:t>
            </a:r>
            <a:r>
              <a:rPr lang="zh-TW" altLang="en-US" dirty="0"/>
              <a:t> 如何衡量群與群之間的距離。</a:t>
            </a:r>
            <a:endParaRPr lang="en-US" altLang="zh-TW" dirty="0"/>
          </a:p>
          <a:p>
            <a:pPr lvl="2"/>
            <a:r>
              <a:rPr lang="en-US" altLang="zh-TW" dirty="0"/>
              <a:t>ward(single): </a:t>
            </a:r>
            <a:r>
              <a:rPr lang="zh-TW" altLang="en-US" dirty="0"/>
              <a:t>兩個群中最近的點。</a:t>
            </a:r>
          </a:p>
          <a:p>
            <a:pPr lvl="2"/>
            <a:r>
              <a:rPr lang="en-US" altLang="zh-TW" dirty="0"/>
              <a:t>complete: </a:t>
            </a:r>
            <a:r>
              <a:rPr lang="zh-TW" altLang="en-US" dirty="0"/>
              <a:t>兩個群中最遠的點。</a:t>
            </a:r>
          </a:p>
          <a:p>
            <a:pPr lvl="2"/>
            <a:r>
              <a:rPr lang="en-US" altLang="zh-TW" dirty="0"/>
              <a:t>average: </a:t>
            </a:r>
            <a:r>
              <a:rPr lang="zh-TW" altLang="en-US" dirty="0"/>
              <a:t>兩個群的重心。</a:t>
            </a:r>
          </a:p>
          <a:p>
            <a:pPr lvl="1"/>
            <a:r>
              <a:rPr lang="en-US" altLang="zh-TW" dirty="0" err="1"/>
              <a:t>n_clusters</a:t>
            </a:r>
            <a:r>
              <a:rPr lang="en-US" altLang="zh-TW" dirty="0"/>
              <a:t>:</a:t>
            </a:r>
            <a:r>
              <a:rPr lang="zh-TW" altLang="en-US" dirty="0"/>
              <a:t> 分成幾個群</a:t>
            </a:r>
            <a:endParaRPr lang="en-US" altLang="zh-TW" dirty="0"/>
          </a:p>
          <a:p>
            <a:r>
              <a:rPr lang="en-US" altLang="zh-TW" dirty="0"/>
              <a:t>Pros &amp; Cons</a:t>
            </a:r>
          </a:p>
          <a:p>
            <a:pPr lvl="1"/>
            <a:r>
              <a:rPr lang="zh-TW" altLang="en-US" dirty="0"/>
              <a:t>比較耗效能</a:t>
            </a:r>
            <a:r>
              <a:rPr lang="en-US" altLang="zh-TW" dirty="0"/>
              <a:t>: </a:t>
            </a:r>
            <a:r>
              <a:rPr lang="zh-TW" altLang="en-US" dirty="0"/>
              <a:t>因為有</a:t>
            </a:r>
            <a:r>
              <a:rPr lang="en-US" altLang="zh-TW" dirty="0"/>
              <a:t>100</a:t>
            </a:r>
            <a:r>
              <a:rPr lang="zh-TW" altLang="en-US" dirty="0"/>
              <a:t>萬筆資料，就要跑</a:t>
            </a:r>
            <a:r>
              <a:rPr lang="en-US" altLang="zh-TW" dirty="0"/>
              <a:t>100</a:t>
            </a:r>
            <a:r>
              <a:rPr lang="zh-TW" altLang="en-US" dirty="0"/>
              <a:t>萬次迴圈，每一次迴圈都要掃描過每一筆資料，才能跑完。</a:t>
            </a:r>
          </a:p>
          <a:p>
            <a:pPr lvl="1"/>
            <a:r>
              <a:rPr lang="zh-TW" altLang="en-US" dirty="0"/>
              <a:t>很適合用來做生物分類，因為它可以完整畫出分類樹狀圖。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32D1325A-78A4-4FC1-B02D-A3227405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99298D6B-1F5D-4CB6-94F8-68D10DA7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0920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 err="1"/>
              <a:t>Implamentation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12F04D8-6CC3-4827-B745-79F2E3CC3C30}"/>
              </a:ext>
            </a:extLst>
          </p:cNvPr>
          <p:cNvSpPr/>
          <p:nvPr/>
        </p:nvSpPr>
        <p:spPr>
          <a:xfrm>
            <a:off x="38099" y="1447800"/>
            <a:ext cx="9829800" cy="76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</a:t>
            </a:r>
            <a:r>
              <a:rPr lang="en-US" altLang="zh-TW" dirty="0" err="1"/>
              <a:t>AgglomerativeClustering</a:t>
            </a:r>
            <a:endParaRPr lang="en-US" altLang="zh-TW" dirty="0"/>
          </a:p>
          <a:p>
            <a:r>
              <a:rPr lang="en-US" altLang="zh-TW" dirty="0"/>
              <a:t>hierarchy = </a:t>
            </a:r>
            <a:r>
              <a:rPr lang="en-US" altLang="zh-TW" dirty="0" err="1"/>
              <a:t>AgglomerativeClustering</a:t>
            </a:r>
            <a:r>
              <a:rPr lang="en-US" altLang="zh-TW" dirty="0"/>
              <a:t>(linkage=‘ward’, </a:t>
            </a:r>
            <a:r>
              <a:rPr lang="en-US" altLang="zh-TW" dirty="0" err="1"/>
              <a:t>n_clusters</a:t>
            </a:r>
            <a:r>
              <a:rPr lang="en-US" altLang="zh-TW" dirty="0"/>
              <a:t>=</a:t>
            </a:r>
            <a:r>
              <a:rPr lang="en-US" altLang="zh-TW" dirty="0" err="1"/>
              <a:t>n_clusters</a:t>
            </a:r>
            <a:r>
              <a:rPr lang="en-US" altLang="zh-TW" dirty="0"/>
              <a:t>).</a:t>
            </a:r>
            <a:r>
              <a:rPr lang="en-US" altLang="zh-TW" dirty="0" err="1"/>
              <a:t>fit_predict</a:t>
            </a:r>
            <a:r>
              <a:rPr lang="en-US" altLang="zh-TW" dirty="0"/>
              <a:t>(X)</a:t>
            </a: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B9BDCAAD-72E6-484F-A5B3-7FAEA2DEA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906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xmlns="" id="{77E08226-36B5-45D7-A4B2-573F599C5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6425"/>
            <a:ext cx="9906000" cy="213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10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/>
              <a:t>Draw The Chart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12F04D8-6CC3-4827-B745-79F2E3CC3C30}"/>
              </a:ext>
            </a:extLst>
          </p:cNvPr>
          <p:cNvSpPr/>
          <p:nvPr/>
        </p:nvSpPr>
        <p:spPr>
          <a:xfrm>
            <a:off x="38099" y="1295400"/>
            <a:ext cx="9829800" cy="1600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scipy.cluster.hierarchy</a:t>
            </a:r>
            <a:r>
              <a:rPr lang="en-US" altLang="zh-TW" dirty="0"/>
              <a:t> import dendrogram, linkage</a:t>
            </a:r>
          </a:p>
          <a:p>
            <a:r>
              <a:rPr lang="en-US" altLang="zh-TW" dirty="0"/>
              <a:t>Z = linkage(X[:20], 'single')</a:t>
            </a:r>
          </a:p>
          <a:p>
            <a:r>
              <a:rPr lang="en-US" altLang="zh-TW" dirty="0" err="1"/>
              <a:t>plt.figure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dn</a:t>
            </a:r>
            <a:r>
              <a:rPr lang="en-US" altLang="zh-TW" dirty="0"/>
              <a:t> = dendrogram(Z)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 </a:t>
            </a:r>
            <a:endParaRPr lang="zh-TW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0243AD2B-C0F9-48D4-9038-E02C0752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03" y="2966698"/>
            <a:ext cx="5214937" cy="35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51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3B898564-1A5E-4191-A218-E51AEDAA6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67D27AD7-ECE5-4349-B0A6-80BCB132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63E0536D-5E42-471A-BFFF-05B45FBF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xmlns="" id="{B70F8EBC-E86E-4B5F-971C-ED477AA55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62"/>
          <a:stretch/>
        </p:blipFill>
        <p:spPr bwMode="auto">
          <a:xfrm>
            <a:off x="19372" y="1674153"/>
            <a:ext cx="9448800" cy="350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C097A585-27F3-44F2-B87C-DA48C741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目標</a:t>
            </a:r>
            <a:r>
              <a:rPr lang="en-US" altLang="zh-TW" dirty="0"/>
              <a:t>:</a:t>
            </a:r>
            <a:r>
              <a:rPr lang="zh-TW" altLang="en-US" dirty="0"/>
              <a:t> 群內相似度很高、群間相似度很低</a:t>
            </a:r>
          </a:p>
          <a:p>
            <a:r>
              <a:rPr lang="zh-TW" altLang="en-US" dirty="0"/>
              <a:t>主要影響因子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距離 </a:t>
            </a:r>
            <a:r>
              <a:rPr lang="en-US" altLang="zh-TW" dirty="0"/>
              <a:t>(</a:t>
            </a:r>
            <a:r>
              <a:rPr lang="zh-TW" altLang="en-US" dirty="0"/>
              <a:t>或相似度</a:t>
            </a:r>
            <a:r>
              <a:rPr lang="en-US" altLang="zh-TW" dirty="0"/>
              <a:t>)</a:t>
            </a:r>
            <a:r>
              <a:rPr lang="zh-TW" altLang="en-US" dirty="0"/>
              <a:t>的衡量</a:t>
            </a:r>
            <a:r>
              <a:rPr lang="en-US" altLang="zh-TW" dirty="0"/>
              <a:t>: Euclidean</a:t>
            </a:r>
            <a:r>
              <a:rPr lang="zh-TW" altLang="en-US" dirty="0"/>
              <a:t>、</a:t>
            </a:r>
            <a:r>
              <a:rPr lang="en-US" altLang="zh-TW" dirty="0"/>
              <a:t> Manhattan</a:t>
            </a:r>
            <a:r>
              <a:rPr lang="zh-TW" altLang="en-US" dirty="0"/>
              <a:t>、</a:t>
            </a:r>
            <a:r>
              <a:rPr lang="en-US" altLang="zh-TW" dirty="0"/>
              <a:t> </a:t>
            </a:r>
            <a:r>
              <a:rPr lang="en-US" altLang="zh-TW" dirty="0" err="1"/>
              <a:t>Minkowski</a:t>
            </a:r>
            <a:r>
              <a:rPr lang="zh-TW" altLang="en-US" dirty="0"/>
              <a:t>、</a:t>
            </a:r>
            <a:r>
              <a:rPr lang="en-US" altLang="zh-TW" dirty="0"/>
              <a:t> Weighted Manhattan </a:t>
            </a:r>
          </a:p>
          <a:p>
            <a:pPr lvl="1"/>
            <a:r>
              <a:rPr lang="zh-TW" altLang="en-US" dirty="0"/>
              <a:t>演算法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Kmeans</a:t>
            </a:r>
            <a:r>
              <a:rPr lang="zh-TW" altLang="en-US" dirty="0"/>
              <a:t>、</a:t>
            </a:r>
            <a:r>
              <a:rPr lang="en-US" altLang="zh-TW" dirty="0"/>
              <a:t> Hierarchical</a:t>
            </a:r>
            <a:r>
              <a:rPr lang="zh-TW" altLang="en-US" dirty="0"/>
              <a:t>、</a:t>
            </a:r>
            <a:r>
              <a:rPr lang="en-US" altLang="zh-TW" dirty="0"/>
              <a:t>DBSCAN</a:t>
            </a:r>
            <a:endParaRPr lang="zh-TW" altLang="en-US" dirty="0"/>
          </a:p>
          <a:p>
            <a:r>
              <a:rPr lang="zh-TW" altLang="en-US" dirty="0"/>
              <a:t>應用面</a:t>
            </a:r>
            <a:r>
              <a:rPr lang="en-US" altLang="zh-TW" dirty="0"/>
              <a:t>: </a:t>
            </a:r>
            <a:r>
              <a:rPr lang="zh-TW" altLang="en-US" dirty="0"/>
              <a:t>市場區隔、生物分群、新聞分群、圖片標記、點雲處裡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5055D2BF-36C3-43B5-BFF8-E1B38126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DA53E060-A7D8-4EC4-B558-CD18BD34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Introduction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8C6BDE8B-8BE4-4B6A-9A22-711B063FD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7200"/>
            <a:ext cx="9906000" cy="23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24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20A0D4FA-65B1-460D-8CF3-27684649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全稱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Density Based Scan</a:t>
            </a:r>
          </a:p>
          <a:p>
            <a:r>
              <a:rPr lang="en-US" altLang="zh-TW" dirty="0"/>
              <a:t>steps</a:t>
            </a:r>
          </a:p>
          <a:p>
            <a:pPr lvl="1"/>
            <a:r>
              <a:rPr lang="zh-TW" altLang="en-US" b="0" dirty="0"/>
              <a:t>這種分群演算法計算的是密度，透過設定多長的半徑內，有出現幾個點，不斷延伸，延伸到無法延伸，所有出現在前面延伸範圍的點分成一個群組，請見下圖</a:t>
            </a:r>
            <a:r>
              <a:rPr lang="en-US" altLang="zh-TW" b="0" dirty="0"/>
              <a:t>(</a:t>
            </a:r>
            <a:r>
              <a:rPr lang="zh-TW" altLang="en-US" b="0" dirty="0"/>
              <a:t>取自</a:t>
            </a:r>
            <a:r>
              <a:rPr lang="en-US" altLang="zh-TW" b="0" u="sng" dirty="0" err="1">
                <a:hlinkClick r:id="rId2"/>
              </a:rPr>
              <a:t>stackexchange</a:t>
            </a:r>
            <a:r>
              <a:rPr lang="en-US" altLang="zh-TW" b="0" dirty="0"/>
              <a:t>)</a:t>
            </a:r>
            <a:r>
              <a:rPr lang="zh-TW" altLang="en-US" b="0" dirty="0"/>
              <a:t>。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32D1325A-78A4-4FC1-B02D-A3227405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99298D6B-1F5D-4CB6-94F8-68D10DA7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DBSCAN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79552B0F-FB12-4772-AF59-4BEFBB890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3181655"/>
            <a:ext cx="4800600" cy="34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5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DB53C3ED-6891-4BDE-8C62-41D6F312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</a:p>
          <a:p>
            <a:pPr lvl="1"/>
            <a:r>
              <a:rPr lang="en-US" altLang="zh-TW" dirty="0"/>
              <a:t>eps: </a:t>
            </a:r>
            <a:r>
              <a:rPr lang="zh-TW" altLang="en-US" dirty="0"/>
              <a:t>半徑</a:t>
            </a:r>
          </a:p>
          <a:p>
            <a:r>
              <a:rPr lang="en-US" altLang="zh-TW" dirty="0"/>
              <a:t>Pros &amp; Cons</a:t>
            </a:r>
          </a:p>
          <a:p>
            <a:pPr lvl="1"/>
            <a:r>
              <a:rPr lang="zh-TW" altLang="en-US" dirty="0"/>
              <a:t>常常用來偵測</a:t>
            </a:r>
            <a:r>
              <a:rPr lang="en-US" altLang="zh-TW" dirty="0"/>
              <a:t>Noisy Data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無法設定要分成幾個群。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12BAB69D-BEAA-47B0-B3E3-4ED2E482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9DF79776-E22B-477F-8F05-65362E1D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DBSCAN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1990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 err="1"/>
              <a:t>Implamentation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DBSCAN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12F04D8-6CC3-4827-B745-79F2E3CC3C30}"/>
              </a:ext>
            </a:extLst>
          </p:cNvPr>
          <p:cNvSpPr/>
          <p:nvPr/>
        </p:nvSpPr>
        <p:spPr>
          <a:xfrm>
            <a:off x="958974" y="1379855"/>
            <a:ext cx="8420099" cy="76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DBSCAN</a:t>
            </a:r>
          </a:p>
          <a:p>
            <a:r>
              <a:rPr lang="en-US" altLang="zh-TW" dirty="0" err="1"/>
              <a:t>dbscan</a:t>
            </a:r>
            <a:r>
              <a:rPr lang="en-US" altLang="zh-TW" dirty="0"/>
              <a:t> = DBSCAN(eps=3).</a:t>
            </a:r>
            <a:r>
              <a:rPr lang="en-US" altLang="zh-TW" dirty="0" err="1"/>
              <a:t>fit_predict</a:t>
            </a:r>
            <a:r>
              <a:rPr lang="en-US" altLang="zh-TW" dirty="0"/>
              <a:t>(X)</a:t>
            </a:r>
            <a:endParaRPr lang="zh-TW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xmlns="" id="{05780335-F9B7-4C82-996E-A68990C96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6455"/>
            <a:ext cx="9906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xmlns="" id="{05758BD9-CB83-4BAC-A5B7-859B9999E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318"/>
            <a:ext cx="9906000" cy="214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28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33710"/>
            <a:ext cx="9361040" cy="5616624"/>
          </a:xfrm>
        </p:spPr>
        <p:txBody>
          <a:bodyPr/>
          <a:lstStyle/>
          <a:p>
            <a:r>
              <a:rPr lang="en-US" altLang="zh-TW" dirty="0"/>
              <a:t>Result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DBSCAN</a:t>
            </a:r>
            <a:endParaRPr lang="zh-TW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xmlns="" id="{4A0597D7-BE4F-4C78-8B7F-41AEFAF31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92"/>
          <a:stretch/>
        </p:blipFill>
        <p:spPr bwMode="auto">
          <a:xfrm>
            <a:off x="-131660" y="1698327"/>
            <a:ext cx="10169320" cy="368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79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62169F3F-DF2C-4777-9A52-9A6F7B43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58845DEA-5A56-4269-9D99-ECE64211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D55E11AA-FAB4-4833-97A8-ADA392807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52800"/>
            <a:ext cx="3514920" cy="283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A32950ED-25FE-44A5-AA7D-E40A73AB3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4" y="3214986"/>
            <a:ext cx="3514919" cy="333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94162750-2943-4B36-9978-8267CA139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572"/>
            <a:ext cx="3514920" cy="264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151D7CEC-ADFE-4BA9-8B26-4B35D4547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8573"/>
            <a:ext cx="3514920" cy="264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5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2DB5D070-8FD7-4FAA-A061-79004B540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Euclidean distance(</a:t>
            </a:r>
            <a:r>
              <a:rPr lang="zh-TW" altLang="en-US" dirty="0"/>
              <a:t>歐基里德距離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Manhattan (city block) distance(</a:t>
            </a:r>
            <a:r>
              <a:rPr lang="zh-TW" altLang="en-US" dirty="0"/>
              <a:t>曼哈頓距離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Minkowski</a:t>
            </a:r>
            <a:r>
              <a:rPr lang="en-US" altLang="zh-TW" dirty="0"/>
              <a:t> distance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Weighted Manhattan distance(</a:t>
            </a:r>
            <a:r>
              <a:rPr lang="zh-TW" altLang="en-US" dirty="0"/>
              <a:t>加權曼哈頓距離</a:t>
            </a:r>
            <a:r>
              <a:rPr lang="en-US" altLang="zh-TW" dirty="0"/>
              <a:t>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E5FD2DCA-8200-482D-91D2-7F83EE5A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02BCA776-02A4-4EE0-B276-C538A53D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Distance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AC434006-DA74-41A5-9010-F3D118578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70" b="69851"/>
          <a:stretch/>
        </p:blipFill>
        <p:spPr>
          <a:xfrm>
            <a:off x="45776" y="1313266"/>
            <a:ext cx="9820275" cy="72468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E69ED771-0D6C-47DD-B579-E9710AB97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74" b="48015"/>
          <a:stretch/>
        </p:blipFill>
        <p:spPr>
          <a:xfrm>
            <a:off x="0" y="3047705"/>
            <a:ext cx="9820275" cy="4572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788F07EB-BFE3-4AE0-A79A-7DB156AC8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11" b="24194"/>
          <a:stretch/>
        </p:blipFill>
        <p:spPr>
          <a:xfrm>
            <a:off x="42862" y="4572000"/>
            <a:ext cx="9820275" cy="533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9A073F82-C912-4338-93B4-AEA94276A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56"/>
          <a:stretch/>
        </p:blipFill>
        <p:spPr>
          <a:xfrm>
            <a:off x="42862" y="6115150"/>
            <a:ext cx="9820275" cy="5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3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278FD496-4DF3-4C10-9C77-61F25C60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C8D46416-5CF6-49F2-8FFB-F1A64525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&amp; Package Used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61081E43-C80A-4973-97C1-684E5134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2168"/>
            <a:ext cx="9906000" cy="31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2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278FD496-4DF3-4C10-9C77-61F25C60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C8D46416-5CF6-49F2-8FFB-F1A64525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C773068-5191-4AFB-809D-1055BDAC7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731540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00E07A0D-01FE-43F0-B03A-896B62BA4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16082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4057FACB-5A52-44E6-AAB6-C47319C6A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7319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A5F58FFC-9E43-4C81-A803-24252A1E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627319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xmlns="" id="{47749B64-213A-4E9B-84BC-526B19DB1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27319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7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FB9DB402-BE56-4069-8778-9685822D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D1AB5A42-7131-48B8-923F-7A12C726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Data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05A385C9-1602-4896-8F86-9259ADCE7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5800" y="1536915"/>
            <a:ext cx="9906000" cy="341608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DD163C8F-3277-409B-A8CA-D0F4A662C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1" r="8945"/>
          <a:stretch/>
        </p:blipFill>
        <p:spPr bwMode="auto">
          <a:xfrm>
            <a:off x="6324600" y="3111232"/>
            <a:ext cx="3581400" cy="327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30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DD1850DB-C8E9-4C25-B18D-3BC64B0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steps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設定重心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決定要分幾個群</a:t>
            </a:r>
            <a:r>
              <a:rPr lang="en-US" altLang="zh-TW" dirty="0"/>
              <a:t>(e.g. K</a:t>
            </a:r>
            <a:r>
              <a:rPr lang="zh-TW" altLang="en-US" dirty="0"/>
              <a:t>群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隨機產生</a:t>
            </a:r>
            <a:r>
              <a:rPr lang="en-US" altLang="zh-TW" dirty="0"/>
              <a:t>K</a:t>
            </a:r>
            <a:r>
              <a:rPr lang="zh-TW" altLang="en-US" dirty="0"/>
              <a:t>個重心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分群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找到所有資料點歸屬的重心</a:t>
            </a:r>
            <a:r>
              <a:rPr lang="en-US" altLang="zh-TW" dirty="0"/>
              <a:t>: </a:t>
            </a:r>
            <a:r>
              <a:rPr lang="zh-TW" altLang="en-US" dirty="0"/>
              <a:t>找到分別最靠近這三個點的所有資料點，並做第一個迴圈的分群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尋找重心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重新計算所有資料點的重心</a:t>
            </a:r>
            <a:r>
              <a:rPr lang="en-US" altLang="zh-TW" dirty="0"/>
              <a:t>(element-wise</a:t>
            </a:r>
            <a:r>
              <a:rPr lang="zh-TW" altLang="en-US" dirty="0"/>
              <a:t>的平均</a:t>
            </a:r>
            <a:r>
              <a:rPr lang="en-US" altLang="zh-TW" dirty="0"/>
              <a:t>)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altLang="zh-TW" dirty="0"/>
              <a:t>....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停止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zh-TW" altLang="en-US" dirty="0"/>
              <a:t>重複上述方法，只到不會有資料點因為重新尋找重心而改變群組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B20274A0-D978-4320-A1D8-D26913FC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509A37B4-9426-4710-BC90-75B4BE2B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143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DD1850DB-C8E9-4C25-B18D-3BC64B0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Visualize¶</a:t>
            </a:r>
          </a:p>
          <a:p>
            <a:pPr lvl="1"/>
            <a:r>
              <a:rPr lang="en-US" altLang="zh-TW" dirty="0"/>
              <a:t>Web: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http://stanford.edu/class/ee103/visualizations/kmeans/kmeans.html</a:t>
            </a:r>
            <a:endParaRPr lang="en-US" altLang="zh-TW" dirty="0"/>
          </a:p>
          <a:p>
            <a:r>
              <a:rPr lang="en-US" altLang="zh-TW" dirty="0"/>
              <a:t>GIF:</a:t>
            </a:r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B20274A0-D978-4320-A1D8-D26913FC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509A37B4-9426-4710-BC90-75B4BE2B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EDFE4634-B4A5-43AF-AF7A-BBC21987C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2590800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95324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0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6E6E6E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0C115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簡報1" id="{9F657D65-ACA1-4C9A-A249-42B91234B9AD}" vid="{DF6CEEC3-935B-462F-971D-61A2C59E3EC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00_EnvironmentInstallation</Template>
  <TotalTime>391</TotalTime>
  <Words>837</Words>
  <Application>Microsoft Office PowerPoint</Application>
  <PresentationFormat>A4 紙張 (210x297 公釐)</PresentationFormat>
  <Paragraphs>153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2020簡報範本_light</vt:lpstr>
      <vt:lpstr>Machion Learning 03 Clustering Theory</vt:lpstr>
      <vt:lpstr>Clustering Introduction</vt:lpstr>
      <vt:lpstr>PowerPoint 簡報</vt:lpstr>
      <vt:lpstr>Definition of Distance</vt:lpstr>
      <vt:lpstr>Algorithm &amp; Package Used</vt:lpstr>
      <vt:lpstr>Demo Data</vt:lpstr>
      <vt:lpstr>Practice Data</vt:lpstr>
      <vt:lpstr>Algorithms - Kmeans</vt:lpstr>
      <vt:lpstr>Algorithms - Kmeans</vt:lpstr>
      <vt:lpstr>Algorithms - Kmeans</vt:lpstr>
      <vt:lpstr>Algorithms - Kmeans</vt:lpstr>
      <vt:lpstr>Algorithms - Kmeans</vt:lpstr>
      <vt:lpstr>Algorithms - Kmeans</vt:lpstr>
      <vt:lpstr>Clustering - Hierarchical</vt:lpstr>
      <vt:lpstr>Clustering - Hierarchical</vt:lpstr>
      <vt:lpstr>Clustering - Hierarchical</vt:lpstr>
      <vt:lpstr>Clustering - Hierarchical</vt:lpstr>
      <vt:lpstr>Clustering - Hierarchical</vt:lpstr>
      <vt:lpstr>Clustering - Hierarchical</vt:lpstr>
      <vt:lpstr>Clustering - DBSCAN</vt:lpstr>
      <vt:lpstr>Clustering - DBSCAN</vt:lpstr>
      <vt:lpstr>Clustering - DBSCAN</vt:lpstr>
      <vt:lpstr>Clustering - DBSCAN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Machion Learning 00 Environment Installation</dc:title>
  <dc:subject>2019 template</dc:subject>
  <dc:creator>Thinktron</dc:creator>
  <cp:lastModifiedBy>User</cp:lastModifiedBy>
  <cp:revision>44</cp:revision>
  <cp:lastPrinted>2016-10-13T08:40:55Z</cp:lastPrinted>
  <dcterms:created xsi:type="dcterms:W3CDTF">2020-05-02T08:30:12Z</dcterms:created>
  <dcterms:modified xsi:type="dcterms:W3CDTF">2021-07-20T00:54:40Z</dcterms:modified>
  <cp:category>淺色</cp:category>
</cp:coreProperties>
</file>