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35"/>
  </p:notesMasterIdLst>
  <p:handoutMasterIdLst>
    <p:handoutMasterId r:id="rId36"/>
  </p:handoutMasterIdLst>
  <p:sldIdLst>
    <p:sldId id="264" r:id="rId2"/>
    <p:sldId id="368" r:id="rId3"/>
    <p:sldId id="380" r:id="rId4"/>
    <p:sldId id="317" r:id="rId5"/>
    <p:sldId id="345" r:id="rId6"/>
    <p:sldId id="381" r:id="rId7"/>
    <p:sldId id="384" r:id="rId8"/>
    <p:sldId id="383" r:id="rId9"/>
    <p:sldId id="389" r:id="rId10"/>
    <p:sldId id="385" r:id="rId11"/>
    <p:sldId id="390" r:id="rId12"/>
    <p:sldId id="386" r:id="rId13"/>
    <p:sldId id="387" r:id="rId14"/>
    <p:sldId id="395" r:id="rId15"/>
    <p:sldId id="397" r:id="rId16"/>
    <p:sldId id="396" r:id="rId17"/>
    <p:sldId id="391" r:id="rId18"/>
    <p:sldId id="398" r:id="rId19"/>
    <p:sldId id="392" r:id="rId20"/>
    <p:sldId id="399" r:id="rId21"/>
    <p:sldId id="404" r:id="rId22"/>
    <p:sldId id="393" r:id="rId23"/>
    <p:sldId id="400" r:id="rId24"/>
    <p:sldId id="401" r:id="rId25"/>
    <p:sldId id="394" r:id="rId26"/>
    <p:sldId id="405" r:id="rId27"/>
    <p:sldId id="406" r:id="rId28"/>
    <p:sldId id="407" r:id="rId29"/>
    <p:sldId id="408" r:id="rId30"/>
    <p:sldId id="412" r:id="rId31"/>
    <p:sldId id="413" r:id="rId32"/>
    <p:sldId id="415" r:id="rId33"/>
    <p:sldId id="260" r:id="rId34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FFFF"/>
    <a:srgbClr val="393939"/>
    <a:srgbClr val="888888"/>
    <a:srgbClr val="E6E6E6"/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1755" autoAdjust="0"/>
  </p:normalViewPr>
  <p:slideViewPr>
    <p:cSldViewPr showGuides="1">
      <p:cViewPr varScale="1">
        <p:scale>
          <a:sx n="54" d="100"/>
          <a:sy n="54" d="100"/>
        </p:scale>
        <p:origin x="-1011" y="-65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t>2021/7/20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t>2021/7/20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" y="-138880"/>
            <a:ext cx="9905999" cy="68203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59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72480" y="764704"/>
            <a:ext cx="5328592" cy="56166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764704"/>
            <a:ext cx="3888432" cy="56166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32520" y="0"/>
            <a:ext cx="8640960" cy="548680"/>
          </a:xfrm>
        </p:spPr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4876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0472" y="764704"/>
            <a:ext cx="5328592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0472" y="1340768"/>
            <a:ext cx="5328592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601073" y="764704"/>
            <a:ext cx="4018285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5601073" y="1340768"/>
            <a:ext cx="4018285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30255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560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2481" y="273050"/>
            <a:ext cx="3481958" cy="1162050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499" y="273050"/>
            <a:ext cx="5760021" cy="61802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72481" y="1435100"/>
            <a:ext cx="3481958" cy="50182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71889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82483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25868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379662" cy="6106690"/>
          </a:xfrm>
        </p:spPr>
        <p:txBody>
          <a:bodyPr vert="eaVert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72481" y="274638"/>
            <a:ext cx="6756970" cy="610669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99005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3365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393939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393939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393939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393939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68900" y="1268413"/>
            <a:ext cx="4105275" cy="504031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908720"/>
            <a:ext cx="5259982" cy="54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4490" y="908720"/>
            <a:ext cx="3481958" cy="5400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5918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/>
              <a:t>標題 </a:t>
            </a:r>
            <a:r>
              <a:rPr lang="en-US" altLang="zh-TW" dirty="0"/>
              <a:t>36</a:t>
            </a:r>
            <a:r>
              <a:rPr lang="zh-TW" altLang="en-US" dirty="0"/>
              <a:t>號 粗體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272480" y="764704"/>
            <a:ext cx="936104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粗體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3" r:id="rId6"/>
    <p:sldLayoutId id="2147483657" r:id="rId7"/>
    <p:sldLayoutId id="2147483671" r:id="rId8"/>
    <p:sldLayoutId id="2147483670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393939"/>
          </a:solidFill>
          <a:latin typeface="Microsoft YaHei UI" pitchFamily="34" charset="-122"/>
          <a:ea typeface="Microsoft YaHei UI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2800" b="1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itchFamily="34" charset="0"/>
        <a:buChar char="–"/>
        <a:defRPr sz="2400" b="1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Arial" pitchFamily="34" charset="0"/>
        <a:buChar char="•"/>
        <a:defRPr sz="20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Arial" pitchFamily="34" charset="0"/>
        <a:buChar char="–"/>
        <a:defRPr sz="18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Machion</a:t>
            </a:r>
            <a:r>
              <a:rPr lang="en-US" altLang="zh-TW" dirty="0"/>
              <a:t> Learning</a:t>
            </a:r>
            <a:br>
              <a:rPr lang="en-US" altLang="zh-TW" dirty="0"/>
            </a:br>
            <a:r>
              <a:rPr lang="en-US" altLang="zh-TW" dirty="0"/>
              <a:t>05</a:t>
            </a:r>
            <a:r>
              <a:rPr lang="zh-TW" altLang="en-US" dirty="0"/>
              <a:t> </a:t>
            </a:r>
            <a:r>
              <a:rPr lang="en-US" altLang="zh-TW" dirty="0"/>
              <a:t>Classification</a:t>
            </a:r>
            <a:endParaRPr lang="zh-TW" altLang="en-US" dirty="0">
              <a:solidFill>
                <a:srgbClr val="393939"/>
              </a:solidFill>
            </a:endParaRPr>
          </a:p>
        </p:txBody>
      </p:sp>
      <p:sp>
        <p:nvSpPr>
          <p:cNvPr id="7" name="副標題 4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ct val="10000"/>
              </a:spcBef>
              <a:buClrTx/>
              <a:defRPr/>
            </a:pP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姓名  王選仲</a:t>
            </a:r>
          </a:p>
          <a:p>
            <a:pPr eaLnBrk="1" hangingPunct="1">
              <a:spcBef>
                <a:spcPct val="10000"/>
              </a:spcBef>
              <a:buClrTx/>
              <a:defRPr/>
            </a:pP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興創知能 </a:t>
            </a:r>
            <a:r>
              <a:rPr lang="en-US" altLang="zh-TW" b="0" dirty="0">
                <a:latin typeface="Microsoft YaHei UI" pitchFamily="34" charset="-122"/>
                <a:ea typeface="Microsoft YaHei UI" pitchFamily="34" charset="-122"/>
              </a:rPr>
              <a:t>AI</a:t>
            </a: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工程師</a:t>
            </a:r>
            <a:endParaRPr lang="en-US" altLang="zh-TW" b="0" dirty="0">
              <a:latin typeface="Microsoft YaHei UI" pitchFamily="34" charset="-122"/>
              <a:ea typeface="Microsoft YaHei UI" pitchFamily="34" charset="-122"/>
            </a:endParaRPr>
          </a:p>
          <a:p>
            <a:pPr eaLnBrk="1" hangingPunct="1">
              <a:spcBef>
                <a:spcPct val="10000"/>
              </a:spcBef>
              <a:buClrTx/>
              <a:defRPr/>
            </a:pPr>
            <a:r>
              <a:rPr lang="en-US" altLang="zh-TW" b="0" dirty="0">
                <a:latin typeface="Microsoft YaHei UI" pitchFamily="34" charset="-122"/>
                <a:ea typeface="Microsoft YaHei UI" pitchFamily="34" charset="-122"/>
              </a:rPr>
              <a:t>2020.05.07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5435025"/>
            <a:ext cx="55173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1600" dirty="0">
                <a:solidFill>
                  <a:srgbClr val="888888"/>
                </a:solidFill>
                <a:latin typeface="+mn-lt"/>
              </a:rPr>
              <a:t>jeremy4555@yahoo.com.tw</a:t>
            </a:r>
            <a:endParaRPr lang="zh-TW" altLang="en-US" sz="1600" dirty="0">
              <a:solidFill>
                <a:srgbClr val="888888"/>
              </a:solidFill>
              <a:latin typeface="+mn-lt"/>
            </a:endParaRPr>
          </a:p>
          <a:p>
            <a:pPr eaLnBrk="1" hangingPunct="1"/>
            <a:r>
              <a:rPr lang="en-US" altLang="zh-TW" sz="1600" dirty="0">
                <a:solidFill>
                  <a:srgbClr val="888888"/>
                </a:solidFill>
                <a:latin typeface="+mn-lt"/>
              </a:rPr>
              <a:t>https://www.linkedin.com/in/hsuanchungwang/</a:t>
            </a:r>
          </a:p>
        </p:txBody>
      </p:sp>
    </p:spTree>
    <p:extLst>
      <p:ext uri="{BB962C8B-B14F-4D97-AF65-F5344CB8AC3E}">
        <p14:creationId xmlns:p14="http://schemas.microsoft.com/office/powerpoint/2010/main" val="2586117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8231DC78-FFF5-4654-99B1-0E9EE9BC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5458068B-826D-4AD3-8E24-32C805D5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(</a:t>
            </a:r>
            <a:r>
              <a:rPr lang="zh-TW" altLang="en-US" dirty="0"/>
              <a:t>貝氏分類器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D8FB4135-163C-4C80-A8A4-8A9B331AC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0" y="764704"/>
            <a:ext cx="5747320" cy="5616624"/>
          </a:xfrm>
        </p:spPr>
        <p:txBody>
          <a:bodyPr>
            <a:normAutofit/>
          </a:bodyPr>
          <a:lstStyle/>
          <a:p>
            <a:r>
              <a:rPr lang="en-US" altLang="zh-TW" dirty="0"/>
              <a:t>Theory</a:t>
            </a:r>
          </a:p>
          <a:p>
            <a:pPr lvl="1"/>
            <a:r>
              <a:rPr lang="zh-TW" altLang="en-US" dirty="0"/>
              <a:t>貝式分類器便是將特定條件底下</a:t>
            </a:r>
            <a:r>
              <a:rPr lang="en-US" altLang="zh-TW" dirty="0"/>
              <a:t>(X=rain, hot, high, false)</a:t>
            </a:r>
            <a:r>
              <a:rPr lang="zh-TW" altLang="en-US" dirty="0"/>
              <a:t>，球賽開打的機率 𝑃</a:t>
            </a:r>
            <a:r>
              <a:rPr lang="en-US" altLang="zh-TW" dirty="0"/>
              <a:t>(</a:t>
            </a:r>
            <a:r>
              <a:rPr lang="zh-TW" altLang="en-US" dirty="0"/>
              <a:t>𝑝</a:t>
            </a:r>
            <a:r>
              <a:rPr lang="en-US" altLang="zh-TW" dirty="0"/>
              <a:t>|</a:t>
            </a:r>
            <a:r>
              <a:rPr lang="zh-TW" altLang="en-US" dirty="0"/>
              <a:t>𝑋</a:t>
            </a:r>
            <a:r>
              <a:rPr lang="en-US" altLang="zh-TW" dirty="0"/>
              <a:t>) </a:t>
            </a:r>
            <a:r>
              <a:rPr lang="zh-TW" altLang="en-US" dirty="0"/>
              <a:t>與球賽沒有開打的機率 𝑃</a:t>
            </a:r>
            <a:r>
              <a:rPr lang="en-US" altLang="zh-TW" dirty="0"/>
              <a:t>(</a:t>
            </a:r>
            <a:r>
              <a:rPr lang="zh-TW" altLang="en-US" dirty="0"/>
              <a:t>𝑛</a:t>
            </a:r>
            <a:r>
              <a:rPr lang="en-US" altLang="zh-TW" dirty="0"/>
              <a:t>|</a:t>
            </a:r>
            <a:r>
              <a:rPr lang="zh-TW" altLang="en-US" dirty="0"/>
              <a:t>𝑋</a:t>
            </a:r>
            <a:r>
              <a:rPr lang="en-US" altLang="zh-TW" dirty="0"/>
              <a:t>) </a:t>
            </a:r>
            <a:r>
              <a:rPr lang="zh-TW" altLang="en-US" dirty="0"/>
              <a:t>進行比較，根據貝是定理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𝑃</a:t>
            </a:r>
            <a:r>
              <a:rPr lang="en-US" altLang="zh-TW" dirty="0"/>
              <a:t>(</a:t>
            </a:r>
            <a:r>
              <a:rPr lang="zh-TW" altLang="en-US" dirty="0"/>
              <a:t>𝑝</a:t>
            </a:r>
            <a:r>
              <a:rPr lang="en-US" altLang="zh-TW" dirty="0"/>
              <a:t>|</a:t>
            </a:r>
            <a:r>
              <a:rPr lang="zh-TW" altLang="en-US" dirty="0"/>
              <a:t>𝑋</a:t>
            </a:r>
            <a:r>
              <a:rPr lang="en-US" altLang="zh-TW" dirty="0"/>
              <a:t>)=</a:t>
            </a:r>
            <a:r>
              <a:rPr lang="zh-TW" altLang="en-US" dirty="0"/>
              <a:t>𝑃</a:t>
            </a:r>
            <a:r>
              <a:rPr lang="en-US" altLang="zh-TW" dirty="0"/>
              <a:t>(</a:t>
            </a:r>
            <a:r>
              <a:rPr lang="zh-TW" altLang="en-US" dirty="0"/>
              <a:t>𝑋</a:t>
            </a:r>
            <a:r>
              <a:rPr lang="en-US" altLang="zh-TW" dirty="0"/>
              <a:t>|</a:t>
            </a:r>
            <a:r>
              <a:rPr lang="zh-TW" altLang="en-US" dirty="0"/>
              <a:t>𝑝</a:t>
            </a:r>
            <a:r>
              <a:rPr lang="en-US" altLang="zh-TW" dirty="0"/>
              <a:t>)·</a:t>
            </a:r>
            <a:r>
              <a:rPr lang="zh-TW" altLang="en-US" dirty="0"/>
              <a:t>𝑃</a:t>
            </a:r>
            <a:r>
              <a:rPr lang="en-US" altLang="zh-TW" dirty="0"/>
              <a:t>(</a:t>
            </a:r>
            <a:r>
              <a:rPr lang="zh-TW" altLang="en-US" dirty="0"/>
              <a:t>𝑝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strike="sngStrike" dirty="0"/>
              <a:t>/</a:t>
            </a:r>
            <a:r>
              <a:rPr lang="zh-TW" altLang="en-US" strike="sngStrike" dirty="0"/>
              <a:t>𝑃</a:t>
            </a:r>
            <a:r>
              <a:rPr lang="en-US" altLang="zh-TW" strike="sngStrike" dirty="0"/>
              <a:t>(</a:t>
            </a:r>
            <a:r>
              <a:rPr lang="zh-TW" altLang="en-US" strike="sngStrike" dirty="0"/>
              <a:t>𝑋</a:t>
            </a:r>
            <a:r>
              <a:rPr lang="en-US" altLang="zh-TW" strike="sngStrike" dirty="0"/>
              <a:t>)</a:t>
            </a:r>
          </a:p>
          <a:p>
            <a:pPr lvl="2"/>
            <a:r>
              <a:rPr lang="zh-TW" altLang="en-US" dirty="0"/>
              <a:t>𝑃</a:t>
            </a:r>
            <a:r>
              <a:rPr lang="en-US" altLang="zh-TW" dirty="0"/>
              <a:t>(</a:t>
            </a:r>
            <a:r>
              <a:rPr lang="zh-TW" altLang="en-US" dirty="0"/>
              <a:t>𝑛</a:t>
            </a:r>
            <a:r>
              <a:rPr lang="en-US" altLang="zh-TW" dirty="0"/>
              <a:t>|</a:t>
            </a:r>
            <a:r>
              <a:rPr lang="zh-TW" altLang="en-US" dirty="0"/>
              <a:t>𝑋</a:t>
            </a:r>
            <a:r>
              <a:rPr lang="en-US" altLang="zh-TW" dirty="0"/>
              <a:t>)=</a:t>
            </a:r>
            <a:r>
              <a:rPr lang="zh-TW" altLang="en-US" dirty="0"/>
              <a:t>𝑃</a:t>
            </a:r>
            <a:r>
              <a:rPr lang="en-US" altLang="zh-TW" dirty="0"/>
              <a:t>(</a:t>
            </a:r>
            <a:r>
              <a:rPr lang="zh-TW" altLang="en-US" dirty="0"/>
              <a:t>𝑋</a:t>
            </a:r>
            <a:r>
              <a:rPr lang="en-US" altLang="zh-TW" dirty="0"/>
              <a:t>|</a:t>
            </a:r>
            <a:r>
              <a:rPr lang="zh-TW" altLang="en-US" dirty="0"/>
              <a:t>𝑛</a:t>
            </a:r>
            <a:r>
              <a:rPr lang="en-US" altLang="zh-TW" dirty="0"/>
              <a:t>)·</a:t>
            </a:r>
            <a:r>
              <a:rPr lang="zh-TW" altLang="en-US" dirty="0"/>
              <a:t>𝑃</a:t>
            </a:r>
            <a:r>
              <a:rPr lang="en-US" altLang="zh-TW" dirty="0"/>
              <a:t>(</a:t>
            </a:r>
            <a:r>
              <a:rPr lang="zh-TW" altLang="en-US" dirty="0"/>
              <a:t>𝑛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strike="sngStrike" dirty="0"/>
              <a:t>/</a:t>
            </a:r>
            <a:r>
              <a:rPr lang="zh-TW" altLang="en-US" strike="sngStrike" dirty="0"/>
              <a:t>𝑃</a:t>
            </a:r>
            <a:r>
              <a:rPr lang="en-US" altLang="zh-TW" strike="sngStrike" dirty="0"/>
              <a:t>(</a:t>
            </a:r>
            <a:r>
              <a:rPr lang="zh-TW" altLang="en-US" strike="sngStrike" dirty="0"/>
              <a:t>𝑋</a:t>
            </a:r>
            <a:r>
              <a:rPr lang="en-US" altLang="zh-TW" strike="sngStrike" dirty="0"/>
              <a:t>)</a:t>
            </a:r>
          </a:p>
          <a:p>
            <a:pPr lvl="2"/>
            <a:r>
              <a:rPr lang="zh-TW" altLang="en-US" dirty="0"/>
              <a:t>因為是比較，分母可以忽略，因此請算出 𝑃</a:t>
            </a:r>
            <a:r>
              <a:rPr lang="en-US" altLang="zh-TW" dirty="0"/>
              <a:t>(</a:t>
            </a:r>
            <a:r>
              <a:rPr lang="zh-TW" altLang="en-US" dirty="0"/>
              <a:t>𝑋</a:t>
            </a:r>
            <a:r>
              <a:rPr lang="en-US" altLang="zh-TW" dirty="0"/>
              <a:t>|</a:t>
            </a:r>
            <a:r>
              <a:rPr lang="zh-TW" altLang="en-US" dirty="0"/>
              <a:t>𝑝</a:t>
            </a:r>
            <a:r>
              <a:rPr lang="en-US" altLang="zh-TW" dirty="0"/>
              <a:t>)·</a:t>
            </a:r>
            <a:r>
              <a:rPr lang="zh-TW" altLang="en-US" dirty="0"/>
              <a:t>𝑃</a:t>
            </a:r>
            <a:r>
              <a:rPr lang="en-US" altLang="zh-TW" dirty="0"/>
              <a:t>(</a:t>
            </a:r>
            <a:r>
              <a:rPr lang="zh-TW" altLang="en-US" dirty="0"/>
              <a:t>𝑝</a:t>
            </a:r>
            <a:r>
              <a:rPr lang="en-US" altLang="zh-TW" dirty="0"/>
              <a:t>) </a:t>
            </a:r>
            <a:r>
              <a:rPr lang="zh-TW" altLang="en-US" dirty="0"/>
              <a:t>以及 𝑃</a:t>
            </a:r>
            <a:r>
              <a:rPr lang="en-US" altLang="zh-TW" dirty="0"/>
              <a:t>(</a:t>
            </a:r>
            <a:r>
              <a:rPr lang="zh-TW" altLang="en-US" dirty="0"/>
              <a:t>𝑋</a:t>
            </a:r>
            <a:r>
              <a:rPr lang="en-US" altLang="zh-TW" dirty="0"/>
              <a:t>|</a:t>
            </a:r>
            <a:r>
              <a:rPr lang="zh-TW" altLang="en-US" dirty="0"/>
              <a:t>𝑛</a:t>
            </a:r>
            <a:r>
              <a:rPr lang="en-US" altLang="zh-TW" dirty="0"/>
              <a:t>)·</a:t>
            </a:r>
            <a:r>
              <a:rPr lang="zh-TW" altLang="en-US" dirty="0"/>
              <a:t>𝑃</a:t>
            </a:r>
            <a:r>
              <a:rPr lang="en-US" altLang="zh-TW" dirty="0"/>
              <a:t>(</a:t>
            </a:r>
            <a:r>
              <a:rPr lang="zh-TW" altLang="en-US" dirty="0"/>
              <a:t>𝑛</a:t>
            </a:r>
            <a:r>
              <a:rPr lang="en-US" altLang="zh-TW" dirty="0"/>
              <a:t>) </a:t>
            </a:r>
            <a:r>
              <a:rPr lang="zh-TW" altLang="en-US" dirty="0"/>
              <a:t>，並進行比較</a:t>
            </a:r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7BBC3DE5-5C90-458B-AE1F-B52A95264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0" y="1945231"/>
            <a:ext cx="405199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57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0BDDE3E2-F2CD-4F39-8C04-546E1C9EF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𝑃(𝑋|𝑝)·𝑃(𝑝)=𝑃(𝑟𝑎𝑖𝑛,ℎ𝑜𝑡,ℎ𝑖𝑔ℎ,𝑓𝑎𝑙𝑠𝑒|𝑝)·𝑃(𝑝)</a:t>
            </a:r>
          </a:p>
          <a:p>
            <a:pPr lvl="2"/>
            <a:r>
              <a:rPr lang="en-US" dirty="0"/>
              <a:t>≈𝑃(𝑟𝑎𝑖𝑛|𝑝)·𝑃(ℎ𝑜𝑡|𝑝)·𝑃(ℎ𝑖𝑔ℎ|𝑝)·𝑃(𝑓𝑎𝑙𝑠𝑒|𝑝)·𝑃(𝑝)</a:t>
            </a:r>
          </a:p>
          <a:p>
            <a:pPr lvl="2"/>
            <a:r>
              <a:rPr lang="en-US" dirty="0"/>
              <a:t>=3/9·2/9·3/9·6/9·9/14=0.010582</a:t>
            </a:r>
          </a:p>
          <a:p>
            <a:pPr lvl="1"/>
            <a:r>
              <a:rPr lang="en-US" dirty="0"/>
              <a:t>𝑃(𝑋|𝑛)·𝑃(𝑛)=𝑃(𝑟𝑎𝑖𝑛,ℎ𝑜𝑡,ℎ𝑖𝑔ℎ,𝑓𝑎𝑙𝑠𝑒|𝑛)·𝑃(𝑛)</a:t>
            </a:r>
          </a:p>
          <a:p>
            <a:pPr lvl="2"/>
            <a:r>
              <a:rPr lang="en-US" dirty="0"/>
              <a:t>≈𝑃(𝑟𝑎𝑖𝑛|𝑛)·𝑃(ℎ𝑜𝑡|𝑛)·𝑃(ℎ𝑖𝑔ℎ|𝑛)·𝑃(𝑓𝑎𝑙𝑠𝑒|𝑛)·𝑃(𝑛)</a:t>
            </a:r>
          </a:p>
          <a:p>
            <a:pPr lvl="2"/>
            <a:r>
              <a:rPr lang="en-US" dirty="0"/>
              <a:t>=2/5·2/5·4/5·2/5·5/14=0.018286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AE33717A-5BEB-48DD-A3A3-8055CB5A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B1A3A653-08B0-4E0B-9137-B83D55FE0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(</a:t>
            </a:r>
            <a:r>
              <a:rPr lang="zh-TW" altLang="en-US" dirty="0"/>
              <a:t>貝氏分類器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A695F9B1-CF74-4AD9-A60E-AB65DE840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637" y="1371600"/>
            <a:ext cx="9906000" cy="191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80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28D5E1A9-F0F1-4385-BFFF-BBDF9069B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61040" cy="5616624"/>
          </a:xfrm>
        </p:spPr>
        <p:txBody>
          <a:bodyPr/>
          <a:lstStyle/>
          <a:p>
            <a:r>
              <a:rPr lang="en-US" altLang="zh-TW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Result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85B3E8BF-29B0-42D0-A14D-E1A76765B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7D50CB8A-D95E-49A5-A84F-B99D6477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(</a:t>
            </a:r>
            <a:r>
              <a:rPr lang="zh-TW" altLang="en-US" dirty="0"/>
              <a:t>貝氏分類器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="" xmlns:a16="http://schemas.microsoft.com/office/drawing/2014/main" id="{D82458FE-37F2-4341-93AB-0ECE2803E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53" y="3615203"/>
            <a:ext cx="36576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="" xmlns:a16="http://schemas.microsoft.com/office/drawing/2014/main" id="{2B37326B-E76B-4FA6-977A-B4D268B29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597" y="3615203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C9088C41-9360-4861-B546-22FE744DA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00" y="1276135"/>
            <a:ext cx="9001000" cy="180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53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>
                <a:extLst>
                  <a:ext uri="{FF2B5EF4-FFF2-40B4-BE49-F238E27FC236}">
                    <a16:creationId xmlns="" xmlns:a16="http://schemas.microsoft.com/office/drawing/2014/main" id="{14B32A42-AB69-41C9-8880-B7C5D10A46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Theory</a:t>
                </a:r>
              </a:p>
              <a:p>
                <a:pPr lvl="1"/>
                <a:r>
                  <a:rPr lang="en-US" dirty="0"/>
                  <a:t>Linear regression</a:t>
                </a:r>
              </a:p>
              <a:p>
                <a:pPr lvl="2"/>
                <a:r>
                  <a:rPr lang="en-US" dirty="0"/>
                  <a:t>Loss: RMSE</a:t>
                </a:r>
                <a:br>
                  <a:rPr lang="en-US" dirty="0"/>
                </a:b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Logistic Regression</a:t>
                </a:r>
              </a:p>
              <a:p>
                <a:pPr lvl="2"/>
                <a:r>
                  <a:rPr lang="en-US" dirty="0"/>
                  <a:t>Loss: </a:t>
                </a:r>
                <a:r>
                  <a:rPr lang="en-US" dirty="0" err="1"/>
                  <a:t>logloss</a:t>
                </a:r>
                <a:r>
                  <a:rPr lang="zh-TW" altLang="en-US" dirty="0"/>
                  <a:t>  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⁡(1−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內容版面配置區 1">
                <a:extLst>
                  <a:ext uri="{FF2B5EF4-FFF2-40B4-BE49-F238E27FC236}">
                    <a16:creationId xmlns:a16="http://schemas.microsoft.com/office/drawing/2014/main" id="{14B32A42-AB69-41C9-8880-B7C5D10A4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3" t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EFC3FFC9-EBCD-4F28-806B-00B60B84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6084351A-621E-4896-91C3-7421D88F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(</a:t>
            </a:r>
            <a:r>
              <a:rPr lang="zh-TW" altLang="en-US" dirty="0"/>
              <a:t>羅吉斯回歸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B704A983-1833-46A1-BF89-30BA2A7BD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371600"/>
            <a:ext cx="4114800" cy="236228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F85A36B9-79D6-4B9D-9558-B1E08F31D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218" y="4596966"/>
            <a:ext cx="6357563" cy="199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21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14B32A42-AB69-41C9-8880-B7C5D10A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  <a:p>
            <a:pPr lvl="1"/>
            <a:r>
              <a:rPr lang="en-US" b="0" dirty="0"/>
              <a:t>Probability</a:t>
            </a:r>
          </a:p>
          <a:p>
            <a:pPr lvl="1"/>
            <a:endParaRPr lang="en-US" b="0" dirty="0"/>
          </a:p>
          <a:p>
            <a:pPr lvl="1"/>
            <a:endParaRPr lang="en-US" b="0" dirty="0"/>
          </a:p>
          <a:p>
            <a:pPr lvl="1"/>
            <a:r>
              <a:rPr lang="en-US" b="0" dirty="0"/>
              <a:t>Target</a:t>
            </a:r>
          </a:p>
          <a:p>
            <a:pPr lvl="1"/>
            <a:endParaRPr lang="en-US" b="0" dirty="0"/>
          </a:p>
          <a:p>
            <a:pPr lvl="1"/>
            <a:endParaRPr lang="en-US" b="0" dirty="0"/>
          </a:p>
          <a:p>
            <a:pPr lvl="1"/>
            <a:r>
              <a:rPr lang="en-US" altLang="zh-TW" b="0" dirty="0" err="1"/>
              <a:t>L</a:t>
            </a:r>
            <a:r>
              <a:rPr lang="en-US" b="0" dirty="0" err="1"/>
              <a:t>ogloss</a:t>
            </a:r>
            <a:endParaRPr lang="en-US" b="0" dirty="0"/>
          </a:p>
          <a:p>
            <a:pPr lvl="1"/>
            <a:endParaRPr lang="en-US" b="0" dirty="0"/>
          </a:p>
          <a:p>
            <a:pPr marL="361950" lvl="1" indent="0">
              <a:buNone/>
            </a:pP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EFC3FFC9-EBCD-4F28-806B-00B60B84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6084351A-621E-4896-91C3-7421D88F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(</a:t>
            </a:r>
            <a:r>
              <a:rPr lang="zh-TW" altLang="en-US" dirty="0"/>
              <a:t>羅吉斯回歸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="" xmlns:a16="http://schemas.microsoft.com/office/drawing/2014/main" id="{7D678CD3-DD47-4E42-86D3-1893BC3A1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828800"/>
            <a:ext cx="4381500" cy="94297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="" xmlns:a16="http://schemas.microsoft.com/office/drawing/2014/main" id="{7E78148E-9678-4DF6-9270-5AA3067E8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459637"/>
            <a:ext cx="3390900" cy="8477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="" xmlns:a16="http://schemas.microsoft.com/office/drawing/2014/main" id="{D3B504E7-9E18-4E54-97B5-7C1FEC6F0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037" y="5178896"/>
            <a:ext cx="39338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40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14B32A42-AB69-41C9-8880-B7C5D10A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  <a:p>
            <a:pPr lvl="1"/>
            <a:r>
              <a:rPr lang="en-US" b="0" dirty="0"/>
              <a:t>Why negative and minimize?</a:t>
            </a:r>
          </a:p>
          <a:p>
            <a:pPr lvl="1"/>
            <a:endParaRPr lang="en-US" b="0" dirty="0"/>
          </a:p>
          <a:p>
            <a:pPr marL="361950" lvl="1" indent="0">
              <a:buNone/>
            </a:pP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EFC3FFC9-EBCD-4F28-806B-00B60B84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6084351A-621E-4896-91C3-7421D88F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(</a:t>
            </a:r>
            <a:r>
              <a:rPr lang="zh-TW" altLang="en-US" dirty="0"/>
              <a:t>羅吉斯回歸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24221BB1-0E18-46A9-A14A-707117FA0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209" y="2057400"/>
            <a:ext cx="6203581" cy="38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56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4411C0A5-001C-4150-864D-22F0D85F2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</a:t>
            </a:r>
          </a:p>
          <a:p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3EA46047-450E-4A74-BA64-78C76904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2A903A7D-5ABD-4BCF-94BD-7C69E577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(</a:t>
            </a:r>
            <a:r>
              <a:rPr lang="zh-TW" altLang="en-US" dirty="0"/>
              <a:t>羅吉斯回歸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601524D4-743A-4A2B-9575-C49A7920F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906000" cy="1969062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="" xmlns:a16="http://schemas.microsoft.com/office/drawing/2014/main" id="{C5856A32-69D5-4C9B-B463-DAC01DE8D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32" y="3999220"/>
            <a:ext cx="36576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="" xmlns:a16="http://schemas.microsoft.com/office/drawing/2014/main" id="{0DDAEC9F-5A6D-4F80-A219-6F42FC3BD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24" y="3999220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360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="" xmlns:a16="http://schemas.microsoft.com/office/drawing/2014/main" id="{5944680B-2626-4DDC-A540-0AB3CB52C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952" y="2215866"/>
            <a:ext cx="4810677" cy="3302568"/>
          </a:xfrm>
        </p:spPr>
      </p:pic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33056C81-0096-469B-915D-BE2D96C5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F4E31A55-A092-48DB-BAFB-C49C7710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(</a:t>
            </a:r>
            <a:r>
              <a:rPr lang="zh-TW" altLang="en-US" dirty="0"/>
              <a:t>決策樹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B19B75F4-CB8B-40E4-ACFB-44756301E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8" y="1562100"/>
            <a:ext cx="4170205" cy="4610100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="" xmlns:a16="http://schemas.microsoft.com/office/drawing/2014/main" id="{21226344-D183-4AAE-9120-A3E23A33F8F1}"/>
              </a:ext>
            </a:extLst>
          </p:cNvPr>
          <p:cNvSpPr/>
          <p:nvPr/>
        </p:nvSpPr>
        <p:spPr>
          <a:xfrm>
            <a:off x="4262856" y="3333750"/>
            <a:ext cx="705172" cy="1066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內容版面配置區 1">
            <a:extLst>
              <a:ext uri="{FF2B5EF4-FFF2-40B4-BE49-F238E27FC236}">
                <a16:creationId xmlns="" xmlns:a16="http://schemas.microsoft.com/office/drawing/2014/main" id="{83F4072C-DE29-406C-94F2-5154FEE81781}"/>
              </a:ext>
            </a:extLst>
          </p:cNvPr>
          <p:cNvSpPr txBox="1">
            <a:spLocks/>
          </p:cNvSpPr>
          <p:nvPr/>
        </p:nvSpPr>
        <p:spPr bwMode="ltGray">
          <a:xfrm>
            <a:off x="272480" y="764704"/>
            <a:ext cx="936104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806128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8C44183D-AA4B-4307-BF53-D394EAA5E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Theory</a:t>
            </a:r>
          </a:p>
          <a:p>
            <a:pPr lvl="1"/>
            <a:r>
              <a:rPr lang="zh-TW" altLang="en-US" dirty="0"/>
              <a:t>我們應該先將哪一個特徵值拿來分類</a:t>
            </a:r>
            <a:r>
              <a:rPr lang="en-US" altLang="zh-TW" dirty="0"/>
              <a:t>?</a:t>
            </a:r>
          </a:p>
          <a:p>
            <a:pPr lvl="2"/>
            <a:r>
              <a:rPr lang="zh-TW" altLang="en-US" dirty="0"/>
              <a:t>分類之後能提供較多資訊量者</a:t>
            </a:r>
          </a:p>
          <a:p>
            <a:pPr lvl="2"/>
            <a:r>
              <a:rPr lang="zh-TW" altLang="en-US" dirty="0"/>
              <a:t>如何量化資訊量的多寡</a:t>
            </a:r>
            <a:r>
              <a:rPr lang="en-US" altLang="zh-TW" dirty="0"/>
              <a:t>? Entropy(</a:t>
            </a:r>
            <a:r>
              <a:rPr lang="zh-TW" altLang="en-US" dirty="0"/>
              <a:t>熵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包含</a:t>
            </a:r>
            <a:r>
              <a:rPr lang="en-US" altLang="zh-TW" dirty="0"/>
              <a:t>{m1, m2, …,</a:t>
            </a:r>
            <a:r>
              <a:rPr lang="en-US" altLang="zh-TW" dirty="0" err="1"/>
              <a:t>mn</a:t>
            </a:r>
            <a:r>
              <a:rPr lang="en-US" altLang="zh-TW" dirty="0"/>
              <a:t>}</a:t>
            </a:r>
            <a:r>
              <a:rPr lang="zh-TW" altLang="en-US" dirty="0"/>
              <a:t>的</a:t>
            </a:r>
            <a:r>
              <a:rPr lang="en-US" altLang="zh-TW" dirty="0"/>
              <a:t>M</a:t>
            </a:r>
            <a:r>
              <a:rPr lang="zh-TW" altLang="en-US" dirty="0"/>
              <a:t>訊息的</a:t>
            </a:r>
            <a:r>
              <a:rPr lang="en-US" altLang="zh-TW" dirty="0"/>
              <a:t>Entropy(</a:t>
            </a:r>
            <a:r>
              <a:rPr lang="zh-TW" altLang="en-US" dirty="0"/>
              <a:t>熵</a:t>
            </a:r>
            <a:r>
              <a:rPr lang="en-US" altLang="zh-TW" dirty="0"/>
              <a:t>)</a:t>
            </a:r>
            <a:r>
              <a:rPr lang="zh-TW" altLang="en-US" dirty="0"/>
              <a:t>計算如下</a:t>
            </a:r>
            <a:r>
              <a:rPr lang="en-US" altLang="zh-TW" dirty="0"/>
              <a:t>: 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zh-TW" altLang="en-US" dirty="0"/>
          </a:p>
          <a:p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D087C34F-37E0-46F4-90C5-6127592F4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B35A7B70-2A3F-49CA-820A-456C113B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(</a:t>
            </a:r>
            <a:r>
              <a:rPr lang="zh-TW" altLang="en-US" dirty="0"/>
              <a:t>決策樹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18219C04-D49D-4584-A693-9143AE44D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509" y="3199797"/>
            <a:ext cx="34385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64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8C44183D-AA4B-4307-BF53-D394EAA5E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61040" cy="5616624"/>
          </a:xfrm>
        </p:spPr>
        <p:txBody>
          <a:bodyPr/>
          <a:lstStyle/>
          <a:p>
            <a:r>
              <a:rPr lang="en-US" altLang="zh-TW" dirty="0"/>
              <a:t>Theory</a:t>
            </a:r>
          </a:p>
          <a:p>
            <a:pPr lvl="1"/>
            <a:r>
              <a:rPr lang="zh-TW" altLang="en-US" dirty="0"/>
              <a:t>我們應該先將哪一個特徵值拿來分類</a:t>
            </a:r>
            <a:r>
              <a:rPr lang="en-US" altLang="zh-TW" dirty="0"/>
              <a:t>?</a:t>
            </a:r>
          </a:p>
          <a:p>
            <a:pPr lvl="2"/>
            <a:endParaRPr lang="en-US" altLang="zh-TW" dirty="0"/>
          </a:p>
          <a:p>
            <a:pPr lvl="2"/>
            <a:endParaRPr lang="zh-TW" altLang="en-US" dirty="0"/>
          </a:p>
          <a:p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D087C34F-37E0-46F4-90C5-6127592F4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B35A7B70-2A3F-49CA-820A-456C113B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(</a:t>
            </a:r>
            <a:r>
              <a:rPr lang="zh-TW" altLang="en-US" dirty="0"/>
              <a:t>決策樹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9B5D23C9-10C8-44EE-A3FA-2A1921490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12" y="2609850"/>
            <a:ext cx="2476500" cy="24193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FB7E24C4-440B-4F3A-A9F7-063205279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460" y="2690517"/>
            <a:ext cx="2333625" cy="223837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="" xmlns:a16="http://schemas.microsoft.com/office/drawing/2014/main" id="{2CD681D9-8244-4396-A441-4BCA0E23E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509" y="1905000"/>
            <a:ext cx="3438525" cy="78105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="" xmlns:a16="http://schemas.microsoft.com/office/drawing/2014/main" id="{2F326520-5291-48FE-8180-E89E7F4D2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502" y="5015612"/>
            <a:ext cx="2851720" cy="45922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="" xmlns:a16="http://schemas.microsoft.com/office/drawing/2014/main" id="{40DC372F-1921-457C-9DE5-55876C17E6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5058204"/>
            <a:ext cx="4244280" cy="37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328DD5F-1BD3-4D8C-A36D-149C381D3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60" y="784176"/>
            <a:ext cx="9361040" cy="5616624"/>
          </a:xfrm>
        </p:spPr>
        <p:txBody>
          <a:bodyPr>
            <a:normAutofit/>
          </a:bodyPr>
          <a:lstStyle/>
          <a:p>
            <a:r>
              <a:rPr lang="zh-TW" altLang="en-US" dirty="0"/>
              <a:t>二原分類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多元分類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80DDD633-5BAF-411C-B15B-A2238EB8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8443C7DD-5E98-43D0-B7D5-5A6CBBAF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0E6C423B-9EEE-4FE4-8F6D-66C52A8F3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3164"/>
            <a:ext cx="9906000" cy="2450636"/>
          </a:xfrm>
          <a:prstGeom prst="rect">
            <a:avLst/>
          </a:prstGeom>
        </p:spPr>
      </p:pic>
      <p:pic>
        <p:nvPicPr>
          <p:cNvPr id="1026" name="Picture 2" descr="垃圾桶分類貼紙(大)">
            <a:extLst>
              <a:ext uri="{FF2B5EF4-FFF2-40B4-BE49-F238E27FC236}">
                <a16:creationId xmlns="" xmlns:a16="http://schemas.microsoft.com/office/drawing/2014/main" id="{260BA662-9DDE-47B3-9705-8CB93F1F4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826422"/>
            <a:ext cx="4495799" cy="280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311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8C44183D-AA4B-4307-BF53-D394EAA5E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61040" cy="5616624"/>
          </a:xfrm>
        </p:spPr>
        <p:txBody>
          <a:bodyPr/>
          <a:lstStyle/>
          <a:p>
            <a:r>
              <a:rPr lang="en-US" altLang="zh-TW" dirty="0"/>
              <a:t>Theory</a:t>
            </a:r>
          </a:p>
          <a:p>
            <a:pPr lvl="1"/>
            <a:r>
              <a:rPr lang="en-US" altLang="zh-TW" dirty="0"/>
              <a:t>Information Gain(</a:t>
            </a:r>
            <a:r>
              <a:rPr lang="zh-TW" altLang="en-US" dirty="0"/>
              <a:t>資訊增量</a:t>
            </a:r>
            <a:r>
              <a:rPr lang="en-US" altLang="zh-TW" dirty="0"/>
              <a:t>)</a:t>
            </a:r>
            <a:r>
              <a:rPr lang="zh-TW" altLang="en-US" dirty="0"/>
              <a:t>可以被定義如下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  <a:p>
            <a:pPr lvl="1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zh-TW" altLang="en-US" dirty="0"/>
          </a:p>
          <a:p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D087C34F-37E0-46F4-90C5-6127592F4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B35A7B70-2A3F-49CA-820A-456C113B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(</a:t>
            </a:r>
            <a:r>
              <a:rPr lang="zh-TW" altLang="en-US" dirty="0"/>
              <a:t>決策樹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5D5FE964-2C5C-4E4F-B7B4-5056AC7DE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2057400"/>
            <a:ext cx="8724363" cy="243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77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8C44183D-AA4B-4307-BF53-D394EAA5E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61040" cy="5616624"/>
          </a:xfrm>
        </p:spPr>
        <p:txBody>
          <a:bodyPr/>
          <a:lstStyle/>
          <a:p>
            <a:r>
              <a:rPr lang="en-US" altLang="zh-TW" dirty="0"/>
              <a:t>Theory</a:t>
            </a:r>
          </a:p>
          <a:p>
            <a:pPr lvl="1"/>
            <a:r>
              <a:rPr lang="en-US" altLang="zh-TW" dirty="0"/>
              <a:t>Decision Tree</a:t>
            </a:r>
            <a:r>
              <a:rPr lang="zh-TW" altLang="en-US" dirty="0"/>
              <a:t>的進化</a:t>
            </a:r>
            <a:endParaRPr lang="en-US" altLang="zh-TW" dirty="0"/>
          </a:p>
          <a:p>
            <a:pPr lvl="2"/>
            <a:r>
              <a:rPr lang="en-US" altLang="zh-TW" dirty="0"/>
              <a:t>Random Forest(</a:t>
            </a:r>
            <a:r>
              <a:rPr lang="zh-TW" altLang="en-US" dirty="0"/>
              <a:t>隨機森林</a:t>
            </a:r>
            <a:r>
              <a:rPr lang="en-US" altLang="zh-TW" dirty="0"/>
              <a:t>): </a:t>
            </a:r>
            <a:r>
              <a:rPr lang="zh-TW" altLang="en-US" dirty="0"/>
              <a:t>隨機抽取一定比例的</a:t>
            </a:r>
            <a:r>
              <a:rPr lang="en-US" altLang="zh-TW" dirty="0"/>
              <a:t>features</a:t>
            </a:r>
            <a:r>
              <a:rPr lang="zh-TW" altLang="en-US" dirty="0"/>
              <a:t>跟</a:t>
            </a:r>
            <a:r>
              <a:rPr lang="en-US" altLang="zh-TW" dirty="0"/>
              <a:t>rows</a:t>
            </a:r>
            <a:r>
              <a:rPr lang="zh-TW" altLang="en-US" dirty="0"/>
              <a:t>跑決策樹，找出最好的樹。</a:t>
            </a:r>
          </a:p>
          <a:p>
            <a:pPr lvl="2"/>
            <a:r>
              <a:rPr lang="en-US" altLang="zh-TW" dirty="0"/>
              <a:t>Boosting: </a:t>
            </a:r>
            <a:r>
              <a:rPr lang="zh-TW" altLang="en-US" dirty="0"/>
              <a:t>在每一輪的</a:t>
            </a:r>
            <a:r>
              <a:rPr lang="en-US" altLang="zh-TW" dirty="0"/>
              <a:t>fitting</a:t>
            </a:r>
            <a:r>
              <a:rPr lang="zh-TW" altLang="en-US" dirty="0"/>
              <a:t>中加權分類錯誤的</a:t>
            </a:r>
            <a:r>
              <a:rPr lang="en-US" altLang="zh-TW" dirty="0"/>
              <a:t>loss</a:t>
            </a:r>
            <a:r>
              <a:rPr lang="zh-TW" altLang="en-US" dirty="0"/>
              <a:t>，透過</a:t>
            </a:r>
            <a:r>
              <a:rPr lang="en-US" altLang="zh-TW" dirty="0"/>
              <a:t>fit</a:t>
            </a:r>
            <a:r>
              <a:rPr lang="zh-TW" altLang="en-US" dirty="0"/>
              <a:t>加權過的</a:t>
            </a:r>
            <a:r>
              <a:rPr lang="en-US" altLang="zh-TW" dirty="0"/>
              <a:t>y</a:t>
            </a:r>
            <a:r>
              <a:rPr lang="zh-TW" altLang="en-US" dirty="0"/>
              <a:t>，以提升準確率。</a:t>
            </a:r>
          </a:p>
          <a:p>
            <a:pPr lvl="2"/>
            <a:r>
              <a:rPr lang="en-US" altLang="zh-TW" dirty="0"/>
              <a:t>Gradient Boosting: </a:t>
            </a:r>
            <a:r>
              <a:rPr lang="zh-TW" altLang="en-US" dirty="0"/>
              <a:t>每一輪的</a:t>
            </a:r>
            <a:r>
              <a:rPr lang="en-US" altLang="zh-TW" dirty="0"/>
              <a:t>fitting</a:t>
            </a:r>
            <a:r>
              <a:rPr lang="zh-TW" altLang="en-US" dirty="0"/>
              <a:t>去</a:t>
            </a:r>
            <a:r>
              <a:rPr lang="en-US" altLang="zh-TW" dirty="0"/>
              <a:t>fit</a:t>
            </a:r>
            <a:r>
              <a:rPr lang="zh-TW" altLang="en-US" dirty="0"/>
              <a:t>上一輪的</a:t>
            </a:r>
            <a:r>
              <a:rPr lang="en-US" altLang="zh-TW" dirty="0" err="1"/>
              <a:t>resudual</a:t>
            </a:r>
            <a:r>
              <a:rPr lang="zh-TW" altLang="en-US" dirty="0"/>
              <a:t>。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GB Killer: </a:t>
            </a:r>
            <a:r>
              <a:rPr lang="en-US" altLang="zh-TW" dirty="0" err="1">
                <a:solidFill>
                  <a:srgbClr val="FF0000"/>
                </a:solidFill>
              </a:rPr>
              <a:t>XGBoost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en-US" altLang="zh-TW" dirty="0" err="1">
                <a:solidFill>
                  <a:srgbClr val="FF0000"/>
                </a:solidFill>
              </a:rPr>
              <a:t>LightBoost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en-US" altLang="zh-TW" dirty="0" err="1">
                <a:solidFill>
                  <a:srgbClr val="FF0000"/>
                </a:solidFill>
              </a:rPr>
              <a:t>CatBoost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  <a:p>
            <a:pPr lvl="1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zh-TW" altLang="en-US" dirty="0"/>
          </a:p>
          <a:p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D087C34F-37E0-46F4-90C5-6127592F4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B35A7B70-2A3F-49CA-820A-456C113B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(</a:t>
            </a:r>
            <a:r>
              <a:rPr lang="zh-TW" altLang="en-US" dirty="0"/>
              <a:t>決策樹</a:t>
            </a:r>
            <a:r>
              <a:rPr lang="en-US" altLang="zh-TW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648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8209EB1F-17FC-45E7-9260-4D68DB9F7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Implementation</a:t>
            </a: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0DE5B44E-0053-473B-8421-6762C502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D5881919-8B40-4A79-BFE2-F71E8270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(</a:t>
            </a:r>
            <a:r>
              <a:rPr lang="zh-TW" altLang="en-US" dirty="0"/>
              <a:t>決策樹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DD68D74B-E94E-487F-8025-63DF161F8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906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30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8209EB1F-17FC-45E7-9260-4D68DB9F7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/>
              <a:t>Reslut</a:t>
            </a: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0DE5B44E-0053-473B-8421-6762C502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D5881919-8B40-4A79-BFE2-F71E8270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(</a:t>
            </a:r>
            <a:r>
              <a:rPr lang="zh-TW" altLang="en-US" dirty="0"/>
              <a:t>決策樹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24234B80-9044-4195-9DF5-E32FDA482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23" y="1142158"/>
            <a:ext cx="3661932" cy="265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>
            <a:extLst>
              <a:ext uri="{FF2B5EF4-FFF2-40B4-BE49-F238E27FC236}">
                <a16:creationId xmlns="" xmlns:a16="http://schemas.microsoft.com/office/drawing/2014/main" id="{0C000A41-8835-4885-B7F6-6B5D00632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841" y="1142158"/>
            <a:ext cx="36576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="" xmlns:a16="http://schemas.microsoft.com/office/drawing/2014/main" id="{AA48689F-0504-4129-9D78-D90D734F0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59" y="3864905"/>
            <a:ext cx="36576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="" xmlns:a16="http://schemas.microsoft.com/office/drawing/2014/main" id="{5EC28AED-D7DC-483A-A117-53FFE4188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841" y="3864905"/>
            <a:ext cx="36576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396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8209EB1F-17FC-45E7-9260-4D68DB9F7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/>
              <a:t>Reslut</a:t>
            </a: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0DE5B44E-0053-473B-8421-6762C502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D5881919-8B40-4A79-BFE2-F71E8270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(</a:t>
            </a:r>
            <a:r>
              <a:rPr lang="zh-TW" altLang="en-US" dirty="0"/>
              <a:t>決策樹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15362" name="Picture 2">
            <a:extLst>
              <a:ext uri="{FF2B5EF4-FFF2-40B4-BE49-F238E27FC236}">
                <a16:creationId xmlns="" xmlns:a16="http://schemas.microsoft.com/office/drawing/2014/main" id="{A3A14EBF-4818-44D1-871E-F2F8456F6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841" y="1142158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="" xmlns:a16="http://schemas.microsoft.com/office/drawing/2014/main" id="{50722FDE-D785-49B3-A2E5-9C749F2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59" y="3864905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="" xmlns:a16="http://schemas.microsoft.com/office/drawing/2014/main" id="{4E0E08F8-822D-4E7D-B8BA-85FF331EC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59" y="1142158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0" name="Picture 10">
            <a:extLst>
              <a:ext uri="{FF2B5EF4-FFF2-40B4-BE49-F238E27FC236}">
                <a16:creationId xmlns="" xmlns:a16="http://schemas.microsoft.com/office/drawing/2014/main" id="{647BDB3B-64EB-4104-BBC8-A84D0E467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484" y="3864905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583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E1247FBF-C968-410E-8994-1C0B1EC65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Theory</a:t>
            </a:r>
          </a:p>
          <a:p>
            <a:pPr lvl="1"/>
            <a:r>
              <a:rPr lang="en-US" dirty="0"/>
              <a:t>Find the </a:t>
            </a:r>
            <a:r>
              <a:rPr lang="en-US" dirty="0" err="1"/>
              <a:t>farest</a:t>
            </a:r>
            <a:r>
              <a:rPr lang="en-US" dirty="0"/>
              <a:t> margin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0B9F1E7C-9222-403C-86E6-86E91331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629F144D-F033-4A1D-8CE8-93A02693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002E2A1F-AE71-441C-A5BD-105C57E65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752525"/>
            <a:ext cx="4877223" cy="460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0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E1247FBF-C968-410E-8994-1C0B1EC65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Theory</a:t>
            </a:r>
          </a:p>
          <a:p>
            <a:pPr lvl="1"/>
            <a:r>
              <a:rPr lang="en-US" dirty="0"/>
              <a:t>Add some penalties to the mis-classified point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0B9F1E7C-9222-403C-86E6-86E91331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629F144D-F033-4A1D-8CE8-93A02693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40FBC345-FAF6-4E4E-9A06-21DD130D5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367" y="1924766"/>
            <a:ext cx="4724809" cy="445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43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E1247FBF-C968-410E-8994-1C0B1EC65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Theory</a:t>
            </a:r>
          </a:p>
          <a:p>
            <a:pPr lvl="1"/>
            <a:r>
              <a:rPr lang="en-US" dirty="0"/>
              <a:t>Change kernel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0B9F1E7C-9222-403C-86E6-86E91331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629F144D-F033-4A1D-8CE8-93A02693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511E39D9-BA52-4720-BA66-496CA659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56" y="1885590"/>
            <a:ext cx="6169687" cy="46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13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E1247FBF-C968-410E-8994-1C0B1EC65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Theory</a:t>
            </a:r>
          </a:p>
          <a:p>
            <a:pPr lvl="1"/>
            <a:r>
              <a:rPr lang="en-US" dirty="0"/>
              <a:t>Change kernel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0B9F1E7C-9222-403C-86E6-86E91331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629F144D-F033-4A1D-8CE8-93A02693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486DA2EA-6E67-43DC-963B-A235F1327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82" y="2133600"/>
            <a:ext cx="8352284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01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75CA244B-EB27-42D1-8A65-E6D9D66D2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C : float, optional (default=1.0)</a:t>
            </a:r>
          </a:p>
          <a:p>
            <a:pPr lvl="2"/>
            <a:r>
              <a:rPr lang="zh-TW" altLang="en-US" dirty="0"/>
              <a:t>錯誤懲罰項</a:t>
            </a:r>
          </a:p>
          <a:p>
            <a:pPr lvl="1"/>
            <a:r>
              <a:rPr lang="en-US" dirty="0"/>
              <a:t>kernel : string, optional (default='</a:t>
            </a:r>
            <a:r>
              <a:rPr lang="en-US" dirty="0" err="1"/>
              <a:t>rbf</a:t>
            </a:r>
            <a:r>
              <a:rPr lang="en-US" dirty="0"/>
              <a:t>')</a:t>
            </a:r>
          </a:p>
          <a:p>
            <a:pPr lvl="2"/>
            <a:r>
              <a:rPr lang="zh-TW" altLang="en-US" dirty="0"/>
              <a:t>決定分隔線的函數</a:t>
            </a:r>
            <a:r>
              <a:rPr lang="en-US" altLang="zh-TW" dirty="0"/>
              <a:t>: '</a:t>
            </a:r>
            <a:r>
              <a:rPr lang="en-US" dirty="0"/>
              <a:t>linear', 'poly', '</a:t>
            </a:r>
            <a:r>
              <a:rPr lang="en-US" dirty="0" err="1"/>
              <a:t>rbf</a:t>
            </a:r>
            <a:r>
              <a:rPr lang="en-US" dirty="0"/>
              <a:t>', 'sigmoid', 'precomputed'</a:t>
            </a:r>
            <a:r>
              <a:rPr lang="zh-TW" altLang="en-US" dirty="0"/>
              <a:t>或是自定義函數</a:t>
            </a:r>
          </a:p>
          <a:p>
            <a:pPr lvl="1"/>
            <a:r>
              <a:rPr lang="en-US" dirty="0"/>
              <a:t>degree : int, optional (default=3)</a:t>
            </a:r>
          </a:p>
          <a:p>
            <a:pPr lvl="2"/>
            <a:r>
              <a:rPr lang="en-US" dirty="0"/>
              <a:t>polynomial(‘poly’)</a:t>
            </a:r>
            <a:r>
              <a:rPr lang="zh-TW" altLang="en-US" dirty="0"/>
              <a:t>分隔函數的</a:t>
            </a:r>
            <a:r>
              <a:rPr lang="en-US" dirty="0"/>
              <a:t>degree，</a:t>
            </a:r>
            <a:r>
              <a:rPr lang="zh-TW" altLang="en-US" dirty="0"/>
              <a:t>如果使用其他分隔函數將直接被忽略。</a:t>
            </a:r>
          </a:p>
          <a:p>
            <a:pPr lvl="1"/>
            <a:r>
              <a:rPr lang="en-US" dirty="0"/>
              <a:t>gamma : float, optional (default=’auto’)</a:t>
            </a:r>
          </a:p>
          <a:p>
            <a:pPr lvl="2"/>
            <a:r>
              <a:rPr lang="en-US" dirty="0"/>
              <a:t>'</a:t>
            </a:r>
            <a:r>
              <a:rPr lang="en-US" dirty="0" err="1"/>
              <a:t>rbf</a:t>
            </a:r>
            <a:r>
              <a:rPr lang="en-US" dirty="0"/>
              <a:t>', 'poly' and 'sigmoid'</a:t>
            </a:r>
            <a:r>
              <a:rPr lang="zh-TW" altLang="en-US" dirty="0"/>
              <a:t>的共變異數</a:t>
            </a:r>
            <a:r>
              <a:rPr lang="en-US" altLang="zh-TW" dirty="0"/>
              <a:t>. </a:t>
            </a:r>
            <a:r>
              <a:rPr lang="zh-TW" altLang="en-US" dirty="0"/>
              <a:t>如果</a:t>
            </a:r>
            <a:r>
              <a:rPr lang="en-US" dirty="0"/>
              <a:t>gamma</a:t>
            </a:r>
            <a:r>
              <a:rPr lang="zh-TW" altLang="en-US" dirty="0"/>
              <a:t>是</a:t>
            </a:r>
            <a:r>
              <a:rPr lang="en-US" altLang="zh-TW" dirty="0"/>
              <a:t>'</a:t>
            </a:r>
            <a:r>
              <a:rPr lang="en-US" dirty="0"/>
              <a:t>auto'</a:t>
            </a:r>
            <a:r>
              <a:rPr lang="zh-TW" altLang="en-US" dirty="0"/>
              <a:t>則預設為 </a:t>
            </a:r>
            <a:r>
              <a:rPr lang="en-US" altLang="zh-TW" dirty="0"/>
              <a:t>1/</a:t>
            </a:r>
            <a:r>
              <a:rPr lang="en-US" dirty="0" err="1"/>
              <a:t>n_features</a:t>
            </a:r>
            <a:r>
              <a:rPr lang="en-US" dirty="0"/>
              <a:t>。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3FC2A568-A8D3-420E-86E6-F1805750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3ACC29DE-C8B3-4BA9-A302-0F079F495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</a:t>
            </a:r>
            <a:r>
              <a:rPr lang="en-US" altLang="zh-TW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8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328DD5F-1BD3-4D8C-A36D-149C381D3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演算法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K Nearest Neighbor (KNN)</a:t>
            </a:r>
          </a:p>
          <a:p>
            <a:pPr lvl="1"/>
            <a:r>
              <a:rPr lang="en-US" altLang="zh-TW" dirty="0"/>
              <a:t>Naïve Bayes (</a:t>
            </a:r>
            <a:r>
              <a:rPr lang="zh-TW" altLang="en-US" dirty="0"/>
              <a:t>貝氏分類器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Logistic Regression (</a:t>
            </a:r>
            <a:r>
              <a:rPr lang="zh-TW" altLang="en-US" dirty="0"/>
              <a:t>羅吉斯回歸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Decision Tree (</a:t>
            </a:r>
            <a:r>
              <a:rPr lang="zh-TW" altLang="en-US" dirty="0"/>
              <a:t>決策樹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Support Vector Machine (SVM, </a:t>
            </a:r>
            <a:r>
              <a:rPr lang="zh-TW" altLang="en-US" dirty="0"/>
              <a:t>支持向量機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80DDD633-5BAF-411C-B15B-A2238EB8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8443C7DD-5E98-43D0-B7D5-5A6CBBAF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11494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75CA244B-EB27-42D1-8A65-E6D9D66D2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3FC2A568-A8D3-420E-86E6-F1805750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3ACC29DE-C8B3-4BA9-A302-0F079F495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6CC03646-89BB-41A8-B445-AD256AAF8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906000" cy="248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47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75CA244B-EB27-42D1-8A65-E6D9D66D2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Reslut</a:t>
            </a: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3FC2A568-A8D3-420E-86E6-F1805750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3ACC29DE-C8B3-4BA9-A302-0F079F495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17410" name="Picture 2">
            <a:extLst>
              <a:ext uri="{FF2B5EF4-FFF2-40B4-BE49-F238E27FC236}">
                <a16:creationId xmlns="" xmlns:a16="http://schemas.microsoft.com/office/drawing/2014/main" id="{A4AB1204-B6A8-460D-A761-FCFDFDDE2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193440"/>
            <a:ext cx="36576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="" xmlns:a16="http://schemas.microsoft.com/office/drawing/2014/main" id="{3E30CE32-A48B-46C6-91DA-6B47BBCBE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3943903"/>
            <a:ext cx="36576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>
            <a:extLst>
              <a:ext uri="{FF2B5EF4-FFF2-40B4-BE49-F238E27FC236}">
                <a16:creationId xmlns="" xmlns:a16="http://schemas.microsoft.com/office/drawing/2014/main" id="{403D73BF-4BFC-4BA6-8C4B-765A88B5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880" y="3949402"/>
            <a:ext cx="36576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977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75CA244B-EB27-42D1-8A65-E6D9D66D2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Reslut</a:t>
            </a: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3FC2A568-A8D3-420E-86E6-F1805750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3ACC29DE-C8B3-4BA9-A302-0F079F495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21506" name="Picture 2">
            <a:extLst>
              <a:ext uri="{FF2B5EF4-FFF2-40B4-BE49-F238E27FC236}">
                <a16:creationId xmlns="" xmlns:a16="http://schemas.microsoft.com/office/drawing/2014/main" id="{93702E2B-01AC-4351-B9EC-C847F1548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1187941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="" xmlns:a16="http://schemas.microsoft.com/office/drawing/2014/main" id="{B67008EC-0946-44C1-A0D8-D3CDCE140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71" y="3905250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>
            <a:extLst>
              <a:ext uri="{FF2B5EF4-FFF2-40B4-BE49-F238E27FC236}">
                <a16:creationId xmlns="" xmlns:a16="http://schemas.microsoft.com/office/drawing/2014/main" id="{B4E46C0C-4072-44D5-B27D-C5F2E8E62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879" y="3835891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298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512840" y="2996952"/>
            <a:ext cx="2880320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T</a:t>
            </a:r>
            <a:r>
              <a:rPr lang="en-US" altLang="zh-TW" sz="4000" dirty="0">
                <a:solidFill>
                  <a:schemeClr val="accent2"/>
                </a:solidFill>
              </a:rPr>
              <a:t>h</a:t>
            </a:r>
            <a:r>
              <a:rPr lang="en-US" altLang="zh-TW" sz="4000" dirty="0">
                <a:solidFill>
                  <a:schemeClr val="accent3"/>
                </a:solidFill>
              </a:rPr>
              <a:t>a</a:t>
            </a:r>
            <a:r>
              <a:rPr lang="en-US" altLang="zh-TW" sz="4000" dirty="0">
                <a:solidFill>
                  <a:schemeClr val="accent4"/>
                </a:solidFill>
              </a:rPr>
              <a:t>n</a:t>
            </a:r>
            <a:r>
              <a:rPr lang="en-US" altLang="zh-TW" sz="4000" dirty="0">
                <a:solidFill>
                  <a:schemeClr val="accent5"/>
                </a:solidFill>
              </a:rPr>
              <a:t>k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6"/>
                </a:solidFill>
              </a:rPr>
              <a:t>y</a:t>
            </a:r>
            <a:r>
              <a:rPr lang="en-US" altLang="zh-TW" sz="4000" dirty="0">
                <a:solidFill>
                  <a:schemeClr val="accent1"/>
                </a:solidFill>
              </a:rPr>
              <a:t>o</a:t>
            </a:r>
            <a:r>
              <a:rPr lang="en-US" altLang="zh-TW" sz="4000" dirty="0">
                <a:solidFill>
                  <a:schemeClr val="accent3"/>
                </a:solidFill>
              </a:rPr>
              <a:t>u</a:t>
            </a:r>
            <a:endParaRPr lang="zh-TW" altLang="en-US" sz="4000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278FD496-4DF3-4C10-9C77-61F25C60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C8D46416-5CF6-49F2-8FFB-F1A64525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8C773068-5191-4AFB-809D-1055BDAC7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84" y="1645890"/>
            <a:ext cx="4100917" cy="292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4057FACB-5A52-44E6-AAB6-C47319C6A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9" y="1645890"/>
            <a:ext cx="4211753" cy="292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77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FB9DB402-BE56-4069-8778-9685822D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D1AB5A42-7131-48B8-923F-7A12C7269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Data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05A385C9-1602-4896-8F86-9259ADCE7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5800" y="1536915"/>
            <a:ext cx="9906000" cy="341608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DD163C8F-3277-409B-A8CA-D0F4A662CE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1" r="8945"/>
          <a:stretch/>
        </p:blipFill>
        <p:spPr bwMode="auto">
          <a:xfrm>
            <a:off x="6324600" y="3111232"/>
            <a:ext cx="3581400" cy="327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30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1">
            <a:extLst>
              <a:ext uri="{FF2B5EF4-FFF2-40B4-BE49-F238E27FC236}">
                <a16:creationId xmlns="" xmlns:a16="http://schemas.microsoft.com/office/drawing/2014/main" id="{55C60441-320B-4CA1-A8EF-74A2E051D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61040" cy="5616624"/>
          </a:xfrm>
        </p:spPr>
        <p:txBody>
          <a:bodyPr/>
          <a:lstStyle/>
          <a:p>
            <a:r>
              <a:rPr lang="en-US" altLang="zh-TW" dirty="0"/>
              <a:t>Theory</a:t>
            </a: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9833F6FA-61A0-4FFD-AA22-8C38103C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FCD19E0D-7905-4B54-8B38-F3EB6C90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Nearest Neighbor (KNN)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2418FFFE-FA7D-4387-9051-430543A1B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181" y="1371600"/>
            <a:ext cx="6679637" cy="500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505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1">
            <a:extLst>
              <a:ext uri="{FF2B5EF4-FFF2-40B4-BE49-F238E27FC236}">
                <a16:creationId xmlns="" xmlns:a16="http://schemas.microsoft.com/office/drawing/2014/main" id="{55C60441-320B-4CA1-A8EF-74A2E051D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61040" cy="5616624"/>
          </a:xfrm>
        </p:spPr>
        <p:txBody>
          <a:bodyPr/>
          <a:lstStyle/>
          <a:p>
            <a:r>
              <a:rPr lang="en-US" altLang="zh-TW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9833F6FA-61A0-4FFD-AA22-8C38103C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FCD19E0D-7905-4B54-8B38-F3EB6C90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Nearest Neighbor (KNN)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58794784-1727-42B5-BFDC-07E982505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74433"/>
            <a:ext cx="3574848" cy="258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="" xmlns:a16="http://schemas.microsoft.com/office/drawing/2014/main" id="{8C106F9A-8B33-4E8C-ACAD-B7989F040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976" y="3779204"/>
            <a:ext cx="3675656" cy="259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2838B8F4-CAF6-4E31-BFE7-DB77DD5D6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758" y="1345050"/>
            <a:ext cx="8796483" cy="173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38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>
                <a:extLst>
                  <a:ext uri="{FF2B5EF4-FFF2-40B4-BE49-F238E27FC236}">
                    <a16:creationId xmlns="" xmlns:a16="http://schemas.microsoft.com/office/drawing/2014/main" id="{1B55A381-9E49-4564-B076-BEF72C4D6E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Theory</a:t>
                </a:r>
              </a:p>
              <a:p>
                <a:pPr lvl="1"/>
                <a:r>
                  <a:rPr lang="zh-TW" altLang="en-US" dirty="0"/>
                  <a:t>貝式定理</a:t>
                </a:r>
                <a:r>
                  <a:rPr lang="en-US" altLang="zh-TW" dirty="0"/>
                  <a:t>:</a:t>
                </a:r>
              </a:p>
              <a:p>
                <a:pPr lvl="2"/>
                <a:r>
                  <a:rPr lang="zh-TW" altLang="en-US" dirty="0"/>
                  <a:t>𝑃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𝐶</a:t>
                </a:r>
                <a:r>
                  <a:rPr lang="en-US" altLang="zh-TW" dirty="0"/>
                  <a:t>|</a:t>
                </a:r>
                <a:r>
                  <a:rPr lang="zh-TW" altLang="en-US" dirty="0"/>
                  <a:t>𝑋</a:t>
                </a:r>
                <a:r>
                  <a:rPr lang="en-US" altLang="zh-TW" dirty="0"/>
                  <a:t>)=</a:t>
                </a:r>
                <a:r>
                  <a:rPr lang="zh-TW" altLang="en-US" dirty="0"/>
                  <a:t>𝑃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𝑋</a:t>
                </a:r>
                <a:r>
                  <a:rPr lang="en-US" altLang="zh-TW" dirty="0"/>
                  <a:t>|</a:t>
                </a:r>
                <a:r>
                  <a:rPr lang="zh-TW" altLang="en-US" dirty="0"/>
                  <a:t>𝐶</a:t>
                </a:r>
                <a:r>
                  <a:rPr lang="en-US" altLang="zh-TW" dirty="0"/>
                  <a:t>)·</a:t>
                </a:r>
                <a:r>
                  <a:rPr lang="zh-TW" altLang="en-US" dirty="0"/>
                  <a:t>𝑃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𝐶</a:t>
                </a:r>
                <a:r>
                  <a:rPr lang="en-US" altLang="zh-TW" dirty="0"/>
                  <a:t>)/</a:t>
                </a:r>
                <a:r>
                  <a:rPr lang="zh-TW" altLang="en-US" dirty="0"/>
                  <a:t>𝑃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𝑋</a:t>
                </a:r>
                <a:r>
                  <a:rPr lang="en-US" altLang="zh-TW" dirty="0"/>
                  <a:t>) </a:t>
                </a:r>
                <a:r>
                  <a:rPr lang="zh-TW" altLang="en-US" dirty="0"/>
                  <a:t>：在</a:t>
                </a:r>
                <a:r>
                  <a:rPr lang="en-US" altLang="zh-TW" dirty="0"/>
                  <a:t>X</a:t>
                </a:r>
                <a:r>
                  <a:rPr lang="zh-TW" altLang="en-US" dirty="0"/>
                  <a:t>條件下</a:t>
                </a:r>
                <a:r>
                  <a:rPr lang="en-US" altLang="zh-TW" dirty="0"/>
                  <a:t>C</a:t>
                </a:r>
                <a:r>
                  <a:rPr lang="zh-TW" altLang="en-US" dirty="0"/>
                  <a:t>發生的機率</a:t>
                </a:r>
              </a:p>
              <a:p>
                <a:pPr lvl="2"/>
                <a:r>
                  <a:rPr lang="zh-TW" altLang="en-US" dirty="0"/>
                  <a:t>𝑃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𝐶</a:t>
                </a:r>
                <a:r>
                  <a:rPr lang="en-US" altLang="zh-TW" dirty="0"/>
                  <a:t>) </a:t>
                </a:r>
                <a:r>
                  <a:rPr lang="zh-TW" altLang="en-US" dirty="0"/>
                  <a:t>：</a:t>
                </a:r>
                <a:r>
                  <a:rPr lang="en-US" altLang="zh-TW" dirty="0"/>
                  <a:t>C</a:t>
                </a:r>
                <a:r>
                  <a:rPr lang="zh-TW" altLang="en-US" dirty="0"/>
                  <a:t>發生的機率</a:t>
                </a:r>
              </a:p>
              <a:p>
                <a:pPr lvl="2"/>
                <a:r>
                  <a:rPr lang="zh-TW" altLang="en-US" dirty="0"/>
                  <a:t>𝑃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𝐶</a:t>
                </a:r>
                <a:r>
                  <a:rPr lang="en-US" altLang="zh-TW" dirty="0"/>
                  <a:t>|</a:t>
                </a:r>
                <a:r>
                  <a:rPr lang="zh-TW" altLang="en-US" dirty="0"/>
                  <a:t>𝑋</a:t>
                </a:r>
                <a:r>
                  <a:rPr lang="en-US" altLang="zh-TW" dirty="0"/>
                  <a:t>) </a:t>
                </a:r>
                <a:r>
                  <a:rPr lang="zh-TW" altLang="en-US" dirty="0"/>
                  <a:t>：在</a:t>
                </a:r>
                <a:r>
                  <a:rPr lang="en-US" altLang="zh-TW" dirty="0"/>
                  <a:t>X</a:t>
                </a:r>
                <a:r>
                  <a:rPr lang="zh-TW" altLang="en-US" dirty="0"/>
                  <a:t>條件下</a:t>
                </a:r>
                <a:r>
                  <a:rPr lang="en-US" altLang="zh-TW" dirty="0"/>
                  <a:t>C</a:t>
                </a:r>
                <a:r>
                  <a:rPr lang="zh-TW" altLang="en-US" dirty="0"/>
                  <a:t>發生的機率</a:t>
                </a:r>
              </a:p>
              <a:p>
                <a:pPr lvl="1"/>
                <a:r>
                  <a:rPr lang="zh-TW" altLang="en-US" dirty="0"/>
                  <a:t>解釋</a:t>
                </a:r>
                <a:r>
                  <a:rPr lang="en-US" altLang="zh-TW" dirty="0"/>
                  <a:t>: </a:t>
                </a:r>
              </a:p>
              <a:p>
                <a:pPr lvl="2"/>
                <a:r>
                  <a:rPr lang="en-US" altLang="zh-TW" dirty="0"/>
                  <a:t>10</a:t>
                </a:r>
                <a:r>
                  <a:rPr lang="zh-TW" altLang="en-US" dirty="0"/>
                  <a:t>人，</a:t>
                </a:r>
                <a:r>
                  <a:rPr lang="en-US" altLang="zh-TW" dirty="0"/>
                  <a:t>3</a:t>
                </a:r>
                <a:r>
                  <a:rPr lang="zh-TW" altLang="en-US" dirty="0"/>
                  <a:t>人喜歡看書，</a:t>
                </a:r>
                <a:r>
                  <a:rPr lang="en-US" altLang="zh-TW" dirty="0"/>
                  <a:t>5</a:t>
                </a:r>
                <a:r>
                  <a:rPr lang="zh-TW" altLang="en-US" dirty="0"/>
                  <a:t>人是女生，是女生且喜歡看書者</a:t>
                </a:r>
                <a:r>
                  <a:rPr lang="en-US" altLang="zh-TW" dirty="0"/>
                  <a:t>2</a:t>
                </a:r>
                <a:r>
                  <a:rPr lang="zh-TW" altLang="en-US" dirty="0"/>
                  <a:t>人，請問假設已知甲喜歡看書，她為女生的機率是多少</a:t>
                </a:r>
                <a:r>
                  <a:rPr lang="en-US" altLang="zh-TW" dirty="0"/>
                  <a:t>?</a:t>
                </a:r>
              </a:p>
              <a:p>
                <a:pPr lvl="2"/>
                <a:r>
                  <a:rPr lang="en-US" altLang="zh-TW" dirty="0"/>
                  <a:t>P(</a:t>
                </a:r>
                <a:r>
                  <a:rPr lang="zh-TW" altLang="en-US" dirty="0"/>
                  <a:t>女</a:t>
                </a:r>
                <a:r>
                  <a:rPr lang="en-US" altLang="zh-TW" dirty="0"/>
                  <a:t>|</a:t>
                </a:r>
                <a:r>
                  <a:rPr lang="zh-TW" altLang="en-US" dirty="0"/>
                  <a:t>喜歡看書</a:t>
                </a:r>
                <a:r>
                  <a:rPr lang="en-US" altLang="zh-TW" dirty="0"/>
                  <a:t>)=P(</a:t>
                </a:r>
                <a:r>
                  <a:rPr lang="zh-TW" altLang="en-US" dirty="0"/>
                  <a:t>喜歡看書</a:t>
                </a:r>
                <a:r>
                  <a:rPr lang="en-US" altLang="zh-TW" dirty="0"/>
                  <a:t>|</a:t>
                </a:r>
                <a:r>
                  <a:rPr lang="zh-TW" altLang="en-US" dirty="0"/>
                  <a:t>女</a:t>
                </a:r>
                <a:r>
                  <a:rPr lang="en-US" altLang="zh-TW" dirty="0"/>
                  <a:t>)*P(</a:t>
                </a:r>
                <a:r>
                  <a:rPr lang="zh-TW" altLang="en-US" dirty="0"/>
                  <a:t>女</a:t>
                </a:r>
                <a:r>
                  <a:rPr lang="en-US" altLang="zh-TW" dirty="0"/>
                  <a:t>)/P(</a:t>
                </a:r>
                <a:r>
                  <a:rPr lang="zh-TW" altLang="en-US" dirty="0"/>
                  <a:t>喜歡看書</a:t>
                </a:r>
                <a:r>
                  <a:rPr lang="en-US" altLang="zh-TW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zh-TW" altLang="en-US" dirty="0"/>
                          <m:t>女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m:rPr>
                            <m:nor/>
                          </m:rPr>
                          <a:rPr lang="zh-TW" altLang="en-US" dirty="0"/>
                          <m:t>喜歡看書</m:t>
                        </m:r>
                      </m:num>
                      <m:den>
                        <m:r>
                          <m:rPr>
                            <m:nor/>
                          </m:rPr>
                          <a:rPr lang="zh-TW" altLang="en-US" dirty="0"/>
                          <m:t>喜歡看書</m:t>
                        </m:r>
                      </m:den>
                    </m:f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zh-TW" altLang="en-US" dirty="0"/>
                          <m:t>女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m:rPr>
                            <m:nor/>
                          </m:rPr>
                          <a:rPr lang="zh-TW" altLang="en-US" dirty="0"/>
                          <m:t>喜歡看書</m:t>
                        </m:r>
                      </m:num>
                      <m:den>
                        <m:r>
                          <m:rPr>
                            <m:nor/>
                          </m:rPr>
                          <a:rPr lang="zh-TW" altLang="en-US" dirty="0"/>
                          <m:t>女</m:t>
                        </m:r>
                      </m:den>
                    </m:f>
                    <m:r>
                      <a:rPr lang="zh-TW" altLang="en-US" i="1">
                        <a:latin typeface="Cambria Math" panose="02040503050406030204" pitchFamily="18" charset="0"/>
                      </a:rPr>
                      <m:t> × </m:t>
                    </m:r>
                    <m:f>
                      <m:fPr>
                        <m:ctrlPr>
                          <a:rPr lang="en-US" altLang="zh-TW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zh-TW" altLang="en-US" dirty="0"/>
                          <m:t>女</m:t>
                        </m:r>
                      </m:num>
                      <m:den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全</m:t>
                        </m:r>
                      </m:den>
                    </m:f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i="1">
                            <a:latin typeface="Cambria Math"/>
                          </a:rPr>
                        </m:ctrlPr>
                      </m:fPr>
                      <m:num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喜歡看書</m:t>
                        </m:r>
                      </m:num>
                      <m:den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全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pPr lvl="2"/>
                <a:endParaRPr lang="en-US" altLang="zh-TW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內容版面配置區 1">
                <a:extLst>
                  <a:ext uri="{FF2B5EF4-FFF2-40B4-BE49-F238E27FC236}">
                    <a16:creationId xmlns:a16="http://schemas.microsoft.com/office/drawing/2014/main" id="{1B55A381-9E49-4564-B076-BEF72C4D6E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3" t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8B0216F6-CFB1-4DA5-875F-BA9AA316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AC0958D5-56B6-4964-95E2-67720E7F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(</a:t>
            </a:r>
            <a:r>
              <a:rPr lang="zh-TW" altLang="en-US" dirty="0"/>
              <a:t>貝氏分類器</a:t>
            </a:r>
            <a:r>
              <a:rPr lang="en-US" altLang="zh-TW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815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1B55A381-9E49-4564-B076-BEF72C4D6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Theory</a:t>
            </a:r>
          </a:p>
          <a:p>
            <a:pPr lvl="1"/>
            <a:r>
              <a:rPr lang="zh-TW" altLang="en-US" dirty="0"/>
              <a:t>貝式定理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𝑃</a:t>
            </a:r>
            <a:r>
              <a:rPr lang="en-US" altLang="zh-TW" dirty="0"/>
              <a:t>(</a:t>
            </a:r>
            <a:r>
              <a:rPr lang="zh-TW" altLang="en-US" dirty="0"/>
              <a:t>𝐶</a:t>
            </a:r>
            <a:r>
              <a:rPr lang="en-US" altLang="zh-TW" dirty="0"/>
              <a:t>|</a:t>
            </a:r>
            <a:r>
              <a:rPr lang="zh-TW" altLang="en-US" dirty="0"/>
              <a:t>𝑋</a:t>
            </a:r>
            <a:r>
              <a:rPr lang="en-US" altLang="zh-TW" dirty="0"/>
              <a:t>)=</a:t>
            </a:r>
            <a:r>
              <a:rPr lang="zh-TW" altLang="en-US" dirty="0"/>
              <a:t>𝑃</a:t>
            </a:r>
            <a:r>
              <a:rPr lang="en-US" altLang="zh-TW" dirty="0"/>
              <a:t>(</a:t>
            </a:r>
            <a:r>
              <a:rPr lang="zh-TW" altLang="en-US" dirty="0"/>
              <a:t>𝑋</a:t>
            </a:r>
            <a:r>
              <a:rPr lang="en-US" altLang="zh-TW" dirty="0"/>
              <a:t>|</a:t>
            </a:r>
            <a:r>
              <a:rPr lang="zh-TW" altLang="en-US" dirty="0"/>
              <a:t>𝐶</a:t>
            </a:r>
            <a:r>
              <a:rPr lang="en-US" altLang="zh-TW" dirty="0"/>
              <a:t>)·</a:t>
            </a:r>
            <a:r>
              <a:rPr lang="zh-TW" altLang="en-US" dirty="0"/>
              <a:t>𝑃</a:t>
            </a:r>
            <a:r>
              <a:rPr lang="en-US" altLang="zh-TW" dirty="0"/>
              <a:t>(</a:t>
            </a:r>
            <a:r>
              <a:rPr lang="zh-TW" altLang="en-US" dirty="0"/>
              <a:t>𝐶</a:t>
            </a:r>
            <a:r>
              <a:rPr lang="en-US" altLang="zh-TW" dirty="0"/>
              <a:t>)/</a:t>
            </a:r>
            <a:r>
              <a:rPr lang="zh-TW" altLang="en-US" dirty="0"/>
              <a:t>𝑃</a:t>
            </a:r>
            <a:r>
              <a:rPr lang="en-US" altLang="zh-TW" dirty="0"/>
              <a:t>(</a:t>
            </a:r>
            <a:r>
              <a:rPr lang="zh-TW" altLang="en-US" dirty="0"/>
              <a:t>𝑋</a:t>
            </a:r>
            <a:r>
              <a:rPr lang="en-US" altLang="zh-TW" dirty="0"/>
              <a:t>) </a:t>
            </a:r>
            <a:r>
              <a:rPr lang="zh-TW" altLang="en-US" dirty="0"/>
              <a:t>：在</a:t>
            </a:r>
            <a:r>
              <a:rPr lang="en-US" altLang="zh-TW" dirty="0"/>
              <a:t>X</a:t>
            </a:r>
            <a:r>
              <a:rPr lang="zh-TW" altLang="en-US" dirty="0"/>
              <a:t>條件下</a:t>
            </a:r>
            <a:r>
              <a:rPr lang="en-US" altLang="zh-TW" dirty="0"/>
              <a:t>C</a:t>
            </a:r>
            <a:r>
              <a:rPr lang="zh-TW" altLang="en-US" dirty="0"/>
              <a:t>發生的機率</a:t>
            </a:r>
          </a:p>
          <a:p>
            <a:pPr lvl="2"/>
            <a:r>
              <a:rPr lang="zh-TW" altLang="en-US" dirty="0"/>
              <a:t>𝑃</a:t>
            </a:r>
            <a:r>
              <a:rPr lang="en-US" altLang="zh-TW" dirty="0"/>
              <a:t>(</a:t>
            </a:r>
            <a:r>
              <a:rPr lang="zh-TW" altLang="en-US" dirty="0"/>
              <a:t>𝐶</a:t>
            </a:r>
            <a:r>
              <a:rPr lang="en-US" altLang="zh-TW" dirty="0"/>
              <a:t>) </a:t>
            </a:r>
            <a:r>
              <a:rPr lang="zh-TW" altLang="en-US" dirty="0"/>
              <a:t>：</a:t>
            </a:r>
            <a:r>
              <a:rPr lang="en-US" altLang="zh-TW" dirty="0"/>
              <a:t>C</a:t>
            </a:r>
            <a:r>
              <a:rPr lang="zh-TW" altLang="en-US" dirty="0"/>
              <a:t>發生的機率</a:t>
            </a:r>
          </a:p>
          <a:p>
            <a:pPr lvl="2"/>
            <a:r>
              <a:rPr lang="zh-TW" altLang="en-US" dirty="0"/>
              <a:t>𝑃</a:t>
            </a:r>
            <a:r>
              <a:rPr lang="en-US" altLang="zh-TW" dirty="0"/>
              <a:t>(</a:t>
            </a:r>
            <a:r>
              <a:rPr lang="zh-TW" altLang="en-US" dirty="0"/>
              <a:t>𝐶</a:t>
            </a:r>
            <a:r>
              <a:rPr lang="en-US" altLang="zh-TW" dirty="0"/>
              <a:t>|</a:t>
            </a:r>
            <a:r>
              <a:rPr lang="zh-TW" altLang="en-US" dirty="0"/>
              <a:t>𝑋</a:t>
            </a:r>
            <a:r>
              <a:rPr lang="en-US" altLang="zh-TW" dirty="0"/>
              <a:t>) </a:t>
            </a:r>
            <a:r>
              <a:rPr lang="zh-TW" altLang="en-US" dirty="0"/>
              <a:t>：在</a:t>
            </a:r>
            <a:r>
              <a:rPr lang="en-US" altLang="zh-TW" dirty="0"/>
              <a:t>X</a:t>
            </a:r>
            <a:r>
              <a:rPr lang="zh-TW" altLang="en-US" dirty="0"/>
              <a:t>條件下</a:t>
            </a:r>
            <a:r>
              <a:rPr lang="en-US" altLang="zh-TW" dirty="0"/>
              <a:t>C</a:t>
            </a:r>
            <a:r>
              <a:rPr lang="zh-TW" altLang="en-US" dirty="0"/>
              <a:t>發生的機率</a:t>
            </a:r>
          </a:p>
          <a:p>
            <a:pPr lvl="1"/>
            <a:r>
              <a:rPr lang="zh-TW" altLang="en-US" dirty="0"/>
              <a:t>解釋</a:t>
            </a:r>
            <a:r>
              <a:rPr lang="en-US" altLang="zh-TW" dirty="0"/>
              <a:t>: </a:t>
            </a:r>
          </a:p>
          <a:p>
            <a:pPr lvl="2"/>
            <a:r>
              <a:rPr lang="en-US" altLang="zh-TW" dirty="0"/>
              <a:t>10</a:t>
            </a:r>
            <a:r>
              <a:rPr lang="zh-TW" altLang="en-US" dirty="0"/>
              <a:t>人，</a:t>
            </a:r>
            <a:r>
              <a:rPr lang="en-US" altLang="zh-TW" dirty="0"/>
              <a:t>3</a:t>
            </a:r>
            <a:r>
              <a:rPr lang="zh-TW" altLang="en-US" dirty="0"/>
              <a:t>人喜歡看書，</a:t>
            </a:r>
            <a:r>
              <a:rPr lang="en-US" altLang="zh-TW" dirty="0"/>
              <a:t>5</a:t>
            </a:r>
            <a:r>
              <a:rPr lang="zh-TW" altLang="en-US" dirty="0"/>
              <a:t>人是女生，是女生且喜歡看書者</a:t>
            </a:r>
            <a:r>
              <a:rPr lang="en-US" altLang="zh-TW" dirty="0"/>
              <a:t>2</a:t>
            </a:r>
            <a:r>
              <a:rPr lang="zh-TW" altLang="en-US" dirty="0"/>
              <a:t>人，請問假設已知甲喜歡看書，她為女生的機率是多少</a:t>
            </a:r>
            <a:r>
              <a:rPr lang="en-US" altLang="zh-TW" dirty="0"/>
              <a:t>?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1"/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8B0216F6-CFB1-4DA5-875F-BA9AA316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AC0958D5-56B6-4964-95E2-67720E7F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(</a:t>
            </a:r>
            <a:r>
              <a:rPr lang="zh-TW" altLang="en-US" dirty="0"/>
              <a:t>貝氏分類器</a:t>
            </a:r>
            <a:r>
              <a:rPr lang="en-US" altLang="zh-TW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708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2020iii">
      <a:dk1>
        <a:srgbClr val="717171"/>
      </a:dk1>
      <a:lt1>
        <a:srgbClr val="393939"/>
      </a:lt1>
      <a:dk2>
        <a:srgbClr val="DDDDDD"/>
      </a:dk2>
      <a:lt2>
        <a:srgbClr val="ABABAB"/>
      </a:lt2>
      <a:accent1>
        <a:srgbClr val="6E6E6E"/>
      </a:accent1>
      <a:accent2>
        <a:srgbClr val="42BBC6"/>
      </a:accent2>
      <a:accent3>
        <a:srgbClr val="F0591B"/>
      </a:accent3>
      <a:accent4>
        <a:srgbClr val="FFC000"/>
      </a:accent4>
      <a:accent5>
        <a:srgbClr val="8DCBDA"/>
      </a:accent5>
      <a:accent6>
        <a:srgbClr val="90C115"/>
      </a:accent6>
      <a:hlink>
        <a:srgbClr val="F0591B"/>
      </a:hlink>
      <a:folHlink>
        <a:srgbClr val="2A2A2A"/>
      </a:folHlink>
    </a:clrScheme>
    <a:fontScheme name="2020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簡報1" id="{9F657D65-ACA1-4C9A-A249-42B91234B9AD}" vid="{DF6CEEC3-935B-462F-971D-61A2C59E3EC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00_EnvironmentInstallation</Template>
  <TotalTime>516</TotalTime>
  <Words>1099</Words>
  <Application>Microsoft Office PowerPoint</Application>
  <PresentationFormat>A4 紙張 (210x297 公釐)</PresentationFormat>
  <Paragraphs>208</Paragraphs>
  <Slides>33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4" baseType="lpstr">
      <vt:lpstr>2020簡報範本_light</vt:lpstr>
      <vt:lpstr>Machion Learning 05 Classification</vt:lpstr>
      <vt:lpstr>Classification</vt:lpstr>
      <vt:lpstr>Classification</vt:lpstr>
      <vt:lpstr>Demo Data</vt:lpstr>
      <vt:lpstr>Practice Data</vt:lpstr>
      <vt:lpstr>K Nearest Neighbor (KNN)</vt:lpstr>
      <vt:lpstr>K Nearest Neighbor (KNN)</vt:lpstr>
      <vt:lpstr>Naïve Bayes (貝氏分類器)</vt:lpstr>
      <vt:lpstr>Naïve Bayes (貝氏分類器)</vt:lpstr>
      <vt:lpstr>Naïve Bayes (貝氏分類器)</vt:lpstr>
      <vt:lpstr>Naïve Bayes (貝氏分類器)</vt:lpstr>
      <vt:lpstr>Naïve Bayes (貝氏分類器)</vt:lpstr>
      <vt:lpstr>logistic regression (羅吉斯回歸)</vt:lpstr>
      <vt:lpstr>logistic regression (羅吉斯回歸)</vt:lpstr>
      <vt:lpstr>logistic regression (羅吉斯回歸)</vt:lpstr>
      <vt:lpstr>logistic regression (羅吉斯回歸)</vt:lpstr>
      <vt:lpstr>Decision Tree (決策樹)</vt:lpstr>
      <vt:lpstr>Decision Tree (決策樹)</vt:lpstr>
      <vt:lpstr>Decision Tree (決策樹)</vt:lpstr>
      <vt:lpstr>Decision Tree (決策樹)</vt:lpstr>
      <vt:lpstr>Decision Tree (決策樹)</vt:lpstr>
      <vt:lpstr>Decision Tree (決策樹)</vt:lpstr>
      <vt:lpstr>Decision Tree (決策樹)</vt:lpstr>
      <vt:lpstr>Decision Tree (決策樹)</vt:lpstr>
      <vt:lpstr>Support Vector Machine (SVM)</vt:lpstr>
      <vt:lpstr>Support Vector Machine (SVM)</vt:lpstr>
      <vt:lpstr>Support Vector Machine (SVM)</vt:lpstr>
      <vt:lpstr>Support Vector Machine (SVM)</vt:lpstr>
      <vt:lpstr>Support Vector Machine (SVM)</vt:lpstr>
      <vt:lpstr>Support Vector Machine (SVM)</vt:lpstr>
      <vt:lpstr>Support Vector Machine (SVM)</vt:lpstr>
      <vt:lpstr>Support Vector Machine (SVM)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Machion Learning 00 Environment Installation</dc:title>
  <dc:subject>2019 template</dc:subject>
  <dc:creator>Thinktron</dc:creator>
  <cp:lastModifiedBy>User</cp:lastModifiedBy>
  <cp:revision>64</cp:revision>
  <cp:lastPrinted>2016-10-13T08:40:55Z</cp:lastPrinted>
  <dcterms:created xsi:type="dcterms:W3CDTF">2020-05-02T08:30:12Z</dcterms:created>
  <dcterms:modified xsi:type="dcterms:W3CDTF">2021-07-20T01:02:19Z</dcterms:modified>
  <cp:category>淺色</cp:category>
</cp:coreProperties>
</file>