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4" r:id="rId2"/>
    <p:sldId id="368" r:id="rId3"/>
    <p:sldId id="380" r:id="rId4"/>
    <p:sldId id="421" r:id="rId5"/>
    <p:sldId id="422" r:id="rId6"/>
    <p:sldId id="423" r:id="rId7"/>
    <p:sldId id="416" r:id="rId8"/>
    <p:sldId id="417" r:id="rId9"/>
    <p:sldId id="260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54" d="100"/>
          <a:sy n="54" d="100"/>
        </p:scale>
        <p:origin x="-1011" y="-6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dmlc/web-data/master/xgboost/model/twocart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xgboost.readthedocs.io/en/latest/tutorials/mode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06</a:t>
            </a:r>
            <a:r>
              <a:rPr lang="zh-TW" altLang="en-US" dirty="0"/>
              <a:t> </a:t>
            </a:r>
            <a:r>
              <a:rPr lang="en-US" altLang="zh-TW" dirty="0" err="1"/>
              <a:t>XgbCV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2020.05.07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Titanic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2A516BF2-8D94-4BB1-BC28-E7F38D50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BE91204B-CF92-4252-9F6B-9DCF8757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289"/>
            <a:ext cx="9906000" cy="51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Theory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  <p:pic>
        <p:nvPicPr>
          <p:cNvPr id="1026" name="Picture 2" descr="a toy example for tree ensemble, consisting of two CARTs">
            <a:hlinkClick r:id="rId2"/>
            <a:extLst>
              <a:ext uri="{FF2B5EF4-FFF2-40B4-BE49-F238E27FC236}">
                <a16:creationId xmlns:a16="http://schemas.microsoft.com/office/drawing/2014/main" xmlns="" id="{1B80D57C-F324-4E28-8D4B-60B394FB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49" y="1447800"/>
            <a:ext cx="8667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E7A2917-B808-4DA5-A0FF-BCFD8A737D87}"/>
              </a:ext>
            </a:extLst>
          </p:cNvPr>
          <p:cNvSpPr txBox="1"/>
          <p:nvPr/>
        </p:nvSpPr>
        <p:spPr>
          <a:xfrm>
            <a:off x="3677312" y="6040937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https://xgboost.readthedocs.io/en/latest/tutorials/model.html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Parameter</a:t>
            </a:r>
          </a:p>
          <a:p>
            <a:pPr lvl="1"/>
            <a:r>
              <a:rPr lang="en-US" altLang="zh-TW" dirty="0"/>
              <a:t>objective </a:t>
            </a:r>
          </a:p>
          <a:p>
            <a:pPr lvl="2"/>
            <a:r>
              <a:rPr lang="en-US" altLang="zh-TW" dirty="0"/>
              <a:t>Intro: Assign according to task type</a:t>
            </a:r>
          </a:p>
          <a:p>
            <a:pPr lvl="2"/>
            <a:r>
              <a:rPr lang="en-US" altLang="zh-TW" dirty="0"/>
              <a:t>Choice: </a:t>
            </a:r>
            <a:r>
              <a:rPr lang="en-US" altLang="zh-TW" dirty="0" err="1"/>
              <a:t>reg:squarederror</a:t>
            </a:r>
            <a:r>
              <a:rPr lang="en-US" altLang="zh-TW" dirty="0"/>
              <a:t>, </a:t>
            </a:r>
            <a:r>
              <a:rPr lang="en-US" altLang="zh-TW" dirty="0" err="1"/>
              <a:t>reg:squaredlogerror</a:t>
            </a:r>
            <a:r>
              <a:rPr lang="en-US" altLang="zh-TW" dirty="0"/>
              <a:t>, </a:t>
            </a:r>
            <a:r>
              <a:rPr lang="en-US" altLang="zh-TW" dirty="0" err="1"/>
              <a:t>reg:logistic</a:t>
            </a:r>
            <a:r>
              <a:rPr lang="en-US" altLang="zh-TW" dirty="0"/>
              <a:t>, </a:t>
            </a:r>
            <a:r>
              <a:rPr lang="en-US" altLang="zh-TW" dirty="0" err="1"/>
              <a:t>binary:logistic</a:t>
            </a:r>
            <a:r>
              <a:rPr lang="en-US" altLang="zh-TW" dirty="0"/>
              <a:t>, </a:t>
            </a:r>
            <a:r>
              <a:rPr lang="en-US" altLang="zh-TW" dirty="0" err="1"/>
              <a:t>binary:logitraw</a:t>
            </a:r>
            <a:r>
              <a:rPr lang="en-US" altLang="zh-TW" dirty="0"/>
              <a:t>, </a:t>
            </a:r>
            <a:r>
              <a:rPr lang="en-US" altLang="zh-TW" dirty="0" err="1"/>
              <a:t>binary:hinge</a:t>
            </a:r>
            <a:r>
              <a:rPr lang="en-US" altLang="zh-TW" dirty="0"/>
              <a:t>, </a:t>
            </a:r>
            <a:r>
              <a:rPr lang="en-US" altLang="zh-TW" dirty="0" err="1"/>
              <a:t>count:poisson</a:t>
            </a:r>
            <a:r>
              <a:rPr lang="en-US" altLang="zh-TW" dirty="0"/>
              <a:t>, </a:t>
            </a:r>
            <a:r>
              <a:rPr lang="en-US" altLang="zh-TW" dirty="0" err="1"/>
              <a:t>survival:cox</a:t>
            </a:r>
            <a:r>
              <a:rPr lang="en-US" altLang="zh-TW" dirty="0"/>
              <a:t>, </a:t>
            </a:r>
            <a:r>
              <a:rPr lang="en-US" altLang="zh-TW" dirty="0" err="1"/>
              <a:t>survival:aft</a:t>
            </a:r>
            <a:r>
              <a:rPr lang="en-US" altLang="zh-TW" dirty="0"/>
              <a:t>, </a:t>
            </a:r>
            <a:r>
              <a:rPr lang="en-US" altLang="zh-TW" dirty="0" err="1"/>
              <a:t>multi:softmax</a:t>
            </a:r>
            <a:r>
              <a:rPr lang="en-US" altLang="zh-TW" dirty="0"/>
              <a:t>, </a:t>
            </a:r>
            <a:r>
              <a:rPr lang="en-US" altLang="zh-TW" dirty="0" err="1"/>
              <a:t>multi:softprob</a:t>
            </a:r>
            <a:r>
              <a:rPr lang="en-US" altLang="zh-TW" dirty="0"/>
              <a:t>, </a:t>
            </a:r>
            <a:r>
              <a:rPr lang="en-US" altLang="zh-TW" dirty="0" err="1"/>
              <a:t>rank:pairwise</a:t>
            </a:r>
            <a:r>
              <a:rPr lang="en-US" altLang="zh-TW" dirty="0"/>
              <a:t>, </a:t>
            </a:r>
            <a:r>
              <a:rPr lang="en-US" altLang="zh-TW" dirty="0" err="1"/>
              <a:t>rank:ndcg</a:t>
            </a:r>
            <a:r>
              <a:rPr lang="en-US" altLang="zh-TW" dirty="0"/>
              <a:t>, </a:t>
            </a:r>
            <a:r>
              <a:rPr lang="en-US" altLang="zh-TW" dirty="0" err="1"/>
              <a:t>rank:map</a:t>
            </a:r>
            <a:r>
              <a:rPr lang="en-US" altLang="zh-TW" dirty="0"/>
              <a:t>, </a:t>
            </a:r>
            <a:r>
              <a:rPr lang="en-US" altLang="zh-TW" dirty="0" err="1"/>
              <a:t>reg:gamma</a:t>
            </a:r>
            <a:r>
              <a:rPr lang="en-US" altLang="zh-TW" dirty="0"/>
              <a:t>, </a:t>
            </a:r>
            <a:r>
              <a:rPr lang="en-US" altLang="zh-TW" dirty="0" err="1"/>
              <a:t>reg:tweedie</a:t>
            </a:r>
            <a:endParaRPr lang="en-US" altLang="zh-TW" dirty="0"/>
          </a:p>
          <a:p>
            <a:pPr lvl="1"/>
            <a:r>
              <a:rPr lang="en-US" altLang="zh-TW" dirty="0" err="1"/>
              <a:t>eval_metric</a:t>
            </a:r>
            <a:endParaRPr lang="en-US" altLang="zh-TW" dirty="0"/>
          </a:p>
          <a:p>
            <a:pPr lvl="2"/>
            <a:r>
              <a:rPr lang="en-US" altLang="zh-TW" dirty="0"/>
              <a:t>Intro: Evaluation metrics for validation data.</a:t>
            </a:r>
          </a:p>
          <a:p>
            <a:pPr lvl="2"/>
            <a:r>
              <a:rPr lang="en-US" altLang="zh-TW" dirty="0"/>
              <a:t>Choice: </a:t>
            </a:r>
            <a:r>
              <a:rPr lang="en-US" altLang="zh-TW" dirty="0" err="1"/>
              <a:t>rmse</a:t>
            </a:r>
            <a:r>
              <a:rPr lang="en-US" altLang="zh-TW" dirty="0"/>
              <a:t>, </a:t>
            </a:r>
            <a:r>
              <a:rPr lang="en-US" altLang="zh-TW" dirty="0" err="1"/>
              <a:t>rmsle</a:t>
            </a:r>
            <a:r>
              <a:rPr lang="en-US" altLang="zh-TW" dirty="0"/>
              <a:t>, </a:t>
            </a:r>
            <a:r>
              <a:rPr lang="en-US" altLang="zh-TW" dirty="0" err="1"/>
              <a:t>mae</a:t>
            </a:r>
            <a:r>
              <a:rPr lang="en-US" altLang="zh-TW" dirty="0"/>
              <a:t>, </a:t>
            </a:r>
            <a:r>
              <a:rPr lang="en-US" altLang="zh-TW" dirty="0" err="1"/>
              <a:t>logloss</a:t>
            </a:r>
            <a:r>
              <a:rPr lang="en-US" altLang="zh-TW" dirty="0"/>
              <a:t>, error, </a:t>
            </a:r>
            <a:r>
              <a:rPr lang="en-US" altLang="zh-TW" dirty="0" err="1"/>
              <a:t>error@t</a:t>
            </a:r>
            <a:r>
              <a:rPr lang="en-US" altLang="zh-TW" dirty="0"/>
              <a:t>, </a:t>
            </a:r>
            <a:r>
              <a:rPr lang="en-US" altLang="zh-TW" dirty="0" err="1"/>
              <a:t>merror</a:t>
            </a:r>
            <a:r>
              <a:rPr lang="en-US" altLang="zh-TW" dirty="0"/>
              <a:t>, </a:t>
            </a:r>
            <a:r>
              <a:rPr lang="en-US" altLang="zh-TW" dirty="0" err="1"/>
              <a:t>mlogloss</a:t>
            </a:r>
            <a:r>
              <a:rPr lang="en-US" altLang="zh-TW" dirty="0"/>
              <a:t>, </a:t>
            </a:r>
            <a:r>
              <a:rPr lang="en-US" altLang="zh-TW" dirty="0" err="1"/>
              <a:t>auc</a:t>
            </a:r>
            <a:r>
              <a:rPr lang="en-US" altLang="zh-TW" dirty="0"/>
              <a:t>, </a:t>
            </a:r>
            <a:r>
              <a:rPr lang="en-US" altLang="zh-TW" dirty="0" err="1"/>
              <a:t>aucpr</a:t>
            </a:r>
            <a:r>
              <a:rPr lang="en-US" altLang="zh-TW" dirty="0"/>
              <a:t>, </a:t>
            </a:r>
            <a:r>
              <a:rPr lang="en-US" altLang="zh-TW" dirty="0" err="1"/>
              <a:t>ndcg</a:t>
            </a:r>
            <a:r>
              <a:rPr lang="en-US" altLang="zh-TW" dirty="0"/>
              <a:t>, map, </a:t>
            </a:r>
            <a:r>
              <a:rPr lang="en-US" altLang="zh-TW" dirty="0" err="1"/>
              <a:t>ndcg@n</a:t>
            </a:r>
            <a:r>
              <a:rPr lang="en-US" altLang="zh-TW" dirty="0"/>
              <a:t>, </a:t>
            </a:r>
            <a:r>
              <a:rPr lang="en-US" altLang="zh-TW" dirty="0" err="1"/>
              <a:t>map@n</a:t>
            </a:r>
            <a:r>
              <a:rPr lang="en-US" altLang="zh-TW" dirty="0"/>
              <a:t>, </a:t>
            </a:r>
            <a:r>
              <a:rPr lang="en-US" altLang="zh-TW" dirty="0" err="1"/>
              <a:t>ndcg</a:t>
            </a:r>
            <a:r>
              <a:rPr lang="en-US" altLang="zh-TW" dirty="0"/>
              <a:t>-, map-, </a:t>
            </a:r>
            <a:r>
              <a:rPr lang="en-US" altLang="zh-TW" dirty="0" err="1"/>
              <a:t>ndcg@n</a:t>
            </a:r>
            <a:r>
              <a:rPr lang="en-US" altLang="zh-TW" dirty="0"/>
              <a:t>-, </a:t>
            </a:r>
            <a:r>
              <a:rPr lang="en-US" altLang="zh-TW" dirty="0" err="1"/>
              <a:t>map@n</a:t>
            </a:r>
            <a:r>
              <a:rPr lang="en-US" altLang="zh-TW" dirty="0"/>
              <a:t>-, </a:t>
            </a:r>
            <a:r>
              <a:rPr lang="en-US" altLang="zh-TW" dirty="0" err="1"/>
              <a:t>poisson-nloglik</a:t>
            </a:r>
            <a:r>
              <a:rPr lang="en-US" altLang="zh-TW" dirty="0"/>
              <a:t>, gamma-</a:t>
            </a:r>
            <a:r>
              <a:rPr lang="en-US" altLang="zh-TW" dirty="0" err="1"/>
              <a:t>nloglik</a:t>
            </a:r>
            <a:r>
              <a:rPr lang="en-US" altLang="zh-TW" dirty="0"/>
              <a:t>, cox-</a:t>
            </a:r>
            <a:r>
              <a:rPr lang="en-US" altLang="zh-TW" dirty="0" err="1"/>
              <a:t>nloglik</a:t>
            </a:r>
            <a:r>
              <a:rPr lang="en-US" altLang="zh-TW" dirty="0"/>
              <a:t>, gamma-deviance, </a:t>
            </a:r>
            <a:r>
              <a:rPr lang="en-US" altLang="zh-TW" dirty="0" err="1"/>
              <a:t>tweedie-nloglik</a:t>
            </a:r>
            <a:r>
              <a:rPr lang="en-US" altLang="zh-TW" dirty="0"/>
              <a:t>, aft-</a:t>
            </a:r>
            <a:r>
              <a:rPr lang="en-US" altLang="zh-TW" dirty="0" err="1"/>
              <a:t>nloglik</a:t>
            </a:r>
            <a:endParaRPr lang="en-US" altLang="zh-TW" dirty="0"/>
          </a:p>
          <a:p>
            <a:pPr lvl="1"/>
            <a:r>
              <a:rPr lang="en-US" altLang="zh-TW" dirty="0"/>
              <a:t>Eta: </a:t>
            </a:r>
          </a:p>
          <a:p>
            <a:pPr lvl="2"/>
            <a:r>
              <a:rPr lang="en-US" altLang="zh-TW" dirty="0"/>
              <a:t>Intro: Step size shrinkage used in update to prevents overfitting. </a:t>
            </a:r>
          </a:p>
          <a:p>
            <a:pPr lvl="2"/>
            <a:r>
              <a:rPr lang="en-US" altLang="zh-TW" dirty="0"/>
              <a:t>Range: [0,1]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Parameter</a:t>
            </a:r>
          </a:p>
          <a:p>
            <a:pPr lvl="1"/>
            <a:r>
              <a:rPr lang="en-US" altLang="zh-TW" dirty="0" err="1"/>
              <a:t>max_depth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Intro: </a:t>
            </a:r>
            <a:r>
              <a:rPr lang="en-US" dirty="0"/>
              <a:t>Maximum depth of a tree. </a:t>
            </a:r>
            <a:endParaRPr lang="en-US" altLang="zh-TW" dirty="0"/>
          </a:p>
          <a:p>
            <a:pPr lvl="2"/>
            <a:r>
              <a:rPr lang="en-US" altLang="zh-TW" dirty="0"/>
              <a:t>Range: [0,∞]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Parameter Tuning</a:t>
            </a:r>
          </a:p>
          <a:p>
            <a:pPr lvl="1"/>
            <a:r>
              <a:rPr lang="en-US" altLang="zh-TW" dirty="0"/>
              <a:t>control overfitting </a:t>
            </a:r>
          </a:p>
          <a:p>
            <a:pPr marL="1266825" lvl="2" indent="-457200">
              <a:buFont typeface="+mj-lt"/>
              <a:buAutoNum type="arabicPeriod"/>
            </a:pPr>
            <a:r>
              <a:rPr lang="en-US" altLang="zh-TW" dirty="0"/>
              <a:t>Control model complexity</a:t>
            </a:r>
            <a:r>
              <a:rPr lang="en-US" altLang="zh-TW" i="1" dirty="0"/>
              <a:t>:</a:t>
            </a:r>
            <a:r>
              <a:rPr lang="zh-TW" altLang="en-US" i="1" dirty="0"/>
              <a:t> </a:t>
            </a:r>
            <a:r>
              <a:rPr lang="en-US" altLang="zh-TW" i="1" dirty="0" err="1"/>
              <a:t>max_depth</a:t>
            </a:r>
            <a:r>
              <a:rPr lang="en-US" altLang="zh-TW" dirty="0"/>
              <a:t>, </a:t>
            </a:r>
            <a:r>
              <a:rPr lang="en-US" altLang="zh-TW" i="1" dirty="0" err="1"/>
              <a:t>min_child_weight</a:t>
            </a:r>
            <a:r>
              <a:rPr lang="en-US" altLang="zh-TW" i="1" dirty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gamma</a:t>
            </a:r>
            <a:r>
              <a:rPr lang="en-US" altLang="zh-TW" dirty="0"/>
              <a:t>.</a:t>
            </a:r>
          </a:p>
          <a:p>
            <a:pPr marL="1266825" lvl="2" indent="-457200">
              <a:buFont typeface="+mj-lt"/>
              <a:buAutoNum type="arabicPeriod"/>
            </a:pPr>
            <a:r>
              <a:rPr lang="en-US" altLang="zh-TW" dirty="0"/>
              <a:t>Add randomness to make training robust to noise: </a:t>
            </a:r>
            <a:r>
              <a:rPr lang="en-US" altLang="zh-TW" i="1" dirty="0"/>
              <a:t>subsample</a:t>
            </a:r>
            <a:r>
              <a:rPr lang="en-US" altLang="zh-TW" dirty="0"/>
              <a:t> and </a:t>
            </a:r>
            <a:r>
              <a:rPr lang="en-US" altLang="zh-TW" i="1" dirty="0" err="1"/>
              <a:t>colsample_bytree</a:t>
            </a:r>
            <a:r>
              <a:rPr lang="en-US" altLang="zh-TW" dirty="0"/>
              <a:t>, eta and </a:t>
            </a:r>
            <a:r>
              <a:rPr lang="en-US" altLang="zh-TW" i="1" dirty="0" err="1"/>
              <a:t>num_round</a:t>
            </a:r>
            <a:r>
              <a:rPr lang="en-US" altLang="zh-TW" dirty="0"/>
              <a:t>.</a:t>
            </a:r>
          </a:p>
          <a:p>
            <a:pPr lvl="1"/>
            <a:r>
              <a:rPr lang="en-US" dirty="0"/>
              <a:t>Imbalanced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</a:p>
          <a:p>
            <a:pPr marL="1266825" lvl="2" indent="-457200"/>
            <a:r>
              <a:rPr lang="en-US" altLang="zh-TW" dirty="0"/>
              <a:t>Overall performance metric (AUC): adjust </a:t>
            </a:r>
            <a:r>
              <a:rPr lang="en-US" i="1" dirty="0" err="1"/>
              <a:t>scale_pos_weight</a:t>
            </a:r>
            <a:r>
              <a:rPr lang="en-US" dirty="0"/>
              <a:t> and Use AUC for </a:t>
            </a:r>
            <a:r>
              <a:rPr lang="en-US" i="1" dirty="0"/>
              <a:t>evaluation</a:t>
            </a:r>
            <a:r>
              <a:rPr lang="en-US" dirty="0"/>
              <a:t>.</a:t>
            </a:r>
            <a:endParaRPr lang="en-US" altLang="zh-TW" dirty="0"/>
          </a:p>
          <a:p>
            <a:pPr marL="1266825" lvl="2" indent="-457200"/>
            <a:r>
              <a:rPr lang="en-US" altLang="zh-TW" dirty="0"/>
              <a:t>Predicting the right probability: Set parameter </a:t>
            </a:r>
            <a:r>
              <a:rPr lang="en-US" altLang="zh-TW" i="1" dirty="0" err="1"/>
              <a:t>max_delta_step</a:t>
            </a:r>
            <a:r>
              <a:rPr lang="en-US" altLang="zh-TW" i="1" dirty="0"/>
              <a:t> </a:t>
            </a:r>
            <a:r>
              <a:rPr lang="en-US" altLang="zh-TW" dirty="0"/>
              <a:t>to a finite number (say 1)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0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0AE2BCAF-EEA6-4A74-8EBF-97CDBE07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Implementation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A89E6784-F164-4302-9463-8EFA4FC0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DCD08D24-276E-4F08-9487-6989EB45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04BB0B3-443C-4D64-B0BD-71EAAC27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818"/>
            <a:ext cx="9906000" cy="33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6AC553E7-4286-4AC1-91A5-1944C8DE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B1AE69C7-5F61-4795-9D33-DDF26373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2647E96F-6534-4ECE-8195-C62BD10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CF42F915-FED6-46FC-B4A9-A989E896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0" y="1905000"/>
            <a:ext cx="6250143" cy="41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7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547</TotalTime>
  <Words>235</Words>
  <Application>Microsoft Office PowerPoint</Application>
  <PresentationFormat>A4 紙張 (210x297 公釐)</PresentationFormat>
  <Paragraphs>46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2020簡報範本_light</vt:lpstr>
      <vt:lpstr>Machion Learning 06 XgbCV</vt:lpstr>
      <vt:lpstr>Data - Titanic</vt:lpstr>
      <vt:lpstr>XGBoost</vt:lpstr>
      <vt:lpstr>XGBoost</vt:lpstr>
      <vt:lpstr>XGBoost</vt:lpstr>
      <vt:lpstr>XGBoost</vt:lpstr>
      <vt:lpstr>XGBoost</vt:lpstr>
      <vt:lpstr>XGBoost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User</cp:lastModifiedBy>
  <cp:revision>69</cp:revision>
  <cp:lastPrinted>2016-10-13T08:40:55Z</cp:lastPrinted>
  <dcterms:created xsi:type="dcterms:W3CDTF">2020-05-02T08:30:12Z</dcterms:created>
  <dcterms:modified xsi:type="dcterms:W3CDTF">2021-07-20T00:56:04Z</dcterms:modified>
  <cp:category>淺色</cp:category>
</cp:coreProperties>
</file>