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264" r:id="rId2"/>
    <p:sldId id="290" r:id="rId3"/>
    <p:sldId id="291" r:id="rId4"/>
    <p:sldId id="292" r:id="rId5"/>
    <p:sldId id="293" r:id="rId6"/>
    <p:sldId id="297" r:id="rId7"/>
    <p:sldId id="295" r:id="rId8"/>
    <p:sldId id="294" r:id="rId9"/>
    <p:sldId id="305" r:id="rId10"/>
    <p:sldId id="298" r:id="rId11"/>
    <p:sldId id="299" r:id="rId12"/>
    <p:sldId id="309" r:id="rId13"/>
    <p:sldId id="310" r:id="rId14"/>
    <p:sldId id="300" r:id="rId15"/>
    <p:sldId id="301" r:id="rId16"/>
    <p:sldId id="303" r:id="rId17"/>
    <p:sldId id="302" r:id="rId18"/>
    <p:sldId id="306" r:id="rId19"/>
    <p:sldId id="307" r:id="rId20"/>
    <p:sldId id="311" r:id="rId21"/>
    <p:sldId id="308" r:id="rId22"/>
    <p:sldId id="260" r:id="rId2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 autoAdjust="0"/>
  </p:normalViewPr>
  <p:slideViewPr>
    <p:cSldViewPr showGuides="1">
      <p:cViewPr varScale="1">
        <p:scale>
          <a:sx n="111" d="100"/>
          <a:sy n="111" d="100"/>
        </p:scale>
        <p:origin x="1248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01 ML</a:t>
            </a:r>
            <a:r>
              <a:rPr lang="zh-TW" altLang="en-US" dirty="0"/>
              <a:t> </a:t>
            </a:r>
            <a:r>
              <a:rPr lang="en-US" altLang="zh-TW" dirty="0"/>
              <a:t>Introduction</a:t>
            </a:r>
            <a:br>
              <a:rPr lang="en-US" altLang="zh-TW" dirty="0"/>
            </a:b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2020.05.02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C0A14E-0E52-4B6A-B05D-B73A466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7884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Training, Validation and Testing</a:t>
            </a:r>
          </a:p>
          <a:p>
            <a:pPr lvl="1"/>
            <a:r>
              <a:rPr lang="en-US" dirty="0"/>
              <a:t>Training: </a:t>
            </a:r>
            <a:r>
              <a:rPr lang="en-US" altLang="zh-TW" dirty="0"/>
              <a:t>60%</a:t>
            </a:r>
          </a:p>
          <a:p>
            <a:pPr lvl="1"/>
            <a:r>
              <a:rPr lang="en-US" dirty="0"/>
              <a:t>Validation: </a:t>
            </a:r>
            <a:r>
              <a:rPr lang="en-US" altLang="zh-TW" dirty="0"/>
              <a:t>20%, &gt;1000 rows is recommended</a:t>
            </a:r>
          </a:p>
          <a:p>
            <a:pPr lvl="1"/>
            <a:r>
              <a:rPr lang="en-US" altLang="zh-TW" dirty="0"/>
              <a:t>Testing: 20%, &gt;1000 rows is recommended</a:t>
            </a:r>
          </a:p>
          <a:p>
            <a:r>
              <a:rPr lang="en-US" dirty="0"/>
              <a:t>Evaluation Function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Category Data (Two or Multiple): 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Accuracy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Precision &amp; Recall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F1-Score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Continuous Data: 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Mean Square Error (MSE)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Root Mean Square Error (RMSE)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Mean Absolute Error (MAE)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Segmentation: </a:t>
            </a: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Intersect of Union (IOU)</a:t>
            </a:r>
          </a:p>
          <a:p>
            <a:pPr lvl="1"/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147B24-B86E-4BC9-B570-97514F85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C60A9C2-2C22-43A0-9344-FF687FDE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62652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F3FBB4-BC4C-4101-B774-2BF4486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BC9B6AA-A60F-4641-86EA-C3C5EBB7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Category Data</a:t>
            </a:r>
            <a:endParaRPr lang="en-US" dirty="0"/>
          </a:p>
        </p:txBody>
      </p:sp>
      <p:graphicFrame>
        <p:nvGraphicFramePr>
          <p:cNvPr id="5" name="Google Shape;206;p26">
            <a:extLst>
              <a:ext uri="{FF2B5EF4-FFF2-40B4-BE49-F238E27FC236}">
                <a16:creationId xmlns:a16="http://schemas.microsoft.com/office/drawing/2014/main" id="{62BBF9E1-FA66-4ED3-A95A-A2BF73DCA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755572"/>
              </p:ext>
            </p:extLst>
          </p:nvPr>
        </p:nvGraphicFramePr>
        <p:xfrm>
          <a:off x="5452795" y="2305789"/>
          <a:ext cx="4050691" cy="30734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2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9044" marR="99044" marT="99044" marB="99044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/>
                        <a:t>Model</a:t>
                      </a:r>
                      <a:r>
                        <a:rPr lang="en-US" altLang="zh-TW" sz="2000" dirty="0"/>
                        <a:t> Predict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/>
                        <a:t>Positive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/>
                        <a:t>Negative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44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/>
                        <a:t>Label</a:t>
                      </a:r>
                      <a:endParaRPr lang="zh-TW" altLang="en-US"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/>
                        <a:t>Positive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TP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FN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/>
                        <a:t>Negative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FP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TN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oogle Shape;207;p26">
            <a:extLst>
              <a:ext uri="{FF2B5EF4-FFF2-40B4-BE49-F238E27FC236}">
                <a16:creationId xmlns:a16="http://schemas.microsoft.com/office/drawing/2014/main" id="{FAEBAF56-713F-4952-AF28-BA0E5F9FB5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29138" b="33070"/>
          <a:stretch/>
        </p:blipFill>
        <p:spPr>
          <a:xfrm>
            <a:off x="413373" y="1828801"/>
            <a:ext cx="4698471" cy="36117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8;p26">
            <a:extLst>
              <a:ext uri="{FF2B5EF4-FFF2-40B4-BE49-F238E27FC236}">
                <a16:creationId xmlns:a16="http://schemas.microsoft.com/office/drawing/2014/main" id="{BCE6C324-51DE-45FE-8F77-2256B82E4434}"/>
              </a:ext>
            </a:extLst>
          </p:cNvPr>
          <p:cNvSpPr txBox="1"/>
          <p:nvPr/>
        </p:nvSpPr>
        <p:spPr>
          <a:xfrm>
            <a:off x="6224454" y="1828800"/>
            <a:ext cx="2507375" cy="46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Confusion Matrix</a:t>
            </a:r>
            <a:endParaRPr sz="1950"/>
          </a:p>
        </p:txBody>
      </p:sp>
    </p:spTree>
    <p:extLst>
      <p:ext uri="{BB962C8B-B14F-4D97-AF65-F5344CB8AC3E}">
        <p14:creationId xmlns:p14="http://schemas.microsoft.com/office/powerpoint/2010/main" val="55863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3CC275-B456-456A-AD7E-7660FFAA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9C28037-B303-4700-AFB1-E4CE6173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-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Category Data</a:t>
            </a:r>
            <a:endParaRPr lang="zh-TW" altLang="en-US" dirty="0"/>
          </a:p>
        </p:txBody>
      </p:sp>
      <p:grpSp>
        <p:nvGrpSpPr>
          <p:cNvPr id="5" name="Google Shape;101;p14">
            <a:extLst>
              <a:ext uri="{FF2B5EF4-FFF2-40B4-BE49-F238E27FC236}">
                <a16:creationId xmlns:a16="http://schemas.microsoft.com/office/drawing/2014/main" id="{3001ED66-359D-4D76-B389-FFAA87852486}"/>
              </a:ext>
            </a:extLst>
          </p:cNvPr>
          <p:cNvGrpSpPr>
            <a:grpSpLocks noChangeAspect="1"/>
          </p:cNvGrpSpPr>
          <p:nvPr/>
        </p:nvGrpSpPr>
        <p:grpSpPr>
          <a:xfrm>
            <a:off x="6605893" y="1371600"/>
            <a:ext cx="3020460" cy="4267200"/>
            <a:chOff x="5085725" y="1647750"/>
            <a:chExt cx="2465775" cy="3322375"/>
          </a:xfrm>
        </p:grpSpPr>
        <p:pic>
          <p:nvPicPr>
            <p:cNvPr id="6" name="Google Shape;102;p14">
              <a:extLst>
                <a:ext uri="{FF2B5EF4-FFF2-40B4-BE49-F238E27FC236}">
                  <a16:creationId xmlns:a16="http://schemas.microsoft.com/office/drawing/2014/main" id="{C16B064E-47C1-4A17-A68C-9710329D274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21064" r="23354"/>
            <a:stretch/>
          </p:blipFill>
          <p:spPr>
            <a:xfrm>
              <a:off x="5085725" y="1647750"/>
              <a:ext cx="2465775" cy="332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03;p14">
              <a:extLst>
                <a:ext uri="{FF2B5EF4-FFF2-40B4-BE49-F238E27FC236}">
                  <a16:creationId xmlns:a16="http://schemas.microsoft.com/office/drawing/2014/main" id="{810651BD-0709-4D21-8B8D-9C93CE9617C5}"/>
                </a:ext>
              </a:extLst>
            </p:cNvPr>
            <p:cNvSpPr/>
            <p:nvPr/>
          </p:nvSpPr>
          <p:spPr>
            <a:xfrm>
              <a:off x="5085725" y="1647750"/>
              <a:ext cx="1647000" cy="514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Google Shape;104;p14">
            <a:extLst>
              <a:ext uri="{FF2B5EF4-FFF2-40B4-BE49-F238E27FC236}">
                <a16:creationId xmlns:a16="http://schemas.microsoft.com/office/drawing/2014/main" id="{03D294ED-61B5-4007-9221-514E71FED6A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33350"/>
            <a:ext cx="6196366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17B8A6-D48B-48EB-8FA6-B7713A64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CEA1AF2-A972-4A95-990B-C1BEBFE1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-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Category Data</a:t>
            </a:r>
            <a:endParaRPr lang="zh-TW" altLang="en-US" dirty="0"/>
          </a:p>
        </p:txBody>
      </p:sp>
      <p:sp>
        <p:nvSpPr>
          <p:cNvPr id="5" name="Google Shape;462;p39">
            <a:extLst>
              <a:ext uri="{FF2B5EF4-FFF2-40B4-BE49-F238E27FC236}">
                <a16:creationId xmlns:a16="http://schemas.microsoft.com/office/drawing/2014/main" id="{6F9177BA-D420-4395-9E61-5E1DBF1501B1}"/>
              </a:ext>
            </a:extLst>
          </p:cNvPr>
          <p:cNvSpPr txBox="1">
            <a:spLocks/>
          </p:cNvSpPr>
          <p:nvPr/>
        </p:nvSpPr>
        <p:spPr bwMode="ltGray">
          <a:xfrm>
            <a:off x="1446600" y="461338"/>
            <a:ext cx="2290500" cy="3429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TW" altLang="en-US" sz="1800"/>
              <a:t>預測結果</a:t>
            </a:r>
            <a:r>
              <a:rPr lang="en-US" altLang="zh-TW" sz="1800"/>
              <a:t>(</a:t>
            </a:r>
            <a:r>
              <a:rPr lang="zh-TW" altLang="en-US" sz="1800"/>
              <a:t>機率</a:t>
            </a:r>
            <a:r>
              <a:rPr lang="en-US" altLang="zh-TW" sz="1800"/>
              <a:t>)</a:t>
            </a:r>
            <a:endParaRPr lang="zh-TW" altLang="en-US" sz="1800"/>
          </a:p>
        </p:txBody>
      </p:sp>
      <p:sp>
        <p:nvSpPr>
          <p:cNvPr id="6" name="Google Shape;464;p39">
            <a:extLst>
              <a:ext uri="{FF2B5EF4-FFF2-40B4-BE49-F238E27FC236}">
                <a16:creationId xmlns:a16="http://schemas.microsoft.com/office/drawing/2014/main" id="{B1A1F6E1-E848-4087-9383-808F6218AF7C}"/>
              </a:ext>
            </a:extLst>
          </p:cNvPr>
          <p:cNvSpPr/>
          <p:nvPr/>
        </p:nvSpPr>
        <p:spPr>
          <a:xfrm>
            <a:off x="572625" y="572488"/>
            <a:ext cx="683100" cy="120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5;p39">
            <a:extLst>
              <a:ext uri="{FF2B5EF4-FFF2-40B4-BE49-F238E27FC236}">
                <a16:creationId xmlns:a16="http://schemas.microsoft.com/office/drawing/2014/main" id="{A5937669-A01F-4789-9164-9FB573B65A56}"/>
              </a:ext>
            </a:extLst>
          </p:cNvPr>
          <p:cNvSpPr/>
          <p:nvPr/>
        </p:nvSpPr>
        <p:spPr>
          <a:xfrm>
            <a:off x="572625" y="976038"/>
            <a:ext cx="683100" cy="120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6;p39">
            <a:extLst>
              <a:ext uri="{FF2B5EF4-FFF2-40B4-BE49-F238E27FC236}">
                <a16:creationId xmlns:a16="http://schemas.microsoft.com/office/drawing/2014/main" id="{6936DB68-2A34-4AFD-B4FC-375A7064100D}"/>
              </a:ext>
            </a:extLst>
          </p:cNvPr>
          <p:cNvSpPr/>
          <p:nvPr/>
        </p:nvSpPr>
        <p:spPr>
          <a:xfrm>
            <a:off x="572625" y="1379588"/>
            <a:ext cx="683100" cy="120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7;p39">
            <a:extLst>
              <a:ext uri="{FF2B5EF4-FFF2-40B4-BE49-F238E27FC236}">
                <a16:creationId xmlns:a16="http://schemas.microsoft.com/office/drawing/2014/main" id="{E354B2B8-5153-4D89-995F-939BEB8D7361}"/>
              </a:ext>
            </a:extLst>
          </p:cNvPr>
          <p:cNvSpPr txBox="1">
            <a:spLocks/>
          </p:cNvSpPr>
          <p:nvPr/>
        </p:nvSpPr>
        <p:spPr bwMode="ltGray">
          <a:xfrm>
            <a:off x="1446600" y="864888"/>
            <a:ext cx="2290500" cy="3429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TW" altLang="en-US" sz="1800"/>
              <a:t>油層位置</a:t>
            </a:r>
            <a:endParaRPr lang="zh-TW" altLang="en-US" sz="1800" dirty="0"/>
          </a:p>
        </p:txBody>
      </p:sp>
      <p:sp>
        <p:nvSpPr>
          <p:cNvPr id="10" name="Google Shape;468;p39">
            <a:extLst>
              <a:ext uri="{FF2B5EF4-FFF2-40B4-BE49-F238E27FC236}">
                <a16:creationId xmlns:a16="http://schemas.microsoft.com/office/drawing/2014/main" id="{23669E01-0918-4D2E-990C-2D662B422A4E}"/>
              </a:ext>
            </a:extLst>
          </p:cNvPr>
          <p:cNvSpPr txBox="1">
            <a:spLocks/>
          </p:cNvSpPr>
          <p:nvPr/>
        </p:nvSpPr>
        <p:spPr bwMode="ltGray">
          <a:xfrm>
            <a:off x="1446588" y="1268438"/>
            <a:ext cx="2290500" cy="3429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TW" altLang="en-US" sz="1800"/>
              <a:t>預測結果</a:t>
            </a:r>
            <a:r>
              <a:rPr lang="en-US" altLang="zh-TW" sz="1800"/>
              <a:t>(</a:t>
            </a:r>
            <a:r>
              <a:rPr lang="zh-TW" altLang="en-US" sz="1800"/>
              <a:t>布林</a:t>
            </a:r>
            <a:r>
              <a:rPr lang="en-US" altLang="zh-TW" sz="1800"/>
              <a:t>)</a:t>
            </a:r>
            <a:endParaRPr lang="zh-TW" altLang="en-US" sz="1800"/>
          </a:p>
        </p:txBody>
      </p:sp>
      <p:pic>
        <p:nvPicPr>
          <p:cNvPr id="11" name="Google Shape;469;p39">
            <a:extLst>
              <a:ext uri="{FF2B5EF4-FFF2-40B4-BE49-F238E27FC236}">
                <a16:creationId xmlns:a16="http://schemas.microsoft.com/office/drawing/2014/main" id="{E75E704B-1B39-45E2-8C58-3506A8CA14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8409" y="1603200"/>
            <a:ext cx="8590726" cy="16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76;p40">
            <a:extLst>
              <a:ext uri="{FF2B5EF4-FFF2-40B4-BE49-F238E27FC236}">
                <a16:creationId xmlns:a16="http://schemas.microsoft.com/office/drawing/2014/main" id="{25326D58-11E3-45C6-A39D-1FE197BE14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00" y="3529816"/>
            <a:ext cx="3803936" cy="2725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479;p40">
            <a:extLst>
              <a:ext uri="{FF2B5EF4-FFF2-40B4-BE49-F238E27FC236}">
                <a16:creationId xmlns:a16="http://schemas.microsoft.com/office/drawing/2014/main" id="{DC1BF5DE-B7D6-4D94-BA77-795005A4809B}"/>
              </a:ext>
            </a:extLst>
          </p:cNvPr>
          <p:cNvGrpSpPr/>
          <p:nvPr/>
        </p:nvGrpSpPr>
        <p:grpSpPr>
          <a:xfrm>
            <a:off x="304188" y="3529809"/>
            <a:ext cx="4575299" cy="2898621"/>
            <a:chOff x="36576" y="1643075"/>
            <a:chExt cx="4575299" cy="2898621"/>
          </a:xfrm>
        </p:grpSpPr>
        <p:pic>
          <p:nvPicPr>
            <p:cNvPr id="14" name="Google Shape;480;p40">
              <a:extLst>
                <a:ext uri="{FF2B5EF4-FFF2-40B4-BE49-F238E27FC236}">
                  <a16:creationId xmlns:a16="http://schemas.microsoft.com/office/drawing/2014/main" id="{48E88B19-464F-4716-A11A-252C1FB9F1B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8025" y="1643075"/>
              <a:ext cx="4003850" cy="28986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481;p40">
              <a:extLst>
                <a:ext uri="{FF2B5EF4-FFF2-40B4-BE49-F238E27FC236}">
                  <a16:creationId xmlns:a16="http://schemas.microsoft.com/office/drawing/2014/main" id="{4B4C7E7C-F3CC-49CD-907B-8F74BDA78B05}"/>
                </a:ext>
              </a:extLst>
            </p:cNvPr>
            <p:cNvSpPr/>
            <p:nvPr/>
          </p:nvSpPr>
          <p:spPr>
            <a:xfrm>
              <a:off x="1865376" y="1925982"/>
              <a:ext cx="17400" cy="2442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2;p40">
              <a:extLst>
                <a:ext uri="{FF2B5EF4-FFF2-40B4-BE49-F238E27FC236}">
                  <a16:creationId xmlns:a16="http://schemas.microsoft.com/office/drawing/2014/main" id="{7DC51492-8750-4149-A0D8-6310F2D72A7D}"/>
                </a:ext>
              </a:extLst>
            </p:cNvPr>
            <p:cNvSpPr/>
            <p:nvPr/>
          </p:nvSpPr>
          <p:spPr>
            <a:xfrm rot="-5400000">
              <a:off x="1240714" y="1587606"/>
              <a:ext cx="17700" cy="1435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3;p40">
              <a:extLst>
                <a:ext uri="{FF2B5EF4-FFF2-40B4-BE49-F238E27FC236}">
                  <a16:creationId xmlns:a16="http://schemas.microsoft.com/office/drawing/2014/main" id="{539DDBF6-2421-4595-8A45-F745A4B4B419}"/>
                </a:ext>
              </a:extLst>
            </p:cNvPr>
            <p:cNvSpPr txBox="1"/>
            <p:nvPr/>
          </p:nvSpPr>
          <p:spPr>
            <a:xfrm>
              <a:off x="36576" y="2127504"/>
              <a:ext cx="58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icrosoft JhengHei"/>
                  <a:ea typeface="Microsoft JhengHei"/>
                  <a:cs typeface="Microsoft JhengHei"/>
                  <a:sym typeface="Microsoft JhengHei"/>
                </a:rPr>
                <a:t>0.84</a:t>
              </a:r>
              <a:endParaRPr sz="12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49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F3FBB4-BC4C-4101-B774-2BF4486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BC9B6AA-A60F-4641-86EA-C3C5EBB7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Continuous Data</a:t>
            </a:r>
            <a:endParaRPr lang="en-US" dirty="0"/>
          </a:p>
        </p:txBody>
      </p:sp>
      <p:pic>
        <p:nvPicPr>
          <p:cNvPr id="8" name="Google Shape;214;p27">
            <a:extLst>
              <a:ext uri="{FF2B5EF4-FFF2-40B4-BE49-F238E27FC236}">
                <a16:creationId xmlns:a16="http://schemas.microsoft.com/office/drawing/2014/main" id="{52FBC134-1D65-42A5-B85B-7BCE3ADC34F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t="8451" b="30960"/>
          <a:stretch/>
        </p:blipFill>
        <p:spPr>
          <a:xfrm>
            <a:off x="840488" y="1169106"/>
            <a:ext cx="7806567" cy="19241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A63A7547-1B31-4DCA-B5F3-36083DF5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788496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  <a:p>
            <a:endParaRPr lang="en-US" dirty="0"/>
          </a:p>
        </p:txBody>
      </p:sp>
      <p:pic>
        <p:nvPicPr>
          <p:cNvPr id="11" name="Google Shape;220;p28">
            <a:extLst>
              <a:ext uri="{FF2B5EF4-FFF2-40B4-BE49-F238E27FC236}">
                <a16:creationId xmlns:a16="http://schemas.microsoft.com/office/drawing/2014/main" id="{CD9AECCD-A98B-44F9-8D29-008470EAB05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141" y="3768715"/>
            <a:ext cx="7983717" cy="2679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39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7B727D5-A7BB-4048-9E78-B63D6BE6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8B49D56-374D-48D8-9D5A-33B0897A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Segmentation</a:t>
            </a:r>
          </a:p>
        </p:txBody>
      </p:sp>
      <p:sp>
        <p:nvSpPr>
          <p:cNvPr id="6" name="Google Shape;226;p29">
            <a:extLst>
              <a:ext uri="{FF2B5EF4-FFF2-40B4-BE49-F238E27FC236}">
                <a16:creationId xmlns:a16="http://schemas.microsoft.com/office/drawing/2014/main" id="{32DA7CFB-F076-4216-BA1E-AF286125EE93}"/>
              </a:ext>
            </a:extLst>
          </p:cNvPr>
          <p:cNvSpPr txBox="1"/>
          <p:nvPr/>
        </p:nvSpPr>
        <p:spPr>
          <a:xfrm>
            <a:off x="1175363" y="3124285"/>
            <a:ext cx="1668875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/>
              <a:t>IOU =</a:t>
            </a:r>
            <a:endParaRPr sz="2600"/>
          </a:p>
        </p:txBody>
      </p:sp>
      <p:cxnSp>
        <p:nvCxnSpPr>
          <p:cNvPr id="7" name="Google Shape;227;p29">
            <a:extLst>
              <a:ext uri="{FF2B5EF4-FFF2-40B4-BE49-F238E27FC236}">
                <a16:creationId xmlns:a16="http://schemas.microsoft.com/office/drawing/2014/main" id="{ABD942F0-409A-4639-8D7E-5283815E1B96}"/>
              </a:ext>
            </a:extLst>
          </p:cNvPr>
          <p:cNvCxnSpPr>
            <a:stCxn id="6" idx="3"/>
          </p:cNvCxnSpPr>
          <p:nvPr/>
        </p:nvCxnSpPr>
        <p:spPr>
          <a:xfrm>
            <a:off x="2844238" y="3617635"/>
            <a:ext cx="402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29;p29">
            <a:extLst>
              <a:ext uri="{FF2B5EF4-FFF2-40B4-BE49-F238E27FC236}">
                <a16:creationId xmlns:a16="http://schemas.microsoft.com/office/drawing/2014/main" id="{31774353-1FED-41D8-BBB3-9A68BA5E7DEF}"/>
              </a:ext>
            </a:extLst>
          </p:cNvPr>
          <p:cNvSpPr txBox="1"/>
          <p:nvPr/>
        </p:nvSpPr>
        <p:spPr>
          <a:xfrm>
            <a:off x="3081758" y="2630935"/>
            <a:ext cx="237445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 dirty="0"/>
              <a:t>Intersection</a:t>
            </a:r>
            <a:endParaRPr sz="2600" dirty="0"/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9C5DD997-D41B-4893-BD82-223261C3486E}"/>
              </a:ext>
            </a:extLst>
          </p:cNvPr>
          <p:cNvSpPr txBox="1"/>
          <p:nvPr/>
        </p:nvSpPr>
        <p:spPr>
          <a:xfrm>
            <a:off x="3081758" y="3617635"/>
            <a:ext cx="237445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/>
              <a:t>UNION</a:t>
            </a:r>
            <a:endParaRPr sz="2600"/>
          </a:p>
        </p:txBody>
      </p:sp>
      <p:sp>
        <p:nvSpPr>
          <p:cNvPr id="10" name="Google Shape;231;p29">
            <a:extLst>
              <a:ext uri="{FF2B5EF4-FFF2-40B4-BE49-F238E27FC236}">
                <a16:creationId xmlns:a16="http://schemas.microsoft.com/office/drawing/2014/main" id="{F6D62BC4-B142-4113-ADCE-C9DBC907D1C1}"/>
              </a:ext>
            </a:extLst>
          </p:cNvPr>
          <p:cNvSpPr/>
          <p:nvPr/>
        </p:nvSpPr>
        <p:spPr>
          <a:xfrm>
            <a:off x="5708138" y="2021479"/>
            <a:ext cx="1160900" cy="9867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1" name="Google Shape;232;p29">
            <a:extLst>
              <a:ext uri="{FF2B5EF4-FFF2-40B4-BE49-F238E27FC236}">
                <a16:creationId xmlns:a16="http://schemas.microsoft.com/office/drawing/2014/main" id="{E6E8B209-DE04-47C4-AC09-1A1062230CFA}"/>
              </a:ext>
            </a:extLst>
          </p:cNvPr>
          <p:cNvSpPr/>
          <p:nvPr/>
        </p:nvSpPr>
        <p:spPr>
          <a:xfrm>
            <a:off x="6323065" y="2505810"/>
            <a:ext cx="1160900" cy="9867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2" name="Google Shape;233;p29">
            <a:extLst>
              <a:ext uri="{FF2B5EF4-FFF2-40B4-BE49-F238E27FC236}">
                <a16:creationId xmlns:a16="http://schemas.microsoft.com/office/drawing/2014/main" id="{1F859F38-CDAD-4B2A-A4AF-9F0E590B34E8}"/>
              </a:ext>
            </a:extLst>
          </p:cNvPr>
          <p:cNvSpPr/>
          <p:nvPr/>
        </p:nvSpPr>
        <p:spPr>
          <a:xfrm>
            <a:off x="6323065" y="2505810"/>
            <a:ext cx="546000" cy="502450"/>
          </a:xfrm>
          <a:prstGeom prst="rect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3" name="Google Shape;234;p29">
            <a:extLst>
              <a:ext uri="{FF2B5EF4-FFF2-40B4-BE49-F238E27FC236}">
                <a16:creationId xmlns:a16="http://schemas.microsoft.com/office/drawing/2014/main" id="{5D55D56A-CD2C-4FB2-9F4C-6B985FBC4FB7}"/>
              </a:ext>
            </a:extLst>
          </p:cNvPr>
          <p:cNvSpPr/>
          <p:nvPr/>
        </p:nvSpPr>
        <p:spPr>
          <a:xfrm>
            <a:off x="5708152" y="3733742"/>
            <a:ext cx="1160900" cy="986700"/>
          </a:xfrm>
          <a:prstGeom prst="rect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4" name="Google Shape;235;p29">
            <a:extLst>
              <a:ext uri="{FF2B5EF4-FFF2-40B4-BE49-F238E27FC236}">
                <a16:creationId xmlns:a16="http://schemas.microsoft.com/office/drawing/2014/main" id="{8DE0EE81-172D-46B6-99F8-31664B6A1D50}"/>
              </a:ext>
            </a:extLst>
          </p:cNvPr>
          <p:cNvSpPr/>
          <p:nvPr/>
        </p:nvSpPr>
        <p:spPr>
          <a:xfrm>
            <a:off x="6323079" y="4218073"/>
            <a:ext cx="1160900" cy="986700"/>
          </a:xfrm>
          <a:prstGeom prst="rect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</p:spTree>
    <p:extLst>
      <p:ext uri="{BB962C8B-B14F-4D97-AF65-F5344CB8AC3E}">
        <p14:creationId xmlns:p14="http://schemas.microsoft.com/office/powerpoint/2010/main" val="243215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75810A-3514-4659-9E26-63E804D4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93031F2-CCDE-4537-8AA9-4328819E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System Building</a:t>
            </a:r>
          </a:p>
        </p:txBody>
      </p:sp>
      <p:sp>
        <p:nvSpPr>
          <p:cNvPr id="5" name="Google Shape;125;p21">
            <a:extLst>
              <a:ext uri="{FF2B5EF4-FFF2-40B4-BE49-F238E27FC236}">
                <a16:creationId xmlns:a16="http://schemas.microsoft.com/office/drawing/2014/main" id="{96916BB4-3A51-40CF-AFB7-C0E5EF96017B}"/>
              </a:ext>
            </a:extLst>
          </p:cNvPr>
          <p:cNvSpPr/>
          <p:nvPr/>
        </p:nvSpPr>
        <p:spPr>
          <a:xfrm>
            <a:off x="4497906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Task Type</a:t>
            </a:r>
            <a:endParaRPr sz="1950">
              <a:solidFill>
                <a:schemeClr val="bg1"/>
              </a:solidFill>
            </a:endParaRPr>
          </a:p>
        </p:txBody>
      </p:sp>
      <p:sp>
        <p:nvSpPr>
          <p:cNvPr id="6" name="Google Shape;126;p21">
            <a:extLst>
              <a:ext uri="{FF2B5EF4-FFF2-40B4-BE49-F238E27FC236}">
                <a16:creationId xmlns:a16="http://schemas.microsoft.com/office/drawing/2014/main" id="{BAE76217-D433-4B24-9DD1-52FB77EB6E46}"/>
              </a:ext>
            </a:extLst>
          </p:cNvPr>
          <p:cNvSpPr/>
          <p:nvPr/>
        </p:nvSpPr>
        <p:spPr>
          <a:xfrm>
            <a:off x="6297857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Algorithm</a:t>
            </a:r>
            <a:endParaRPr sz="1950">
              <a:solidFill>
                <a:schemeClr val="bg1"/>
              </a:solidFill>
            </a:endParaRPr>
          </a:p>
        </p:txBody>
      </p:sp>
      <p:sp>
        <p:nvSpPr>
          <p:cNvPr id="7" name="Google Shape;127;p21">
            <a:extLst>
              <a:ext uri="{FF2B5EF4-FFF2-40B4-BE49-F238E27FC236}">
                <a16:creationId xmlns:a16="http://schemas.microsoft.com/office/drawing/2014/main" id="{CD126C97-43CA-47FB-979D-7DCA9A96BA9A}"/>
              </a:ext>
            </a:extLst>
          </p:cNvPr>
          <p:cNvSpPr/>
          <p:nvPr/>
        </p:nvSpPr>
        <p:spPr>
          <a:xfrm>
            <a:off x="2685177" y="4243396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 b="1">
                <a:solidFill>
                  <a:schemeClr val="bg1"/>
                </a:solidFill>
              </a:rPr>
              <a:t>pre- processing</a:t>
            </a:r>
            <a:endParaRPr sz="1733" b="1">
              <a:solidFill>
                <a:schemeClr val="bg1"/>
              </a:solidFill>
            </a:endParaRPr>
          </a:p>
        </p:txBody>
      </p:sp>
      <p:sp>
        <p:nvSpPr>
          <p:cNvPr id="8" name="Google Shape;128;p21">
            <a:extLst>
              <a:ext uri="{FF2B5EF4-FFF2-40B4-BE49-F238E27FC236}">
                <a16:creationId xmlns:a16="http://schemas.microsoft.com/office/drawing/2014/main" id="{2A77D46C-B0FC-4364-AF36-1B02898A48A0}"/>
              </a:ext>
            </a:extLst>
          </p:cNvPr>
          <p:cNvSpPr/>
          <p:nvPr/>
        </p:nvSpPr>
        <p:spPr>
          <a:xfrm>
            <a:off x="8123209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zh-TW" sz="1733" b="1" dirty="0">
                <a:solidFill>
                  <a:schemeClr val="bg1"/>
                </a:solidFill>
              </a:rPr>
              <a:t>deployment</a:t>
            </a:r>
            <a:endParaRPr sz="1733" b="1" dirty="0">
              <a:solidFill>
                <a:schemeClr val="bg1"/>
              </a:solidFill>
            </a:endParaRPr>
          </a:p>
        </p:txBody>
      </p:sp>
      <p:sp>
        <p:nvSpPr>
          <p:cNvPr id="9" name="Google Shape;129;p21">
            <a:extLst>
              <a:ext uri="{FF2B5EF4-FFF2-40B4-BE49-F238E27FC236}">
                <a16:creationId xmlns:a16="http://schemas.microsoft.com/office/drawing/2014/main" id="{6D5A1A54-F2AE-4B85-8409-2D34613AD8B4}"/>
              </a:ext>
            </a:extLst>
          </p:cNvPr>
          <p:cNvSpPr/>
          <p:nvPr/>
        </p:nvSpPr>
        <p:spPr>
          <a:xfrm>
            <a:off x="6310532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 b="1" dirty="0">
                <a:solidFill>
                  <a:schemeClr val="bg1"/>
                </a:solidFill>
              </a:rPr>
              <a:t>parameter tuning</a:t>
            </a:r>
            <a:endParaRPr sz="1733" b="1" dirty="0">
              <a:solidFill>
                <a:schemeClr val="bg1"/>
              </a:solidFill>
            </a:endParaRPr>
          </a:p>
        </p:txBody>
      </p:sp>
      <p:sp>
        <p:nvSpPr>
          <p:cNvPr id="10" name="Google Shape;130;p21">
            <a:extLst>
              <a:ext uri="{FF2B5EF4-FFF2-40B4-BE49-F238E27FC236}">
                <a16:creationId xmlns:a16="http://schemas.microsoft.com/office/drawing/2014/main" id="{0184353D-DA85-41B9-A98A-C957F618DFE5}"/>
              </a:ext>
            </a:extLst>
          </p:cNvPr>
          <p:cNvSpPr/>
          <p:nvPr/>
        </p:nvSpPr>
        <p:spPr>
          <a:xfrm>
            <a:off x="4497854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 b="1">
                <a:solidFill>
                  <a:schemeClr val="bg1"/>
                </a:solidFill>
              </a:rPr>
              <a:t>model building</a:t>
            </a:r>
            <a:endParaRPr sz="1733" b="1">
              <a:solidFill>
                <a:schemeClr val="bg1"/>
              </a:solidFill>
            </a:endParaRPr>
          </a:p>
        </p:txBody>
      </p:sp>
      <p:cxnSp>
        <p:nvCxnSpPr>
          <p:cNvPr id="11" name="Google Shape;131;p21">
            <a:extLst>
              <a:ext uri="{FF2B5EF4-FFF2-40B4-BE49-F238E27FC236}">
                <a16:creationId xmlns:a16="http://schemas.microsoft.com/office/drawing/2014/main" id="{EDF45DC7-7D9E-44C6-AC98-180125ABF1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60506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32;p21">
            <a:extLst>
              <a:ext uri="{FF2B5EF4-FFF2-40B4-BE49-F238E27FC236}">
                <a16:creationId xmlns:a16="http://schemas.microsoft.com/office/drawing/2014/main" id="{E917CFA6-8E71-4A88-902E-B16096FE25D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222427" y="4687833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33;p21">
            <a:extLst>
              <a:ext uri="{FF2B5EF4-FFF2-40B4-BE49-F238E27FC236}">
                <a16:creationId xmlns:a16="http://schemas.microsoft.com/office/drawing/2014/main" id="{0743B549-DD88-439C-A299-22D9C822874D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035104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34;p21">
            <a:extLst>
              <a:ext uri="{FF2B5EF4-FFF2-40B4-BE49-F238E27FC236}">
                <a16:creationId xmlns:a16="http://schemas.microsoft.com/office/drawing/2014/main" id="{10EA0533-EDED-4C87-863F-B9FEFFBB8E78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847782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35;p21">
            <a:extLst>
              <a:ext uri="{FF2B5EF4-FFF2-40B4-BE49-F238E27FC236}">
                <a16:creationId xmlns:a16="http://schemas.microsoft.com/office/drawing/2014/main" id="{EE1FC82E-CF0E-4206-9D36-40BDF90986B3}"/>
              </a:ext>
            </a:extLst>
          </p:cNvPr>
          <p:cNvSpPr/>
          <p:nvPr/>
        </p:nvSpPr>
        <p:spPr>
          <a:xfrm>
            <a:off x="785525" y="3707079"/>
            <a:ext cx="9030450" cy="124800"/>
          </a:xfrm>
          <a:prstGeom prst="rect">
            <a:avLst/>
          </a:prstGeom>
          <a:solidFill>
            <a:srgbClr val="FFDEDA">
              <a:alpha val="690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6" name="Google Shape;136;p21">
            <a:extLst>
              <a:ext uri="{FF2B5EF4-FFF2-40B4-BE49-F238E27FC236}">
                <a16:creationId xmlns:a16="http://schemas.microsoft.com/office/drawing/2014/main" id="{3A3D2994-DD9C-4D9B-A0A5-A6E5714E8C01}"/>
              </a:ext>
            </a:extLst>
          </p:cNvPr>
          <p:cNvSpPr/>
          <p:nvPr/>
        </p:nvSpPr>
        <p:spPr>
          <a:xfrm>
            <a:off x="82550" y="4059094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>
                <a:solidFill>
                  <a:schemeClr val="bg1"/>
                </a:solidFill>
              </a:rPr>
              <a:t>Technical</a:t>
            </a:r>
            <a:endParaRPr sz="2600">
              <a:solidFill>
                <a:schemeClr val="bg1"/>
              </a:solidFill>
            </a:endParaRPr>
          </a:p>
          <a:p>
            <a:pPr algn="ctr"/>
            <a:r>
              <a:rPr lang="en-US" altLang="zh-TW" sz="2600">
                <a:solidFill>
                  <a:schemeClr val="bg1"/>
                </a:solidFill>
              </a:rPr>
              <a:t>Implementation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17" name="Google Shape;137;p21">
            <a:extLst>
              <a:ext uri="{FF2B5EF4-FFF2-40B4-BE49-F238E27FC236}">
                <a16:creationId xmlns:a16="http://schemas.microsoft.com/office/drawing/2014/main" id="{5F8B668C-4DD2-4C69-9A74-FE871CA8F7A1}"/>
              </a:ext>
            </a:extLst>
          </p:cNvPr>
          <p:cNvSpPr/>
          <p:nvPr/>
        </p:nvSpPr>
        <p:spPr>
          <a:xfrm>
            <a:off x="82550" y="2164858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</a:rPr>
              <a:t>Decision Making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8" name="Google Shape;138;p21">
            <a:extLst>
              <a:ext uri="{FF2B5EF4-FFF2-40B4-BE49-F238E27FC236}">
                <a16:creationId xmlns:a16="http://schemas.microsoft.com/office/drawing/2014/main" id="{6BD2DB38-91F5-4BBE-8DCB-1EB26B8BA7B7}"/>
              </a:ext>
            </a:extLst>
          </p:cNvPr>
          <p:cNvSpPr/>
          <p:nvPr/>
        </p:nvSpPr>
        <p:spPr>
          <a:xfrm>
            <a:off x="8097808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Evaluation</a:t>
            </a:r>
            <a:endParaRPr sz="1950">
              <a:solidFill>
                <a:schemeClr val="bg1"/>
              </a:solidFill>
            </a:endParaRPr>
          </a:p>
        </p:txBody>
      </p:sp>
      <p:cxnSp>
        <p:nvCxnSpPr>
          <p:cNvPr id="19" name="Google Shape;139;p21">
            <a:extLst>
              <a:ext uri="{FF2B5EF4-FFF2-40B4-BE49-F238E27FC236}">
                <a16:creationId xmlns:a16="http://schemas.microsoft.com/office/drawing/2014/main" id="{7FC224DE-B5C9-4E2B-B94A-160D9224782A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7860457" y="2851177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40;p21">
            <a:extLst>
              <a:ext uri="{FF2B5EF4-FFF2-40B4-BE49-F238E27FC236}">
                <a16:creationId xmlns:a16="http://schemas.microsoft.com/office/drawing/2014/main" id="{C9AD1505-78CE-4722-AFC5-63CAFC4693D2}"/>
              </a:ext>
            </a:extLst>
          </p:cNvPr>
          <p:cNvSpPr/>
          <p:nvPr/>
        </p:nvSpPr>
        <p:spPr>
          <a:xfrm>
            <a:off x="2697975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Data</a:t>
            </a:r>
            <a:endParaRPr sz="1950">
              <a:solidFill>
                <a:schemeClr val="bg1"/>
              </a:solidFill>
            </a:endParaRPr>
          </a:p>
        </p:txBody>
      </p:sp>
      <p:cxnSp>
        <p:nvCxnSpPr>
          <p:cNvPr id="21" name="Google Shape;141;p21">
            <a:extLst>
              <a:ext uri="{FF2B5EF4-FFF2-40B4-BE49-F238E27FC236}">
                <a16:creationId xmlns:a16="http://schemas.microsoft.com/office/drawing/2014/main" id="{EC8245F3-AA29-41F3-8B86-A3E3DCD83A8E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4260575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6297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6F9911-A672-4342-84A4-EC6B0301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Cleaning(</a:t>
            </a:r>
            <a:r>
              <a:rPr lang="zh-TW" altLang="en-US" dirty="0"/>
              <a:t>資料清理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Fill in missing values(</a:t>
            </a:r>
            <a:r>
              <a:rPr lang="zh-TW" altLang="en-US" dirty="0"/>
              <a:t>填入遺漏值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Identify or remove outliers(</a:t>
            </a:r>
            <a:r>
              <a:rPr lang="zh-TW" altLang="en-US" dirty="0"/>
              <a:t>辨識並移除離群值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Resolve inconsistencies(</a:t>
            </a:r>
            <a:r>
              <a:rPr lang="zh-TW" altLang="en-US" dirty="0"/>
              <a:t>資料不一致</a:t>
            </a:r>
            <a:r>
              <a:rPr lang="en-US" altLang="zh-TW" dirty="0"/>
              <a:t>)</a:t>
            </a:r>
          </a:p>
          <a:p>
            <a:r>
              <a:rPr lang="en-US" dirty="0"/>
              <a:t>Integration(</a:t>
            </a:r>
            <a:r>
              <a:rPr lang="zh-TW" altLang="en-US" dirty="0"/>
              <a:t>資料整合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Different data sources: csv, json, xml, html,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datebases</a:t>
            </a:r>
            <a:endParaRPr lang="en-US" dirty="0"/>
          </a:p>
          <a:p>
            <a:r>
              <a:rPr lang="en-US" dirty="0"/>
              <a:t>Transformation(</a:t>
            </a:r>
            <a:r>
              <a:rPr lang="zh-TW" altLang="en-US" dirty="0"/>
              <a:t>資料轉換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Normalization(</a:t>
            </a:r>
            <a:r>
              <a:rPr lang="zh-TW" altLang="en-US" dirty="0"/>
              <a:t>正規化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Aggregation(</a:t>
            </a:r>
            <a:r>
              <a:rPr lang="zh-TW" altLang="en-US" dirty="0"/>
              <a:t>加總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Feature Engineering(</a:t>
            </a:r>
            <a:r>
              <a:rPr lang="zh-TW" altLang="en-US" dirty="0"/>
              <a:t>特徵值篩選</a:t>
            </a:r>
            <a:r>
              <a:rPr lang="en-US" altLang="zh-TW" dirty="0"/>
              <a:t>)</a:t>
            </a:r>
          </a:p>
          <a:p>
            <a:r>
              <a:rPr lang="en-US" dirty="0"/>
              <a:t>Data discretization(</a:t>
            </a:r>
            <a:r>
              <a:rPr lang="zh-TW" altLang="en-US" dirty="0"/>
              <a:t>資料切片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data reduction(</a:t>
            </a:r>
            <a:r>
              <a:rPr lang="zh-TW" altLang="en-US" dirty="0"/>
              <a:t>降維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8A4689-5811-47DE-9CC8-72B66DE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DABDE42-3038-4569-B558-703CE076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01513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776256-E407-4CB9-8746-467118CF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 Framework</a:t>
            </a:r>
          </a:p>
          <a:p>
            <a:pPr lvl="1"/>
            <a:r>
              <a:rPr lang="en-US" dirty="0"/>
              <a:t>ML: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DL: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Caffe</a:t>
            </a:r>
          </a:p>
          <a:p>
            <a:r>
              <a:rPr lang="en-US" dirty="0"/>
              <a:t>Hyper Parameters</a:t>
            </a:r>
          </a:p>
          <a:p>
            <a:pPr lvl="1"/>
            <a:r>
              <a:rPr lang="en-US" dirty="0"/>
              <a:t>Input Variables </a:t>
            </a:r>
          </a:p>
          <a:p>
            <a:pPr lvl="1"/>
            <a:r>
              <a:rPr lang="en-US" dirty="0"/>
              <a:t>Number of Layers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8E6B69-8259-4276-ACC3-1F1CEFA4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B7013AE-5B56-4D15-88A6-1B71BA79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86922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776256-E407-4CB9-8746-467118CF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Random Forest: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Objective Function</a:t>
            </a:r>
          </a:p>
          <a:p>
            <a:pPr lvl="1"/>
            <a:r>
              <a:rPr lang="en-US" dirty="0"/>
              <a:t>Max </a:t>
            </a:r>
            <a:r>
              <a:rPr lang="en-US" altLang="zh-TW" dirty="0"/>
              <a:t>D</a:t>
            </a:r>
            <a:r>
              <a:rPr lang="en-US" dirty="0"/>
              <a:t>epth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Deep Learning: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Loss Function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 err="1"/>
              <a:t>Iterrations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8E6B69-8259-4276-ACC3-1F1CEFA4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B7013AE-5B56-4D15-88A6-1B71BA79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Parameter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8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8A3BA2F-FAFA-4F09-B572-81FD917D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0B962F1-A4A3-4E38-A1D7-EC1A71AA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AI</a:t>
            </a:r>
          </a:p>
        </p:txBody>
      </p:sp>
      <p:sp>
        <p:nvSpPr>
          <p:cNvPr id="5" name="Google Shape;87;p18">
            <a:extLst>
              <a:ext uri="{FF2B5EF4-FFF2-40B4-BE49-F238E27FC236}">
                <a16:creationId xmlns:a16="http://schemas.microsoft.com/office/drawing/2014/main" id="{EB9416A2-CB9E-40F0-AC36-869DD09337E8}"/>
              </a:ext>
            </a:extLst>
          </p:cNvPr>
          <p:cNvSpPr/>
          <p:nvPr/>
        </p:nvSpPr>
        <p:spPr>
          <a:xfrm>
            <a:off x="1265767" y="1941719"/>
            <a:ext cx="7122375" cy="3756675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6" name="Google Shape;88;p18">
            <a:extLst>
              <a:ext uri="{FF2B5EF4-FFF2-40B4-BE49-F238E27FC236}">
                <a16:creationId xmlns:a16="http://schemas.microsoft.com/office/drawing/2014/main" id="{35C9EA12-A525-4C36-8337-8C8D370A6234}"/>
              </a:ext>
            </a:extLst>
          </p:cNvPr>
          <p:cNvSpPr/>
          <p:nvPr/>
        </p:nvSpPr>
        <p:spPr>
          <a:xfrm>
            <a:off x="2843804" y="2067467"/>
            <a:ext cx="5362825" cy="3170050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7" name="Google Shape;89;p18">
            <a:extLst>
              <a:ext uri="{FF2B5EF4-FFF2-40B4-BE49-F238E27FC236}">
                <a16:creationId xmlns:a16="http://schemas.microsoft.com/office/drawing/2014/main" id="{F6C1B9EF-E8D7-499A-B8D5-B01E098E783E}"/>
              </a:ext>
            </a:extLst>
          </p:cNvPr>
          <p:cNvSpPr/>
          <p:nvPr/>
        </p:nvSpPr>
        <p:spPr>
          <a:xfrm>
            <a:off x="3989321" y="2172198"/>
            <a:ext cx="3952000" cy="2262325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8" name="Google Shape;90;p18">
            <a:extLst>
              <a:ext uri="{FF2B5EF4-FFF2-40B4-BE49-F238E27FC236}">
                <a16:creationId xmlns:a16="http://schemas.microsoft.com/office/drawing/2014/main" id="{A17854BD-2322-45B6-9AF4-929DD7422D78}"/>
              </a:ext>
            </a:extLst>
          </p:cNvPr>
          <p:cNvSpPr txBox="1"/>
          <p:nvPr/>
        </p:nvSpPr>
        <p:spPr>
          <a:xfrm>
            <a:off x="3444323" y="4997856"/>
            <a:ext cx="76797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/>
              <a:t>AI</a:t>
            </a:r>
            <a:endParaRPr sz="2600"/>
          </a:p>
        </p:txBody>
      </p:sp>
      <p:sp>
        <p:nvSpPr>
          <p:cNvPr id="9" name="Google Shape;91;p18">
            <a:extLst>
              <a:ext uri="{FF2B5EF4-FFF2-40B4-BE49-F238E27FC236}">
                <a16:creationId xmlns:a16="http://schemas.microsoft.com/office/drawing/2014/main" id="{FCE4F444-C656-4B82-A97D-C117A26F41A0}"/>
              </a:ext>
            </a:extLst>
          </p:cNvPr>
          <p:cNvSpPr/>
          <p:nvPr/>
        </p:nvSpPr>
        <p:spPr>
          <a:xfrm>
            <a:off x="5176031" y="2262981"/>
            <a:ext cx="2416050" cy="1436175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0" name="Google Shape;92;p18">
            <a:extLst>
              <a:ext uri="{FF2B5EF4-FFF2-40B4-BE49-F238E27FC236}">
                <a16:creationId xmlns:a16="http://schemas.microsoft.com/office/drawing/2014/main" id="{8DD23432-1322-43E5-8C12-D47A62458AA8}"/>
              </a:ext>
            </a:extLst>
          </p:cNvPr>
          <p:cNvSpPr txBox="1"/>
          <p:nvPr/>
        </p:nvSpPr>
        <p:spPr>
          <a:xfrm>
            <a:off x="3595448" y="4381765"/>
            <a:ext cx="232082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Expert System</a:t>
            </a:r>
            <a:endParaRPr sz="1950"/>
          </a:p>
        </p:txBody>
      </p:sp>
      <p:sp>
        <p:nvSpPr>
          <p:cNvPr id="11" name="Google Shape;93;p18">
            <a:extLst>
              <a:ext uri="{FF2B5EF4-FFF2-40B4-BE49-F238E27FC236}">
                <a16:creationId xmlns:a16="http://schemas.microsoft.com/office/drawing/2014/main" id="{E520AF2A-5749-46B1-9235-2CC275E40EAD}"/>
              </a:ext>
            </a:extLst>
          </p:cNvPr>
          <p:cNvSpPr txBox="1"/>
          <p:nvPr/>
        </p:nvSpPr>
        <p:spPr>
          <a:xfrm>
            <a:off x="4447354" y="3560679"/>
            <a:ext cx="232082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Machine Learning</a:t>
            </a:r>
            <a:endParaRPr sz="1950"/>
          </a:p>
        </p:txBody>
      </p:sp>
      <p:sp>
        <p:nvSpPr>
          <p:cNvPr id="12" name="Google Shape;94;p18">
            <a:extLst>
              <a:ext uri="{FF2B5EF4-FFF2-40B4-BE49-F238E27FC236}">
                <a16:creationId xmlns:a16="http://schemas.microsoft.com/office/drawing/2014/main" id="{D146F6A6-E71A-4893-AC71-E6E3C30BB127}"/>
              </a:ext>
            </a:extLst>
          </p:cNvPr>
          <p:cNvSpPr txBox="1"/>
          <p:nvPr/>
        </p:nvSpPr>
        <p:spPr>
          <a:xfrm>
            <a:off x="5223644" y="2670856"/>
            <a:ext cx="232082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Deep Learning</a:t>
            </a:r>
            <a:endParaRPr sz="1950"/>
          </a:p>
        </p:txBody>
      </p:sp>
    </p:spTree>
    <p:extLst>
      <p:ext uri="{BB962C8B-B14F-4D97-AF65-F5344CB8AC3E}">
        <p14:creationId xmlns:p14="http://schemas.microsoft.com/office/powerpoint/2010/main" val="111332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EB00B6B-188B-4BDF-B3E3-0671D2CC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7FD7A23-8A6D-442D-8FFD-D24D5E6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Parameter Tuning – Grid Search</a:t>
            </a:r>
            <a:endParaRPr lang="zh-TW" altLang="en-US" dirty="0"/>
          </a:p>
        </p:txBody>
      </p:sp>
      <p:pic>
        <p:nvPicPr>
          <p:cNvPr id="1026" name="Picture 2" descr="Using 3D visualizations to tune hyperparameters in ML models">
            <a:extLst>
              <a:ext uri="{FF2B5EF4-FFF2-40B4-BE49-F238E27FC236}">
                <a16:creationId xmlns:a16="http://schemas.microsoft.com/office/drawing/2014/main" id="{DDE0BFE2-DDBC-4E83-9299-A2640FF7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29" y="914400"/>
            <a:ext cx="738759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D308327-A129-48EE-94EF-6B74666B2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4680520" cy="5616624"/>
          </a:xfrm>
        </p:spPr>
        <p:txBody>
          <a:bodyPr>
            <a:normAutofit/>
          </a:bodyPr>
          <a:lstStyle/>
          <a:p>
            <a:r>
              <a:rPr lang="en-US" altLang="zh-TW" dirty="0"/>
              <a:t>Specification: </a:t>
            </a:r>
          </a:p>
          <a:p>
            <a:pPr lvl="1"/>
            <a:r>
              <a:rPr lang="en-US" altLang="zh-TW" b="0" dirty="0"/>
              <a:t>CPU</a:t>
            </a:r>
          </a:p>
          <a:p>
            <a:pPr lvl="1"/>
            <a:r>
              <a:rPr lang="en-US" altLang="zh-TW" b="0" dirty="0"/>
              <a:t>GPU</a:t>
            </a:r>
          </a:p>
          <a:p>
            <a:pPr lvl="1"/>
            <a:r>
              <a:rPr lang="en-US" altLang="zh-TW" b="0" dirty="0"/>
              <a:t>Memory</a:t>
            </a:r>
          </a:p>
          <a:p>
            <a:r>
              <a:rPr lang="en-US" altLang="zh-TW" dirty="0"/>
              <a:t>Device: </a:t>
            </a:r>
          </a:p>
          <a:p>
            <a:pPr lvl="1"/>
            <a:r>
              <a:rPr lang="en-US" altLang="zh-TW" b="0" dirty="0"/>
              <a:t>Computer</a:t>
            </a:r>
          </a:p>
          <a:p>
            <a:pPr lvl="1"/>
            <a:r>
              <a:rPr lang="en-US" altLang="zh-TW" b="0" dirty="0"/>
              <a:t>Smart Phone</a:t>
            </a:r>
          </a:p>
          <a:p>
            <a:pPr lvl="1"/>
            <a:r>
              <a:rPr lang="en-US" b="0" dirty="0"/>
              <a:t>Development Board (</a:t>
            </a:r>
            <a:r>
              <a:rPr lang="en-US" b="0" dirty="0" err="1"/>
              <a:t>RaspberryPi</a:t>
            </a:r>
            <a:r>
              <a:rPr lang="en-US" b="0" dirty="0"/>
              <a:t> or </a:t>
            </a:r>
            <a:r>
              <a:rPr lang="en-US" b="0" dirty="0" err="1"/>
              <a:t>JetsonNano</a:t>
            </a:r>
            <a:r>
              <a:rPr lang="en-US" b="0" dirty="0"/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2ED3DEA-7008-450C-815A-CD20FE52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C0CCDEF-5627-4478-B61F-8D82400D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dirty="0"/>
              <a:t>eployment</a:t>
            </a: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A08D7970-9E63-4BD5-B0D6-8AD1FED4BB9C}"/>
              </a:ext>
            </a:extLst>
          </p:cNvPr>
          <p:cNvSpPr txBox="1">
            <a:spLocks/>
          </p:cNvSpPr>
          <p:nvPr/>
        </p:nvSpPr>
        <p:spPr bwMode="ltGray">
          <a:xfrm>
            <a:off x="4730417" y="620688"/>
            <a:ext cx="4680520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Software: </a:t>
            </a:r>
          </a:p>
          <a:p>
            <a:pPr lvl="1"/>
            <a:r>
              <a:rPr lang="en-US" b="0" dirty="0"/>
              <a:t>Desktop App</a:t>
            </a:r>
          </a:p>
          <a:p>
            <a:pPr lvl="1"/>
            <a:r>
              <a:rPr lang="en-US" b="0" dirty="0"/>
              <a:t>Website</a:t>
            </a:r>
          </a:p>
          <a:p>
            <a:pPr lvl="1"/>
            <a:r>
              <a:rPr lang="en-US" b="0" dirty="0"/>
              <a:t>Docker Container</a:t>
            </a:r>
          </a:p>
          <a:p>
            <a:pPr lvl="1"/>
            <a:r>
              <a:rPr lang="en-US" b="0" dirty="0"/>
              <a:t>Smart Phone App</a:t>
            </a:r>
            <a:endParaRPr lang="en-US" dirty="0"/>
          </a:p>
          <a:p>
            <a:r>
              <a:rPr lang="en-US" dirty="0"/>
              <a:t>System:</a:t>
            </a:r>
          </a:p>
          <a:p>
            <a:pPr lvl="1"/>
            <a:r>
              <a:rPr lang="en-US" b="0" dirty="0"/>
              <a:t>Windows</a:t>
            </a:r>
          </a:p>
          <a:p>
            <a:pPr lvl="1"/>
            <a:r>
              <a:rPr lang="en-US" b="0" dirty="0"/>
              <a:t>Ubuntu</a:t>
            </a:r>
          </a:p>
          <a:p>
            <a:pPr lvl="1"/>
            <a:r>
              <a:rPr lang="en-US" b="0" dirty="0"/>
              <a:t>Centos</a:t>
            </a:r>
          </a:p>
        </p:txBody>
      </p:sp>
    </p:spTree>
    <p:extLst>
      <p:ext uri="{BB962C8B-B14F-4D97-AF65-F5344CB8AC3E}">
        <p14:creationId xmlns:p14="http://schemas.microsoft.com/office/powerpoint/2010/main" val="423882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B6899C-2B6D-442D-8D03-B0F4A6AE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7460FE7-6787-4031-A75D-B09144A3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Evolution History</a:t>
            </a:r>
          </a:p>
        </p:txBody>
      </p:sp>
      <p:sp>
        <p:nvSpPr>
          <p:cNvPr id="5" name="Google Shape;100;p19">
            <a:extLst>
              <a:ext uri="{FF2B5EF4-FFF2-40B4-BE49-F238E27FC236}">
                <a16:creationId xmlns:a16="http://schemas.microsoft.com/office/drawing/2014/main" id="{D90A5202-23E1-469E-A8F3-6B6426928D7A}"/>
              </a:ext>
            </a:extLst>
          </p:cNvPr>
          <p:cNvSpPr/>
          <p:nvPr/>
        </p:nvSpPr>
        <p:spPr>
          <a:xfrm>
            <a:off x="1198410" y="43152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Input</a:t>
            </a:r>
            <a:endParaRPr sz="1950"/>
          </a:p>
        </p:txBody>
      </p:sp>
      <p:sp>
        <p:nvSpPr>
          <p:cNvPr id="6" name="Google Shape;101;p19">
            <a:extLst>
              <a:ext uri="{FF2B5EF4-FFF2-40B4-BE49-F238E27FC236}">
                <a16:creationId xmlns:a16="http://schemas.microsoft.com/office/drawing/2014/main" id="{A31AD558-1991-420F-B53C-DCB17DEA21BA}"/>
              </a:ext>
            </a:extLst>
          </p:cNvPr>
          <p:cNvSpPr/>
          <p:nvPr/>
        </p:nvSpPr>
        <p:spPr>
          <a:xfrm>
            <a:off x="1198410" y="3375354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Hand-designed program</a:t>
            </a:r>
            <a:endParaRPr sz="1950"/>
          </a:p>
        </p:txBody>
      </p:sp>
      <p:sp>
        <p:nvSpPr>
          <p:cNvPr id="7" name="Google Shape;102;p19">
            <a:extLst>
              <a:ext uri="{FF2B5EF4-FFF2-40B4-BE49-F238E27FC236}">
                <a16:creationId xmlns:a16="http://schemas.microsoft.com/office/drawing/2014/main" id="{91A4ED35-E0F1-4AB9-A54D-D2737769BAB3}"/>
              </a:ext>
            </a:extLst>
          </p:cNvPr>
          <p:cNvSpPr/>
          <p:nvPr/>
        </p:nvSpPr>
        <p:spPr>
          <a:xfrm>
            <a:off x="1198410" y="2435490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Output</a:t>
            </a:r>
            <a:endParaRPr sz="1950"/>
          </a:p>
        </p:txBody>
      </p:sp>
      <p:sp>
        <p:nvSpPr>
          <p:cNvPr id="8" name="Google Shape;103;p19">
            <a:extLst>
              <a:ext uri="{FF2B5EF4-FFF2-40B4-BE49-F238E27FC236}">
                <a16:creationId xmlns:a16="http://schemas.microsoft.com/office/drawing/2014/main" id="{E3B17131-CD73-453E-BE53-221A3577EDB4}"/>
              </a:ext>
            </a:extLst>
          </p:cNvPr>
          <p:cNvSpPr/>
          <p:nvPr/>
        </p:nvSpPr>
        <p:spPr>
          <a:xfrm>
            <a:off x="3870750" y="43152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Input</a:t>
            </a:r>
            <a:endParaRPr sz="1950"/>
          </a:p>
        </p:txBody>
      </p:sp>
      <p:sp>
        <p:nvSpPr>
          <p:cNvPr id="9" name="Google Shape;104;p19">
            <a:extLst>
              <a:ext uri="{FF2B5EF4-FFF2-40B4-BE49-F238E27FC236}">
                <a16:creationId xmlns:a16="http://schemas.microsoft.com/office/drawing/2014/main" id="{E134EEAC-C357-4E8E-9370-4B2D1AFDDA26}"/>
              </a:ext>
            </a:extLst>
          </p:cNvPr>
          <p:cNvSpPr/>
          <p:nvPr/>
        </p:nvSpPr>
        <p:spPr>
          <a:xfrm>
            <a:off x="3870750" y="3375354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Hand-designed features</a:t>
            </a:r>
            <a:endParaRPr sz="1950"/>
          </a:p>
        </p:txBody>
      </p:sp>
      <p:sp>
        <p:nvSpPr>
          <p:cNvPr id="10" name="Google Shape;105;p19">
            <a:extLst>
              <a:ext uri="{FF2B5EF4-FFF2-40B4-BE49-F238E27FC236}">
                <a16:creationId xmlns:a16="http://schemas.microsoft.com/office/drawing/2014/main" id="{06E9E348-F15B-4A5F-BB1A-D46885F2AC01}"/>
              </a:ext>
            </a:extLst>
          </p:cNvPr>
          <p:cNvSpPr/>
          <p:nvPr/>
        </p:nvSpPr>
        <p:spPr>
          <a:xfrm>
            <a:off x="3870750" y="14594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dirty="0"/>
              <a:t>Output</a:t>
            </a:r>
            <a:endParaRPr sz="1950" dirty="0"/>
          </a:p>
        </p:txBody>
      </p:sp>
      <p:sp>
        <p:nvSpPr>
          <p:cNvPr id="11" name="Google Shape;106;p19">
            <a:extLst>
              <a:ext uri="{FF2B5EF4-FFF2-40B4-BE49-F238E27FC236}">
                <a16:creationId xmlns:a16="http://schemas.microsoft.com/office/drawing/2014/main" id="{9CBF18FB-35A7-4694-87E9-E8AAD9DDFDF1}"/>
              </a:ext>
            </a:extLst>
          </p:cNvPr>
          <p:cNvSpPr/>
          <p:nvPr/>
        </p:nvSpPr>
        <p:spPr>
          <a:xfrm>
            <a:off x="3870750" y="2417382"/>
            <a:ext cx="2164500" cy="75237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Mapping from features</a:t>
            </a:r>
            <a:endParaRPr sz="1950"/>
          </a:p>
        </p:txBody>
      </p:sp>
      <p:sp>
        <p:nvSpPr>
          <p:cNvPr id="12" name="Google Shape;107;p19">
            <a:extLst>
              <a:ext uri="{FF2B5EF4-FFF2-40B4-BE49-F238E27FC236}">
                <a16:creationId xmlns:a16="http://schemas.microsoft.com/office/drawing/2014/main" id="{3FD23F59-C6D4-4E19-9646-9C6F0CCA4186}"/>
              </a:ext>
            </a:extLst>
          </p:cNvPr>
          <p:cNvSpPr/>
          <p:nvPr/>
        </p:nvSpPr>
        <p:spPr>
          <a:xfrm>
            <a:off x="6543090" y="43152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Input</a:t>
            </a:r>
            <a:endParaRPr sz="1950"/>
          </a:p>
        </p:txBody>
      </p:sp>
      <p:sp>
        <p:nvSpPr>
          <p:cNvPr id="13" name="Google Shape;108;p19">
            <a:extLst>
              <a:ext uri="{FF2B5EF4-FFF2-40B4-BE49-F238E27FC236}">
                <a16:creationId xmlns:a16="http://schemas.microsoft.com/office/drawing/2014/main" id="{8163BCDB-203B-41C2-9908-B46E25EE746C}"/>
              </a:ext>
            </a:extLst>
          </p:cNvPr>
          <p:cNvSpPr/>
          <p:nvPr/>
        </p:nvSpPr>
        <p:spPr>
          <a:xfrm>
            <a:off x="6543090" y="3375354"/>
            <a:ext cx="2164500" cy="75237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dirty="0"/>
              <a:t>Representation features</a:t>
            </a:r>
            <a:endParaRPr sz="1950" dirty="0"/>
          </a:p>
        </p:txBody>
      </p:sp>
      <p:sp>
        <p:nvSpPr>
          <p:cNvPr id="14" name="Google Shape;109;p19">
            <a:extLst>
              <a:ext uri="{FF2B5EF4-FFF2-40B4-BE49-F238E27FC236}">
                <a16:creationId xmlns:a16="http://schemas.microsoft.com/office/drawing/2014/main" id="{E948E2B3-6C48-43BC-8757-357BA48C285C}"/>
              </a:ext>
            </a:extLst>
          </p:cNvPr>
          <p:cNvSpPr/>
          <p:nvPr/>
        </p:nvSpPr>
        <p:spPr>
          <a:xfrm>
            <a:off x="6543090" y="14594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Output</a:t>
            </a:r>
            <a:endParaRPr sz="1950"/>
          </a:p>
        </p:txBody>
      </p:sp>
      <p:sp>
        <p:nvSpPr>
          <p:cNvPr id="15" name="Google Shape;110;p19">
            <a:extLst>
              <a:ext uri="{FF2B5EF4-FFF2-40B4-BE49-F238E27FC236}">
                <a16:creationId xmlns:a16="http://schemas.microsoft.com/office/drawing/2014/main" id="{2A94F3DA-5D5A-4563-917A-35DE8CA8FB88}"/>
              </a:ext>
            </a:extLst>
          </p:cNvPr>
          <p:cNvSpPr/>
          <p:nvPr/>
        </p:nvSpPr>
        <p:spPr>
          <a:xfrm>
            <a:off x="6543090" y="2417382"/>
            <a:ext cx="2164500" cy="75237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dirty="0"/>
              <a:t>Mapping from features</a:t>
            </a:r>
            <a:endParaRPr sz="1950" dirty="0"/>
          </a:p>
        </p:txBody>
      </p:sp>
      <p:sp>
        <p:nvSpPr>
          <p:cNvPr id="16" name="Google Shape;111;p19">
            <a:extLst>
              <a:ext uri="{FF2B5EF4-FFF2-40B4-BE49-F238E27FC236}">
                <a16:creationId xmlns:a16="http://schemas.microsoft.com/office/drawing/2014/main" id="{2C94B287-EF17-4CC5-91B6-E385CD380C80}"/>
              </a:ext>
            </a:extLst>
          </p:cNvPr>
          <p:cNvSpPr txBox="1"/>
          <p:nvPr/>
        </p:nvSpPr>
        <p:spPr>
          <a:xfrm>
            <a:off x="1198248" y="5320310"/>
            <a:ext cx="2164500" cy="5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167" u="sng" dirty="0"/>
              <a:t>Expert System</a:t>
            </a:r>
            <a:endParaRPr sz="2167" u="sng" dirty="0"/>
          </a:p>
        </p:txBody>
      </p:sp>
      <p:sp>
        <p:nvSpPr>
          <p:cNvPr id="17" name="Google Shape;112;p19">
            <a:extLst>
              <a:ext uri="{FF2B5EF4-FFF2-40B4-BE49-F238E27FC236}">
                <a16:creationId xmlns:a16="http://schemas.microsoft.com/office/drawing/2014/main" id="{B65D0F7C-0FDC-48B6-A3F7-AC4562F1F969}"/>
              </a:ext>
            </a:extLst>
          </p:cNvPr>
          <p:cNvSpPr txBox="1"/>
          <p:nvPr/>
        </p:nvSpPr>
        <p:spPr>
          <a:xfrm>
            <a:off x="3870750" y="5320310"/>
            <a:ext cx="2436525" cy="5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167" u="sng"/>
              <a:t>Machine Learning</a:t>
            </a:r>
            <a:endParaRPr sz="2167" u="sng"/>
          </a:p>
        </p:txBody>
      </p:sp>
      <p:sp>
        <p:nvSpPr>
          <p:cNvPr id="18" name="Google Shape;113;p19">
            <a:extLst>
              <a:ext uri="{FF2B5EF4-FFF2-40B4-BE49-F238E27FC236}">
                <a16:creationId xmlns:a16="http://schemas.microsoft.com/office/drawing/2014/main" id="{D1AEA08C-49CA-4E61-8CBD-46475D2839AD}"/>
              </a:ext>
            </a:extLst>
          </p:cNvPr>
          <p:cNvSpPr txBox="1"/>
          <p:nvPr/>
        </p:nvSpPr>
        <p:spPr>
          <a:xfrm>
            <a:off x="6407077" y="5320310"/>
            <a:ext cx="2436525" cy="5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167" u="sng"/>
              <a:t>Deep Learning</a:t>
            </a:r>
            <a:endParaRPr sz="2167" u="sng"/>
          </a:p>
        </p:txBody>
      </p:sp>
    </p:spTree>
    <p:extLst>
      <p:ext uri="{BB962C8B-B14F-4D97-AF65-F5344CB8AC3E}">
        <p14:creationId xmlns:p14="http://schemas.microsoft.com/office/powerpoint/2010/main" val="184282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B6899C-2B6D-442D-8D03-B0F4A6AE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7460FE7-6787-4031-A75D-B09144A3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Evolution History</a:t>
            </a:r>
          </a:p>
        </p:txBody>
      </p:sp>
      <p:graphicFrame>
        <p:nvGraphicFramePr>
          <p:cNvPr id="19" name="Google Shape;119;p20">
            <a:extLst>
              <a:ext uri="{FF2B5EF4-FFF2-40B4-BE49-F238E27FC236}">
                <a16:creationId xmlns:a16="http://schemas.microsoft.com/office/drawing/2014/main" id="{B16AEE6B-8094-4717-8F9F-17219F848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583873"/>
              </p:ext>
            </p:extLst>
          </p:nvPr>
        </p:nvGraphicFramePr>
        <p:xfrm>
          <a:off x="1031876" y="1981200"/>
          <a:ext cx="7842248" cy="24939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Expert System</a:t>
                      </a: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ML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DL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3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Feature Extraction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Human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Human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Computer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3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Logic Define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Human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Computer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Computer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1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75810A-3514-4659-9E26-63E804D4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93031F2-CCDE-4537-8AA9-4328819E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System Building</a:t>
            </a:r>
          </a:p>
        </p:txBody>
      </p:sp>
      <p:sp>
        <p:nvSpPr>
          <p:cNvPr id="5" name="Google Shape;125;p21">
            <a:extLst>
              <a:ext uri="{FF2B5EF4-FFF2-40B4-BE49-F238E27FC236}">
                <a16:creationId xmlns:a16="http://schemas.microsoft.com/office/drawing/2014/main" id="{96916BB4-3A51-40CF-AFB7-C0E5EF96017B}"/>
              </a:ext>
            </a:extLst>
          </p:cNvPr>
          <p:cNvSpPr/>
          <p:nvPr/>
        </p:nvSpPr>
        <p:spPr>
          <a:xfrm>
            <a:off x="4497906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Task Type</a:t>
            </a:r>
            <a:endParaRPr sz="1950" b="1">
              <a:solidFill>
                <a:schemeClr val="bg1"/>
              </a:solidFill>
            </a:endParaRPr>
          </a:p>
        </p:txBody>
      </p:sp>
      <p:sp>
        <p:nvSpPr>
          <p:cNvPr id="6" name="Google Shape;126;p21">
            <a:extLst>
              <a:ext uri="{FF2B5EF4-FFF2-40B4-BE49-F238E27FC236}">
                <a16:creationId xmlns:a16="http://schemas.microsoft.com/office/drawing/2014/main" id="{BAE76217-D433-4B24-9DD1-52FB77EB6E46}"/>
              </a:ext>
            </a:extLst>
          </p:cNvPr>
          <p:cNvSpPr/>
          <p:nvPr/>
        </p:nvSpPr>
        <p:spPr>
          <a:xfrm>
            <a:off x="6297857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Algorithm</a:t>
            </a:r>
            <a:endParaRPr sz="1950" b="1">
              <a:solidFill>
                <a:schemeClr val="bg1"/>
              </a:solidFill>
            </a:endParaRPr>
          </a:p>
        </p:txBody>
      </p:sp>
      <p:sp>
        <p:nvSpPr>
          <p:cNvPr id="7" name="Google Shape;127;p21">
            <a:extLst>
              <a:ext uri="{FF2B5EF4-FFF2-40B4-BE49-F238E27FC236}">
                <a16:creationId xmlns:a16="http://schemas.microsoft.com/office/drawing/2014/main" id="{CD126C97-43CA-47FB-979D-7DCA9A96BA9A}"/>
              </a:ext>
            </a:extLst>
          </p:cNvPr>
          <p:cNvSpPr/>
          <p:nvPr/>
        </p:nvSpPr>
        <p:spPr>
          <a:xfrm>
            <a:off x="2685177" y="4243396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>
                <a:solidFill>
                  <a:schemeClr val="bg1"/>
                </a:solidFill>
              </a:rPr>
              <a:t>pre- processing</a:t>
            </a:r>
            <a:endParaRPr sz="1733">
              <a:solidFill>
                <a:schemeClr val="bg1"/>
              </a:solidFill>
            </a:endParaRPr>
          </a:p>
        </p:txBody>
      </p:sp>
      <p:sp>
        <p:nvSpPr>
          <p:cNvPr id="8" name="Google Shape;128;p21">
            <a:extLst>
              <a:ext uri="{FF2B5EF4-FFF2-40B4-BE49-F238E27FC236}">
                <a16:creationId xmlns:a16="http://schemas.microsoft.com/office/drawing/2014/main" id="{2A77D46C-B0FC-4364-AF36-1B02898A48A0}"/>
              </a:ext>
            </a:extLst>
          </p:cNvPr>
          <p:cNvSpPr/>
          <p:nvPr/>
        </p:nvSpPr>
        <p:spPr>
          <a:xfrm>
            <a:off x="8123209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zh-TW" sz="1733">
                <a:solidFill>
                  <a:schemeClr val="bg1"/>
                </a:solidFill>
              </a:rPr>
              <a:t>deployment</a:t>
            </a:r>
            <a:endParaRPr sz="1733">
              <a:solidFill>
                <a:schemeClr val="bg1"/>
              </a:solidFill>
            </a:endParaRPr>
          </a:p>
        </p:txBody>
      </p:sp>
      <p:sp>
        <p:nvSpPr>
          <p:cNvPr id="9" name="Google Shape;129;p21">
            <a:extLst>
              <a:ext uri="{FF2B5EF4-FFF2-40B4-BE49-F238E27FC236}">
                <a16:creationId xmlns:a16="http://schemas.microsoft.com/office/drawing/2014/main" id="{6D5A1A54-F2AE-4B85-8409-2D34613AD8B4}"/>
              </a:ext>
            </a:extLst>
          </p:cNvPr>
          <p:cNvSpPr/>
          <p:nvPr/>
        </p:nvSpPr>
        <p:spPr>
          <a:xfrm>
            <a:off x="6310532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>
                <a:solidFill>
                  <a:schemeClr val="bg1"/>
                </a:solidFill>
              </a:rPr>
              <a:t>parameter tuning</a:t>
            </a:r>
            <a:endParaRPr sz="1733">
              <a:solidFill>
                <a:schemeClr val="bg1"/>
              </a:solidFill>
            </a:endParaRPr>
          </a:p>
        </p:txBody>
      </p:sp>
      <p:sp>
        <p:nvSpPr>
          <p:cNvPr id="10" name="Google Shape;130;p21">
            <a:extLst>
              <a:ext uri="{FF2B5EF4-FFF2-40B4-BE49-F238E27FC236}">
                <a16:creationId xmlns:a16="http://schemas.microsoft.com/office/drawing/2014/main" id="{0184353D-DA85-41B9-A98A-C957F618DFE5}"/>
              </a:ext>
            </a:extLst>
          </p:cNvPr>
          <p:cNvSpPr/>
          <p:nvPr/>
        </p:nvSpPr>
        <p:spPr>
          <a:xfrm>
            <a:off x="4497854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>
                <a:solidFill>
                  <a:schemeClr val="bg1"/>
                </a:solidFill>
              </a:rPr>
              <a:t>model building</a:t>
            </a:r>
            <a:endParaRPr sz="1733">
              <a:solidFill>
                <a:schemeClr val="bg1"/>
              </a:solidFill>
            </a:endParaRPr>
          </a:p>
        </p:txBody>
      </p:sp>
      <p:cxnSp>
        <p:nvCxnSpPr>
          <p:cNvPr id="11" name="Google Shape;131;p21">
            <a:extLst>
              <a:ext uri="{FF2B5EF4-FFF2-40B4-BE49-F238E27FC236}">
                <a16:creationId xmlns:a16="http://schemas.microsoft.com/office/drawing/2014/main" id="{EDF45DC7-7D9E-44C6-AC98-180125ABF1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60506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32;p21">
            <a:extLst>
              <a:ext uri="{FF2B5EF4-FFF2-40B4-BE49-F238E27FC236}">
                <a16:creationId xmlns:a16="http://schemas.microsoft.com/office/drawing/2014/main" id="{E917CFA6-8E71-4A88-902E-B16096FE25D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222427" y="4687833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33;p21">
            <a:extLst>
              <a:ext uri="{FF2B5EF4-FFF2-40B4-BE49-F238E27FC236}">
                <a16:creationId xmlns:a16="http://schemas.microsoft.com/office/drawing/2014/main" id="{0743B549-DD88-439C-A299-22D9C822874D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035104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34;p21">
            <a:extLst>
              <a:ext uri="{FF2B5EF4-FFF2-40B4-BE49-F238E27FC236}">
                <a16:creationId xmlns:a16="http://schemas.microsoft.com/office/drawing/2014/main" id="{10EA0533-EDED-4C87-863F-B9FEFFBB8E78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847782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35;p21">
            <a:extLst>
              <a:ext uri="{FF2B5EF4-FFF2-40B4-BE49-F238E27FC236}">
                <a16:creationId xmlns:a16="http://schemas.microsoft.com/office/drawing/2014/main" id="{EE1FC82E-CF0E-4206-9D36-40BDF90986B3}"/>
              </a:ext>
            </a:extLst>
          </p:cNvPr>
          <p:cNvSpPr/>
          <p:nvPr/>
        </p:nvSpPr>
        <p:spPr>
          <a:xfrm>
            <a:off x="785525" y="3707079"/>
            <a:ext cx="9030450" cy="124800"/>
          </a:xfrm>
          <a:prstGeom prst="rect">
            <a:avLst/>
          </a:prstGeom>
          <a:solidFill>
            <a:srgbClr val="FFDEDA">
              <a:alpha val="690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6" name="Google Shape;136;p21">
            <a:extLst>
              <a:ext uri="{FF2B5EF4-FFF2-40B4-BE49-F238E27FC236}">
                <a16:creationId xmlns:a16="http://schemas.microsoft.com/office/drawing/2014/main" id="{3A3D2994-DD9C-4D9B-A0A5-A6E5714E8C01}"/>
              </a:ext>
            </a:extLst>
          </p:cNvPr>
          <p:cNvSpPr/>
          <p:nvPr/>
        </p:nvSpPr>
        <p:spPr>
          <a:xfrm>
            <a:off x="82550" y="4059094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>
                <a:solidFill>
                  <a:schemeClr val="bg1"/>
                </a:solidFill>
              </a:rPr>
              <a:t>Technical</a:t>
            </a:r>
            <a:endParaRPr sz="2600">
              <a:solidFill>
                <a:schemeClr val="bg1"/>
              </a:solidFill>
            </a:endParaRPr>
          </a:p>
          <a:p>
            <a:pPr algn="ctr"/>
            <a:r>
              <a:rPr lang="en-US" altLang="zh-TW" sz="2600">
                <a:solidFill>
                  <a:schemeClr val="bg1"/>
                </a:solidFill>
              </a:rPr>
              <a:t>Implementation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17" name="Google Shape;137;p21">
            <a:extLst>
              <a:ext uri="{FF2B5EF4-FFF2-40B4-BE49-F238E27FC236}">
                <a16:creationId xmlns:a16="http://schemas.microsoft.com/office/drawing/2014/main" id="{5F8B668C-4DD2-4C69-9A74-FE871CA8F7A1}"/>
              </a:ext>
            </a:extLst>
          </p:cNvPr>
          <p:cNvSpPr/>
          <p:nvPr/>
        </p:nvSpPr>
        <p:spPr>
          <a:xfrm>
            <a:off x="82550" y="2164858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</a:rPr>
              <a:t>Decision Making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8" name="Google Shape;138;p21">
            <a:extLst>
              <a:ext uri="{FF2B5EF4-FFF2-40B4-BE49-F238E27FC236}">
                <a16:creationId xmlns:a16="http://schemas.microsoft.com/office/drawing/2014/main" id="{6BD2DB38-91F5-4BBE-8DCB-1EB26B8BA7B7}"/>
              </a:ext>
            </a:extLst>
          </p:cNvPr>
          <p:cNvSpPr/>
          <p:nvPr/>
        </p:nvSpPr>
        <p:spPr>
          <a:xfrm>
            <a:off x="8097808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Evaluation</a:t>
            </a:r>
            <a:endParaRPr sz="1950" b="1">
              <a:solidFill>
                <a:schemeClr val="bg1"/>
              </a:solidFill>
            </a:endParaRPr>
          </a:p>
        </p:txBody>
      </p:sp>
      <p:cxnSp>
        <p:nvCxnSpPr>
          <p:cNvPr id="19" name="Google Shape;139;p21">
            <a:extLst>
              <a:ext uri="{FF2B5EF4-FFF2-40B4-BE49-F238E27FC236}">
                <a16:creationId xmlns:a16="http://schemas.microsoft.com/office/drawing/2014/main" id="{7FC224DE-B5C9-4E2B-B94A-160D9224782A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7860457" y="2851177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40;p21">
            <a:extLst>
              <a:ext uri="{FF2B5EF4-FFF2-40B4-BE49-F238E27FC236}">
                <a16:creationId xmlns:a16="http://schemas.microsoft.com/office/drawing/2014/main" id="{C9AD1505-78CE-4722-AFC5-63CAFC4693D2}"/>
              </a:ext>
            </a:extLst>
          </p:cNvPr>
          <p:cNvSpPr/>
          <p:nvPr/>
        </p:nvSpPr>
        <p:spPr>
          <a:xfrm>
            <a:off x="2697975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Data</a:t>
            </a:r>
            <a:endParaRPr sz="1950" b="1">
              <a:solidFill>
                <a:schemeClr val="bg1"/>
              </a:solidFill>
            </a:endParaRPr>
          </a:p>
        </p:txBody>
      </p:sp>
      <p:cxnSp>
        <p:nvCxnSpPr>
          <p:cNvPr id="21" name="Google Shape;141;p21">
            <a:extLst>
              <a:ext uri="{FF2B5EF4-FFF2-40B4-BE49-F238E27FC236}">
                <a16:creationId xmlns:a16="http://schemas.microsoft.com/office/drawing/2014/main" id="{EC8245F3-AA29-41F3-8B86-A3E3DCD83A8E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4260575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0504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C21C9DF-1F15-412C-B3B8-04F05770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4223320" cy="5616624"/>
          </a:xfrm>
        </p:spPr>
        <p:txBody>
          <a:bodyPr/>
          <a:lstStyle/>
          <a:p>
            <a:r>
              <a:rPr lang="en-US" dirty="0"/>
              <a:t>Data Source</a:t>
            </a:r>
            <a:endParaRPr lang="en-US" altLang="zh-TW" dirty="0"/>
          </a:p>
          <a:p>
            <a:pPr lvl="1"/>
            <a:r>
              <a:rPr lang="en-US" altLang="zh-TW" dirty="0"/>
              <a:t>IOT Sensors: </a:t>
            </a:r>
          </a:p>
          <a:p>
            <a:pPr lvl="2"/>
            <a:r>
              <a:rPr lang="en-US" altLang="zh-TW" dirty="0"/>
              <a:t>Time Series Data</a:t>
            </a:r>
          </a:p>
          <a:p>
            <a:pPr lvl="2"/>
            <a:r>
              <a:rPr lang="en-US" altLang="zh-TW" dirty="0"/>
              <a:t>Spatial Data</a:t>
            </a:r>
            <a:endParaRPr lang="zh-TW" altLang="en-US" dirty="0"/>
          </a:p>
          <a:p>
            <a:pPr lvl="1"/>
            <a:r>
              <a:rPr lang="en-US" altLang="zh-TW" dirty="0"/>
              <a:t>Crawler</a:t>
            </a:r>
          </a:p>
          <a:p>
            <a:pPr lvl="2"/>
            <a:r>
              <a:rPr lang="en-US" altLang="zh-TW" dirty="0"/>
              <a:t>html</a:t>
            </a:r>
          </a:p>
          <a:p>
            <a:pPr lvl="2"/>
            <a:r>
              <a:rPr lang="en-US" altLang="zh-TW" dirty="0"/>
              <a:t>json</a:t>
            </a:r>
          </a:p>
          <a:p>
            <a:pPr lvl="1"/>
            <a:r>
              <a:rPr lang="en-US" altLang="zh-TW" dirty="0"/>
              <a:t>Collect from Website</a:t>
            </a:r>
          </a:p>
          <a:p>
            <a:pPr lvl="2"/>
            <a:r>
              <a:rPr lang="en-US" altLang="zh-TW" dirty="0"/>
              <a:t>Structural Data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A5973D-F66B-4F2E-8C31-EE3A593D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431D156-D721-4C6B-BF37-9ADC4EC3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33F594D-36E4-4C16-B1CC-51ECDF27B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080510"/>
              </p:ext>
            </p:extLst>
          </p:nvPr>
        </p:nvGraphicFramePr>
        <p:xfrm>
          <a:off x="4760269" y="1554480"/>
          <a:ext cx="4800600" cy="3749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1600">
                  <a:extLst>
                    <a:ext uri="{9D8B030D-6E8A-4147-A177-3AD203B41FA5}">
                      <a16:colId xmlns:a16="http://schemas.microsoft.com/office/drawing/2014/main" val="3476581576"/>
                    </a:ext>
                  </a:extLst>
                </a:gridCol>
                <a:gridCol w="2079500">
                  <a:extLst>
                    <a:ext uri="{9D8B030D-6E8A-4147-A177-3AD203B41FA5}">
                      <a16:colId xmlns:a16="http://schemas.microsoft.com/office/drawing/2014/main" val="2430877685"/>
                    </a:ext>
                  </a:extLst>
                </a:gridCol>
                <a:gridCol w="2079500">
                  <a:extLst>
                    <a:ext uri="{9D8B030D-6E8A-4147-A177-3AD203B41FA5}">
                      <a16:colId xmlns:a16="http://schemas.microsoft.com/office/drawing/2014/main" val="32943468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b="1" dirty="0">
                          <a:effectLst/>
                        </a:rPr>
                        <a:t>SQL</a:t>
                      </a:r>
                      <a:br>
                        <a:rPr lang="en-US" altLang="zh-TW" b="1" dirty="0">
                          <a:effectLst/>
                        </a:rPr>
                      </a:br>
                      <a:r>
                        <a:rPr lang="en-US" altLang="zh-TW" b="1" dirty="0">
                          <a:effectLst/>
                        </a:rPr>
                        <a:t>(</a:t>
                      </a:r>
                      <a:r>
                        <a:rPr lang="zh-TW" altLang="en-US" b="1" dirty="0">
                          <a:effectLst/>
                        </a:rPr>
                        <a:t>關聯式資料庫</a:t>
                      </a:r>
                      <a:r>
                        <a:rPr lang="en-US" altLang="zh-TW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b="1" dirty="0">
                          <a:effectLst/>
                        </a:rPr>
                        <a:t>NoSQL</a:t>
                      </a:r>
                      <a:br>
                        <a:rPr lang="en-US" altLang="zh-TW" b="1" dirty="0">
                          <a:effectLst/>
                        </a:rPr>
                      </a:br>
                      <a:r>
                        <a:rPr lang="en-US" altLang="zh-TW" b="1" dirty="0">
                          <a:effectLst/>
                        </a:rPr>
                        <a:t>(</a:t>
                      </a:r>
                      <a:r>
                        <a:rPr lang="zh-TW" altLang="en-US" b="1" dirty="0">
                          <a:effectLst/>
                        </a:rPr>
                        <a:t>非關聯式資料庫</a:t>
                      </a:r>
                      <a:r>
                        <a:rPr lang="en-US" altLang="zh-TW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53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>
                          <a:effectLst/>
                        </a:rPr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易於紀錄物件關聯性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>
                          <a:effectLst/>
                        </a:rPr>
                        <a:t>讀寫效能加，可</a:t>
                      </a:r>
                      <a:r>
                        <a:rPr lang="en-US">
                          <a:effectLst/>
                        </a:rPr>
                        <a:t>scale 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69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>
                          <a:effectLst/>
                        </a:rPr>
                        <a:t>適用情境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物件關聯複雜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物件關聯簡單</a:t>
                      </a:r>
                      <a:br>
                        <a:rPr lang="en-US" altLang="zh-TW" dirty="0">
                          <a:effectLst/>
                        </a:rPr>
                      </a:br>
                      <a:r>
                        <a:rPr lang="en-US" altLang="zh-TW" dirty="0">
                          <a:effectLst/>
                        </a:rPr>
                        <a:t>(</a:t>
                      </a:r>
                      <a:r>
                        <a:rPr lang="zh-TW" altLang="en-US" dirty="0">
                          <a:effectLst/>
                        </a:rPr>
                        <a:t>單一</a:t>
                      </a:r>
                      <a:r>
                        <a:rPr lang="en-US" altLang="zh-TW" dirty="0">
                          <a:effectLst/>
                        </a:rPr>
                        <a:t>table</a:t>
                      </a:r>
                      <a:r>
                        <a:rPr lang="zh-TW" altLang="en-US" dirty="0">
                          <a:effectLst/>
                        </a:rPr>
                        <a:t>可以儲存</a:t>
                      </a:r>
                      <a:r>
                        <a:rPr lang="en-US" altLang="zh-TW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37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產品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MSSQL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  <a:r>
                        <a:rPr lang="en-US" altLang="zh-TW" dirty="0">
                          <a:effectLst/>
                        </a:rPr>
                        <a:t>Postgres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  <a:r>
                        <a:rPr lang="en-US" altLang="zh-TW" dirty="0">
                          <a:effectLst/>
                        </a:rPr>
                        <a:t>MySQL</a:t>
                      </a:r>
                      <a:endParaRPr lang="zh-TW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MongoDB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  <a:r>
                        <a:rPr lang="en-US" altLang="zh-TW" dirty="0" err="1">
                          <a:effectLst/>
                        </a:rPr>
                        <a:t>ElasticSearch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79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舉例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公司內部員工管理系統、訂單管理系統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爬蟲、</a:t>
                      </a:r>
                      <a:r>
                        <a:rPr lang="en-US" dirty="0">
                          <a:effectLst/>
                        </a:rPr>
                        <a:t>IOT</a:t>
                      </a:r>
                      <a:r>
                        <a:rPr lang="zh-TW" altLang="en-US" dirty="0">
                          <a:effectLst/>
                        </a:rPr>
                        <a:t>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433798"/>
                  </a:ext>
                </a:extLst>
              </a:tr>
            </a:tbl>
          </a:graphicData>
        </a:graphic>
      </p:graphicFrame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C84222C1-1433-4423-B572-88F3E157B19A}"/>
              </a:ext>
            </a:extLst>
          </p:cNvPr>
          <p:cNvSpPr txBox="1">
            <a:spLocks/>
          </p:cNvSpPr>
          <p:nvPr/>
        </p:nvSpPr>
        <p:spPr bwMode="ltGray">
          <a:xfrm>
            <a:off x="4615880" y="757981"/>
            <a:ext cx="422332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6974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7798214-7CF0-4FDD-8BC8-DBFFB666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DBC52FB-3A27-4F7E-B48F-8504E727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Types</a:t>
            </a:r>
          </a:p>
        </p:txBody>
      </p:sp>
      <p:grpSp>
        <p:nvGrpSpPr>
          <p:cNvPr id="5" name="Google Shape;187;p24">
            <a:extLst>
              <a:ext uri="{FF2B5EF4-FFF2-40B4-BE49-F238E27FC236}">
                <a16:creationId xmlns:a16="http://schemas.microsoft.com/office/drawing/2014/main" id="{AAE1C860-3DF0-429E-A35A-02869AAB473C}"/>
              </a:ext>
            </a:extLst>
          </p:cNvPr>
          <p:cNvGrpSpPr/>
          <p:nvPr/>
        </p:nvGrpSpPr>
        <p:grpSpPr>
          <a:xfrm>
            <a:off x="907481" y="1752603"/>
            <a:ext cx="2960783" cy="3567380"/>
            <a:chOff x="990075" y="1243878"/>
            <a:chExt cx="2733030" cy="3292966"/>
          </a:xfrm>
        </p:grpSpPr>
        <p:sp>
          <p:nvSpPr>
            <p:cNvPr id="6" name="Google Shape;188;p24">
              <a:extLst>
                <a:ext uri="{FF2B5EF4-FFF2-40B4-BE49-F238E27FC236}">
                  <a16:creationId xmlns:a16="http://schemas.microsoft.com/office/drawing/2014/main" id="{713E3DCC-1625-499C-836E-4E505BB9E56E}"/>
                </a:ext>
              </a:extLst>
            </p:cNvPr>
            <p:cNvSpPr/>
            <p:nvPr/>
          </p:nvSpPr>
          <p:spPr>
            <a:xfrm>
              <a:off x="994140" y="1243878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Clustering</a:t>
              </a:r>
              <a:endParaRPr sz="2600">
                <a:solidFill>
                  <a:schemeClr val="bg1"/>
                </a:solidFill>
              </a:endParaRPr>
            </a:p>
          </p:txBody>
        </p:sp>
        <p:sp>
          <p:nvSpPr>
            <p:cNvPr id="7" name="Google Shape;189;p24">
              <a:extLst>
                <a:ext uri="{FF2B5EF4-FFF2-40B4-BE49-F238E27FC236}">
                  <a16:creationId xmlns:a16="http://schemas.microsoft.com/office/drawing/2014/main" id="{A888EF92-D0A0-434A-9C05-796ED68004B9}"/>
                </a:ext>
              </a:extLst>
            </p:cNvPr>
            <p:cNvSpPr/>
            <p:nvPr/>
          </p:nvSpPr>
          <p:spPr>
            <a:xfrm>
              <a:off x="996173" y="1933094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 dirty="0" err="1">
                  <a:solidFill>
                    <a:schemeClr val="bg1"/>
                  </a:solidFill>
                </a:rPr>
                <a:t>Classfication</a:t>
              </a:r>
              <a:endParaRPr sz="2600" dirty="0">
                <a:solidFill>
                  <a:schemeClr val="bg1"/>
                </a:solidFill>
              </a:endParaRPr>
            </a:p>
          </p:txBody>
        </p:sp>
        <p:sp>
          <p:nvSpPr>
            <p:cNvPr id="8" name="Google Shape;190;p24">
              <a:extLst>
                <a:ext uri="{FF2B5EF4-FFF2-40B4-BE49-F238E27FC236}">
                  <a16:creationId xmlns:a16="http://schemas.microsoft.com/office/drawing/2014/main" id="{0D00349C-E564-40D4-AF54-69B34BE00982}"/>
                </a:ext>
              </a:extLst>
            </p:cNvPr>
            <p:cNvSpPr/>
            <p:nvPr/>
          </p:nvSpPr>
          <p:spPr>
            <a:xfrm>
              <a:off x="990075" y="2622311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Regression</a:t>
              </a:r>
              <a:endParaRPr sz="2600">
                <a:solidFill>
                  <a:schemeClr val="bg1"/>
                </a:solidFill>
              </a:endParaRPr>
            </a:p>
          </p:txBody>
        </p:sp>
        <p:sp>
          <p:nvSpPr>
            <p:cNvPr id="9" name="Google Shape;191;p24">
              <a:extLst>
                <a:ext uri="{FF2B5EF4-FFF2-40B4-BE49-F238E27FC236}">
                  <a16:creationId xmlns:a16="http://schemas.microsoft.com/office/drawing/2014/main" id="{713530F4-D4A1-4CAC-AC78-E9F95D915EE0}"/>
                </a:ext>
              </a:extLst>
            </p:cNvPr>
            <p:cNvSpPr/>
            <p:nvPr/>
          </p:nvSpPr>
          <p:spPr>
            <a:xfrm>
              <a:off x="998205" y="3311527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Recommendation</a:t>
              </a:r>
              <a:endParaRPr sz="2600"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;p24">
              <a:extLst>
                <a:ext uri="{FF2B5EF4-FFF2-40B4-BE49-F238E27FC236}">
                  <a16:creationId xmlns:a16="http://schemas.microsoft.com/office/drawing/2014/main" id="{362FA256-846D-4C00-A2B8-E529EE379A22}"/>
                </a:ext>
              </a:extLst>
            </p:cNvPr>
            <p:cNvSpPr/>
            <p:nvPr/>
          </p:nvSpPr>
          <p:spPr>
            <a:xfrm>
              <a:off x="992108" y="4000744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Auto-control</a:t>
              </a:r>
              <a:endParaRPr sz="2600">
                <a:solidFill>
                  <a:schemeClr val="bg1"/>
                </a:solidFill>
              </a:endParaRPr>
            </a:p>
          </p:txBody>
        </p:sp>
      </p:grpSp>
      <p:sp>
        <p:nvSpPr>
          <p:cNvPr id="11" name="Google Shape;193;p24">
            <a:extLst>
              <a:ext uri="{FF2B5EF4-FFF2-40B4-BE49-F238E27FC236}">
                <a16:creationId xmlns:a16="http://schemas.microsoft.com/office/drawing/2014/main" id="{C8DB8ACB-4F92-41BD-B60E-2E3A8FB1D788}"/>
              </a:ext>
            </a:extLst>
          </p:cNvPr>
          <p:cNvSpPr/>
          <p:nvPr/>
        </p:nvSpPr>
        <p:spPr>
          <a:xfrm>
            <a:off x="4389992" y="1752600"/>
            <a:ext cx="5013125" cy="165587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t" anchorCtr="0">
            <a:noAutofit/>
          </a:bodyPr>
          <a:lstStyle/>
          <a:p>
            <a:r>
              <a:rPr lang="en-US" altLang="zh-TW" sz="2167" dirty="0">
                <a:solidFill>
                  <a:schemeClr val="bg1"/>
                </a:solidFill>
              </a:rPr>
              <a:t>Natural Language Processing (NLP)</a:t>
            </a:r>
            <a:endParaRPr sz="2167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Information Retrieval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Natural Language Understanding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Sentence Generation</a:t>
            </a:r>
            <a:endParaRPr sz="1950" dirty="0">
              <a:solidFill>
                <a:schemeClr val="bg1"/>
              </a:solidFill>
            </a:endParaRPr>
          </a:p>
        </p:txBody>
      </p:sp>
      <p:sp>
        <p:nvSpPr>
          <p:cNvPr id="12" name="Google Shape;194;p24">
            <a:extLst>
              <a:ext uri="{FF2B5EF4-FFF2-40B4-BE49-F238E27FC236}">
                <a16:creationId xmlns:a16="http://schemas.microsoft.com/office/drawing/2014/main" id="{74401BAC-BCFC-4E86-9FA9-179CB7A5F232}"/>
              </a:ext>
            </a:extLst>
          </p:cNvPr>
          <p:cNvSpPr/>
          <p:nvPr/>
        </p:nvSpPr>
        <p:spPr>
          <a:xfrm>
            <a:off x="4389992" y="3653471"/>
            <a:ext cx="5013125" cy="165587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t" anchorCtr="0">
            <a:noAutofit/>
          </a:bodyPr>
          <a:lstStyle/>
          <a:p>
            <a:r>
              <a:rPr lang="en-US" altLang="zh-TW" sz="2167" dirty="0">
                <a:solidFill>
                  <a:schemeClr val="bg1"/>
                </a:solidFill>
              </a:rPr>
              <a:t>Computer Vision (CV)</a:t>
            </a:r>
            <a:endParaRPr sz="2167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Segmentation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Object Detection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Image Generation</a:t>
            </a:r>
            <a:endParaRPr sz="19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8B718F-8482-48BC-A72E-94FDC7EC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37FB070-BB1F-47FC-97A4-46CE521E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7946D57-AF3A-4129-BD70-A89A7459D88D}"/>
              </a:ext>
            </a:extLst>
          </p:cNvPr>
          <p:cNvGrpSpPr/>
          <p:nvPr/>
        </p:nvGrpSpPr>
        <p:grpSpPr>
          <a:xfrm>
            <a:off x="685800" y="1371600"/>
            <a:ext cx="8332213" cy="4495800"/>
            <a:chOff x="420386" y="1295400"/>
            <a:chExt cx="8332213" cy="4495800"/>
          </a:xfrm>
        </p:grpSpPr>
        <p:sp>
          <p:nvSpPr>
            <p:cNvPr id="5" name="Google Shape;170;p23">
              <a:extLst>
                <a:ext uri="{FF2B5EF4-FFF2-40B4-BE49-F238E27FC236}">
                  <a16:creationId xmlns:a16="http://schemas.microsoft.com/office/drawing/2014/main" id="{5E427F58-5C6C-45BA-9CEC-A7D365F147E6}"/>
                </a:ext>
              </a:extLst>
            </p:cNvPr>
            <p:cNvSpPr txBox="1"/>
            <p:nvPr/>
          </p:nvSpPr>
          <p:spPr>
            <a:xfrm>
              <a:off x="2197584" y="1611327"/>
              <a:ext cx="2392027" cy="404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167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Structural Data</a:t>
              </a:r>
              <a:endParaRPr sz="2167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" name="Google Shape;171;p23">
              <a:extLst>
                <a:ext uri="{FF2B5EF4-FFF2-40B4-BE49-F238E27FC236}">
                  <a16:creationId xmlns:a16="http://schemas.microsoft.com/office/drawing/2014/main" id="{918C41D1-7901-424A-95B6-596B3D0A42A4}"/>
                </a:ext>
              </a:extLst>
            </p:cNvPr>
            <p:cNvSpPr txBox="1"/>
            <p:nvPr/>
          </p:nvSpPr>
          <p:spPr>
            <a:xfrm>
              <a:off x="5856972" y="1611327"/>
              <a:ext cx="2895627" cy="404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167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Non Structural Data</a:t>
              </a:r>
              <a:endParaRPr lang="en-US" sz="2167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" name="Google Shape;172;p23">
              <a:extLst>
                <a:ext uri="{FF2B5EF4-FFF2-40B4-BE49-F238E27FC236}">
                  <a16:creationId xmlns:a16="http://schemas.microsoft.com/office/drawing/2014/main" id="{0A1D48A0-ED72-479A-B590-3CCB8D127D5A}"/>
                </a:ext>
              </a:extLst>
            </p:cNvPr>
            <p:cNvSpPr txBox="1"/>
            <p:nvPr/>
          </p:nvSpPr>
          <p:spPr>
            <a:xfrm>
              <a:off x="6147953" y="2615090"/>
              <a:ext cx="2313663" cy="3176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altLang="zh-TW" sz="2167" b="1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Deep Learning</a:t>
              </a:r>
              <a:endParaRPr sz="2167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DNN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CNN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RNN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LSTM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Autoencoder</a:t>
              </a:r>
              <a:br>
                <a:rPr lang="zh-TW" altLang="en-US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lang="en-US" altLang="zh-TW" sz="1950" dirty="0" err="1">
                  <a:latin typeface="Microsoft JhengHei"/>
                  <a:ea typeface="Microsoft JhengHei"/>
                  <a:cs typeface="Microsoft JhengHei"/>
                  <a:sym typeface="Microsoft JhengHei"/>
                </a:rPr>
                <a:t>UNet</a:t>
              </a:r>
              <a:endParaRPr sz="195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Mask-RCNN</a:t>
              </a:r>
              <a:endParaRPr sz="195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GAN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RL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8" name="Google Shape;173;p23">
              <a:extLst>
                <a:ext uri="{FF2B5EF4-FFF2-40B4-BE49-F238E27FC236}">
                  <a16:creationId xmlns:a16="http://schemas.microsoft.com/office/drawing/2014/main" id="{855DAC32-6B60-40AC-9320-7182DD1424BB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3393598" y="1295400"/>
              <a:ext cx="1942946" cy="31592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74;p23">
              <a:extLst>
                <a:ext uri="{FF2B5EF4-FFF2-40B4-BE49-F238E27FC236}">
                  <a16:creationId xmlns:a16="http://schemas.microsoft.com/office/drawing/2014/main" id="{F148AA38-77AB-4E44-B9FB-1052A469F91A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954945" y="1295400"/>
              <a:ext cx="1349841" cy="31592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75;p23">
              <a:extLst>
                <a:ext uri="{FF2B5EF4-FFF2-40B4-BE49-F238E27FC236}">
                  <a16:creationId xmlns:a16="http://schemas.microsoft.com/office/drawing/2014/main" id="{FEE3FA10-2FAD-46E1-9FA0-AEAE518CF9E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7304785" y="2015952"/>
              <a:ext cx="1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76;p23">
              <a:extLst>
                <a:ext uri="{FF2B5EF4-FFF2-40B4-BE49-F238E27FC236}">
                  <a16:creationId xmlns:a16="http://schemas.microsoft.com/office/drawing/2014/main" id="{C814542D-A129-4B02-A1CB-F1FFF80895E0}"/>
                </a:ext>
              </a:extLst>
            </p:cNvPr>
            <p:cNvSpPr txBox="1"/>
            <p:nvPr/>
          </p:nvSpPr>
          <p:spPr>
            <a:xfrm>
              <a:off x="420386" y="2615090"/>
              <a:ext cx="1592238" cy="224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sz="2167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Clustering</a:t>
              </a:r>
              <a:endParaRPr sz="2167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K-means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DBSCAN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Hierachical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" name="Google Shape;177;p23">
              <a:extLst>
                <a:ext uri="{FF2B5EF4-FFF2-40B4-BE49-F238E27FC236}">
                  <a16:creationId xmlns:a16="http://schemas.microsoft.com/office/drawing/2014/main" id="{9FC81EBE-B14D-48C6-9C7D-837F5358DC0F}"/>
                </a:ext>
              </a:extLst>
            </p:cNvPr>
            <p:cNvSpPr txBox="1"/>
            <p:nvPr/>
          </p:nvSpPr>
          <p:spPr>
            <a:xfrm>
              <a:off x="2070385" y="2615090"/>
              <a:ext cx="2040471" cy="2566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altLang="zh-TW" sz="2167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Classification</a:t>
              </a:r>
              <a:endParaRPr sz="2167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SVM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Baysian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Decision Tree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Logistic Reg.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XGBOOST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LightGBM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CatBoost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" name="Google Shape;178;p23">
              <a:extLst>
                <a:ext uri="{FF2B5EF4-FFF2-40B4-BE49-F238E27FC236}">
                  <a16:creationId xmlns:a16="http://schemas.microsoft.com/office/drawing/2014/main" id="{904790E5-36DF-40D5-9378-7AF1128327CD}"/>
                </a:ext>
              </a:extLst>
            </p:cNvPr>
            <p:cNvSpPr txBox="1"/>
            <p:nvPr/>
          </p:nvSpPr>
          <p:spPr>
            <a:xfrm>
              <a:off x="4170678" y="2615090"/>
              <a:ext cx="1753133" cy="224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altLang="zh-TW" sz="2167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Regression</a:t>
              </a:r>
              <a:endParaRPr sz="2167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Linear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Simple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Multiple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br>
                <a:rPr lang="zh-TW" altLang="en-US" sz="1950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endParaRPr sz="1950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4" name="Google Shape;179;p23">
              <a:extLst>
                <a:ext uri="{FF2B5EF4-FFF2-40B4-BE49-F238E27FC236}">
                  <a16:creationId xmlns:a16="http://schemas.microsoft.com/office/drawing/2014/main" id="{43851C44-65A4-468C-9717-0C091B9EA2A8}"/>
                </a:ext>
              </a:extLst>
            </p:cNvPr>
            <p:cNvCxnSpPr>
              <a:cxnSpLocks/>
              <a:stCxn id="5" idx="2"/>
              <a:endCxn id="13" idx="0"/>
            </p:cNvCxnSpPr>
            <p:nvPr/>
          </p:nvCxnSpPr>
          <p:spPr>
            <a:xfrm>
              <a:off x="3393598" y="2015952"/>
              <a:ext cx="1653647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80;p23">
              <a:extLst>
                <a:ext uri="{FF2B5EF4-FFF2-40B4-BE49-F238E27FC236}">
                  <a16:creationId xmlns:a16="http://schemas.microsoft.com/office/drawing/2014/main" id="{B2AA341C-E18A-4271-9A33-50C76D4B6376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 flipH="1">
              <a:off x="3090621" y="2015952"/>
              <a:ext cx="302977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81;p23">
              <a:extLst>
                <a:ext uri="{FF2B5EF4-FFF2-40B4-BE49-F238E27FC236}">
                  <a16:creationId xmlns:a16="http://schemas.microsoft.com/office/drawing/2014/main" id="{F23B655A-40CA-409E-A625-7FDDD9E52395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flipH="1">
              <a:off x="1216505" y="2015952"/>
              <a:ext cx="2177093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7543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32AFD1F-2E4B-4849-BE1A-F3608F1E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4147120" cy="5616624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/>
              <a:t>分群 </a:t>
            </a:r>
            <a:r>
              <a:rPr lang="en-US" altLang="zh-TW" dirty="0"/>
              <a:t>(</a:t>
            </a:r>
            <a:r>
              <a:rPr lang="en-US" dirty="0"/>
              <a:t>Clustering)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DBSCAN</a:t>
            </a:r>
          </a:p>
          <a:p>
            <a:pPr lvl="1"/>
            <a:r>
              <a:rPr lang="en-US" dirty="0"/>
              <a:t>Hierarchy</a:t>
            </a:r>
          </a:p>
          <a:p>
            <a:r>
              <a:rPr lang="zh-TW" altLang="en-US" dirty="0"/>
              <a:t>分類 </a:t>
            </a:r>
            <a:r>
              <a:rPr lang="en-US" altLang="zh-TW" dirty="0"/>
              <a:t>(</a:t>
            </a:r>
            <a:r>
              <a:rPr lang="en-US" dirty="0" err="1"/>
              <a:t>Classfication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Bayesian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lightGBM</a:t>
            </a:r>
          </a:p>
          <a:p>
            <a:r>
              <a:rPr lang="zh-TW" altLang="en-US" dirty="0"/>
              <a:t>檢索與推薦 </a:t>
            </a:r>
            <a:r>
              <a:rPr lang="en-US" altLang="zh-TW" dirty="0"/>
              <a:t>(</a:t>
            </a:r>
            <a:r>
              <a:rPr lang="en-US" dirty="0"/>
              <a:t>Information Retrieval)</a:t>
            </a:r>
          </a:p>
          <a:p>
            <a:pPr lvl="1"/>
            <a:r>
              <a:rPr lang="en-US" dirty="0"/>
              <a:t>Vector Space Model</a:t>
            </a:r>
          </a:p>
          <a:p>
            <a:pPr lvl="1"/>
            <a:r>
              <a:rPr lang="en-US" dirty="0"/>
              <a:t>BM25</a:t>
            </a:r>
          </a:p>
          <a:p>
            <a:pPr lvl="1"/>
            <a:r>
              <a:rPr lang="en-US" dirty="0"/>
              <a:t>Bayesian Model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C37B76-70FB-4900-9BD5-F67B2AD8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2658D49-53F4-4BC7-AE41-30E52EC1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629B81EB-41A1-4938-9A19-05C328FD8B9C}"/>
              </a:ext>
            </a:extLst>
          </p:cNvPr>
          <p:cNvSpPr txBox="1">
            <a:spLocks/>
          </p:cNvSpPr>
          <p:nvPr/>
        </p:nvSpPr>
        <p:spPr bwMode="ltGray">
          <a:xfrm>
            <a:off x="4495800" y="811734"/>
            <a:ext cx="472440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00" dirty="0"/>
              <a:t>推薦 </a:t>
            </a:r>
            <a:r>
              <a:rPr lang="en-US" altLang="zh-TW" sz="1300" dirty="0"/>
              <a:t>(</a:t>
            </a:r>
            <a:r>
              <a:rPr lang="en-US" sz="1300" dirty="0"/>
              <a:t>Recommendation)</a:t>
            </a:r>
          </a:p>
          <a:p>
            <a:pPr lvl="1"/>
            <a:r>
              <a:rPr lang="en-US" sz="1300" dirty="0"/>
              <a:t>Collaborative Filtering</a:t>
            </a:r>
          </a:p>
          <a:p>
            <a:pPr lvl="1"/>
            <a:r>
              <a:rPr lang="en-US" sz="1300" dirty="0"/>
              <a:t>Content-based </a:t>
            </a:r>
            <a:r>
              <a:rPr lang="en-US" sz="1300" dirty="0" err="1"/>
              <a:t>Rencommendation</a:t>
            </a:r>
            <a:endParaRPr lang="en-US" sz="1300" dirty="0"/>
          </a:p>
          <a:p>
            <a:r>
              <a:rPr lang="zh-TW" altLang="en-US" sz="1300" dirty="0"/>
              <a:t>物件辨識 </a:t>
            </a:r>
            <a:r>
              <a:rPr lang="en-US" altLang="zh-TW" sz="1300" dirty="0"/>
              <a:t>(</a:t>
            </a:r>
            <a:r>
              <a:rPr lang="en-US" sz="1300" dirty="0"/>
              <a:t>Object Detection)</a:t>
            </a:r>
          </a:p>
          <a:p>
            <a:pPr lvl="1"/>
            <a:r>
              <a:rPr lang="en-US" sz="1300" dirty="0"/>
              <a:t>RCNN</a:t>
            </a:r>
          </a:p>
          <a:p>
            <a:pPr lvl="1"/>
            <a:r>
              <a:rPr lang="en-US" sz="1300" dirty="0"/>
              <a:t>Fast-RCNN</a:t>
            </a:r>
          </a:p>
          <a:p>
            <a:pPr lvl="1"/>
            <a:r>
              <a:rPr lang="en-US" sz="1300" dirty="0"/>
              <a:t>YOLO</a:t>
            </a:r>
          </a:p>
          <a:p>
            <a:r>
              <a:rPr lang="zh-TW" altLang="en-US" sz="1300" dirty="0"/>
              <a:t>圖像分割</a:t>
            </a:r>
            <a:r>
              <a:rPr lang="en-US" altLang="zh-TW" sz="1300" dirty="0"/>
              <a:t>(</a:t>
            </a:r>
            <a:r>
              <a:rPr lang="en-US" sz="1300" dirty="0"/>
              <a:t>Image Segmentation)</a:t>
            </a:r>
          </a:p>
          <a:p>
            <a:pPr lvl="1"/>
            <a:r>
              <a:rPr lang="en-US" sz="1300" dirty="0"/>
              <a:t>U-Net</a:t>
            </a:r>
          </a:p>
          <a:p>
            <a:pPr lvl="1"/>
            <a:r>
              <a:rPr lang="en-US" sz="1300" dirty="0"/>
              <a:t>Mask-RCNN</a:t>
            </a:r>
          </a:p>
          <a:p>
            <a:r>
              <a:rPr lang="zh-TW" altLang="en-US" sz="1300" dirty="0"/>
              <a:t>圖片、句子生產 </a:t>
            </a:r>
            <a:r>
              <a:rPr lang="en-US" altLang="zh-TW" sz="1300" dirty="0"/>
              <a:t>(</a:t>
            </a:r>
            <a:r>
              <a:rPr lang="en-US" sz="1300" dirty="0"/>
              <a:t>Image, Sentence Generation)</a:t>
            </a:r>
          </a:p>
          <a:p>
            <a:pPr lvl="1"/>
            <a:r>
              <a:rPr lang="en-US" sz="1300" dirty="0"/>
              <a:t>sequence to sequence (seq2seq)</a:t>
            </a:r>
          </a:p>
          <a:p>
            <a:pPr lvl="1"/>
            <a:r>
              <a:rPr lang="en-US" sz="1300" dirty="0"/>
              <a:t>Generative Adversarial Network (GAN)</a:t>
            </a:r>
          </a:p>
          <a:p>
            <a:r>
              <a:rPr lang="zh-TW" altLang="en-US" sz="1300" dirty="0"/>
              <a:t>自動控制、玩遊戲</a:t>
            </a:r>
            <a:r>
              <a:rPr lang="en-US" altLang="zh-TW" sz="1300" dirty="0"/>
              <a:t>(</a:t>
            </a:r>
            <a:r>
              <a:rPr lang="en-US" sz="1300" dirty="0"/>
              <a:t>Automatic control, gaming)</a:t>
            </a:r>
          </a:p>
          <a:p>
            <a:pPr lvl="1"/>
            <a:r>
              <a:rPr lang="en-US" sz="1300" dirty="0"/>
              <a:t>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3084835217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381</TotalTime>
  <Words>700</Words>
  <Application>Microsoft Office PowerPoint</Application>
  <PresentationFormat>A4 紙張 (210x297 公釐)</PresentationFormat>
  <Paragraphs>281</Paragraphs>
  <Slides>22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Microsoft YaHei UI</vt:lpstr>
      <vt:lpstr>微軟正黑體</vt:lpstr>
      <vt:lpstr>微軟正黑體</vt:lpstr>
      <vt:lpstr>Arial</vt:lpstr>
      <vt:lpstr>Calibri</vt:lpstr>
      <vt:lpstr>2020簡報範本_light</vt:lpstr>
      <vt:lpstr>Machion Learning 01 ML Introduction </vt:lpstr>
      <vt:lpstr>Scope of AI</vt:lpstr>
      <vt:lpstr>AI Evolution History</vt:lpstr>
      <vt:lpstr>AI Evolution History</vt:lpstr>
      <vt:lpstr>AI System Building</vt:lpstr>
      <vt:lpstr>Data</vt:lpstr>
      <vt:lpstr>Task Types</vt:lpstr>
      <vt:lpstr>Algorithms</vt:lpstr>
      <vt:lpstr>Algorithms</vt:lpstr>
      <vt:lpstr>Evaluation</vt:lpstr>
      <vt:lpstr>Evaluation - Category Data</vt:lpstr>
      <vt:lpstr>Evaluation - Category Data</vt:lpstr>
      <vt:lpstr>Evaluation - Category Data</vt:lpstr>
      <vt:lpstr>Evaluation - Continuous Data</vt:lpstr>
      <vt:lpstr>Evaluation - Segmentation</vt:lpstr>
      <vt:lpstr>AI System Building</vt:lpstr>
      <vt:lpstr>Pre-Processing</vt:lpstr>
      <vt:lpstr>Model Building</vt:lpstr>
      <vt:lpstr>Parameter Tuning</vt:lpstr>
      <vt:lpstr>Parameter Tuning – Grid Search</vt:lpstr>
      <vt:lpstr>Deployment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Student</cp:lastModifiedBy>
  <cp:revision>20</cp:revision>
  <cp:lastPrinted>2016-10-13T08:40:55Z</cp:lastPrinted>
  <dcterms:created xsi:type="dcterms:W3CDTF">2020-05-02T08:30:12Z</dcterms:created>
  <dcterms:modified xsi:type="dcterms:W3CDTF">2020-07-24T06:12:05Z</dcterms:modified>
  <cp:category>淺色</cp:category>
</cp:coreProperties>
</file>