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4" r:id="rId2"/>
    <p:sldId id="319" r:id="rId3"/>
    <p:sldId id="368" r:id="rId4"/>
    <p:sldId id="344" r:id="rId5"/>
    <p:sldId id="316" r:id="rId6"/>
    <p:sldId id="317" r:id="rId7"/>
    <p:sldId id="345" r:id="rId8"/>
    <p:sldId id="346" r:id="rId9"/>
    <p:sldId id="347" r:id="rId10"/>
    <p:sldId id="348" r:id="rId11"/>
    <p:sldId id="349" r:id="rId12"/>
    <p:sldId id="350" r:id="rId13"/>
    <p:sldId id="359" r:id="rId14"/>
    <p:sldId id="351" r:id="rId15"/>
    <p:sldId id="352" r:id="rId16"/>
    <p:sldId id="353" r:id="rId17"/>
    <p:sldId id="356" r:id="rId18"/>
    <p:sldId id="357" r:id="rId19"/>
    <p:sldId id="358" r:id="rId20"/>
    <p:sldId id="354" r:id="rId21"/>
    <p:sldId id="360" r:id="rId22"/>
    <p:sldId id="366" r:id="rId23"/>
    <p:sldId id="367" r:id="rId24"/>
    <p:sldId id="260" r:id="rId2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86" d="100"/>
          <a:sy n="86" d="100"/>
        </p:scale>
        <p:origin x="112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tats.stackexchange.com/questions/194734/dbscan-what-is-a-core-point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stanford.edu/class/ee103/visualizations/kmeans/kmeans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03</a:t>
            </a:r>
            <a:r>
              <a:rPr lang="zh-TW" altLang="en-US" dirty="0"/>
              <a:t> </a:t>
            </a:r>
            <a:r>
              <a:rPr lang="en-US" altLang="zh-TW" dirty="0"/>
              <a:t>Clustering</a:t>
            </a:r>
            <a:r>
              <a:rPr lang="zh-TW" altLang="en-US" dirty="0"/>
              <a:t> </a:t>
            </a:r>
            <a:r>
              <a:rPr lang="en-US" altLang="zh-TW" dirty="0"/>
              <a:t>Theory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2020.05.03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796DC3-5694-44EC-8DD7-4FBA449A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 err="1"/>
              <a:t>n_cluster</a:t>
            </a:r>
            <a:r>
              <a:rPr lang="en-US" altLang="zh-TW" dirty="0"/>
              <a:t>: </a:t>
            </a:r>
            <a:r>
              <a:rPr lang="zh-TW" altLang="en-US" dirty="0"/>
              <a:t>要分成幾個群</a:t>
            </a:r>
          </a:p>
          <a:p>
            <a:pPr lvl="1"/>
            <a:r>
              <a:rPr lang="en-US" altLang="zh-TW" dirty="0" err="1"/>
              <a:t>random_state</a:t>
            </a:r>
            <a:r>
              <a:rPr lang="en-US" altLang="zh-TW" dirty="0"/>
              <a:t>: </a:t>
            </a:r>
            <a:r>
              <a:rPr lang="zh-TW" altLang="en-US" dirty="0"/>
              <a:t>決定初始點的隨機</a:t>
            </a:r>
            <a:r>
              <a:rPr lang="en-US" altLang="zh-TW" dirty="0"/>
              <a:t>seed</a:t>
            </a:r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優點</a:t>
            </a:r>
          </a:p>
          <a:p>
            <a:pPr lvl="2"/>
            <a:r>
              <a:rPr lang="zh-TW" altLang="en-US" dirty="0"/>
              <a:t>效率</a:t>
            </a:r>
            <a:r>
              <a:rPr lang="en-US" altLang="zh-TW" dirty="0"/>
              <a:t>: </a:t>
            </a:r>
            <a:r>
              <a:rPr lang="zh-TW" altLang="en-US" dirty="0"/>
              <a:t>時間複雜度</a:t>
            </a:r>
            <a:r>
              <a:rPr lang="en-US" altLang="zh-TW" dirty="0"/>
              <a:t>O(</a:t>
            </a:r>
            <a:r>
              <a:rPr lang="en-US" altLang="zh-TW" dirty="0" err="1"/>
              <a:t>tkn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n</a:t>
            </a:r>
            <a:r>
              <a:rPr lang="zh-TW" altLang="en-US" dirty="0"/>
              <a:t>是資料點的個數，</a:t>
            </a:r>
            <a:r>
              <a:rPr lang="en-US" altLang="zh-TW" dirty="0"/>
              <a:t>k</a:t>
            </a:r>
            <a:r>
              <a:rPr lang="zh-TW" altLang="en-US" dirty="0"/>
              <a:t>是群的個數，</a:t>
            </a:r>
            <a:r>
              <a:rPr lang="en-US" altLang="zh-TW" dirty="0"/>
              <a:t>t</a:t>
            </a:r>
            <a:r>
              <a:rPr lang="zh-TW" altLang="en-US" dirty="0"/>
              <a:t>是迴圈的個數，一班來說</a:t>
            </a:r>
            <a:r>
              <a:rPr lang="en-US" altLang="zh-TW" dirty="0"/>
              <a:t>: k, t &lt;&lt; n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缺點</a:t>
            </a:r>
          </a:p>
          <a:p>
            <a:pPr lvl="2"/>
            <a:r>
              <a:rPr lang="zh-TW" altLang="en-US" dirty="0"/>
              <a:t>需要指定分成幾群</a:t>
            </a:r>
          </a:p>
          <a:p>
            <a:pPr lvl="2"/>
            <a:r>
              <a:rPr lang="zh-TW" altLang="en-US" dirty="0"/>
              <a:t>無法處理具有雜訊</a:t>
            </a:r>
            <a:r>
              <a:rPr lang="en-US" altLang="zh-TW" dirty="0"/>
              <a:t>(noisy)</a:t>
            </a:r>
            <a:r>
              <a:rPr lang="zh-TW" altLang="en-US" dirty="0"/>
              <a:t>的資料及離群值</a:t>
            </a:r>
            <a:r>
              <a:rPr lang="en-US" altLang="zh-TW" dirty="0"/>
              <a:t>(outliers)</a:t>
            </a:r>
          </a:p>
          <a:p>
            <a:pPr lvl="2"/>
            <a:r>
              <a:rPr lang="zh-TW" altLang="en-US" dirty="0"/>
              <a:t>無法處理不同大小及不同密度的群</a:t>
            </a:r>
            <a:endParaRPr lang="en-US" altLang="zh-TW" dirty="0"/>
          </a:p>
          <a:p>
            <a:pPr lvl="2"/>
            <a:r>
              <a:rPr lang="zh-TW" altLang="en-US" dirty="0"/>
              <a:t>無法發現凸多邊形</a:t>
            </a:r>
            <a:r>
              <a:rPr lang="en-US" altLang="zh-TW" dirty="0"/>
              <a:t>(non-convex)</a:t>
            </a:r>
            <a:r>
              <a:rPr lang="zh-TW" altLang="en-US" dirty="0"/>
              <a:t>以外的群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6A4F9E-54FE-481A-96BF-E7F33A07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57C233E-7EF8-48BF-9165-83C64CE9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9008070C-7A33-4A90-B6F8-ACA1530577A6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2000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Parameters</a:t>
            </a:r>
          </a:p>
          <a:p>
            <a:pPr lvl="1"/>
            <a:r>
              <a:rPr lang="en-US" altLang="zh-TW"/>
              <a:t>n_cluster: </a:t>
            </a:r>
            <a:r>
              <a:rPr lang="zh-TW" altLang="en-US"/>
              <a:t>要分成幾個群</a:t>
            </a:r>
          </a:p>
          <a:p>
            <a:pPr lvl="1"/>
            <a:r>
              <a:rPr lang="en-US" altLang="zh-TW"/>
              <a:t>random_state: </a:t>
            </a:r>
            <a:r>
              <a:rPr lang="zh-TW" altLang="en-US"/>
              <a:t>決定初始點的隨機</a:t>
            </a:r>
            <a:r>
              <a:rPr lang="en-US" altLang="zh-TW"/>
              <a:t>seed</a:t>
            </a:r>
          </a:p>
          <a:p>
            <a:r>
              <a:rPr lang="en-US" altLang="zh-TW"/>
              <a:t>Pros &amp; Cons</a:t>
            </a:r>
          </a:p>
          <a:p>
            <a:pPr lvl="1"/>
            <a:r>
              <a:rPr lang="zh-TW" altLang="en-US"/>
              <a:t>優點</a:t>
            </a:r>
          </a:p>
          <a:p>
            <a:pPr lvl="2"/>
            <a:r>
              <a:rPr lang="zh-TW" altLang="en-US"/>
              <a:t>效率</a:t>
            </a:r>
            <a:r>
              <a:rPr lang="en-US" altLang="zh-TW"/>
              <a:t>: </a:t>
            </a:r>
            <a:r>
              <a:rPr lang="zh-TW" altLang="en-US"/>
              <a:t>時間複雜度</a:t>
            </a:r>
            <a:r>
              <a:rPr lang="en-US" altLang="zh-TW"/>
              <a:t>O(tkn)</a:t>
            </a:r>
            <a:r>
              <a:rPr lang="zh-TW" altLang="en-US"/>
              <a:t>。</a:t>
            </a:r>
            <a:r>
              <a:rPr lang="en-US" altLang="zh-TW"/>
              <a:t>n</a:t>
            </a:r>
            <a:r>
              <a:rPr lang="zh-TW" altLang="en-US"/>
              <a:t>是資料點的個數，</a:t>
            </a:r>
            <a:r>
              <a:rPr lang="en-US" altLang="zh-TW"/>
              <a:t>k</a:t>
            </a:r>
            <a:r>
              <a:rPr lang="zh-TW" altLang="en-US"/>
              <a:t>是群的個數，</a:t>
            </a:r>
            <a:r>
              <a:rPr lang="en-US" altLang="zh-TW"/>
              <a:t>t</a:t>
            </a:r>
            <a:r>
              <a:rPr lang="zh-TW" altLang="en-US"/>
              <a:t>是迴圈的個數，一班來說</a:t>
            </a:r>
            <a:r>
              <a:rPr lang="en-US" altLang="zh-TW"/>
              <a:t>: k, t &lt;&lt; n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缺點</a:t>
            </a:r>
          </a:p>
          <a:p>
            <a:pPr lvl="2"/>
            <a:r>
              <a:rPr lang="zh-TW" altLang="en-US"/>
              <a:t>需要指定分成幾群</a:t>
            </a:r>
          </a:p>
          <a:p>
            <a:pPr lvl="2"/>
            <a:r>
              <a:rPr lang="zh-TW" altLang="en-US"/>
              <a:t>無法處理具有雜訊</a:t>
            </a:r>
            <a:r>
              <a:rPr lang="en-US" altLang="zh-TW"/>
              <a:t>(noisy)</a:t>
            </a:r>
            <a:r>
              <a:rPr lang="zh-TW" altLang="en-US"/>
              <a:t>的資料及離群值</a:t>
            </a:r>
            <a:r>
              <a:rPr lang="en-US" altLang="zh-TW"/>
              <a:t>(outliers)</a:t>
            </a:r>
          </a:p>
          <a:p>
            <a:pPr lvl="2"/>
            <a:r>
              <a:rPr lang="zh-TW" altLang="en-US"/>
              <a:t>無法處理不同大小及不同密度的群</a:t>
            </a:r>
            <a:endParaRPr lang="en-US" altLang="zh-TW"/>
          </a:p>
          <a:p>
            <a:pPr lvl="2"/>
            <a:r>
              <a:rPr lang="zh-TW" altLang="en-US"/>
              <a:t>無法發現凸多邊形</a:t>
            </a:r>
            <a:r>
              <a:rPr lang="en-US" altLang="zh-TW"/>
              <a:t>(non-convex)</a:t>
            </a:r>
            <a:r>
              <a:rPr lang="zh-TW" altLang="en-US"/>
              <a:t>以外的群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33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7215AF-BD77-4DAD-BC10-19595D5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76332E8-D958-443E-996F-ECEF97E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9AD04DF-81BD-4429-8F01-B23F25E7D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0" y="3879252"/>
            <a:ext cx="5978648" cy="2740896"/>
          </a:xfrm>
          <a:prstGeom prst="rect">
            <a:avLst/>
          </a:prstGeom>
        </p:spPr>
      </p:pic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52301B7B-4C37-4A9D-9B70-1C7585F7BE90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2000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TW" altLang="en-US" dirty="0"/>
              <a:t>無法處理不同大小及不同密度的群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無法發現凸多邊形</a:t>
            </a:r>
            <a:r>
              <a:rPr lang="en-US" altLang="zh-TW" dirty="0"/>
              <a:t>(non-convex)</a:t>
            </a:r>
            <a:r>
              <a:rPr lang="zh-TW" altLang="en-US" dirty="0"/>
              <a:t>以外的群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7062DE-093E-4C5F-B1D2-D52739313882}"/>
              </a:ext>
            </a:extLst>
          </p:cNvPr>
          <p:cNvGrpSpPr/>
          <p:nvPr/>
        </p:nvGrpSpPr>
        <p:grpSpPr>
          <a:xfrm>
            <a:off x="2733674" y="1219200"/>
            <a:ext cx="5840537" cy="2209800"/>
            <a:chOff x="2733674" y="1457764"/>
            <a:chExt cx="5840537" cy="2209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A1BE687-6FA6-4720-8BE4-4536E4059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1" b="19478"/>
            <a:stretch/>
          </p:blipFill>
          <p:spPr>
            <a:xfrm>
              <a:off x="2738437" y="1457764"/>
              <a:ext cx="5835774" cy="1905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F09A34F-1693-4546-B88F-5887C613E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870"/>
            <a:stretch/>
          </p:blipFill>
          <p:spPr>
            <a:xfrm>
              <a:off x="2733674" y="3362764"/>
              <a:ext cx="5835774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72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838200" y="1447800"/>
            <a:ext cx="82296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, </a:t>
            </a:r>
            <a:r>
              <a:rPr lang="en-US" altLang="zh-TW" dirty="0" err="1"/>
              <a:t>random_state</a:t>
            </a:r>
            <a:r>
              <a:rPr lang="en-US" altLang="zh-TW" dirty="0"/>
              <a:t>=0).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DD23CE-FE3D-4227-A1F9-9CA405CD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2590800"/>
            <a:ext cx="7781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342BCFC-829A-4EF4-BFE5-619C42157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92"/>
          <a:stretch/>
        </p:blipFill>
        <p:spPr bwMode="auto">
          <a:xfrm>
            <a:off x="-51180" y="1758503"/>
            <a:ext cx="1000836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7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411F3C-7416-4CB0-B194-4DEB373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把每一個點當作一個群組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透過掃描過整個資料及尋找出最近的兩個群組，並把這兩個點榜再一起變成一個群組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尋找下一個最近的的兩個群組，再綁再一起變成一個群組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altLang="zh-TW" dirty="0"/>
              <a:t>....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/>
              <a:t>: </a:t>
            </a:r>
            <a:r>
              <a:rPr lang="zh-TW" altLang="en-US" dirty="0"/>
              <a:t>直到所有資料都被分成一群，或是透過設定參數到分到幾個群時自動停止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A3DD650-5DEE-4B1E-A16A-F8D422D0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5D8D76A-E899-4FE5-87A2-F8E19CA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83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38E6469-A9E5-4C7A-93B1-F83CBE15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15" y="765175"/>
            <a:ext cx="7051569" cy="561657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FE5EF3-760E-4F6B-8C78-76643A58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E24D290-EC94-48F1-AF0E-FAB3AF2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82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0A0D4FA-65B1-460D-8CF3-27684649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/>
              <a:t>linkage:</a:t>
            </a:r>
            <a:r>
              <a:rPr lang="zh-TW" altLang="en-US" dirty="0"/>
              <a:t> 如何衡量群與群之間的距離。</a:t>
            </a:r>
            <a:endParaRPr lang="en-US" altLang="zh-TW" dirty="0"/>
          </a:p>
          <a:p>
            <a:pPr lvl="2"/>
            <a:r>
              <a:rPr lang="en-US" altLang="zh-TW" dirty="0"/>
              <a:t>ward(single): </a:t>
            </a:r>
            <a:r>
              <a:rPr lang="zh-TW" altLang="en-US" dirty="0"/>
              <a:t>兩個群中最近的點。</a:t>
            </a:r>
          </a:p>
          <a:p>
            <a:pPr lvl="2"/>
            <a:r>
              <a:rPr lang="en-US" altLang="zh-TW" dirty="0"/>
              <a:t>complete: </a:t>
            </a:r>
            <a:r>
              <a:rPr lang="zh-TW" altLang="en-US" dirty="0"/>
              <a:t>兩個群中最遠的點。</a:t>
            </a:r>
          </a:p>
          <a:p>
            <a:pPr lvl="2"/>
            <a:r>
              <a:rPr lang="en-US" altLang="zh-TW" dirty="0"/>
              <a:t>average: </a:t>
            </a:r>
            <a:r>
              <a:rPr lang="zh-TW" altLang="en-US" dirty="0"/>
              <a:t>兩個群的重心。</a:t>
            </a:r>
          </a:p>
          <a:p>
            <a:pPr lvl="1"/>
            <a:r>
              <a:rPr lang="en-US" altLang="zh-TW" dirty="0" err="1"/>
              <a:t>n_clusters</a:t>
            </a:r>
            <a:r>
              <a:rPr lang="en-US" altLang="zh-TW" dirty="0"/>
              <a:t>:</a:t>
            </a:r>
            <a:r>
              <a:rPr lang="zh-TW" altLang="en-US" dirty="0"/>
              <a:t> 分成幾個群</a:t>
            </a:r>
            <a:endParaRPr lang="en-US" altLang="zh-TW" dirty="0"/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比較耗效能</a:t>
            </a:r>
            <a:r>
              <a:rPr lang="en-US" altLang="zh-TW" dirty="0"/>
              <a:t>: </a:t>
            </a:r>
            <a:r>
              <a:rPr lang="zh-TW" altLang="en-US" dirty="0"/>
              <a:t>因為有</a:t>
            </a:r>
            <a:r>
              <a:rPr lang="en-US" altLang="zh-TW" dirty="0"/>
              <a:t>100</a:t>
            </a:r>
            <a:r>
              <a:rPr lang="zh-TW" altLang="en-US" dirty="0"/>
              <a:t>萬筆資料，就要跑</a:t>
            </a:r>
            <a:r>
              <a:rPr lang="en-US" altLang="zh-TW" dirty="0"/>
              <a:t>100</a:t>
            </a:r>
            <a:r>
              <a:rPr lang="zh-TW" altLang="en-US" dirty="0"/>
              <a:t>萬次迴圈，每一次迴圈都要掃描過每一筆資料，才能跑完。</a:t>
            </a:r>
          </a:p>
          <a:p>
            <a:pPr lvl="1"/>
            <a:r>
              <a:rPr lang="zh-TW" altLang="en-US" dirty="0"/>
              <a:t>很適合用來做生物分類，因為它可以完整畫出分類樹狀圖。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D1325A-78A4-4FC1-B02D-A3227405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9298D6B-1F5D-4CB6-94F8-68D10DA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92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38099" y="1447800"/>
            <a:ext cx="98298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AgglomerativeClustering</a:t>
            </a:r>
            <a:endParaRPr lang="en-US" altLang="zh-TW" dirty="0"/>
          </a:p>
          <a:p>
            <a:r>
              <a:rPr lang="en-US" altLang="zh-TW" dirty="0"/>
              <a:t>hierarchy = </a:t>
            </a:r>
            <a:r>
              <a:rPr lang="en-US" altLang="zh-TW" dirty="0" err="1"/>
              <a:t>AgglomerativeClustering</a:t>
            </a:r>
            <a:r>
              <a:rPr lang="en-US" altLang="zh-TW" dirty="0"/>
              <a:t>(linkage=‘ward’, 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BDCAAD-72E6-484F-A5B3-7FAEA2DE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906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7E08226-36B5-45D7-A4B2-573F599C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6425"/>
            <a:ext cx="9906000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Draw The Chart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38099" y="1295400"/>
            <a:ext cx="982980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scipy.cluster.hierarchy</a:t>
            </a:r>
            <a:r>
              <a:rPr lang="en-US" altLang="zh-TW" dirty="0"/>
              <a:t> import dendrogram, linkage</a:t>
            </a:r>
          </a:p>
          <a:p>
            <a:r>
              <a:rPr lang="en-US" altLang="zh-TW" dirty="0"/>
              <a:t>Z = linkage(X[:20], 'single')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dn</a:t>
            </a:r>
            <a:r>
              <a:rPr lang="en-US" altLang="zh-TW" dirty="0"/>
              <a:t> = dendrogram(Z)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243AD2B-C0F9-48D4-9038-E02C0752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03" y="2966698"/>
            <a:ext cx="5214937" cy="3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898564-1A5E-4191-A218-E51AEDAA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7D27AD7-ECE5-4349-B0A6-80BCB132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3E0536D-5E42-471A-BFFF-05B45FBF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70F8EBC-E86E-4B5F-971C-ED477AA55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2"/>
          <a:stretch/>
        </p:blipFill>
        <p:spPr bwMode="auto">
          <a:xfrm>
            <a:off x="19372" y="1674153"/>
            <a:ext cx="9448800" cy="350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097A585-27F3-44F2-B87C-DA48C74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 群內相似度很高、群間相似度很低</a:t>
            </a:r>
          </a:p>
          <a:p>
            <a:r>
              <a:rPr lang="zh-TW" altLang="en-US" dirty="0"/>
              <a:t>主要影響因子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距離 </a:t>
            </a:r>
            <a:r>
              <a:rPr lang="en-US" altLang="zh-TW" dirty="0"/>
              <a:t>(</a:t>
            </a:r>
            <a:r>
              <a:rPr lang="zh-TW" altLang="en-US" dirty="0"/>
              <a:t>或相似度</a:t>
            </a:r>
            <a:r>
              <a:rPr lang="en-US" altLang="zh-TW" dirty="0"/>
              <a:t>)</a:t>
            </a:r>
            <a:r>
              <a:rPr lang="zh-TW" altLang="en-US" dirty="0"/>
              <a:t>的衡量</a:t>
            </a:r>
            <a:r>
              <a:rPr lang="en-US" altLang="zh-TW" dirty="0"/>
              <a:t>: Euclidean</a:t>
            </a:r>
            <a:r>
              <a:rPr lang="zh-TW" altLang="en-US" dirty="0"/>
              <a:t>、</a:t>
            </a:r>
            <a:r>
              <a:rPr lang="en-US" altLang="zh-TW" dirty="0"/>
              <a:t> Manhattan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Minkowski</a:t>
            </a:r>
            <a:r>
              <a:rPr lang="zh-TW" altLang="en-US" dirty="0"/>
              <a:t>、</a:t>
            </a:r>
            <a:r>
              <a:rPr lang="en-US" altLang="zh-TW" dirty="0"/>
              <a:t> Weighted Manhattan </a:t>
            </a:r>
          </a:p>
          <a:p>
            <a:pPr lvl="1"/>
            <a:r>
              <a:rPr lang="zh-TW" altLang="en-US" dirty="0"/>
              <a:t>演算法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zh-TW" altLang="en-US" dirty="0"/>
              <a:t>、</a:t>
            </a:r>
            <a:r>
              <a:rPr lang="en-US" altLang="zh-TW" dirty="0"/>
              <a:t> Hierarchical</a:t>
            </a:r>
            <a:r>
              <a:rPr lang="zh-TW" altLang="en-US" dirty="0"/>
              <a:t>、</a:t>
            </a:r>
            <a:r>
              <a:rPr lang="en-US" altLang="zh-TW" dirty="0"/>
              <a:t>DBSCAN</a:t>
            </a:r>
            <a:endParaRPr lang="zh-TW" altLang="en-US" dirty="0"/>
          </a:p>
          <a:p>
            <a:r>
              <a:rPr lang="zh-TW" altLang="en-US" dirty="0"/>
              <a:t>應用面</a:t>
            </a:r>
            <a:r>
              <a:rPr lang="en-US" altLang="zh-TW" dirty="0"/>
              <a:t>: </a:t>
            </a:r>
            <a:r>
              <a:rPr lang="zh-TW" altLang="en-US" dirty="0"/>
              <a:t>市場區隔、生物分群、新聞分群、圖片標記、點雲處裡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55D2BF-36C3-43B5-BFF8-E1B3812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A53E060-A7D8-4EC4-B558-CD18BD3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Introduction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6BDE8B-8BE4-4B6A-9A22-711B063F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200"/>
            <a:ext cx="9906000" cy="23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0A0D4FA-65B1-460D-8CF3-27684649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Density Based Scan</a:t>
            </a:r>
          </a:p>
          <a:p>
            <a:r>
              <a:rPr lang="en-US" altLang="zh-TW" dirty="0"/>
              <a:t>steps</a:t>
            </a:r>
          </a:p>
          <a:p>
            <a:pPr lvl="1"/>
            <a:r>
              <a:rPr lang="zh-TW" altLang="en-US" b="0" dirty="0"/>
              <a:t>這種分群演算法計算的是密度，透過設定多長的半徑內，有出現幾個點，不斷延伸，延伸到無法延伸，所有出現在前面延伸範圍的點分成一個群組，請見下圖</a:t>
            </a:r>
            <a:r>
              <a:rPr lang="en-US" altLang="zh-TW" b="0" dirty="0"/>
              <a:t>(</a:t>
            </a:r>
            <a:r>
              <a:rPr lang="zh-TW" altLang="en-US" b="0" dirty="0"/>
              <a:t>取自</a:t>
            </a:r>
            <a:r>
              <a:rPr lang="en-US" altLang="zh-TW" b="0" u="sng" dirty="0" err="1">
                <a:hlinkClick r:id="rId2"/>
              </a:rPr>
              <a:t>stackexchange</a:t>
            </a:r>
            <a:r>
              <a:rPr lang="en-US" altLang="zh-TW" b="0" dirty="0"/>
              <a:t>)</a:t>
            </a:r>
            <a:r>
              <a:rPr lang="zh-TW" altLang="en-US" b="0" dirty="0"/>
              <a:t>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D1325A-78A4-4FC1-B02D-A3227405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9298D6B-1F5D-4CB6-94F8-68D10DA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552B0F-FB12-4772-AF59-4BEFBB8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3181655"/>
            <a:ext cx="4800600" cy="34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3C3ED-6891-4BDE-8C62-41D6F312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/>
              <a:t>eps: </a:t>
            </a:r>
            <a:r>
              <a:rPr lang="zh-TW" altLang="en-US" dirty="0"/>
              <a:t>半徑</a:t>
            </a:r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常常用來偵測</a:t>
            </a:r>
            <a:r>
              <a:rPr lang="en-US" altLang="zh-TW" dirty="0"/>
              <a:t>Noisy Data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無法設定要分成幾個群。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BAB69D-BEAA-47B0-B3E3-4ED2E48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DF79776-E22B-477F-8F05-65362E1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99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958974" y="1379855"/>
            <a:ext cx="8420099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DBSCAN</a:t>
            </a:r>
          </a:p>
          <a:p>
            <a:r>
              <a:rPr lang="en-US" altLang="zh-TW" dirty="0" err="1"/>
              <a:t>dbscan</a:t>
            </a:r>
            <a:r>
              <a:rPr lang="en-US" altLang="zh-TW" dirty="0"/>
              <a:t> = DBSCAN(eps=3).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5780335-F9B7-4C82-996E-A68990C9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6455"/>
            <a:ext cx="9906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5758BD9-CB83-4BAC-A5B7-859B9999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318"/>
            <a:ext cx="9906000" cy="21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33710"/>
            <a:ext cx="9361040" cy="561662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A0597D7-BE4F-4C78-8B7F-41AEFAF31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92"/>
          <a:stretch/>
        </p:blipFill>
        <p:spPr bwMode="auto">
          <a:xfrm>
            <a:off x="-131660" y="1698327"/>
            <a:ext cx="10169320" cy="36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169F3F-DF2C-4777-9A52-9A6F7B43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8845DEA-5A56-4269-9D99-ECE64211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5E11AA-FAB4-4833-97A8-ADA39280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52800"/>
            <a:ext cx="3514920" cy="28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2950ED-25FE-44A5-AA7D-E40A73AB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4" y="3214986"/>
            <a:ext cx="3514919" cy="333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162750-2943-4B36-9978-8267CA13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572"/>
            <a:ext cx="3514920" cy="264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1D7CEC-ADFE-4BA9-8B26-4B35D454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573"/>
            <a:ext cx="3514920" cy="26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5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B5D070-8FD7-4FAA-A061-79004B54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Euclidean distance(</a:t>
            </a:r>
            <a:r>
              <a:rPr lang="zh-TW" altLang="en-US" dirty="0"/>
              <a:t>歐基里德距離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Manhattan (city block) distance(</a:t>
            </a:r>
            <a:r>
              <a:rPr lang="zh-TW" altLang="en-US" dirty="0"/>
              <a:t>曼哈頓距離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Minkowski</a:t>
            </a:r>
            <a:r>
              <a:rPr lang="en-US" altLang="zh-TW" dirty="0"/>
              <a:t> distance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Weighted Manhattan distance(</a:t>
            </a:r>
            <a:r>
              <a:rPr lang="zh-TW" altLang="en-US" dirty="0"/>
              <a:t>加權曼哈頓距離</a:t>
            </a:r>
            <a:r>
              <a:rPr lang="en-US" altLang="zh-TW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FD2DCA-8200-482D-91D2-7F83EE5A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2BCA776-02A4-4EE0-B276-C538A53D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434006-DA74-41A5-9010-F3D118578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0" b="69851"/>
          <a:stretch/>
        </p:blipFill>
        <p:spPr>
          <a:xfrm>
            <a:off x="45776" y="1313266"/>
            <a:ext cx="9820275" cy="724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9ED771-0D6C-47DD-B579-E9710AB97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74" b="48015"/>
          <a:stretch/>
        </p:blipFill>
        <p:spPr>
          <a:xfrm>
            <a:off x="0" y="3047705"/>
            <a:ext cx="9820275" cy="4572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8F07EB-BFE3-4AE0-A79A-7DB156AC8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11" b="24194"/>
          <a:stretch/>
        </p:blipFill>
        <p:spPr>
          <a:xfrm>
            <a:off x="42862" y="4572000"/>
            <a:ext cx="9820275" cy="533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A073F82-C912-4338-93B4-AEA94276A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56"/>
          <a:stretch/>
        </p:blipFill>
        <p:spPr>
          <a:xfrm>
            <a:off x="42862" y="6115150"/>
            <a:ext cx="9820275" cy="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&amp; Package Used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1081E43-C80A-4973-97C1-684E5134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168"/>
            <a:ext cx="9906000" cy="31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73068-5191-4AFB-809D-1055BDAC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73154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E07A0D-01FE-43F0-B03A-896B62BA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16082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57FACB-5A52-44E6-AAB6-C47319C6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319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F58FFC-9E43-4C81-A803-24252A1E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627319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7749B64-213A-4E9B-84BC-526B19DB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27319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9DB402-BE56-4069-8778-9685822D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1AB5A42-7131-48B8-923F-7A12C726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A385C9-1602-4896-8F86-9259ADCE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536915"/>
            <a:ext cx="9906000" cy="341608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D163C8F-3277-409B-A8CA-D0F4A662C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r="8945"/>
          <a:stretch/>
        </p:blipFill>
        <p:spPr bwMode="auto">
          <a:xfrm>
            <a:off x="6324600" y="3111232"/>
            <a:ext cx="3581400" cy="327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0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1850DB-C8E9-4C25-B18D-3BC64B0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設定重心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決定要分幾個群</a:t>
            </a:r>
            <a:r>
              <a:rPr lang="en-US" altLang="zh-TW" dirty="0"/>
              <a:t>(e.g. K</a:t>
            </a:r>
            <a:r>
              <a:rPr lang="zh-TW" altLang="en-US" dirty="0"/>
              <a:t>群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隨機產生</a:t>
            </a:r>
            <a:r>
              <a:rPr lang="en-US" altLang="zh-TW" dirty="0"/>
              <a:t>K</a:t>
            </a:r>
            <a:r>
              <a:rPr lang="zh-TW" altLang="en-US" dirty="0"/>
              <a:t>個重心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分群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找到所有資料點歸屬的重心</a:t>
            </a:r>
            <a:r>
              <a:rPr lang="en-US" altLang="zh-TW" dirty="0"/>
              <a:t>: </a:t>
            </a:r>
            <a:r>
              <a:rPr lang="zh-TW" altLang="en-US" dirty="0"/>
              <a:t>找到分別最靠近這三個點的所有資料點，並做第一個迴圈的分群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尋找重心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重新計算所有資料點的重心</a:t>
            </a:r>
            <a:r>
              <a:rPr lang="en-US" altLang="zh-TW" dirty="0"/>
              <a:t>(element-wise</a:t>
            </a:r>
            <a:r>
              <a:rPr lang="zh-TW" altLang="en-US" dirty="0"/>
              <a:t>的平均</a:t>
            </a:r>
            <a:r>
              <a:rPr lang="en-US" altLang="zh-TW" dirty="0"/>
              <a:t>)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altLang="zh-TW" dirty="0"/>
              <a:t>....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/>
              <a:t>重複上述方法，只到不會有資料點因為重新尋找重心而改變群組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0274A0-D978-4320-A1D8-D26913F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9A37B4-9426-4710-BC90-75B4BE2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43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1850DB-C8E9-4C25-B18D-3BC64B0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Visualize¶</a:t>
            </a:r>
          </a:p>
          <a:p>
            <a:pPr lvl="1"/>
            <a:r>
              <a:rPr lang="en-US" altLang="zh-TW" dirty="0"/>
              <a:t>Web: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http://stanford.edu/class/ee103/visualizations/kmeans/kmeans.html</a:t>
            </a:r>
            <a:endParaRPr lang="en-US" altLang="zh-TW" dirty="0"/>
          </a:p>
          <a:p>
            <a:r>
              <a:rPr lang="en-US" altLang="zh-TW" dirty="0"/>
              <a:t>GIF: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0274A0-D978-4320-A1D8-D26913F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9A37B4-9426-4710-BC90-75B4BE2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FE4634-B4A5-43AF-AF7A-BBC21987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5908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532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391</TotalTime>
  <Words>941</Words>
  <Application>Microsoft Office PowerPoint</Application>
  <PresentationFormat>A4 紙張 (210x297 公釐)</PresentationFormat>
  <Paragraphs>153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Microsoft YaHei UI</vt:lpstr>
      <vt:lpstr>微軟正黑體</vt:lpstr>
      <vt:lpstr>Arial</vt:lpstr>
      <vt:lpstr>Calibri</vt:lpstr>
      <vt:lpstr>2020簡報範本_light</vt:lpstr>
      <vt:lpstr>Machion Learning 03 Clustering Theory</vt:lpstr>
      <vt:lpstr>Clustering Introduction</vt:lpstr>
      <vt:lpstr>PowerPoint 簡報</vt:lpstr>
      <vt:lpstr>Definition of Distance</vt:lpstr>
      <vt:lpstr>Algorithm &amp; Package Used</vt:lpstr>
      <vt:lpstr>Demo Data</vt:lpstr>
      <vt:lpstr>Practice Data</vt:lpstr>
      <vt:lpstr>Algorithms - Kmeans</vt:lpstr>
      <vt:lpstr>Algorithms - Kmeans</vt:lpstr>
      <vt:lpstr>Algorithms - Kmeans</vt:lpstr>
      <vt:lpstr>Algorithms - Kmeans</vt:lpstr>
      <vt:lpstr>Algorithms - Kmeans</vt:lpstr>
      <vt:lpstr>Algorithms - Kmeans</vt:lpstr>
      <vt:lpstr>Clustering - Hierarchical</vt:lpstr>
      <vt:lpstr>Clustering - Hierarchical</vt:lpstr>
      <vt:lpstr>Clustering - Hierarchical</vt:lpstr>
      <vt:lpstr>Clustering - Hierarchical</vt:lpstr>
      <vt:lpstr>Clustering - Hierarchical</vt:lpstr>
      <vt:lpstr>Clustering - Hierarchical</vt:lpstr>
      <vt:lpstr>Clustering - DBSCAN</vt:lpstr>
      <vt:lpstr>Clustering - DBSCAN</vt:lpstr>
      <vt:lpstr>Clustering - DBSCAN</vt:lpstr>
      <vt:lpstr>Clustering - DBSCAN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Student</cp:lastModifiedBy>
  <cp:revision>43</cp:revision>
  <cp:lastPrinted>2016-10-13T08:40:55Z</cp:lastPrinted>
  <dcterms:created xsi:type="dcterms:W3CDTF">2020-05-02T08:30:12Z</dcterms:created>
  <dcterms:modified xsi:type="dcterms:W3CDTF">2020-06-07T08:40:32Z</dcterms:modified>
  <cp:category>淺色</cp:category>
</cp:coreProperties>
</file>