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3" r:id="rId8"/>
    <p:sldId id="264" r:id="rId9"/>
    <p:sldId id="269" r:id="rId10"/>
    <p:sldId id="276" r:id="rId11"/>
    <p:sldId id="262" r:id="rId12"/>
    <p:sldId id="266" r:id="rId13"/>
    <p:sldId id="265" r:id="rId14"/>
    <p:sldId id="271" r:id="rId15"/>
    <p:sldId id="272" r:id="rId16"/>
    <p:sldId id="277" r:id="rId17"/>
    <p:sldId id="267" r:id="rId18"/>
    <p:sldId id="268" r:id="rId19"/>
    <p:sldId id="270" r:id="rId20"/>
    <p:sldId id="273" r:id="rId21"/>
    <p:sldId id="274" r:id="rId22"/>
    <p:sldId id="275" r:id="rId23"/>
    <p:sldId id="278" r:id="rId24"/>
    <p:sldId id="281" r:id="rId25"/>
    <p:sldId id="279" r:id="rId26"/>
    <p:sldId id="280" r:id="rId27"/>
    <p:sldId id="282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6DFE-F2C2-45F1-8C39-29F88AA7CF17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BC1-7D6B-4D75-8CC5-64B99C1E93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73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6DFE-F2C2-45F1-8C39-29F88AA7CF17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BC1-7D6B-4D75-8CC5-64B99C1E93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42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6DFE-F2C2-45F1-8C39-29F88AA7CF17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BC1-7D6B-4D75-8CC5-64B99C1E93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06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6DFE-F2C2-45F1-8C39-29F88AA7CF17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BC1-7D6B-4D75-8CC5-64B99C1E93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08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6DFE-F2C2-45F1-8C39-29F88AA7CF17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BC1-7D6B-4D75-8CC5-64B99C1E93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61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6DFE-F2C2-45F1-8C39-29F88AA7CF17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BC1-7D6B-4D75-8CC5-64B99C1E93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77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6DFE-F2C2-45F1-8C39-29F88AA7CF17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BC1-7D6B-4D75-8CC5-64B99C1E93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07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6DFE-F2C2-45F1-8C39-29F88AA7CF17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BC1-7D6B-4D75-8CC5-64B99C1E93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96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6DFE-F2C2-45F1-8C39-29F88AA7CF17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BC1-7D6B-4D75-8CC5-64B99C1E93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40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6DFE-F2C2-45F1-8C39-29F88AA7CF17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BC1-7D6B-4D75-8CC5-64B99C1E93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92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6DFE-F2C2-45F1-8C39-29F88AA7CF17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8BC1-7D6B-4D75-8CC5-64B99C1E93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2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F6DFE-F2C2-45F1-8C39-29F88AA7CF17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D8BC1-7D6B-4D75-8CC5-64B99C1E93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10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trex.github.io/flash/kMeansClustering/kMeansClustering2.html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機器學習與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王選仲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2018.06.20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112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3600" dirty="0" smtClean="0">
                <a:solidFill>
                  <a:srgbClr val="FF0000"/>
                </a:solidFill>
              </a:rPr>
              <a:t>K-means</a:t>
            </a:r>
            <a:r>
              <a:rPr lang="en-US" altLang="zh-TW" sz="3600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zh-TW" sz="3600" dirty="0" err="1" smtClean="0"/>
              <a:t>Hieriachy</a:t>
            </a:r>
            <a:endParaRPr lang="en-US" altLang="zh-TW" sz="3600" dirty="0" smtClean="0"/>
          </a:p>
          <a:p>
            <a:pPr>
              <a:lnSpc>
                <a:spcPct val="200000"/>
              </a:lnSpc>
            </a:pPr>
            <a:r>
              <a:rPr lang="en-US" altLang="zh-TW" sz="3600" dirty="0" smtClean="0"/>
              <a:t>DBSCAN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zh-TW" sz="3600" dirty="0" smtClean="0"/>
          </a:p>
          <a:p>
            <a:pPr>
              <a:lnSpc>
                <a:spcPct val="200000"/>
              </a:lnSpc>
            </a:pP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314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(Clustering)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K-means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設定重心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要分幾個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(e.g. 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找到所有資料點歸屬的重心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尋找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所有資料點的重心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(element-wise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的平均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....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上述方法，只到不會有資料點因為重新尋找重心而改變群組</a:t>
            </a: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5778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means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26" y="94311"/>
            <a:ext cx="7015524" cy="701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986982" y="5523345"/>
            <a:ext cx="2752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etrex.github.io/flash/kMeansClustering/kMeansClustering2.html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062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(Clustering)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K-means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優點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時間複雜度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tkn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是資料點的個數，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是群的個數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是迴圈的個數，一班來說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t &lt;&lt;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local optimum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停止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需要指定分成幾群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無法處理具有雜訊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(noisy)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的資料及離群值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(outliers)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無法處理不同大小及不同密度的群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無法發現凸多邊形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(non-convex)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以外的群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962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密度群組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1392" y="1856507"/>
            <a:ext cx="4628213" cy="346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06042" y="1865743"/>
            <a:ext cx="4628213" cy="346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08698" y="5783330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Original Points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285073" y="5783330"/>
            <a:ext cx="2470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rPr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797139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凸多邊形以外的形狀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09936" y="5783330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Original Points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319817" y="5783330"/>
            <a:ext cx="2470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rPr>
              <a:t>K-means (3 Clusters)</a:t>
            </a:r>
          </a:p>
        </p:txBody>
      </p:sp>
      <p:sp>
        <p:nvSpPr>
          <p:cNvPr id="8" name="Rectangle 3"/>
          <p:cNvSpPr>
            <a:spLocks noGrp="1" noChangeArrowheads="1"/>
          </p:cNvSpPr>
          <p:nvPr/>
        </p:nvSpPr>
        <p:spPr bwMode="auto">
          <a:xfrm>
            <a:off x="1709737" y="2057400"/>
            <a:ext cx="87947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zh-TW" altLang="en-US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90600" lvl="1" indent="-533400" eaLnBrk="1" hangingPunct="1">
              <a:lnSpc>
                <a:spcPct val="90000"/>
              </a:lnSpc>
            </a:pPr>
            <a:endParaRPr lang="zh-TW" altLang="en-US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90600" lvl="1" indent="-533400" eaLnBrk="1" hangingPunct="1">
              <a:lnSpc>
                <a:spcPct val="90000"/>
              </a:lnSpc>
            </a:pPr>
            <a:endParaRPr lang="zh-TW" altLang="en-US" sz="24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endParaRPr lang="zh-TW" altLang="en-US" sz="24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0975" y="1828799"/>
            <a:ext cx="5117524" cy="3836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96131" y="1828798"/>
            <a:ext cx="5117523" cy="3836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0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3600" dirty="0" smtClean="0"/>
              <a:t>K-means </a:t>
            </a:r>
          </a:p>
          <a:p>
            <a:pPr>
              <a:lnSpc>
                <a:spcPct val="200000"/>
              </a:lnSpc>
            </a:pPr>
            <a:r>
              <a:rPr lang="en-US" altLang="zh-TW" sz="3600" dirty="0" err="1" smtClean="0">
                <a:solidFill>
                  <a:srgbClr val="FF0000"/>
                </a:solidFill>
              </a:rPr>
              <a:t>Hieriachy</a:t>
            </a:r>
            <a:endParaRPr lang="en-US" altLang="zh-TW" sz="3600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TW" sz="3600" dirty="0" smtClean="0"/>
              <a:t>DBSCAN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zh-TW" sz="3600" dirty="0" smtClean="0"/>
          </a:p>
          <a:p>
            <a:pPr>
              <a:lnSpc>
                <a:spcPct val="200000"/>
              </a:lnSpc>
            </a:pP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26413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(Clustering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Hierarchy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把每一個點當作一個群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最近的兩個群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掃描過整個資料集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尋找最近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的的兩個群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…..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資料都被分成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設定參數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分到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群時自動停止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8546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ierarchic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563" y="533364"/>
            <a:ext cx="7527638" cy="599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775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間距離的計算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Complete Link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Single Link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6" name="群組 15"/>
          <p:cNvGrpSpPr>
            <a:grpSpLocks/>
          </p:cNvGrpSpPr>
          <p:nvPr/>
        </p:nvGrpSpPr>
        <p:grpSpPr bwMode="auto">
          <a:xfrm>
            <a:off x="2471380" y="2377848"/>
            <a:ext cx="3435859" cy="1337371"/>
            <a:chOff x="685800" y="1066800"/>
            <a:chExt cx="4419600" cy="1828800"/>
          </a:xfrm>
        </p:grpSpPr>
        <p:sp>
          <p:nvSpPr>
            <p:cNvPr id="17" name="Freeform 29" descr="5%"/>
            <p:cNvSpPr>
              <a:spLocks/>
            </p:cNvSpPr>
            <p:nvPr/>
          </p:nvSpPr>
          <p:spPr bwMode="auto">
            <a:xfrm rot="-5400000">
              <a:off x="462756" y="1289844"/>
              <a:ext cx="1828800" cy="1382712"/>
            </a:xfrm>
            <a:custGeom>
              <a:avLst/>
              <a:gdLst>
                <a:gd name="T0" fmla="*/ 1324198 w 598"/>
                <a:gd name="T1" fmla="*/ 146330 h 652"/>
                <a:gd name="T2" fmla="*/ 758432 w 598"/>
                <a:gd name="T3" fmla="*/ 0 h 652"/>
                <a:gd name="T4" fmla="*/ 464845 w 598"/>
                <a:gd name="T5" fmla="*/ 72105 h 652"/>
                <a:gd name="T6" fmla="*/ 382274 w 598"/>
                <a:gd name="T7" fmla="*/ 203589 h 652"/>
                <a:gd name="T8" fmla="*/ 214074 w 598"/>
                <a:gd name="T9" fmla="*/ 364765 h 652"/>
                <a:gd name="T10" fmla="*/ 149852 w 598"/>
                <a:gd name="T11" fmla="*/ 377489 h 652"/>
                <a:gd name="T12" fmla="*/ 88688 w 598"/>
                <a:gd name="T13" fmla="*/ 466559 h 652"/>
                <a:gd name="T14" fmla="*/ 45873 w 598"/>
                <a:gd name="T15" fmla="*/ 553509 h 652"/>
                <a:gd name="T16" fmla="*/ 88688 w 598"/>
                <a:gd name="T17" fmla="*/ 814358 h 652"/>
                <a:gd name="T18" fmla="*/ 296645 w 598"/>
                <a:gd name="T19" fmla="*/ 873738 h 652"/>
                <a:gd name="T20" fmla="*/ 235481 w 598"/>
                <a:gd name="T21" fmla="*/ 1032793 h 652"/>
                <a:gd name="T22" fmla="*/ 318052 w 598"/>
                <a:gd name="T23" fmla="*/ 1308487 h 652"/>
                <a:gd name="T24" fmla="*/ 507660 w 598"/>
                <a:gd name="T25" fmla="*/ 1367867 h 652"/>
                <a:gd name="T26" fmla="*/ 568824 w 598"/>
                <a:gd name="T27" fmla="*/ 1382712 h 652"/>
                <a:gd name="T28" fmla="*/ 737025 w 598"/>
                <a:gd name="T29" fmla="*/ 1280917 h 652"/>
                <a:gd name="T30" fmla="*/ 1073426 w 598"/>
                <a:gd name="T31" fmla="*/ 1382712 h 652"/>
                <a:gd name="T32" fmla="*/ 1367013 w 598"/>
                <a:gd name="T33" fmla="*/ 1251227 h 652"/>
                <a:gd name="T34" fmla="*/ 1596377 w 598"/>
                <a:gd name="T35" fmla="*/ 1149432 h 652"/>
                <a:gd name="T36" fmla="*/ 1743171 w 598"/>
                <a:gd name="T37" fmla="*/ 945843 h 652"/>
                <a:gd name="T38" fmla="*/ 1639192 w 598"/>
                <a:gd name="T39" fmla="*/ 829203 h 652"/>
                <a:gd name="T40" fmla="*/ 1721763 w 598"/>
                <a:gd name="T41" fmla="*/ 742253 h 652"/>
                <a:gd name="T42" fmla="*/ 1828800 w 598"/>
                <a:gd name="T43" fmla="*/ 610768 h 652"/>
                <a:gd name="T44" fmla="*/ 1785985 w 598"/>
                <a:gd name="T45" fmla="*/ 407179 h 652"/>
                <a:gd name="T46" fmla="*/ 1367013 w 598"/>
                <a:gd name="T47" fmla="*/ 203589 h 652"/>
                <a:gd name="T48" fmla="*/ 1324198 w 598"/>
                <a:gd name="T49" fmla="*/ 146330 h 6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Oval 30"/>
            <p:cNvSpPr>
              <a:spLocks noChangeArrowheads="1"/>
            </p:cNvSpPr>
            <p:nvPr/>
          </p:nvSpPr>
          <p:spPr bwMode="auto">
            <a:xfrm rot="-5400000">
              <a:off x="17526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19" name="Oval 31"/>
            <p:cNvSpPr>
              <a:spLocks noChangeArrowheads="1"/>
            </p:cNvSpPr>
            <p:nvPr/>
          </p:nvSpPr>
          <p:spPr bwMode="auto">
            <a:xfrm rot="-5400000">
              <a:off x="1676400" y="1447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20" name="Oval 32"/>
            <p:cNvSpPr>
              <a:spLocks noChangeArrowheads="1"/>
            </p:cNvSpPr>
            <p:nvPr/>
          </p:nvSpPr>
          <p:spPr bwMode="auto">
            <a:xfrm rot="-5400000">
              <a:off x="838200" y="19050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21" name="Oval 33"/>
            <p:cNvSpPr>
              <a:spLocks noChangeArrowheads="1"/>
            </p:cNvSpPr>
            <p:nvPr/>
          </p:nvSpPr>
          <p:spPr bwMode="auto">
            <a:xfrm rot="-5400000">
              <a:off x="1903412" y="1751012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22" name="Freeform 34" descr="5%"/>
            <p:cNvSpPr>
              <a:spLocks/>
            </p:cNvSpPr>
            <p:nvPr/>
          </p:nvSpPr>
          <p:spPr bwMode="auto">
            <a:xfrm rot="5400000" flipV="1">
              <a:off x="3352800" y="1143000"/>
              <a:ext cx="1828800" cy="1676400"/>
            </a:xfrm>
            <a:custGeom>
              <a:avLst/>
              <a:gdLst>
                <a:gd name="T0" fmla="*/ 1324198 w 598"/>
                <a:gd name="T1" fmla="*/ 177410 h 652"/>
                <a:gd name="T2" fmla="*/ 758432 w 598"/>
                <a:gd name="T3" fmla="*/ 0 h 652"/>
                <a:gd name="T4" fmla="*/ 464845 w 598"/>
                <a:gd name="T5" fmla="*/ 87420 h 652"/>
                <a:gd name="T6" fmla="*/ 382274 w 598"/>
                <a:gd name="T7" fmla="*/ 246832 h 652"/>
                <a:gd name="T8" fmla="*/ 214074 w 598"/>
                <a:gd name="T9" fmla="*/ 442240 h 652"/>
                <a:gd name="T10" fmla="*/ 149852 w 598"/>
                <a:gd name="T11" fmla="*/ 457667 h 652"/>
                <a:gd name="T12" fmla="*/ 88688 w 598"/>
                <a:gd name="T13" fmla="*/ 565656 h 652"/>
                <a:gd name="T14" fmla="*/ 45873 w 598"/>
                <a:gd name="T15" fmla="*/ 671074 h 652"/>
                <a:gd name="T16" fmla="*/ 88688 w 598"/>
                <a:gd name="T17" fmla="*/ 987328 h 652"/>
                <a:gd name="T18" fmla="*/ 296645 w 598"/>
                <a:gd name="T19" fmla="*/ 1059320 h 652"/>
                <a:gd name="T20" fmla="*/ 235481 w 598"/>
                <a:gd name="T21" fmla="*/ 1252158 h 652"/>
                <a:gd name="T22" fmla="*/ 318052 w 598"/>
                <a:gd name="T23" fmla="*/ 1586409 h 652"/>
                <a:gd name="T24" fmla="*/ 507660 w 598"/>
                <a:gd name="T25" fmla="*/ 1658402 h 652"/>
                <a:gd name="T26" fmla="*/ 568824 w 598"/>
                <a:gd name="T27" fmla="*/ 1676400 h 652"/>
                <a:gd name="T28" fmla="*/ 737025 w 598"/>
                <a:gd name="T29" fmla="*/ 1552984 h 652"/>
                <a:gd name="T30" fmla="*/ 1073426 w 598"/>
                <a:gd name="T31" fmla="*/ 1676400 h 652"/>
                <a:gd name="T32" fmla="*/ 1367013 w 598"/>
                <a:gd name="T33" fmla="*/ 1516988 h 652"/>
                <a:gd name="T34" fmla="*/ 1596377 w 598"/>
                <a:gd name="T35" fmla="*/ 1393572 h 652"/>
                <a:gd name="T36" fmla="*/ 1743171 w 598"/>
                <a:gd name="T37" fmla="*/ 1146740 h 652"/>
                <a:gd name="T38" fmla="*/ 1639192 w 598"/>
                <a:gd name="T39" fmla="*/ 1005326 h 652"/>
                <a:gd name="T40" fmla="*/ 1721763 w 598"/>
                <a:gd name="T41" fmla="*/ 899908 h 652"/>
                <a:gd name="T42" fmla="*/ 1828800 w 598"/>
                <a:gd name="T43" fmla="*/ 740496 h 652"/>
                <a:gd name="T44" fmla="*/ 1785985 w 598"/>
                <a:gd name="T45" fmla="*/ 493664 h 652"/>
                <a:gd name="T46" fmla="*/ 1367013 w 598"/>
                <a:gd name="T47" fmla="*/ 246832 h 652"/>
                <a:gd name="T48" fmla="*/ 1324198 w 598"/>
                <a:gd name="T49" fmla="*/ 177410 h 6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Oval 35"/>
            <p:cNvSpPr>
              <a:spLocks noChangeArrowheads="1"/>
            </p:cNvSpPr>
            <p:nvPr/>
          </p:nvSpPr>
          <p:spPr bwMode="auto">
            <a:xfrm rot="5400000" flipV="1">
              <a:off x="4876800" y="1600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24" name="Oval 36"/>
            <p:cNvSpPr>
              <a:spLocks noChangeArrowheads="1"/>
            </p:cNvSpPr>
            <p:nvPr/>
          </p:nvSpPr>
          <p:spPr bwMode="auto">
            <a:xfrm rot="5400000" flipV="1">
              <a:off x="3516312" y="1598612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25" name="Oval 37"/>
            <p:cNvSpPr>
              <a:spLocks noChangeArrowheads="1"/>
            </p:cNvSpPr>
            <p:nvPr/>
          </p:nvSpPr>
          <p:spPr bwMode="auto">
            <a:xfrm rot="5400000" flipV="1">
              <a:off x="40386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26" name="Oval 38"/>
            <p:cNvSpPr>
              <a:spLocks noChangeArrowheads="1"/>
            </p:cNvSpPr>
            <p:nvPr/>
          </p:nvSpPr>
          <p:spPr bwMode="auto">
            <a:xfrm rot="5400000" flipV="1">
              <a:off x="4038600" y="1219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27" name="Line 39"/>
            <p:cNvSpPr>
              <a:spLocks noChangeShapeType="1"/>
            </p:cNvSpPr>
            <p:nvPr/>
          </p:nvSpPr>
          <p:spPr bwMode="auto">
            <a:xfrm flipV="1">
              <a:off x="914400" y="1676400"/>
              <a:ext cx="3962400" cy="22860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</p:grpSp>
      <p:grpSp>
        <p:nvGrpSpPr>
          <p:cNvPr id="41" name="群組 40"/>
          <p:cNvGrpSpPr>
            <a:grpSpLocks/>
          </p:cNvGrpSpPr>
          <p:nvPr/>
        </p:nvGrpSpPr>
        <p:grpSpPr bwMode="auto">
          <a:xfrm>
            <a:off x="2353470" y="4661768"/>
            <a:ext cx="3680689" cy="1351971"/>
            <a:chOff x="685800" y="1066800"/>
            <a:chExt cx="4419600" cy="1828800"/>
          </a:xfrm>
        </p:grpSpPr>
        <p:sp>
          <p:nvSpPr>
            <p:cNvPr id="42" name="Freeform 29" descr="5%"/>
            <p:cNvSpPr>
              <a:spLocks/>
            </p:cNvSpPr>
            <p:nvPr/>
          </p:nvSpPr>
          <p:spPr bwMode="auto">
            <a:xfrm rot="-5400000">
              <a:off x="462757" y="1289843"/>
              <a:ext cx="1828800" cy="1382713"/>
            </a:xfrm>
            <a:custGeom>
              <a:avLst/>
              <a:gdLst>
                <a:gd name="T0" fmla="*/ 1324198 w 598"/>
                <a:gd name="T1" fmla="*/ 146330 h 652"/>
                <a:gd name="T2" fmla="*/ 758432 w 598"/>
                <a:gd name="T3" fmla="*/ 0 h 652"/>
                <a:gd name="T4" fmla="*/ 464845 w 598"/>
                <a:gd name="T5" fmla="*/ 72105 h 652"/>
                <a:gd name="T6" fmla="*/ 382274 w 598"/>
                <a:gd name="T7" fmla="*/ 203590 h 652"/>
                <a:gd name="T8" fmla="*/ 214074 w 598"/>
                <a:gd name="T9" fmla="*/ 364765 h 652"/>
                <a:gd name="T10" fmla="*/ 149852 w 598"/>
                <a:gd name="T11" fmla="*/ 377489 h 652"/>
                <a:gd name="T12" fmla="*/ 88688 w 598"/>
                <a:gd name="T13" fmla="*/ 466560 h 652"/>
                <a:gd name="T14" fmla="*/ 45873 w 598"/>
                <a:gd name="T15" fmla="*/ 553509 h 652"/>
                <a:gd name="T16" fmla="*/ 88688 w 598"/>
                <a:gd name="T17" fmla="*/ 814359 h 652"/>
                <a:gd name="T18" fmla="*/ 296645 w 598"/>
                <a:gd name="T19" fmla="*/ 873739 h 652"/>
                <a:gd name="T20" fmla="*/ 235481 w 598"/>
                <a:gd name="T21" fmla="*/ 1032793 h 652"/>
                <a:gd name="T22" fmla="*/ 318052 w 598"/>
                <a:gd name="T23" fmla="*/ 1308488 h 652"/>
                <a:gd name="T24" fmla="*/ 507660 w 598"/>
                <a:gd name="T25" fmla="*/ 1367868 h 652"/>
                <a:gd name="T26" fmla="*/ 568824 w 598"/>
                <a:gd name="T27" fmla="*/ 1382713 h 652"/>
                <a:gd name="T28" fmla="*/ 737025 w 598"/>
                <a:gd name="T29" fmla="*/ 1280918 h 652"/>
                <a:gd name="T30" fmla="*/ 1073426 w 598"/>
                <a:gd name="T31" fmla="*/ 1382713 h 652"/>
                <a:gd name="T32" fmla="*/ 1367013 w 598"/>
                <a:gd name="T33" fmla="*/ 1251228 h 652"/>
                <a:gd name="T34" fmla="*/ 1596377 w 598"/>
                <a:gd name="T35" fmla="*/ 1149433 h 652"/>
                <a:gd name="T36" fmla="*/ 1743171 w 598"/>
                <a:gd name="T37" fmla="*/ 945844 h 652"/>
                <a:gd name="T38" fmla="*/ 1639192 w 598"/>
                <a:gd name="T39" fmla="*/ 829204 h 652"/>
                <a:gd name="T40" fmla="*/ 1721763 w 598"/>
                <a:gd name="T41" fmla="*/ 742254 h 652"/>
                <a:gd name="T42" fmla="*/ 1828800 w 598"/>
                <a:gd name="T43" fmla="*/ 610769 h 652"/>
                <a:gd name="T44" fmla="*/ 1785985 w 598"/>
                <a:gd name="T45" fmla="*/ 407179 h 652"/>
                <a:gd name="T46" fmla="*/ 1367013 w 598"/>
                <a:gd name="T47" fmla="*/ 203590 h 652"/>
                <a:gd name="T48" fmla="*/ 1324198 w 598"/>
                <a:gd name="T49" fmla="*/ 146330 h 6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Oval 30"/>
            <p:cNvSpPr>
              <a:spLocks noChangeArrowheads="1"/>
            </p:cNvSpPr>
            <p:nvPr/>
          </p:nvSpPr>
          <p:spPr bwMode="auto">
            <a:xfrm rot="-5400000">
              <a:off x="17526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44" name="Oval 31"/>
            <p:cNvSpPr>
              <a:spLocks noChangeArrowheads="1"/>
            </p:cNvSpPr>
            <p:nvPr/>
          </p:nvSpPr>
          <p:spPr bwMode="auto">
            <a:xfrm rot="-5400000">
              <a:off x="1676400" y="1447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45" name="Oval 32"/>
            <p:cNvSpPr>
              <a:spLocks noChangeArrowheads="1"/>
            </p:cNvSpPr>
            <p:nvPr/>
          </p:nvSpPr>
          <p:spPr bwMode="auto">
            <a:xfrm rot="-5400000">
              <a:off x="838200" y="19050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46" name="Oval 33"/>
            <p:cNvSpPr>
              <a:spLocks noChangeArrowheads="1"/>
            </p:cNvSpPr>
            <p:nvPr/>
          </p:nvSpPr>
          <p:spPr bwMode="auto">
            <a:xfrm rot="-5400000">
              <a:off x="1903413" y="1751012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47" name="Freeform 34" descr="5%"/>
            <p:cNvSpPr>
              <a:spLocks/>
            </p:cNvSpPr>
            <p:nvPr/>
          </p:nvSpPr>
          <p:spPr bwMode="auto">
            <a:xfrm rot="5400000" flipV="1">
              <a:off x="3352800" y="1143000"/>
              <a:ext cx="1828800" cy="1676400"/>
            </a:xfrm>
            <a:custGeom>
              <a:avLst/>
              <a:gdLst>
                <a:gd name="T0" fmla="*/ 1324198 w 598"/>
                <a:gd name="T1" fmla="*/ 177410 h 652"/>
                <a:gd name="T2" fmla="*/ 758432 w 598"/>
                <a:gd name="T3" fmla="*/ 0 h 652"/>
                <a:gd name="T4" fmla="*/ 464845 w 598"/>
                <a:gd name="T5" fmla="*/ 87420 h 652"/>
                <a:gd name="T6" fmla="*/ 382274 w 598"/>
                <a:gd name="T7" fmla="*/ 246832 h 652"/>
                <a:gd name="T8" fmla="*/ 214074 w 598"/>
                <a:gd name="T9" fmla="*/ 442240 h 652"/>
                <a:gd name="T10" fmla="*/ 149852 w 598"/>
                <a:gd name="T11" fmla="*/ 457667 h 652"/>
                <a:gd name="T12" fmla="*/ 88688 w 598"/>
                <a:gd name="T13" fmla="*/ 565656 h 652"/>
                <a:gd name="T14" fmla="*/ 45873 w 598"/>
                <a:gd name="T15" fmla="*/ 671074 h 652"/>
                <a:gd name="T16" fmla="*/ 88688 w 598"/>
                <a:gd name="T17" fmla="*/ 987328 h 652"/>
                <a:gd name="T18" fmla="*/ 296645 w 598"/>
                <a:gd name="T19" fmla="*/ 1059320 h 652"/>
                <a:gd name="T20" fmla="*/ 235481 w 598"/>
                <a:gd name="T21" fmla="*/ 1252158 h 652"/>
                <a:gd name="T22" fmla="*/ 318052 w 598"/>
                <a:gd name="T23" fmla="*/ 1586409 h 652"/>
                <a:gd name="T24" fmla="*/ 507660 w 598"/>
                <a:gd name="T25" fmla="*/ 1658402 h 652"/>
                <a:gd name="T26" fmla="*/ 568824 w 598"/>
                <a:gd name="T27" fmla="*/ 1676400 h 652"/>
                <a:gd name="T28" fmla="*/ 737025 w 598"/>
                <a:gd name="T29" fmla="*/ 1552984 h 652"/>
                <a:gd name="T30" fmla="*/ 1073426 w 598"/>
                <a:gd name="T31" fmla="*/ 1676400 h 652"/>
                <a:gd name="T32" fmla="*/ 1367013 w 598"/>
                <a:gd name="T33" fmla="*/ 1516988 h 652"/>
                <a:gd name="T34" fmla="*/ 1596377 w 598"/>
                <a:gd name="T35" fmla="*/ 1393572 h 652"/>
                <a:gd name="T36" fmla="*/ 1743171 w 598"/>
                <a:gd name="T37" fmla="*/ 1146740 h 652"/>
                <a:gd name="T38" fmla="*/ 1639192 w 598"/>
                <a:gd name="T39" fmla="*/ 1005326 h 652"/>
                <a:gd name="T40" fmla="*/ 1721763 w 598"/>
                <a:gd name="T41" fmla="*/ 899908 h 652"/>
                <a:gd name="T42" fmla="*/ 1828800 w 598"/>
                <a:gd name="T43" fmla="*/ 740496 h 652"/>
                <a:gd name="T44" fmla="*/ 1785985 w 598"/>
                <a:gd name="T45" fmla="*/ 493664 h 652"/>
                <a:gd name="T46" fmla="*/ 1367013 w 598"/>
                <a:gd name="T47" fmla="*/ 246832 h 652"/>
                <a:gd name="T48" fmla="*/ 1324198 w 598"/>
                <a:gd name="T49" fmla="*/ 177410 h 6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8" name="Oval 35"/>
            <p:cNvSpPr>
              <a:spLocks noChangeArrowheads="1"/>
            </p:cNvSpPr>
            <p:nvPr/>
          </p:nvSpPr>
          <p:spPr bwMode="auto">
            <a:xfrm rot="5400000" flipV="1">
              <a:off x="4876800" y="1600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49" name="Oval 36"/>
            <p:cNvSpPr>
              <a:spLocks noChangeArrowheads="1"/>
            </p:cNvSpPr>
            <p:nvPr/>
          </p:nvSpPr>
          <p:spPr bwMode="auto">
            <a:xfrm rot="5400000" flipV="1">
              <a:off x="3516313" y="1598612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50" name="Oval 37"/>
            <p:cNvSpPr>
              <a:spLocks noChangeArrowheads="1"/>
            </p:cNvSpPr>
            <p:nvPr/>
          </p:nvSpPr>
          <p:spPr bwMode="auto">
            <a:xfrm rot="5400000" flipV="1">
              <a:off x="40386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51" name="Oval 38"/>
            <p:cNvSpPr>
              <a:spLocks noChangeArrowheads="1"/>
            </p:cNvSpPr>
            <p:nvPr/>
          </p:nvSpPr>
          <p:spPr bwMode="auto">
            <a:xfrm rot="5400000" flipV="1">
              <a:off x="4038600" y="1219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52" name="Line 39"/>
            <p:cNvSpPr>
              <a:spLocks noChangeShapeType="1"/>
            </p:cNvSpPr>
            <p:nvPr/>
          </p:nvSpPr>
          <p:spPr bwMode="auto">
            <a:xfrm flipV="1">
              <a:off x="1981200" y="1600200"/>
              <a:ext cx="1524000" cy="15240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39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0183308" y="1597891"/>
            <a:ext cx="1778036" cy="1625599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Unseen Data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0142" y="1597892"/>
            <a:ext cx="9234299" cy="1625599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Data, Developing Data, Testing Data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04728" y="1750294"/>
            <a:ext cx="1655540" cy="100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3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Data Source</a:t>
            </a:r>
            <a:endParaRPr lang="zh-TW" altLang="en-US" sz="2300" b="1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274086" y="1750294"/>
            <a:ext cx="1655540" cy="100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Processing</a:t>
            </a:r>
            <a:endParaRPr lang="zh-TW" altLang="en-US" sz="22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789407" y="1750294"/>
            <a:ext cx="1655540" cy="100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3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Database</a:t>
            </a:r>
            <a:endParaRPr lang="zh-TW" altLang="en-US" sz="23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9" name="向右箭號 18"/>
          <p:cNvSpPr/>
          <p:nvPr/>
        </p:nvSpPr>
        <p:spPr>
          <a:xfrm>
            <a:off x="4542028" y="1999676"/>
            <a:ext cx="634977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>
            <a:off x="2057349" y="1999676"/>
            <a:ext cx="634977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7758765" y="1750294"/>
            <a:ext cx="1655540" cy="100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3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T</a:t>
            </a:r>
            <a:r>
              <a:rPr lang="en-US" altLang="zh-TW" sz="23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raining</a:t>
            </a:r>
            <a:endParaRPr lang="zh-TW" altLang="en-US" sz="2300" b="1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8" name="向右箭號 27"/>
          <p:cNvSpPr/>
          <p:nvPr/>
        </p:nvSpPr>
        <p:spPr>
          <a:xfrm>
            <a:off x="7026707" y="1999676"/>
            <a:ext cx="634977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向右箭號 28"/>
          <p:cNvSpPr/>
          <p:nvPr/>
        </p:nvSpPr>
        <p:spPr>
          <a:xfrm>
            <a:off x="9511386" y="1999676"/>
            <a:ext cx="634977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左大括弧 30"/>
          <p:cNvSpPr/>
          <p:nvPr/>
        </p:nvSpPr>
        <p:spPr>
          <a:xfrm rot="5400000">
            <a:off x="8351008" y="-2005507"/>
            <a:ext cx="471057" cy="6624900"/>
          </a:xfrm>
          <a:prstGeom prst="leftBrace">
            <a:avLst>
              <a:gd name="adj1" fmla="val 130379"/>
              <a:gd name="adj2" fmla="val 50000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10243444" y="1750294"/>
            <a:ext cx="1655540" cy="100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3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</a:t>
            </a:r>
            <a:r>
              <a:rPr lang="en-US" altLang="zh-TW" sz="23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rediction</a:t>
            </a:r>
            <a:endParaRPr lang="zh-TW" altLang="en-US" sz="2300" b="1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7598355" y="297867"/>
            <a:ext cx="1976359" cy="577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3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Visualization</a:t>
            </a:r>
            <a:endParaRPr lang="zh-TW" altLang="en-US" sz="2300" b="1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8" name="書卷 (垂直) 37"/>
          <p:cNvSpPr/>
          <p:nvPr/>
        </p:nvSpPr>
        <p:spPr>
          <a:xfrm>
            <a:off x="110768" y="3491345"/>
            <a:ext cx="2349206" cy="3186546"/>
          </a:xfrm>
          <a:prstGeom prst="verticalScroll">
            <a:avLst>
              <a:gd name="adj" fmla="val 777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Sensor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Web collection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Crawling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…</a:t>
            </a:r>
          </a:p>
          <a:p>
            <a:endParaRPr lang="zh-TW" altLang="en-US" dirty="0"/>
          </a:p>
        </p:txBody>
      </p:sp>
      <p:sp>
        <p:nvSpPr>
          <p:cNvPr id="40" name="書卷 (垂直) 39"/>
          <p:cNvSpPr/>
          <p:nvPr/>
        </p:nvSpPr>
        <p:spPr>
          <a:xfrm>
            <a:off x="2595447" y="3491345"/>
            <a:ext cx="2349206" cy="3186546"/>
          </a:xfrm>
          <a:prstGeom prst="verticalScroll">
            <a:avLst>
              <a:gd name="adj" fmla="val 777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SQL</a:t>
            </a:r>
          </a:p>
          <a:p>
            <a:pPr marL="432000" lvl="1" indent="-285750">
              <a:buFont typeface="Wingdings" panose="05000000000000000000" pitchFamily="2" charset="2"/>
              <a:buChar char="n"/>
            </a:pPr>
            <a:r>
              <a:rPr lang="en-US" altLang="zh-TW" dirty="0" smtClean="0"/>
              <a:t>MySQL</a:t>
            </a:r>
            <a:endParaRPr lang="en-US" altLang="zh-TW" dirty="0"/>
          </a:p>
          <a:p>
            <a:pPr marL="432000" lvl="1" indent="-285750">
              <a:buFont typeface="Wingdings" panose="05000000000000000000" pitchFamily="2" charset="2"/>
              <a:buChar char="n"/>
            </a:pPr>
            <a:r>
              <a:rPr lang="en-US" altLang="zh-TW" dirty="0" smtClean="0"/>
              <a:t>MSSQL</a:t>
            </a:r>
          </a:p>
          <a:p>
            <a:pPr marL="432000" lvl="1" indent="-285750">
              <a:buFont typeface="Wingdings" panose="05000000000000000000" pitchFamily="2" charset="2"/>
              <a:buChar char="n"/>
            </a:pPr>
            <a:r>
              <a:rPr lang="en-US" altLang="zh-TW" dirty="0" err="1" smtClean="0"/>
              <a:t>OracleSQL</a:t>
            </a:r>
            <a:endParaRPr lang="en-US" altLang="zh-TW" dirty="0" smtClean="0"/>
          </a:p>
          <a:p>
            <a:pPr marL="432000" lvl="1" indent="-285750">
              <a:buFont typeface="Wingdings" panose="05000000000000000000" pitchFamily="2" charset="2"/>
              <a:buChar char="n"/>
            </a:pPr>
            <a:r>
              <a:rPr lang="en-US" altLang="zh-TW" dirty="0" smtClean="0"/>
              <a:t>PostgreSQL</a:t>
            </a:r>
          </a:p>
          <a:p>
            <a:pPr marL="432000" lvl="1" indent="-285750">
              <a:buFont typeface="Wingdings" panose="05000000000000000000" pitchFamily="2" charset="2"/>
              <a:buChar char="n"/>
            </a:pPr>
            <a:r>
              <a:rPr lang="en-US" altLang="zh-TW" dirty="0" smtClean="0"/>
              <a:t>…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NOSQL</a:t>
            </a:r>
          </a:p>
          <a:p>
            <a:pPr marL="432000" lvl="1" indent="-285750">
              <a:buFont typeface="Wingdings" panose="05000000000000000000" pitchFamily="2" charset="2"/>
              <a:buChar char="n"/>
            </a:pPr>
            <a:r>
              <a:rPr lang="en-US" altLang="zh-TW" dirty="0" smtClean="0"/>
              <a:t>MongoDB</a:t>
            </a:r>
          </a:p>
          <a:p>
            <a:pPr marL="432000" lvl="1" indent="-285750">
              <a:buFont typeface="Wingdings" panose="05000000000000000000" pitchFamily="2" charset="2"/>
              <a:buChar char="n"/>
            </a:pPr>
            <a:r>
              <a:rPr lang="en-US" altLang="zh-TW" dirty="0" err="1" smtClean="0"/>
              <a:t>Elasticsearch</a:t>
            </a:r>
            <a:endParaRPr lang="en-US" altLang="zh-TW" dirty="0"/>
          </a:p>
          <a:p>
            <a:pPr marL="432000" lvl="1" indent="-285750">
              <a:buFont typeface="Wingdings" panose="05000000000000000000" pitchFamily="2" charset="2"/>
              <a:buChar char="n"/>
            </a:pPr>
            <a:r>
              <a:rPr lang="en-US" altLang="zh-TW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1" name="書卷 (垂直) 40"/>
          <p:cNvSpPr/>
          <p:nvPr/>
        </p:nvSpPr>
        <p:spPr>
          <a:xfrm>
            <a:off x="5080126" y="3491345"/>
            <a:ext cx="2349206" cy="3186546"/>
          </a:xfrm>
          <a:prstGeom prst="verticalScroll">
            <a:avLst>
              <a:gd name="adj" fmla="val 777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Labeling Data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Data Cleaning</a:t>
            </a:r>
          </a:p>
          <a:p>
            <a:pPr marL="432000" lvl="1" indent="-285750">
              <a:buFont typeface="Wingdings" panose="05000000000000000000" pitchFamily="2" charset="2"/>
              <a:buChar char="n"/>
            </a:pPr>
            <a:r>
              <a:rPr lang="en-US" altLang="zh-TW" dirty="0" smtClean="0"/>
              <a:t>Missing Value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Feature Engineering</a:t>
            </a:r>
          </a:p>
          <a:p>
            <a:pPr marL="432000" lvl="1" indent="-285750">
              <a:buFont typeface="Wingdings" panose="05000000000000000000" pitchFamily="2" charset="2"/>
              <a:buChar char="n"/>
            </a:pPr>
            <a:r>
              <a:rPr lang="en-US" altLang="zh-TW" dirty="0" err="1" smtClean="0"/>
              <a:t>Transforma-tion</a:t>
            </a:r>
            <a:endParaRPr lang="en-US" altLang="zh-TW" dirty="0" smtClean="0"/>
          </a:p>
          <a:p>
            <a:pPr marL="432000" lvl="1" indent="-285750">
              <a:buFont typeface="Wingdings" panose="05000000000000000000" pitchFamily="2" charset="2"/>
              <a:buChar char="n"/>
            </a:pPr>
            <a:r>
              <a:rPr lang="en-US" altLang="zh-TW" dirty="0" smtClean="0"/>
              <a:t>Selection</a:t>
            </a:r>
          </a:p>
          <a:p>
            <a:pPr marL="432000" lvl="1" indent="-285750">
              <a:buFont typeface="Wingdings" panose="05000000000000000000" pitchFamily="2" charset="2"/>
              <a:buChar char="n"/>
            </a:pPr>
            <a:r>
              <a:rPr lang="en-US" altLang="zh-TW" dirty="0"/>
              <a:t>D</a:t>
            </a:r>
            <a:r>
              <a:rPr lang="en-US" altLang="zh-TW" dirty="0" smtClean="0"/>
              <a:t>iscretization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2" name="書卷 (垂直) 41"/>
          <p:cNvSpPr/>
          <p:nvPr/>
        </p:nvSpPr>
        <p:spPr>
          <a:xfrm>
            <a:off x="7404395" y="3491345"/>
            <a:ext cx="2349206" cy="3186546"/>
          </a:xfrm>
          <a:prstGeom prst="verticalScroll">
            <a:avLst>
              <a:gd name="adj" fmla="val 777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Machine Learning</a:t>
            </a:r>
          </a:p>
          <a:p>
            <a:pPr marL="432000" lvl="1" indent="-285750">
              <a:buFont typeface="Wingdings" panose="05000000000000000000" pitchFamily="2" charset="2"/>
              <a:buChar char="n"/>
            </a:pPr>
            <a:r>
              <a:rPr lang="en-US" altLang="zh-TW" dirty="0" smtClean="0"/>
              <a:t>Clustering</a:t>
            </a:r>
          </a:p>
          <a:p>
            <a:pPr marL="432000" lvl="1" indent="-285750">
              <a:buFont typeface="Wingdings" panose="05000000000000000000" pitchFamily="2" charset="2"/>
              <a:buChar char="n"/>
            </a:pPr>
            <a:r>
              <a:rPr lang="en-US" altLang="zh-TW" dirty="0" smtClean="0"/>
              <a:t>Classification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Regression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Deep Learning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0" name="標題 1"/>
          <p:cNvSpPr>
            <a:spLocks noGrp="1"/>
          </p:cNvSpPr>
          <p:nvPr>
            <p:ph type="title"/>
          </p:nvPr>
        </p:nvSpPr>
        <p:spPr>
          <a:xfrm>
            <a:off x="110768" y="166747"/>
            <a:ext cx="6049887" cy="827867"/>
          </a:xfrm>
        </p:spPr>
        <p:txBody>
          <a:bodyPr>
            <a:normAutofit fontScale="90000"/>
          </a:bodyPr>
          <a:lstStyle/>
          <a:p>
            <a:r>
              <a:rPr lang="en-US" altLang="zh-TW" sz="4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在資料科學中的角色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3303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間距離的計算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Average Link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8" name="群組 27"/>
          <p:cNvGrpSpPr>
            <a:grpSpLocks/>
          </p:cNvGrpSpPr>
          <p:nvPr/>
        </p:nvGrpSpPr>
        <p:grpSpPr bwMode="auto">
          <a:xfrm>
            <a:off x="2685473" y="4435763"/>
            <a:ext cx="3900054" cy="1318491"/>
            <a:chOff x="685800" y="1066800"/>
            <a:chExt cx="4419600" cy="1828800"/>
          </a:xfrm>
        </p:grpSpPr>
        <p:sp>
          <p:nvSpPr>
            <p:cNvPr id="29" name="Freeform 29" descr="5%"/>
            <p:cNvSpPr>
              <a:spLocks/>
            </p:cNvSpPr>
            <p:nvPr/>
          </p:nvSpPr>
          <p:spPr bwMode="auto">
            <a:xfrm rot="-5400000">
              <a:off x="462757" y="1289843"/>
              <a:ext cx="1828800" cy="1382713"/>
            </a:xfrm>
            <a:custGeom>
              <a:avLst/>
              <a:gdLst>
                <a:gd name="T0" fmla="*/ 1324198 w 598"/>
                <a:gd name="T1" fmla="*/ 146330 h 652"/>
                <a:gd name="T2" fmla="*/ 758432 w 598"/>
                <a:gd name="T3" fmla="*/ 0 h 652"/>
                <a:gd name="T4" fmla="*/ 464845 w 598"/>
                <a:gd name="T5" fmla="*/ 72105 h 652"/>
                <a:gd name="T6" fmla="*/ 382274 w 598"/>
                <a:gd name="T7" fmla="*/ 203590 h 652"/>
                <a:gd name="T8" fmla="*/ 214074 w 598"/>
                <a:gd name="T9" fmla="*/ 364765 h 652"/>
                <a:gd name="T10" fmla="*/ 149852 w 598"/>
                <a:gd name="T11" fmla="*/ 377489 h 652"/>
                <a:gd name="T12" fmla="*/ 88688 w 598"/>
                <a:gd name="T13" fmla="*/ 466560 h 652"/>
                <a:gd name="T14" fmla="*/ 45873 w 598"/>
                <a:gd name="T15" fmla="*/ 553509 h 652"/>
                <a:gd name="T16" fmla="*/ 88688 w 598"/>
                <a:gd name="T17" fmla="*/ 814359 h 652"/>
                <a:gd name="T18" fmla="*/ 296645 w 598"/>
                <a:gd name="T19" fmla="*/ 873739 h 652"/>
                <a:gd name="T20" fmla="*/ 235481 w 598"/>
                <a:gd name="T21" fmla="*/ 1032793 h 652"/>
                <a:gd name="T22" fmla="*/ 318052 w 598"/>
                <a:gd name="T23" fmla="*/ 1308488 h 652"/>
                <a:gd name="T24" fmla="*/ 507660 w 598"/>
                <a:gd name="T25" fmla="*/ 1367868 h 652"/>
                <a:gd name="T26" fmla="*/ 568824 w 598"/>
                <a:gd name="T27" fmla="*/ 1382713 h 652"/>
                <a:gd name="T28" fmla="*/ 737025 w 598"/>
                <a:gd name="T29" fmla="*/ 1280918 h 652"/>
                <a:gd name="T30" fmla="*/ 1073426 w 598"/>
                <a:gd name="T31" fmla="*/ 1382713 h 652"/>
                <a:gd name="T32" fmla="*/ 1367013 w 598"/>
                <a:gd name="T33" fmla="*/ 1251228 h 652"/>
                <a:gd name="T34" fmla="*/ 1596377 w 598"/>
                <a:gd name="T35" fmla="*/ 1149433 h 652"/>
                <a:gd name="T36" fmla="*/ 1743171 w 598"/>
                <a:gd name="T37" fmla="*/ 945844 h 652"/>
                <a:gd name="T38" fmla="*/ 1639192 w 598"/>
                <a:gd name="T39" fmla="*/ 829204 h 652"/>
                <a:gd name="T40" fmla="*/ 1721763 w 598"/>
                <a:gd name="T41" fmla="*/ 742254 h 652"/>
                <a:gd name="T42" fmla="*/ 1828800 w 598"/>
                <a:gd name="T43" fmla="*/ 610769 h 652"/>
                <a:gd name="T44" fmla="*/ 1785985 w 598"/>
                <a:gd name="T45" fmla="*/ 407179 h 652"/>
                <a:gd name="T46" fmla="*/ 1367013 w 598"/>
                <a:gd name="T47" fmla="*/ 203590 h 652"/>
                <a:gd name="T48" fmla="*/ 1324198 w 598"/>
                <a:gd name="T49" fmla="*/ 146330 h 6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 rot="-5400000">
              <a:off x="17526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auto">
            <a:xfrm rot="-5400000">
              <a:off x="1676400" y="1447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 rot="-5400000">
              <a:off x="838200" y="19050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 rot="-5400000">
              <a:off x="1903413" y="175101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34" name="Freeform 34" descr="5%"/>
            <p:cNvSpPr>
              <a:spLocks/>
            </p:cNvSpPr>
            <p:nvPr/>
          </p:nvSpPr>
          <p:spPr bwMode="auto">
            <a:xfrm rot="5400000" flipV="1">
              <a:off x="3352800" y="1143000"/>
              <a:ext cx="1828800" cy="1676400"/>
            </a:xfrm>
            <a:custGeom>
              <a:avLst/>
              <a:gdLst>
                <a:gd name="T0" fmla="*/ 1324198 w 598"/>
                <a:gd name="T1" fmla="*/ 177410 h 652"/>
                <a:gd name="T2" fmla="*/ 758432 w 598"/>
                <a:gd name="T3" fmla="*/ 0 h 652"/>
                <a:gd name="T4" fmla="*/ 464845 w 598"/>
                <a:gd name="T5" fmla="*/ 87420 h 652"/>
                <a:gd name="T6" fmla="*/ 382274 w 598"/>
                <a:gd name="T7" fmla="*/ 246832 h 652"/>
                <a:gd name="T8" fmla="*/ 214074 w 598"/>
                <a:gd name="T9" fmla="*/ 442240 h 652"/>
                <a:gd name="T10" fmla="*/ 149852 w 598"/>
                <a:gd name="T11" fmla="*/ 457667 h 652"/>
                <a:gd name="T12" fmla="*/ 88688 w 598"/>
                <a:gd name="T13" fmla="*/ 565656 h 652"/>
                <a:gd name="T14" fmla="*/ 45873 w 598"/>
                <a:gd name="T15" fmla="*/ 671074 h 652"/>
                <a:gd name="T16" fmla="*/ 88688 w 598"/>
                <a:gd name="T17" fmla="*/ 987328 h 652"/>
                <a:gd name="T18" fmla="*/ 296645 w 598"/>
                <a:gd name="T19" fmla="*/ 1059320 h 652"/>
                <a:gd name="T20" fmla="*/ 235481 w 598"/>
                <a:gd name="T21" fmla="*/ 1252158 h 652"/>
                <a:gd name="T22" fmla="*/ 318052 w 598"/>
                <a:gd name="T23" fmla="*/ 1586409 h 652"/>
                <a:gd name="T24" fmla="*/ 507660 w 598"/>
                <a:gd name="T25" fmla="*/ 1658402 h 652"/>
                <a:gd name="T26" fmla="*/ 568824 w 598"/>
                <a:gd name="T27" fmla="*/ 1676400 h 652"/>
                <a:gd name="T28" fmla="*/ 737025 w 598"/>
                <a:gd name="T29" fmla="*/ 1552984 h 652"/>
                <a:gd name="T30" fmla="*/ 1073426 w 598"/>
                <a:gd name="T31" fmla="*/ 1676400 h 652"/>
                <a:gd name="T32" fmla="*/ 1367013 w 598"/>
                <a:gd name="T33" fmla="*/ 1516988 h 652"/>
                <a:gd name="T34" fmla="*/ 1596377 w 598"/>
                <a:gd name="T35" fmla="*/ 1393572 h 652"/>
                <a:gd name="T36" fmla="*/ 1743171 w 598"/>
                <a:gd name="T37" fmla="*/ 1146740 h 652"/>
                <a:gd name="T38" fmla="*/ 1639192 w 598"/>
                <a:gd name="T39" fmla="*/ 1005326 h 652"/>
                <a:gd name="T40" fmla="*/ 1721763 w 598"/>
                <a:gd name="T41" fmla="*/ 899908 h 652"/>
                <a:gd name="T42" fmla="*/ 1828800 w 598"/>
                <a:gd name="T43" fmla="*/ 740496 h 652"/>
                <a:gd name="T44" fmla="*/ 1785985 w 598"/>
                <a:gd name="T45" fmla="*/ 493664 h 652"/>
                <a:gd name="T46" fmla="*/ 1367013 w 598"/>
                <a:gd name="T47" fmla="*/ 246832 h 652"/>
                <a:gd name="T48" fmla="*/ 1324198 w 598"/>
                <a:gd name="T49" fmla="*/ 177410 h 6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 rot="5400000" flipV="1">
              <a:off x="4876800" y="1600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auto">
            <a:xfrm rot="5400000" flipV="1">
              <a:off x="3516313" y="1600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auto">
            <a:xfrm rot="5400000" flipV="1">
              <a:off x="40386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auto">
            <a:xfrm rot="5400000" flipV="1">
              <a:off x="4038600" y="1219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1828800" y="2209800"/>
              <a:ext cx="2209800" cy="762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V="1">
              <a:off x="1828800" y="1676400"/>
              <a:ext cx="1676400" cy="533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53" name="Line 41"/>
            <p:cNvSpPr>
              <a:spLocks noChangeShapeType="1"/>
            </p:cNvSpPr>
            <p:nvPr/>
          </p:nvSpPr>
          <p:spPr bwMode="auto">
            <a:xfrm flipV="1">
              <a:off x="1828800" y="1295400"/>
              <a:ext cx="2209800" cy="914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54" name="Line 42"/>
            <p:cNvSpPr>
              <a:spLocks noChangeShapeType="1"/>
            </p:cNvSpPr>
            <p:nvPr/>
          </p:nvSpPr>
          <p:spPr bwMode="auto">
            <a:xfrm flipV="1">
              <a:off x="1828800" y="1676400"/>
              <a:ext cx="3048000" cy="533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55" name="Line 43"/>
            <p:cNvSpPr>
              <a:spLocks noChangeShapeType="1"/>
            </p:cNvSpPr>
            <p:nvPr/>
          </p:nvSpPr>
          <p:spPr bwMode="auto">
            <a:xfrm>
              <a:off x="1981200" y="1828800"/>
              <a:ext cx="2057400" cy="4572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56" name="Line 44"/>
            <p:cNvSpPr>
              <a:spLocks noChangeShapeType="1"/>
            </p:cNvSpPr>
            <p:nvPr/>
          </p:nvSpPr>
          <p:spPr bwMode="auto">
            <a:xfrm flipV="1">
              <a:off x="1981200" y="1676400"/>
              <a:ext cx="1524000" cy="152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57" name="Line 45"/>
            <p:cNvSpPr>
              <a:spLocks noChangeShapeType="1"/>
            </p:cNvSpPr>
            <p:nvPr/>
          </p:nvSpPr>
          <p:spPr bwMode="auto">
            <a:xfrm flipV="1">
              <a:off x="1981200" y="1295400"/>
              <a:ext cx="2057400" cy="533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58" name="Line 46"/>
            <p:cNvSpPr>
              <a:spLocks noChangeShapeType="1"/>
            </p:cNvSpPr>
            <p:nvPr/>
          </p:nvSpPr>
          <p:spPr bwMode="auto">
            <a:xfrm flipV="1">
              <a:off x="1981200" y="1676400"/>
              <a:ext cx="2895600" cy="152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59" name="Line 47"/>
            <p:cNvSpPr>
              <a:spLocks noChangeShapeType="1"/>
            </p:cNvSpPr>
            <p:nvPr/>
          </p:nvSpPr>
          <p:spPr bwMode="auto">
            <a:xfrm>
              <a:off x="914400" y="1905000"/>
              <a:ext cx="3124200" cy="3810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60" name="Line 48"/>
            <p:cNvSpPr>
              <a:spLocks noChangeShapeType="1"/>
            </p:cNvSpPr>
            <p:nvPr/>
          </p:nvSpPr>
          <p:spPr bwMode="auto">
            <a:xfrm flipV="1">
              <a:off x="914400" y="1676400"/>
              <a:ext cx="3962400" cy="2286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61" name="Line 49"/>
            <p:cNvSpPr>
              <a:spLocks noChangeShapeType="1"/>
            </p:cNvSpPr>
            <p:nvPr/>
          </p:nvSpPr>
          <p:spPr bwMode="auto">
            <a:xfrm flipV="1">
              <a:off x="914400" y="1295400"/>
              <a:ext cx="3124200" cy="6096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62" name="Line 50"/>
            <p:cNvSpPr>
              <a:spLocks noChangeShapeType="1"/>
            </p:cNvSpPr>
            <p:nvPr/>
          </p:nvSpPr>
          <p:spPr bwMode="auto">
            <a:xfrm flipV="1">
              <a:off x="914400" y="1676400"/>
              <a:ext cx="2590800" cy="2286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63" name="Line 51"/>
            <p:cNvSpPr>
              <a:spLocks noChangeShapeType="1"/>
            </p:cNvSpPr>
            <p:nvPr/>
          </p:nvSpPr>
          <p:spPr bwMode="auto">
            <a:xfrm>
              <a:off x="1752600" y="1447800"/>
              <a:ext cx="2286000" cy="8382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64" name="Line 52"/>
            <p:cNvSpPr>
              <a:spLocks noChangeShapeType="1"/>
            </p:cNvSpPr>
            <p:nvPr/>
          </p:nvSpPr>
          <p:spPr bwMode="auto">
            <a:xfrm>
              <a:off x="1752600" y="1447800"/>
              <a:ext cx="1752600" cy="2286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65" name="Line 53"/>
            <p:cNvSpPr>
              <a:spLocks noChangeShapeType="1"/>
            </p:cNvSpPr>
            <p:nvPr/>
          </p:nvSpPr>
          <p:spPr bwMode="auto">
            <a:xfrm flipV="1">
              <a:off x="1752600" y="1295400"/>
              <a:ext cx="2286000" cy="152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  <p:sp>
          <p:nvSpPr>
            <p:cNvPr id="66" name="Line 54"/>
            <p:cNvSpPr>
              <a:spLocks noChangeShapeType="1"/>
            </p:cNvSpPr>
            <p:nvPr/>
          </p:nvSpPr>
          <p:spPr bwMode="auto">
            <a:xfrm>
              <a:off x="1752600" y="1447800"/>
              <a:ext cx="3124200" cy="2286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>
                <a:defRPr/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endParaRPr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lum bright="-40000" contrast="-40000"/>
          </a:blip>
          <a:stretch>
            <a:fillRect/>
          </a:stretch>
        </p:blipFill>
        <p:spPr>
          <a:xfrm>
            <a:off x="3116119" y="2500717"/>
            <a:ext cx="4432050" cy="9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6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47" name="Text Box 3"/>
          <p:cNvSpPr txBox="1">
            <a:spLocks noChangeArrowheads="1"/>
          </p:cNvSpPr>
          <p:nvPr/>
        </p:nvSpPr>
        <p:spPr bwMode="auto">
          <a:xfrm>
            <a:off x="4759325" y="4953001"/>
            <a:ext cx="1676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600" dirty="0">
                <a:solidFill>
                  <a:srgbClr val="220011"/>
                </a:solidFill>
                <a:latin typeface="Times New Roman" charset="0"/>
                <a:ea typeface="新細明體" charset="0"/>
                <a:cs typeface="新細明體" charset="0"/>
              </a:rPr>
              <a:t>Average Link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sz="1600" dirty="0">
                <a:solidFill>
                  <a:srgbClr val="220011"/>
                </a:solidFill>
                <a:latin typeface="Times New Roman" charset="0"/>
                <a:ea typeface="新細明體" charset="0"/>
                <a:cs typeface="新細明體" charset="0"/>
              </a:rPr>
              <a:t>(Average)</a:t>
            </a:r>
          </a:p>
        </p:txBody>
      </p:sp>
      <p:sp>
        <p:nvSpPr>
          <p:cNvPr id="1644577" name="Text Box 33"/>
          <p:cNvSpPr txBox="1">
            <a:spLocks noChangeArrowheads="1"/>
          </p:cNvSpPr>
          <p:nvPr/>
        </p:nvSpPr>
        <p:spPr bwMode="auto">
          <a:xfrm>
            <a:off x="4800600" y="2420939"/>
            <a:ext cx="1676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600" dirty="0">
                <a:solidFill>
                  <a:srgbClr val="220011"/>
                </a:solidFill>
                <a:latin typeface="Times New Roman" charset="0"/>
                <a:ea typeface="新細明體" charset="0"/>
                <a:cs typeface="新細明體" charset="0"/>
              </a:rPr>
              <a:t>Single Link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sz="1600" dirty="0">
                <a:solidFill>
                  <a:srgbClr val="220011"/>
                </a:solidFill>
                <a:latin typeface="Times New Roman" charset="0"/>
                <a:ea typeface="新細明體" charset="0"/>
                <a:cs typeface="新細明體" charset="0"/>
              </a:rPr>
              <a:t>(MIN)</a:t>
            </a:r>
          </a:p>
        </p:txBody>
      </p:sp>
      <p:sp>
        <p:nvSpPr>
          <p:cNvPr id="1644578" name="Text Box 34"/>
          <p:cNvSpPr txBox="1">
            <a:spLocks noChangeArrowheads="1"/>
          </p:cNvSpPr>
          <p:nvPr/>
        </p:nvSpPr>
        <p:spPr bwMode="auto">
          <a:xfrm>
            <a:off x="6167438" y="1557338"/>
            <a:ext cx="1752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600" dirty="0">
                <a:solidFill>
                  <a:srgbClr val="220011"/>
                </a:solidFill>
                <a:latin typeface="Times New Roman" charset="0"/>
                <a:ea typeface="新細明體" charset="0"/>
                <a:cs typeface="新細明體" charset="0"/>
              </a:rPr>
              <a:t>Complete Link (MAX)</a:t>
            </a:r>
          </a:p>
        </p:txBody>
      </p:sp>
      <p:grpSp>
        <p:nvGrpSpPr>
          <p:cNvPr id="126982" name="Group 35"/>
          <p:cNvGrpSpPr>
            <a:grpSpLocks noChangeAspect="1"/>
          </p:cNvGrpSpPr>
          <p:nvPr/>
        </p:nvGrpSpPr>
        <p:grpSpPr bwMode="auto">
          <a:xfrm>
            <a:off x="2478089" y="4044951"/>
            <a:ext cx="1978025" cy="1797507"/>
            <a:chOff x="438" y="1309"/>
            <a:chExt cx="1937" cy="1759"/>
          </a:xfrm>
        </p:grpSpPr>
        <p:sp>
          <p:nvSpPr>
            <p:cNvPr id="127054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7055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7056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7057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7058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7059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7060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000000"/>
                  </a:solidFill>
                </a:rPr>
                <a:t>1</a:t>
              </a:r>
              <a:endParaRPr kumimoji="0" lang="en-US" altLang="zh-TW" sz="1600"/>
            </a:p>
          </p:txBody>
        </p:sp>
        <p:sp>
          <p:nvSpPr>
            <p:cNvPr id="127061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000000"/>
                  </a:solidFill>
                </a:rPr>
                <a:t>2</a:t>
              </a:r>
              <a:endParaRPr kumimoji="0" lang="en-US" altLang="zh-TW" sz="1600"/>
            </a:p>
          </p:txBody>
        </p:sp>
        <p:sp>
          <p:nvSpPr>
            <p:cNvPr id="127062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000000"/>
                  </a:solidFill>
                </a:rPr>
                <a:t>3</a:t>
              </a:r>
              <a:endParaRPr kumimoji="0" lang="en-US" altLang="zh-TW" sz="1600"/>
            </a:p>
          </p:txBody>
        </p:sp>
        <p:sp>
          <p:nvSpPr>
            <p:cNvPr id="127063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000000"/>
                  </a:solidFill>
                </a:rPr>
                <a:t>4</a:t>
              </a:r>
              <a:endParaRPr kumimoji="0" lang="en-US" altLang="zh-TW" sz="1600"/>
            </a:p>
          </p:txBody>
        </p:sp>
        <p:sp>
          <p:nvSpPr>
            <p:cNvPr id="127064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000000"/>
                  </a:solidFill>
                </a:rPr>
                <a:t>5</a:t>
              </a:r>
              <a:endParaRPr kumimoji="0" lang="en-US" altLang="zh-TW" sz="1600"/>
            </a:p>
          </p:txBody>
        </p:sp>
        <p:sp>
          <p:nvSpPr>
            <p:cNvPr id="127065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000000"/>
                  </a:solidFill>
                </a:rPr>
                <a:t>6</a:t>
              </a:r>
              <a:endParaRPr kumimoji="0" lang="en-US" altLang="zh-TW" sz="1600"/>
            </a:p>
          </p:txBody>
        </p:sp>
      </p:grpSp>
      <p:grpSp>
        <p:nvGrpSpPr>
          <p:cNvPr id="1644592" name="Group 48"/>
          <p:cNvGrpSpPr>
            <a:grpSpLocks noChangeAspect="1"/>
          </p:cNvGrpSpPr>
          <p:nvPr/>
        </p:nvGrpSpPr>
        <p:grpSpPr bwMode="auto">
          <a:xfrm>
            <a:off x="3600451" y="4951414"/>
            <a:ext cx="917575" cy="619582"/>
            <a:chOff x="1537" y="2197"/>
            <a:chExt cx="898" cy="606"/>
          </a:xfrm>
        </p:grpSpPr>
        <p:sp>
          <p:nvSpPr>
            <p:cNvPr id="127052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7053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FF0000"/>
                  </a:solidFill>
                </a:rPr>
                <a:t>1</a:t>
              </a:r>
              <a:endParaRPr kumimoji="0" lang="en-US" altLang="zh-TW" sz="1600"/>
            </a:p>
          </p:txBody>
        </p:sp>
      </p:grpSp>
      <p:grpSp>
        <p:nvGrpSpPr>
          <p:cNvPr id="1644595" name="Group 51"/>
          <p:cNvGrpSpPr>
            <a:grpSpLocks noChangeAspect="1"/>
          </p:cNvGrpSpPr>
          <p:nvPr/>
        </p:nvGrpSpPr>
        <p:grpSpPr bwMode="auto">
          <a:xfrm>
            <a:off x="2417763" y="4322763"/>
            <a:ext cx="1035050" cy="582612"/>
            <a:chOff x="380" y="1581"/>
            <a:chExt cx="1012" cy="570"/>
          </a:xfrm>
        </p:grpSpPr>
        <p:sp>
          <p:nvSpPr>
            <p:cNvPr id="127050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7051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FF0000"/>
                  </a:solidFill>
                </a:rPr>
                <a:t>2</a:t>
              </a:r>
              <a:endParaRPr kumimoji="0" lang="en-US" altLang="zh-TW" sz="1600"/>
            </a:p>
          </p:txBody>
        </p:sp>
      </p:grpSp>
      <p:grpSp>
        <p:nvGrpSpPr>
          <p:cNvPr id="1644598" name="Group 54"/>
          <p:cNvGrpSpPr>
            <a:grpSpLocks noChangeAspect="1"/>
          </p:cNvGrpSpPr>
          <p:nvPr/>
        </p:nvGrpSpPr>
        <p:grpSpPr bwMode="auto">
          <a:xfrm>
            <a:off x="2192338" y="3886200"/>
            <a:ext cx="2578100" cy="2286000"/>
            <a:chOff x="159" y="1154"/>
            <a:chExt cx="2523" cy="2237"/>
          </a:xfrm>
        </p:grpSpPr>
        <p:sp>
          <p:nvSpPr>
            <p:cNvPr id="127048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FF0000"/>
                  </a:solidFill>
                </a:rPr>
                <a:t>5</a:t>
              </a:r>
              <a:endParaRPr kumimoji="0" lang="en-US" altLang="zh-TW" sz="1600"/>
            </a:p>
          </p:txBody>
        </p:sp>
        <p:sp>
          <p:nvSpPr>
            <p:cNvPr id="127049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44601" name="Group 57"/>
          <p:cNvGrpSpPr>
            <a:grpSpLocks noChangeAspect="1"/>
          </p:cNvGrpSpPr>
          <p:nvPr/>
        </p:nvGrpSpPr>
        <p:grpSpPr bwMode="auto">
          <a:xfrm>
            <a:off x="3189288" y="4837113"/>
            <a:ext cx="1357312" cy="1052512"/>
            <a:chOff x="1135" y="2084"/>
            <a:chExt cx="1328" cy="1030"/>
          </a:xfrm>
        </p:grpSpPr>
        <p:sp>
          <p:nvSpPr>
            <p:cNvPr id="127046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FF0000"/>
                  </a:solidFill>
                </a:rPr>
                <a:t>3</a:t>
              </a:r>
              <a:endParaRPr kumimoji="0" lang="en-US" altLang="zh-TW" sz="1600"/>
            </a:p>
          </p:txBody>
        </p:sp>
        <p:sp>
          <p:nvSpPr>
            <p:cNvPr id="127047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44604" name="Group 60"/>
          <p:cNvGrpSpPr>
            <a:grpSpLocks noChangeAspect="1"/>
          </p:cNvGrpSpPr>
          <p:nvPr/>
        </p:nvGrpSpPr>
        <p:grpSpPr bwMode="auto">
          <a:xfrm>
            <a:off x="2220913" y="4168776"/>
            <a:ext cx="2432050" cy="1789113"/>
            <a:chOff x="187" y="1430"/>
            <a:chExt cx="2380" cy="1751"/>
          </a:xfrm>
        </p:grpSpPr>
        <p:sp>
          <p:nvSpPr>
            <p:cNvPr id="127044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FF0000"/>
                  </a:solidFill>
                </a:rPr>
                <a:t>4</a:t>
              </a:r>
              <a:endParaRPr kumimoji="0" lang="en-US" altLang="zh-TW" sz="1600"/>
            </a:p>
          </p:txBody>
        </p:sp>
        <p:sp>
          <p:nvSpPr>
            <p:cNvPr id="127045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26988" name="Group 63"/>
          <p:cNvGrpSpPr>
            <a:grpSpLocks noChangeAspect="1"/>
          </p:cNvGrpSpPr>
          <p:nvPr/>
        </p:nvGrpSpPr>
        <p:grpSpPr bwMode="auto">
          <a:xfrm>
            <a:off x="7681913" y="1452563"/>
            <a:ext cx="1979612" cy="1797050"/>
            <a:chOff x="383" y="1437"/>
            <a:chExt cx="1902" cy="1727"/>
          </a:xfrm>
        </p:grpSpPr>
        <p:sp>
          <p:nvSpPr>
            <p:cNvPr id="127032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7033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7034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7035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7036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7037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7038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000000"/>
                  </a:solidFill>
                </a:rPr>
                <a:t>1</a:t>
              </a:r>
              <a:endParaRPr kumimoji="0" lang="en-US" altLang="zh-TW" sz="1600"/>
            </a:p>
          </p:txBody>
        </p:sp>
        <p:sp>
          <p:nvSpPr>
            <p:cNvPr id="127039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000000"/>
                  </a:solidFill>
                </a:rPr>
                <a:t>2</a:t>
              </a:r>
              <a:endParaRPr kumimoji="0" lang="en-US" altLang="zh-TW" sz="1600"/>
            </a:p>
          </p:txBody>
        </p:sp>
        <p:sp>
          <p:nvSpPr>
            <p:cNvPr id="127040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000000"/>
                  </a:solidFill>
                </a:rPr>
                <a:t>3</a:t>
              </a:r>
              <a:endParaRPr kumimoji="0" lang="en-US" altLang="zh-TW" sz="1600"/>
            </a:p>
          </p:txBody>
        </p:sp>
        <p:sp>
          <p:nvSpPr>
            <p:cNvPr id="127041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000000"/>
                  </a:solidFill>
                </a:rPr>
                <a:t>4</a:t>
              </a:r>
              <a:endParaRPr kumimoji="0" lang="en-US" altLang="zh-TW" sz="1600"/>
            </a:p>
          </p:txBody>
        </p:sp>
        <p:sp>
          <p:nvSpPr>
            <p:cNvPr id="127042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000000"/>
                  </a:solidFill>
                </a:rPr>
                <a:t>5</a:t>
              </a:r>
              <a:endParaRPr kumimoji="0" lang="en-US" altLang="zh-TW" sz="1600"/>
            </a:p>
          </p:txBody>
        </p:sp>
        <p:sp>
          <p:nvSpPr>
            <p:cNvPr id="127043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000000"/>
                  </a:solidFill>
                </a:rPr>
                <a:t>6</a:t>
              </a:r>
              <a:endParaRPr kumimoji="0" lang="en-US" altLang="zh-TW" sz="1600"/>
            </a:p>
          </p:txBody>
        </p:sp>
      </p:grpSp>
      <p:grpSp>
        <p:nvGrpSpPr>
          <p:cNvPr id="1644620" name="Group 76"/>
          <p:cNvGrpSpPr>
            <a:grpSpLocks noChangeAspect="1"/>
          </p:cNvGrpSpPr>
          <p:nvPr/>
        </p:nvGrpSpPr>
        <p:grpSpPr bwMode="auto">
          <a:xfrm>
            <a:off x="8809038" y="2360612"/>
            <a:ext cx="919162" cy="619616"/>
            <a:chOff x="1465" y="2309"/>
            <a:chExt cx="883" cy="596"/>
          </a:xfrm>
        </p:grpSpPr>
        <p:sp>
          <p:nvSpPr>
            <p:cNvPr id="127030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7031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FF0000"/>
                  </a:solidFill>
                </a:rPr>
                <a:t>1</a:t>
              </a:r>
              <a:endParaRPr kumimoji="0" lang="en-US" altLang="zh-TW" sz="1600"/>
            </a:p>
          </p:txBody>
        </p:sp>
      </p:grpSp>
      <p:grpSp>
        <p:nvGrpSpPr>
          <p:cNvPr id="1644623" name="Group 79"/>
          <p:cNvGrpSpPr>
            <a:grpSpLocks noChangeAspect="1"/>
          </p:cNvGrpSpPr>
          <p:nvPr/>
        </p:nvGrpSpPr>
        <p:grpSpPr bwMode="auto">
          <a:xfrm>
            <a:off x="7624764" y="1730375"/>
            <a:ext cx="1036637" cy="584200"/>
            <a:chOff x="328" y="1704"/>
            <a:chExt cx="995" cy="561"/>
          </a:xfrm>
        </p:grpSpPr>
        <p:sp>
          <p:nvSpPr>
            <p:cNvPr id="127028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7029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98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FF0000"/>
                  </a:solidFill>
                </a:rPr>
                <a:t>2</a:t>
              </a:r>
              <a:endParaRPr kumimoji="0" lang="en-US" altLang="zh-TW" sz="1600"/>
            </a:p>
          </p:txBody>
        </p:sp>
      </p:grpSp>
      <p:grpSp>
        <p:nvGrpSpPr>
          <p:cNvPr id="1644626" name="Group 82"/>
          <p:cNvGrpSpPr>
            <a:grpSpLocks noChangeAspect="1"/>
          </p:cNvGrpSpPr>
          <p:nvPr/>
        </p:nvGrpSpPr>
        <p:grpSpPr bwMode="auto">
          <a:xfrm>
            <a:off x="7399338" y="1293814"/>
            <a:ext cx="2580780" cy="2287587"/>
            <a:chOff x="111" y="1285"/>
            <a:chExt cx="2479" cy="2197"/>
          </a:xfrm>
        </p:grpSpPr>
        <p:sp>
          <p:nvSpPr>
            <p:cNvPr id="127026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9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FF0000"/>
                  </a:solidFill>
                </a:rPr>
                <a:t>5</a:t>
              </a:r>
              <a:endParaRPr kumimoji="0" lang="en-US" altLang="zh-TW" sz="1600"/>
            </a:p>
          </p:txBody>
        </p:sp>
        <p:sp>
          <p:nvSpPr>
            <p:cNvPr id="127027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44629" name="Group 85"/>
          <p:cNvGrpSpPr>
            <a:grpSpLocks noChangeAspect="1"/>
          </p:cNvGrpSpPr>
          <p:nvPr/>
        </p:nvGrpSpPr>
        <p:grpSpPr bwMode="auto">
          <a:xfrm>
            <a:off x="8397875" y="2211388"/>
            <a:ext cx="1416050" cy="1084262"/>
            <a:chOff x="1070" y="2167"/>
            <a:chExt cx="1361" cy="1041"/>
          </a:xfrm>
        </p:grpSpPr>
        <p:sp>
          <p:nvSpPr>
            <p:cNvPr id="127024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9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FF0000"/>
                  </a:solidFill>
                </a:rPr>
                <a:t>3</a:t>
              </a:r>
              <a:endParaRPr kumimoji="0" lang="en-US" altLang="zh-TW" sz="1600"/>
            </a:p>
          </p:txBody>
        </p:sp>
        <p:sp>
          <p:nvSpPr>
            <p:cNvPr id="127025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44632" name="Group 88"/>
          <p:cNvGrpSpPr>
            <a:grpSpLocks noChangeAspect="1"/>
          </p:cNvGrpSpPr>
          <p:nvPr/>
        </p:nvGrpSpPr>
        <p:grpSpPr bwMode="auto">
          <a:xfrm>
            <a:off x="7567613" y="1384300"/>
            <a:ext cx="1905000" cy="996950"/>
            <a:chOff x="272" y="1372"/>
            <a:chExt cx="1831" cy="958"/>
          </a:xfrm>
        </p:grpSpPr>
        <p:sp>
          <p:nvSpPr>
            <p:cNvPr id="127022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FF0000"/>
                  </a:solidFill>
                </a:rPr>
                <a:t>4</a:t>
              </a:r>
              <a:endParaRPr kumimoji="0" lang="en-US" altLang="zh-TW" sz="1600"/>
            </a:p>
          </p:txBody>
        </p:sp>
        <p:sp>
          <p:nvSpPr>
            <p:cNvPr id="127023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26994" name="Group 91"/>
          <p:cNvGrpSpPr>
            <a:grpSpLocks noChangeAspect="1"/>
          </p:cNvGrpSpPr>
          <p:nvPr/>
        </p:nvGrpSpPr>
        <p:grpSpPr bwMode="auto">
          <a:xfrm>
            <a:off x="2533651" y="1362075"/>
            <a:ext cx="1990725" cy="1808634"/>
            <a:chOff x="471" y="1117"/>
            <a:chExt cx="1935" cy="1757"/>
          </a:xfrm>
        </p:grpSpPr>
        <p:sp>
          <p:nvSpPr>
            <p:cNvPr id="127010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7011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7012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7013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7014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7015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7016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000000"/>
                  </a:solidFill>
                </a:rPr>
                <a:t>1</a:t>
              </a:r>
              <a:endParaRPr kumimoji="0" lang="en-US" altLang="zh-TW" sz="1600"/>
            </a:p>
          </p:txBody>
        </p:sp>
        <p:sp>
          <p:nvSpPr>
            <p:cNvPr id="127017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000000"/>
                  </a:solidFill>
                </a:rPr>
                <a:t>2</a:t>
              </a:r>
              <a:endParaRPr kumimoji="0" lang="en-US" altLang="zh-TW" sz="1600"/>
            </a:p>
          </p:txBody>
        </p:sp>
        <p:sp>
          <p:nvSpPr>
            <p:cNvPr id="127018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000000"/>
                  </a:solidFill>
                </a:rPr>
                <a:t>3</a:t>
              </a:r>
              <a:endParaRPr kumimoji="0" lang="en-US" altLang="zh-TW" sz="1600"/>
            </a:p>
          </p:txBody>
        </p:sp>
        <p:sp>
          <p:nvSpPr>
            <p:cNvPr id="127019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000000"/>
                  </a:solidFill>
                </a:rPr>
                <a:t>4</a:t>
              </a:r>
              <a:endParaRPr kumimoji="0" lang="en-US" altLang="zh-TW" sz="1600"/>
            </a:p>
          </p:txBody>
        </p:sp>
        <p:sp>
          <p:nvSpPr>
            <p:cNvPr id="127020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000000"/>
                  </a:solidFill>
                </a:rPr>
                <a:t>5</a:t>
              </a:r>
              <a:endParaRPr kumimoji="0" lang="en-US" altLang="zh-TW" sz="1600"/>
            </a:p>
          </p:txBody>
        </p:sp>
        <p:sp>
          <p:nvSpPr>
            <p:cNvPr id="127021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000000"/>
                  </a:solidFill>
                </a:rPr>
                <a:t>6</a:t>
              </a:r>
              <a:endParaRPr kumimoji="0" lang="en-US" altLang="zh-TW" sz="1600"/>
            </a:p>
          </p:txBody>
        </p:sp>
      </p:grpSp>
      <p:grpSp>
        <p:nvGrpSpPr>
          <p:cNvPr id="1644648" name="Group 104"/>
          <p:cNvGrpSpPr>
            <a:grpSpLocks noChangeAspect="1"/>
          </p:cNvGrpSpPr>
          <p:nvPr/>
        </p:nvGrpSpPr>
        <p:grpSpPr bwMode="auto">
          <a:xfrm>
            <a:off x="3665539" y="2070100"/>
            <a:ext cx="923925" cy="592138"/>
            <a:chOff x="1572" y="1805"/>
            <a:chExt cx="897" cy="575"/>
          </a:xfrm>
        </p:grpSpPr>
        <p:sp>
          <p:nvSpPr>
            <p:cNvPr id="127008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7009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FF0000"/>
                  </a:solidFill>
                </a:rPr>
                <a:t>1</a:t>
              </a:r>
              <a:endParaRPr kumimoji="0" lang="en-US" altLang="zh-TW" sz="1600"/>
            </a:p>
          </p:txBody>
        </p:sp>
      </p:grpSp>
      <p:grpSp>
        <p:nvGrpSpPr>
          <p:cNvPr id="1644651" name="Group 107"/>
          <p:cNvGrpSpPr>
            <a:grpSpLocks noChangeAspect="1"/>
          </p:cNvGrpSpPr>
          <p:nvPr/>
        </p:nvGrpSpPr>
        <p:grpSpPr bwMode="auto">
          <a:xfrm>
            <a:off x="2389189" y="1825626"/>
            <a:ext cx="1125537" cy="745011"/>
            <a:chOff x="332" y="1568"/>
            <a:chExt cx="1093" cy="723"/>
          </a:xfrm>
        </p:grpSpPr>
        <p:sp>
          <p:nvSpPr>
            <p:cNvPr id="127006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7007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FF0000"/>
                  </a:solidFill>
                </a:rPr>
                <a:t>2</a:t>
              </a:r>
              <a:endParaRPr kumimoji="0" lang="en-US" altLang="zh-TW" sz="1600"/>
            </a:p>
          </p:txBody>
        </p:sp>
      </p:grpSp>
      <p:grpSp>
        <p:nvGrpSpPr>
          <p:cNvPr id="1644654" name="Group 110"/>
          <p:cNvGrpSpPr>
            <a:grpSpLocks noChangeAspect="1"/>
          </p:cNvGrpSpPr>
          <p:nvPr/>
        </p:nvGrpSpPr>
        <p:grpSpPr bwMode="auto">
          <a:xfrm>
            <a:off x="2336800" y="1555750"/>
            <a:ext cx="2382838" cy="1358900"/>
            <a:chOff x="280" y="1305"/>
            <a:chExt cx="2315" cy="1321"/>
          </a:xfrm>
        </p:grpSpPr>
        <p:sp>
          <p:nvSpPr>
            <p:cNvPr id="127004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7005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FF0000"/>
                  </a:solidFill>
                </a:rPr>
                <a:t>3</a:t>
              </a:r>
              <a:endParaRPr kumimoji="0" lang="en-US" altLang="zh-TW" sz="1600"/>
            </a:p>
          </p:txBody>
        </p:sp>
      </p:grpSp>
      <p:grpSp>
        <p:nvGrpSpPr>
          <p:cNvPr id="1644657" name="Group 113"/>
          <p:cNvGrpSpPr>
            <a:grpSpLocks noChangeAspect="1"/>
          </p:cNvGrpSpPr>
          <p:nvPr/>
        </p:nvGrpSpPr>
        <p:grpSpPr bwMode="auto">
          <a:xfrm>
            <a:off x="2295526" y="1477964"/>
            <a:ext cx="2462213" cy="1889595"/>
            <a:chOff x="241" y="1229"/>
            <a:chExt cx="2391" cy="1836"/>
          </a:xfrm>
        </p:grpSpPr>
        <p:sp>
          <p:nvSpPr>
            <p:cNvPr id="127002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7003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FF0000"/>
                  </a:solidFill>
                </a:rPr>
                <a:t>4</a:t>
              </a:r>
              <a:endParaRPr kumimoji="0" lang="en-US" altLang="zh-TW" sz="1600"/>
            </a:p>
          </p:txBody>
        </p:sp>
      </p:grpSp>
      <p:grpSp>
        <p:nvGrpSpPr>
          <p:cNvPr id="1644660" name="Group 116"/>
          <p:cNvGrpSpPr>
            <a:grpSpLocks noChangeAspect="1"/>
          </p:cNvGrpSpPr>
          <p:nvPr/>
        </p:nvGrpSpPr>
        <p:grpSpPr bwMode="auto">
          <a:xfrm>
            <a:off x="2247901" y="1216026"/>
            <a:ext cx="2595563" cy="2289175"/>
            <a:chOff x="194" y="975"/>
            <a:chExt cx="2522" cy="2224"/>
          </a:xfrm>
        </p:grpSpPr>
        <p:sp>
          <p:nvSpPr>
            <p:cNvPr id="127000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600">
                  <a:solidFill>
                    <a:srgbClr val="FF0000"/>
                  </a:solidFill>
                </a:rPr>
                <a:t>5</a:t>
              </a:r>
              <a:endParaRPr kumimoji="0" lang="en-US" altLang="zh-TW" sz="1600"/>
            </a:p>
          </p:txBody>
        </p:sp>
        <p:sp>
          <p:nvSpPr>
            <p:cNvPr id="127001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459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(Clustering)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Hierarchy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可以做階層式分群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效率差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時間複雜度至少</a:t>
            </a:r>
            <a:r>
              <a:rPr lang="en-US" altLang="zh-CN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CN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CN" i="1" baseline="3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CN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logn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一旦分群無法改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6583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3600" dirty="0" smtClean="0"/>
              <a:t>K-means </a:t>
            </a:r>
          </a:p>
          <a:p>
            <a:pPr>
              <a:lnSpc>
                <a:spcPct val="200000"/>
              </a:lnSpc>
            </a:pPr>
            <a:r>
              <a:rPr lang="en-US" altLang="zh-TW" sz="3600" dirty="0" err="1" smtClean="0"/>
              <a:t>Hieriachy</a:t>
            </a:r>
            <a:endParaRPr lang="en-US" altLang="zh-TW" sz="3600" dirty="0" smtClean="0"/>
          </a:p>
          <a:p>
            <a:pPr>
              <a:lnSpc>
                <a:spcPct val="200000"/>
              </a:lnSpc>
            </a:pPr>
            <a:r>
              <a:rPr lang="en-US" altLang="zh-TW" sz="3600" dirty="0" smtClean="0">
                <a:solidFill>
                  <a:srgbClr val="FF0000"/>
                </a:solidFill>
              </a:rPr>
              <a:t>DBSCAN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zh-TW" sz="3600" dirty="0" smtClean="0"/>
          </a:p>
          <a:p>
            <a:pPr>
              <a:lnSpc>
                <a:spcPct val="200000"/>
              </a:lnSpc>
            </a:pP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95945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(Clustering)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DBSCAN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找出最多數的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density-connected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density-connected: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設定半徑內有多於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個資料點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三種資料點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半徑內有多餘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個資料點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Border point: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半徑內沒有多餘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個資料點，但是有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鄰近的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的半徑內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Noise point: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core point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border point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7927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2" descr="400px-DBSCAN-Illustratio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130" y="708457"/>
            <a:ext cx="7791305" cy="56104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460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(Clustering)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DBSCAN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用來找雜訊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(Noisy)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資料或離群值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(outlier)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不用指定分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不適合一般分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293290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7381" y="651158"/>
            <a:ext cx="5102948" cy="382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279541" y="4618888"/>
            <a:ext cx="2058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rPr>
              <a:t>Original Points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957288" y="4618888"/>
            <a:ext cx="34909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rPr>
              <a:t>Point types: core, border and noise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1272" y="651158"/>
            <a:ext cx="5102947" cy="382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588163" y="5713267"/>
            <a:ext cx="3276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rPr>
              <a:t>Eps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rPr>
              <a:t> = 10,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rPr>
              <a:t>MinPts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charset="0"/>
              </a:rPr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373114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 Cleaning)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Fill in missing values, smooth noisy data, identify or remove outliers, and resolve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inconsistencies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(Integration)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Integration of multiple databases, data cubes, or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files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資料轉換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(Transformation)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Normalization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aggregation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資料切片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discretization)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Part of data reduction but with particular importance, especially for numerical data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619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https://ithelp.ithome.com.tw/upload/images/20171225/201075763HrQhMtwj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2" b="6887"/>
          <a:stretch/>
        </p:blipFill>
        <p:spPr bwMode="auto">
          <a:xfrm>
            <a:off x="1293091" y="1902690"/>
            <a:ext cx="9605817" cy="40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22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(Clustering)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K-means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DBSCAN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Hierarchy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Classfication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Decision Tree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Logistic Regression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Bayesian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lightGBM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檢索與推薦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(Information Retrieval)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Vector Space Model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BM25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Bayesian Model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Recommendation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Collaborative Filtering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Content-based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Rencommendation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045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Fill in missing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values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標準差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屆在平均值與標準差之間的亂數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smooth noisy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10^1 =&gt; 1, 10^6 =&gt; 6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identify or remove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outliers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PCA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resolve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inconsistencies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knowledge</a:t>
            </a: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74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Normalize</a:t>
                </a:r>
              </a:p>
              <a:p>
                <a:pPr lvl="1"/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L1 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zh-TW" dirty="0" smtClean="0">
                  <a:latin typeface="微軟正黑體" panose="020B0604030504040204" pitchFamily="34" charset="-120"/>
                </a:endParaRPr>
              </a:p>
              <a:p>
                <a:pPr lvl="2"/>
                <a:r>
                  <a:rPr lang="zh-TW" altLang="en-US" dirty="0" smtClean="0"/>
                  <a:t>穩定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水平調整較少</a:t>
                </a:r>
                <a:endParaRPr lang="en-US" altLang="zh-TW" dirty="0" smtClean="0">
                  <a:latin typeface="微軟正黑體" panose="020B0604030504040204" pitchFamily="34" charset="-120"/>
                </a:endParaRPr>
              </a:p>
              <a:p>
                <a:pPr lvl="1"/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L2 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grow m:val="on"/>
                                    <m:subHide m:val="on"/>
                                    <m:supHide m:val="o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rad>
                      </m:den>
                    </m:f>
                  </m:oMath>
                </a14:m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2"/>
                <a:r>
                  <a:rPr lang="zh-TW" altLang="en-US" dirty="0">
                    <a:latin typeface="微軟正黑體" panose="020B0604030504040204" pitchFamily="34" charset="-120"/>
                  </a:rPr>
                  <a:t>強健</a:t>
                </a:r>
                <a:r>
                  <a:rPr lang="en-US" altLang="zh-TW" dirty="0">
                    <a:latin typeface="微軟正黑體" panose="020B0604030504040204" pitchFamily="34" charset="-120"/>
                  </a:rPr>
                  <a:t>:</a:t>
                </a:r>
                <a:r>
                  <a:rPr lang="zh-TW" altLang="en-US" dirty="0">
                    <a:latin typeface="微軟正黑體" panose="020B0604030504040204" pitchFamily="34" charset="-120"/>
                  </a:rPr>
                  <a:t> 較能對抗</a:t>
                </a:r>
                <a:r>
                  <a:rPr lang="en-US" altLang="zh-TW" dirty="0" smtClean="0">
                    <a:latin typeface="微軟正黑體" panose="020B0604030504040204" pitchFamily="34" charset="-120"/>
                  </a:rPr>
                  <a:t>outlier</a:t>
                </a:r>
              </a:p>
              <a:p>
                <a:r>
                  <a:rPr lang="en-US" altLang="zh-TW" dirty="0" smtClean="0">
                    <a:latin typeface="微軟正黑體" panose="020B0604030504040204" pitchFamily="34" charset="-120"/>
                  </a:rPr>
                  <a:t>Categorical Data</a:t>
                </a:r>
              </a:p>
              <a:p>
                <a:pPr lvl="1"/>
                <a:r>
                  <a:rPr lang="en-US" altLang="zh-TW" dirty="0" smtClean="0"/>
                  <a:t>Encoding: NLP = &gt; cat, </a:t>
                </a:r>
                <a:r>
                  <a:rPr lang="en-US" altLang="zh-TW" dirty="0" err="1" smtClean="0"/>
                  <a:t>onehot</a:t>
                </a:r>
                <a:r>
                  <a:rPr lang="en-US" altLang="zh-TW" dirty="0" smtClean="0"/>
                  <a:t> encoding</a:t>
                </a:r>
              </a:p>
              <a:p>
                <a:r>
                  <a:rPr lang="en-US" altLang="zh-TW" dirty="0" smtClean="0"/>
                  <a:t>Feature Generation</a:t>
                </a:r>
              </a:p>
              <a:p>
                <a:pPr lvl="1"/>
                <a:r>
                  <a:rPr lang="en-US" altLang="zh-TW" dirty="0" err="1" smtClean="0"/>
                  <a:t>PolynomialFeatures</a:t>
                </a:r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=&gt;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(1, 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97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(Clustering)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群內相似度很高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群間相似度很低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主要影響因子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相似度的衡量與實作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「群」的定義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應用面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市場區隔、生物分群、新聞分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830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距離的定義</a:t>
            </a:r>
            <a:endParaRPr lang="zh-TW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154547" y="1610516"/>
            <a:ext cx="9144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Euclidean distance</a:t>
            </a:r>
          </a:p>
          <a:p>
            <a:pPr lvl="1" eaLnBrk="1" hangingPunct="1">
              <a:buFontTx/>
              <a:buNone/>
            </a:pPr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  <a:cs typeface="Calibri" panose="020F0502020204030204" pitchFamily="34" charset="0"/>
            </a:endParaRPr>
          </a:p>
          <a:p>
            <a:pPr eaLnBrk="1" hangingPunct="1"/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Manhattan (city block) distance</a:t>
            </a:r>
          </a:p>
          <a:p>
            <a:pPr lvl="1" eaLnBrk="1" hangingPunct="1"/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  <a:cs typeface="Calibri" panose="020F0502020204030204" pitchFamily="34" charset="0"/>
            </a:endParaRPr>
          </a:p>
          <a:p>
            <a:pPr eaLnBrk="1" hangingPunct="1"/>
            <a:r>
              <a:rPr lang="en-US" altLang="zh-TW" dirty="0" err="1" smtClean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Minkowski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distance</a:t>
            </a:r>
          </a:p>
          <a:p>
            <a:pPr lvl="1" eaLnBrk="1" hangingPunct="1">
              <a:buFontTx/>
              <a:buNone/>
            </a:pPr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  <a:cs typeface="Calibri" panose="020F0502020204030204" pitchFamily="34" charset="0"/>
            </a:endParaRPr>
          </a:p>
          <a:p>
            <a:pPr eaLnBrk="1" hangingPunct="1"/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Weighted Manhattan distance</a:t>
            </a:r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  <a:cs typeface="Calibri" panose="020F0502020204030204" pitchFamily="34" charset="0"/>
            </a:endParaRPr>
          </a:p>
        </p:txBody>
      </p:sp>
      <p:pic>
        <p:nvPicPr>
          <p:cNvPr id="5" name="圖片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761" y="2079227"/>
            <a:ext cx="4814888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圖片 5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761" y="3385703"/>
            <a:ext cx="4073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761" y="4412381"/>
            <a:ext cx="4814888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圖片 7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761" y="5591389"/>
            <a:ext cx="5614988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549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789</Words>
  <Application>Microsoft Office PowerPoint</Application>
  <PresentationFormat>寬螢幕</PresentationFormat>
  <Paragraphs>219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8" baseType="lpstr">
      <vt:lpstr>微軟正黑體</vt:lpstr>
      <vt:lpstr>微軟正黑體 Light</vt:lpstr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機器學習與sklearn</vt:lpstr>
      <vt:lpstr>sklearn在資料科學中的角色</vt:lpstr>
      <vt:lpstr>前處理</vt:lpstr>
      <vt:lpstr>機器學習</vt:lpstr>
      <vt:lpstr>機器學習</vt:lpstr>
      <vt:lpstr>前處理-資料清理</vt:lpstr>
      <vt:lpstr>前處理-資料清理</vt:lpstr>
      <vt:lpstr>分群(Clustering)</vt:lpstr>
      <vt:lpstr>距離的定義</vt:lpstr>
      <vt:lpstr>演算法</vt:lpstr>
      <vt:lpstr>分群(Clustering) - K-means</vt:lpstr>
      <vt:lpstr>PowerPoint 簡報</vt:lpstr>
      <vt:lpstr>分群(Clustering) - K-means</vt:lpstr>
      <vt:lpstr>缺點 – 密度群組</vt:lpstr>
      <vt:lpstr>缺點 – 凸多邊形以外的形狀</vt:lpstr>
      <vt:lpstr>演算法</vt:lpstr>
      <vt:lpstr>分群(Clustering) - Hierarchy</vt:lpstr>
      <vt:lpstr>PowerPoint 簡報</vt:lpstr>
      <vt:lpstr>群間距離的計算</vt:lpstr>
      <vt:lpstr>群間距離的計算</vt:lpstr>
      <vt:lpstr>PowerPoint 簡報</vt:lpstr>
      <vt:lpstr>分群(Clustering) - Hierarchy</vt:lpstr>
      <vt:lpstr>演算法</vt:lpstr>
      <vt:lpstr>分群(Clustering) - DBSCAN</vt:lpstr>
      <vt:lpstr>PowerPoint 簡報</vt:lpstr>
      <vt:lpstr>分群(Clustering) - DBSCAN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機器學習與sklearn</dc:title>
  <dc:creator>Jeremy Wang</dc:creator>
  <cp:lastModifiedBy>Jeremy Wang</cp:lastModifiedBy>
  <cp:revision>26</cp:revision>
  <dcterms:created xsi:type="dcterms:W3CDTF">2018-06-20T04:52:43Z</dcterms:created>
  <dcterms:modified xsi:type="dcterms:W3CDTF">2018-06-22T01:14:25Z</dcterms:modified>
</cp:coreProperties>
</file>