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7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4"/>
  </p:notesMasterIdLst>
  <p:sldIdLst>
    <p:sldId id="344" r:id="rId3"/>
    <p:sldId id="261" r:id="rId4"/>
    <p:sldId id="262" r:id="rId5"/>
    <p:sldId id="297" r:id="rId6"/>
    <p:sldId id="267" r:id="rId7"/>
    <p:sldId id="301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271" r:id="rId17"/>
    <p:sldId id="303" r:id="rId18"/>
    <p:sldId id="381" r:id="rId19"/>
    <p:sldId id="276" r:id="rId20"/>
    <p:sldId id="382" r:id="rId21"/>
    <p:sldId id="383" r:id="rId22"/>
    <p:sldId id="280" r:id="rId23"/>
  </p:sldIdLst>
  <p:sldSz cx="12192000" cy="6858000"/>
  <p:notesSz cx="6858000" cy="9144000"/>
  <p:embeddedFontLst>
    <p:embeddedFont>
      <p:font typeface="Arial Narrow" panose="020B0606020202030204" pitchFamily="34" charset="0"/>
      <p:regular r:id="rId3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A4DD"/>
    <a:srgbClr val="20517C"/>
    <a:srgbClr val="E8EAE9"/>
    <a:srgbClr val="FFFFFF"/>
    <a:srgbClr val="A5A5A5"/>
    <a:srgbClr val="16A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31" autoAdjust="0"/>
    <p:restoredTop sz="85766" autoAdjust="0"/>
  </p:normalViewPr>
  <p:slideViewPr>
    <p:cSldViewPr showGuides="1">
      <p:cViewPr varScale="1">
        <p:scale>
          <a:sx n="88" d="100"/>
          <a:sy n="88" d="100"/>
        </p:scale>
        <p:origin x="319" y="68"/>
      </p:cViewPr>
      <p:guideLst>
        <p:guide orient="horz" pos="2172"/>
        <p:guide pos="3795"/>
        <p:guide pos="7061"/>
        <p:guide pos="6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font" Target="fonts/font1.fntdata"/><Relationship Id="rId3" Type="http://schemas.openxmlformats.org/officeDocument/2006/relationships/slide" Target="slides/slide1.xml"/><Relationship Id="rId29" Type="http://schemas.openxmlformats.org/officeDocument/2006/relationships/customXml" Target="../customXml/item1.xml"/><Relationship Id="rId28" Type="http://schemas.openxmlformats.org/officeDocument/2006/relationships/customXmlProps" Target="../customXml/itemProps7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0BA0B-DAEA-4680-AAC1-9E8B91E606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DBA15-3F6E-4149-9019-6609FD57F75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4680" y="0"/>
            <a:ext cx="12216680" cy="2132856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 userDrawn="1"/>
        </p:nvSpPr>
        <p:spPr>
          <a:xfrm>
            <a:off x="-24680" y="5301208"/>
            <a:ext cx="12216680" cy="1556792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KSO_Shape"/>
          <p:cNvSpPr/>
          <p:nvPr userDrawn="1"/>
        </p:nvSpPr>
        <p:spPr bwMode="auto">
          <a:xfrm>
            <a:off x="8040216" y="2564904"/>
            <a:ext cx="3313621" cy="2016224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rgbClr val="20517C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6" name="文本占位符 145"/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2924944"/>
            <a:ext cx="6549312" cy="8086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毕业论文答辩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  <a:endParaRPr lang="zh-CN" altLang="en-US" dirty="0"/>
          </a:p>
        </p:txBody>
      </p:sp>
      <p:sp>
        <p:nvSpPr>
          <p:cNvPr id="149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839415" y="3958958"/>
            <a:ext cx="3379105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学院：金融学院</a:t>
            </a:r>
            <a:endParaRPr lang="zh-CN" altLang="en-US" dirty="0"/>
          </a:p>
        </p:txBody>
      </p:sp>
      <p:sp>
        <p:nvSpPr>
          <p:cNvPr id="150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4362537" y="3958958"/>
            <a:ext cx="3389647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专业：国际金融</a:t>
            </a:r>
            <a:endParaRPr lang="zh-CN" altLang="en-US" dirty="0"/>
          </a:p>
        </p:txBody>
      </p:sp>
      <p:sp>
        <p:nvSpPr>
          <p:cNvPr id="151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6717772" y="5950099"/>
            <a:ext cx="2618588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答辩人：北纬君</a:t>
            </a:r>
            <a:endParaRPr lang="zh-CN" altLang="en-US" dirty="0"/>
          </a:p>
        </p:txBody>
      </p:sp>
      <p:sp>
        <p:nvSpPr>
          <p:cNvPr id="152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9475105" y="5950099"/>
            <a:ext cx="2716895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指导老师：北纬君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3359696" cy="685800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23392" y="836712"/>
            <a:ext cx="2003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0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 userDrawn="1"/>
        </p:nvSpPr>
        <p:spPr>
          <a:xfrm>
            <a:off x="830161" y="1852375"/>
            <a:ext cx="1590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2400" b="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01</a:t>
            </a:r>
            <a:endParaRPr lang="zh-CN" altLang="en-US" dirty="0"/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02</a:t>
            </a:r>
            <a:endParaRPr lang="zh-CN" altLang="en-US" dirty="0"/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03</a:t>
            </a:r>
            <a:endParaRPr lang="zh-CN" altLang="en-US" dirty="0"/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04</a:t>
            </a:r>
            <a:endParaRPr lang="zh-CN" altLang="en-US" dirty="0"/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 hasCustomPrompt="1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05</a:t>
            </a:r>
            <a:endParaRPr lang="zh-CN" altLang="en-US" dirty="0"/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 hasCustomPrompt="1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06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 userDrawn="1"/>
        </p:nvCxnSpPr>
        <p:spPr>
          <a:xfrm flipH="1">
            <a:off x="6672064" y="1935872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 flipH="1">
            <a:off x="6672064" y="2731007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 userDrawn="1"/>
        </p:nvCxnSpPr>
        <p:spPr>
          <a:xfrm flipH="1">
            <a:off x="6672064" y="3485862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 userDrawn="1"/>
        </p:nvCxnSpPr>
        <p:spPr>
          <a:xfrm flipH="1">
            <a:off x="6672064" y="4250464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占位符 148"/>
          <p:cNvSpPr>
            <a:spLocks noGrp="1"/>
          </p:cNvSpPr>
          <p:nvPr>
            <p:ph type="body" sz="quarter" idx="17" hasCustomPrompt="1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  <a:endParaRPr lang="zh-CN" altLang="en-US" dirty="0"/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 hasCustomPrompt="1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研究思路与方法</a:t>
            </a:r>
            <a:endParaRPr lang="zh-CN" altLang="en-US" dirty="0"/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 hasCustomPrompt="1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研究难点</a:t>
            </a:r>
            <a:endParaRPr lang="zh-CN" altLang="en-US" dirty="0"/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 hasCustomPrompt="1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研究数据</a:t>
            </a:r>
            <a:endParaRPr lang="zh-CN" altLang="en-US" dirty="0"/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 hasCustomPrompt="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研究应用与成果</a:t>
            </a:r>
            <a:endParaRPr lang="zh-CN" altLang="en-US" dirty="0"/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 hasCustomPrompt="1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研究结论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/>
        </p:nvSpPr>
        <p:spPr>
          <a:xfrm>
            <a:off x="5179328" y="1916832"/>
            <a:ext cx="1800200" cy="1800200"/>
          </a:xfrm>
          <a:prstGeom prst="ellipse">
            <a:avLst/>
          </a:prstGeom>
          <a:noFill/>
          <a:ln w="19050">
            <a:solidFill>
              <a:srgbClr val="2051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612203" y="2421509"/>
            <a:ext cx="1044178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5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5124013" y="3890952"/>
            <a:ext cx="1891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5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503712" y="4372336"/>
            <a:ext cx="5195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aseline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  <a:endParaRPr lang="zh-CN" altLang="en-US" dirty="0"/>
          </a:p>
        </p:txBody>
      </p:sp>
      <p:sp>
        <p:nvSpPr>
          <p:cNvPr id="57" name="矩形 56"/>
          <p:cNvSpPr/>
          <p:nvPr userDrawn="1"/>
        </p:nvSpPr>
        <p:spPr>
          <a:xfrm>
            <a:off x="-24680" y="0"/>
            <a:ext cx="12216680" cy="126876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 userDrawn="1"/>
        </p:nvSpPr>
        <p:spPr>
          <a:xfrm>
            <a:off x="-24680" y="5661248"/>
            <a:ext cx="12216680" cy="119564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 userDrawn="1"/>
        </p:nvSpPr>
        <p:spPr>
          <a:xfrm>
            <a:off x="-24680" y="0"/>
            <a:ext cx="12216680" cy="1124744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  <a:endParaRPr lang="zh-CN" altLang="en-US" dirty="0"/>
          </a:p>
        </p:txBody>
      </p:sp>
      <p:cxnSp>
        <p:nvCxnSpPr>
          <p:cNvPr id="64" name="直接连接符 63"/>
          <p:cNvCxnSpPr/>
          <p:nvPr userDrawn="1"/>
        </p:nvCxnSpPr>
        <p:spPr>
          <a:xfrm flipH="1">
            <a:off x="1102301" y="407372"/>
            <a:ext cx="307464" cy="484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39416" y="2709679"/>
            <a:ext cx="6549312" cy="808633"/>
          </a:xfrm>
        </p:spPr>
        <p:txBody>
          <a:bodyPr/>
          <a:p>
            <a:r>
              <a:rPr lang="zh-CN" altLang="en-US"/>
              <a:t>推荐系统——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839415" y="4461878"/>
            <a:ext cx="3379105" cy="503237"/>
          </a:xfrm>
        </p:spPr>
        <p:txBody>
          <a:bodyPr/>
          <a:p>
            <a:r>
              <a:rPr lang="zh-CN" altLang="en-US"/>
              <a:t>学院：信息学院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401272" y="4461878"/>
            <a:ext cx="3389647" cy="503237"/>
          </a:xfrm>
        </p:spPr>
        <p:txBody>
          <a:bodyPr/>
          <a:p>
            <a:r>
              <a:rPr lang="zh-CN" altLang="en-US"/>
              <a:t>专业：计算机系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8081010" y="5949950"/>
            <a:ext cx="2882900" cy="503555"/>
          </a:xfrm>
        </p:spPr>
        <p:txBody>
          <a:bodyPr/>
          <a:p>
            <a:r>
              <a:rPr lang="zh-CN" altLang="en-US"/>
              <a:t>汇报人：吴朱冠宇</a:t>
            </a:r>
            <a:endParaRPr lang="zh-CN" altLang="en-US"/>
          </a:p>
        </p:txBody>
      </p:sp>
      <p:sp>
        <p:nvSpPr>
          <p:cNvPr id="7" name="文本占位符 1"/>
          <p:cNvSpPr>
            <a:spLocks noGrp="1"/>
          </p:cNvSpPr>
          <p:nvPr/>
        </p:nvSpPr>
        <p:spPr>
          <a:xfrm>
            <a:off x="839470" y="3518535"/>
            <a:ext cx="7158990" cy="80899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4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/>
              <a:t>基于协同过滤算法的电影推荐系统</a:t>
            </a:r>
            <a:endParaRPr lang="zh-CN" altLang="en-US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640" y="347980"/>
            <a:ext cx="8615680" cy="330835"/>
          </a:xfrm>
        </p:spPr>
        <p:txBody>
          <a:bodyPr/>
          <a:lstStyle/>
          <a:p>
            <a:r>
              <a:rPr lang="zh-CN" altLang="en-US" dirty="0"/>
              <a:t>算法介绍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基于内容的推荐系统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67715" y="1557020"/>
            <a:ext cx="10683240" cy="6144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损失函数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-         ：用户 j 对电影 i 的真实评分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- n：特征数量。最后一大项为「正则化项」，调整     防止      过拟合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334E55B0-647D-440b-865C-3EC943EB4CBC-2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301875"/>
            <a:ext cx="10058400" cy="1106170"/>
          </a:xfrm>
          <a:prstGeom prst="rect">
            <a:avLst/>
          </a:prstGeom>
        </p:spPr>
      </p:pic>
      <p:pic>
        <p:nvPicPr>
          <p:cNvPr id="5" name="334E55B0-647D-440b-865C-3EC943EB4CBC-4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55" y="4001770"/>
            <a:ext cx="734695" cy="431165"/>
          </a:xfrm>
          <a:prstGeom prst="rect">
            <a:avLst/>
          </a:prstGeom>
        </p:spPr>
      </p:pic>
      <p:pic>
        <p:nvPicPr>
          <p:cNvPr id="7" name="334E55B0-647D-440b-865C-3EC943EB4CBC-5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320" y="4705985"/>
            <a:ext cx="222885" cy="3130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640" y="347980"/>
            <a:ext cx="8615680" cy="330835"/>
          </a:xfrm>
        </p:spPr>
        <p:txBody>
          <a:bodyPr/>
          <a:lstStyle/>
          <a:p>
            <a:r>
              <a:rPr lang="zh-CN" altLang="en-US" dirty="0"/>
              <a:t>算法介绍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基于内容的推荐系统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67715" y="1557020"/>
            <a:ext cx="10683240" cy="4963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算法缺点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电影内容矩阵 X 难以得出。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640" y="347980"/>
            <a:ext cx="8615680" cy="330835"/>
          </a:xfrm>
        </p:spPr>
        <p:txBody>
          <a:bodyPr/>
          <a:lstStyle/>
          <a:p>
            <a:r>
              <a:rPr lang="zh-CN" altLang="en-US" dirty="0"/>
              <a:t>算法介绍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基于矩阵分解的协同过滤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67715" y="1557020"/>
            <a:ext cx="10683240" cy="5111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目标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已知：电影评分矩阵 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用户喜好矩阵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要求出：对应的电影内容矩阵 X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从而：预测出每个用户对于没有看过电影的评分。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334E55B0-647D-440b-865C-3EC943EB4CBC-6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2885" y="2928620"/>
            <a:ext cx="228600" cy="3860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640" y="347980"/>
            <a:ext cx="8615680" cy="330835"/>
          </a:xfrm>
        </p:spPr>
        <p:txBody>
          <a:bodyPr/>
          <a:lstStyle/>
          <a:p>
            <a:r>
              <a:rPr lang="zh-CN" altLang="en-US" dirty="0"/>
              <a:t>算法介绍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基于矩阵分解的协同过滤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67715" y="1557020"/>
            <a:ext cx="10683240" cy="4963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损失函数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 m：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电影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数量。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其他的和前面的损失函数一样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334E55B0-647D-440b-865C-3EC943EB4CBC-7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453640"/>
            <a:ext cx="10058400" cy="10896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640" y="347980"/>
            <a:ext cx="8615680" cy="330835"/>
          </a:xfrm>
        </p:spPr>
        <p:txBody>
          <a:bodyPr/>
          <a:lstStyle/>
          <a:p>
            <a:r>
              <a:rPr lang="zh-CN" altLang="en-US" dirty="0"/>
              <a:t>算法介绍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基于矩阵分解的协同过滤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67715" y="1557020"/>
            <a:ext cx="10683240" cy="3635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总体损失函数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我们发现，两种方法第一项一样，因此可以合并来求：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334E55B0-647D-440b-865C-3EC943EB4CBC-8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995" y="3895090"/>
            <a:ext cx="10266680" cy="8426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5406" y="3890952"/>
            <a:ext cx="2340139" cy="496824"/>
          </a:xfrm>
        </p:spPr>
        <p:txBody>
          <a:bodyPr/>
          <a:lstStyle/>
          <a:p>
            <a:r>
              <a:rPr lang="en-US" altLang="zh-CN" dirty="0"/>
              <a:t>PART  THREE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模型训练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640" y="347980"/>
            <a:ext cx="7280910" cy="612775"/>
          </a:xfrm>
        </p:spPr>
        <p:txBody>
          <a:bodyPr/>
          <a:lstStyle/>
          <a:p>
            <a:r>
              <a:rPr lang="zh-CN" altLang="en-US" dirty="0"/>
              <a:t>模型训练：得到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用户喜好</a:t>
            </a:r>
            <a:r>
              <a:rPr lang="zh-CN" altLang="en-US" dirty="0"/>
              <a:t>矩阵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95400" y="1772816"/>
            <a:ext cx="8542664" cy="919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1080" y="1496575"/>
            <a:ext cx="8319770" cy="11372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经过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1000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Epoch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，我们得到了用户喜好矩阵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并保存：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 descr="截屏2021-06-02 上午9.16.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" y="2153920"/>
            <a:ext cx="503047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640" y="347980"/>
            <a:ext cx="7280910" cy="612775"/>
          </a:xfrm>
        </p:spPr>
        <p:txBody>
          <a:bodyPr/>
          <a:lstStyle/>
          <a:p>
            <a:r>
              <a:rPr lang="zh-CN" altLang="en-US" dirty="0"/>
              <a:t>模型训练：训练可视化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95400" y="1772816"/>
            <a:ext cx="8542664" cy="919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1080" y="1496575"/>
            <a:ext cx="5232400" cy="11372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使用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tensotboard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可视化训练进度：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 descr="截屏2021-06-02 上午9.21.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180590"/>
            <a:ext cx="8171180" cy="39935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5406" y="3890952"/>
            <a:ext cx="2340139" cy="496824"/>
          </a:xfrm>
        </p:spPr>
        <p:txBody>
          <a:bodyPr/>
          <a:lstStyle/>
          <a:p>
            <a:r>
              <a:rPr lang="en-US" altLang="zh-CN" dirty="0"/>
              <a:t>PART  FORE 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结果演示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640" y="347980"/>
            <a:ext cx="7280910" cy="612775"/>
          </a:xfrm>
        </p:spPr>
        <p:txBody>
          <a:bodyPr/>
          <a:lstStyle/>
          <a:p>
            <a:r>
              <a:rPr lang="zh-CN" altLang="en-US" dirty="0"/>
              <a:t>结果演示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95400" y="1772816"/>
            <a:ext cx="8542664" cy="919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36955" y="1772920"/>
            <a:ext cx="1010729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为了将模型训练和结果演示分开，我新建了一个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notebook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，专门用于读取数据、然后给用户提供服务：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 descr="截屏2021-06-02 上午9.33.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955" y="3133725"/>
            <a:ext cx="10530205" cy="23634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5159896" y="1916832"/>
            <a:ext cx="2232248" cy="503237"/>
          </a:xfrm>
        </p:spPr>
        <p:txBody>
          <a:bodyPr/>
          <a:lstStyle/>
          <a:p>
            <a:r>
              <a:rPr lang="en-US" altLang="zh-CN" dirty="0"/>
              <a:t>PART  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5159896" y="2681434"/>
            <a:ext cx="2232248" cy="503237"/>
          </a:xfrm>
        </p:spPr>
        <p:txBody>
          <a:bodyPr/>
          <a:lstStyle/>
          <a:p>
            <a:r>
              <a:rPr lang="en-US" altLang="zh-CN" dirty="0"/>
              <a:t>PART  02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5159896" y="3446036"/>
            <a:ext cx="2232248" cy="503237"/>
          </a:xfrm>
        </p:spPr>
        <p:txBody>
          <a:bodyPr/>
          <a:lstStyle/>
          <a:p>
            <a:r>
              <a:rPr lang="en-US" altLang="zh-CN" dirty="0"/>
              <a:t>PART  03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159896" y="4210638"/>
            <a:ext cx="2232248" cy="503237"/>
          </a:xfrm>
        </p:spPr>
        <p:txBody>
          <a:bodyPr/>
          <a:lstStyle/>
          <a:p>
            <a:r>
              <a:rPr lang="en-US" altLang="zh-CN" dirty="0"/>
              <a:t>PART  04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7392144" y="1916832"/>
            <a:ext cx="2232248" cy="503237"/>
          </a:xfrm>
        </p:spPr>
        <p:txBody>
          <a:bodyPr/>
          <a:lstStyle/>
          <a:p>
            <a:r>
              <a:rPr lang="zh-CN" altLang="en-US" dirty="0"/>
              <a:t>大作业简介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7392144" y="2678494"/>
            <a:ext cx="3960440" cy="481300"/>
          </a:xfrm>
        </p:spPr>
        <p:txBody>
          <a:bodyPr/>
          <a:lstStyle/>
          <a:p>
            <a:r>
              <a:rPr lang="zh-CN" altLang="en-US" dirty="0"/>
              <a:t>算法介绍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9"/>
          </p:nvPr>
        </p:nvSpPr>
        <p:spPr>
          <a:xfrm>
            <a:off x="7392144" y="3442775"/>
            <a:ext cx="3168352" cy="503237"/>
          </a:xfrm>
        </p:spPr>
        <p:txBody>
          <a:bodyPr/>
          <a:lstStyle/>
          <a:p>
            <a:r>
              <a:rPr lang="zh-CN" altLang="en-US" dirty="0"/>
              <a:t>模型训练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0"/>
          </p:nvPr>
        </p:nvSpPr>
        <p:spPr>
          <a:xfrm>
            <a:off x="7392144" y="4210869"/>
            <a:ext cx="3168352" cy="503237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结果演示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6672064" y="5805264"/>
            <a:ext cx="432048" cy="432048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640" y="347980"/>
            <a:ext cx="7280910" cy="612775"/>
          </a:xfrm>
        </p:spPr>
        <p:txBody>
          <a:bodyPr/>
          <a:lstStyle/>
          <a:p>
            <a:r>
              <a:rPr lang="zh-CN" altLang="en-US" dirty="0"/>
              <a:t>结果演示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95400" y="1772816"/>
            <a:ext cx="8542664" cy="919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 descr="截屏2021-06-02 上午9.34.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0" y="1497330"/>
            <a:ext cx="10033635" cy="4889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52900" y="1930400"/>
            <a:ext cx="3848100" cy="13985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  <a:defRPr/>
            </a:pPr>
            <a:r>
              <a:rPr lang="en-US" sz="8000" dirty="0">
                <a:solidFill>
                  <a:srgbClr val="FFFFFF"/>
                </a:solidFill>
              </a:rPr>
              <a:t>THANKS</a:t>
            </a:r>
            <a:endParaRPr lang="zh-CN" altLang="en-US" sz="8000" dirty="0">
              <a:solidFill>
                <a:srgbClr val="FFFFFF"/>
              </a:solidFill>
            </a:endParaRPr>
          </a:p>
        </p:txBody>
      </p:sp>
      <p:cxnSp>
        <p:nvCxnSpPr>
          <p:cNvPr id="3" name="直接连接符 6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4152900" y="3352800"/>
            <a:ext cx="3848100" cy="0"/>
          </a:xfrm>
          <a:prstGeom prst="line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直接连接符 8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2930526" y="5346700"/>
            <a:ext cx="6696075" cy="0"/>
          </a:xfrm>
          <a:prstGeom prst="line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PART  ONE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大作业简介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大作业简介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21688" y="1861071"/>
            <a:ext cx="10604608" cy="2379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本大作业是一个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基于协同过滤算法的电影推荐系统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。该程序首先读取了经典数据集《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movieLens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》，然后创建电影评分矩阵 rating 和评分记录矩阵 record。紧接着我们按照：搭建模型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训练模型构建了完整的推荐系统。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模型训练使用了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tensorflow 1.2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，代码在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jupyter notebook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上运行。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PART  TWO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640" y="347980"/>
            <a:ext cx="8058785" cy="420370"/>
          </a:xfrm>
        </p:spPr>
        <p:txBody>
          <a:bodyPr/>
          <a:lstStyle/>
          <a:p>
            <a:r>
              <a:rPr lang="zh-CN" altLang="en-US" dirty="0"/>
              <a:t>算法介绍：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基于内容的推荐系统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67715" y="1557020"/>
            <a:ext cx="9285605" cy="378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矩阵介绍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-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电影内容矩阵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：所有用户对于所有电影的评分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indent="0">
              <a:lnSpc>
                <a:spcPct val="120000"/>
              </a:lnSpc>
              <a:buFont typeface="Arial" panose="020B0604020202090204" pitchFamily="34" charset="0"/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1518920" y="3465830"/>
          <a:ext cx="85344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爱情片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喜剧片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武侠片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摔跤吧，爸爸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</a:t>
                      </a:r>
                      <a:endParaRPr lang="en-US" altLang="zh-CN"/>
                    </a:p>
                  </a:txBody>
                  <a:tcPr/>
                </a:tc>
              </a:tr>
              <a:tr h="3632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精武英雄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小时代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死侍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640" y="347980"/>
            <a:ext cx="9721850" cy="385445"/>
          </a:xfrm>
        </p:spPr>
        <p:txBody>
          <a:bodyPr/>
          <a:lstStyle/>
          <a:p>
            <a:r>
              <a:rPr lang="zh-CN" altLang="en-US" dirty="0"/>
              <a:t>算法介绍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基于内容的推荐系统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67715" y="1557020"/>
            <a:ext cx="9285605" cy="378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矩阵介绍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-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电影评分矩阵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：所有用户对于所有电影的评分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indent="0">
              <a:lnSpc>
                <a:spcPct val="120000"/>
              </a:lnSpc>
              <a:buFont typeface="Arial" panose="020B0604020202090204" pitchFamily="34" charset="0"/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478915" y="3522345"/>
          <a:ext cx="943737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895"/>
                <a:gridCol w="1572895"/>
                <a:gridCol w="1572895"/>
                <a:gridCol w="1572895"/>
                <a:gridCol w="1572895"/>
                <a:gridCol w="157289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张三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李四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王五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小明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阿勇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摔跤吧，爸爸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？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精武英雄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小时代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？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死侍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？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640" y="347980"/>
            <a:ext cx="10199370" cy="420370"/>
          </a:xfrm>
        </p:spPr>
        <p:txBody>
          <a:bodyPr/>
          <a:lstStyle/>
          <a:p>
            <a:r>
              <a:rPr lang="zh-CN" altLang="en-US" dirty="0"/>
              <a:t>算法介绍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基于内容的推荐系统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67715" y="1557020"/>
            <a:ext cx="9285605" cy="378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矩阵介绍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-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要求出：用户喜好矩阵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indent="0">
              <a:lnSpc>
                <a:spcPct val="120000"/>
              </a:lnSpc>
              <a:buFont typeface="Arial" panose="020B0604020202090204" pitchFamily="34" charset="0"/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478915" y="3522345"/>
          <a:ext cx="943737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895"/>
                <a:gridCol w="1572895"/>
                <a:gridCol w="1572895"/>
                <a:gridCol w="1572895"/>
                <a:gridCol w="1572895"/>
                <a:gridCol w="157289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张三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李四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王五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小明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阿勇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爱情片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喜剧片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武侠片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334E55B0-647D-440b-865C-3EC943EB4CBC-1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670" y="2645410"/>
            <a:ext cx="228600" cy="3860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640" y="347980"/>
            <a:ext cx="8615680" cy="330835"/>
          </a:xfrm>
        </p:spPr>
        <p:txBody>
          <a:bodyPr/>
          <a:lstStyle/>
          <a:p>
            <a:r>
              <a:rPr lang="zh-CN" altLang="en-US" dirty="0"/>
              <a:t>算法介绍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基于内容的推荐系统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67715" y="1557020"/>
            <a:ext cx="10683240" cy="6735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损失函数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- u：用户数量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- r(i,j)：用户 j 对电影 i 进行了评分则为 1，否则为 0.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-          ：j 用户对不同类型电影喜好的向量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- x(i)：i 电影的不同内容成分向量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334E55B0-647D-440b-865C-3EC943EB4CBC-2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301875"/>
            <a:ext cx="10058400" cy="1106170"/>
          </a:xfrm>
          <a:prstGeom prst="rect">
            <a:avLst/>
          </a:prstGeom>
        </p:spPr>
      </p:pic>
      <p:pic>
        <p:nvPicPr>
          <p:cNvPr id="6" name="334E55B0-647D-440b-865C-3EC943EB4CBC-3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310" y="5208270"/>
            <a:ext cx="629285" cy="4324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9ec03a8e-9518-4367-afe9-3733aadb0299}"/>
</p:tagLst>
</file>

<file path=ppt/tags/tag2.xml><?xml version="1.0" encoding="utf-8"?>
<p:tagLst xmlns:p="http://schemas.openxmlformats.org/presentationml/2006/main">
  <p:tag name="KSO_WM_UNIT_TABLE_BEAUTIFY" val="smartTable{a17039e6-5c1b-4eba-9805-4c8229d1d7ba}"/>
</p:tagLst>
</file>

<file path=ppt/tags/tag3.xml><?xml version="1.0" encoding="utf-8"?>
<p:tagLst xmlns:p="http://schemas.openxmlformats.org/presentationml/2006/main">
  <p:tag name="KSO_WM_UNIT_TABLE_BEAUTIFY" val="smartTable{a17039e6-5c1b-4eba-9805-4c8229d1d7ba}"/>
</p:tagLst>
</file>

<file path=ppt/tags/tag4.xml><?xml version="1.0" encoding="utf-8"?>
<p:tagLst xmlns:p="http://schemas.openxmlformats.org/presentationml/2006/main">
  <p:tag name="MH" val="20160508133540"/>
  <p:tag name="MH_LIBRARY" val="GRAPHIC"/>
  <p:tag name="MH_ORDER" val="矩形 4"/>
</p:tagLst>
</file>

<file path=ppt/tags/tag5.xml><?xml version="1.0" encoding="utf-8"?>
<p:tagLst xmlns:p="http://schemas.openxmlformats.org/presentationml/2006/main">
  <p:tag name="MH" val="20160508133540"/>
  <p:tag name="MH_LIBRARY" val="GRAPHIC"/>
  <p:tag name="MH_ORDER" val="直接连接符 6"/>
</p:tagLst>
</file>

<file path=ppt/tags/tag6.xml><?xml version="1.0" encoding="utf-8"?>
<p:tagLst xmlns:p="http://schemas.openxmlformats.org/presentationml/2006/main">
  <p:tag name="MH" val="20160508133540"/>
  <p:tag name="MH_LIBRARY" val="GRAPHIC"/>
  <p:tag name="MH_ORDER" val="直接连接符 8"/>
</p:tagLst>
</file>

<file path=ppt/theme/theme1.xml><?xml version="1.0" encoding="utf-8"?>
<a:theme xmlns:a="http://schemas.openxmlformats.org/drawingml/2006/main" name="Office 主题">
  <a:themeElements>
    <a:clrScheme name="自定义 2">
      <a:dk1>
        <a:srgbClr val="20517C"/>
      </a:dk1>
      <a:lt1>
        <a:srgbClr val="FFFFFF"/>
      </a:lt1>
      <a:dk2>
        <a:srgbClr val="20517C"/>
      </a:dk2>
      <a:lt2>
        <a:srgbClr val="FFFFFF"/>
      </a:lt2>
      <a:accent1>
        <a:srgbClr val="20517C"/>
      </a:accent1>
      <a:accent2>
        <a:srgbClr val="FFFFF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论文答辩主题字体">
      <a:majorFont>
        <a:latin typeface="华文细黑"/>
        <a:ea typeface="微软雅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1hIUm9aWFJoSUZ4ZCIsCiAgICJMYXRleEltZ0Jhc2U2NCIgOiAiaVZCT1J3MEtHZ29BQUFBTlNVaEVVZ0FBQUNNQUFBQTdCQU1BQUFBRGNpNmNBQUFBTUZCTVZFWC8vLzhBQUFBQUFBQUFBQUFBQUFBQUFBQUFBQUFBQUFBQUFBQUFBQUFBQUFBQUFBQUFBQUFBQUFBQUFBQUFBQUF2M2FCN0FBQUFEM1JTVGxNQVZLdmQ3ODJKWmlLN0VFUjJNcG1pVmxleEFBQUFDWEJJV1hNQUFBN0VBQUFPeEFHVkt3NGJBQUFCNVVsRVFWUTRFVlZVdTFFRFFRd1ZZRERZZ09uZ0dDakFkSEFtSlRraVV0TUI3c0R1QUdZSW1DSEJBYm1ab1FDN0E3c0R1d01ZT1A2Zng1TzB0M2NvT0dtZlB2dFdxejJSS0V2NytVbGNtRkhQa09Ld2lxMm5lVThTOUNwWWdtdVJKcjVLYUJNZnV1am1KVFRGa1M3NlpXWWRtQ2swUjBlVnloamZwbHY0TVMzU3lIQmdaZzIvQWRvQTdzeGN3WE9BRWp5NXRRcTR3YnozQ05rMnNneGNSS2huVmhJb2lLd0FFNE15cDA2YjBLbEM1RmtjclFVc0ZLb2hjaDRCdXdyMVF6VE5lZGdvQlFicW9uQ2pYYW9sNEVXWEttZGVpN3Y0bVFuZGVBM21GOGNYT0M4R2R6U0pzazVvaHpvTEc5TWtRMjNsVnZCbzFEYnRZVlNLQ0h1ai9TTDN5S0VGYTl3WWVMVVFmdWJBR3hVM2ZOa0wwblUrVkZWNVpGUjFUZnZZT1V6b1VXa1NPbzNzREZvak5CQzlpbkJQMW1hbHhUNUVXaVB2Q2RsRlduM1lmWjZYZHlGdDI1QXpnMCtyelU4R0c2K2s3SmIyWkVnUDh5OUNGRnRqb3pRdGI0dzlzUnBubnErQkxMdFFUZWhPTmFVZDdwT0pBd09rNGYwVEllU0k4SVErZUNRUklGWmZtRG1QMEJUaGFZd2lsQ0ZNR2NNOWNiUElFNDc4MExBUmNqZUV6b0ZCN1NKUEoyT21FTTg4TVJjL1hYOXZ0OFVESVpSNEoyNWlRM1EwSHVuWXJnU3hpSTdsZ3o4QldpcGpGcnYvL3p0b3BubUszNkc1aTAvOTh2bXFndndCKy9GTlVzMXQweWtBQUFBQVNVVk9SSzVDWUlJPSIKfQo="/>
    </extobj>
    <extobj name="334E55B0-647D-440b-865C-3EC943EB4CBC-2">
      <extobjdata type="334E55B0-647D-440b-865C-3EC943EB4CBC" data="ewogICAiSW1nU2V0dGluZ0pzb24iIDogIntcImRwaVwiOlwiNjAwXCIsXCJmb3JtYXRcIjpcIlBOR1wiLFwidHJhbnNwYXJlbnRcIjp0cnVlLFwiYXV0b1wiOmZhbHNlfSIsCiAgICJMYXRleCIgOiAiWEZzZ1NpaGNkR2hsZEdFcFBWeG1jbUZqZXpGOWV6SjlYSE4xYlY5N2FqMHhmVjU3ZFgxY2MzVnRYM3RwT25Jb2FTeHFLVDB4ZlZ4c1pXWjBLRnhzWldaMEtGeDBhR1YwWVY1N0tHb3BmVnh5YVdkb2RDbGVWSGhlZXlocEtYMHRlVjU3S0drc2FpbDlYSEpwWjJoMEtWNHlLMXhtY21GamUxeHNZVzFpWkdGOWV6SjlYSE4xYlY5N2FUMHhmVjU3YlgxY2MzVnRYM3RyUFRGOVhtNWNiR1ZtZENoNFgydGVleWhwS1gxY2NtbG5hSFFwWGpJZ1hGMD0iLAogICAiTGF0ZXhJbWdCYXNlNjQiIDogImlWQk9SdzBLR2dvQUFBQU5TVWhFVWdBQUNTRUFBQUVCQkFNQUFBQi9YTzliQUFBQU1GQk1WRVgvLy84QUFBQUFBQUFBQUFBQUFBQUFBQUFBQUFBQUFBQUFBQUFBQUFBQUFBQUFBQUFBQUFBQUFBQUFBQUFBQUFBdjNhQjdBQUFBRDNSU1RsTUFadS9kelVTSm1hdTdJbFFRZGpKNFRHb0ZBQUFBQ1hCSVdYTUFBQTdFQUFBT3hBR1ZLdzRiQUFBZ0FFbEVRVlI0QWUyOWZZd3N5M1VmMXZ0MTkrN3U3SWRsQVRKanliTzhKR1dSb2pnclBza2hpVWZQZ3FScHlxWThhOG15SUF2SkxFeUVqSndZYytNUVltSVFtb1hFZk5oV01sZVBzaTNaaEdmQVo4bVdGWGczNFI4eVpTRXp2bytPUGtKcEY3R1RnRUdTR1ZDeUVqbEE1bXIzT255ZjdQeXF1K3VydTZxNnVydTZkL1pPOXg4ejFWV256amwxK3ZTcFU2ZE9kM3RlZmRRU3FDV2dsOERHSjFzM0h6N1J0OWN0dFFScUNkUVNxRXdDS3kwZngvVi9XQm5CbWxBdGdWb0N0UVIwRXRodTMvelAvK2pQdDMzL1FBZFIxOWNTcUNWUVM2QXFDY3h2WmlDMTYvc3ZWMFd4cGxOTG9KWkFMUUdOQkxaYm53dGE1cjUvcGdHcHEyc0oxQktvSlZDUkJOYWZob1EyZlAvM0t5SlprNmtsVUV1Z2xvQkdBdVBYbzRhQjcwODBNSFYxTFlGYUFyVUVxcEhBOEdGRTU5ejNyNm9oV1ZPcEpWQkxvSmFBV2dJTi8vbzBiRm4zL1NNMVRGMWJTeUFtZ1owWDNrcW5yMThjeGRycTAxb0NCU1N3NS90dmhOM3YrVDVkd0JYQWw3WHJ4MjcrT3VueWYzM2crc01qVXZqQmQxOS83NFFVc2gzMzJ1OFpvY2ZlSjF0di9iRnNQV3ZvSEJKb0RKOTJia1pCeHgzLzZ6a1ExRjFxQ1dna2dJQjJGTnBlOGYxWE5VRGxWYi8wZE9oajJmaDcvbnQvd3Y4YXlQdzUvM3Rlb0NZeUE5VkcrM3RJOTczaHpjKzA2eTNERElMTENmclN5NU0xL3pqb3ZKcmpjdVdrV25kYkJnbHMrLzRyNFRoM2ZQL2ZWRDdpNGRXTy8vOGhHZXJUbnRlREtkbjAvM2ZQRzJTUFoyMjk0WTM5VTIvNnRZbDNyODZyS3Y4cURrKzkrLzVyQVozNUxXaE4rUU9zS2R5ZUJOcVJabm53a1NyM3Z6ZVFsWWt0dnNHZnd2alhvZHJEbjBSaE5idXYxajN6OXYzWDd6OGRvWHZIUDhGdmZaUW9nUlc0MVZ1WVNjZ3h2WTIxZm9sanExSGZ0Z1IrNGVZZ1pBRloyNVd2MnJaQXNlVi9VK0Nsd2JuWklnczN6TDZocm1lUXpIQUVPL2I3L1Vla0MvRzE2cU5VQ2F6aHNxMEZxMnpQRzliN0lhWEtlb21SYi9uK1lkWERQejhtUGxJcnNDUXIvblgvSVdGZ00vTzZheHR6OXI1L0hTNC9tL1V0VXZabGJPS0NuVWNKdFQ2SkE5WkhMUUgzRXRpL0JkM3FYWGtOdkhaZ1FrYURWV01ZWTc5UFkrM1dZN3lIN2NKTDMzOW4wR0hxUDdIdVdBUG1ra0Q3aExpaXI1TysyS3M5eUlXajdsUkxJRVVDVTk4ZnBZQTRiMjZQUEd6MmhRRjFaQjlnTVlCam5jYmFyY21SVlVUWGorSkgvZXBkUFd0R253M0F4alhHMGZJZmtkRmdyVDhpLy9WUlM4QzFCRnBSWU1BMVhnTyt4bzJIdmJGUXRSRStpdmJZVmpNemNubEU1dXhvejNBWWJVc2I2TlpOaFNTdy9YN3VHMjM1eER6VlJ5MEI1eExBb3VuUU9kSVVoTnZmUVR5aWFKSmRwYnA5bVRuRDVmTlhaSXN0OUxBd2VaK2xrSzJiaTB0Z0UxdWtCTXRxNXFCZmNkb2xZL2dHekpQMVVaNEUxcTR2ckpDZis5Y2pLMERIUVB0VXBjL3BGdHM0VnhZQ2Zaa0tFcXdPSExOWW8wdEtZRFZ5U1dtQU93bHhWMnZ1VVdmN3JnNWcwZm5lc3ZRNE9ybnNRUEhSejJrK0ZETkUvVHloYVVSWVE4dGJCemFLWHhNTERPUG9zaldwYTJyUjUyNkE5T3BWZjhrWHFvTms1dlFEWHZoSk9sUUpFQ3pEamhtaUtHYWFqUllNMFNUb1VRYzJzZ2t1Si9RZ21qWUcxYS8xYzNKczJlMWU1cDFlUzhRMUdKWEFTMWFCNHFuL0x0cWgybitXWWRlT0l0ejU5cE8zL0dqMXYyODEzR3JIK0F4U285RTYrdi9NRExIdmYvU1pHY3VDRHFUUnNzaGhXL0Z2SnJmRFA4MkNRbDdTVmNBQk50OXlzTUlNVWZPV1ZwKzNJNzNib2txbmpXY3VhcmQ1YXplQ3QvdXB4UEVmM05iMUxaZnU1Mm5zMkVDbUdUa29CcEJ5bXFEU1lmd0hEL3JPQWhJMFpwcU4zamtOUncyZnRXVkVOamxVQkUyamRkaWhIVlZFc2hveWZmOGQxUkJLVWtGQ1lQeDRSbmY5TUo4OVRJNWZxbG1oKzF4U2JaNlRyMTcveVV6eEtLajBKS0NEUUZaSWI1N3JmZC9ONklGUHVGcW5JWjVGKy8zQkQvamY5ZTh0R2xONStkbU1ValdRUk9aNUcyL0xpMmJoK3NIU3ptNkxxYmJ2di8xbmZ2UXYveTk5ZkJibzR4Ly8rQ2RlWUsvbHVDMk9TcVBiVGJVM1RXZGg3YjhQTTMrYVlTVDNhZnlIWldyM2lXM1pQTTZBZzRBT29xZlpZT0ZtbnZjdkpxUnVvWTV2Q09hL2I1MHNGRk81bWRtSzRyK0JRM3UvK3JmWTVHWThwU1BkUWt3Qks2TVpqc05mRGZDeXg3bCtKL1crTFlPUEtuQmlRWFJncExQaXY4L1lucVh4ZjhEamFSUDdEaXhCZTUrS1A5aHFPeit5UnhGQTBtRFplbURoSW5jckk0NHl3Vi8wMy84WGZ1NWpDL3k5bDcwSG93emozNG9pQWVja3QyVDFTWWFlQ3cyS1I1cXVib3ZCVGJxM05HZmIzdTFuOXV0QVBScGswVWg3K3NxRXRLeUVObG9EWkZ2ZDg3TWtkTEQ0VHpkNnZBMUtjWUZuUWg3YWtndmhXRGpxa2hpMm5WZXk5UzRmZXMvLzQ0VEkxRi9ZaFBKdUZNK3prOFg5YUVlelI2N2EvSkZkcDhXSE9vOE03VzF3dWtvamNsQ1NpUDcwMlhFK1l4TEZpMFpHc1NyeGREZTZUY2dEcThXUFZaOTZPemE0V0laZEwwcHdDZU5KclpGTlp3N0RJcXhUa3JHM3RYQlg4dk9oellkbmpuZlVMZUx4cTNTSHdZNjU2RTJkR0EvRTNjY1U4a3djMkpZK3VyV0JkS2xETkdSSjQyTW5OK1N0amNoQUdKSiszdEE4amQ2UXR2L0VBR1RkaE9BZ3RmRVdmVmlHWFNmeXJOYkpQYnVUOWI2OVR4K0s2eE9kbXQrZVhtbUczRGtPRzdwcEMyaE4vN0tyZjdPVnpTSnRoUEorN0pPZzM0T3l1YXNLUDJidVdWVzBFblFHeDFFVit4YUgxM1Z5UXlZb0xVTEZuSmxkQlRlN05NbzBQMWEwWnE3Q2JoZEZhTkdYWmRqUmdIancxTXZqckpNRGUrQ3pSL3k5OW9VRjVTcEJkbWlLRmZhbWNBc3Yyckg5Smx5elRLczJyMDN1M2UzMlg0U1B0SnY1bForTE5uN0tUeS9YTmkvdFhmQ2Z5aDkrNTljalZPT0ZtMWtManBGM3g2TG1sSi9GU215MTJqdUx0ZVE3SFdRSUpNRjhoZFlEMStFa0lIZVB4RXFIVnhsSlg5SkkyUmlaRHZleWVsZ1ppV1VIRDEvWGkzNklkMkY0QzNYc2ZPcXp4QjdSQzJISjJ6blpESm0rUWI3YjBEMjA3TFBvWUFoaG50MGFqenMwOXdocmpDY1JGODFIdDhaTzZZU0hVZHhZUVdpWFB2UC96eDN0TTNReitBSFlCcHdFUE9FNmhMdzFXbC96dnBUWnBJeXA2MEUrMnNQOFg4Vm9iNmZxMHYvV2lIQ0haanZjRGlNS3FnamMrZGQvcVpQUkl1MjEvWThNcjJkZTAvOVovRDRieCtQYnZEYjRuRTU0WU9sSURWSFcvWjI3ZEJud3JwR0podCtwLzRBY0NDUTRTa3BDYUp0S1YwT1NWNi9RNXhyNVI0MjYvaytuWm5SeUJGR3BDVU1VSE51dHA4T0YyMm56NW14WHVVZE5jTVQ0N2Y5dHZ1VzcvcU1aWGk5RlZ3MldITzE4c3ZYZUN6aDkvL0YxOEFsUXkxNExEZGJSVDl2bDgzMUpWL1A3VEZlOC9rSDVkRytMQXBadDFQREdXTUJqWk93WXhkcnluUUlqOVVEVEVmdzQrUjRTanNZTFo4RS9TcCs4K2Eram92M2YvVytiUk1EM09tOC9zZTlYRVdUWHB4YXo2ZnVqaW9obUlwUFpJbVhDZmllQTRhYWYzUjZqWTBwN3pzUHJ3OFhUWkhjQ0d1cUNkajFtaitpNnFTaFJoSVFXODY0ck9yRDgvYy9aaERCMjVZbm1aMGJaczdaSStMcUtkaDJoRkpuYnlqODNpL0JOK1gzNEw5MlNXQ3hzMktjZHFUZ2k1b01lOXA2TkNoT3ZhNXZpNkJ4c2lVcHJiRTNVNURQZ1FvMi90a2hZdU5LTW9GdTlNandkNlZiWktKMDRsbTNIS2lJSUxiTWpjenhaaFJCMVU3OSsvbDRXemZid082TUt5R1lrdHkzR1dXMlJzR2c3WG9ScmtTRUt1d2pzNXVlaFhkME1nRFhLd2lWTjV4ZWMyNTVEbXNycEZtMWhiTFZGZ3RhT0NvdXhPQUloSGFrNHNvWEcwSzF1a3dlZkZ3aytsNzNROHJnbDVoWlZOTFZGNm1SNStLazg3UkhTa2NvanNoQ1lrZVp3VmhFaldDRm1lSTZrSXFZV2d3ejA3ZFhGNENUR3hkSmJKSVF2RG1NeXVaVlRJUjNwVnVoWFJ4VFp3bFV0cGNoekpCZlZqZXd1VVVLdTFzT0Y1SGZwTFJLdXpNRWlYSmw5bm82MENPeVV5VU0vUTVaUVFUNkcxZmxqQlRtdHVudHpRY05JMlRNa3E1WmMyZlI2cVZlbU1YUXdwYStuZlQ1eHZxQ2JzU1hJSC92L1ZVMEM0d3pQa1pRdzBqd29xMUUzT0txMzlocG5zMVNXM1VlQ1g1KzI5Lzk1Rnd2dXpUUXkwK1dKZUNDRWNXaldTbWV0OER6VExxOHpXbzRRVmFOdWlQblBIREhzR00yeVd5UzhsT0hRTE5LOWxwT25ySVlwVDQ4dVN6b1NFWGFyc3MwRVhON0ZlN2JNcUc4VnFWdS9zbGllY2JTS3htVzNTUFBVRlVTK0wxSWtSTDN1djVHb0V5dVdKaDBKZzRZL09CSEhYbDRacjNXb2lwU2pRVlNqYnJ2K3dqNG52K3dXS1RWUGJMdVY0dHpZYW1MYmlHZDUwcEVnTCt3bW5ObUtyU0JjNjQ1dEdGU2tiazNqcXp3THlyeFk5eVczU0RBRVp0ZkYrN3lySEx2SHhvakc4cVFqUVYveFRINVZ1VEI5L3haZldKemoxcXhHM1ZZV2VDMjc1QllKV1VDSFJyM0JpNkVmR1FHc0cySDhMdlRBeTVPT0JCbGdPNkdxVk9wNWRjWlBmM0h0V3lwU3Q2YmhSWjcyekpZRHVlUVdDUXA3WlJUc09uMlJseEhLcXJIcmYxMFBoNFdNbVJGOTF6dllBczlsVWczYmtPdGRldmx5TmVxMnNyQmhiU2pGa2x1a1FkcWUrOERkK3VLZTZhMG5NSTJ6YXU3UlJhQnlYbG5DTUJhSTE0c3dZa3Nlck5WdGtvclFvRzdObTFGcTkxc0RXRzZMaER3eDgvSUI0UjNEVWl2alZhT2YzVkYxdy9hVHF2b1pyY01hbGI0NnMrUVI0Z3JmSVZOdnJXNGIzeGFUMi9yN1loWEUyVGhPMUFVVnUvN25ndjl2R3FuYmI3ZDJ1UzBTM2pWdVdFbmh5blI5VjYvcUFiTEhCdk0zZExjNnZGMkZzcUtPVGZtVURRVXJORFpBN2NyY01SdHVVbUNzMWEwWlQ3amVTQ2JOYWRWdEd1bDBlNVRDenEwMEw3ZEYyay9aaVhIN2FVazgxS3QxdUtwTEdyd1ZOWXNUYlZlMmxvTHplUmludnFqbjF1cTJTYi9hd2tmU1RaaDRuYnJ0MHJEMllucmx5MjJSbWlueFpLd3VadnlpRnk3MXRVR3BDcCtITHp3S0Z3aGdKN1RHMlFWK2pxTmYzWnNHT05HY0pXdDFHOFJkSk0vYm9IYUcwOWFvMnpSNnJtYnZLUWRkb05KeVc2UjJ5cDVQMCszaTRyRjJhWVlYK1R4WklLMG9uWlZMWHhma2NFeWFmQVBNNGNMYk1YY3hkTGJxdGluT2s3L3p5aVJBMDB3OHdLZFd0MTI2dmx1OHoxc0c0MWhxaTRSd2h2R3BKM2d1UnpHbEtYUUt1M09sUm9EbnI0N1ZMYzltTGJ3QmN3RFAxYkQ3MXpCSnJwQ1ZqTWRhM2FpWFEvaEJwN09BcjAxcWFZSXo4cU5XdDJua1h6V1M2enpXOHpZTFMyMlJjRjhZWHpTQ0I2UlBuRjZjam03WmhyU1pVNmVVRmh3WmJoYnpKcWNqL2pmOWo4SWlYVGpDVmpJYVczWGJFWk4yNFFRK0N2bHFKMnk4U3Qzd1JGdnduVTZJeGFqN0pZOVZqMTVya2ZDQVRkWmpwaWRqYnFtU2xzakpaVXJVcytuYTRUL1hMZHZHZCthMkVlVlhvRnhSbWxEL1pqSmt0NnpFcmdPZGM0QkNZc2xXM1I2TFgvUENySG9RWXBrbnZpbWxVcmNldjZ1cmVwSkhHbVRxaWRZaWthZW1NeDVucWRRMEFGWFNFbGxvbWowVGJIMVlYclNKaU5WUVJyNWVwRDRpMEpmLzhTOUIwai8xcjc4c1ZscVhHOWFRamdBbkx2QU1LakhCbTdpQVkzWHVrd09kYzRCQ0ZLVzF1ZzNFaU5FR2N6WTNFeUVCaGJxaGloMVBST29MVTlaYUpQSHpXV3dNNXNMcmVVZFZKUzJSUnd4K0pwN0h5bkNJVDJOVjZ0TkV2aG9CKytCSUFkenkzeG12aFNLeVl4SnZ0RGovdnJNWWtKSndES2JBcVhLd2Fud0dUcnBxejBXTkozZHRINnZ1ZlhYdWt3T2RjNEJDSEptdHV1M0l3YzFmSEVWSUdzbjVNNmx1YzZacmptT2s0a2dLbFhGVFhpZ1I0TUhRckVjaUkwS0pXRkZaSlMyQlBJS0N4aWNNNXVabWppbVJyMGFhdXFwbGVqUDVsTlYyNi9xNTcvclFoejcwM0x0YkNiZWJrOUNXVmhLcEtVckMydjZaRzVTRFZXTXhjSUxBV2U0SlRFMU1VUnU4dUJPYkJxcHRiZ2M2NXdDRnlMU3R1cTFxN2xpdmw5aW1TYXJiV0xpcHowVHFDMVBXV2lTdkYvS3VZN3Z4Ry8vb2g3L2xFNThWQm1oNy95ckdYaVV0VGg0ZXJERzhxdjFDUFVjUmxCVDVhcWpmU0RqUnFNU05PQXI2T1B2cEoxSlRsSVNkMFZNUFZvM2V3QWtjQW5IdG9lNWZ0TFpQUHJkQjFsWWpCU1lIT3VjQWhjQ1lyYm8xZFJQWFpjTGpkNjl1QXI4bEZUczZIOGxENUo4Y0tYclQrSDkrcEJVQzRsZnRiVmx3WGlVdHpnNitnZjRhUDB1VW9NcEhpVXBWaFNKZmpZQjFGUStkWTQvcFRJVWlkOTM5aEl1a0pweWJRTHlqWnJCeHNQQmNKWUt3QlNzZWxlZWlScE96ZGpQTTdZQituaW93T05BNUJ5ZzRZOWJxMXRhdFJlN1RYVGVHMUxtNk1jemxGZlFXaWNZM1JtbkVHNy9Vam16U2NScW9ycjFLV3B5SGMzTmFJdlR0Z0FQclMxSytHc0JXM24wYUFLK291bHNIeS9YMHBKYStzT1c3MS9tY25yRFVLLytKTkZpYW5KZEE5d2UvTmF4U2lpQnNnc3BNRXYzY1Z2VERHYVdubmxrYzZKd0RGSHpFdHVxMm8xM3VicWdDU1paN001eVAyeTdwTFJMWnBDQ0hoWi9RK0JjaHFIQjNaQnpYT0VSUUNTM0cydFFjWGUxYUxrUEZmRFdDZStwSEVhUytJcEprdThQTG1EUVhka1dyZDA2VEZWU0V6WGlzVzhYQnN1UzhlRzg4d240UzF1azVnZUpaMmZzNGJ2dnpUVC8wSCtlYWJFd0hPdWNBQlJ1UHJicXRKendoaHFLVkNFSTRWamRHcWNTQ3dTSmhxVStPeENoVjNQeHVpNERtVDlldmtoYmpQK1dtYUNlajBLeXJVSkR5MVVoOWk2NTAxeExyK2lDUU5CRTZGeTJPeFdCbW4yYWdxd2dYcFJUMmx3YUxpL1pJaVJiaGk4amE2RG1aNmpvck1lYXA3RWRwNFZpY0szWFlnYzQ1UU1GR1pxbHUzaVdWTGV2SkN2M0VSZzJ1eElRMTM0MkN3U0o1YldKbExLTkR1NEZKeWovNmRrREtMaEpWbEZaMFpjZ25tRWY2cTRSMXZkVnVrSlN2UnRDeDk2anVLZnhMUk5OUDlUU3p0alJhWWpJQkM0MnFDR2RGcllhWEJzdVQ4MkxBKzB5d2VrN201aVZ6REdPT1UxaUxpNkFiUExiRW5SbzBPTkE1QnlpaW9kbXFHMXp3VWRRbDhUZW1yaWxyY2F0dURHMlpCWk5GT2crdGhOMUtGR012Y3JOVlNTdVNKOEordWwwTEFvSDc3U3lDTlA1SitXb0Vzcy9zYWo4Wmc4Ukt4OHJPR1VteXh2dlNmTmxsWDNKWEVHWjlDaFdrd2ZMa3ZCak9UYjVqb09VRXM3ZHBXeUdHTWNkcG43cTRaT1k1VVNGd29ITU9VRVNjMmFxYjF4R1Y5b2NlZks4d3NrdW1BTFRTcmJwUnJLWCtkK2hNb3FDQ1c1WWNsbnNpdndyUVF3VVd1Nm9xYVVVY1FRY1V1MkdNWFNqYmpKM29DN0Y4TlFCdS9BcUZ2bFJNWjBNL2FhWW9mT2Ivc2FpZDN2WXZVd1Fxd3JTdHlIOXNzQ3c1TDQ3emh5ZTBSc3NKMG9TVWF5bmFzZWcvWEtTekNBZDBuQllsckE1MHpnR0tpQ1ZMZFlNTExvanQxLzBQK2UvalkxcFAzb0JPMVkxVEtyRmtza2plSUxCSXRzdU03eXMwNjFWSks1VG52dmxadzc2ZEtkYm1xNEhJUFVXY1pheFpRdVM2eGkyTm02RWluSXRBckpOcHNESFE2RlRMQ2U1bHlaeXF1K2V2RlM1ZlU3ZEFkS0J6RGxDRVl4VDROUTU2UTVqUkd1MHpyeU00REp0Si85dXB1aGtaYzlYWU1maElIbUtDNUZCc0dhbklOenAyOTdDcXIxY3ByWkNEdVhFQkJWOWZjN3ZML0d2ejFRRFdpR0tyWWc4ZTlSVnI4NVZYRklHcUFKT0tjRDRTY2kvVFlHVkllcWJsaEt5bEpoVEsvVDljSkJaaXU5UmRTZ2Y2N1FCRk1IaGJkZk4yaGR0eEN6NCtqeEY0VWxza1VwZnE1djRxcVRBYUxWS1VKbjg5VWZWTTFzRVJueVZyTFd1cXBCV3lORFZtTmlBZStzU0c5YlpwRVRZUXQ4SkNiSWkzSGRuZ3RZRlpVNldGQngwVmhHMFFwc0VZQjZ2dXJPV2tiWm9MMWJneTFQWUZYWVJlSnE4RHdlVkE1eHlnQ0VabHEyNEliL0s0YmhPYU5CU1dNRHZKTUlSTGRjc2cvZ0tnUm92azRhWWx4eU5MQWozMWV0MnU5elFnVlEydGdDTU0vVXpQR2hMV2JJYXR6MWNqcUx2SlFCSlVtS3VVbnJ4VnkxanJaU2dJVzJFMEE1a0hxKzZyNVdSUTVpdjU0U0p4RDVjOEVUdFJjdWRBNXh5Z0lLeFpxaHRaU3p4aFEybVBTSzdKUTNhK25jeS9jYWx1akU2cEJkeVdCM29DQ1A2U3crUUdpSjN2SjlleFlyTzVYQ1d0Z0JNTXpERDBjMk1yRzRvaFh3MHdxNEs2MEM0TzMvSGZVVS85R3NLVWdmei81c0dxOGFwRUVFQk9IVHFMQ2RKOTZXMmRMZDIxZEtCekRsQVE3aTNWemNPckRJN29hRmR3K2JHWkppaXhJbXppUU4yK2NFSXB4diszM3h5dktYN2VsaTVkSEI5Tms1L0ZHelRuUTlQbWxhWVByYTZTRnFHSkJCRFRJck9ubTFjcHYrRy9JVjhOQUp2SnpROHMvRjFGZEJzMEZWTm1pWnlwQ0NlaHN0YVlCNnZHcHVWa2JnempxWkhaMXNKRkVuYWtJSEwvV05uVmdjNDVRRUZZczFRM0R3bVN6Q0t0d1EzRXFtekVoNmJZTlNtdWJxWm5xOXVQT0hGSEpkeVdEdzJvdW1qSHdZS0VCbERTdEtaT1JVdnBGVFYzQTFMVjBBSkpra0JsWUt5bGlUM0V1a3hGaFlpMWVkNk9FSWFralJqbWpKYUwvZS82MnZXZmluQXhZcVMzZWJCcS9GcE85c1dGbGJwdjd0cStiSUpnL0RTU3dzVWdSeEg5N2dZWUNxSEFPQzNWemZQbTNMaGVIaEl2WFBTVEZSb045bWE1NVJoMEhCZ2VEbnZwNmFRWThrVHYzNE00ZjkrQWxOeTJPRjVPZEZSWGJJc3VwQnBFWDFzbExYQUJkMXZZT0kyekJROHE1YTBIWVE4cFh3MjdhLy95d1orY2NGd05hYW9PNjNFbm5uS0lJcVYxUGwzQzVYdmhyVmNjbVlvd2I4MWJrZ1lySitkeGxMLzVnYmQrbXA5aHYxSDBWb1FHN0ZKcFdnU2dmRVZvMHMxRTZJb2dqY1o1ZDZCekRsQUVEcnVWdWhHTHhOeVNGM0hCdTBLOGpOZzFjZGlCQkFxcjI1WTZ2VFFVNzNicmVVSE9CWXVOajMvcXI3MFEySnVibi9rdmZ2UkFnNjBUUUZnYm10NlJCbzlOZFpXMGdpZk1OR3BLZUlYZi83b056N0c3YW5yOTA1SWw2eVNkUnV6OEhOcGdUb2ZaRjl6Ynh2QnA1MmJFK3lnSTg4YThKWEd3c2VROGhuTFhmM3RIVWhjZEo1Q0RxK1VySXg0VnVqR2ZDS0h0NUhVSVlSM29uQU1VMXVwR1ROQ1pPTnlCRU9qMnZIYlNJaFZXdDA3Y1ZPNzh4UFdIR1F0enlmU3o2bHdGa2hEQ0QyWjRZN2pPUXhDTjB4c0R4bTF1OFBBU3dQR0tLbWtGc1VTK0hSTm5oYnhhN1RoUkdWYjhrL1piVDJtVG1LK0d1cTNyRTBRRVRtZ3J5UmFaOEpPd2hOdWppSkFFZEYxaDgvK2xsN0ZkYzh3YkZZUjVZODZTT05oNGNoNURPWHdiMXNOaUJwdU9FNUx1UEdIZG5CWjY4Y2RHV2xxLzFJSE9PVUJoVXJlWVpNYVNSY0pOZkNZQWRKSXhCR3QxVzJuNUQ5N3lISG1aNlFQL2JSem4vYmhIRDdpMi8rMFVZRWRVT2xxWjg3L2hQeUQweWZIQmQ3ZDBGb25zbk9Ld25jMTJiZGQzS3FhcnBPVjU0OWhFS25NRU5idVNhK2paTi9nMy92VkZkQ2JtcTZHS3ZLRG9YSFNCcHFKNUN2dEFpUnl0VmtUa3cxUE1zNEtGRmRzbzUwWC94Y0hHay9NbzduVjh6M0JiOGtoMG5KQk1Ic0YyVXdRdS9wdVNud3FNWGUyMWRxQnpEbENRclRhTnVzWGxJZnRJTU91aUROdEpHMit0YmxqYXNrTndpM3F2eUJ4c3Q2OFBjTzhjME5wZWtUdWVJc24wM3cvWmZHalo2UWNzNFpSZ1ZkSWl1eHRQbEZ3RWxWTmRRUEJGLzgwSVdOTkxKdWFyZWQ1OWN2VXV4U2pxT0Q3REFLQnRiZC8xN0FVdFF6NGpybURLMkJLREpTckNLZWhTbThYQnhwUHphT2ZCSTVLcXpoa2psditVTnNyL1VLd3J1Y2JWMmIwSEJ6S3F2Yi8yM0orUmE5aVpBNTF6Z0VLcmJveFBXdWp5T0JLcTFpWGpqemdTQmVQL3R1cTI4ZkgvSklyaWZFU0k0V3o0cjNOVXBEVDJQMGZDWHN3TDFtZnB5djNjblVWcDhzTDA2dzUzSEZPVnRMeU9NUjltcU5pMklPenUrSEFDTU9lZWhMeUwrV3FvZmg2MTUveHFrWk96RUZENGhRSlBoTlA4eFRiWHZ6VXNxMWRGMzB0Rk9EK2xzS2M0MlBaSVRzNkxjRytRc0FKeVpDTHhrRm90SjIzek5tK0VzZXcvQnpybkFJVk8zWktqRnlMYmdYQ2xXS2pLSW1WU3R4ZDkzNWRlM1A2WWUwTUJMN3QrNERQeDRPQzJxeGhFY3FpYUdxaFhjSXcwN1M2cnE2U0YxeGdwckFVYmpXNGpiaHBNVWV3aGF5RmZEYjVCYTRiK1k5RkgybGNzczV1dUhwOFFmSzNtSTNMclU4OE5YS2dJczhIbExBaURUU2JuaFRnZmt4QVpsakVqVGtMTHlWQWZxdU85U3k4NTBEa0hLSFRxbGh6K3BhUlJQVkhaOEY0QVJRQS9rN29oRHM3ZXBSUFFGaC9rSlJYVE1NMmh5UTNWMURhaWt4eEx6aHFNaUJ6SE9idG42dFlNU0ZWQ0Mwc0wzWElDTEc5b2dqMzRSdkVFelN2MDVoZnkxWkRoRkN5cCsrSmljRjhNS2tXaVFNemdZVlFzOU5jUUxGTDdnaVRad1ZHaWg0b3diY3Y3THd3Mm1ad1hJdTJkNFIvN2xBSUpMU2ZtWmJPQW9keWlBNTByakVLbmJvcVJDOU1DV2x2U0dzNFROSUoxemFSdXhOMWpQVkZZRVhVcU9QZG5wSDNPOVhyVmNCc1JVUGNITVpzNEpPL1FQWlVRWTRXMG9BVHliQ0NOQ1VrbXluVnFNL1JSOStoa05CZXQ1MnBnRWRwaTFiNW9uaUlLcThibG9zU0c4V1NQNTFNMXlOd29hYWVLc0JHYlJhTXcyR1J5WHRpL05jTC9HbWNNWjFwT21wWUpGaUhtMG40ZDZGeGhGRHAxVXd4YVhEcVRpUk5UMFJkR0Vaeml1YllneStWSWdVZGR0Ujl6MXVMdmdPdjZid1FkOS9sYWJZVVgxVGlkMTlJMCtSUG5tSk1JSzZSRk5wOW5TUTZpR3N3VmdzUEJ3S0FCVjhFSjdTdXQ2bGVnSFNTc2U4cmdFZHQ1blo5RUplaHZzaklCbFY2eEZ5N3BDZUQyK3dPM2p0Q1BEaFZoMnBiM1h4aHNNamt2UlBxSHlkK2xOSDFwT2VsYXYrY21MOE5XL1J6b1hHRVVHblZUOGI4bEtzLzlZR1pzanlKQU1UMkQ5YzJrYnJnbWt1c3hrRU9lR09oUmdGaU1XYllOaWNhTUM2ZUZPZTVkSExhWjlvVm9WMGNMU3d2SlA1WFp4bHp4Uks0SnpoNVR0NWcrY1MzdnhSSVlCRkZPZU04MVVYK2lhcng0UXVsLzhWNTJwUTA1bFI2YUovUlRFUmFhY3hWamc1V1Q4d1NNWXpHMkQ0OUpZMy9QN1IvaEZwQzdMenJRdWFJb05PcW1HdXM5MFNXNUpKc1pleXlRc3lJSlB1cWRTZDE2OGl5eEoyNldBQitlY3dpVmU0M2VDS2djRzlZYXFoRVVyOE9ReUJIRTJJdGpNMk9vamhiU0x4UmhRTW9kVk93UkxRdi9RM3JKMjlGY01VNUV4K1VneXJyQzFjb1FOQkJJSjRzN3NrVzZsRTVWaEpNb3N0WElnNFV6ZUtidUwwWFNzRUd0OGpiUkU3ZGh2c1NzYnhxcDZlYXNkYUJ6UlZGbzFFMDFJTWtQR2hQemRKOXRhQ2plSWFrUGlhcVFrdzFvY1NhV0hESjBHRk1kdzkzRCtxL3htQktySzdrQU5zbHhWVEtaQUgxbHRCRE5NWGliVFY5Y2U5R0J3Lzg1Qzh1ZDZNSjFhUVVGaVFWUlZBNEN0bWJZck1hNjVTakVmS1FtdFpZQktoWGhIRFNrTHZKZ1k4bDVBcVFVU2RQN1NGaXFHSzZBZ0M5VzNGTk9GakdnTEtjT2RLNGdDclc2S2NmUW9FYUJ0UGFJTVNBeHZmQlEyb1pNNm9iYi9KaGl3LzljM29QQm9pMmFYV0NSWmhSdU40b3QwZk1LL2grRFR4d3d4K1VmbGRIYU56NC8zRmVHdmNIY0tCUkJKNUtHbks5RzJpNmw2N01xVFRsaFg1SjNFSlVLL1czSWJtdEhtcXFVaEF1UkkxbFlvdDhZUzg3anVPRThpWk9YbGhNc0FReGVLc2NYTDhVK1B4QnZ6bjd1UU9jS29sQ3JtM29rNHVQT1UySS9oZ2NVVUh6UWtkYVJyM1ZacXh2Y2Qya21Ibks3US9BaE1CQnBBQ3dTbzlySWR4azVnOWxMaEU4Y1RpYjJOT3FWMFRxUHhmQmt4akRuVGVRYWNqWmdOcUFUYmY4THdkNElQSENrV1ZmbDdRamtNd2FSdnlCRXRvRUVVK0dwZ0V0SldHalBVNVFIZXk3SFFEbENlSkl6Zm9iZy9oUGhUQ2lTU041RU9MY3Rya2ltMTdhWEFjNkJ6aFZFb1ZZM05jdFRRV2praXBrbElPNEFBQ0FBU1VSQlZPeHlSNU1sN2tvOU02Z2I5dnpFS0tpWVgwSlFqdG1WaFg5N3hZZ01LZzhrZVgwd2l1T004VkJpb1IrUUtwL1czQmhYQlJQSk1lSldvMzVpTy9LRTVIdzEwa1dPOXlxVGNUREVpeVQyekRVTmFkRURaUm9KS0pTRWhmWThSWG13VXZxVGlFNE9zU05jZENpMjhqSUp2c3o0cVhYSnVVVnlvZCs0cHVRNHN4NkZCSWllMHJucDVKeDdKNGcwSDNyOTV4bDBYK2x6OXUzVkRhNlB5TWh1Yk5MaEwzR0NSVHBsWkx2U1NvOVZsMWtnak9KZ0ViUm5nZGJZdE9PbFhudXZNcWZWYTBmWFNzNVhJM0pwVWNjMkVGS3lIZFZUOFhJR1lQbCtKSzlWZm5VWDdNQlJQcVNHWGpKT2VhQkNOMXRPWU9CeldXYjNGc21CZmhkQ29WWTNRYVJpVVh5MWNLUDlkUGgwd2xwYnlwMkNET3EyTDRmMjFtallLS1NBeUNGOW5BMkFEeG5aZlJtTTFaZFlnTVNDWTFRaURZcTZLbHE0VHRUaG9hVDVQMjRXeGRaaWs3dTBkSnRJeWxjai9jRStkMmMxRDNWMXVXWGpKSE9VMnVKOEZyeTZhK2Q5RkkzMmFUSUtrT05mR2l6V0tYRDBXSEtlZ081Y2lxVHBuMnNqSzUwRG9aOXQwYjFGY3FCemhWQ28xVTBqanhYL2RkNnkrOExiY1JXaVkwOXRHVEtvRzBERmRDUWhKWmFRd0l4OEdKRzZGTjFCNlJIdkNLRHN2eWFVQjhkUjJYUUkvbVpBcW5SYVBYVU9aRGhDTElFVTAwMkxoZkFRdkgwNWdJeHZqeUx0WGxxSmRDWDdGQ0xIUGVwbWRFTWhvb0RWNGlHeXBhT3RFQktGdm9xb3VmdVRCaHRMemhPb05HVlRyK1dFM01TblFqL2JvbnVMNUVMbmlxaXRXdDEwOG1pOW9XblpsTnh6QnBSQjNYQlRVQytJZE8vTDF3ZERQSTJ3enNWSmRVVnkxaU9Ja3Y4UUdpQ0g0aTUxVDdnaVdnTTU4MEllQjNnUTU0cXdFY2FHVnVMZFBxRVBKZVdyRWJCWUVLVXBCZ29walgwVGFRcGs4ZDhUakI5czVFUHMxckk1UTBuWUFxY0pSQnFzbUp5Mzg2bVowRStPcE9GdVB4RWFoU0pZRmx4L29TR2xXSUpGY3FCelJWQW8xVTByaGFsdWkrbFNMZWtNNnRhUk5aT3ZDUUptMmp4VU9SWjlKRXd0TXkyM1pUV0FHWEpjbElWZnhOc09TSlZOQzhJL0ZLbEtaVVFGa2tFeklkVWZibmJvSTBuNWFnUkZMSWpTRjkwWVNnSXFvbDh3VWlDTGY5SDdBRWN6aE5VUGFEY2xZZHFZODE4YTdKaU1JVXJPRzBnemF5ekFwT2NFMS9sUkRsWktzRWlJQ3daSEVmMHVnRUtwYmxySmFEOTFQdVc3Ym1MbkRPb0dJUnp6cmxoVzg1UGdhUVJHb0NkTkp1MFNISEtSc3FvOEQ2L1lNL1FrQ1JUb1NEWFNvQTRyWnRGN0RlSEcvSEl4TjF2S1Z5TmdzU0JLVzdYN0FkUDJXb2l5Mk8rbHNMVnpqNndvZ3dkdVE1eEt3c1hJNFpHOTBBd0hhSHJFb0lmSmVmQVloV0ZpeHJ3U0NlazVrZlZmN0dNc2wyR1JIT2gzQVJSS2RkUEtRSnVQMVZMUGMvYnFSaUo3cDV6dVBXa3pGNm11UEVBNGxBQUh1V1lXVGloUEtVcVRaell5RHc3YlB0WFFNdDRPKzZvZ1U1dmZha2p1aXhad1lyNGFHV0FzaUtKYzZLSzNMaFJnSzZNQVR2d1d5UzdSbmkzdTJDa0paOEt1QUJZSE95V3phWmljUnk0WTl5NWlrVFJQendrRWVxaWdrbFpWaGtWeW9ITUZVQ2pWVFMrR0liL01JdEE5elJyWVh0MHcwWW9MdjNXcTVDRVZtRnhtOGdBb1REdE5YY3FaeUo3cjhoQTg0RGgxalZlRmJ4aVFLcGNXQ1dJOFVoRVA2aTdsOVhSUVI5NExQWXQ2UUlVaW16S05MY3ZrSUlydzlzK29KL25iWlBaTXFFd3AvdnhuYjM0cUFQbjU5czNmaUdCMy9kZFpyeUJkY25wTXo5V0VhYXZGLzhvTDEvOVpBa3djN0J6aWk1THpzR0lVdkxWWUpNM0FTVWNoNVFUTlpFVVpGc2tiWWd3NFRwUGtyR3VHQVlZOEtGVHFSc2h1LzBqN3ZRZEI0V1ArZTdqTnY3eWVrTXI0Y2E2Skw5bXJHMGxoRUxEdXk2NThqMDhnWkZPQzg0T0hUWmlwRXJxWFhId2NpanU1bGltQmJoVzBpRXpQdEx6UHVmQVpEQ1lRdGpZNVorc3VNVitOZ01wQkZQVUhYVEdiQ3NzZlJzQlUrRDNmYndWR0VLdXpzQURvYlRIWU5iejJObThtRkllYU1HMU4vOS9yWExlNWZIYWpEME9JZ3hXVDg5bytjWmlpSXhaSk0zQXl6UGRhbGxJc2tnT2R5NDlDcFc2UTV0N1F2dzU5a1o3L1FIQktWdmlWb1VJbi8wT05XYkJYdDMwNUhha3JHNW9XdjJQZ0I3UFpHWlQzUlVVVVdTcXpUSmFZT05UVzJUSGhLbWdSR2crMWZJL0ZXeXlDV2hYc1NKTTVzR0srR2dCalFSVDFSKzl4UGNPZE9pMzllTU9LLzUyalJwODRkY00zVDd3Zm9weDNCRFF2K2QvamY1VDFVeE5temFtRjd0ZEdLM3k1MVlzOFFuR3dZbkxlTHp6NDJCRkRHWXVrR1RnWnFOYkdESSsyVUlwRmNxQnorVkdvMUEzRGI5NzhXOTZ2RWxYWnV2NW1iMlBJZDdwN3FtWGJQZEZyRVlWbnIyNWQyWG52U1lzeHNrYWdmaEhjTG5GdHNKWjVoaFg1eTF2dWdRa2N1Q25LUHlxZ1JWWWFwOXFSTkJVRG5UTy9pQ1JxMEFXVGxLOUczZ0lxemgxd1owY0tHcUN0Y2JBVndFRlZuNmpnTHE3N2ZSTEorMFk2ZHpWRnRmaktnNy9MdTZzSjgvYVUwaDdSUFQ2VVZtU2NwTUZLeVhscnh3eGpMSkptNEFSU3pPTnpsMktSeUtkcHlGRkV2M09qYUNycGJnYjVvMU00UkFOSWQ2WEROZXMrTHpLeGU5MG9qc0Jyb3BLOXVtRUE0Z1VaU25zL29oWEM4azdVNERBM0xVRzQ1QXF5eHNTaEc3WlQ2aFhRSW43bmxaWnBYSnF6ZUdPZldTRjhsNDF2MU1uNWFyRnIweGVjR0k0UGt5bGIvL0ZhUStuZTlZaTB0dnlMM3JFWWhsclZEa0ZObUNDeE9oNi9CckEydlQzaCtFV1RzanhZQWRVcXY1T0RWRTNlWk9Ca0t0aDQzaUcxVkk1RmNxQnp1VkdvMUEydkdnaytDckxxdjNhUFRFTlF2MU1tbXFIMHZaQ2dlazlvWm5CQndWN2RvTlpQaEw1eUJBSnJCTUpIY093TDZ3VlV3RmhGRFZYK2tjQUxPV1lWRUsyQUZyRklCOXFoREJSTHVwYXdra1BuczZpem5LKzJ6NWM2YUc5SVV3NmpSdnhmZG1KVGFJWUsyUGYvT1BHNXhrd2RkcVZKVE1Da0lTeEFtSXVEaDJobnNUVElLZ3BSeUlNVmNKeWZzaE5aZENaT3BvdGtrUnpvWEc0VUtuWHpWc0pwYU5PL21TTVRQN1o3RUxZeG1hTXc1NHM2c1JwbGUzV0RYaDRMbmVVcjJSV1dkSE0yUndYZ2lGU05oSDVoc2ZHdmZrQjNKSUVUdlcwcWNDT1E0OGdHdGlqTU9DQlZKaTBJa2EyS2s5d081WXRCQUVpVTREU0NKTmVZbWpNNVgyMHMyYUJkNlFKSG5ZTmdrN2pjWXZXNnduYTBKVHYxcjRuYWdUbWFPOTRpdm96aTBCQldRQ3FyOWdoN3VMOWVEMXV4ZS9Za0xNbURGZm8yVCtnSmJoMVdScDJKazZhczF4UkQybjg1UGhJeDlPUTRTaU52YUI4SEdMS2pHQ2JWRFpsdDRRSUtpdHA2R0x4UGxxa2ZPSmpHbmFTOTFwV09NV0lvSjdwR3NWNVVjZFNqbjRpekJ4L3B2NHlPRHB1amd2NnhheDdpZkJ3S1EvWHJhS0ZGMXBFNFhoYkhVRmE1ZkZyRUlwMW8yWWZFVDJPTkpGZmpJOUVGK1F6S3M2aWQ1cXZ0dE05UUl5KzlWeGxVQkJ6K2tjeURtVlJqUGxtUERGQXpqQVMzK0dwL0xLN21CU1Fhd2dLRXNVZytvVTFNOEpNUUN2NzZvN0JFQjV2b1BTUTFYeUM2c1NWRkdKRERQaU5OeWdQalVZVm9sYkJDWlVrV3lZSE81VVdoVURkRUJrNkRNUk5uZmhRODVTcnE2dzRSdFhpc2Y3ZDRKcFd0MVMyV2pnUUZPQkFRZ1VueGlIUWpBTUFNTFVLR25ib2l0RnhXeGpJRVVyYkZkb2cyU2RzV1FRYTQwbW5GcEI5alRhRWlVWkNBaVpiMUdJWjMxWmpjWGJnMEo2d0JrUUNOSncwa013RXNyZGc4RENHbW9XVVk4aVhqbGtJVENLeU9jSWduOVpjc0UwaHc0RENFUE9lVFpUVFlPSVlOWXNJd1UwSTM1cEtYYU9Ta21TOHNXWkpGUXR3c09Jcm9kMDRVQ25YRG9pMFVNcVpPY2dNanpWRXlRbCtPWFlKRzdGdzh4YkJtNHJtdVRGUmNhSU10RkpVNUVBNy9PUllnNFUyZENxZGg4WDZMQThkS2V1dVp3R0tzZ0dLU2cyaHI2VWZwdEloRm1tbUgwZWIzSUlYWkoyUG5Cd3Z5ZVZHK1dvY0UvZGVrTU5LMnpuOEhHdkZhVXhLNi8xWjBrL1REYmk5eUlnMzFGMkswaEhVVVl2WDlSNmpnbmxHVGkwcVRuTGRPMW5kUTZDc1NEMzhvWUROeU1sNHNpK1JBNTNLaWFDZlZ6VnVOM0VkTURHVDV0aTNMVlJCeGV0RzNWRGVvT0ZkcmZCQ1ZYM2JRSUpFS1hON2dpQzN2U01qeExHcXE5SS80anpnMEN3VzNySlJPaXpqWU15M1A3YVFiT2hkdW55NlA1SkFOL3pPQ0p6RFZQYnE4Q1RCdjZTaUE5a2tBWWZXelF6Zm1odEVVOXNNajFxLzVNaXNLQlMxaEFjWlVEQ0pzR09SRkNEVGdVNmNtT2E5UGRCVUtQWUlhU3k2NWtaT3hLRVlUUDNKYldUNlNBNTNMaWFLZFZEZHZmQmlPR3M3UkUxTGErT1h3UE1ldmI2bHV1T0kwUUVtbzRCWVpjV3BrYUxQb2xFem5RaE5SL3VPb3Fkby9hQ1k1SGxaQnRXeGFab3ZVU3FwSVV3am05U1JQTWN4WDYyQUdXWkZ2eDU0bTdveHRmSHF6MjRneWlPb1FRSGtLQzdyZVV5N2J0SVJ0eUpIcGtNRDFtUjNpTHpQRmVsQVYrZGtOck5BNjhSS2JrazMyakp4MDVUdkFqamt5QlJ6YWdtYURjNkJ6K1ZCQUh3N2lyQTVQdzVyOTRuYzcwRi9FMGF2T2V6eEFTWnF4b1RIaFlEaGpTem84Y3l2N0pjVjU1SVN5bEtMb2ViZ0hrS1ZqRHRpeWFSRUJ6N1I4b1RGK0RRY3MwRXRXSnVKNkxNeFg2MTJUck9wVEFlVUc4M0tGeXFCb3F5Smh2LzFYdzMrczFwT2JGSU92eDVHVG1QUlZzakpEemIwZy9OWHlJLzlMb3F0T3pqc2kyTy81NzBDS3NUakxwbkRTemZmR3JkSXNrZ09keTRkQ29XNGVkVUxPK1dJcHd5V1VRRzNWclNPb09CRElGZ2xXaUMzcEx1T2FLTjBQRXUxeVQ4aFNFc2YxcEZ3eUFmYXlhUkdMTk5LT0E0MXhpOVRtOHdEWnZCRHYrU0JmYmN0L1plai9IUkhqWExvNXhSYW95SUY0Ymk1dm5vYnRpQnduSjRPdDYxR2l0NTV3QWxSWnNVR0dnVmhCUkEzK3VtRDJnc0hHdW4xbEVsUU0vWi8xWHhtSmJXWk91Z3Rta1J6b1hENFVDblh6ZmpTUzQ5aHl5U1dLUFZhMlZUZXdjU3gweFhweHdrLzNCWWUyS2EwUkFOTXE3cmFDZVBMZzVEV2xhZGpuV05Qc3RMcGtXaEMzMlNLZHhFWUQrTk9vaWl5cFIwTHovY0FxZkxIOTFyOGtWR0x0ODFBOEZjdnRUQmFKOXNSQzh3a3Q4LzlCUERQRlJQam4xRGxyLys2RTQ2TWxtT3pEc0l5U1FEY2NMSVdTL25jK2UvM2hrVmhqRUFFQm04ZjJqOFN1c2ZKdkNZei9vUDgyNGV3dnhDREo0bFo5Q0lOSTlBa3JwbUhIWTAyelRYVXVGQ0I3b2tQZTU0c2xIVWhhZmR0TzNlTHhhdXhVQ0pqUDJReEZ2cmNqbWE1YnRFamtOc2FSbktrRnpsMFZTNmFWMVNKaDZjSzBCcmNvYzJDRDRTYnkxVWp0VjVOTExDcWJ0dXhqMGVxVWYvak54MG1RM1lTVHBDY01ET3BEY1VVeEo1NkcxRlpaT2xKd3JoeHNraTlTbytja2dMZTNTUGlZcXZhNGl0UFdRYVpiSkFjNmx3c0ZPTlphcEhaTTErS2p0VGh2MjZrYmlWZUxiTWdXcWNzU1pva0Jpdm40YlhIT3N1QklBUUxpeVVNQkoxZEZpcUVMMk1yQUJjOUtwZ1Z4UzM2T3hLMGlwNHhNSUpNSUNMZW9ITjlONUtzUndBK0tWemZxR2YyMTdWUkU3b1N2NVZJYklUV016NlJURStIOTVEVVBheFRHYzh6aWJPY3l0OHJCeGxpSVRnMGlJQkJ6NjNjZ0VPbnJqa2R4MmpyQUozSEF4TGtEbmN1RFFxRnVqRFcwYVJmL0RDaWwwSll2b0E2YTNCSmltMnlSeHN4bkRoSUJKaUxrN2EzYXZDNllyaXIzb0Z4YXFUN1NUQkk1U2Yram0vRGtUbnBkYm8zbnE1SFdpUXdpbnJYdFZFVHNndkpZbnNKb2EyTkNTOUYvL0p3MzN3TmgxWEg5cHpnTUxRM1lka3FUMmFhd1RUVlkya3YrbjhpbjhUUElNUXFleDFzUzV6K3VZanVvdTBrWWZoMW91a1Z5b2QvZGdQeFpZZ1NtQ25TWmFkcVZ3VU1Ocks2NmJhZHUrekhYSDdmSWhLTnNjazhaNFlOZzc0TTN0c1NkSGw1ZFFZazRkc1c5U0R0R3k2V1ZhcEZpaW83WTBTdVU3MzdSREloVzNPdWxtSTMvSUd0c2Q5dkk1K1pCV1hReldDUnhiS1h0dFFWSmdVWDFPNC9hNHFhS3FSc2JyenA0eUpxdENwYnExdVdYUEVDTDRNU0U0NTl5RHgxcmhOaU1mSHNXaWJ5R3czK2VzMWxxcVZSYUVMZDJYZ3FDb3pFVlFUSS84NTV4aFlWTGxVTUdsaW9Tdyt3Z29oRERhRGpGM0V3MzJNUjBKRU9QN0UzenhGeHJoYU5FaStSQ3YzT29MWFF4cG01TUVPcmdJV3UyS2xpcVd5OFdJWll0RWxvUEltcmR4SXlzakhCYThWWVk2QnlMbDFGaExIWUlTcVdWMVNKaDZxT3hJd1ExWWs2cjNYZzRGRFR3Z3A5WmxseEVGQ3hKQVF3KzVHRUlMYVVqMlNPd2dJUm01eEZrbVJiSmdjN2xRR0d3U0pmY05iR1FxQnJFVXQwNjBwNXFQR2U3eDYzbUlCR0M1U3M2TlFjbDFrSlJGZnN5NVJBc2xSYThZYk9QRkRNWnNFaDA0REJtcnhZYnNVRUQ5WWhkUkJUMDJPTXQrMndlRkx5bE9GREI4NjdnZDJaQVZhWkZjcUJ6T1ZBWVRNYVlHNEpJUk52ZjhvbWZmbTZXUVY0a0hVTG5nb2xvQUhZc25rUGxoVzVUWm9Zd05jYkNmNmc1RTN1RzVkTGZqeFNRZ2FVOFNOSXVwNlpVV3NRaUNmS09qYUNWY0dLd2FxTm02RklwL3hnRzQ2bVJ0cTRuT0k2dDNuV1FMdXJuVEFJdUlobHFqcnFMWjVFYzZGd09GQzBtN0lTZytva0l3VG0weHpDWkpqQ29ZaEFjcVBGWHJxL0NNN0tmZWNvYmduYzVYUER6S1lzbXdsTFJXeUZxaGhzdDlReXFIeE0rMVlkaWE1Y1R5bGJDZk1taUtkbDZab2N1bHhiRW10VWlQWW5HQUpVYlpSK08wQU5UU2phVkN2b2lvbkFrSUNtNU9HVjNBdWcrS29mWU9QNHdnaDJaRW4wa0J6cVhCNFhCSXJYWmxpY1Z6cSsvRytwRFQyeitqZXJXWmRjZ2NVY2cvL3lBNDhmRmlrNFEySDdJNjBrSnhreUFqTnFBV1hld1BTSVpUWjZ6ZVdIM3dKNXF1YlNJL0MrMHpMUVRJb2FpUFluQTZYdnd0YjNUR293cW91MTh5UlJoNVV3TDVLeGh3SklkUVBmS0dWb0owWmpINXFUNmxKTVNMWklEbmN1RElxbHVWQVJRRlJwcSswTzBEb2xwY29JdWExQVhUT3BHMnFLSFpqSHpzUHlXQUJIYVRqbEdqQ3M2bWNiZ0FtL3FoRU5HcFFyZWo0U1h0TFN5eVNMQlpZYUtrbW1aTFZJbmNSZGl3b2dzRXRadmh4bkdvUUFsK2Q4alJiMjVDdmZ2UlFoeEdYRmloaS9XMm1heEF0Q2RGY09sNjkxY05JdmtRT2R5b1VpcUd4VVpKc0lvSDdsQkRRSytiWjV0b1dKU054SzhpQkNmYytNWFVXZFRJRG0vcEhCSWg2UVJWY29sYm9rUkxWZjcvNUt2ZmtOWUdWeVVUQXRDcERlNGd2dWhORDBRQUV3WWtSMkEwM3FpNkpLaHlxUWllalI5dG82YUh1dWhYTFd3ejFSNm9Pc0thUXhQazkxdXNRYnphWGsra2dPZHk0VWlxVzVVQWp4NEdIMC9tRFIwRXlhQmdpdi9UZW9HWmFZK1VvL25lMFJvMm1La0c1QmhOZTZjaHpFNjRESldVOVVwYlBub0dhRkZMTktCZGl5RHBOUmIxQ0pObVIrdDdaN1NRQjRRVHdFUm14cy9FSnp4aUVMN1Ntd3VwOHpkbDdidmNOa3ZNVHRkTkl2a1FMOXpvVkNvbS9mUGcybHZqUVVQMTNnNFdQNnlveVJTMVlsSjNmYWhpbEZrR0tWSGN2ZWh1QmpBRnVJa2FMNzBFeS8vaUwxYlhjWlM1aG0ydmVQK1dtbmt5cVpGbnQvWFc2UmVNbDQyOU1PZExqaEw3eXc0YXFpSXZHSTM0K3Y1N3dJQU9rV1dZU09oRWViK3VWcVpzY0I0K2IyUUM1VzJFNlNjUjU5Szg1RWM2RncrRkFwMXc5ZlVaeERjbkptSkx0ZTZqdWk3YUtYTEdrenFkb25iNENpQUpGUDBpUFVKQ3ROSTVXbDcyRHhJWHJUVndwTzBUTmo2YkdxNmlhMngyQUdXVFFzTGRERnVGMk1LMUdQemhUZjFYdzJBb0hNbk1laXNwOWlha0YvQlowU0FpQmNKWk1JemptS2M2MlZaQ0pFTkZpeUFwdExrYmJIZFJibS9ZQmJKZ2M3bFE2RlFOeGlwWThnWUlub1lpcnB6eFVSdTBsd0d4QXNtZGR1SGNvMENVTmltK0RiNlhMenlXUHZOQ0NEc0crY2s2RWxpVEpVOGZCOVI0Mzk1OWpWNTcyeWwwbWxCc1BSYUt6aHJ4cExGQUhJZVhaNTVjWmRCZkVaT1FUeFdkUTVPVVlWMWZHU0pta2N4aURKT08xVEpIck1BbW5NeWcwUmlpeFdKc253a0J6cVhFMFZTM1VqczV3bWswYUwzL3dxZncyQmhUcXdFRlFHWjFHMzEraisvQ01HR3lVbDRuejJtUUVBNjRacmlNZHZ5aU5EamJ4N04xcnltbXRJOHlYTnBoRXVuUlM3NW1aYjlzUzh1b1FPdzlmRHk0RzBUK201YWZISUR2QjY2cFNzM0tNK2FvVWMxcFVrSDlIdVNTbUJubFQxcS94U2E2b29JVUljcjRXd0l5N0pJRG5RdUo0cWt1cEdnQWlhZTNXczZiMGJma3lTU2d2cE1za2pNcEc2YkZCVmNZVzd6SXV4Ymt2RVpoOHVHWVdMMVFGNnVmcGlGSVZld3VmWTFjeEt2Z0JZdStTTXRkOUNzSjdIR25UQ01nNWZYeGhxeW4yTGhGM2VRRFVqNmdYTzA3ZitoaVBKTEdmb2EwS1kwelNOcVVPZWtsNTdTMTdhNWs1U3lUZGVTTEpJRG5jdUxJcWx1V0tNVHNaLy8vaURVMGtiN2xJa21heHpacEc1N05IUXg5djJQTWdwUkFiRXNvV285dUNVMkpTc1ZOUStLejlJQ0lldGlybjFOYSt3eVlBVzBjTWt4Q1dtT2ZjWHMzUW4yeC9vT2hJOVhZZEduZGpYMHhlcHBZRHEzWG9aWE4wRjlvMzBtdHBaVnBsc3JvRjVXT3BMWE5sMEMvY0JLc2tnT2RDNHZpcVM2d1dVaE05L3c3RHgwSTE5Nm1jdGpQNHVIalc1R2RSdUVld3ZLbFIyV2h5Tk9kaS93bXZ2VWhQRUdzclk4RUUrcktnL0xVODNFRUNxZ2hkdmhNRUdYVmlCb2t3am56c21rdFpuRnU2SFk0djlybVNLNjUvNzdnV0J3NUUwRFkvaDl4WDIwT0QrcWMwejNaNmovdFd2SVNkWHVvcTdsQjlIYnJLaEtza2dPZEM0dmlxUzZiZnMzMExiN045NXU0Sk5zdEI1eEtjMXBpSTlYR1V0R2RWc1BqRW1qcjl5MGtsUDJ1Z0Q5ZnYvYms3UVFrNTBrYTB1dmdSK1paNnMyRjE5VjBPcVlsZ3lZVmw2TGM3NEJ4MmFqZlgwUnI4OStqaWt4WWUvMFdIYjlQKzE1WDdpWklIN3c4cVR4UmRVY3BlK2N2K1dyL3NzajcrZGI3eXZ0N1VqQkU2Qm5PUmdzeHlJNTBMbmNLQlRxTm4xNjRlMjBuOGNIOHZ5ZjlQN0hvYmhTbHpibExlUm5WTGZHOE9rM2U5dC8wUWVWNUNHdnhxRDhiZjlya3lUWWJuVlBjb2pFcDBvcktrSzRLMWRCYTJDeVNGaDZSeHRid3FDKzMzK0w3MzlhcU1oYnZGU3NDUTI0L2pzZm1rQVU1aHY4bTViL0p3eVFMcHNhZUxLdDdiK0J0V0pTRW03b0lOTXBsM2t0eHlJNTBMbmNLQlRxdHRPQ3RyMDh3ZmN5Vy82Ny9hY25nc2lIWWJoaDR5ZWVuZ3ExK3FKWjNZRC9MUzNmLzZ1cS9sMTVHYkh5Mlp1Zm1pamd0cklFSVJUOTgxVmhYelBEL2xBK0dyUlhKYlQ2SnJPZzNwNTRVL3U5MzB4NUxQSS85K1Vybllicm4zemc1c2NDbURlMTNoNFcwbnE0YU4vK2tSWVVFQUdHcjd2QXBzQkJFakN3Tk1sOGxHS1JIT2hjZmhRcWRkdjVUT3ZmbmhIWnJMeHcvYmVEQWpraFI3ajl0dGU1ZWNIdWdkc1VkZHY0Wk92bXc2TEZDNm1RMzFXN1pkRmxyaTFUVGlaZkNjTjZsSzluOWw2VjBNS0Vwci9WbElHKzdBUFI5QmhYS0VzTkM5YlZpSEFmV2dObkE4UWRiSGkwVUkrckZJdmtRT2Z5bzhpa2JqRGtGeERPOUR1OGJUdURubC9kRUNmUVh3YmVNalZrOW5Fb3U5SS8rMHpyTFIvNUZRdFlwT0VrMGhVc3V1VUNxWVpXMHhRWHcxVXZjYmpUZkt1VlhNSXMybW0vUEY1eEgrYmF4ck8yU05iYWpSM000dnBkQUVVbWRjTTIzQVJ2SFg1NWdoRFRzYzNsemE5dVdGZmJFR2pudW94S3pEOEVuY0R4bmNwR3FSTHhldjVjamRUaS9xUWFXbDNqRmp5azRuNWdGR012bjI5QXUxZjZQODVuTld4NEpLbE9JeHZBR0l5dFJiTFhiczl6b0hORlVHUlJ0L3NrUzZpQmgwcmdZeDdGUktNOExhQnVBeHNuZHR0ZFlQc2YrdjVIL3RNT3BQRWR5cEdJbGNQeUZGTWtFNVNyb1hWdVRGTnNsemxlREhDVUdQVmlWZnpXTE9KbkdPVEZsTUljNHJtNXpQNkszWTJZUWJ1UitGUDhlaGRCMGM1QWZ0WEhVdXBGN0h0RGZsYUJGREEyeW5rQnoyMjhzRTI3YUpNRkMzdXRtd09BZmFQdis1OUxBY2UrWm1JM1BLVkw3dWFLYU8yelorbFZuUGJMZEdOYStlNUVGWjhsMVczNlR5Y0JhcXduOU5HMmdzUVJvc3Bsa1Rac2JoTXZnM1lIanpFWDFlOUNhcHRGM2M2eHM3WFhPZ21ZbnRsY2dnTHF0bWx6OVMvdERLTUZxK01vMDNLS2wyT2tEQTBnVnhZWW5ZQlVSQXM1SUlaUVViTzg4QWtDa3U3Y1hDY1NUeUlaME1lcGJPZmhKSXIwR2l4ejdEYUw0cWcrY0JHdlVaeG4wRzZFaVl2cmR5RVVXZFN0NmIvcWRjbjdhUnJENzFhTU8xRlZSTjBhTmg1eXoxVVlhUzk0N1E0R2dHUngveDJKZ1lnVmdLaHM2NzhxV3VZMXc5elNJeGFsWkZ2RytoOSs5eUlmWkJmc09HQnc3cGYzTXFiOU11V1FRYnVETzZDb2ZoZFQyeXpxTnZBUFYyNUc5dXBUU04wc3JFM0RtVFkvdnFiREdzTkptcGlHbUVWZ0pqdzJiVlhSd3BhRklmY2RkOHVoRGJkNVlCRFJmU05QdityNkVHdjlLQ0RIWGtwU0F2SHpNdVdRUWJ2Rjk2TGxIbVl4dGMyaWJpMy9Kd2RwVVJaeEdJWFViUzE0bGtoRWx5amZjNWFORkQxakJ3cEVBYzhTbEhnRjJkZWM4Tk5TUzVYUklwN2hURHNVck9sZTF6WVdiQUR1MG1JekJWbUx1b1BEY0pNRlp2dWhHNVFLTE9NeWc1UDIyaDF1L1U4VURHYW9LcWkyR2RRTmk3QzIrRXhKS3BPRjFHMGpQV3A5N3VveDJ6MnVheVNkSDdGNzdZRUZ2M2xWeDNzMi9qSXY1eXBWUmd0WDFyQzFXU2hPbVRMd0xCTmlDcXFTbW5FUndsWE0zSmxIcnVCMG11K0ZiUXBNeWFvTTJoMXMvUmZWNzRKcW0wSGRTQmJYSC9zanlSRnJhNHFwVzE5OElZbVNSaWRmTURDSmEwdFlzL1ROTWNhaHladVFNZDhyR2lHcGpoYXU3S25NdkhBR0R5clRSQ1IwVFMyZW16M1MxUDdsQTl3UG5qd1B2b1oxVmg2MWdlbkp3b0prTTJoM3BxMS9uWDRYVk5zTTZnYmpoZU9QenF3RlZFemQxcmpqb3FhNDRpeFJjVit3SFhPTWNhUW1pTm9NQnR5N05QbGFXZ3E4b1VKYWJhTmhNTnRvem5DTzByakNaNVp6c0ljdU85SEUrSDNsbVdWUTZWaG0rT1VaZzcxMk85SHZ3bXBycjI1ci9pdmJYNlErckkxb2lxbmJkbHFFNFRMYkszWU5ISS85cDJ4REgrOW5NZXp1TjAyTk1RcTlvMWhGeHRNS2FXR0tQdFp6Tjh5WEs2Tkh5RnY2cHBBNkI3dk5VaWNJbmVJZGdpY2xjdUdYR0tTeTEyN3lUbGFEOHNmR3I5SHZ3aWlHMXVwMlNiWkZmbzN1UE1UWVU1MzJpNm5iT0NXRVBIUzJTd05HMlFLUTVLb2RxMFpENnVCUkN1NlVEaXFzdDN6MlQ0dWtTbHBUNDZJQnJXWGRqUjFUSXBSV05KVTJ2T1QvYjU3M3UyN2V2YUpqbkVRdkQzU05SZXY3dHRydFJMK0xxNjI5dW8wRHA2VnZuN0ZjVU4xMjlaYUJYS1ROdEZXZC9aVWNDZ3BCbmpCNm91dUtkZWl4cmkxZXZ5WUVwK0p0TnVkVjB1b2F0N3pBeVpVTng5bGhjQ2NXVFg3SlRqUmpqMGFmdkRUbit0TVp1MlVDeDIxczJPek1oQ29KUEFSeWF1Nk0yazArTWxOWXY0dWpzRmUzZm5DbjdsdDdDWVhWcldmMFI2YXZKSVdmczZhRGEvWW82a3ZpOTdyTjdrejdtdjFpL0ZWSmkzekkzUEMyYTJ5ZUhPZVViRW8zQ0x0Z3NDMkZnSXZtN2ErMGJ2N1dpUXRNV2h3a0lVemJXTFRCVnJzemJ2MnI5ZHVCMnRxcld6dTRhOWVEQmM1dlcxeWh3dXAyejdBQmhLZDl6NHBlS3RhZlhMUGo2SXprNkw3S1d1UUMwaGxzdDBieFV1QmlUd2RWU1lzODdtM3dWUkNyMU5sb1dUNlp6N0JFZnBLNTB6UFlBVmx3TEd6Z2ZIaTIyaDI4Rjcrb2ZqdFFXMnQxZzh0ekJXbXQrMlR1SDFoWXBPTHFOalZNM0hQRExaVDFvZzVnaGM2aVRzUWk2WkwyQURlenhkMHNlSzlWU1l0c0lScnVDS3dwaWxsWHJjejJ1ZHkxTU12UWdPMFVoK29jazVpdGR1T3V1d2ppWVFBQUZxZEpSRUZVTHE3ZkRsQllxeHR1MVJuR0duN1h1aFVidGVxMHVMcnQ2QTFBdzJWb293c3JSRTJzWWRXR1JiajFuVmswdzdkS1d0amloZ0JVbHpDcWExbXYxQTFJVkUxakxuZFY4OUxVWFJwWHpRWEZZS25kd2VjWWkrcTNFN1cxVlRjUUk2TFo5OTlBVE40WTRZa2s2RURkL3NFb3dwWDRhL3oxUkZYK0NyZ0lHRlI0WUpnNjc2WnB5aU9rL2FQL0xITkZyR3R3V2lVdEJCQXc2Sm1LamJDdVo3UlgrbjZwTFhpamZpck1NZ0NNUzFzWFEzcVcyaDFzL1ovYVNsdWozMDdVMWxiZHd1VWFMQkxzNkpadVhTTU82QTZwMisvK3JSSGxuT3orSDlJVDZUL0x2dVp2RzkvdklhRlZubFJKaXpEUTV0c3hDbjdPeTNKbDZOZXlGVFNYcWdyMzRGRjVBN2JTN214Yi94cjlkcU8ydHVvV09FZmt3UmRZbzdtTi9PNm11cEVNeVlkSzdZQ2dqcFVOeVVyaWFER3ZLOW1jWGxNbExjSk5YemZvZ0ZXRUs5VWlTUitJRVFJS2JETzFHWEU4RTQyZGtnU2NFSTVldXpOdC9ldjAyNDNhMnFwYk45eW92VWQ4cFBaSllxeUppanVxYm5NWWs0dkVZRkRSYVBzcEtadXMxMDRiU0lwc1QxVkpLK0I2Ykp5a0VWczdaSU56V01CNjRzZ2h1cnVMU3FkenprZWsxVzRuK3UxSWJXM1ZyUmVHVnhxdHA5Nld6Wk9YZDFUZGVuaEJrbElSN1BjMUE0UEVFcHlVeUZJcXE2UVZzSEpwdHFBWlF2b3BJNU9hTVdNZlNCVkxlb0wzNVJaTXA3VVZuRmE3czJ6OWEvWGJsZHBhcWxzL3lnNTYwWDlQNjZHRkJPNm91clYwMng0RDIyREtid0pGd1VtdlNsckJwVVJDa2lIVEF0dkNodVFBQzEzUWdEVExpcGhyNkMxcU5ad0N3MXVGWFhLdDFlNWc2Ly9FaXBSZXYxMnByYVc2ZlludXI3M3B3ZCswNGZ4dXFodlpCMWV1SkxCME50MnpUQ0tOTndFRERyV2p4Y0NNaFNwcGhZekFvYVdYVjhYWnVlbDlDS29PZG5YdFVwK250K05oRWFDUUlHbXo2aWpPcWxhN2c2My9vdnJ0VEcxcmRSTXVOWndGOVQ1NDAycnJmL3VYMmtCQWppSVpiODBLYVlWamg2cWFUQ2h1bVZOQlNJNktXS3dVQ2JZNTRtSUIwT3hYOVRDTlZydHR0LzZOK3UxTWJXdDFFNVFTVWxWdWt0bnNhLzdXdi9OSm1LTG9LTENKVkNVdE9uUndQYVBsNUQ5c3gyR3l0bWdORk8rc0tJNW5vbiszRlBFcVJOUFVhTGZkMW4rS2ZydFQyMXJkK0xYRGc0THF1K1R6dnYrdS8xZDMvTUEvL1FQL3h5YytnNjdDb1Z6NmNVS21VcFcwS0I5RDgvUDlRN0xENnZxNE5GcEIxOVFXR0Y5Zm8zU3VXZFpxdCtjNTBEa0hLT2lBYTNXamtpQXYvbGZHY0xHdm1mRzRZaml6RnFxa3hYaHJtcE90NW1XRVhudkJJNUtNaGVVdFFMa3VxaGk5VHJ1RHJmK2krdTFTYld0MVkrclE5ZjNuMllsUXdMNW14bU1pOU01V3JKSVc0d3oreWhOMmtpeUFKL2YzVEt2T2p3d2t2UTNWbWlSbDdyNm1xOUh1WU91L3FINjdWTnRhM2VqRmg1MVhaMEVPTWw0djQ4NFZwYWI1cjVJV1l3RTZZSHBURVdJRVJ3eldVUUY3M21lT1VOMXROSGdxdTlpN3RDeUhyOVh1WU9zL200WW5kMlpkcW0ydGJ2U1M0cUcyajlLeStFK3k1ck1kcHR0YnhKd3NWMG1MVTRkNU1PNE9sdkQ1eE5WeVVncjRtTzVLQ2JOQkNWRzY1T2gxMmgxcy9XZFQ3K1QwNVZadGEzV0xMbC9QZnpwSlhrblBHMmU4WGtYMlRxcWt4Y2VLcC85TjIvOTQzNm56SEw2ZTJRWnkzcDcxVXNxSzJkbndkZHJ0UkwvZHFtMnRidUZWUjFiT0k5WDFKeS9yeUhpY3F2RFkxRlZKUytRSFRyY3BVb1FwME5Rc1lySXNJM3J5VGt2UVp4eHNYTTN5VmFmZDRjdG9DdXEzWTdXdDFTM1VlZDFuUzdkYkdhOVhnZlZJbGJURU96M3R0bWk1emtqQ3hzK0J5TUR5bG9lMnp5Y1ZFNUZPdTRPdlkyWlY4RkdNRjlkcVc2c2JFVENrZWhvVDlQS2NJcXBqVEtBZXUzN1FZYTdPczFnZWlkT1JwaTJZS1Z6Qi83dWwzYlc2a2N2OTJPN0p0WUthc2FEZDhXU2I4YmttaEVWblRsbnYxSHYvb1R5eDFWYkZVMjEzUzd0cmRZTnlZSFBVY2FqRTZSMWNNaktFZFpTNW9aUXMybzlwMmNVL29ocW5MdkRjZlJ4NDJNem9uYm9aNFIzVDdscmRjTm5YL1hlNXVmaDNFd3VpR1NNVDUxT3pEMlhxcW1wNzdIN3pUa1htRHRUTkt3bHMzelh0cnRYTjg0YlhvenVndjZXeGlORDJsUW41bG44OU1iVm5iQnY2dXEvaVpVUjA1OEg3bFFTMjc1cDIxK3FHVHpZOEh5bjN4cS9jZVMzUE1RQ0V0bzlNM2ZDWTVpTlRlN1kyQkU4T3N2VjRacUVyZVYzYm5kUHVXdDI4SG50K1pMK0NaZjNpM1Yrd0VlWkU4N242UFMzNVJqS3Y1c0dKZk14VjJndlo4c1l0QlRmTTNEM3RYbnAxVytIUGo1d2Z1dEdDdTRVRm05RG1wNnR3Njh5Y0RhbHRkc2ljMFZsOFJIaUc1TEIwTHUrZ2RpKzl1bzM1OHlQajQ5STFaQkVKOU5Jc1R0K2RGZG4wbHp0b0oxei84NVQ0blFDYXYzZ1h0WHZKMVcxRDJOdnVQY3gvNmU5d3o4dTBQWi9vRzZJdWhqaE9XU0c2b0hGSGNGVHhvZFU3cWQxTHJtNXpZY1hTdWJvanl1eVdUZVJJbWdOb1NHazVkVU1TYjV1bzQ5cWhLSkY0VTM1KzVKM1U3dVZXdCszV0kzYXZOZndUVmw2bUFnSkp4aGVTT0V4cVAzY1pKTC9iMXdpUDk1bm5BUWZEdTZQYTdTekwvQzZxMjB2Q0c2aDJxM21obndOTmM0d0NpVEVUSTBvOEd1WEVXR05uOTlSSWFJa2FFVVlxWFJaM1ZMdVhXdDA2Yi82bndmSGYvb0Z2K1VUSFg2SWJRaHdxQWtsWDRubXkvRlUzNForWDBweXhKT1ZudGlaMUduQXc4cnVxM1V1c2JuaXVUemlNejNjNVVKQkZSWUdNcEVNemI1aTFabVlJcTlaTytXNkJGUjhMQUlTbHN2SnJYQzVadTdQYXZjVHFOaERza2ZucnJpNDFaZUZ3dFZLRHJDKzVlUGJqZnZrMzRjS0pWc2NRdGhPT2RHMnU2dSt1ZGkrdHVzWGVFVno2cE9WSzFWemphYVlGa3J4R3g1elhiY1hSMnZXRkZkd3lBR0dsN0NRMFo1RFZIZGJ1cFZXM3NlUWl1WW1WR0ZSa1ladndYb3l6aFdYdTJXU3NuNUlvNzJEVXRYWTdFR0xGS0RxeVJWcmFoOUx4ZGVPdlZ5ejZKU2VIYktUU3RhM1c3cnVuWkczWklqMjVleU53eEhIZi9OWTJSMVJxTkV3Q0NEby9aQ2NsRldydExrbXdOZHJ5SmZEWStSZEh5dWY1VGxNWTErK3R1OVBYcjJhK1pBbmdWYk5ISlpPbzBRc1NRS3FvZzUwQ0FXRmRYRFlKL01GdnRSbHhvMU53LzJSaVE2VU1tR0c5TVYrR1dIVTRzZmRmK3FKTlIxdFJ2OWY1bktJMlhxWFI3dTF2K2NSUFB6ZUxBOWZuNVVvQU9ZUTJ0dWI3MDNLZlU3amMrTFlVQU43OHdSRXZPeWhoMmVZV29RT2VubUVVODhWYXRKMzd3c05VV3JGcnRQdWNCR05uMmw1MVF5a1N3SnRmRDlJUmZ6SDFhWXdVSE0xM3BBRHc1cTVicngvTHRtT092QzZWTElIMllpM2FyRklSZE5yOTYrK0dSY29ncnkrNTFkd01sSjhsMFAxMEYrSTMvdXhmd1pXNUtqTHF6UXh2TTlzb1JpckJacjlldGlWa1Vsb0ZYTzdUMHBEblFEeE1mYit1VWJzdnMrelViclNYTmhFNXg1WFJkdG4wWDlPMmhRMTR1WVQvbm9JV2FXRHZJbmxlMSszYmRaQWtPVW9aWXQzc1NnS0w5bG5mYmxwVXk2emRsNmtQSVhIQjdkUVJTeTZNSXFVZm5xVDB2di9nUGY4bkVnM1ZQcEpkNUhCVFhJMy96aXNhaWpUR3ZtS3pqZ3laMW9Ra3BSR0I5eU9wb2o0cFR3SnQvNTNsSWMrQmVmdVhVem9adGR2cjJxNUJHei8zVGEwS25qQk9HY3dTTldzdGtsM2tjQ3A4bWdJNXZXZEt5ZkVZZTk5NlBhNEpTY3I0bXhrbU9ybG5mWlpSQXZBNFRqSjJXUUJ3clhaN1BmK0pIWDhEZkJCcVVJY0g3SVRsQWtwN3phd2loenZpWjlHd1BmeEl5UktQc2ErSkxwVVNOcXJVaFNUbFBxQjRCMjhUZVF4MzVLeDVKMjlLclhaN0hkdGRrUjkveTM4MWMvcnhvenR5d1crTlRlMDFTNDhjZ3VmSDRxZGo4WlRCZ1hJY1BNYStaN1hNTW9Za0pRcWQ4cCswa3VndDdRblVSRDNiTExaRXROcnRaWXJUMXhhcHdzdXN2V2Fwa1VQQzVFQll0SGtidXJjdENqSDJ2c1dtaFRra0tjbm04V0xseUVpOFBWTW5hMW0ycGhabjVGcnR4dWNjTW5qWHRVV3E4SkpxcjFscTVCQk03c2d1enkrT05JenpHUHVseGU2WU9TUXBrUUQzWjFKRmZWS09CSWJzcys3bDRDOEpxMWE3OFI2bWlUM04yaUxaeTZvd3BQYWEyV0JlOVM5c3dBU1llNWJPdnkxYjNUc1ozaEFFY2plS2QvVWptbG8xMnNya1hOY1dxVUkxMVY0ekd4NmFOelpRSWt6RDhxVkd0bXdoYnp1clVSVFpxY3QyRXBoYVhqWTdiTlZCYWRWb1h4ZGhVUEpXV3lTbFdESlYvdVlIM3ZwcHF3N2FhMmJUdTIwUkZZcmhHUWhmdjR3MWlhZldiRFZ0ODBwRTdIVTVtd1JnOXpORVhiTGh6Z1c5OGNKYnIydzZhdFZvbnBvK0xLS3ZMWklvalZ6bFhmL3RIYzNHVnd5ZjlwckY0RlNuT3ptK0o5aTFDQ1NCbGpWYnlIV2FxWGlyNnh4S29KdnAvblZJV0lPcU1YemF1UmxwR3NWcXJScE5NNmx1YlpGRW9lWXFEOS9tM2JOekhyVFh6SUx1dW1WUVNFUzFtcGI4SHdMYnM5WDBzenpISXJKU2x5MGxnSXV4V0M0U3ZqSzVicFZQcEZXalliZ25zL0VUVDA4dGhGQmJKQXNoR1VIVzhUakh0bjl0aElrYXRkZk1vdk9sblJzbVlkcE0rOHhhQ0czUDFvcWY0VmxmaVpYNnhGSUNjN3ZKelJLYkE3RGhxU2RrbEJnUWF0VW9mTmZUWHVmbUJac1BIdFlXeVNCanE2YkJJOC9ENS81R0FmRC9oT2RwNHdmLzVJLzJtbGtRbXRxdHdDUk1PM2JhbllHdGNlMGtTUkoyZnJMbjZIdmx6aGhid1liS1Z2UUFVVDd0aG5wZGdKM3BkMkRpdGdoSTFSYXA0TFhidUpsNEVIWGthcmZqNW9pY3cyU0ZoL3JXVjBVT0d4KzcrVEgwK1djdlhIL3ZKT3piRWJmYWZ1akI5NGExc2Q5WWpMMWh0OG1oWml1R09qemR5TFNScTBSUlY1b2tzT3EveTlSY2ZkdmFxNTYzR3VsUkh1MzJQRVFmSjdCcUwwL3dmTnR4K2dCcWk1UXVJeVBFWS9MWklPeVBqQUtvYjN3dWViejNoQ0pRM3ZwaTVIQ244L2RDMkplZURqR2Y3UHBQUDBQZlRDTWFsMS8zUCtTL2p5SVYvaE14OW83enhlVC8vYmNGZW5YUnVRUTJmMmJrSEdjaGhFM01wK2VSRXViUWJ0QytUMElhamM0VnVVdU9jTDZMeC9zVHg3Y3pKbXVMeEVTUnI5QTdRejg4aFdyVFcybVJ4TWpobUZxMjRkVU8waEdIYnlZZTg0eWczaEN5RXh2dE02K2pXcEluWXV4OXEyUlpKVnMyNDZsaG5uMEp0Qzg4K0Rad2xGSVBuUnF0a2xmaXZvZ1hVZUNKSlpnM0QyL2FTaDQ4VDZXMlNLbVNOZ08wUm9HUVZRWWkwVkY1emNUSVlTZDZKbkVEMTlEM3YvUjBncWZad3YyeVhTRWt0SVYzc2ZVVnlZckpHUHZVYXQ5R3lWYUMrYnBpR1NYUUlGNTJpd2NlRERMUXFSSHhzUFphSjhHOFBVUC9sUThtMXhIUC9VMkd1TFpJVEJUNUNuK1lkTE44U1o3cW1vbVJRMXo2OE5HeCs1aVRXbjRMTXdvVzRXUmVnYXZFcDZubWtlY05GYTg5bFdMc3BKTTNqcUR5aFNRREZQWFBVa3RnKy8zRVAxZE1mMG1wcUxTYlFEV2h1bDBTSFdzTXZ6dlpLMUZUVzZTRVNISlVqQVVQeHRCZGRjM0V5Q0hzVExnYmNYbE1mQ1FTeTE2UHZLWTE0YVZYN1JHeFZ3L2poT1FZZTlCNkhqMGIyMDY2eWFrQjl6ajYrbnhaSllEVmxzM1FWZHBOK2czOHd4V3JGTXVRU0cyUmJJU2RCdE1YN0lVQlZuWE54TWdoUW9qaDZxOTNSUklLaUZlRTl5Q05DTVo5L3VUL0N0YmMyTnc3SU5YaUljZllnNWI5YUhNalgwaFNSRjZYbDFjQ2wxYmZSdEttL3JmOG54eDh6bDU2dFVXeWw1VWVzbTJ6cmFsK1hFT0tIRGIrL2RET3dBdUNxMHk4b08zT253bklYbktMdFBhYWh5VHgwRkNKTENsaTdQditvUWloS2FzTXBRYTBybDVDQ1ZnK3pxaFJJMHllN1N3Zm9hZ3RrZ01WZ3o5elpZTkdjYzJVa2NNRzFtdXhsOHJNdWMyN1BDUVpJbnh6Z2xKV3hOajNyWHczQlZzVVovMWZTd0F2cFQyMGtZSkdqVllRTWZoamY4UUdRUWhUV3lSN1dXa2hrV2d4MHpZS0RZcHJwb3djYm44bkNTQ0pLWkhlbkc5M3ZBanJwM29jVXhGalgvVmZGOGpyaWdxMmRLQjEvZkpKQUU3T3FjMm9OV3FFekJnY2YzUm1nNExBMUJiSlZsSUdPTXZRbjI2bHJld2VlNmxNTjRwUlIxd01kTTZQSEdOZnF5MlM0YkxWVFZZU1VFVUlWQjAxRm1uTmYyVWIzNWI0bXFxTHFxNjJTQ3FwWkt6amE2Z3ZLbEl0M250QzBXbXVtVEp5R0h1cHpGaXlTRmdtbmxHazhyOGNZMThQb3VNeVJQSk13MVlTc0s1WlJna1UxdTQzUE8vWGhLM2RGQm5XRmlsRlFEYk41eXlodWgyNHFMR2ZSeFNINXRaWFJnNWpMNVdSZlNTc3pabVpvOGpEZnpuR1h2dElzblRxc3h3U0NDSUVPKzlEejF6YVBRNWVpZG4zWDdNa1hWc2tTMEdad0pyc1BhVEtWTVFEMmxkamtaU1J3K2lsTXJScmw4ZVJVTFd1ZS90SkxNYStxbHZjVWJUQnY0WXRDYVkrV1ZvSklKOElqMzY4aXZIbjB1N1FhOS9uR1FRN24xVXNKT3FjYmFmNnBZM3F4S2lvYjMxMTVERGMvR2NJaE1nMjZzNTEzNWVOeGRocmk4UUVXQmR5U2dDVDNFUEVtNDlTdTZ1MUc0N1ZJM1JkRHpMdGZ2c0V4ZnE1dGxSUkZnYXdlKzVIblkra3ppMGlRZkFMa2E5THZ2dVBhdTJqajdFZ2VaMlBKTXF3THVlUlFEakpEUTVTKzZvdFV1UzFyd2ZwS2dOaWtaVFAvdU9aOHVpb1YyMVVFdm4vNGVSY1dmVkcxcU1Da0VjT0JTU0lGRTJFVXpGbkc5VmFFeGpEUlRPOWN3WGNSZkoxZVdrbGNDOTRtWWpGYTIzVTJoMTU3ZUVybGxvV1Vxd3Rrb1dRVWtCZ1BXWXBJR0V6SHBzOVN3THl5S0hRZGw5T1I0S3IrNFMzNHRwZmVONFhScnlHbG5pTVBhaXBuMnVqZ3FuLzgwb0FMK25DdzB6aTk1UTFtTlRhamR3QkFyOVBObi9JS3kxU2o5b2lwWW9vRlNDMlZOTEFmL2szL2xYUDkxLys3LytiTDhjQWVPUlFhQWhlS2lPY2I0bVpSY0U3c0R3OGFwSTRlSXc5YU9wR1BsbXVrR1FDZVYyeGpCTFlJK3V0NlhISzBMWGFIUzdYWUpHdzE3YjE5UlFzcExuK1RxbUZrRkpBWWtzbE5UVDhHbnJJS3pjeGN0ajRYdytpM3ZTMWZSVFpQYmFkaDVwTGttKzJGK1owNzN4cVJtSHdINHV4TjNWSkFrSVhYWGhMQXFsUGxsY0N3MnR2ODJaaUhyOVd1MFBuaUlTellZMHN3dU13Zm54WHpreXpidFZLSUxaVVVzTnQrTmNQbnZ1dUR6NzNvQldMSlltUnc4OUh6LzZITDVVUkVZbnZrTVJyajNCNTc0ZU85RUI2RVVvc3dOU1hnMUVpUXFHc0Rra0tBSFZ4bVNYd2t2ODkva2RUQktEVmJyZzgvNGIwdlVkOHBQWkpDcHJHbC8veG44ZTgvVGYrOVpjbktaQjFzMGtDc2FXU0NWVFJKa1lPaCt3bEk4RlNUb0J1aUROSGoyU0lrQWR1QS85R0NEckdZK3h0b1kxQXF3OU1jTExicGdhcmE1ZFVBbDk1OEhmemo3d1hCa0FicmFjZWVmZXArZWpTWlFSTE9UYkQxNjFxQ2NTdGh4cEtWeXRHRHVrN0pNbHUycG5jUWZ3V3laU2tBZ3lEQlI3Q2lVS2FRRHpHYnZjMGtUb2tLWk92ejJvSjVKSkFQM3BNOTBYL1BhMkhhUmk2L29PM1BQZWg1OTc5b0xaSWFhSXl0c2VTR1kyd3lVWXhja2pmczAzZTF4WVlIQTQrRlJaZ0pGMXlOM3kzRzlaOGd1Mkt4ZGczcEJVZHh5V1d0Q0ZKRWFndTF4TElLWUV2MGYyMU56M2dlZGs1Y2RYZDdDUUFvM0JpQjZtR0VpS0hZL29pTnVBY3lkRG5nb25hd3FxdC8zelkzdmFGM01sWWpOM2ltN2I2a0tSTXZqNnJKVkJMWVBFbDhBVXlBV3pGVW9leXNpMUVEbmZhZnkvc3ZaTEF1UzQ4Mk5ab1B4MCtuWVNRdi9EZ1kwZU1ZaXpHdnBwOEdUY0RqUXI2a0dRY3NqNnZKVkJMWU1FbEFFOEdhNnZDWDJwWFJRNS8vTy9FeHI0aUppVHR2dkQyQzlhK2RzeUtzUmo3UE81b01jQzZVRXVnbHNDekp3RjhLT1NLdktQaFlSVkRheUhwVlhtc1BtTFZzUmg3SDdsdDlWRkxvSmJBc2toZ24wUjc3cEdjMWdxT3FmU1dXNEhnK1NrN2tXUHNEWXZBTnV0YUYyb0oxQks0NnhKWUo1dVVUU0hBVSthQVZvVmRmb2xPODRTZXhtTHN1MExNbTRMVS83VUVhZ2s4c3hLNDU3L0QrMVhkcTRwY2ozcUhmeDlKUmowa3A2b1krNnJsQThBeXV2cXNsa0F0Z2JzcWdhSC9zLzRybzRxNEg2cWZ2OTRnbWJES0dIdlArbTNyRlkyZ0psTkxvSlpBcVJMWStlejFoMGVsVWhDUVgxNVBoRE5XWEg4ZFJWV01mVnZuVkxHdWRhR1dRQzJCV2dKNUpiQWlKR2NMT1ByWTdzTVQxc2tZKzFhOWFCUEVWQmRyQ2RRU2NDeUJubXJadGh2czlLbGk3TDNYSE5PdjBkVVNxQ1ZRUzRCTDRMN0s2ZWtlRVFCRmpIMmpmcUNmaTY0dTFSS29KZUJlQXNOM0pIRitaUkxVSldQczg5UjNQeVNSMVRXMUJHb0oxQkt3bHNEOTY1RU9OaEZqMzZzbWsxekhUMTFmUzZDV3dMTXZnYW5DU2RLTStxdTZoMDQwOEhWMUxZRmFBclVFTWtwZ2g3eHJ3Tzc0SU12a3RvT3ZvV29KMUJLb0paQlZBdkh2bU9qN1QvUk5kVXN0Z1ZvQzFoTDQvd0d6UTA3dXp4MEVWUUFBQUFCSlJVNUVya0pnZ2c9PSIKfQo="/>
    </extobj>
    <extobj name="334E55B0-647D-440b-865C-3EC943EB4CBC-3">
      <extobjdata type="334E55B0-647D-440b-865C-3EC943EB4CBC" data="ewogICAiSW1nU2V0dGluZ0pzb24iIDogIntcImRwaVwiOlwiNjAwXCIsXCJmb3JtYXRcIjpcIlBOR1wiLFwidHJhbnNwYXJlbnRcIjp0cnVlLFwiYXV0b1wiOmZhbHNlfSIsCiAgICJMYXRleCIgOiAiWEZzZ1hIUm9aWFJoWG5zb2FpbDlJRnhkIiwKICAgIkxhdGV4SW1nQmFzZTY0IiA6ICJpVkJPUncwS0dnb0FBQUFOU1VoRVVnQUFBSE1BQUFCUEJBTUFBQUFxMWVjREFBQUFNRkJNVkVYLy8vOEFBQUFBQUFBQUFBQUFBQUFBQUFBQUFBQUFBQUFBQUFBQUFBQUFBQUFBQUFBQUFBQUFBQUFBQUFBQUFBQXYzYUI3QUFBQUQzUlNUbE1BVkt2ZDc4MkpaaUs3RUVSMk1wbWlWbGV4QUFBQUNYQklXWE1BQUE3RUFBQU94QUdWS3c0YkFBQUV0a2xFUVZSWUNaMVh2WTdiUmhCZS9aMU8wcDNrMW1sb0pBK2dGQ21DcEtBVEpJRGhocTVjUmxlbTA3MkI5QVk2SUFnU3BKRUtWMmw0UUI2QTE2VG12WUh1RGM2SWFjYy95VTFtT1RQTG5SWEZuTXhDM1BuYm1aMzVacmd5cHVuWk5Ba2JaYU52YThTOUwydVlPNnpGa3gyV01TTzRyT0VHckhHeEREZ2xtZjFUeDlXOGFaMVQ2L1pNNisxU1k3aFd6UDRYYkxMNFcvRnJpRHpReU9FRGFZMy83N1F0dU5EN0pTQjd4ZjlxU1VpOUtEYWFCZkNXR2R0WFdoSlNVL0VoZ2x0NHdNc3hYQW16N3QyQ3p3UDI2Qk5oREoxLzRhaDMxL2xRYkNMbTcycVlqclZvT2s4YTFNMVpsWXU0Q1RQdE1QdStiUXZlKzJTd0hqVWR0dGUwcnpISlhiQ1pSNlp3N2xFN3k5dGloK1VZT1N6ZHVtWVJOV0J4cGhNOC9QTzdIemJlRmluY2VKUmVnajVNWHZ6c0VHd1ZlL0RZMTI5OVZqd1hlZ1NxTm9QaTBzejlHTWVxQVAwRVl2aUdiVStrd1lpZS9XYk15bmVrNU1keGNXNGl5ZXRBRmE1dGNaZjZyQmE4a1FBTld1SE9JM0hXZ1plVnlHUmZJYkVTbVJVY3cxOU9mZ0lsb21kY3I0bmZOOFBrR3ZVaTM2dUIxODQwaDZkMnZlQ0lVOS8wcVBSd3F3SUJoNGsrVUM5c09SZGJlT1oyTmQxeU9zUSt5d0NJUE9OaVRJREd6dGFIY1A4QnFnMUJ6ZEFFTm1RN1REakFMa01oZzBja2NiOHQ4T3RxWWpFZENMOERCTUJveDNSY2hXaTNtd25HSThsMWp4VjJ2WGE4bktLcGVNVjRlVTZpcVMyRXlmeXpXZ1lpUWtFejRUUzFRVFRSOU53cXFqUlpCcGFWRWxnUzJPdHNHckV2WXpwQUl6WlZsYkRxVTFWV0kzVk5DRXFvZ0tablZsR2h5VExRelVYNTVoOU9KK0tCUDBSb1FqMnNNWXpxeHh3T1d3cUd1K0Q2S1FXcXlrRDFJK29MM05oVStubFJBV1hMQ1R2U1NURUdNOGxXNWF2UGNjWWc5Y1U4a2xmWjFhbDNYVHBLRms4SmhKanJvRG1mZFNnWUVkdVZMbXVIam9oWmRkVmVTK3pCUk1SdVZHV2RVRGJ4Zkk0TmtzaGM0TTF1ZzdKbTFBc1k1R05Xd0JMd3QzRWxVNG9sUVZsNStpZWNHbFRDRXZEbkwvam1CR1hsYjg2cDgyUU1kaFlIMnRlRkRjcDZTdTFTcWR1aHpnQkQ0TG5VMlpEYmdsbUtmMHlvUkN5NTJrekFGU1ZYSDUwSjNKRVIvYWFVcFF5cWNid0Y5MlhSZDRuSW9ieTB6Y2taSnZqMXAvek1xanJKRGFZVlAwTHR0VDljOFRSVVRWVDNuNWNVRW1yVHZTbXljV0FxTDRXUDd5TUNCRTVVOVR3VGxaUnVhek1MdFk0KzZvcnlZR3R6eGVvalhKK0phWjhhb2J6ZXpYV2ZyeW5lQ2dVMmtLcUhqSm1YRWM5dzQ3NXVteU5HSERhaTYwUnNCSzhrN1JKWTgySTV2SzFpc1RGbFhISlVkMlZOdlI1Q2xiVzloUS9nM1JwK3RSYnluTXBHaUFMM2xWMVU5MWFyMXk2VytQc3cvdjVIUzdsbksraFlWVE1OQjZhZW9YbmQ1ZjgwdWVKZE1xaUFudkFBRndldDZ0TXRMTVQ1MTdLT3FtNjFkZG9JdjN6L3JpZ2lobzZINTd0Z0FudElqdUhFVFl1OFFnSDIwUHNtMVZBMnI4Nkh4NzRKeFUwMG1ncXlwejZXbW14WWhnRXZhWW0zaGJxTTd0OERUVm1JQ0g2N1g2OUdnc1ZoTG1icHBrWmhQMnZyVEhNOXV2YWJpQ1IxcG9tZVA2S3cvNDFoa3ZEazBIaXhxUmg4S1lULy8vYjdjODZXNVdwNmFMejJrbkJ0VFJIN1YrVVdCL3pNNkp2MjRrQThXQThSZGM3YU5kRDkzZmJLdTlUNEk1emlJZTJBQzRiZVBUMW5lTmcvM04rVWV4cVIyaWd1WXJqYkhHUWp5djJmWHYzeUVaYi9BWFBUaExqdGdHaERBQUFBQUVsRlRrU3VRbUNDIgp9Cg=="/>
    </extobj>
    <extobj name="334E55B0-647D-440b-865C-3EC943EB4CBC-4">
      <extobjdata type="334E55B0-647D-440b-865C-3EC943EB4CBC" data="ewogICAiSW1nU2V0dGluZ0pzb24iIDogIntcImRwaVwiOlwiNjAwXCIsXCJmb3JtYXRcIjpcIlBOR1wiLFwidHJhbnNwYXJlbnRcIjp0cnVlLFwiYXV0b1wiOmZhbHNlfSIsCiAgICJMYXRleCIgOiAiWEZzZ2VWNTdLR2tzYWlsOUlGeGQiLAogICAiTGF0ZXhJbWdCYXNlNjQiIDogImlWQk9SdzBLR2dvQUFBQU5TVWhFVWdBQUFLSUFBQUJmQkFNQUFBQ1owQUh2QUFBQU1GQk1WRVgvLy84QUFBQUFBQUFBQUFBQUFBQUFBQUFBQUFBQUFBQUFBQUFBQUFBQUFBQUFBQUFBQUFBQUFBQUFBQUFBQUFBdjNhQjdBQUFBRDNSU1RsTUFacnZ2cTBReXpkMTJtU0tKVkJCaHpNcjdBQUFBQ1hCSVdYTUFBQTdFQUFBT3hBR1ZLdzRiQUFBR1dFbEVRVlJZQ2ExWXZXOWpSUkRmK0NQK2lPMUVWRFJnaTJ2b0hOMkhPQkdFM1ZPODZIcmtTRWhjNlpNb09DUkVJcWpRU2RpQ1A4Q3BRY0lSMTRBRWNpU0VST2VVMTluaWFMZ0NId21RdTROam1ObDl1enU3Zm43eGUvRVdmak96TS9ObVozODdzODlDeEk5cC9IVHkyZnoxcFczdUhpMmxXdDlaU28yVU9uOHRvMW8rVys3RjVDc1AvU1ZjQnN1SGlFSCtlN0hITXV4WnBkdW5VOHR3NnNVM0ZMY0dXMXdjU1EvK3NPSU5nTGJsR0ZVQzJGWHM4TUpNVnFGaExjdkFPU3NYV2RDeEZmbVNtSVlsSDU1TkxaTXhobFltcVUyQWNQdlc0Y0NiODltQUxScTM4cGsvci9neVBOY1R3NmVhaW41VzNWZitFRVl5cC96MlZJdG1PbG90OEo1Wk9QRWtGN0dWQmFuV2R2VW5tbHIyV1lPL1kxVjdGMlFsd2pnNGpSQWFVUlgrTS9TeVJDYzJrWVVMa2hMMWxpd2NSb2xEMlV3RE4wYkhueXJEdGk5aS9DQjJCVXlSa1ZXSU80ajdmS3R2WGZ1QUdWcnl0L2RlKzlweW9yYm9HRWdkUHZrTHZBLzNtS1VtUzNCMTMwbk8vcG1lbW4vbXdZS24xbXVML2ZONUhkRzhJU3JPUW9jd2pWQlRvaExUekdBdEhVYWNvQUtXekEzZ1lRMTBaWXZ3bTRGL2pMUitJRVFUamcydmlhQWhNSFY4QnljUldscTdDSTgxS1hwWUpGcnpVTXMvbVFxTWtZYzFXbENXeWRXbXJUeHJlTGJRY011OElTUWUwaW11T2pGdXdoMWZ5L0F6NjdHSUJiRGlHQ3F0Y1J1ZldOdU5EY1d4elRpWDdOcTN6VkFyQy9ORm9IV0VKa1hnSU5oa3VYTDlDZEcxeC9yYlByWk9XNm1ONWt0RXpRQ0JZRVkycHJ4MDNCd0hpMTQrWVNpamlCY1hySW5qRVRIU05vRTR4TkI1VllGaHpsRkR4bzF4emNFSTErM1pmS000THNhT3pTTnFGcHlUd1R4aThKaGxNN0pPeEVZc0NiWXp5SStjL0ROTmhPTWVZK004enB6VmpCZmxKK2ZBTVJhUDdNeGdEQzBuQjA1UURrNWRLNmFISkQvWGVLR2d5dk9BRU8yTkVTdDZPRFZhQkFtY3kzQms1ZVRHVU1Id1I5MXQwUjFubjF6bENsZWRVVUZmVjIyaSt1VWUwL1NRWCtlRmlLa1J5V3U0bUpEN25McFlCYzRoOFJJY1Y4TnI4S2Q5eDVoS0NoVU1qQlE0TkxISTlhMmFFRDFlMFBrRTBid1hEZ2hLelMwUzQ1V1c5UWM4UzNzazFVTzN1eGRhMTNlMXpEd0hyQWtSM0V1cWFpR2syWDU2Y015SEdia05OOWtTdndnQk5tSkZPNE9ySG42bVh0WURobjJ2YklaM2lqeDhKZXFtaTJDeFZwbmg5NTVhNzd4NVBsVWV2N24yODRHaThOZURZM2p2NlQ2bmFxNXZmbmhSUDVRR2F4eVFwU3RYVDR5YjRoMURlbkRzeXI1WWE2RnUwUlQ5a1dsUkxYc0ZNQjRra1cwWVBuRDd5bEJtTElmZ3hSajF0dGZON2czNHhjZjRRR0owYkRpOUlDV29xWTNwVWgzSHlLWktHcGhpc3ZBZVh0OVZxcksxR2hwbEpiVm56V09rTzhaUHk2emYrMWJRWGhDWVJENmdBNUFCWngxWkNjNTFtY3loWGpVZUFwTytKditlc1E3ejFQd1FsbHZVTUozNzRwZ1NLTW95bVNZeVBBUjYxOFdNZjNOWmp3VktVMEdDckdkQVI5TWI2dEt3aWRpaCtrY1BISGdJSGl0S2lEVjJPTFFNbjhNKy9zaHZ0NHJKa0p6T3FCUFpKUWQ0MVFqOUlCd2JjcHAreGxITExzbEZGU2c1ZGFaTDZpcXE4U0hTNktlTkR4eTQ2UlNDR2ptM0RDaGg1NENlRmRnUmo5eDJwdjhFdUhXRTg3alZ1NlJIcitWZW1qdEt5bjgvbjBxdUNhL0FLZG1hMGFVZDB5UFFXeTBzSEdrdXQvaC9pdXFyWng4NkR0ZWRYUUlUdjlsMDliSkJSSkE2RE8vNWprRWRUaUM0UXNod09KSkZsUlZ5ejRQUDNnM3pKdVVJbVFPbHdPRW9KYjhyK1JLL1U2NkQ0RHBXUEljajEwaEtUOHdHTzNCTTZvYnBOODFXTzNCa0drbEowQzBNR3pPSFkxSS9SaDliY0hpcThjdUszL3lOUmxJQ1d6Q1ZFeG85OSt3cllmSmYzT0J0WllVM1ZvN1Q1SzVDaTZLcEV4YnFxWjFKUTRSTVgzbXdWZTF5SGhIZ1c4b0RSdHU0bkM5bGpSNVBGRFV6MFY3T0w2NTZWM2tZckFhTzFJVlVqTFhXYXVCSVg3cDlHV01HVmdOSHVyWTJwTWZ4aXVCSS8wSElNMFBYVjlPc1ZXTFQvdDZYRjlKYWNOTTAyYlNldE4xNkM5NFNHejgrdWErWHJ5ZlNQMzhGdkRoRGY2UzNLTDBuWS9uOUZmajRaYTlabThsTEVMYVdYOEtKWTJyYnRpTk96NnlxbG9uYXUyRVFlR1FhNmVOaGxrUDRTSEhkRmRVSjdBbnlzaXZ3RmhWK2JySFhwU0VuRVA1UGhjZjd6VFFPNW13Q1hYQk1VWnRUU1NqWTE5MTZvRmVmME1HY2VpLzhic0pGdCtjbVV3a0MrRlRhcVFLVXlvVm5OTm1XZ254TDMvaTgrZVFzL1dHTVl3dzNrdHRHVzlSNlQ0L0UraGllVGFQblUwZ2Z3ZGtuQUsrdnpxRVEzMkZ4L0NsRktORW0vd04wbXMyak0rUTdsZ0FBQUFCSlJVNUVya0pnZ2c9PSIKfQo="/>
    </extobj>
    <extobj name="334E55B0-647D-440b-865C-3EC943EB4CBC-5">
      <extobjdata type="334E55B0-647D-440b-865C-3EC943EB4CBC" data="ewogICAiSW1nU2V0dGluZ0pzb24iIDogIntcImRwaVwiOlwiNjAwXCIsXCJmb3JtYXRcIjpcIlBOR1wiLFwidHJhbnNwYXJlbnRcIjp0cnVlLFwiYXV0b1wiOmZhbHNlfSIsCiAgICJMYXRleCIgOiAiWEZzZ1hHeGhiV0prWVNCY1hRPT0iLAogICAiTGF0ZXhJbWdCYXNlNjQiIDogImlWQk9SdzBLR2dvQUFBQU5TVWhFVWdBQUFDb0FBQUE3QkFNQUFBRC9ad1ZXQUFBQU1GQk1WRVgvLy84QUFBQUFBQUFBQUFBQUFBQUFBQUFBQUFBQUFBQUFBQUFBQUFBQUFBQUFBQUFBQUFBQUFBQUFBQUFBQUFBdjNhQjdBQUFBRDNSU1RsTUFNdS9ObVVRaWlSQjJacXZkVkx2T0RkWThBQUFBQ1hCSVdYTUFBQTdFQUFBT3hBR1ZLdzRiQUFBQmdVbEVRVlE0RVcyVVRWTENRQkNGZzBieHQ3QzhBSllyZDJDVkMzZDZnK0VHVU9VQjVBYkp6cVhjQUc0QUoxQVBZQlhlQUcrQUJ2OUZuMjh5aWZsNXlZTHBmSG5UUGQzVGplZlpaejg2NmNSRzRlY0NRTDlBNHBjcllCRXFEb0MyMGhYZ1hla21QU3ZkSUIwcHZxMTAzQVUrVk10d24wcnJ3RkpwamVGNmlxZVZTUStCQTlWZUFxOUtWNEVYcFZzTXA5VG0vS0I0RGt5VXppcHpiZ0JmcXQwR2ZwV3VNVnlvdUFVTWxCcmdUbWtUZUZOYWZjOHNmS1RhZFI1aVQvRVVPRmM2ckN3OGo2YUY5K24zV3p5WWlMaE1mWnlTbGd0dmx1RWNlQ3lLZmFZN2s4SWJkTHhHdWRsOGV4RXMvS0xnd2RpMGJPRjdPZXk3MjJrVm04MjRnZ2VGd3Z1STRwMU40RG56WUpLWG5YeXpzUUl1Snc1WVZuaVRqcUJ0dGs3aWd0SkpZcDVscHNuT1BnYWVuSURTb3pUd05mRGpiSk83eFA5bW96VDVUTkV1dzRWV1RPbkFydTVwdVNtbk5EOGwxTFQ1UFZsU0xYTm1zOW41RFZQRWxRUEdQNVZ1cVJFWmpqa0hXWXB1QjhQMXZYRjVST0xOOWNOUnppdk4yczM5OFI4RkgvUDBMaCtMb3dBQUFBQkpSVTVFcmtKZ2dnPT0iCn0K"/>
    </extobj>
    <extobj name="334E55B0-647D-440b-865C-3EC943EB4CBC-6">
      <extobjdata type="334E55B0-647D-440b-865C-3EC943EB4CBC" data="ewogICAiSW1nU2V0dGluZ0pzb24iIDogIntcImRwaVwiOlwiNjAwXCIsXCJmb3JtYXRcIjpcIlBOR1wiLFwidHJhbnNwYXJlbnRcIjp0cnVlLFwiYXV0b1wiOmZhbHNlfSIsCiAgICJMYXRleCIgOiAiWEZzZ1hIUm9aWFJoSUZ4ZCIsCiAgICJMYXRleEltZ0Jhc2U2NCIgOiAiaVZCT1J3MEtHZ29BQUFBTlNVaEVVZ0FBQUNNQUFBQTdCQU1BQUFBRGNpNmNBQUFBTUZCTVZFWC8vLzhBQUFBQUFBQUFBQUFBQUFBQUFBQUFBQUFBQUFBQUFBQUFBQUFBQUFBQUFBQUFBQUFBQUFBQUFBQUFBQUF2M2FCN0FBQUFEM1JTVGxNQVZLdmQ3ODJKWmlLN0VFUjJNcG1pVmxleEFBQUFDWEJJV1hNQUFBN0VBQUFPeEFHVkt3NGJBQUFCNVVsRVFWUTRFVlZVdTFFRFFRd1ZZRERZZ09uZ0dDakFkSEFtSlRraVV0TUI3c0R1QUdZSW1DSEJBYm1ab1FDN0E3c0R1d01ZT1A2Zng1TzB0M2NvT0dtZlB2dFdxejJSS0V2NytVbGNtRkhQa09Ld2lxMm5lVThTOUNwWWdtdVJKcjVLYUJNZnV1am1KVFRGa1M3NlpXWWRtQ2swUjBlVnloamZwbHY0TVMzU3lIQmdaZzIvQWRvQTdzeGN3WE9BRWp5NXRRcTR3YnozQ05rMnNneGNSS2huVmhJb2lLd0FFNE15cDA2YjBLbEM1RmtjclFVc0ZLb2hjaDRCdXdyMVF6VE5lZGdvQlFicW9uQ2pYYW9sNEVXWEttZGVpN3Y0bVFuZGVBM21GOGNYT0M4R2R6U0pzazVvaHpvTEc5TWtRMjNsVnZCbzFEYnRZVlNLQ0h1ai9TTDN5S0VGYTl3WWVMVVFmdWJBR3hVM2ZOa0wwblUrVkZWNVpGUjFUZnZZT1V6b1VXa1NPbzNzREZvak5CQzlpbkJQMW1hbHhUNUVXaVB2Q2RsRlduM1lmWjZYZHlGdDI1QXpnMCtyelU4R0c2K2s3SmIyWkVnUDh5OUNGRnRqb3pRdGI0dzlzUnBubnErQkxMdFFUZWhPTmFVZDdwT0pBd09rNGYwVEllU0k4SVErZUNRUklGWmZtRG1QMEJUaGFZd2lsQ0ZNR2NNOWNiUElFNDc4MExBUmNqZUV6b0ZCN1NKUEoyT21FTTg4TVJjL1hYOXZ0OFVESVpSNEoyNWlRM1EwSHVuWXJnU3hpSTdsZ3o4QldpcGpGcnYvL3p0b3BubUszNkc1aTAvOTh2bXFndndCKy9GTlVzMXQweWtBQUFBQVNVVk9SSzVDWUlJPSIKfQo="/>
    </extobj>
    <extobj name="334E55B0-647D-440b-865C-3EC943EB4CBC-7">
      <extobjdata type="334E55B0-647D-440b-865C-3EC943EB4CBC" data="ewogICAiSW1nU2V0dGluZ0pzb24iIDogIntcImRwaVwiOlwiNjAwXCIsXCJmb3JtYXRcIjpcIlBOR1wiLFwidHJhbnNwYXJlbnRcIjp0cnVlLFwiYXV0b1wiOmZhbHNlfSIsCiAgICJMYXRleCIgOiAiWEZzZ1NpaFlLVDFjWm5KaFkzc3hmWHN5ZlZ4emRXMWZlMm85TVgxZWUyMTlYSE4xYlY5N2FUcHlLR2tzYWlrOU1YMWNiR1ZtZENoY2JHVm1kQ2hjZEdobGRHRmVleWhxS1gxY2NtbG5hSFFwWGxSNFhuc29hU2w5TFhsZWV5aHBMR29wZlZ4eWFXZG9kQ2xlTWl0Y1puSmhZM3RjYkdGdFltUmhmWHN5ZlZ4emRXMWZlMms5TVgxZWUyMTlYSE4xYlY5N2F6MHhmVjV1WEd4bFpuUW9YSFJvWlhSaFgydGVleWhxS1gxY2NtbG5hSFFwWGpJZ1hGMD0iLAogICAiTGF0ZXhJbWdCYXNlNjQiIDogImlWQk9SdzBLR2dvQUFBQU5TVWhFVWdBQUNVUUFBQUVCQkFNQUFBQklraUJ2QUFBQU1GQk1WRVgvLy84QUFBQUFBQUFBQUFBQUFBQUFBQUFBQUFBQUFBQUFBQUFBQUFBQUFBQUFBQUFBQUFBQUFBQUFBQUFBQUFBdjNhQjdBQUFBRDNSU1RsTUFadS9kelVTSm1hdTdJbFFRZGpKNFRHb0ZBQUFBQ1hCSVdYTUFBQTdFQUFBT3hBR1ZLdzRiQUFBZ0FFbEVRVlI0QWUxOWZZd3N5MVZmNy9mZDNka1BQaFJpOFRIcmF4djhQY3Q3Z0l4bE1pdmJNVGF4bVkzNUVyR1NXUVhKRGdRME44akNoRmpNQ2tnQ2hHU1daME1NV016SUw1QUFFWHNUL3dFR2xCbnVjMktNYkhZVlNKQ2pKRE15SHdsRXlseDJML0Y3ZnUrNTg2dnVydTZxNnFycTZ1N3EzcG1kYnVuZXJhNDZkYzZwVTZkUG5UcDF1c2R4cXF1U1FDV0JGQkpZZTNmaitrM0hLVHBVb0pVRUtnbFVFaWhOQWtzTkY5ZlZkNWRHc0NKVVNhQ1NRQ1VCWXdsc05hLy95eTkvYTlOMTk0MjdWSUNWQkNvSlZCSW9Td0xUNndsSTdianUwMlZSck9oVUVxZ2tVRW5BVkFKYmpROTZvRlBYUFRYdFU4RlZFcWdrVUVtZ0pBbXNQdklKcmJudVg1UkVzaUpUU2FDU1FDVUJVd2tNbndzZ2U2NDdNdTFVd1ZVU3FDUlFTYUFjQ2ZUdkJYVE9YZmV5SEpJVmxVb0NsUVFxQ1JoS29PWmVuZmlncTY1N2FOaXBBcXNrRUVuZ082NS9uTno4cjlkZnZXbEFDdC8yMk5YYlJxUlFYWlVFTEVoZzEzV2Y5OUdzdXk3ZDgxbkFhNHJDa242dk4xOHpBTW5kZHpkZS9JT21wQ3M0S3hKNDZsSGZoU2YrWis3WC9yRDdHV0Q4WnZjdFQxQ2Rza0tnUXJMWUVrQ1VQSWlYTDdudVowdVhoU1g5cmpYZlFoNlAzZjcxQjVyVndXUzVzOWkvM0hiL0g1SlczdXM0SGNoK3cvM3ZqdE9yWWdibFRzSnRwcmJsdXMvNDQ5dDIzYjhzZmFTVzlIdnplV2Zvbmpqano0eWM5U3EvcTlSWlhFTTZIUTVhZXQ4QXFxdlFvUDVQb0xCOEE2dGRxYU91aUpVb2dhYjdyRThOWHRUblNxVHJrYktsMysxVFo4OTk3czZqQWJDMjNPT3loN0hJOURiaGVqZmNML0xXT1N3UG0yU3Y1OXlCWDFWZGxRVHNTT0NYcnZkOVJNZ3ZMMzJqWjB1Lyt3TXMzSC9SUFNNaklidU42aXBOQXVkSHhJdHFlS0pmY3ErNjl3amxqY3FWTFcwQ0ZvalFwdXNlbEQxY1MvcTloWERhbm52bDcxanIxY0ZrbWRQWXVYUnFlQWw5UkdqQ0VmY0RtM2RvZ0xOTVRpcGF0MTBDZXk0NW1DbjNzcVRmNnppVXZIRGRWM3JNajkySDVRNWlzYWsxQnc2T1hQd29KZzZGZlVkOGxRWTRGMXMyMWVqdFNtRHN1Z083R0pPeFdkTHZGVHdZYlRlSVFYWExkd2FUQjNwcklXclhEazRvWEcrZmh4QlVjSkszN0tVZjNOcEJWd083R1FrMHlsY3JXL3A5Y1VoQ1VNSEpaTjg5dWhrQkxpVFZyVmVSZzd4Z2NWdDJyM3doWEZTSlVRdXBEY1VPR25HRWcySXB4TEhiMHU4UFhaS0RQTGhTNUdwVTRYSmZFS1g5djBlRDQrZjBJRzlZL3VGd2dhUDlmSGlLMVZXY0JGYXU3aHNoUDNldkJrYUFsb0ZzNlRmOWxnd1N2Zll0czFpaDAwdGdTdk5XUXN2VXZVM3h3SFhxbit1bFVMVm1sY0Ntb2MvZHVxR0Z6NUorNDBVZTN4UWpkMktRVlZaVnYwd1NHTk0zcDBMTDFBaUNVNW5RelZxblRoVTVLSGhLV2tpN1RyNDJhTFE1R2RRdWhDWDlobVVhZVl4dDBuaUlYVFlyYkdvSjlHbWFSek93VEZndmJvOG51MTRsVUtpbjNrN0xVMFpoOExIN2FqdmswbUt4cE4rYmJoQXcyRE1hYmxvdUszaU5CR2kyQ3ZLakxqMHdIUEdOTlBEejFkUjEzenBmRE04ZnQ3V0dRYjdUa25zOXVwbWhXZEx2MERMVmIyakRlalBTbXdXcWlQNzVlMnk4NVRueEdGcStSZEdialJ0N01weWQ5OFN1dno4TEUyNmZody9SQXhjTjZ2cE5CUTlzNmZjNURkbjJ5eitZMU1oMUVacHdGanp5eG9sZ2dUL2U2UzM2eG5UWGZmbE5UU0l5RmNYcmxwNHRJakp3TDBIS1MvUzBPQUV1dWZuVFYxOS9uQXdWUWRqUzczb1Fzc1ZtNHlUQ1BrdWxXL3VEcW5mb0hqdk1LZStTeWRnNG1pWHBaK1VGTWM1SjFyNTUrelZkOTJVZitMN3YrYTlkL0RyVE85LzV6bmM5RVg2VkpDL21tZXZmVGpSQWRXdGZCL2hYc1BzbktTUmdTNzk3UWNnV0ptL2lPTDgvU3NGQ09hQzM5d2RWdzFUeVBhcG4zb0hlK1dFNWdpMld5cEI2NThXU2tXR0hhL0VEWG4zNGF0b2ZVd0hMd09lNkRqR0NmZTBBbHR6WGF0dlROUDRudkVvNk11OWdTNzlwd0czVlc5S0REWWM1RzRWRHp0OFBxdTdlSFpoSkpkeGp0NE5YOWZETzNuMmsrOTh6Nno3VFVCaks1VTB4dUVGUHNLYmhhWHZ6MXY1SVV5ZGhLUmcvTXlMenNPUWI3WnhUMG5IVDVKRlkwdTh3cEhWQkZwcnQ0RjJZbkNPeDJYMytmbEMxSFFUQkU2VlFwM245blNCaDA0OUpOUWFKUFdjZjROd2dqbHZVS0pacGd0K1l4dmljY2ZrZm5TeHFkQUplZkdkbElGU3h0enZCS3lQa2JkejgxN0tieGgyMXBOL1kzdzA4MXNma2VkbWN1Wm1jdng5VS9SZzlwMHZVaUI0OW9HZ0ZhOU1xZWE2MzhXL3VMNXlHSDk3WUlOclVaZXFIQjZSREswL29qWTFJUXhpU2ZwMm1lUng4SW5Idm9RYkl1QWtCeGhUN0xFdjZmWWNtYkhhSlRrMXZUcThVWXBxN0gxVDlaTVBZUklVdlJkSW9wUGRDdzRQYjhEUmhiWjhvWnJUNDZ0NVJRQ1A4QlJTbmJlVUpMWjcxREJTbW9SMldkTjZoa2FycGthUTFkUlhPMUNoQ2c3Nlc5SHVaT3VUZU56ZWI5dzBvbHdveXhCR1hkL1hvQ1gycDVOTVMyM29CSnRGd280ZjU5c1dOOE82eFIyaWR2SFBWdjB4TGRBYmhPemVaUFVIbEQ3bCtMcEROOEhBR2hXU0hKZXlEVHBTWXdnMXU1MVFKazZZQlQrR1JLYnd0L2I2ZzBiWWhFaXpXWjIrUDBiOFhTT1Q4QnVPdmhwT3kvWjczRVFORkxVOVNMeHpHakR3WXVNOCtiSzN4R2VlanN6Y0hTUU9KdHlOWWZocXZMYWxtbStaQVFhNFBBNXIxczVLSTN3Q1pmbkRZSWlHOVE3OXc4Qjh0SFY2MFhaZjZEQkp5ZkpVdC9SNVNraXN3ajZHSHpOTzZ3YnU1K2tGVlJMdmRxKzlxbVpxb0pmb09XL1RiTzIzMy9ZbXBlRGM0Rzhha0g5Q01MK01lRmdIeHEwYitoZDBtdFV5MzRwUlVJU044YW1Xa2FCcTdkOG5WZ0dJZUswRFNWU05lVHFXYjJOR1dmdGVwNDdiVmVOU2Z2Zk04K09xQlNQRDZtckg5VHBSZU1RQWJML3FxZnpEQjk3Zm9SaU9KeWcrUm42WENWWHZpMVB1TDBydXYvMFZRbk9zL0xmWENYdnk0THFpZTdFV09kM2UvZUxvM1JRRTdQV3FKQlJid3pJVFhRR2pMZGd1TTFFZE5SbUJKdisrOGRCVFFXbSs5ekk2bFRlYmRIQUk3QnY5M0I4Z3ZFTXhISE5uY1JKbUxZYzRnc2NNNnZUbVdoNVQyTklyWjkyZFB0ZTBKcUs4Sy9IVkNBMFZEQ1htSndtVndCM21SM0s3K1NOc0tYRHZzYkdjdUkwSXE2OHBFT1pxdGgxUmtkaXUvZVJMZ0cwY1A1aC9ZSlRGYjJCNG96QWF4Si9ReTkzMzBZMnZxZ3ZQNnJyZTE5VVovVURXVFVDc1RoYjB1elV6S0pFRmJuYUswS0ZzWVp4TVBOaGhITXM2d3FvZVhyVU9Zc1V1VCtXUVVGN0x1Um45UU5aUEVLeE9GZmQ1Ukp0Rlo3aFRHTVMzam5UbDB6ZktXaFBONTJjemN3Q1RkeEErcVpocG1aYUtneG9OTW9yUGJpVW1Mc290NDVyQzFhZnBLOFp6aFI0cytVenlWK2FTd2wveGxuTmtZV0dXaVdtbGU1Q3B1MHBpMHFPS0l6QVJtTE4rbkpUR0NUV1dLVjJCS1ltcEd5R0FUUEpnUlZ2UnNMTHlKUWdqa1FDK2ljbHFadEtoeUNONFlGUndxbFhXVVJGNkJ1WDlqQTUxdHdqZndnNnJaQkxMd0pncnBmZnZaUkdlM0YvenVTN3NZWnhaYk4wVzJVczVCOU12ejJISnlXblozT0pnSFpkUE1SbS9oVFZTSHZwbXVsRit0YjJIUlgwMzZuY3RwbEJhbDVPU1dOQ0R0b0t4VllUajdLZFRpcEZwUk42ZjFDaEd2Y0g5VFA2Z3FzR0Z3dStnbUNsdUJwSlNERDdrV3NuQTNrc2dnTkdBd1hiY0NCR0czZzVJR0F0ODBhWHBMNHNTWWpCVjFjN3BKcThCTi9hQ3FzUnhDd0VVM1VYY1NINWZkaHBVM3h2b0orN2hGU1lzaW10Y283WVFDMHp0Nzc4bUZENStzWUVuZGtuNzZHVy9vSHN2SXoyRGRvcHVvYWVLbXc5THYzS3pTMXpjVlNyQXdhVkVZUHp6R2tVSU1scXZ4U2xwWnBDeHhia25ka0pDc0RXM2UyQStxcGhmVG9wdW9mbElvYXF1aG4ydGprVGUxZUJZbkxRb0N3eEhGcWJIYzhnRTI1dXdVd3BxNnJXaVh4SnY3UWRYMDA3bmdKZ3FXSWZnMmhVcDBIN0tWL1BkQUd4VlpuTFFvQ0JwZklMQVEzbFBOR0ZmZmRXL3dtODhjSjJZMzF0UU5uMkRXbkVuYzJBK3Fta21CZzFwd0U1WDRGZ0JtK293VFdPWWJXTVA3NnM2TGt4WUZHZUNNb3F5azcybDUxbEE5dWVZdDl0VE5tYnJQS3VuYSswRlZKUWw3RFF0dW9xREIyaTI3czBvL3I1TmY1RzMzYzJvazJQdm9HVkYzbmNNVytEYWpjdGlHWElPZmJDaUhYazRxRnRVTlliaUppcHY2M01US01ZSUZOMUc5cEtQK25yMHR5YnI2ZTVQNHFSQ05RcWtVYlg3cnowdDdQd3g3eXFzNWtwT1p1bzJNUnRSeFg2bUFzL21EcWdvU0Zxc1gyMFRoWFF6OWpnTWhJczN1TE9VODBGLzNrblhESVplcytwYldZVnRMUHpaYThBZ3h3MnBub21EYTZkR2JxZHZhU3lXWVYxOHJWcW85c3ZFekl3SnM1d2RWUmJMVzd4ZmJSQ0U3UkxQNWdyRGJycTFQRndIWkE0MDk3TnZiVUZyWEVmc0lzUWxKT0tXd1JyTlptc05tZ1dVemRhdS9YRUpxTGJaM1ExenJuZ1RRY2V6K29LcVVoTTNLeFRaUmV3bm5QWmpsUTN2U3hodkxTcGVzdkd4R2UrUEpnYWxaMnZZTDd1bEJEa1pMN1dxbWJodjBoM0o0M3RveG96OVVCTXp0L3FBcXowVUJkNHR0b3VvSlFXcHNTQ1lXaGQ1VkJyWktmUHZmNG5peW80TGhVRnJyN0ZobFBidmxmVmRCUmo1Vm5abTY5V1JPbE9Pc3VTY0NNZXdSQmtJVnViWDhnNm9TQ25hckZ0dEVOUk5PbHVwMjl5TVBsTHM1dkhmKzBPN0V6amEyQzdla1Q1MlNuMkt6dUZjdlZxcEc2cllockpwTGo1MzRYTlhGdHhIaGxCMUpHQjdUdCtJdC9hQ3FoSVRWcW9VMlVRaUphTi9nZ205amNaK0grS1RTYWNPN1pESnRzanJWczRRTS9vSStDR2lMMmU0VmJKUXRaQVhqTVZPM3NXQ0p4dlRyV3h1eGFKVFU1Rm4vUWRXQ3BiTFlTUWQ0VU9pS0lwVXp2aXQ3TEczSVd0bFM3ZlNRdm5PU0Zlazg5b094MWgrbFdoclVodnRXbUtpUzlwUjVlVFpTdDIweGxiZ1J2clhRRkswK0VBNWlURm4vUWRVWUJjc1ZTaThLTHd1bHZTWlplU3VURnNzanRoc0g3TDFZcnR2ZUk1eXJkbnJEdVhtT1JCbGx2QzhwWGFsN1BlckxmMXZVZ3M1WlFNRkp6MGpkSG9nLzVoeWx6MC9GMy9hQ1czYkVVY0NOL1I5VUZTbll2bGVhS0d5QzBsNm5XWmtya3hiTFkxM3Z1MkF2Yi9ncTJZakZxaWxEUC9ianpaLzQxVitEcUgveXp6OFJiektvcVJuQVdBVVoyY0RXSzhVbWIyQUNoL0ljTEFzNlp3RUZLMG96ZGVzSit6eDhHWW82aVJ1eEZ4UTZvWWNWRXVvd1QzVllPZE1GcFlsaWY5YU1HWld1bURrYnIweGE3R3hnOEJQMlhpZ2oxSG9pVk1sdnBibDBieGhJZ0J2eGpGOW9abmlOSkYyU3F0NStLa0JJQ1Fzd09XNmxnNVhqMDNEU2x2czJjanlaYTd2WXFPL0pjN0FzNkp3RkZPeklqTlJ0T3hZZFhmc3RpcVFXVzFHWFl5ODA0RTNSOEJLZExvcG54djRxVFJRN2xuQlErc0x6V2NkV0ppMkdSL2pCMnBjanB2cm1DSk0wbDY0dEMzUFY0MitNYlRXdUh2K3FONzd4alk4LzFzaWlNMHV4TEJrcDRZalp2Q1hwWU9WSU5ad2crSlo1UlpNVGs5UjZuenJGU2NRalNac0ZuYk9BZ21YTVNOMldRNStKN1JxVU8rTGhEMEorSnp3Y2ExYm41S1JUYWFLY2ptK1BUdmtoaG5lMTMvM2xkM3pwdTk3SEdpM3Q4eDUybEJYS3BCWFJ4N1pMRzdQdHg5M2txRE5Ua3VmU3JjWGNiblRCa3psZ2Vsb29kbU5aTWxMQ0ZpajVLT1NEbGFQWGNBS1hRZHl4eUhIa3FlMlM5R3F5SFJ0SXNGalFPUXNvR01hTTFLMnVXOFl1WXBzQzQxQUZ3OGVzRlZ2S21BQ09BOGlWb0VpMS8vT2REUjhRLzlOTmNlcEJsa2tyWW03RlZhVGYraURRN2NNSVdGTlM1TksxSmEvWVkxazcxV0JLMzNRbjVrVGhyUjBKNGZTWUZUMFVnNVZEcXpuQmFpN3piZVJvTXRadStDa2wwTThUQ1FZTE9tY0JSY1NZbWJvMWRWdVZPK0pwbjJNVWdZOTRtTW1TMmtUUkdNa2dpZS9hcnpVREkzV1VCS3BxTDVOV3hNTzVQbDhTQ3JnZkFhdExxbHk2SlZsMzI4dGFsemxvM20xOTBPTlNTbGpOZjZvV2JyQi83TCtPR2tmd0JWL3UxMms0Z2NxTTRoMnQxblQ5SmFZalgyb3M2SndGRk5HQWpkUnRXN3M5WHBNRW82UWVaRVIxRGtwcUUwV09Rc2hsNEVuVWZ0OEhaUjZYbEVNZitnaEtvUld5TnRhSGJOdUdvYWl4NEdpR3VYUmRTVFRLOHJJV3ZzeEFCblZPY3lSa2hNTlI1eXV3ZzBVczcxU0tEUy9zSC9zTmFrNmdlRVlMZ0pTQVVlV0c2M3VZVTBXYXFBV2RzNEFpSElxUnVxM0cvS1N3UHlrMHhNQ0ZkYStkSTFmT2pjWkVJVnhBTG5IVVVyNyt0RUZBczhmZnlxUVZEaURoS1duR1E5dGhWNmFnenFWYmlZVUd2R0RVaU9tY3R6aGtBNlJkbWlzdkk1eVhrdCtmR3l3bTdVeUtGaEczd1B5b09SbXJPa3N4WnFuc0JnbnMyTTlMZGRpQ3psbEFFWTdNU04wdXFHRERibHloR3dzSE43UnVGOWQ1Vm04MEpzcHBFck5qR0dIYThXelVLUE13bXg0cHMyaFdYbG9CaytUWHRBZHFoaEViTURwelV1ZlM3VW84VUlUb1Q5UTAwN2JVR3V4WHk4SjRxNHh3V3RSeWVHNndTTTZYTzBKN29XRFZuRXoxdTJ3NStUUzFNQi8zUFhqNGRMRW4xMnV3b0hNV1VBUmpNbE8zc1U1akhXeDhqZ1VSZGN6V1dhSFhUTjNxVE5TNWJ6WSthOFF3bnIwOFQxK1p0SUx4d0FuV0hZL2dBVHcxR2JrbWw2NGJqMjFpYzJSaytFd29PODRkemthMHcrOERTUWliSVV5QzRnYTdKdmRPSEdjak9vWlFjZ0pQUy8xdDdTUTJUTnE3OU9Fa1M1SDQ1SG9JTE9pY0JSVEJXTXpVcmNWcmJPMFA3bjc5aUJIR1JhZ0J0QklNc2dDMGVwNyt0dWhhSTJFYXp6QzVERTllUGdiUUF3a1dzNm95YVFVY1FTbDBSMStZM0lrQjc3cGN1Z3ZKbXRkMzQzYkxnSXdjWk1ocDdOWnZVQ2daWWRxVzU2OHcyRjhaS0pDOVkwUWJsSndnWFVtNi9hSWQ4LzZGRTNVYTRJQ08weUtIMVlMT1dVQVJzR1NtYm9MTXhsZnY1NDdjVjJOUElKVDhraHYwL04zb1RKVFQ4MHlVNmM3azdibld4VEpwK2RPMHAzK0p1R3RtbTNXNWRPdVNXTTFRc2V2SXBEb05oU01pSTV5SmdOQkpOMWdCTkxoVmNvS0htN092OHU3WmE1bnBxNnYybEJaMHpnSUtmNHdNditwQnIvSHIyK2JWTWRJWEdROXhJK2FpSTdualFJMXZMbHBhR2kvS1FhQ1JYSktES2RuWWFpMnpoMXJXMXltVmxzL0JWTHZud3ZaQThmenovT3R5NldwQndKYnRFWVdTMmRwczVTVkpzTXZESkNPY2pRVGZTemRZSHBMZUtUa2gyNjhSaGJML0YwNVVHS2E3VUUybEJmMjJnTUlidkptNjdmRFBJa2t5T1dkTmtOQk9NRWNmUXJBdjVISXdhazFVa09FdnZsdXQ0Z3krKzBUVmxsaGZKaTJmbWJFMm9RSkIxb2VKVEFPZ3FkdTM5ZGdETng4YlluYUhKbmhOWUZhVVRyeUVzQW5DSkJqdFlPV2RsWncwZFl1akhGZUsyaTZqaTlETCtEd1FYQlowemdJS2IxUm02cmJKSlQ3ZElhTzZZS3UyNDZHTFRySE9xc2Q4c2Y5cFRaU0RwNWhjWjRZOGRPUjdmclBlWTQ5VU9iUThqakQwVXpWcnlLUXpHYlkrbDY0ZEQwWkJwODNPSDlTc2hTMURwUjhpSVJ6MnlsN1FEMWFPVjhsSnI4amZQWUFURmZuQTVMMjBrWlE3Q3pwbkFRVmh6VXpkVnJobHMvMDZkRHhuSGF1dGVON1AxSTNyb0ZRV00xdUo1M1JmelJ5Q2JlVFNPUXBzNXp1eHJURGJtbEF1azViSENnYW1HZnE1dGpVY2l6Nlhiamwyd2tJOGIxMlFQa1JzVW1qSm5RTjBsUkUyd2FpSDBROVczbGZKeWRpaU94a2ozZVdpeEEzVlhGclFPUXNvQ1BkbTZyYkhldUMxeGdRZGg5eUtGdysxSUxCd0FyQTgxNGVQalh0dnZkQVkxQml3eWMybDJJMW0rRS9FQnNWOVA4ZlRWeVl0d2o0U1VYVDcwbzVxNWVXSHJzK2wyMkFEQlVISHJqWFB1OGFkNW5COHlRaHpBSmx1OUlPVm8xUnlNdFdHQXVYSVRHdmhSTEhIaFRCWVI5S3VGblRPQWdyQ21wbTZYYkFtYXYxcDBySExPVmJ4c3hpSTRwREFaYi9TdkRqdU5NK3lFMUwweEhONlQ5RkVxdHRveHhWR0hqV2dwR2xGbmlPWDBDdG9ibnVreXFFRmtpU1JTOE5ZUXhHL0VMcU10VzcwTnV1RlI4T2NDRWd5M3U1d0N5aUhSRWFZQThoMG94K3NIS1dTa3oxMkx5YnZtN20yeTlza1dFUEY1dHFDemxsQWdYR2FxZHVVTmJYTDNwaWFiSlVUVjJtc3hKL0xMRWV2WXk5Ti82Y2VqZkpSaS9YK016eW5mNkZCNmlWa21yL1pzcVhiT3NXSUN4VmwwZ0pwZU9pYWpDL01yUERxbmNCdGNLdlBwYXR4aTduZkJZL21pUnhYMnRwVmRuMWNlK0xGbHhFQ0dlR29OV3VKRyt5MzMzMmJGTThuWC8vaTl6SU5TazVVNzZVd2ZiTVdvVW5YSTZZekFqMEs5OTZDemxsQTRibjBKdW8yWmVPalMvY3hSSndFbmpBamJjU0Ric3F4TTkxMHhVMDJxMEVINkxWdE5WNlhDR01NVUh2bmUzN3NDVmdvVE9jSC91bjM3U3Y2dFR3SVk4dlRPVlRnTWFrdWs1YjN0cHhDYndtdjhJK2ZNK0Zac0VGaUxsMHI3bGJpZk9uQUJITXl6QjdqQU5mNmoxclhnNmlQaEhEVW1MWEVEdmJqN2h2ZDEwb1E3Ymd2YTNIcW91SUVjaWdxTWFvdGVFMklsOGZud2VmZGdzNVpRR0dxYnUzWUFRK0dkc3pNUWpOdW9ucktzVFA5Tk1XV2llMk0rays1eFNHcXoxSWlpU25SZGFaQWNlNkRLUHprV0tmbE5FNmgyTHRNV2w2QU1qcjBFVmtoMzU0N2lsWDZGYi9lZlBFSmJVcktwZXZHVlFaS2xVZElsREwrdHBtY2c2ZWV4cUhRVWRRb0lSdzFaaXl4ZzYwMVQ1Mld6QXZ0dndSYmFEYVRUc1VKU2N3ZVplUWtvVnVIZjI3Sk5vcnpOWmp1Rm5UT0FncWR1bTMvOE5XYktNUERtSW5DVWtvYnlkK1dPMkJ2U1htb0RibEcwRXNOOSs2TEhpZWZmNzNydmlTcXZzTkxydWZlQmN3YkhyL2J1SnA0UUVIRll6U0xlSnZWd2doTnBsTE5Jd2FXUVBHeGhzcEVrUU5iWEticjNZNFh3c3ZFaitPVVNjdWJPbzNoaGQ1ZHlvZngrZTYxZTNVL2FCTnk1V0s1ZEdOdWpmTTZZV2xnUTdseUlrYTFMUEwrQ2Z0bW5JTjBrV01qSEdtQTJNRnV3Z1B0U3Q3NlhzVW5wTGE0ZFZ2RkNja29zcytqTjU2NnVFbHZDMjVWTkdvTE9tY0JCVG5RVTZnYkxFZlRmVVhBY055TFd1R2pGYzI0MWIvUVI1dERVV0EzSEY2TTQ5UjVKb1FnaFJDRVRsNVk4WHdBMThsakFqaGFwamRkbjRkN2h2RGZZZ2duQlN1VEZqbERlU2psd3FzY3E5YWVKOTBYd3BiU09VektwUnZ5YTVDSHVtbHM4TlhzZVMzOWFNbGN3aHF5eVFaY1pJUVQwQ1UyczRPdEh6cE9Yeks0M3BrWEh4bEV5SlNjUUxFdUl6Q2JwZlc3K3p5NjNSOTcvQnY1bXZET2dzNVpRS0ZVdDYzbTFUNGNvV0E4YlRZVzVRM2h3cVdtd2J0dGNENlZWNFdZMzJFNFdrMWg3WjNmSHdSKzNzeUVmZGJjNTdnK2YrWDcvZUNRZS8yUC9Qb1hZQnB4WFgwOUZiazZuNWhEWlBFbXlQRFg3SW5zRVN1VEZ2bVJVODNVOVhrSE9oemp0Z3MzQVZ1c1k3OG1LWmZ1UE9hWkUrY2p2dFNGK05NVW1wRStyc0FoWEdhOU14bmhOTGhsc094Z213T3lmYm9uZ3EyUlNBUys1aENJaHpRck9Xa2FMdThpRGJ2M0ZuVE9BZ3FWdXNFNmZaQUUwNE9kTXhjdTkrUXc1S01HRWhObEdsWDEwRDNwdWk3M01md0gxRHBHVXNlN3VFaVZITkVLNEhmZG42TjNaUFl0eFRFaWxBa2w2SnQzRFJMZ2JEU1hTWXU0cktkcXBsWEhmV052SFF2ZktFL0twZHVUN016cnR0NzhZTHl4K2hteEJkUzN3N0JraE5Xak5XdGhCcnNFOXgrenRTOTJmRURVRXp1ZlFkU2c1S1N2RHZkRnZRc3ZXZEE1Q3loVTZyYmpldnNzZXVSd0VWT25IcjhWNExiWXZ1d1E4M3ZXV0lvNHcrQjM3NUo0bzdleEhVUW8wZVc5MFIxaURLWlJJYlpUcmpLZUtISWQ1VUppMkxudWtTcUZGamt0T0ZHeWhad0RhY0JveC9WZVdGeWkxaUFwbDI3UFBZalJRTndoNW4zRWdBd3Fhb3lKYXQ0bjJYOXdwZWdsSTB6YnN2NWxCcnNDcmNkcCswQkUxVGxGRFIvQ1ZYS2kzMm1MbUF1N3Q2Qnp1VkdvMUEwaFJTOGxzUjRzQnN3aUVjaWp3Vy85R0pXZ0FvTUJsYW95YmVmK0VvZVFyVmhpZFlvMk5IbWdwbkN5dTZ4NXJpZ0t1MytKWWNXbE9hQzNSNjlFV3RBS2ZyM2dSb0hIVDdyMDFIMHZkcGV1VmxQV25FcHk2ZmI0UmM2amdjUENRNDVZeHB2ZEtGSmFJMmZxbkxiS0NHZWtFM1pqQm50eFFEYVdmQ1NWd0RVRytJOFA0U281cVJ2bWRSQzhCVjRXZEM0M0NwVzZ3UU9ha0tGUGc1V08zV3A3SW9IOXVmUUsvbitTZC9TSVhwaTdOWHVDT3hmL1JoNElqZkhvN0lkVXQwUUx1RlQ2VG85bStCK0hUQlZYS0pFV1p0K2ZmdWxvc0pvd0xra0lBcnZtYXdUdHl3VUhKTGwweTBLMGtXQ0NRajhYWXN4UjJJMU14TmJYZWRsLzl5TnNNc0pSYTdZU005Z25JWWEyeElwL01jRjh3YTFuU2s3YXhwLzV5Y2F1WVM4TE9wY2JoVUxkSU9MbnZWSHNCVS85cHFnNTFJWUZZMlhUUXNMaDkxTEVQakVubkMvU2s0Vk5ML0RvSElib1YyTjdncVlzR1NXRUw2SXdCVWU0VEYrQ3ljVkNlYlJJbEUvTjZwNzh1TzhCWFpCb3BManRuZ3BJc0ZNL2pxcFdSSjFDRTc2N0lmWFFvbDVtcFRXWE85NkY1V1A2eVFnenpabUt3bUNGTUVpRWNraWp1MTZWa3BOejgvZlRJOXdGbEN6b1hGNFVDbldENmZOTkFUMEpXUmNkRkg3U25TVk84b0dzeHJydGdpRFBEcjlzN0lvZWtnZE9IcDBnZm8vN1htd2JPZFJzVHdSNmxtN3hTSkVyN3RWYndzK2lLWThXMGtCVUdjZGdDRHAzeHZJVmxQdDBhcHFCN2d4akpvb1B4S3hLbkRHNFlyRlpsZEJLck5ybVRkUUZkeXNqbklneEFZQWZMSUo1cC9JTy9KdXRTazd3WEdhVHd4Y041SFF6MWxyUXVid29GT3FHZDdUODVXNGxXQnBqWHBLdzJZNS9kUk15YWFlSWZiYjRwVG5tdFhraUpzY0Q0ZXE0RWRlQ0ZVa0FOdVBjbUhZRDMrUzZOSVhQQTFjYUxVU0VOUDVvM1pYRi9PQWhuZnFEYXdVeHBqYXRDTWZNQjJKa0xnUm0yRHc0RU9LTkZ3UXZxazdOcHdjcEl4eEhrYTZHSHl6MkdQN3pFMFBTWkFOMGlFd3B0clhZM1dobUlJWTFyTmlWcmg1aGMvcUNCWjNMaVVLdWJzZzRDQ3dCMWxOdldEVmFRUWQ1SHV3RWczdXBjVGhudDJXMG8rSXZIdk1qcG1rYTI4UjVqV1Mwb3dCc0hIZGRkbmltR0h5RkZSK0FJMXprUExud3F6UmFlOHhLRUI5VlYrb2NnN21CRDlzS3BKR1VTN2NzQ1plVGRJYzR4ZlExYTd4ajIrTFdMaW5oOURTNEh2eGdWMVZlS053cmRqVlRjZ0lmUWVQSGNwUzVHK0UzSHJpMlREY1dkQzRuQ3JtNllaOFhCRVJob2liZTBMZ1h1VkVUSE4vUVllL0pUQW8wL1NFRlNQZ0xCNTlibXZzQldhSGJNQUpia3F3WHRXenpLaEJKZFVzWXgyVmw2VThpWEJvdHJDMWNZSkJuRE92RWlLOGhkNzNRS0xTQ3JBTW1naHlBODdsMDB1Y1R5Q2NCZEo0L1RMZ2NhT0NiblREWXBJU1o5aXhGZnJEbkt2bkIxNXd3NkpXY2tKREdpQUUwTFM1eHR0aTBsd2JPZ3M3bFJDRlhOd1Nhem55MllhTDJ2ZEpZa0pnUUQyekxIRnQwTnZVdXlGY2JqaU5Kc1drdFVhMzNCajZkZzZITUVlNlZIb3h5dXVBYzF5bkxabEhscmtlcWVGcFRiYkFXVE1RSGlHZVB6blV6OEdXVGN1bWtTVUVZNHYwNDl0UTFOVzZmSkdRcFNRbW5Kc0YzNEFmTHBXR3hnRUlJVjhrSkNlQk0ySTZHWmVzbXlvWitZMDdKZFdvNEJnRU1QWVVhY2pzTTVZTTk4YVVIY002YzlwT0tCalZpWHF2VGxibWxXQXFlOVpzVC80YzFZeG5aVWF4Q3hKTDVLTmU0ZlNIRjM1YlcwdFpDL2hMT2NUSEp5NFdROFpDV1JXdElwU3diaWp4Y3RCeXVhazR6bUx5a1hMcDRPOGlOZVlkSHhvQlJIZWZYQ29GVEtXRWpyR29nSHFmd2RFVGRURG1CeGM5a3F1MmJLQXM2bHd1RlhOMWdmMmljQnlicXhCT3c4R2xtZFBSTlZ5RDlodXo4QVV1QlpyOFF6UnRLZTNxUytmb0FBQ0FBU1VSQlZIeDRjSVZ1TkRrZzd5WE1ZSG1VZjNwbFQ5RlBRR1B6RnBMd3JvRk5wQXBjWmRFYVJ5NVJuQk04UFZRN21NWjY1QVhUdzZpa1hEcnBDMnJ0eU5ReDJOTVhtK3lLMXlicjJ2WnJLUllwWWRxWThTODNXR3h0NEFwK2VCREhKWVJ3bFp5UXpkRit2SHRpalgwVFpVSG5jcUdRcXh2T0kralJQa3pIUFU4dVN5NTM5aUNrUmUxS1RRUGtMRkZtcVppaG1hdzFZM0oxZWZBZXBtNkNLc1VIN0xnWDJ2bWVoZDNWd1JLdXc4SUlNSWpySHFuQ2FYWGt5WmsrSS9Ca0pldFJJd3dESWlMOHRBY1pPNVVWbEtiTnIzSSs5bk5Ma3V5emdZa2VpUTZRdDRuOVMwcVlObWI4eXczMmppZU01aUNPcXg1dWg3MDJKU2ZrcVQ2SmQwK3NzVytpRUhYMnJqejZuUWVGWE4zZ3RCOEV3cmdJdDVDTjUxbjUrSk1RMW16dzI3NmdIbkkyRFNQam9hQldrWFR1cXVabkNuRVJtL21ocXdHQkU2OGxZNEppeit6M0NDK1FTL0xZWnNlcDZsa1NyWjd1bkFNOHNLdUp6eXFzRDYzRXQ0NzhoU2twbDY3T1JoL3BpUGQwcENtUXdkOE9FOHFCMFlUT1RNT0hURXJZQUtjT2hCdnNCZEdHWFYvM3Q5OHpZZm9KSVZ3bEoyQlpkZ0RGWUpJWEN6QlJGblF1RHdxcHVoRzdlUkpJQUNiaHpDK09PV3V6eHorU0Z6SnQ4Nzd4Skpka3JMYkZhMmEwYXhBZ3NmRWs3bHl0eVgwVklRU0NVWnlFTjJVVm11QUoxLzB5NkRVOVVrWFR3bXdjS0VlRHlFSTg4SVo1b1U0S1BIUGZpMHJLcGV1eWpnNGxCeE5Gdys2MEt0TmYxajhCUnhNY09lNVRSRkxDdERIalgyNndRektHTzc2VWV0emFLd1NwMUp4Z25vTUhMeFZEQlpnb3hCYTlLNDkrNTBBaFZUZkMweUFRekREMG92aWZyQjl5Z25mR3N1TTF6MFJOekNRTUlSeEZrTmdoUmpkY0NhczFPUzk2U21XSm1yTE5BNGZCL2czTU9MbHUwVXN3VGQxdUN6NDI2L0Q2OGh4Rzh4ZDY1a201ZEUzWkVRdHNuZWtSaTNZbUw5elRzSDJkN0x1OHQ0bjlLaW5oRURwYmdSdHNoMWg0OGpheDk2Tyt6REN4aEY2U1ducXBPWUZDSFZHb0ZIK0xNRkVXOURzSENxbTZZZEVKTFU0bjlEZHBVdGgyOHhRaTYvUHhrSVo4NVlPcW05bGVFaDA4aVdaaVBXSWdxdlJMRFcvejJJby9KSDV6TDlQYUl4SkpkeDlrK0ljeVM5YzdIWFE1dExUUHgxN2tNRVc4WTZicHM0ZXN3MkRQbDVCTHh6dmlBUzcwNWlJS0VZbDBKZllYWUhhSU9tMUdycCtVY0RyMGNXaDJzR05pWHZyN0JJaE1XUFFNQ05FNFI4MEpCSHBBK3FlOGlqQlJGblF1QndxcHVtRWhDN1drSDVtT3ZqL0hRK0xtSTk1d3pBaHZYYkZ2Um0rcXVBeTBwSWlWbDBXNFNwVThEZ3FiNlI1dk1yUE9nOVNOazBYNWZybnVNRXh5bmVSQ1l0aTU3NUVxbGhZSmhKd3ArYm5nOStRZUhQblc5aVRvQVowSzFHY3M3T1Q0UUV6NHVVU09FaEpWYUZDTHE5ZmQvT0w3cm4vU2EvL0Y1dlUvQ3dCM1NEd2d1THc4enZFUnZaVVRwcTBHZjVlZXVQckhNVEIyc0ZPSWI4ZGZzckRlTS80Y0FpdHNSdzBuTFltVTJhNktjaEVtQ3Y2SWQ1MG9hSnBVWjBjaFV6ZnltbWpvRklFM2FtUXVya2FFbVJaUndCWGUvSjl6Y2FxSTVhN3BjMHN5SjZKdVNFRlFPdnZuZ0R6clJTc2kwNHNVcHhIclFrdUJ0dy9BRXk2VloyZVZjaG0weUhIU3FaSnJxTWVCMklnbEp0ek9ZSWFDMmRQbjBzbC9paGZyclIvSkVrbW83Ly9NZFJ1ZVZjU0d6aThBZG9zTm1QV3ZuSTNyRWNVZ0oweGJrLy91dHE2YWtYeDJnbC9mWUFlN0NRbDFYK2RqYXJydVVZaFRTSXZTY05MUDlsV2FRa3lVQlozTGprS21idVRiK2dlQlVJbXkzZy9LUy82MGVHNStoMTlsKzZGSkN5ZkRLNHgxcXM2QzdqRjdTOVMzMVlZR0d3SDM2ZEJzc2ppODhoNnJtYkhXZ2lySU5oV1hiOElMb2tIUmxrR0wwTGhIQ2NiK0R0bG5MbWhkWmd4TFBWemg5TGwweTFJYTJBcjU1NEV4dXFxS0pmY3JCN1V1VWNqK0MwZk90MU9zTFFiTlUrNWIzTGVHL2VXRXcrYkVRdnN6ZzZWb2llNTQxdEZ4Mk1IV21vLzZqMFkrb2wrNit4MkhJY3J6QURpbzBIRFNrMjJuUXp6S1FpRW15b0xPWlVjaFV6Y2tib1pyQklsT1Q2ZzhPcDd2MG9KOVdPTFZhRDAwWXhRMCtBdHRoZVlZWEczZXZlK290MnZlV05WYmdaWFVhN0FCZDRrZ01PcmtNaHRySWpZOVFBbTB5T2JrUk1sRlhUTFFhZWc1ZWIrUUVPeXg5TGwwMC9CTWhpVUYyZ3FYbklWaXkxMmlsanVZOXp0a2EvV0ZkSFdyczd2TVQ5Mzl1YWlMbkhEVW5sRGFKZG9lUFJhTndGcHhnOTE1NG1VQUNxNlZJMXJDV1RtM21HczQ2V2J6eWdzeFVjUnBJVmNlL2M2TW9pNmhTK0lLVkw2SURFUXpmY2V6VnAwcnNtYWRoRkpIb1IzRUh0ZzZyenpVblF5eDBCZ0F1MDBTZ3ZFc0pEbHVwQXNsVisvZkNQbGFFb2dpcXNnK0ZaZEtERlpKbGtDTExFeVhTcVl4VjZkaVk1ZlpsclNpU2RmbTBuVVpOeWZDaHlVbzNESkd0WnJTdXA4aDEzRHZkNDY4VDRNSDY5ZXljZ2h5d2hvU2ZOT0RaM0hmcE04cjlobEIxSUVmTE5Obk9YcTB2UnpTcUVuRHlaZ3grbEdIeEZJeEpzcUN6bVZHSVZNMzFpd0JNYk9tOVVreTBxYjdUTi85V1ZaV3U3ekJZcHJhYnJobFpHb2xSYWoxUTZaYXlCNWhXcnlYdURTdkJvQjVEcnFjRzdJZkp0ZWtCSElsMENJbWFsODVsSjVraVdpNFVjQUZuVStEenJwY3VocTNLSVhVeUFJWjNwZ1U2bjZHWE5mOWE4UXJHNFk3emgzK3pEbENwU0FjQVNTVWV2Y0FFQ28yWkJVNFJ2eGdHU1RuSitFTkx6b2RKK05aTWxFV2RDNHpDcG02SWE3Z0gwWkFzSHZoakJNcDMvRVdySTgwWC94ZG9jeEpZYXBNcko3eWxvZnJ4ZDFBTDQrWUNuNG1tUVlVTHdCN3lGY3hkNGkyRHBoYnYxajdrMjlSWFhIZ1dHK1RDandaNUZMelpZTEVFR2Jva1NxU0Zqa2l2cS9rcGgrZkhiTDdQZ2s2RUJ1ekg1UjF1WFE3M0l5SDFJZ3FqOEs3NU1KV2NCSThkcStJR29JNUdnVm9FRzlIY2lrSVN5Q2xWYnVFUFhBWmJHWnhSdmZRaCtNSHkvU3RIOU1iN0dMRE11cDBuTlJENzR4Mk52cGJqQmRGTEQrNURvMTRrQU1OUFF6cFVmVGo2dWEwbzFrbWgzdnM0ZGxZbHRPOTI3aVVNMFYrdll6T3BBckNyMmRWSERWUUFDVks4aXMvOHZYWFF5VW9nWS8rZ1M4ZDJmK1c5bWFFS1Z4cHo2Sjg5bEwrWHp3dFlxTFlSNGxuc0JXWkk5cEFja2JlL0tQKzlTTW9UNElHWFM3ZGNnaEZzWGgvU2NJRDdjNDFLRzVXQTR0VTk4UExqVWc1aG96L3ozWldFR1pCZEdYeWErZ09GUGFoRDRRRi9jd3YwY0hHT3ZkSnpZZUpibXl5ZXhMeWFhRUphWkplR0EvNzVFbGhKSlVGbVNnTE9wY1ZoVVRkU0d6c1VhQnVQNHAyTnI2M1RlUXNYcXRmTGRhRTl4ZDg5N0JlTEJBVlo1NEpLTUMrQ0JMZWsxaXVqQTBmQUd0NHZHc2JYUlNYTkI0UzBqSXZOSDM4Y2RybUtJd2hDNmNsVElmQW1FUm5na0JES09Pd1I5OS96SWJrY2NQVU1IUHNkQlMrTjVCTXd2N0poZnFCRHpQMlRVVS8ybVZ1U2pTQndLb0krM2dTLzU5K0ZpQjQzZzU4eVBOb09RMEdLMkpZSXpZTldndmRtUEtMcTQ2VGVyYlFaa0VtQ3JFMzc4cWozeGxSU05TTi9GZzJlejFrUmY0SjlpWW8xeVIxUWRXZW9Za2lLczVnd2Y2ZVZXYW1CY1VQRWVaR2ZGMTBCd2ZzSkxvTFNuY2E3SUM0c3RxOHhyQm9LODU5ckVSOUM3OEtwMFZNMUVRNWpHYjBVRklZekRON2hYRUNSNTFMdDZWeStZRklQZm1VWVBTM0VUdzFYYi9iazFFMlFFMytTcEtTY0lSVFcrcWVvVG55bmVxUnFJTEJpcjFYeVpZUUduNUpndXozbUZZdEo4UFpNbEVXZEM0amltWmMzY2pYbzlucmlCRnEyaUpVbHoyb1UzWUhYS1RXM2srNVRsU3d0U1poRHRPdHVLSlZWQUZRVERXSk1PTlM3QzNzMGl5Y0Z2SEpKMHFlbTNGSGRjbzhUMjBtVG9Ec2xGT0NSNUpMdDZtaUFOckhTdHF4aG0xNi9OY1BGcmwzREVLWSt0TmhrU2tvQ1RNd3VxSVhwY01nNy90QXZXaHhEUVlyZHU0U1pZV0dEL0FUeFp6VHJ1Vmt5SXBSUkttK0w4cUxzcUJ6R1ZFMDQrcEd3cDNVQWdneElyVmtGQzJZR0NNVGhSbW5RVTZDQ1kvSVFJRVJMeEFEbUhyWkVpQSs3aTRCS0tnS3FrcXVld1doNTlBV1RVdHZvaHB4bmFrejNuS0h5emxVNXRKMUZNRnNrcFVYUFAzY21CVTNYbVNJdFBHTG5BZTlMdDNwS1FrcktBalZ1NTY3M3cwTlUvVDFSMndoWmRHakhjOHNyWktNbERvTlcvazR0WnkwK1VkQzRFSjVXNVNKd3FmcHZTdVBmbWREQVgzWUY0WkxqTjBrcUNNZS8wQm9UM01MZjFpbGlSeWFEbS9LY0VveTR0cVptOVpma2dkSWpmV21UTlFEYndiTkxESXpuRXpGb21sQi9xRUt4QmxFbzJoRG9Id1BLV0NUTy9oUjVkS3RoY3NnN1VmL1FpVkY5TFJKOG5jdjJGcGpneDgvK2VoOUx0NURUVGdPSzZ0WjkwSm9EVGZ3MERpNi9tQ0ZYdTFEVXJIdXZ0ejVHTGNPSStSK0tZQ3l0KzFzWHlBcnpFUlowTGxzS0NUcVJ2U1R5Z292Rk9mYXVpenJqQWtsZ3I4dFJzVnhxekZSZUlFWVdzRTd6QXdpc3BwNktzSFZsWEZEbkU5Y1Y2TVNpQlZOaTZqQVFEa09OSW8ycEJrdERPUkVqbjMwRkxsMFU5WnI1a2pCUk8xekZkcWJqUk8vR2VIb3VMKytlVFdJZFZZVGpvRktLOVorRnRYWVhRVFVzS0F6ZHRBYnJORHRVeU92b3UvK2pQdk1nRzNUYzlLZU1STmxRZWV5b1pDb0c4eFNHQmU2a0sxTnJKZ1R5akJSTXQ4MzFndHNIREdWZUE5dnhOeXl4UjdXU2hnMDlSUFUwR3dDV1VTYU10REhMdzI4M3pUMit4d2xBbG9BS0pnV2VROXlvR1FUamNkQ0k2cE9naXJpaEErWVpua3UzYTU2Ujl4TVphSW9KYmpXRDJrNSt0dUxKY2xvQ1ArQ1BIZnU3NHdpZkxRRUczN2dsMUZpNlBxRHBWRGMzKzMzWGIxcHdOWm9PQ0ZnVTkyNU5ZdkhjWDZQWWZ6YjNKY3dkMytMQjhRZFprZDZNWU9JOWZFcnhuNi9JMFd6U1hVbUZDQXJxdHNlc3dtdWMzRUZFeTU0R0pnN0V4TWxocnh3L01IakNlODJ5S013Qk5mM3dpcWhjR01taWp6WHVPSnJ1Y0NnamR1Q2FhVTFVY1N2cFdxRVp6WmM0YnloU25QcFBoM2ZsVkc1TkhrdmpGWW4vSVdtSGNWQmRtSnVsSm93TU1ndnlZemlHVG54cVdFUlBtUG9TZ2ZMdERORk5TY2VrTG1Kd285ZUtxOUxocUJYVkVFK0ZBRmo5eFowTGhNS2NFeDFpL0owemp4bVBlbkVVOGprdjVoMnRTNUczVW5JaTJWRGJhSzhUQktvQmJ0MFJYaElxYWx1NGdIVmQ5SnBWSU1ITFlHbXFLTmtpUmpNQVFxbVJYSkFCaXB1SkxtVlpJa1pCZkF4eDFtYVMvY0dkcnA1U3MxTUp1b2lOQm9jdHVFcGQrczRhc0o3MG1sSHBVU0RoMkdzRGsvTEpVTkNPbGltblNtcU9mR0FwcnBvQm9QRzIzV3FXT2ZNcDlkSkJmbVFReW03c2FCeldWQkkxTTFwTXhuaGpVeE9kelJBUXhORkhvbW9rNWRFd3Q1RzVSMVA1aVQ1V2VtYzNaZ1hSUVNINnpUaXRzQlNzYlFTdmFnSlB6UUVndWpaUDltZ1BNZTN5bkxwUmp3SWU5ZmtIM3EyU1ZNZThvc2NoYXlOYUNuNEs5NUh6ZXNnTEx1dXZpR0NvYVZlR0tLdGg4YktiNU1ObHZiaS80NzRXL0VPY2d3aThtSkw3UDZIWkd4N2RkZXhsVUFGbW15aWJPaDMyeU4vR2h1QnJnSmRKa0w3TU54bmszemdjSFVVb014dURVM1VuckE1d0NNeWtoSVllbnNJWWxpVlVmekdEWVhMdld3dVlSelNNVmlwSkg2bnNLR3lndGRIa21paUJNMUgvT2taU3I2cjJZUlRHTzNmYk1zaXlHcXgybTJNWWlHOW91aW1NRkhzMkFvNzBiT2kzMW5VRm9vdXFCdVNOMEwzRURGSXhWc0tyRlEwNVpqWEw0ZHRSMVB1QVNDZU1aSkIwbDhnaGw3RUxDdUZ2emtUNVlYeFgwZjVLUGh2Q3lJb2pCYmtyNVN2RjNFVmRBWnViWGhBMTFETW5iRThnR0RmR0RnRWJCWm5zRU1hWVFGZUl6M0dZOU9pd25ZYmhXbTJaNjlBRTJWRHZ6T29MWFJSVURkbkhPM3FZV0VFcHoybDhBMU5WSWNKZnhFS0toTkZmNEVZMDZmY1VPV01ucVVjSUFkK2p2M09nS3NwN3FaUVdtbE5GQlpIdXZGR1dDcmZxa2JPbk82bmxoc2M2OUJJcHU2Y3VnTzh6QU8vRTVjV2xScVBya003bXlDTE5GRVdkQzREQ3VpRGFLSTYwU29HTWQzVGlUR3hiYzhzTDZvbGhML2h2UTBrdUhmcFMxZms4RVZsT3lNZlVJS2gyQ3BvcnVUMHB4aWFoZEtDL1BWZWxHQkRZS0xvd0dIZFBwdHZ4QktWVEVZb1RZdEs3cFlSQW1vZFBCZU1QNVVSbDZvYm5yMHNScmRJRTJWQjV6S2dnRDRJNmtZK2RIQWN5SzBYbVlxdEwzM1greCtmcU9TcHFzZGNVdDFWZ1pCNmNISEV0a1BsS1F0c2RmZ0x4Q1QzUm5MT1FtQ3huSjZ5ZmZ4eTRkK0w4c2hBY3Z0eDJzWFVGRXFMbUNqWkJQaERhY1IwQmhzOWFwY3VwUEpQSXdNdGJSVWljS3hhczFSZGN0UlBRd21BN3NNY2lEUmQyN05ub2l6b1hBWVVqVkRZb2JUR29WM0M0LzQwclQ2SDVtaFdWZ29tL04zVG1LamE5MTVkK3VEWUhMZ25iRStzVGZmWmU3L00vQUl4MkE2UGtIaEFlTjRuZkEzdUhoRG01WmZDMHNWUUdGU0E2eXpybmdIbU9FaXh0RWhVTTZXSm9nOXFKOVNlT05OR05lUXNaR0lFeVFMQnJ6NWs3NHN0ajhONEcraWVGVU5ycUZ5RnRmUUs5S0lzNkZ3V0ZIalc3d3REaHZ5REdtZ3FYUnlkano4RzFSRWdrMjh2b3JoaURMZ2R6a0hzaWNCSjRuNE1udjBGWWp3SWltY0k1aTdlRmFSVVYzZ1NGYWVYdG1hYTI0RXdwMWdzTFRJaG9scEV2RFZqSW9ibVBRemE2WThOUk9BcFM5bE1GQlR0bms5bzZUUWx3UXpndlhDQkJOM0xEQWdNdWd5aitKNEJkQWhTb0lteW9ITlpVTVRWellGc2dnRWoyQjNNTzZtNHlIQm1naG1rUngraEVJTUNVY1VnY3dCTEVlOFRvZTFFaE1kN0w5R2U4UnlkeitJUXFNSFRjaHhyS09GN1VmaFVhQ09EZ0dLc21sVVVURXR2b2xxeHh4Skx5a09mY1d6NURzeUdvSUlpbWVvRFZhT3lIa3A3MzIrOENEaFJnbHBvYUlhN0M5Q2RXRUFvUVZHZk5STmxRZWN5b1lpckc4bTlDeVEyNWl6SFJZWnRERXhKNkljSjAwRGlIUUVoUUFtblFKeHRERHF5djBDTXFKc0NNWjZSZ1VDcHBOdW5YQnJOTDU1Z3diUWdSUHJFUzhiU2p5MGdXRklDdzRCVjdWalNKVVZWTmhQVkRiZGU0Nk1VeERLQ2hyOG42b0J1Umh4SjNlcG1KMDBpbXVLOEtBczZsd2xGWE4zSXp4Y0U0MjV3c2U0MmR5ZUtSbjZ2TVZGUVp1cEZkV0srVnBNUG4zdkllODlHTkVqMFNoNzNnZVdMd0VvdHRVbzBqZ1hUSWlacVh5bThYbndCYVZBVE5SWVhHeVVXVlFOSkYxYTFTZXByMytKVk5xa3VPYzFMQ1pUbHFzakJhYm9XSXdVY2wrTlpNMUVXZEM0VENvbTZ3WGI0c29LaTNtT2twdm41VFFhS0wwN0Q1Wld2eDkxZVpHVlFPdVBiKy9IdHdrZTVUWDlUM0J2Uy9zSUg3R2wxOFg5eDJoNXRSQXNtVnpRdGNtS3FObEdkZU15dDcvcm5hWENuWHBsejdEQlIvSzVmajYvanZob0E2QlNZaXJXcmtiNkRqZGJRZW1DOEZzOWJPTllnNVN6NlZKZ1haVUhuc3FHUXFCczJVZjRzWDdqY2RMY2tuZzBuVk1uTlZCMmF1TUJqY09oMUlXdjJnTzg4RGxRK3FxMDF3OE5GVWpsV1BVVEx1WmZ4aUdhcUVqaFNQOVdwTUNVREYwMExBVDFaTURCZ0ROU0ZGUVhUNGUvbm9ZVEh5ZXhySWVBZ0sxOXVpbmRFMUl5OEV3WGZPUWdWckJabE1samE0ZllDcXF1S3RiTHdXY3JkR1ROUkZuUXVHd3FKdWtIc0EwK21QZDZNNjdSV05RZHRhb2JpQUh0UUxwOE9qSlc0YVp2R1p2NUozcThpQnU0b2pwUUU5Wm45b0F5Z29Mb3N4NmxaV1NtY0Z0bHMzVk55VjQrTC9qeVlyMmwrcHdJZVhJcTkwems0QmFQdy9BUFRWRDlVOG0ydm9VV1Y3SUY2bDVDWFdrOFZiZFVqTHNxTHNxQnpHVkZJMUEzeHlna1JBL1Qwa2hFSFZyZjBDeVRRbnpFNDJPTHkxVCs1NzkvMzQwQjc0UXNWUVpmdEJwK1JpZVU2WnNVODBHbXduck9reWloUDQ0TW9qR3podEVqSStsVEovdERsbHdzQXJ2cnpoWTl0cUxzcDhmRU44SXVFc3hPK25iK3IrejdYbU9ZNjBCLys1S0ZzMzNXb1Fld1hOK3RBN1crZTB6RmZsSW15b0hNWlVValVEVzhMN2hPeFBBaFBWajBoUVhWR1hpSE5meDMxYXJ4QjBjRnJpM24ybXp4dFo2c2xyTnprU0UrNjJOWmpqMDhhZmpQRFpqcE96VWl0QkZxUXJtcHA4YjRIK1ZCZ2ZkdWZqRTM1bkFqQStsc3NQcUpQcmVuUTlkeW5MZmV2QnBTZlN0RlhnemFoYVJwUUk4a1psd213V1p1aDhhS1VUVkFWWktJczZGeFdGTEJzTVVFTWZmWHM4MXFhS1E3ZFUrOE9kMm0wWStpNmJ4V0Z2ODZIVEg4YjgwVjlhdzkwalZSSTl5SzkvT3U0eUl6SmZhYmpWQlBFRXBnU2FFRzRoeExLZnRXZVpIMXZlVWNzWFF2Q3g3ZkQ2Q3ZKU2c2aWhyRm5TemVmaHQ4M1FtMnRlUnExRlZlaTRWcFFMeW90eW1ucXBrQTl0SUpNbEFXZHk0cENwbTZybnRYYUVCeVp2VFQrTnhVaExNaytMWXQvZS82QmhUVDJnRjNsZ01MWC92RDEwQVJjTHowT3FyYStzK0hYdlBrOTMwMmg2TitHbWlBRktlSnZ2emhkamJGYkFxMW1mQzhYc1lIQVR5eEdQQ1hleEVZYS95ZkN4NWRXVW9XSno5MnZRL2ZlSVFMMnB5aThYZXBaOHdRczNNRWhJTlIrNXdweXNvQk9pZ0lxZmlSdDBGY1daS0lzNkZ4V0ZESjEyL1YyMmwzcTVRUWltWEp1akY1T1lTdW1rTnFWc0k0V1ZqMWpVdXRLclJpVE9rakNUdjUxR0hTRkZ0TXJDSkpTbkNTQU5ncHZ5aXZnUkNuTENYRW1Cc3VnaGFYbG9aSTUrRG5QaW8xcmNIM1dtbGYzeGZyMDkzc1NBNmpHc3VQK0RjZjU4UFVJUHdMMTlLajJFVUZuMWYxeXRuemFmWHJnL0dManRZVjlMY3A3dGY0MEE1ZkZtQ2dMT3BjWmhVemRuRGFNeHplNXIrQUZGTThENE51bGQ3QWtFMmtES212OVIxL2liUDFkMS8wSkNRU3pYMXQzN3o3K1ZXOTgvRzRqM1BadnVsZWs2ZzJQTmJ5a0dMYjdUbmt2b2JCa3gxSTd5MExZSzVkQnE2Y3pVVmd6eEpYQmdiNjh5SFhmYTJHVUY1SnRwQWJ0djNmaHloQU4rbnozdXVIK2RRMmt6YVlhM3RKcnVzOWpleG1YaEIwNnlMaktaRytMTVZFV2RDNHpDcW02WVRsc3VwOFo4Ykx1KzlHSnRSOStkTUkzYU82SW5FZks5cVdHKzZLRzYvNkFES0NkTWVxOW1TYVFJU09jcVE3SHFTbE9vVEtSQ0R1VlFxdXJzeFB5TTdjWE5MLzJTMEltY3hTbXVqMm1CTyt2di83NkI3M3FGelJlNWhja1FOYXJFR3U0L3NrUmdoU3hMYThsVWlUdjR6SURya0pNbEFXZHk0NUNybTVMNzRQOEJmbjQwZW5kMXZVVEpGZk83SUtjZFpuQ2ErOXVYTC9wV0lwcU9lUEc2U0xUU2EyVWhSU1ZlS3pPVW9EbkFpMkZGcFk4OWJNbmpSN21HaFBiZVZpaUxGbTZXY29JbXg5azZXZlFCNCswNWpWSk5ZSkNUSlFGbmN1T3dsamRZRzFJb0dIOEttZkwzTHBEemhuamx3Z3RxS2RCMHpLV0h2TnBPbWlhZnZ0SEdpOTY4MjlwQUdnVDBvRmlhUk8wemZiZmNtalZkYkUxcUVLQnc0VjFQTEV0dEtMdzdSWEhLeDVNZFl4RU14NWpFMldzM1FqSjVOZnZIQ2lNMVEzWlN5UEgyWHg2aEs5eUhtbEV4RFdoVThZOEZXd1JPVXltTjgxTTh5ckYvdTFRRWx4ZktXM2tLaEcrZnlWWFVlQk5PYlRhMnBOL1NLVzRFWGF5ZVEvRk1hVEJQTXhtUmpRWXd5YVNjalVJNzh3THBpYktYTHNkeDRMTzVVRmhxbTUzeUphdDFyb2tIMlE2TkpVWTVCdzcrekhzMjh2azVtN1ppNWIvRzlkOTh6OXNRVHl2U3VTNFg1eW14bWlYUSt0Y3U3WTBpeHd2QmppSWpYcTJLbjV2RXZEVHo3cEpTQjRQT2NkT2hvcERMSms5blNtMDIzRXM2RndlRkUxRGRWdDJzZk42RWlmcmtKMXgzQVY3OWMvR3BXaFVjMjd1cXpINE5qS0dzQmdVUVhHM2NiMlA0aGRDVXo0WWIrVnFjSnlhMVJCemVFeHVTcUtGSFl4bWg5NHQwdEZwWkhzMFRZUm5DV2JEZlRUeVVHRUxvbzdZNVNSR1hwL0lnb0wranB1K2J3cnQ5dDdSenF2ZnVkVFdWTjNPY1ZTMjJ6ajJHSjdveHgrMUl1dnFZWFNYcXJTUmFmWXZ6TTFuQWpmRElBVjBqSWovUkE4TGtFczloTDNXa21naEYwVVRicW9YRjRKQnBOT2VJMnhQN0J5bUhuMnZJYzFxeldFd3VNSE95UHhZaXNYMyt2dnNuYUtjUXJ1OXI0cmsxZTljYW11cWJuWDRRMjN5YVo1YS82c1Y0NDVYWTc5d0ZLODFxcW5wbG5FbGhvNnRVTlF1emJoQ25ydjdjaVU5MGdDSTBqSU95cUtsMzJaTVV6alNXdEZKR2hGSGdMcyt5eGM1YXp2eUdKeTYzTmVLckRLOVY2UWNVbWkzRmYzT3A3YW02dFp6RDVhdUJ5bG5ZZWk2cHltN2hPQlpyRTNObW5vL3VCb0VuR0FNZWtVMGxXQTRzaHlGc21qaG5FT1QwSWJINXlESElMUmRFYjU4WGd0dzQ0M0VmSjk1WElUZlpDbUFwL01pNVpCQ3U3MjN4djNoWmg5bFByVTFWYmVHK3hPOXBLQk1iQXlkSEZ1Z2xReldiZDFhVmxUd0FpRkdSRFR5TkRheXFJSWNwNDZpMjBKTHBkRWl2dU5FT1JSc0E1OVROdVpzQU83QzRqczVXUXU2ZzBQL0tBZDIvSjRkbEJJc3d5SURuT2JhN1djY2pDUU1wcWpLcWJhRzZvWVFRVE45L2tCTHArZ0pZMXpMRVBrK3QvVU84VzZrZkNSREhxY0V5Z3RCQS8xR01PcForNTZvbktsVUdpMU10K1pFTlZmd00ySGdwa3RtQXBvQ216RUovc1orYXMxbmwzQTd6bjdTSk1IR1Y2WFFiaS9qSUs5KzUxUmJRM1VqbVdSZjgyWDhTSlB2OU1ubENmMjd1c1IwZWQ5V3RnaGpITmttczgzcDZnT1hmWE16dko0M3lsSWVMVXozU1Z3c1FRMThyUFRMbFJJYjMzQ3U5MWw1NEJ1NXUrTmVlOUhqNEhNSEJmSFF5MzdTbE1oUkN1MU9sWEdnMHUrY2FtdW9ickJrdUw1aWtqaDhGZ0JyY1k2SGNpWHlaRmlrbXZLU3RRektQWWJ2S1FZK1VGSTFOUEZlL3d1ZE42YWtFRFdVU0t1cHRSUjZveDB4bktFMExQR0Y3QXpzb2N0MnNIUyt2VGc3RFNxdEZPbUhhY2RocnQzcE1nNFUrcDFiYmMzVWJjVjladXNqMU1NMUZRbk9QbEo4blV6RXVwVTZLSEdoL3ZLTGlEemhmdWcrOGxaS0FvYk1DVTFTUVYzWEtGRHBIQW9WS1c5THBJVkYvRWpOWFQ5YnpvNGFZZFRTMWNYcEk3Q2JMTFc4bUN5K3VuaGNJQmR1Z1lFdWMrMTJIQXM2bHh0RjMwamRMc2c1eSsvUW93ekRxWUg1ekJOV0hhWU5RL2V0blFWMUdjTk5rdWlPVkNPR0U4bzRYQ29vdno3Rnk0MVNSR1hTR212M0dXZ3Q2dkZzNlJLeXBHSXB2ZklwOTc4NXpwL2ErZlNNaW5rU0FkMVhOZWF0NzVwcXQ1ZHhrRmUvODZ1dG1ib05QWmVtNjZaS00wVW9Qby9mc0tPMkROSkoya2k5TTVTaUlaVjlSa1BJMjFJUFZaRG5Hdk1sOWxsaEFseGltOGw5bWJUYTJvTTFjSEpwd25GNkdEeWFwU1dacGVmTzcxSHJrbzhJWGIwM2EzK1Rmbml1M1lrSllCYVlQcEJUKzZmVmJzZXhvSFA1VVppcFc5ZDdTdmZNWFFZaXVvdWN6bXJIMklCN0V6WFd2TE9SY2laYm1NU3pvQTg1S1ZBNWc2bU9VN3Y1K0N1VEZwazZ6UjRkUnpSSEtTVnFDQTVoNXd6WUdSTEtBN2IxcWNiMVR4L253WkRZbHlTbUpRSmxCVERWN3BRWkIzTDl0cUMyWnVyVzlKN1lWUzhwLzQ5TVo2ZWVjeit3N3A2a21JVnRiZnBTQ2tRQUpaTjRGSFFoMmNTcU53M2hKNXFleURvNzZWelFHTU5sMGlJdnQydThtWnc3K05qUW9ncnNxaDlHZDR0YlFqYWVyZFBwdUJCTnRadjgrRmh1L2JhQXdramQ0SDlmWXFpckxuRUVlcVltcXA5M0pSaHJWdktZNUtlYVp5b0duRkRSZzFrNkRXQ0lpVkpsRXdKdWtvQXFiSzduZlBqS3BFViszbGZ6aUdBYmttckhIOG9nc2JBWHlUMFI5allENEl6R29qb0xrakxWYmp6cStmWGJBZ29qZGNOak9zRTQvVjhqYndnalZ0Nm1DQ1hMY1d5Ykd3Q25aak04MG9aWm9vWllzOUhEUnQ3NFVjMmJpMXdtTFp5c1F3RHlPZkZxRytsMi9CcE1RdE13a3J2UXNsaTNGOXFOZGs1WkdHcTNnOStzeUszZkZsQTRqb202Z1JBUnk1NzdFVFhueUFBQUZ4TkpSRUZVUElMOHBoRWlxSG5ldU1LL0hoalBSdTNIalVHVEFlRkVZS1QraGJHci9KKzZMc0dSOWcvK3BsbE5oSzdlYlptMEVJVEFvQ2N5TnZ5Nmp0YUFxZnNsdHVCbkN4SmhGZ0ZncUk1LzVoKytvWFo3R1FjbnB1UVUrbTFGYlUzVXpkL2h3VVRCYWRoVTdYckV3V0EvZlNEV3pjdjluLzcwZ0xKS2tnNE82QTMzTjgxeDZoOXBQMi9Db1pYZWxFbUxNTkNNRG4way9Kd1g1ZXpRSHo2WDBGeW9LanlVaDhVTjJFaTcwMlVjS1BUYmp0cWFxSnZuUHBIM2RXQ2VwcWF5dzM3NlhuRmlMZzB6U2QyVWp3T1NPekprZzdoaW9WOW0ySWNESzVNV0lkeFZEZHJqQ2pGUXVVZzRudFBmUUtOTkY4RDB5T2VwUjZzZ0FjZGtvTmJ1VkJrSEt2MjJvN1ltNnRiMnQyenJ4SXRxSHNmR0thOW9hL2NLOGo0eldEdUZkYmt2NDZ2V2RFMlRTN2ViUUtMS1hKRGhGdXZLcE9YUkhtcVhjY1RuRGtRV2JkeGpDM0pvQTgvYzQxRHBuUFdCS2JVYm0vMzgrbTBCQlJteGlicDEvR2hNcmZISTJUUitnN1E3KzRuQ0pqUGVVYjBNYlg2YzZsbW9NTkhLaEtnSVV5WXRqL2FGM3FTbWlLT0tROUhkWTAzZjE3VXZTaHMrT1p3eno5ZFVVa3J0VHBOeG9OUnZXMnByb0c3ZElFUHBTZmMxalh1bW8yL29zdjlNa2R3OFhFTjF1Tkl6RGNoOEVpaHlMb3RsMHZKRWpzUW9YY1pIVDVlVGtIM082a1dGNGJPemRDTTk0VFpvUHN4c2t5V2xkbnNaQjhkR3BOVDZiVXR0RGRUdG8vUVU3d1YzZjhxSWF3QkJ6QTlOWVdjWWpoeS9IOHI0dy9aYjl4Q0hYV292SVBaSjVZcUZZTnBDbWJSOFJyRGxvbk11NCt4YzkvVUhXUWV6dW1haFh3OHc0MkVXb0hEU1pMeFp5Y1d2VXJ1OWpJTzgrbTFOYlF0U042ekRKN25FTnh1ZE1RejU4WHZkYUh4YnY5WUVBbkxsU2NXcmwwakxGenQwVjNmOGoyZW9nTW5GL2laUHdHNDJGTVlHRjN2NTgzWE0yRkJxdDJuR2dWYS9yYWx0TWVybVRNdmFUcHROUmxZb2lGbDZGR2R5blBwN2YvdmRzRTNCbGVPb3FreGFWRTdnZWtMTDhiOHdKZ2Z4MnJ3MTBNVFR2RGh1UmY5MkllS1ZpS2F1MEc2empJTUUvYmFudHNXb0c1TG5kVHNGaWJobXNncHZRY29mbXcrNTdxdi9yK3I2bHQvOHZQL3hyaDlCVithUzdoYk54bHdtTGNwUlgvODFnejQ1M0xWOVhXak5vbTFxTTR5dnExQTYyeXdydGR0eExPaWNCUlIwd0lXb0cvS1RjL2dObExVYi80dUZYZnF5R281VFUxNlhtY2RTSnEyUXlibys2V3RhUkR5MzQ3MERHckt3dUFVbzEvMHlScS9TYmkvaklLOSsyMVRiUXRRTm9iS3pNcVJjTUkyMjY3NU9SZ0xIcVNtdmtReU5VVjJadEVLRzRORThERy9pQmZCay95RnEzSXBWTFM2c3REVmJVSzFSMms1WjROc0s3Zll5RHZMcXQwMjFMVVRkbG0rRjA0NlZRSjZlMlVzNWdYbDJ2V1hTQ2hVZFNxRjd3eEp4aHNNUTFsSUJaOENubGxETk54cThjcDd2MjJLR3cxZHF0NWR4a0U3RDQxRWRtMnBiaExvNTlUd1BwYUdJaXdmREMzcHZsVkdCajVqeTBqM3ZNZ3BSWFptMElxcXdGOW96eUFKKzV4S3IyaUJpWUlGTFdCNEtpUFRGQmFyU2JpL2pJSzkrMjFYYkF0UU5IMUJRZlFjdUxxclpyZW00ajBZeTdvWXBKekRQQ1UyWnRLS3hJcGFveXpyQUoyT3RKeGQyOUVZeDR1MjJseEkyMmRhR3I5SnV4N0dnY3haUU1BTXRRTjFnUSs4eEZPYTBpT3lnTXhucjVGc2xLYThUR1I2VHVqSnBzZnpBVDlkRm16REJ1bVlXazJFWkVaaFhHb0xlY3JCaE9UdGVsWGI3MytMSnFkK1cxZGErdW1HUnZSck52eUpORmJ0Vi9NeGoybXVRVlJwbDBtSjVUSHBPR3JZem8zQzh0TTh5c0xqbHZ1bXJWZmxFcE5KdXg3R2djeFpRY0tPenJtN0lpakxLbnVlNG1Ma2JpUGxrNXBncWl5RkVoclNwM2tQYjcyaE01ZWtkWlkxM2R1Z2s3YkV0Y1RwZjJtMWQzWkFPZW1SSmtqZUk1c0Z0c0xOWjVZZTM5TFNyREdLdGs2eTRwZjFhVmNxQkx4Y2M2Slh4aHQ1OGFiZDFkY09aaEYzOWxTcDF3WlU0azdVY2JpbVlZYXZvRVJxU0pxMVNJbWcvb21VYmZ4RVpPYkdCWi81eDRNVTVyZjlxWjRSenB0MjIxUTBuQW1Xc0EzYm1Tb2xsMVgyMXNtMEJHaEFSR2VpR09kWjdXYnF1c3JZSDlvOElaV1Rtb0c1YVNyUjgzclRic3JyaDNaL0RPZENGQkJiN1Y0TUVpRnZkakhqNXBXNkFtM1pQUlBxM0lrdEZKekRUdG00cDBmSjUwMjdMNm9hTjQ4QjBRbVlXYmlOODlXWHR0MmFXeVFJWlE3eGN1ODVnSFRxelJ4NEJtSDE3Mk9ZYVV5bmZzNXM3N2JhcmJvNWxwK3htRks0VHZ2cXlWMEpvNEdiR3FLTUtvNkZQaVovS1AxT2p3Nmx1bTVienpvZWFnWmxwUVY2LzlwekNEcVB6cDkxVzFRM25lUmJYVnp0VGtockxVdlRxeS9sQjZ0NjNvQVBPdnZWdml1RlptbGdiWjFQdnNsbWpNL3VJY05SMFVEaVhjNmpkVnRWdDVUWkVQb2ZScXkvRG84SlZaaFlKZEpKTVVOZWVXZGx3Rnp2d3g4ei9lVUlNa0FITlhweEg3YmFvYms3WGZYbDI0YzFJenpYbVNMMXpiMGFZS3BlTmk2U1RwZUFYWUcxd05VellWTnFnTVNjNHl2aEY1cm5VYm92cWhneVg0emxSQnpXYlUyYVQwN3BVdzkzaUZpUnY2b053U0swNXNUTitmR3hqM3c2bXVjZUNCS0RpRTNibVVydnRxWnZUTGlQY1Y3QXFialhPUWdxMVcyQnh3OEdrS0NBWXBmMGVpK05ZUzFBK3R4bDVUekhFR1FURnE0cjZoY0VDejNPcTNkYlVEY3ZBL0hzZFR6R2Y2Tm9wNXhPSUZsVFBNZ29rNkl5MEtQR2ExN0VXd0xBUkI4b25ocUMzSGd5aHFNSmxNYWZhYlV2ZHNMUVc3NmdXcnFpdEYvNm1kLzI3ei92U2Q3WGN3c25OSmdFRW94SVdtMC9iQ1NFOWxlU3V6YVo4Q3VFcWNWMndRSFZldGR1U3VtSEhlTStDRkc4V0JYSlBtVXY3cnRyTk1sb29kV1JHSGVnSllGMmI2Q0dNV2x2Rk93NUdmTXdBRUhiWHp4Zk54dHhxdHlWMVc3ME5UbFNQTVZENjMrVXRXcDF1Rkg4amNTNmZzdkhheXAzaW44b2JGV01hNGppak9Fd0Rud1YyZnJYYmlycmhTMUVKbTRNc1FpMjVqL0RkNWNLWHRaS0haMHl1bmhTTWNtb3RmUWE2RWFtVnEvdEdjSXNBaE0zMWNjSGpuR1B0dHFKdVR2TVZCVXU0QlBSRHpvbXlFMjhwZ1czckpQQlprRlByU0N1RU9nbDBFMUw2ZFgwTjJ5cnROaFRVTElPMWVCTjFHMzRvSXBPNDhTYlRiZmk5MWt4anY1bE9PQTR2WE5zcTdiNlp1YlZLdGNtYnFJZFdrYzhUc3E3K3MzYnpOSlQ1NEJXUjdIdEZjMXBwZDlFU3J2Q1hKNEVIMW4vbnBUemU1NUxTOERhODNqcVhrcStZbms4SjRGMm13L25rZkQ2NVJnNnJoZU9IK1J4N3hYVXhFdmlDTHpmQlcydmxQS1VabVZBcEFxWmY1UU1VSVZZVlRxUWNGTDdQVTlHVzFPKzJQaWlwRmFzVTJyMzFwZTk2LytNVEViaTZMMWtDU0c0ME1UN2ZsRE1SWSsybHh1TjZ3OEFZMUFRUU96MjdDRTJJTGk3TWRMYjJlZWN1OHg2WWNsWVUybjFPQXJvVFphK3FvUndKNE9PNSs4bVVQcEw0SWtrQ2pycjV4MjNhZGpjSzJPa2RKVEJYTmR1VFFITzI5bmxHR1JBcTdmNzRZekJSS1VUelVidWFtNEx5clFiZFMzWXlmdmR2ZmkrbTZqS1BHRFpTZk81dExSK3BHSnZkYXFjWGswbGhGWERLVHdwRG5nRnhQL0diSlZydHZraHpIcnpXWE5nTTZRd3pZOTVsdzMwMkFSamYxbkJmazlORTljeWRLTWRwMjMySkc5bWJnNFFoVnMyMkpEQnJQOGpjVG9xTTZiWDdJdkg5cVVodzIxWFVNeEtHMWRJN1Jnbm83dHg5emY5RUJxVGNpeklMUjI2d08vby9ma1pCa1FidWwweTJuajdUaWpnbk55THdmc2hWVkRmRlNhRHB2ckk0NUJrd2IvMUdRaWV0ZHVQRGNZWjd0OW92ZkZHamhOZW5Fd2F6eU0xS0UyVVdqaHd6UHdpQzdPTlRxU2lqd0gzWFVDOGNSeEhuNVBIWFV5eUZmTS9xTHFVRTRKTWNwK3d5QStCSzdYWTY3a016L25yNFhhNWVGVkV3RTFZaFVNcEpOQXBIYnJNL3A0TlQ2VE1wajFIZ2ZvVjF1cVN3UWFVcXpzbjNBY1U1Zkc3NE1jekpYWDB1bjFLbGRqc3QwNk9XSDNyUlA1OVkvUTJxT1pudzJXRlRPWW5KNFVnTTRzSFZLQm9LWHBEWWorNllVaFM0M3pYYW1XbmpuQXhlQjRwVytGdGpITDJGdllHYXlKZWYyWmFJVXJ1ZFZNSC95a1RkNURRckp6RXhIRW00N2pIN1BHZE45WDFLSm5EZk5UZ2EwY2M1T1dFOW1LMWNIWTYzVzNXemt1WUFiSFpHcnRSdS9HWkdDdis3TWxFM09hWEtTVXdNUjRMcmJkNHArcFdCWWlSUjRQN0M0QXhPSCtma1NJRDdVNjZpdWlsR0FuMzNkY1VnTGhhclVydnhYYXFST2VuS1JKbkx5ajZrY2hKTlNDMjc5MDNBR0poMXcvMkNLVnZ0dVF5Uk1BS1pqK0s4L3RxcFVvMDJVN25mbFltNlNUVlZUcUlKVS9WckV5Z1dwbWI0a1NkVHRwQmhudFpLc3V4VVpUTUpqQTJuelF4YmVWQktOZHBUQlNXa3ZGVW1TaXFXZkpXZmZQMkwzMnVFUVRtSkpyMmJCcEVsQVUrUCtabFNvWW05TldhcmJwcmZ3bUt2eXVra01ITS9rTHYyeElzdlRZYWdWS05wWWw0emk3NHlVYXcwN0pSMzNKZTFGTWRyQWdIbEpBcHdzdHZ0REQvODJEWUlSb0dXTVZ2SXVackllS3ZxTEVxZ25lcUJ0a2hZZ2FyV2Y5UzZIaWdhMldxbEdvMVRxVzVsb2xpaDJpbjNYK0tzbTdrWHlrazBZR1RWTUxERW9scE9lbS9CQnpabnErNm1lUVdIWmFVcUcwb0FrNUhpK01zUWFSNHcvQnpvcWxGZWsxS04rdjVCejlvUFB6b3hZS1F5VVFaQ1NnZXlpamRSdHR3cmswN0tTVFRvZkdIbXFIR1lOcEorL3M2SE5tZHJ5VTN4SWpQSFNuVmpLSUdwMldwbmlNMENXUC9FWVJKWk5BaVZhdVIvKzJxM2RmMkV5UTlSVmlaS0krTnNUYjB6eDhIdk1nNjgzdjhaTHd1TFYvVExTOHBKTktBOE50dTBjWmkyemRROUJWdkR5bzNpSkd6OVp0ZlNUODliWTJ3SnB6U2J3YnRQMmJRYjZrVk9XY2F2d2twdUVOU3FUSlMxdVFzUXJWMlBITWcrOE02Ym9uMGk5N0JoL2lXM0JiSndaTzA3cm44UWZYNzdpYXUzamZ5K0xmWkE3OXZ2dnMydkZmNFhBdmMxczZNVU9Wc0NhdjkyTGRYNXNSUkZWYW1Ud0xMN2FsMXorVzBybjNXYzVVQ1BzbWkzNHlDQ09ZS1plM3FFZC9XT2tnZFFtYWhrR2FXRGVFQit2UW1uTUFPdjJ4YytIcisrOXBoaWxOb0NOaHk1M2ZwNUgvYXBSMzJzT0R2dW94K2hYK3BocmMzSDNUZTZyNlZJbWIreHdIM0wrdjd6Zi85TGhsNVZ0QzZCalE4TXJPUE1oYkNPQmZZOFVNSU0yZzNhZDBnVXBOYTZKRS9KSWU1MzhER0QyQlg5NkdabG9uTE5sNlJ6NXhTVmVNVlcwaFNya3Bvb05odzVwS2F1ZjdtTlBNbitDNG1UUFNGNDFwaTB5VnJ6MUduSnR2V3h3SDNYS0sxWHlsYU0rYXBpSVNYUXZPL0ErNEVybFhpcDFHaVpmRlg0U1h4MkF5OWJ3ZDQ1K1BKWS9JclNZeW9UbFNqcGxBQ05nU2QxbWNXSVlaSk9JaHVPYkFVdlhLNWhVbDMzbzQ5R2VEUFBQNVhiWWNKS20vaFlYVmVTUlJrUDNJK05Ub2VrYk1XWXJ5b1dVUUkxNG9jM29saUZSZ1lxTlNJKzJHN2oyRnZJSitpLzlJYjRUdVB4bndvUlZ5WXFGSVdsd2hjVFBJYWZGWlJOSWh1T2hDNzRyOEhkd2FyVmNCdFljN0NSSnlzUG5LbG9JYXNmT2s3ZlBTSFYzTVVGN3IyV1lRQ1ZMYzdKSWE5dUZsSUNXMTlIUEhqSmVoaVhoa3k3Q1ZRZHF0c21FYlphLzZ2anZXSTFsWW1LaWNSR3haRHhjVFQ0WkpQSWhpTmhlUHd6ajRzajRrV1JBUGxxNEZldE1GOEZhdzZJQWJzbkV1SUQ5MTdyZWZEaWJ6UHVXU2RHOFVYMDFmMmlTZ0FiTkpPaHk3U2I5T3U1QjB0R3VaOCtrY3BFbVFnN05VeVhNU0NhenJKSlpNT1JpRXY2RzhiT0pjbGpJSDRUdmdzMUlCajNvdThjTEdIZmppUEVmVkxOWG56ZzNtdlpDNDVRc3NVNVdlUlZlWEVsY0dIMEUxWEtseFFhN2svMFBtZ3V2Y3BFbWNzcUJXVFQ1RFJWL3FZSkY0NnMvVDNmOE1CUGduZE4vS1N0MWpkNmZGeEVKbXJsV1FmcDdMN2xZbm1VQk83MzNBTVdRbEdXV1U0RmFGVzlnQkl3ZkRWVG9VWllUWnRwZnVtak1sRkZxQmc4bmtzVHZKSkpsSVlqYTlqaUNSL1ptVVpHOE9LQVpLcEVSeUNVc2lSd3YyZmszVW5Zb2ppcnY1VUU4TG5WQXhNcEtOUm9DVUdHci9reUV3UStUR1dpekdWbERvbUVqNGtKdEdRU3BlSElyYThrUVNnMlY5T1pSb2NxVDhJY3l0NDFsUVR1bDkzbkRQaVNzR1hRcXdKWkVBbkFEVG94R2FwQ2paQ1FnK3NySmlZb0NFeGxva3dsbFFiT01KNm8ycTFMdXdzZjJXa0hnZStBclo3S1BlSUQ5eXVWaVVvemp4V3NUQUt5b0lJTVRtR2lWdHhudHZBREhwK1JkWkhWVlNaS0pwVzhkZEcyNnlPU2xJK3ZQYWI0RlpNb0RVY0tIOWtaY2lZS084dFRpcFQveXdmdVY3MlFPdzhSdjFPd0ZRZXNhaFpSQXJtMSszbkgrUjNtQURsQmhwV0pTaEJRcHViek1QVzc2WG0xd245bkZLbkNGa2pEa2NKSGRuZ3ZDdnY3ME81UjVQNWZQbkJmZVZHOGRLcTdEQkx3Z2dyYnIwWFBUTm85OUQ0aTJuV2ZOU1JkbVNoRFFhVUNxNGVmY3BYbVNPNVRaQW9USlExSEJoL1pvVjNiVVN3S1ZhdXFqNzhJZ2Z0bDFYNlFvdlgrS3RqaVlLcWJoWlVBOHBydzFzcG5NZjVNMnUzNzlYdFI0c0wyK3lSYmpTcTd2Rmo5VWthR0JMSnlXeUFQUi9vNUJ5RUNKbHlPdW5QVkx3TUxnZnZLUklVQ3JBb1pKWUJWN3g2QzJJZUozZVhhRGRmckRGMVh2WXkvUHpwR3NYcEhMMUdVOWdITTNtR1M1MFhKYzV4SVpQMCt5K2hGbEhTQWF1VjduVUxrdmNxTFltVllsYk5Jd0YvMWV2dUpmZVVtS3ZEclY3MHNtUjR4VWRJdkhlQ0YrZUNxTm5wVUVoYi93ZzI2TkVLSGRFd0pZQlNPWkpBZzJqUmlidG5zY2xRcmJhS0FpK2FrWjRyaXMrU3I4c0pLWU4zN2xvckJWMzNrMmgzNDlmNG5weG9HVXF4TWxJR1Ewb0xBbkV5TSt1Q2Q0Tk00WUJTT1pOcnU4R2xSOEk0ZlJxMVFodnVPOCtGQlZFTkxVZURlcTZuZTBhT0NxZjVtbFFBK1dvYjNzTmhmd2xaZ2ttczNVaFlJL0I0NVVTSWY4RWk4S2hPVktLTDBBTUx1U29IZ0U3LzdKeDNYZmZvLy9OdFBDQUJST0pKcDhENnl3OXh2c2hsTzNrZkNITHdsRTd1aXdMM1gxQTY4dGt4eHpoanlxbUlSSmJCTHRtampvNFNoSzdYYjMrSEJST0ZFYi9OekNWaEljL1dEc2daQ1Nnc2k3SzdrM2VINTBJdmY3TEhoeU5vZjdnZTk2WWNPS2JMMThOQVFOUmNrRVc3WHp6N2ZmcytFd3VDdkVMaXZxM0lUbUM2cUVCa0hVdDBzcmdUNlY4N0c5VWcvZnFWMisrNFRpWkhEUEJuRTNHRU5vN00vUGMycTFWd0N3dTVLM25ITnZicjcrRmU5NGZHN0RTRWV4WVlqUHhSODZjRC95QTZMaVAzcXB1T2xtdHp4ZmU4ZTl4MFlJVWpWNVFOYUxFS21MSTl6TWdCVmNaRWw4SlQ3RnZldENRSlFhamVjb3I4a2ZkZUpGOVU4VGtCVCs4U3ZmaXNXOG4vMjU1OFlKVUJXemFra0lPeXVVdlVsazBjKzdleUhJL3ZoTjFhODNSK0RxY2F1TFIyU3FVTGVKdlk4SUNhU0tRYnVtMHdiZ1paZldBSjV4MDRPVnRVdXFBUStkZmZuc28rODR3ZFJhNDFIRHZsYXJQNXEwNDFHbUF1dGg2OWFEU1VnbWhQRGJnRVlHNDZrWDkwa1ozYW5QQnIyRjJER0pBT2g3KzBKRWFOa3NoUEV3TDNabTFIeU9DZFB2cnFySkpCSkF0M2dIZVFuM2RjMDdpVmhhTHQzWC9UNEd4OS83RzVsb3BKRWxhNWR5TEpNMXhrWlVGRTRrbjY3bkh6UXpyTkFFYTR4czJjamVadzcvc2Z2c0Uxa2pKa1F1Ri9qTm9FUkxyYWtqSE95UUZXNWtrQkdDWHlVbnVLOTRHNlVRWjRSVjlVdG93UmdKWTR6ZHZXNk1lSElJZjFTSFhBT2VKem5qTTNheEVhdit6cS92ZWt5U1oxQzRON2cxNGpWY1U2ZWZIVlhTYUNTd0J4SzRNTmtpZGdVVXBqU2pvTUpSMjQzZjk3dnZSVER1Y3E4cEZkclB1by9Hdm1RdjNUM093NURpa0xnZmpuK2dmTVFOQ2lvNDV3aVpIVmZTYUNTd0x4SkFMNE90bU5UZysyVWRtU3ljT1FQL2F6UVpZbE5qTnA1NG1YM3cvYVZvN0FvQk82bm9pc1dBbGFGU2dLVkJCWkFBdmg1bGt2eWlZcDdaWXkxZ2ZSYzZiVjhGbFlMZ2ZzdW9selZWVW1na3NEQ1NtQ1BSSXpXU2JpN2hHdk1mU2lZSVhoK0V0N3dnZnRhWHZjdXhGc1ZLZ2xVRXBoSENheVNzOUU2RXlRcWNoRExUSElCUjZkK1RHK0Z3UDBPRTBpbklOWGZTZ0tWQkJaSEF1dnV5NTJQcVQ3ZFpGc00yOUhQVlBHbysrUldGcmhmTm55N21VZFgzVlVTcUNSd2F5VFFkMy9HZldaUTBuRDY4cmZOMTBqT3JqUnczekgrcEgxSkk2aklWQktvSkZDdUJMYmZkL1dtUVZra0w2NUdNbEtyejZGV0ZyamZVcmxkTWl4VlhTV0JTZ0tWQlBKSllJbEpJMmN3ZFhHb2lQZko0NEg3eldxZng0aXBLbFlTcUNSUXRBUTZzcDNlam5lZUtBdmNkNTR0bXFFS2Z5V0JTZ0tWQkNJSjNKRzVSZTFEQWlBSjNLOVZueStJUkZlVktnbFVFaWhCQXYyWHg0bDhhdVRWeFFQMzA4UlBYOFNSVlRXVkJDb0pWQkxJTG9FN1Z3TlY1MWpnZnJlY25IY1ZQMVY5SllGS0Fnc29nYkhFalZLSTRkT3E5MlVVOEZWMUpZRktBcFVFOGtwZ20zeFp3ZXg2UTVoemJnWmZRVlVTcUNSUVNTQzNCTVJmajFFakhLbWJxcFpLQXBVRWpDWHcvd0gwT202cCtKQ2xsd0FBQUFCSlJVNUVya0pnZ2c9PSIKfQo="/>
    </extobj>
    <extobj name="334E55B0-647D-440b-865C-3EC943EB4CBC-8">
      <extobjdata type="334E55B0-647D-440b-865C-3EC943EB4CBC" data="ewogICAiSW1nU2V0dGluZ0pzb24iIDogIntcImRwaVwiOlwiNjAwXCIsXCJmb3JtYXRcIjpcIlBOR1wiLFwidHJhbnNwYXJlbnRcIjp0cnVlLFwiYXV0b1wiOmZhbHNlfSIsCiAgICJMYXRleCIgOiAiWEZzZ1NpaFlMRngwYUdWMFlTazlYR1p5WVdON01YMTdNbjFjYzNWdFgzc29hU3hxS1RweUtHa3NhaWs5TVgxY2JHVm1kQ2hjYkdWbWRDaGNkR2hsZEdGZWV5aHFLWDFjY21sbmFIUXBYbFI0WG5zb2FTbDlMWGxlZXlocExHb3BmVnh5YVdkb2RDbGVNaXRjWm5KaFkzdGNiR0Z0WW1SaGZYc3lmVnh6ZFcxZmUyazlNWDFlZTIxOVhITjFiVjk3YXoweGZWNXVYR3hsWm5Rb2VGOXJYbnNvYVNsOVhISnBaMmgwS1Y0eUsxeG1jbUZqZTF4c1lXMWlaR0Y5ZXpKOVhITjFiVjk3YVQweGZWNTdiWDFjYzNWdFgzdHJQVEY5WG01Y2JHVm1kQ2hjZEdobGRHRmZhMTU3S0dvcGZWeHlhV2RvZENsZU1pQmNYUT09IiwKICAgIkxhdGV4SW1nQmFzZTY0IiA6ICJpVkJPUncwS0dnb0FBQUFOU1VoRVVnQUFERG9BQUFFQkJBTUFBQURSUlRrR0FBQUFNRkJNVkVYLy8vOEFBQUFBQUFBQUFBQUFBQUFBQUFBQUFBQUFBQUFBQUFBQUFBQUFBQUFBQUFBQUFBQUFBQUFBQUFBQUFBQXYzYUI3QUFBQUQzUlNUbE1BWnUvZHpVU0ptYXU3SWxRUWRqSjRUR29GQUFBQUNYQklXWE1BQUE3RUFBQU94QUdWS3c0YkFBQWdBRWxFUVZSNEFlMjlDNUFzeTFrbVZ2TStNOVB6QUJNR2VSRTlIQWt0VnhMMFFWZnNTZ3BCVDBpeUVHdmhIck1MTEt1d2U0QXdDakFiZmN6S2dMQkNQUWJXKzBCMkg2N0VQa0FSM2R5N1lJTWNPNE8xWWExWXd0MmNLNFRFQ21hQ1piV0JZKzN1RUEvdnJpTjJqbVlPeTcyNlY3ZjhaVlZsVldibG83S3FzcXA3cHFvaVpqb3I4OC8vei96eStmLzVLTWVwbnhxQkdvRzhDS3k5cDNYOTlxTzhYT3I0TlFJMUFqVUNOUUszQ29HbGxvdm42b2R1VmFicXpOUUkxQWpVQ05RSTVFTmdxMzM5TDMvbE85dXV1NStQVHgyN1JxQkdvRWFnUnVBMklYQjVQVU4yZGx6M3VkdVVxem92TlFJMUFqVUNOUUs1RU5ocWZkaUxmK202SjdrWTFaRnJCR29FYWdScUJHNFJBcXVQL2N5c3VlN25iMUcyNnF6VUNOUUkxQWpVQ09SQ1lQeGlFSDNndXBOY25PcklOUUkxQWpVQ05RSzNCNEhoL1NBdnA2NTdjWHV5VmVla1JxQkdvRWFnUmlBUEFnMzM2dGlQditxNjkvSndxdVBXQ05RSTFBalVDTndlQkhaZDk0dCtidFpkbHhxWlNzemU5MTMvWFNMdC8zM0wxZHRIeFBGZHI3djZ0Z2x4cEh2VzIyOFlJY2J1ZTFxdmZIKzZtSldncmxHdVJESFhtYXdSc0lvQUZxT0RaZWtsMS8yQ1ZkWW16SjU5UEhSaDJ2cTM3aHQvMHYwelJQZ3I3cmMrUlljcmsvZ0JUYVA5clNUNjd2RDZIN1RyclZjQ2NEWEtBaVMxUjQxQWpVQVNBbHV1Kzd4UHMrMjZmNXBFYlQxOGVMSHQvZ2NjdG5pZjQvVFFyVys0LzlweEJ1blhQemEvNkl6ZFkyZjZaeE5udlQ2M0laUlNqYklBU2UxUkkxQWprSWhBMjMzQnA0SHU4RklpdFdXQ05aekF3MWFwd1Y4QzMxVU1Uc01Qd0xHY1hvZnBuamg3N290M0hvOFF2ZU1lNFgvOVJBalVLRWRZMUs0YWdSb0JZd1IrK1hyZnA4VnA2ZEl0UzV1UTJISy8zTk5lTU9uZkpNWWw1dzYwaVpUUGNJUXg1ZlA5QnlRYTBVSHFoMFdnUnBsRm8zYlhDTlFJcEVWZzAzVVAwc2JKUzM5NlNIU0hsdGVyTDdsWC9mdUU0VVpxMjlBV2xrNzIzQ3ZmUk5hc3QxN0ZpcVZHT1FaSS9Wb2pVQ09RQ29FOWw2d1BsL3YwTHB3R3JvZWRFS213YlBucjQzZm9Pcmx4V3RheDdlcmNkVi9yUlppNmo0d2pWb093UnJrYTVWem5za2FnS0FTbXJqc3FpcmVLYjN2a1lOT1V2eGlPSGJXd00rRlpwZXZrcWxpQy93b2lkdDFndmFGZnZnb2tKR2l4UEdxVUY2czg2dFRVQ053MEJGcmVsdEpTVTkyNGRyREh5UFVNUzFodUNQWXFMYWRPeVBrOXN0d1E3TDBhdW9lbFptTGhoZFVvTDN3UjFRbXNFVmhvQkdEWU9TZzdnVnRmUnpRRmQrVEpYWGF2ZlBubnFRODhQSDFCdGlyNW1nZFd1VTk4UHZWL0g0RWE1Ym9tM0ZRRXZoVHp4L29wRUlIMmE0eVluN3BYSXlOQ3kwUjdkQTM2bEc1VkdtZmFXVXN2SU1jQmpuM0xTYndGN0dxVWIwRWhWaThMNjlRZ1VMMnNsNVRqb2RuaHNrNm1QamwvSGk3cGVZdHdVT2huV1ZiR2pTQm5YbUt3TVhlVVAxVzNqVU9OOG0wcjBVcmtwMWRiaVFzdTUxVTZKOWZLMmFDTHVscXFBZ0tuOUhhbmNGQm9CUXNScVlSaFVKaDRFVGFwZ1NwVjlOdE9YS044MjB2NE51WnZQZlh1eGR1SVFxRjVhclJOZHFwTzNhOHZOQlZLNWtONlBLRWREQXJRQWpLWWhqYmR3RUs1bDNwTlc1bTBXeFJRbzN5TENyTXlXZW03NzZ4TVh1ZVYwWWNHL2VXU2V6MlpUL3JvS1F1Y2U4RGFNaDVzWXBwNGpsVC93a0doT1NjTFdhclVsazVjbzF3NjVMWEF2QWhzeksxVGNuWitWSGorbTd6WldjejRXd2E3ZUpwWnJEazJzb3RGWkgrOUFKY0F6anlHeTVsV29rN3A4c1d3L0sxWE5uQW9sa2VOY3JINDF0eUxRS0R2dnJvSXRpWThjZmdyL3R6VzNWT1hpY3JEa3RIYWhBbXN1NjFYL25jbWRKUUdHMmtubmhzTEg3N2ZaYWJ2V3plRDVRdW9JTWMrbjBYNy8xMXZjVi8vWDF0SzFPZXV2dVVvRGF2cW9MejJudGIxMjFOaGt3YkhtclpFQkxDVU9DdFJIQ2VxN2JwUC9JTWYrZXVmN2J2dWM5Ly8vZC8vN3FmQ3E2dzVzdHZ3Z3VQSXgvcDhOSzNkYTdyVmNWT05OSGZvZWtGNFFycFArdm1OUTMyQ2hkQkJzSHlCZm5EbU9QOWlJaERNMitOTHZibklxK3drN0IrQjJYR0tIRlVHNWFVV2dmbnFoMUpnVTVNdUtBSmphZzRvUDMxWSsveHhUMnA0dmRBZnBlclZ5azl4RG9uamhPbjRrdnVtSE56NXFJMmVtMll0S1R3WXZVZmg5N1lzbmQ3anVTYSt0WUtsOTFWdnRBblVrTVJZNVJFODQzN1RYL3ZGNzNNVENzSTRQWi9FcFZRVFkycGNZT3ZkZmt2dUtnenV2NzJkS0crMXIvL2xyM3huTzlPK0JuTTBTNmY4M053c0xLVm5OUktJT2UxRjlGYXVhNFB1MGJrTXQzSzJQMTl1RXNxVGhvWGVNNTIwNmZNVEVyemtqNWM2U29Nd0NBdStObWRBN0lUckJkM2d1aVZVQ3FTMWQ5OGtja1FUR3RiUFNmZTNIVnlxRVlYUDI3WHJmak5Kd3BTZTJjdWRIb3pCaCtaTUtvS3ljM2s5QXlnd1NlQzdJYmZuV1p2ZkpIcU9JSjdPc1JDWDZaa3BOTmdBZ3FsL0c5d2NBU2xNOUpCZU15R1ZzQlBjUFVFdXM3UHd0TkpZUFpvMFpiM2dESnkvL3RBYXBVc0lERXArakNuaHQ3bHdKZm0wUC81Q1k3WFVieTJuTXVCVkJPV3Qxb2U5YW9NWjMwbTYrclBJMUkxK0ZVZUhSb3R1ZFo5RDJYU3BvakFNdDhpTTdYU09jOGhNb3NpSDJyMWgwOERhc1Bjb2taRUpBY1piYzBZRHVzV29FOHlGVjBuL3VaMjJENzFEejhEMVNaMjZ4TjlpUFoxRFB6MWRXMFlQekkvcHJNWWdweFZCZVRWUVdxRi8wdVp0QU02Q2t6Uit6NjNpNklEUHpjem1WaktEdzBDMEc5NzUxalh2MCthVzdJeUNNV2Q5b0l5NlEwK2ZYUjRxYWRJRW5LZHBtK0Z1VzZwd2JKTHllSmgyb0Y2bWMzTHZ5M0R0c3pUcExZRjJteDdod0VXMFdITzM4R0J2RmkwMkEyN1ZRTmtaVTJ3SGRDZWNBVFlMVHZJTFE1VDBDd3VleUFLUzE1dm5BRThOOGVnM1h3cnlObDY0R2FjOTBKdDBOVkxDTXJTbzlVNGtvZW05MEFNYUx6eWdrL043Y3BURGtTZHFuWXdPdzR1VVlzOXBBeHBqZFhvOXJlYVJVbGg2Y3YrVHFJaUg5UkZrejhhRER2RFFsRTlGVUhhRzl3TkVUdWU0b21sYUtDWjBIM3R2RzJOREZVY0hxSDhuSmdnVlFyTk56elpBUTM4VVNHZytLRVRVUWpDRm5uYWtTTWdPdlp2MU55M3RFVURCMHFteVFtVGtqVE53RSs4TjVlRDdObHAvNW53aWRmYytwbFB5RmZTWm9WNFl5Wm16Njl4OVZaQ0NEdDNCbXpkRjNSUmFTRVZRYnJoWHh6NnN1QmIrWGw2QUZ5RitIMDNwVmRpK1hEM2RBYmJ3K1JYQUpwM0JvZHVrZzBMYWZUTHpTMzE2eVppeit0L1ZGS05PM2J2a2FhRWlxZ1lRTVpMV0I2d3V0QVJSNEJKVk05YXBhY2pwdWg4eXVSZ3E0a0ZjVFRxUjNtbzlIaTdjamlYbk1rU2tSNGREUHYzcDM3QXNUZXR3WXVTS29BejlNNEFFKythb2tTa1JuRVVtK09FbnYrV3J5QmRRcWpjNmRJSXRqSE1wblhOYWVmYkNkdXYwOStlU2xIS0VObDFGbjRtR0ZENGpPMmxCRDNqUGxOTlBmTUNuYkR4MUVrUnB2T2Y2ZnphTkhkTGQrZHBKNEY3dlBHRnBrQXVaNTNkMFF6TlFrMjZ1eXNzVTVXWSt1Nm9HeWxCYUE1TW10ckNsWGJuS1d4N0Z4YS9pNkFCVHdrbHhpQ1p4SGxQWm1OWE5BdUxoNHZVcVNka3dENGVPSkIvODBKV0hqems3TFNVd3ZUMXRVNXRUMDhEVFVFTWQyOUxRTUZGMlI2YnlxMEVIQlRtWUFzR1V0bkNibWpPWFFSVkhCM3lMYkpJWnNOd1IvOG9zWURHbDltN0grZjNjWEJlWUFiWVBTM3RzMHNuUXgzd3Vxcy9vU3FxOStIcGV0eU1VaUp6NU9XbEdzNUdjV1d1NzduRk9GcmN0ZXB1YVlLQTcwTDBtTnorUFZSd2RPdlBjc1JSVm1laTRRK1IzSzExTnFuWHp1Y01zSzN4U3J3WHpyTUkzcUlYQko2SkRyNG83dG9iZkVDQXd0VGJqQjZlRGlzTWF6LzR2WHdmNk1XcWdkQzRVajNBajNpczRPcUQ4RGhlaGJNS0ZyRVZJVEpGcHdQUlZibHF5THhRYXZxMEZidnVKbXpQSG9iV0JFOWFxMjJNOXNWd3FzS01lV0dZNVAzWVZIQjFRdDBmekF6eVVETVBLN1ZGQncxekpIRml5b3l2eHNtQ3JmaDM2c1JtclhHOEZNNWZlaDVjN04rZzBncXYxY3JPNmRRejJibE1Gck9EbzBORWN6eXF4c2tLRmVWU2l1SG1LR29aN1JndFBSYk02cUtiRTBxTEpBN2IxRkhkcHBFem5EU2VIMVcxMHc3TVFKYjk2b3dQTTNRZFIvdWZuWW80N3pDOFI1VWlHdG5aVWppVG52SW83dEkyd3hTbUYrMGFFeVVUa0xvMnpaTEpLVXJSdWsxcFZ2ZEVCcldSL0Vlb3RWTkNMUlVoSENXbkE1YWYzU2hCRFJHRE10YlhDWFZLS3l4TFR0TGJzZ090RzVyb252Q3pFc3NpQlduV1FKZDVpeHFuZTZOQkxiQ1dOb1kwMXQ4NXI5Q1YrYVcyRG9WN09Bb1JpVDJ0WkYxZVNqVkNUQmNoeWlpUllxVzZyVndtVGVhelgyL3VReTdqRWxhUVVTT3BJcmFEc0pEVnFmRFNFM2c2alM4eE5DYXZjNkFDdE9LbW5ldHJLbnJSK2dvb3lyWkR0ZHBvNElsdHJMeGdkRmtJMU5NK1FsZXEya1ZTcjBkQm41bWxLb0lUZW05U0lFamlVSG13RlpTZXBVVHVkVzdYVnBIS2pBNjd4UE5CWHpkMldGU3U1ZHgrMFJsSmxqanNBQTFqempqVlEyQXdhaEdlRGJYSXRrSmVsNmpaTXNGUDJiVzVDUlNOUzNJNVNJRkM1V0Z0Q09hbFJ3NFo2bEN1ZGl4VzVjcU1ERERvSmM4dExTL09panI2OVZ1YTRBeW84OXN1VXRhZTFXNTRvT3kzWlVuVmJwZGZBeVZPMTQxN041Q0ZaZk5QY2hadUZ2LzA0bGxDR2JuQ2hTOXlVZmhWWVIzUnp3aW8zT2lTZUNkcHE2U3VBY2RtdWFOdHJkWTQ3RU1CYXBhMFZwN2xBMUxnb0N5UzBWdDNhMm1yYmROOXNNeE90RzdhbHdocksra2E5NUY1UGJNSThiMTVWR3gzUUtTZmNQdnkwclMxcFdJdlZhQ2tWT3U2QU90NHJiUmM0ZEh0Ymx6YVYwamF0VmJlSE9wVjN5YklscUYvZUxqUXJwV0FOWlgyamJvWjM4bHRKOWR5WlZHMTBTRHpvanVKL1lLbFVMdW5OWERKK0ZUcnVnT3lmMjl0c0x3T1Q4U04zKzQyWTl3VjMycXR1eVBpWk1yTk55K3Mrc00vZXBOdUU3S0dNNzJXb3YzaXd0QmpuYkpXMUlIVkExVVlIVkd1dDRSQWZ2REQrOW1RUzJMRE96cFEwc0lEb0U2S01lUk1ETUtNdmErR2hWZDRLdUlXU3NGamR1dXJ0TWtzMmw2UkpybEY3LzRPRjNKZkZ3aUxLdWtiZHZGVkwwaWljcW8wT2c2UjlwQU9MazZLZThxdG9EdmxtMTZ5c3hqRi9PZGh0WDliTlBMM0VUV256aHlOS2dYRjFtMFJ4Rks1MTljWDB6ZXVSSWxKR2Izd0E2Q2JkaFd1RzhzUUlESFdqWG5MZlpNVGg1aEJWYkhSSTdLV3dIS0RXejlNV3EyN0tNazBhcHRJS1cyejZZV21IMUU1djB1Mkd4dFZ0N1d0ajVic3E5a1FkMWQzRE8rNkh2ZGhmUG9veHlmeEs3c0tkWlk1ZGRrUXpsQVdJU1RMZk9vb25WdDJvcDg5UENQSFNqOGVqM05qM2lvME9zSERvTDBidDJ0eGNBM1BuZlZYTkdOcXpZS2xFTEpKL3R6UkRHdTRMTDB0TnlRK3djWFZyeGc4NnI0bFdqSWVxakUrZjgxUGFIdVZQY2NDaFhkcENrb1VrbTZFc1FFd2tkNFZyRTVTTmVpZjQ0dVRLRnl3a2VURllWR3gwMkV2WWE0R2l2MmV4WU1icUpheldqVExjNXNZRWZmWkJiaVpHRERCUnZERkdEK1BxdGlIZXo5QVY5dDdoRmhHcDNydERsNlF0WHF3NkxhMDhqUXBkUzJTR3NnUmljRjBUVndkVmpYb2FyTVRzUGRLbTVpWUZWbXgwYUNaTVliR1RhR2F4K0tDcWpPVHNvSm9Mc3hJNTVlM3dSWit0M3V0aE5ZdkFYSnhXVzVWZ2o1bHhkUnZFVlFmU2J4M0hFOUtYcjVsTmcxc3ZkcTN0dDNDYy9nMnF2MllvU3lBbStIYUYxWGRGbzk2aCs5Y3ZEK1BsY21QZkt6WTZ0QlBNMzgyazB4RHBDaHF6RmtWVndWMk90MmVLWVFBS3JyZXkyRGZwQktMZkNsUjhIZFZpaEpsV3R3MTJ6dkpIdm5uYmFRcFhIVDJVWXJ4REI4djF3TUJrSWU5a0NMYkh6VUtDZEN5TVVPWWdCcmVsMXgxN1BKZG9weDlLVURUcUtaM3Q5VTVDMHB2dXFOYm9nTzFvMnZ0aE1LTzNhVmh5SEdYRnhFMDFoemU5N3FSSy85Q3VWcWFVdmVHMmJzekFhMXpkNk95ZjVCcVJUcnpjYjlCZTMzc2ovekRsdUFoZlFzYzAwRHNhb2kwcXBFbnI2RjloZUVnYmFVNzBaaWl6RUpPRVRxbHUzNmU5ZnBoOGFhUGVvYmEvMzVTVlFSajNaam1xTlRwQXh4VEttaTB2b0hIRXZ1ZDJnK0ZJeXFURWUrbWs4a3YzYkphMGpObC9mRjZhRVNzdmlLYlZiWnM5b0lscCt3TmZjRnZZWU5HUm1KWnd3OUpkOHFBNzE5YjlOSm5aY044SmRtZHBvc3lQMWdobERtS1MxdkRTK1JWV2IvTnlJVzNVVTlkREdWTVR5MTNJL0lBcitMekQwNEFxM1NQVWQ3dllvT000MEhGczJsYVhNVzg1bEFvYzM1akdKVTErZXMrOUJPalRjNVRHMkhEZmpDbUFURUhFVlR0cG4xbE1oQVVXSEVmVDZ2YndhaExGUS9iMi9iZEw0Y3FRVTRscHFSZmwydHBtbXY3MVpCZ09VbEhTNExMUTVPZUNNZ2N4eVZGNEdIeFhNQ2ZJR2pVT2dJVFBpTVMvRlEvR3dlSldDN3NoWUthT2dtMlpUZjA1V2xnVURSdlF4TFR3ZTY1Z0hYYWN6L3pqandHUW4vbDNuekhsd3RFMXVMY1NYcXdJaENtdHVJb1dnZEIzUjRvUEFKRjdSVk0rSnhGZnoyV0JCY3ZSdUxvTjJEcTBGdTViM1JCc0dPaWpncEVqbE1OMlc0OUMzM3lPRFRTVHNmejBlemNseEpMbGk3bWd6RUZNME9tSHFsRmYyQndtYWRUTUdIeFRMRzRHZGFEUTBRRTFLTzB6TVVoemRwS08zdmdOcGYzWWlMbjA0SXprZkJLNWNvQ2Q5M25NMFNtRXo4UklIRS8wN1NmOHUrVEVUb3dnNTZzZ1VNbFBDb0ZQbmJUa28rU1pLbUNEV0UrQTdvVVlpd3dhS1o4WFkxd3NzR0E1bWxhM2JYNzIrcEZSd0tRaHptVmF3dW44U3liUDkxanBPZHg5R0UvMlhGZm9OY0Z5eklnemRFNWlLWmtIeWpHSWthSzFYNmZKT2hlTXcyS2pKcmQ3MFVmUTZDaWptL2RiNk9qQTFreUtYY0t2cEZuYkF4VXFvWFlyL0tVK09FcUk5T0NNNUh5U3QxQjRITVh6WEZ1dHF5ZGYvN2EzdmUzSjE3V3lWS1FsdXZ3VnN1MWFzeWVITEZtSEtKQU41ZHhTQ0FJS2pJa1RqcmlJRisvYlhRT3BPWTl0d0FtVmtBYkh1ejhMTE5oTW0xYTM1WEFheThhR3V5ZFkwSnJDS1pveHpReCtUMkx4TTc1NjM2R0RMaWpiaEdhaHljOERaU1hFZ0dpZHJ2T0VjR0gxL3poODhSenNpRmF3L1lNWFhPeGJvYU5Eb05VcTRmck1yL3ppcjM3MnZXMm0vdXFYQmZKQ2dmUm9qOUVPWldZZ2lWRDV3Um1uRys5TlNGUmpZNVZFanRTckwyeDlsNXpZa2NiTTZDa0tWRE9TUXVDVDkwV3JoNXBQeHBBTnIzeTdvYzJZWTlQejY5a0o1eG05Tkg3N1Y5NzE4bmQva0syTXdsVENBb3RJb0dOYTNacXFTY1M1c0dDNjdBb1RYVWFnSldlZjNBQkE3RDhqa2FHTkpqOEhsSlVRSTRjTlYxZ050ZDZvUlNBWHdxZlEwUUZmVXZLZWZYMVdmL2YvZUNwc2s0WGFwbkZnVjhjZkZkNU05MVljbkpHY1R5SjdXcFdEb3g0VlJlZ2RRWFdRbmRoUlJNN2lMUk9vNUNPRndLY2VTMmYwU2s2WkF2cmVOQTlkcEhDRUNleFExY25EMnZBbFFoci8zdyswZkVMOFA0c1JXR0FSY1RTdWJtM1pySVB3dVNPYjFaNUVFb3B4YmZpTC9rRHBXQ0xBUXBPZkE4cEtpRWtPQnhJVnpXNmpsdUM0RUY3RmpnNFAvWGFXdk5UN3ovOUcwQ0psMnFvMW9FNzFPK0dCUmNJNDVxZEVkWEJHY2o3SnUrdDRaQzBEWU5SbkpqSzduUTk3ck1VVE94WWx5Z1FLN09uWklTa0VQdldlZkJsVFlKWERZOFAvOEEvbXI3TFpObDN2R1NWSmFIeXNIZFRHd3hpcEJSWVJSOVBxdHUyK0dFWGlYR3V5aFlma3hzYnhTUC9TOStkUVBmbGN5a0tUTHg5bE5jUUVucTZnSkpXaW9xVXZHZXN4aWgwZEFuT2NySzNHYy9JN1FZdWN4UU1zdmsvbHUvQ29oSzdoc29QeTRJeDRQc2xiZURpaEFpejhodWYxQ2E5VHFwZjBpMXQ1a0F1TTV5UThPeVNEd0NkR1RVdVl0c2VacG43dnU1N1ZqUml1WjVMSVkvampNZEFQRy8vQ0oyVkdZcC9mMlBmUHd5Sk1tR2wxV3hVMGhKQkZTekNVMmxaVlExR2hZOFAxdGRkTCtZV1dOcHA4NlNocklFYStsNFc3TkxId2NCSUNjb3NkeFk0T1R0OXZUZmNORU56OVhvKzJTTlE3ZXVXZ0xUVklDRWxYSDV4eDJrSjNRaFllVkZNL2diT0J4NWpWY3Z0MFk3OTRZc2VBbFJtSlhHQThibmgyU0FxQlI0MmJsdGkweHpsWWVNY2VvSm5IcGkwL2VZZHc4Z2c5cWt6MG43UUlxV0Evc01BaWxHWlkzZkJkUGFWRzJ4ZFdSakNybllRU0NuSDBBek04ekxSU0pQc0VPSGtCeE5PamF2S2xvNnlCR0duZWNBL2lLYmZicU9QY0YrYTk0TkVCVllnOE9tdC9CTVh2RVZLYlhXbkUyblBocmg5QlIyUklZQWMyRXE0K09PT0k1NVBJSjVWbFJuQkdiaHBuby9WYWhqeGMxaFJQN0RCVXVad0tnWEdlMFRxd0RBS1Btc3pvNDlIc3Z2ZHBQWnU2WW5zbW90cElBcDR6RTdFNzN2QXdpWk8yUFE2NVdBUXNUYXNiN25RWXhWTkIzOGZDdVZ4WTFZNXBhQ0cvNkxsOS9GUjM0ZHBvOG1XanJJRVlJRzZUYmRMOFk3VlI4NndYNmEzZzBRRjdTTDFuWkpUbkhtZ3RkcVZ4bWRBSGRUWXVIRUk5aVVlUnZXc096b2puazRqNXgrSnM3ZzQzait5R0ttOWZ0WEFweTBBYVA1WEFHSS9vN0pBTUFwOFkzYTFSdnh4amJmeUtmdXZZSno1WFhCcUJvaUNQbVdYZTIzMFRNSXpTWUlGRndNeTB1amtkdHRKKzk5MXZpeElEdGVJKzgwYWNhSEJHVTV4WU5QUFhQbTJoWks1MUpJbG5vOG1YalRJSE1YWXAvZjdkYjVsRVdXdUlTaElTeUJCRXBMZk1WZkRvNERSSmN6VGRyZExvSnh4SXlBYysycU51N0VHSnp3d0U2QTdPU000bk9aQjZZY0RXakdUTTloVE8xcS9SV09LSkhScVM4MWNsTU1ZMk9qc2tnOEFuSHBpWkcyS2N6Vi83b1NFSWxWcXdDUkUrbUI2UXgzRG53MitCOUNBdTNnS0xnS1ZoZGNQaFBzYUE4Mm4zYmV6bktWZkZCQTdkb2lZS1hyb3hCSjhFR2VoRXpzREgvMmtTalBNMStiSlJaaUZHSnFaWEgrTFd5RHFDQWM5cW8rYlFXNmlYb2tjSEhKb2hqNjVYWnZCWWF4VTV2OXhUVENtREJQVE51ZzNkd1JuSitTVG9wV0lUWnJLY3p0bFMyT2pFRXp2cCtDcXBWUUtWRVdRUStNUk5vd1ZoTmVPRUVQUmJod0VKNlZ5azFBTlNGME1WUTByQ2VINjd6Q1JxZ1lVdndyQzY0V0JCMU4wMzJpZE9oeG5jTmtSRllXeTR0WUxKWnhvbmsrcW1ZZ2VnalNaZkxzb3N4QUJqOCtvSTltQkdMK29MaW9MVlJwMEcvM0pwaXg0ZHFLMlh3VnFYd1U5RVRWeEhsaTNzVXF0MVExTldkTDI4dENZM2ZlZkRvT3JQWWo3TWJZOUNTR3FQSmRXR0c4bUpuZFRNWlJHVUFtWEV2cDhNQWkva1hBdS9tcUZoU0QrNnM0UVlQYzVrMFFLYnVHQkdsdEhDd05DUnpCY3NzUENrbVZZM1o0ZXhlbTlpbGhVWjhSd3VMTWdEbHFYMzVkbXg0WXNoT0Z6NFFubktHMHdiOE9QSjArVExSWm1GR0NpUmZlS243SlJ1S3VZbDJvWmhBOVpGNVZINDZJQXVtVHhoblVvQVloRHNpRWdneXhRODFVNWVzY3IyeUlSdE81cktpZVRpK1NTeUxLMGJUMFFlR3A4VnBaRktQTEdqWVdNZXBCYW81Q0dEd0NOR2k1ZjNKa3BXYVFMUWI3MFUwZzhVVzVlRFN4cXVKaUdsMW9GWjhDeE9ZSUdGeDlLMHVzRXlHYTJUTk84NXpwQ3Vyb0ROdHFpVVk3a0VSRVU5ZlFZUm9QTzhWSTZGSmw4dXlpekVPR05JY25YT29PNk1HY2lESEZ0czFGSU1GOE96OE5FQnJZQTg4bm9rWXJBdXR4aUxoQmw4T2dwRHFjOEtTRHd3WUtvL09DTTVuK1Nnc1l3TUdKdVFqQVVWbDhicVdwTkJPWHEvYW9FY0dmc2lnOEFMUjIvQ1dORFpLRGJjZlZaZEdLdlVsQ21xSWg2VGdpYUo2cmtuUXRxbUhvZGNMQWhQdytybU9Ddk1wS1U5SXFyby9UQk5XMkpyUWI4YWpTWWhvU1VIaHVCb2dDY25HeVl5eGphYWZLa29zeERqOE51YmthbFRSbVBEeTBrOG54WWJkWnoxQXIyamtoWjhSbW5vdDZZTHcwd1A1RFhPTUxhV0RBblpWeE9jYWtQRGVQcURNNDU0UGdtSGFjU3BSOGd1bmFPakhHVEZFenZwT0N1bzFRSVZFZUF0Z2NBalJxZGhUWWtTcEtQZlluUTZRQzZ2MVZoTkpBOURLbkJpUGU2SWRuMnl5eUF2Q3lMQ3NMbzV1QXoxSGszU0Vvb2ZXNEtZU2l3eGZiVkVmWUxHei8zYjUzWll0TGlrTU15SEhrSktQWmVoOUp5eUpsOHF5Z3pFc0NlMlpralZtQjFqOTl4REw2SE1Qd3VOK3FOSEREOEx6cWVaZW1HQkhXRUJkZCswcVdTVStOQ3ZLcEhhcitlemFhMHJqY3ZCQm5QUlVCQVI5UlF6b1lqQ2Mra1B6amppK1NRY3BvbmFkNHhaeXRlR29zOERHOG1KblpUTVplUWFnVEp5MzA4Q2dSZEFyQVVUZGJSOElYMXVReFFnWjladUdjNzBrb1laNDZkekRzWHRGQlpZRUltRzFZM1lPTUxSWVFVVGQxaU9SbEdLSlV2US9lTEdZTURLYW4vQS9EQktDdU95ME9STFJabUJHQUI3MjkzNmpNYUdBZnFBeVozbnpOK29GVmQ1eGdXWnY2OG9wNDdtUEdLVWUzeUJ4MEp0dkpKT0dZK3ByZGRwSDlpUUt1RkJOckJMdktsWHl6VkNkOG8yVGhvMytoWFBKMkhUQ1dNUmp5Z3p1SGJZQ1EwZlgzSmloeWZJOUtZUnFPWW5nY0FuQnY1bjZtaTVRbUxEQVJtSVJsS0dYWVRnTVYwR1d4SDJNcEpyZDd3bkR3c2t6YkM2T1RCTUh0S2NuQitRYXgzWWFpcXAwVWplakVhdy9Odm5oNE5MbFJITFJwTkhOc2hUQ3NvTXhBRFlNOHkxSTlTSit2WW9qbVQrUmowd25TL0hSYXZlRysxM3FvSXkrdThPVVFKZm1UR3lZVFRNa3NoellraCtLcmNKR01iV2tFRlpsVThvdlRnb2JpUEIrb016a3ZOSjVHczA0Z3hVazA1MTBHbzBqY1FWeWsrOThpSWlsWnpZaVFJenV6UUNJNTZ4czBOU0NEenFOamUvanhoWWNLR09FV3R4K0hSVTFqd3lSY0RqelE5RGFyVmppelhqQkdRV1dIZ1hZQnRWTnpJNlBLRHBld1lGM21Vcy8yU01tZEJBK3J1bnlqb2x5UHlMakY5UG1OaXdTaXNxdG9VbVh5YktETVE0RkhPR0xHSkgyWEdVMDJXSmdWR1o5eWlhMXJVcDdvUFMwaHNFUHMyVmprRUVIY2tuMy8xai83RGx0WlUzL3UwZi9SNGRaYjR3VkNMeUdEWUdaNzBvNHpSTWhZcktUUEtIMmVlTEp2bmtkR3Z4NEl6a2ZKSXprT2ovSnFJRW1qMW1RYkl4Zk55NUhrVWs0b21kS0N5elN5Y3daQm8vT3lTRHdDTWVXRE94aGJJREI1bXNqbGpQc2ZLUVNZZlVSWlhCbkdYaHUzdjNSRDhMTEl5ckd4a09UdGdrRExoNWJGc2NIYkQ0ZjhCR3NPZnV4blFGTEV0TFZDc2l6MGFUTHhIbEdNVElBTEoyRkFHM0l1a2E4amJxam1sL0dDVkQ1dHIreWF1M1UvOWRmb1pFdmJQOW5udk5KUGpIcXF2WjJDbGpwVHRhai9uUVRNa3FWOEFwdStGQzRJU3g0MUR3OUQzWUVrZzZPQ001bitTTWJlbjZYV2FoNzlubjBBYVpGUGZGZmtLUm5SVGVPb0dValhCMlNBYUJSOXcwSElBcFovTmZURFQ1TXd6cW1RQnFBWGs4ODRHQmdHV0ovbStCQmRtcWNHZ2dIaVJqYm5UQXBQYUVpZGZoQjBVU2dvNU5rbVltVG1abmorc3l3YWJGemJBWnZqYWFmTUVvLzlQMks0OXBpbm1JaVMvbWlqUVF2NnVTNmpJMmJOUkxMZmZ1SzU0a240Szg2MzVOeFBNT3E1dmdFeEx1WGRDODljbTdyYXVaUnhSNHZDN2hOQ3E0dDkzWFVMWmpqVzJFMHBqK25sKzlnbnpBa2p4UDNpMXdkQ0M5STNra3N6QnBVcWNuVXUvY25tTnRuNERLZUNFWHdaVkEwc0daV0xqSDhkeVdSV1hLVEdpR3g2akNMMFFwWnNNaTM1d3VsbWxjSUdVdG5CMlNRZUFSWDhiN2NNb2k5eThPUis5elRBUmxJZ3dsK3pEeG1DcW9PeElibEFVV1pNdVNvcnFGS1EwY1hXNDRRRTZQR0FxSjdvRHhnMTA2Wm9qek9wdHgvYityYkZGamduRytKbDhzeWwvcVhydFhaMUtJaWVjS1o0U1c2UTZtalRwUW96dzRHSFdoeDNlNFhyRC96eS9lME9PTHVoK1NEQzBBQUNBQVNVUkJWRkxiYWwvdG8zdmREMmpXdWFxaWk3aEFZUmlJeVdOYVo5Zlk2bTh4R3ozdGNiZXBhaTdBbDBEU3dSbkorU1N5TCt5ZWxYd01vNW5pRXJxM1RkWlNOdVluSTFiazRlVFZpRElTQkFZQjR0a2hHUVFlOFY1eCsrTys5NnRwT29QZmYvUEIxODlpWHNGcm45UkY4L0g2T3lSYytoNEh4c3dub1dHOFpDeW1xdXJHeFBPZDNXamRBUjZydkRHbnhVNXhnNmh0NDZGUGtLWDNXTDlMdTZHQWJ2ZnZQUG1meTZQWWFQSkZvdnlNKzlWUXNtaHZ6VU5NY25UdXNyM3lNbWZOODNOczJxalh2di9IL283LzZjdDMvRWdFMzFyTVZ2VWYvMWp3ZWN6ci85NW4veksvaWwxOVN4VEhEK0QrajkwUGt5V3NVRzl1czZubUtCZjRwZTFuOVd5K1NleG9PK2tocDBzeUtlVkxJT25nak9SOFVnb2JNeU5XNW14SGZjRUtUQ1BMN0lBck9iRWpZNUhPVHljdzRDU2VIWkpCNEJHalFabk9FTklsTXhVMVVrRWVSdTFLRlowUVcyQXhWRlUzSVRIY2tpbDBEbTd0VERZNjlOMGlqSXhDdXZRZWJVQ01KMCtUTHhEbGJmZjVDVm5ST2ZJendVTk0vTWFjZFU0Mk9waXVVM29TbmdFVTNPZmdINGJ6ZlQ4RitJOWJ2VEI3bXRCM2IzejllZm9tLzkxeFBRMGtXbkk4TFd5N21qd0JWbnhQU2NhVldxZ1ZFUVpNa0lJVE5abHFRMU9zQkpJT3pqaWNTdXFMZ3pVZ1QxOFVwWm1aRkRZZmtBTlZkUElERXNtSm5TaGlWcGRPb005VGNuWklCb0ZIck44MGxqV05hZU9sdFlsTCtGdGdvYXB1b3JSemJvR2l4NXZBZVUzQ2o5ek0xeW1MS2NqaVk2SEpGNGp5MU5QSHd1MFRQTVFrdS96YXYrUzhBN252MTd4Ulk2Y0FQMUN5VnlrRzhIcVd0Rkh3Z2g5RWVWLzBKblZOL1EyL3pYQ28yYkZrcEpCS0s4b1RTSkxINHBwSmhwVENIcXN4dnNCUUxaL1h4a29nNmVDTUkybXZxT1p5M2lsejBXQTY2elptWlZ4UElhdkJLZmtMNUZxQlByWGs3SkFNQW8rWWJGSVVaSlR2MFVReThCem1rTnowT09SZ29heHVZcUs0K1FnV2dqRXRpQjZtUm9TZTZKanZoeS96Y3RobzhvV2h2T042cDYrVzZPeUtoNWhBeHNNc2hudG4xczBiTlZHRDJKSlk0c2Q0UDZqTkU3WFpxOXJaeUtFYkdNL0l5MlcwU2EzRmFaWWg1V0k3QnNnNG51TjVwcElzVktKTFZUem91YVJUZ1hnSkpCMmN3WkF2U21qSkdyRklsdVN6RzQydkRiS1ZrS3ZDa2hNN1Nmd1N3N1VDL2RpU3MwTlNDQWcxNlRFbWZyUjUvaWNUT1R4NTJsRnVGcXJxSnNHRnMyV2lFcU1PZjNRVTBFbU5lTXRhQzZwRVFpRmVGcHA4WVNnM2ZidlJMcDNKY1JBVE5EQ2Z1MkJRa1ZwdDB6VHF2ZGpVV1B4cUU2Uk5VU24zUTZsYnlUUEtickE0c2hlWndabzMwYlQwa0RUSHduYXNoSWhxSGFSdm1pa3BNTHJEa2k4KzhSTGdUSlNTZ3pQb3NpY0NGN1FVMFZPZ1N2VFk5YzJNaEc3cm03d0RWY3hvSnp1eGs4Z3hnVUFyMEk5ckNnR2hKdVB6VVlMSUVvTHBKUTA1a3BLYmhhcTZTYksveVM1ZzN2RTZ0UFlvb0l2dHIvWjkwYW0rS09GVHNwZUZKbDhVeXFpSEZ4NGF0RVBnSUNZaGRFNFlZTmJseG9yQU0wMmo3c1ltSTdLYnBiQVN6ZzdycTRrS0lPQzU1NldGV1g5Y3lhSFBCdmtxL3lmbGhieUZKSkFzODZnWlkzUi9KQWtWU3FBcnJGM0FYc2oyTTIzSlFERFZhUzBTcVFxdk5mYzVOZ1M5QVBNcTIzWEhCR2R5YWdVeUhBMGdJTlRFa093M1N5YnVISnlYU0FjZTAwc2FaQ25NeTBKUjNXU2kxcU9aSWRsTEEzUEdicmdkZHluYXJoSkZ4VzJIVWpVNG9pakRaYVBKRjRUeVE2ckswK3R1T1lnSk9IelRjcHBjQ3cvUW02Wm8xRDErWnJ3cjFRdElCeFh1UG5JR2lYWXJMT1A1SGM4S3pRODU3TElBUlorNmVnRks4anhJSGRGZUJHdzhWcHpzSkRKUUVXV0pFMHBnTEl3T0tGUTJrWkx6U1U3WGppVjRteDhkenJsWDJZa2RObDFaM0ZxQkRFTURDRHhxMUlEN1REUmo1OUtQRzVPYUVLYThZVnJHTWk4TFJYV1RpZUwwQTI4dnpaMXdNNEwwNENHbXhvazlpMHpRbDQ5a3ZwbjlwaWh0UExKV1pjcXpJSlNIdEJOdUI1TnZEbUtTT1A0eUs2Y3ZtZkdsYXRRZGZ1NHA2Q29lSUdUeUZFNy9Ob1IrUmdCdFRLblJzNFdCYlUwZkZ4SXRtaU00RS9MRk9hWUw1bGpOc25oVHZpb2lsSUNvTy9BSFp4eVo3bkRLcW96WklZaE41WnUwa25zY1M5QWRlSUZNUGd3ZzhLamJHZGVDTDU5bmhGbHdvckdTNXlJSHE1d3NtdkxxSmt0UWczWUNKTEJIRmlESlpYeitzeEt0UjFJdlQwVUxsWXZJTjlHMW02c2pGOW5iYVBLRm9BeE45OFJQYmlld0YzQVFrNkRUd0tMdmt6blNMamRObzBabE93eDRrWjlMK1NTSjVIWVNrRTBUcXp6TUdvRXRIRWpQZ21oWXZNaFRxeW1Ya24rcENUSE1SY255SVc2UEdabEY2WDJwbmlpV1FGZG9RL3pCR2F3N2lNd2grcEhvbTlwbnplV3FUSWZyR21SN3NsTkxpRVhRQ21Sb0RTRHdxSWN1bDJTR2c5NDV6dExiYVZnR052R1hOQ1JKUVRsWnlLdWJYQ2g3NytPVTlETERmVXJJM29ORi9ieTlrTkdMc1d2YjhtNUlHMDIrRUpUQmRPU2owcUZHT3haaUVoUXNXL3RVQUZTbWk2Vm8xTkRtdUIwNXc2ZzNweUxJN3pnaVd4SzZHWmJRYzhQNjljRDN4T2dRMW9qemJDMU00RjZ1UnhjNXgzT3ZYS21zdE5QWXloQWJobS9KUnNNMkV5Q1dBTGNxN1ZIeUIyZWtvd09LTDA5UFJCUEVMQkxEQzRyb01RM0JieEdqZzFZZ0k5c0FBbys2bjNHOXRHbFpYU2F0RlUrZU1TY25DM2wxWXlCbG5OTndRdWxmMkxvVHFjQmRtVUdjMU9VWkU5L1F1V1M3WCtsNklPZHE4b1dnUEFnbldSMjZwWldGbU1ERkgzZGdEaU16V0tabzFHUXI5MUVVbGQwb0h2bVNKaHpPbnNaUkdiTVVySHNjbGpLMk9GelFrRHMzY3VHQkxMbmdDZTFxTkRmbC9WNXE3M0ZBMmlSSkdRc2xrSFJ3UnJyWkg1bTNzVmpVNEV4anFISWpKc2w3dGhzM2VHc0ZNckw1eGlTRndLT2VaaHdsYlk4T1RoL0ZqZWVFeVVOYVo5L2prSlVGSWhzTFBJMW1ocmc4NWNEcHZ6bU0ycGNPbTBqYVdVaGk3TEErT3RobzhnV2dETU1TbmFxMXFRR0poWmdBeHUwVngxMEhCeElVVXpScURDUnNjZThvZGxPVFFjVHZKOVk0UTVSRXVKZEdha25BNkhCTWFkYTRQb0w2THZ3dkpqVGsyWjliUXNjVWVsa0tNQkdYelNTalQ3VFFFaEFQeHZBMXlaSHh3ZXBhbnQzMVlZSTUzckdWTXpGaFliVHNEcDFBaHFzQkJCNjF0Z2dZZm5HbjlkR0JORmM4NGVwdVhLREJleTRXaXVvbUY4dCtxN2JSZmp4OFBBbnA1QjlwblRLOVJVaWE2TEErT2hBZGhqeDVtbndCS0dPRy9pQUFvMDJiSlFzeHdsQThGd3hlOHEveXBtalVlL3lTNXdwZE1HQmtFQ2M1cit2ckRKZlhrMWlZOElwTnQzU0RFOWpmRDhQNU9XUG92ZUNPVTYrbUtIQXBJKzNUYU00Z2lzT0VnbzdFVEtDa0JKSU96a2pQSjBGQmxuQm5CQms2Mit3TXBFdm1HZHR2b2xHbEozWm9ZTlpmbmNDSVo2d3hTU0h3cUxzWk8yVHJvd05TN0QyaktCTnBYYmxZeUt1YklnbEw3b3RSeU01VFQ1eUZiN3Z5NWdTWWFmOFhraVk3N0k4T0ZwcDhBU2czSXl0UHVMbUxnMWc0N25ESktla1V5UlNOR2dYQ3pnNjVFN1dVSGZrZG9GTE84THZWaXRSRDRpOTdNTWdkQlA3bnJCWThqUFFJV2JRRjlVTlBTeDdaREwyY0ZQY1U1OTA4NlZEcUpDdFBraElRTnFNaFh6TW1BOExtT0JLR09tNGwzMFBHQW8ycWRJRDc0TDVBWlhlNTZRNzF6Zm1yRXhpeE5vSEFvMFozd2JhU2lFT0N5L3JvNERTOXlwakxKcDZIaGJ5NnFWQm9xYmI2YmNoSEFjQjhUOFZMN1c5L2RMRFI1TzJqM0hLcE9RNXpkV3JwNWlIMnp4eUdVUFdsVTdzVWpScGRENTNuRTZaOVZRZCtpVnBKdElDbnIwYUVUdnNBbU9PQUFOR2kyVUF6UzlsckpaVVNPRURXOFpEY3orV0IvRWRLd1ZoK2x2UmJUYkVFa2c3T1NNOG5rUnUxbEtKVEJQU1lnUWhWRzFCZTNxUFJtK3k2Ri9YTSs2c1UrTEgzTTZ4alo0ZmtFQkQ2YytrWXpIQlNPTzJQRGtneWVTUXpBa1VTUk84OExPVFZUWlRoKzB4VlU0dHplWm52NldxNlNnak9CeDhvd3pJR1dHankxbEhHa0VWYk9nN3MwWDZmaDNpUHF4Z05ybXVQb0VEOWlWNjByZzVmSUpIeUVvc0Y4N1g3SWl4TWJlNCsxeGhSOE5xT1RFaGpWbmM0RFZkVjVQRVcxSmRrSFkrLzdES0hOS0tJRHBSaVlkK1VHS0hiWWdrSXVrSE0vQzg5bjBSR2g1bFN0bmtBcXgvQU9BR1dnMzBhdTgvcUZkUXo3NjlLSU5yc1VjVGJDQUpDam02TE5zY290b0hML3VqZ29HakpjMllnWFVYUzlqaGtZaUd2YmlwQnl5b1pVL25PRnNEOGtvcVgycitBMGNGR2s3ZU5NdEpFOVcwMElhbzc4QkNQdWZGZ1I3RkVqT0tmcWVGa1EwQjVHTDNESkJXOWNDNmliRUZQZk5hQUw5SWVGbjZQblhPdjBKVjJqdlBDdjlnNFdwOG5rNmhtNFVSYjRBTWJFcXY3K2VHeUVrZzZPQ005bjBUNm9qejlFRTN1T2JORlpwMG95TjVsZkg1b20rckxsTmpHcjByZ0pUZlN4czRPeVNFZ3lVRzNGVmJwTk1rcllIUkFEc2d6cDlzMHBOVk5pWWp5SkVKTFBnaWdBOHd3Qnl0Z2RMRFI1SE1VbEJUbGNkUlRNL1k5Q3ZGMit3VEZNT1I2aW1WRlo5MDJiZFJrWCs1eFZMcnI2a2JROGt6UUhiRXJpbUlITHBSeGFHOGNzdXp2Wkp1QUNRTEs5cGdDSkR5SFpjc041R2xGbzkraU00b29lZElTU0RnNEl6K2ZOT1EzUVVRaTBybFdtVnE3UStyWVpxVHdjTXB3T3JacWFwWEFLZGYvTlBtcHFod0NJZ1NBWmhyRENoZ2Rna3NhTWcxV0FWNDVXRWlybTdvWWhsRXhzMFRyQ2pNdHJuOEpldzZXWHU4dVlIUndVRS9JYzZpWHJBMjFqWEk3YW9yQWlScVpuQURpTVRFaFlGQmpOR09ucDdBL0RpTk8yaHc0R0lWWWhxdVIxSGk4SHFIY05KbEpYakw2SVNKZGhKeWdmNFR1bStSQVlaQW5MSkJ5MDA2Mml6MVFpanpuTFlNK25iUUVwakVMVG15dmY1ZXRCNkc0UGp1Nmg3NWF4eTk5OFBwblBJSmZhbC8vZEVDNVE2eVN3ZU9kVkpzZTBsZjVpUjBhYXZDNzlOVFYzeFRJVkFMSGtVNk9PRVlRRU41a2Y2SWd3OENqZ05FQjgwUHZPVFlRcnlMSnprSmEzU0JtNndmYWI5d240cmErejMzRFdTajMvR29TdWhuSHFXSTlBanZ4TXpTeUlrWUhHMDNlTHNwRW5aa0ZHTzR4bzJnQWNZZU1xeXZjVEd1TG1aSXg0SlBGWlZZajRJTDRsMWkxMzFOcmRxZEkzWU9CZkM3QTgreEYyanZaMXhYVkZXUnd4cFBlakRkNnRQNW9Mc2tsR0o0b0pWOUdZRWMwMGhMUUg1eHgrdExKOFZRbk94TEl1UDZ0NjdhOEdTQXNTTDREZ1Z2czRzand5dG00bnRBbzhoTTdORFQ1ZDdkejFZN3cyV2s5OEtLb0JFSUpZR2Jkc2VNT2NnZ0lQOUpaVER6RzZmNFZNVG84UkZyd0dDanh5clJtWnlHdGJwaTBEdDByZng3WWMrOHlFOEtscUdUWXhBemxoaVVIMCszbldEb3pkeEdqZzQwbWJ4ZGx6T1BERm5yS2FNQUJ4SjRKb2NkTkl6ZFZ2ZTNVdEZIdmNhM0Y2ZktxTmxzNnBJRTh4eWdDYkJqdmJrWEN5V3JGTEFyTmQ4QWs0bE8ycTR0czRNbGo2ODJlWkdMOHU2K01QcGFwdjlJUzBCK2NjZVRuazVvNnZVV1dxQ1gzRzBhTlBxbWx3NitlT045TlU5NWhGbldmZGIvVmZXY1lWMzVpSnd4T2RIVC9iTFFVVFpsNjNzQ0VTQXFCVzArOTZzbVFKY2JkaS9BRkRqa0VoSUpzUUJrUlI4cW5pTkdCMUFjODhsbTVXZnF5c3hqTHFodXU5N24rVDV6ZkluYmp6YXV2ZE5hR2tVV2pKNXRPcmpNelJpN0I2QzZZZXNJRmFWNktHQjNRRTNwUG5pWnZGK1ZsWnVSc010WVp4NGU0ZzZxOHhLUFhlMEVCR3FMN2N5aEZlT2pkNVhXNW5ucnZwSmRYRTcyUHFFQm5nUUJ5Sm4wU0NzTWE1MG4wY29OY3hQNkdKMFBOdFpCSkxERnJGTUdtcEtUbEphQS9PS000bnpUV3JZakxNdGNuM2NFT3BvQjN5Qno5eStoc284bFdneis0Ky9OUlZQbUpuU2c4d2JWTDZsbzBCV25SZ1VJdDhQVWhSM1JHcy9DRldHM0ZGWndnbU5Uakk0YlUxRm5FNklEclRyM0hySUhMVTVxWlJWTlMzUnpjMkxBUE9WTzA3c0Voam1SMUlsanZSTTRvSlYzVjRnS3F1c0xtRkVVV1hZV01EamFhdkZXVUx4bDlvYzllKytWRDNMc2lrN0pqQnAwMWZ1ckRoSXhOR3pVeXdLcW8vSm8zd3hET3RxdWJ3MGEwN0lnQXd4VmIzTjQ1cUlqeTVyZzZ5RHVlaTNta21PaGZhc0Vvd0pONHFoUWxvRDA0b3ppZjFKVVpydUx5bVBkMS96aE15ejNySFpKZWc5cVJsNVZaNk9jYmN4KytBT2x0T2hlQ05oQk1WdFVDbndpVEd6czdwSUNBa0pNVnhyTXducm1qa05HQldJUHhxTHBZazlSbFppR3JicmllMjl2bXZ1eStzRTZtQkgxMk5qTVVkOER2Y3AwWW0xek1RRVByQ2V1dmR4Y3lPdERiTk5RdFQ1OG9FbW9WWmFENkloV0o3dWdlZFVOSkp4QnZ1czhQM1orTFBIR2lTRG1WNzVvMmFzaDV4TENNR1dLWkVESTFNRE1NUVFVaWRjUjc5aGgxQ0I1OVRsaEFjeE4rVHBGM1BBcHphYkU1SUtQRHZsTEVRREprSzBwQWQzQUc1NzJPWkRJdStmb2hJK0g4bW41bjBIZS9tVmhpeG1IeDc3RFZtWTJoT3JIRDB1amNnL3NJRFdzN3NBcktTQ2x3SzJvMC9Oa2hGUVJFK2tLTkRtUWhpand6a3JKc1QyWVdzdXJtTFBsVGdnMzMraExhRjlGMVQ4SmszZkhEd25jNExpUERFK3NOTjFGNlkxNEdyOFdNRGhhYXZGV1VXNHhOajBQWThTSCtlUHVWUDhpQ3RVdU51cXluN3padTFKQnp5RVNYZERWaDZEbG83NFZ2YWtjM25EQ1NlM3ZwWE02am44cDA5OFlmZjRmcUdhbWxsQnRDYWp3ZVZnOHFMUUg2bm1rb0tiS3V2QVIwQjJlY2FUaWljeGs3WldZc1hJRDhaU3NZWTZidUZla0NrRGphRjdmSUhGL3lxRTdzU0VobFhydkVZb1ZXR0V5cnNEN3dLQ0JUQ1Z5S2RHWCs3SkFLQXNKUFAwSUhFaVUvaGVnT1pOQWxqMGxqbEtUSjh4cDdITkt6R0VxcW0zUHFRNHFLMnNKWVRSWW9qeU81MDdqeXNOdTZpRUo1RitsT0o3eVh3VnN4bzRPTkpqOUdmdkNrTHFpaGlESXg3QjhIWUpCQmRKOEJSb0NZaEgxT3JWdWFObXBXSmppaWRKUWxSOHdFbkJXS1NSN243RUYzK052QjB3bm5jaDVKckRuNjBSNkNyK0pSWjVDVFdNSkwzMC9oU1FtaTRpTEk2SEFVOXd6ZmdmQngrQkk0RkNXZ096ampLTTRubmZNRkdKY1VmMThOQm9PbWZ3cWpGZFdZc1dKa1ZaM1lpWE5Xdkc4U2dhakZqL3h3YUUwUEFrcVZ3RTFDS2pzN3BJS0E4RnVzMFlHMFJEelBCVG5OOHBPVmhheTZPWjFqTHdrRXBKRi8yVDlUWDdmanlWejlSbVdDeWVidG1USlVGVkRNNkVBTVpPUTVVWWsxOExlSU1sa0hlVWZRcS80VTNETkd2QUF4Q1hzclV3WU1MWEdhTm1vaWsrR0NacllmNHhTOWtzRTBYdEpSYU9SQ0JXS2ZSMUVJVkFuSkZvWXVTODI3ODVta0djRzVuZGdKU1I1SjhuT3pUbUlRSzZNWXVheTVxa3BnNkNkZmRuQkdkVDVwTDkzbzBEendremYxZStsaDFMZzJGVFdycHpRenhESXFmeVdtRERKdk9mQ0RUNlBwalVwZzl4aWthU0FnbkVuSGQwRWNLWjlpZEFlc3MzaVB1cTBtSnpNakMxbDFXd3JXQ2pDTklRMFd1Z1BYVFh3bWxwaEc3SjE5UmJabTdMdVJ1NkRSd1VhVHQ0ZHlzSWJobFR2NXh5RVRoNWdFVGpnSzdzVzBVUk9aVEVRMGdpUG1sWGMrVFJJMTRmMWtiNFNNZVE0Wm10UFEwTUI0M21reDFMeFRQY3RnNHBmaXBDYkVVU25TT0NGa2RKaHhQdXhMVzlKdDhTQkdwa1Axd1JsSGRUNEpGU215eExCeTVlNVcwR0gxL1lyMEROMUJSSzZBZjYwc2l2TEVqb3hZNHRkL0FNOUlZMmhHVUNrRU9wMEpZa2pPRGlraElGTEp6T2lDT0ZJK0JZME9wMzRKazVFeDY1T1JSVnVDdzNJd1o4SWdUZXJLVmx0dDhVNUtMZktsN29CVWtRc2FIV3cwZVhzb295R3lqOXdPckVJbzVnOWVSbzBhZEt3Y2RFU3pHS2Z3dGRFbXFVdHVJc1FvUnFsaWhpdGNWOFBOS2tMZU44RFJKTG5QWUVMTW56V2luczZVYk5xaXVxY3NBZlhCR1dlb1dIQTNyVWgrK3JicGpwTmhNT2w0MXloTWVGTmE5TW9UTzJFOHZjUGJTZFFOTnhRTm1NbU9YT0NHWjYyVW5CMVNRa0FTUUVhSFkzMUtwS0VGalE1RWxjR2pNTlpKVXhMM3pNaWlMVlkzWjN6Z000ZlM4SWk0MW43TmY4L3dINWxhbU5IQmFTSTFlTzVseUFlTllnL2xTMmFUV2pkYXpxT0NVdjJhTnVxWUhIUkVJNVdjWjEwUVV3MWVSUVIvQXNnc0NDZlQzbEhnSmo5NzNGakVCQ3krazV5SHdwUFBEcElwbS9yUm9TVTJWM1VKS0EvT0tNOG5ZVnF1V0U2VzVjVmJCU0FCL0tUREkxMlhtcGFVSjNaazdFVy9YVS96N1lkalF2UkpQQWVYeE95TEVaenBBK0lwT1R1a2hJRFF4NmM1eE0va0tXaDA4TDYyZ3RwNDN5UU5DaG9NcE9SSnlVSlMzWnpoc1M4Q25jNmhRcGlwTjlpZm1kS0dkQVhwRHQ0UlNDQ1VxOGxiUTduSm1IaDcvcXBlQ0VCYWgybWpoaHhXeDBBWE9GR0o2dndwNmFhU3V3clNqVkllTU4xeDg1c2JQRHJZT0ZwUFlVbjNTd0NkS2FNZ01ONmUxQ1dnT2pqamRGWHIvNllWeVUvZlhtRHJnRkl1TWh4STFCUDFpUjFsaHJtQWRhL3B0dHhBTCtIbFNnWDY5VkU4TzZTR2dBZ2tvMFBLZnRSTFoxR2p3ME9rQncvYmRqbGNERjZ5c1lEUWVIVno2QVR3TkRJYUdNaVhrclFrN0tXRXJHZFJvNE9OSm04TjVVRzQ4OEk3ZVhhUEJTQ3QyN1JSZHhpWmtLRVpIWEQvSGpIRUphOFRZMFFJalZYbnNWNWlqeDhzMHVacXJ2U1hwRG5PNHpZTjB0bVBsRmxIWUx5NWFrcEFjWEJHZlQ0SkZTbkZTdnpHc1o5T0dHTEVqbXZ6U3N5RitzU09Nc05jd05yUDRSVmRkeUFOV2hNekJNa0U3bnpZaXkrZUhWSkRRQ0lzMnVoQWpJZDRyaVplYmpMOXk4WUNRdVBWemZtUlFQNDRpMW1JVDN0TDFJUjVBdGxiVWFNRDJZOVBIdW1DbVN3aEVqOXJLTGNqeFl6czdMcVF5REwyTW0zVWtIUElNSVhsY01LOHNzNEJKb01ka0k5WVQ1bDdqekdLTldNcTBMSkxEZE95bUVaK1lDOCtqNHlpNWlNaUcwdnhoQ05mUG00cFlwUDk0eU1sUFFLUFlvR2FFcEFmbk5HY1Q4SklrMkowb0FtQmxpa3Bra0Y4NXp0T1A5Mm5VZUsvdnlnL0EvTmZUZUtFM3B6bXdQZkZRTXJLRlFXR2tlTm5oelFRa0Rpa2taK0VrYlVPN3ZoTy80ck54aWdlVVZxWklTcFV2dU1Sd3ZjcG9lSWJieGhtNkpoNkhMajJueHdUY2VMVkxZelVOMGgzU0N4M3RFMUhoOTlsY1AwdTkydVl0NzhtY1BiektmNW5xNG9RaVhqWWFQSlRYKzZoVklES0UzSGlLTVByT0NBbmx1T1JLcXFKdjJHampwdFRzWVZKd1gyRHBHMk1aTjFYRUlUZXArRk16dnNZOVdFWUFNZE5IaDJjSVhLUEoxNXNiUDRLY2FjZUhYUWxJRDA0b3ptZmhJb2syb2dTczRsWWh5TFJqcUE4cUUvc2dJUDhFWFVTOG1tZVkxOGFKa1VQR0xtaVFDYVFkMm9nSUlRcFJvZUg4blFUWHdISjdLTURxUlI0SkdqdytkSzhaV0lCbWNvRzBNNC9kV29iem9xcDBZZGdFSDh1NG5tT0U5RDNSM0ZDNFgzb2t5cHpMRVFRUFN5aFRPdzJOQm1ZQStXYm94bzJhckpxVEdXU2pLbEhCMjliT2hvZk56Y1RzWUJQTnp5NGlrc3ZZMU1CSkVzYUo0V250RUVsbDNNS0NTclNvTm1mcWNLTDhpZTdqa2NxNXJMelE3b1NrQjZjMFp4UE1xeElzZVNkaC8wMUZ6QSs0VjUxSjNha3hRd2d4QjdXbTdUTWZNYW5zYzVGRUJpVEg3MXFJQ0JFWkhSNEVGSHJYRUJmOVFobVdXVXVkUUs4c0tCN1RGNEdWSFBLd2tKVzNhZ0VoTkdEOGRRcjlXODdWb0FxQm1SYXEzcUVjbElSSnZjYUZwcThKWlJKaGljQkd1aUdNK2p6REpTR2pUcDIzRUU5T3V4NGJZTm9Xb25wR2tjYm0waWJvbG55RW5lamRRZS9SZ2Jybnd6V1JUc1RkWWRaTEFXNkVuQmtCMmNhTVFiTXEyRkZZbUlRSjFKd0ZQTWlyNDFKekRQK0hnV3Z0MUYzSk0vVlg0cG9xR3NRcm1ZMVkrdjNna0FhUmZqVlFFQm9VK2dPYVk3dlpCOGR5Q1FNejRtUWtSUWVXVmhBNWt3aFFycllwS0JWZWJjTlJ3Zm5KNUFRK1hNdDFEdzVuY0ZFMTF0dWlwM3RVNlZjNmQvMXhKOG93MlVCaURMai9RRnVhSlMvWk9iZlBKWGhtMkdqUnUza2RCUjBSQk9waExGSFJtWU8zQjRrR1cwem1tWEIvTXh2QjF0T2ppNWp1U0IrUFZMT2g2VW5KbkYwaURjSFhRbWtUWDIyZVVvL3Y0NllJcUhSbkhWUWxOd1Vvd09YOEtMMkxKSDl1bmk0eHNzSk5ubkp3Z0pDNDlXTmlwSXZOdEZRczk5V3pOaGdGS3V3VldsY1BrdFFQalJLaFlySURzcFlhd2cxejc2QmZWK1ZHcy9mc0ZGM280YmxSVlB0V1ZvTEVFTHJpdzlxUWpLbWtWVUJxWGlSQzcvWm93UFJ0SzRuWEliS2VDRjdsbVpLUVFpTU4xZGRDU2o1S0FJTUsxSXN0Z1VMZEl5ajVoWFRLcnBSaVQzdW9JbVJQb2lNRHZmVFIzT0tHeDI4TFNKdnpwQWtKa29IdVVySlFsTGRLRVBNU0ErcE8rdnZvbzBPTnBxOEZaUmh0Z25OZGdCcGtoVmdMNTVobys3RjFyVlVvOE5sMENsZW9uS2NKQ1FNUFBjRGttNjhTZDNnOHc3SUVsa1pFcmJkSktCaElUajE2S0FyZ2JUcDJUTTU0aEpuYXNNQ0hlZXBmb2R1ZGVDSDhzY2QxREhTaHhDcjRvS05EcWV3Tll6UzU0U05rWUVGY0loUFJpakg4MmhhU0wxUy80TDlXZXBJQmVvT05wcThGWlNoZ1ZDYlB1b2liNUZKRGRpZVdhUHV4SXh2VUE1SEVsbTdkTXN2cGdjeGJVQ2s3a1gxWnhCbnR4ZXBSMkxFeGZjWlJsa3JNYkVvRkwzdUVHOVB1aEpJbSs2OTJQekJLTDROQzdTUklJOElTUXc2YmthTE1JOXVSRWxHaDJNalNwNm9RTjBCZzJLZUhVc2tuUmxZQUlkNGRhTTVIZ3V0WSt2bDcvN1Frek1hYnZJTDlrY21kQnhOZ2FPRE04eVNJQzUxZGxERzZFQkxHN1BGTDFBSnYvRFo5NzcxbSttTDhhOWhvMFpoSExJOGtRWlo0VHhOSnlsa3ArMFgyUWdTOXpRY0VqQ0ZmSTRuT0k5N2VNRTM0UHNPWGpxWjhadlBWckZ2WkhTUWxZb3Z0U1UyVjEwSnBFMnFZVVhpMlNMRnZFV1JEN2I4ZGhraUFMbVBMRE1QMkMzZzZOQ0xkUFNzZWM3QW9oV0NMUWp0Q3dhUFU5UmN6Y1JHNEVCdVlORlVkUW05NTFYZzZHQ2p5VnRCR1pZbE9pU2NSL1lib3RxRVpsVVZQS0wvWGpUVUNJR05INzY2OEQyRk9vL0oxNWxBN3pUYW9UMmx4U3lkaTRTZXp6UmNHUVMwTkVjQnJmU08xb2NraS9JbmFTUlNKS0VnNzNHMitXUGUxQUJHVFpOQmljU0xiS29wZ2JTSlFWV2tSbjN6cUZBeDc1bFQ1NlZFZGljK0Q4aDlrSmViUEQ0YVJxYmpxY1hwRGtoUmFJaVdwem5STndzTFNYV2pjdHJDbHBOUHZ3NncwV0NUWDdMdFpXWkN5TkVVT0RxTTh6ZDVPeWhqZEhnVVpMb1hUcitkeGdkUkh0U2Z3MFQ3b212VTNYRCtML1E3V0h6YkYvaytHNVVZVXFicHFieW9BRFJnZ2NXUCt6eTNibWc4WS95Ukh0VVRMdE16NUhOekFweVlLbFJPVWtncG5TbEZ0Y1VpRzJ0S1FNbEhFYUNyU0lvbzN0ZEZnb0pmT2xFU1dRc1l1SFN2SHhKN1lZMHR4NGlNRHZ1Y2o5bExjYVBEWlRTRE5FdUtTSldGaGFTNkJZelJzMU56K0ZlRXNzN1RiYXRhdE5IQlJwTzNneklxNEtNQTFWYUlNenlBMkdHSXRxa0Q3VVExNVNNbEVHeEx4VnlMTml5Zk1jS09SUkVkYXZGeW5GTkVmaUJTc0Q1QUkzaWR4cmlUZmZBUnF6Qk9tZzNpWWFRNU9KN09VaEFXMHFrZkhUcGlqNmdyZ2JUcFFZSEg5RDhERHVOd09EdW5WZG9nVmxhU2RqaG9RKzRzS3hkOVBHSlNYYWpSWWF1VnJ0K1ZaQzhUQzBsMUMxaWovd3JPNWpWb0IwRG1DYWtVSEdJcEdVbVNxdmNxVG5ldzBPUXRvWXh4S21oSzBDSU9JanprUFhZVUxuVnBHalV4WXdmRkJ5bzYzQWRjaE5rKy9ISC9YaWlEN0wxUDZDM09LWGVjbEk2UEJkT2t5S0dneFhNMDJ1N1ZaQjdKUW5WZ1NpQ2VncUU0b090S0lCNDk2VjFUa2RSUis2R3RaM3FvcHJJVjBncVh3aURYRnRNWUh6STZSSzBnblRIV093QUFJQUJKUkVGVUZxaDVMVXgzZURiZjVYQWt5WmxZU0twYmtQMW9zV2tuT29iUkZib0FEVmorcnNDUmxrSVdXTmpvWUtQSlcwSVpvMEF3T3NBaWN4U2hnTVVCNWkzeTE3bzBqUnJjcWU3UUV6U010a1JQR1RESDljbEtSY0pzQVB6OXBLRlh1eDlMWko5bU1lWi9FMTZ4OVRsaFhDd29GMlIwMkZmeUhvZ282MHBBeVVjUmNCbldTZ1VCNTkzNER1ODFza0MzTDdqd1FsNml2WDd0d3JiRTZVZG9kYllLR3gwNldTYlpmRG96c1pCVU4rYzN2ZjRKaG9oN3ZvQ1ZhTG13bDY3Qlk0YWNZWHd2YkhTdzBlUnRvZHlpU0U2NUdUME1DM3lwbXJ4ZHFodjFYdFRCdy9XQTV6Wmt0UlkvNkJPY0xiY2ROMFk1YSsvOW14d1BxQmNUeitOY25Hc1BhUVhpWXR5TUY3UUxyeFdVbmxxOVZhTW4ycDkxSlpBMjlhaElCK1p4ZXU3WGd4aHRQRmd3V2l0RDIySXNHcUVXWVo1a00wcGhoYzRzV21HbjRiQ3JNYTZYRzZZb0pNdkdRbExkMXQyckdiaWlwZ1NkU1RlNjhyb2ptVzJHS1JBZHFEbThxVnNra2ZnVU5qb004amQ1YXlnUFhYOGJJSlNJQ0Y1eU0xNmtxRW1na1h0cEd2VTV4Z1Iva0NjVG9oRWZmeHFrSWZKdHRMbWwyQ25pN0VlaGNQVmlwZzF3SFhrRUE3RUN0d1J0Z21PMXlDL0lGajJPVW5JeXlZcm9zVkltQ2lSb2xDR0pyZ1JDSWtOSGwxWVdFM3Iwb2FTdXdzWVFHQ3hYbzFta1NmeHNOS0VCRS9sV0xiWmw0eHpGSXViWW8ralYyRldVN29CUzUxdWhjWXBDd213c0VDdGUzZEFCSElKclAxUmlPeGVoRUYzTkRZa2lCMHdUaVRmMVJOVFVWZFRvWUtQSlcwT1pHdVV4M0xBVmNTL0psRU5CWW4rNzZrYTloeVk4OG1neFRzU3RSSmRDKzNxR256c2lEajhkSUxZbXh2VGsyUTVuaEQzbUFWRXQ4ZVNSQmZZejMzWHovbzlUVm5SN09TVHE5bjBsdTJhc1BFQ0l0YjBab1plVUFQRk85WUQ5QStNSXAwZ3BpR0haQ2thRjVqM2p1TmtKTzdUK1BWUXJ6Tm01K3pIUkp1TVRLU09XQlkwT21EREVXNjVSY2hpaWpDekU2a1pXa2grQmNZdTI5NldvZzA5ckZZZWFuR0diWWxHand6aC9rN2VHTXZZRCtUT2ZTOXEyL0xKTXViRGpSMElocWhyMTh0WC9lT1lURFVXaXZmZ0VlYnZGWDUxQm1nazNRU01ldkhMVDhhYzFEOE90Skw0MC9FZDNOUXBmYnBZRFNjOVFiNjNra1RTL0V5V25zY3NQMzRSUVhRSktOcXFBbm01a2lrZHErbE8vS2QxenQ4Vk5jK0xVdHQ1N3RMME14ZnBzU3diWmpUSEp3S3lnMGVFeWYwNHpzaENyR3pGOFloS3djMFZyeW1sazg0SXltUW8xME1lMnlaaGdYdERvWUtQSlcwTVpKaVRQZElFTHdVOVlUSHB1aG5Pbm1rYTlRUXNNaWxNMHlnY1NOMk5kK2xZbk5qVWx6WVRySnJFWUZldnp4LzdBTkJUSHA2VXNWa1VXaS9tNW40N2hVR1pLQUxCcXFQZk12WS9paVZHWFFKd3k4WDJRWnY3VTk1U0dMZmNyZ2lyeWJONEpibUx5Q01GbElJMnNEVndZeFVoUFJHNWpTeC9MS1dqZElkTXVTVDc1V1ZtZ3U0dFZOMkowQSt5bm54LzR0YlRSUGc1RmJZbzlUQmdtYzJDcW1hSEtGRFE2V0dqeTlsQjJ0djFhamsvZWNzQU5zNnprYWhwMStBSGRzZXUrazVPRUY2d3dzVjYvZ2NHQjZ1MmUveHJ4NE93Y1pMamdHK1dxVjM4Mll1TU1pWDVINHNlS1cxeTNqYjF0bVhNSGdPOHBJKzlKYnExUWw0Q1NqU29BNWIydkNoUDhwOTR3dHZrY3RKMEpBaHZ0RTRHa0FBKzZDQS9wUlIxM2NEQUhFbVpTSmxrcFJuZkl0RXVTVDI1V0ZtSjF3eVNUZEZqRGsxTi9HdnNzczA2NWwxSVZ3Q0NjWVhHdm1OSEJScE8zaHpJeENKQVM3UE9xQTY0ZXVjOFhyTW1icmxFUGZNMVBhdU9Eb1hCRStUZisxVnZRM3ZCODdWSGd0ZlVETGQvbkhULzZRNVNLS0paOENuYzlUYjh2V1VsZHpsTDJWTkJjZjlFRGNmYTBVaFBUbGhpUHdnUXNTMUttTG9Fd21xa0RzbW5wSjBjNWRiOEpSSU43enRTcnc5L09UM09TNDJlandBVHRCREUvZFlXMFp1T1FIQXNvOCtiVDVDZ2VSVEdqd3pEL01KaVZoVmpkdHR6ckMwejhydkVWWmpJdXJMVWVSTmhjY2xQTHlGL2x3aUFjbWFWVVJJSi9NYU9EalNadkQyV2lJZ1BtalpodUJldlhtWUJIb2djYXlwR0thTldiRFRiNjBsa2hJNDJzS1BqUHZZQVZDbzgrd2JJakFvYXUyenJoWkhVaDRDKzdyK0g4dkpmTExFWXlrYzBjZlBvYVBBdFBEb2I2UjBvaG1HNjlJQVFxUzBDZ1RQSkFlYytTYU1Md0hmYy9jNXlQWGsrZ2dqNDNhWHhjTWo4SVNXMDZQdWMrTjNKK3FmV213cjd1NEpCUFZ6TlRZdlBFRnpJNndKYVRvUS9sRXAyWmhhUzZUUitmT2R2dE41UGRpeDl3L3ZtUU5RMkpXeUM1VkFndmdEbkRKS3lZMGNGQ2s3ZUpNcjVUOTNsbnJYM0ZEd1pRM0NZQ2lva2V1a2JkR0Q3K1NtZnJlMTJVcGZnTUlzMWwzYjM3NU92Zjl1VGRWbWc0Mm5TdmlOZGJYOWZ5OXJYN3NYYzYzM1IreURGQ0h0cnVuMDA0UCs5bDZoNktuamZCeDhiZXR1ejVIT2hHQjR6aDBVaE5aU2hMZ0JLWS9tS1hXWnJxOTcrN0tIbFNyYjdVdlc2NS82bXBsSngwRGR5MDFIYS9DSHVXaUVSTzFqVDZlU2FEZUVIckRsUHB2STRtMWVnM013dEpkY1BHbFZkZ051QTRTeTMzZGU1amRsWWFXTVhYZnZMeHNWR3lBUE9MUm9RY1VTR2pnNDBtYnhObEJ4UHVWN2p1KzdpYzR4NEwzK0Q1Vjl0djV3TjBiL3BHalZKOFJjdDFmMXpHb1N2dWdKR1I4WDU3aC96NzBnZXZmMmJDZTNsdnd4UTJiRW4wK1htTlk4YXpjbFBTMTdVWitUWVBWUW1rVFRnMFYyNGhLaW4rUDMzTDlmczltcGUxbnZBZFNURnNoTVBpaVFvSEcrZExOcmpKZUZ4bUhIbUswQjJ3U3pMRHhoNHVWOWxaeUtyYjlrKzEvdUtNOEY5NjZ1cnZldzd5UWg2LzJleDJycDh5czhzQjVnTXZZcXAvaFl3T0ZwcThYWlFkNTJYdE4zNWxESmhnWWVlUDNEZTJEbU5CNnRlRVJyMzJudGIxMjlreFB1SzBuRVZwUFg4UU1kQzRNR1pOTk1HTEcyUmpiMXVPM0dFS291NzJwTXRIT1lUeFVWSEJ5MWs4NE1WbWVvT2grQ0JUUklOSTZDdEUrNTFCdkNKR0IzU2hadTFObmI3c0xGSlZ0OEFxUHYwNkhNRzVVS2NtQ2dITUdiSld4T2hnbzhtWGdMSy9zTE9EVHpLY211dk4yUnMxTE1aUllabTZMdThiVWU3a252TkVZaHBmOFphcjEvLzBKUElvMHZWUXQybW9TTUUrNzZiT3pveHFuR2szalZteW9WK3pkbVN6U0hPaTJuUGQ0NkpFb3dqVUE3UkdxT25vOEJzLzFYckZPMzVkd3lnS3dvNzN2QVdlZzBXcTZ1WmJ4VGVmbTJCSjRqREtnZG8xelZTRXhxTkRDcFF0TlBreVVQWVhkb1lmd0VxZm1YWkdzTS9lcURHL1Z4ZWVLbVJzTkRIQXRzQk1MVXdtZFczb2t1ZDZYeFpvM1c5ZXQ3TUdHZWxxOS9rQkJ1c1pEaG5Da0pCcHpod3lLTkV4VHJPQW5qSmR2WXhYTUJxT0R0K05Rc1R6RFNhcHd0YVExNXJRYVdqeXNFQXlOWno1b0RzdXpKSU5YS3lCMmVvOVBraitCcGpQNUNFNlg5UFJJUTNLRnBwOEdTZ1BpTHI4Q2FnTjR4UlRoaHlOZXBDaGZQcEh1c0lMdzA3TkpoQWh2ZHF4TlhBZi82MFBvYUxTcjl5cFNTMkUyTmpibGljWnA5b0pmTHZBVHBGOEUvY0xlWkplUXR6Zm5RVkNoZ1Vhd1FhNmpRR2FURGFOcHZuL3ErdSs0NzBkVk9ldjA3Q2lRY1A4NVoySFJacnF0a3dNRWM5Z2Z4WFdzaC9ROU90K2tiQ1JMbHdldG1RMjlLUkIyVWFUTHdObHNwbDdxNDN1ZDVDaTh1ZG8xRm02OEphODFPSytmZlV1MnpocHd2dm52R25XRWhyVTg1TUVVZ3ZCL1V3ekdndUNBeFo3V3VOL29hbGJ6dGdyMnN0OEVxY045L0hFbzRITnc1cHFLZ2hGUzM4a2VCcDRkRTMwL2QyV3B3Ti9tZXU2SDA3a2lWMlNlYlc1WEN6U1ZMZFRiTUxjYmFIdmdzUlpZczVBMEVxaG1FVDgxb3htbmFsUVRwUExLQ0djcXd5VXNVMXYzL2tjMmQ3Y1QxSDVjelRxalJSaUFqUjJUWm9BK2NpZHJRWE83ZUJVSFF4b3pOWmFybXdzdmtBS1ZMYzVQdGhqcnBtQ05qUFphZzJ6YytvYXRUeERia1dRRGVoMk10UDVhYVpFdERQaXNDbzU5U01rWUJ4czVadENGNTRKb1RFUEVGM0V2TksrNW1MUlRGSGRtbEE4dStSTzk4YndHMDBTaWM3T3JDdUpNWHZMV2N4RDlwb0daUnROdmd5VXNVZGd0T2JWbVU5Zll4QTJmSEkwNmd4OStJYlo2ZmYxOU9PT0lydVh0QkYxMFo1R0NpSnIzaEJ5M3hxekxJelE3MmxzdlplR1duc1d5VEJuUW5WZDVBY1c3V0Q4dW5TdkpvV2xGRkpPaW1LK1MyYzQ1THJqVnlkSUFVM2U3YXo1V0tTcGJyQ0tMMTJQRW5MRUJLTXdNK3lKWVJob25LbFE3dVp2OHFXZ1RCWjJtbS9TNUZvYU5NNVJtWHRtU2lBajkrRWo1a1h0UExmVndCb3Qyb1pJMzVCM2lVNmRZRC9FeHQ2MkpCbjZjS0lpVFpRa2V5NVptU3JvNmVXZnFSYVVzb0F0R1RrZmVPN3dJdThDQkdKU20zdkdya3pXdzNDQ004WmtaNktrOHdMU2RNNEtUdmxZcEtsdUxmY0RnMlJiV1pSTUxKY1dwcVduUWRsR2t5OEZaU3pzZkNxOWJiMlhvekt2cE83RSs4ZFJBV3RjUFUwWHA0a21CdDJKMWk4R0JjNDJBc0VQWGZmTllocks5Q0Z6eXBsU0lPeE9MeW9EOHdaMGRKTHpNcmNSSDduM3QxRmdDQzFPd3lPemtETWJ5Wlh4Q080OVF4QVo2azVrSktFZjJTVTVDZDh5T1hLeVNGSGRNS2EyVSsySEJ1L0NsbzdTb0d5aHlaZUQ4cWw3N1I2bnJnVjVHdlZhMnZOd1cwbnpIVC81VzhGaVFlck1DQkV1STkzNkhPM3BTQ0N3NnRFMk4xNTk4c0txWk1xTXpGelZmVk91MVM4cVF2V0x5YXdxYURIOHNXM1FydzJYeFJrbHZCM2lXVGJUR0VHMEc0MXE1SXFEUDlWR1FuYXAzcXlsUTJEanI4c3BjckpJVWQxZ0ZYZi93bGZKVXlIMTNTdE9EVTZGc29VbVh3N0tUYXhJZnM5TWlxWEdNMWVqN3Fmc0VGYk5saDFXcmExdkRxTzVNdXFxTmJaeVBOUHNiZXVkeUhuazlVVW1qNVU4b0Zta21xQXBHVWtDTUM0VlpnaVdpTXZnZGNlN0lSVGZ3L012YXMzQXdTU0tmdVhIaElPYVpwTlJxZnRKeTdKRGMxMXVYVkZ5T1Zta3FHNmtjYnJ1bjUrcDh4NExPVTFTbldMMEtWN1RvR3lqeVplRGNwOEFmUFgrRkRpQU5GK2pYb2ttTTBaaSt3K015SnBtS29ZQkwwYjdob1d3NEEzNUtBRDF2SjFQYktNb05hYXRiVFZKUFFxZnlGUnZzS2lZRGYycHVOb2szZzZtTXQ5ZTNCQ0o1TUxrb2RrMWxpOC9lMHd2Zm9ucVBOS3dTekZ4ZDg3bFdraHVGdWJWYmNWOWZ1dmpWTGZUNUNvTUdwTU5tc1U4YVZDMjBPUkxRcm50UHZqSU1LMUpOVitqM2twbi9Gc3k2L1ViQ1RxemVhVkE3cjR0cEc0VnVKQkZoRUE3Tmw0b1d5K3FCeGxvRlNSVWp4QU95dzVVOGtoUHM4emJFcnZPaHdramZMWHF5QkpER1p1OU5IMmNqSUhHYit3K3ZxREIySW11WGYxdTZvTXBHKyszZDQ5N3BTKzVXWmhYdDNQU2RENUZkdzNRQkdoKys3cmRGNXA0QmtFcFVMYlI1TXRCR1piSUN3YzNGS2M3S1pDelVZOVRMWHgxelJhU05yWFYzcUI4UXhMa0xySW1vYTQrRGtNS2NIUzEwM1plWUlxTHNQaUlTVzlUN1Zrc2hCYlZNMkxPTE85amtsSmNYdml6N3YvbE9IOGlYRzFzTndIbkJlcFFmYVlHdzZZUlZXMHhDN0RxTUlxR0dNNzZLTzY5eTgvQ3ZMcU52V2xtMzMyQlRaZk8zU2xPUTB1QmNqZC9reThKWmN5VFo5NVJ3ek1kcXZHd25JMTZSMWRENDdLY2Z6SVN2R1FlL1dncFdSYWN3bzgwb2REZTBjTkxpcmhwU1dHak14OTgya1hOczFGZk5VUHdhWW9KWmNyOG8xZThuekpLMmVTTlBybU8vdXA5aGNyVkYwQSswVVBVNFAyQUJiWjA2czVrbzZRUFRZV3RNTXNaVEp6OExNeXJXOS9MeTU3eGlJYXBzTFZPZ3NteTV6UkgyVWFUTHdsbHpKTko1bEtNWm9UOFBHZWo3aG5QVUlnMG8yZkg3S0lWRTE0WSt5SmRxb21YaVVtc2JEUnA5clp0Mk10aUxMRW96M0E0akFYaEZkc2pEa1ZmS3o1QTk4Z0tvd0taYlAxQjYvcnZGWnpLcWJiVHpwZTVEbXJ3ZzRBRjJlV2pubUtrMmlYWmw1b2JMTEF3cjI2d2lpTmZxOTc4Nmc4TlNnaTVsNitWNUFQWWkyMk9zb1VtWHhiS1dOZ2htZXVROXIvN2pWNCtEZjdsYmRUcjdyR0JsRlFrWTNzRERoa2R3Z245R0MralZDbEpSZHd4Mzg3cVRJMlhyMU1sQWNSb2tKcEpWVTQ3b2k0eHcwSVZNNTNreFFvYkZEY0FvMjFIekdFcTBHeXlRTVUzM2M2S1c1cWw5aHdMTEl5cm0yY1ZKNk1ENmNJR0JxTURqQUtQaWlwM2M1UXROUG15VVBZV2Rzam9nRkg0anZIQW1ydFJUelZUMVV6bHgydzN6aFNmalVTMkY0Wmp6Umd2TXpiVXFodWlOQ1lkWGhSbVByeUh2VGMweUhBNEZMbkN5Q250Q1VUSzFENE0wS25qM3FZSXJaekt1QTRMakR6aEpqd3lPcWdySENobk9rNXNXRlBlMFZwZ1lWemRmS3U0cyt6TmJFd3U2dHlMZ0dDellzVnRqTEtOSmw4V3l2N0NEdTR1dk84NHk4WURhKzVHdlcxZURjM0s3dnlMWm5RbVZLaWVrUWJheE12RUpGWW1tcDc1ZGxhb0RwcjVmU2JwWVNUU2FZUXZvcU1WRFpaaVlCNGZ5RFdla2VTUnMraHh5U20xL2FJUzJRWHpvNEE1WmhocXkxS2FhL2tWSjhjdHNDQVhxWVp6TXkwbUVFYkM5MXkwL1RXVEtPTUlDQzNqTElIR0tGdG84cVdoM1BPbkFONjZZL2ZFRUJZTGpmcC9HUm5LTWlUN2xFMStmV1laRm9XcDZ6Z05rNmNnUTJNMVBtaVdaczZoRUtmMEpyM1RUQm1LRDI4VkJBSHlkS0FXVzUwUU1qcFBpc291Rk1OdzZvUitSVDduSjhLYnJybkJkeUN2TUJaWU9NYlZ6VGNwWVhTQVpydXAxb2dpWEFjRkhzdzNSZGxHa3k4TlpjK2tSRmFsenh4bk9JdUExTHB1ZTZQZS9ZRWZEUE0vekhVc1BHUWpkM1ROVmQzZGRwR2JQOEZjTTNjOUxXck9oZTMzOStYSVZNc1huWFpSUjFrQTVKLzh2UkdGazJ6SE82QXZzZDgwdXlUL1VKNWdDeXlRS05QcTVpa05aTkVNSThQbHZWaHVaSyt0NHJSdlk1UXROUG55VUE1bXlXMU1IWGVOSzJpVkduVkx1MkFycTRQbWZtbjJ0dlhRcmkvTVdhZWs3R3U3YVN5Q0ZkT0pvNm5NVXFiMFZwSUQ0TUtzaGh4Z2FMbktva1NuZk1nUnExK0lDaExxSXd5WkJSYmdabHJkdXI1WmNwM29EdTBqSmhrS0ozcFZFdzFERVR1RnR3WmxHMDIrTkpRQm1BZHJEN3JEaXJFSnVFS05tdHlrZ2NwWHpQT3MrZTJzSDBVNmlqTStPR090WWdKdCtLQVFCUHBGVHBrTFNYRXhUUGNLckdSY2lpOVJpODQ0bi9DbDBYYXZKK0diMXJIZEJodkp4bGdMTEloYzArb1dXTVVicmNmT3BvbUJGc2FmZTlwODJRclVvR3loeVplSE1pWUJIaVFQTVcwWUhwdWlVNkZHVFdaSkI2YTRwS1V6Mzl2bURRNWs0MTVCejdtMHRZZkNpdXE4V3JwakZxSDAyKzlBZHlMcGJBdklkMDl0SnpYZkpla05EdUVSQ2lhVkZsaDQzQXlyV3o5WUpubkdmVVByUHBNTWxSTlQrbjFWbUZWL0Rjb1dtbng1S0c4RXE2SmI3ZXVmTU5kdEs5U29pWkpZVkpYQzhvMlp1dGI0UGFUQ3NNbGtxK1k0OEtEYll6elFiWGpOSnBIRXdpVHhVZmJZdHlobXM2eFpiVXRkemdQVHhhWGZBUk04WnlMK0ZsaDRUQTJyMnllZUM1THdzcnMvS3laRzlBSEtvbWNSUG1xVWJUVDU4bEJ1ZEU1OGVKYWVldUxJRktncU5lcXhmUG5ORkNvdFhjOXc0UG1OSVJvam5nTXR0MXlCVUxwcFU1UHhPUzNtUkNER3BHT1p1TXI1b2NHWEFnVFpHM1ZQamk2VVpOMzhJSXpVZUpsWEYyVzdmeXl3OE1VVVZOM2E1aHNFdyt4bWNXaFF0dERrRngzbEtqWHFkbkVyV1Joa1RheWxIL2tiZm5OVUx5ZG1xY0d4T0tqUXVvOXVZTXB6SEl0aDQvV3l5S1VVR3drc2l3ZEsySGh1bGlkTmFMbXFiUUJOb3lMZStsZ2JMTWdqc1RRMDg3UHdNMWRNZGNNUzRvdDV3RE9PcTBiWlJwTmZjSlNkQ2pWcUZHZGhPNFc2eWR0WkczLzhyenBJUWZETWpPdG5la0tJMExCSHd6cEl6ek14eGtDcnNDUkd2elVFMkJ1aUc1dnQ1Yk1wMzJvRUFTYTdKSC8zdjN3UHJZcXlPWk1GRmtGT2k2bHVHSE5PN0VHcDRhUkd1WnVjaEtRbXYrZ29PeFZxMUEvMUZoZE5GVWtNd3NmR3J2Njk2dm5qZC8zcXl6LzdZMitKR2lOY3hodU9FMFZMQ0liNlVYQll4TVl0bk1GN1NaS1U2bmtsMlBXc0FZTEwyMVFkNU5PdSsvV3F5dmp2ditPZmZjbi8vZTZmUW1UbUVRMVVGbGpRbkJaUzNjNjFFeUFxT3YrdkdtVWJUWDdSVWE1U294Nlk3d0ZQVzYyZVpacWFrVk8yd1R5dFVDVjlVNS9SeXlMR0psaFFIeWdUVktVQW1DSUsyelhONG9qWnMrSTZMZXlTVFBsY3NJeUoyd0tMa0dVaDFhM25GcmpwTDB3NnJxdFRvbXloeVM4OHloVnExRkRqVFBlQU05WER6TmxKMlJ5TE5acGlZdlZJazI3c29qdlRCR2NMV2k1cE1wY3RkU1hHT2kzSkl0NVZucTlCK2FaOEpuRjhMTEFJV1JaUzNWb2xhYXBxbEMwMCtZVkh1VUtOR29QOW04TXFhOWVCR1ViSzU4UnVBbmh1cUhXNjNiVVlKdS94RVN5OE5ldGxCeC9GYVRsS2xPWVkxU0JsWFpTVW5BVVdZWjBxb3JwaENmRWtGRkNnUTQyeWpTYS82Q2c3RldyVVEvZnhwS0NLMUV2YkhvdmQxWUsySTltRkV1VzlVNER0bzZYNTFFQWt1UUt1VGhHYW1ZZ2JMbGw2cCtoTGZHQU9TUGtJVXdrTExKaTBGVkRkTUtrZE1SSUtjNnBSdHREa0Z4NWxYTEQ3aGNLZ1hTekdLQXRGYzhxZFRySW5PdDFUN0s0V0xDWnBCWnphWDNnQXV2ZHo0M2diR0pBYmNzdklSMDg1MXhtbnE0cWdQb2duMkFJTGhtVUIxYTJubi80d3d2TTVsU2piYVBJTGozS0ZHdlc0dUhXczg5VHQwZVJzUkk1NlBkRFBYMUhxdGhjZVR0MnJTWTRFMzU2bzZEWjBSeEZ0WlJSaUhzaDVrZUVwNVhNYzQyU0JCY3ZSZm5YYmN0M1hzaEtLY3F0UnR0RGtGeDVsM0s5YmxVYU5iZGNuUlZVaWJFeEwrUlNzc0kwVE10c1NwNHM1c1JtWUhjN05LZVVHUkljdFFqRFVGSkRzUytVWWhKMldhWjlSTElFV1dIQWNyVmMzR1AzM09Ra0Z2YWhSdHREa0Z4NWxuSFl3T25GZkVQaGxzbjNhNkN4em1Ta3FVQmJNc3RxVHBHUGJZR0RzUFN3d1B6ZUlOU2FWQjhVbkZ6M0xjZkZTYkVtd1h0MHVWWnQ1YmFYWTUxTnhsS3ZUcUhHcXBaVFpodDNxbVpVYlRtUnBSMzFNY0dkWmVVdmpZWmVVWFlaU0tUZkJjMnAwQTBYZW5EelVsMjllOXBialc2OXVuWEwyczFZYzVlbzA2bWNMMktaanVRMVpaQWU3ck9La2xDOEU0WWNXeFRtTzlkbWgxZFNWeWF4ZHhuVlQyR2hwZStHb1NJeHNWemNzQnh3WG1kNkFkOFZScmxDajdsek5TcWhQQ3lOaW1MRGpiMnAzN2duTjdON0M1SDJ1Q1lFMlhzS2k5S3I3OVhQTlpWcmhscXZiUS90NzdtUTVxampLMVduVW0rNnJaZVYvYS8zRytwdVduRTI3dXhGZ09oamRXaXhUWlF3MnZSSVdwWWRYTnd0dXk5VnRXTTQyL0lxalhKMUczYitlQkkzOFhkUVJ2Ti9PSHl4TGF5ZnptQmM4c0poenkzTkRpeWtybTlWZUF2Qlcwck1SSHZwZiszVXJESXRtWXJlNjdaU3pZNm5pS0R1VmFkVHJZWE55Q3Z5ZWM5RnRMQVYvTkNEOUZQYlN0WGdQSU13cE5zZWFGUGxjT05KbUdUMVhMNXpyN0dtM3BpME9PbGFyMjJWeEo1ZFl4Q3FPY25VYWRUTzhRMk5MZTRpWXJSdzMybzJUTnZvN0xISFp4c3hhRGxmS3NRTmJTMitCalBDcDRRSzUrNnlYb2tQL3B3ZUZTN01pd0dwMWErdjFZaXNKSmwvQ0RhOVdxQ1RLbFduVTIxRkJiMnYzOGxpcVdBdkFwcGZVKy9jdE5yRit4VloxMU9XTDNUa1dkVEtGbkhFNDEzSEdod3FhUmZPMldOMDIzRkpXWFNxT3NsT1pSdDJOaG9SMTdmVjBpOWFtc3FjSGg3Sk90TEZYRTVRTGJXUStFQnNNajNpZnlyN2hFTzlCMFpsZmN3OURFYjM3b1hPeEhSYXIyempCYUdvSGlLcWpYSmxHdmN0WXhWZUxuOXJacVowNXVXRHZqTjRramMzY3h6bGwwT2hkdTl0aktkdWIrSHRhd2s3OFM4Wm0yTG00SVNqWnEyNjRFSHkvaEV4WEhHV25NbzM2YWFZNW5lc1hhMHVvZHVXSXdNSkRncFprN1NBb3JDazNwWThxSFB0QjhXZmh0bG9Qd213MGJvN1NacTI2blpaZ3UzT2NxcU5jbVViZGFKK0V6Y21aNm1mVUVlRk5kL1dUK2lsY0luTmtKWk1QYlYvYVpDVlZjMkdDTmxYdzdidU84eXh6Mm03bjV1ekFzMVhkc0RuMnVJU3lyVGpLVG1VYTllclZuL3RuM3ZNbFgvTFo5MmcvcVZsQ3JTdE5CQlllRW1iMG43Tmp2NFhONEg1cHVWcHdRWW4yUEF2cDczeTFYNXQvOVV0ZS91NU9LWitTc0pCb3NMQlUzWjVOMG9udHBMYmlLRmVuVWVOV0NlWTV0Rk43RnA0TFRqd2M2Qk9KMmR4TVQyRVV1bHI4ZE5rb0hZdEFsRHdrNTA0bFRyQXlUN1RkSWpmam9obFlxbTZkVWxTSHFxTmNtVVlkK3dEc1NkR3RZRkg0dHhKNzdXZXRYRWd3U05KUkZnV1FFdExSTC83Z0IxWTJtSWV4TXBXUXZYd2lyRlMzTzZXc091RExCdXhUT1pTUi93VERRNzZxc0RpeGUydzVKNXBiRmlmZGVWUFNURnA0Y0JvZEcwdjA3ZGZrVGVtdGlZK3RBRFlRMWVHQjc2eXh6MDNhZ1dlbHVxMWNuZW5nc1JSV2RaU2RxalJxN052bG5pTkxGV2poMmF3a25YaFkrQnpjdUFSaTJlRkJ3WWtlYzVXNThNR280TndzS3ZzYTVVVXRHY3Zwd2ljc3VHZGttZi9Dc3NNOUtTOHRiT0p1WjhKT2k3K3F0c05WWml1bXdkdFpGcmx5VmFPY0M3NmJFeGxUYU82NU9TblBtOUsrL2d0QWVkblg4UVVFaHNYdnAybHpsYmt5Ty9BRXFJdjFxRkV1RnQrYSs5d1JlT2plcUErSXpSMnYzQW1BRWZOZWJpWTFneHFCR29FYWdhSVJxRHVyb2hHTzhjZHdYSmxWclZqVzY5Y2FnVnVOUUtPbzNFMktZcHpFZDFqTzdyK2taRlFtdkYrOFlTa0ZscnVkRHh0UU56cnlBZTBYUHZ2ZXQzNnpRZnlxaytSQ2Vldmw3LzdRazdPcVEzZ2o4di90SjZiSlhIMlRLU1doVy90YVkrcTNqb3hKVFFneGw3WEwwRVJvZFdtd0RXQ1JERXVuUmgrNC9zdnlqZTI0RXFUZTFHQlNsWE9oakYwTVNSZnRtNlNocGlrY2dTWHpTK1BYVWhrUW11WmZ0TzdhM1MwUDA5Smg0YmpWQWlnQzJQOGduNGRUZ25KLyt5Wlh0SDljY1FDbzhjR1dtMmJKK3hOMmEyNjVTT1dSbGd2bFQ3OE9vME1LNlpWRk9RVkd4WkQyelR0eHA1dmlFTktHK2FqanJNa25jcGt6M0s5TlM1bXhTeDl4bW5nNFBUM1BIREdHaWZlcS8vWi84Y1BvblM3a01uQ3k3MUFlSXZGZGE2ZG9FWkw0Tjljcko4cm5hZllWVmhmbGVkZVBPeWs2Y2ZUaXg4YnBIYVFZZFp5dTNScytNWnNkR1NlMEpzeUhBQXhMaC9rNDJJM2RUYm9ja1Z3eDh3YmQ2SEJzbXFEdDZxNXc1VVQ1UE1XTW9zSW9tMWJFb3VqNnpNa3g1VXJUMHV1Q0J0UDh2R2s2TnRpYjd2N28rWWs4M24vMEt0OS95ZnpESnFybFJGYkFnbG5DMmFUZFB2ZUtlelZacEZ4dC9WcENhdTdjZmNQL2d4cWkwQjN3a1Iwek8xbmpGNzhjVnFpcTZnNDVVZTZhbm5hdk5zb0pOYm5vNEIyMlcxYXVORTFwV1c0WXRoekhtVExqQ0piNlRxUVp3WDJxUVV2c0c5dHZGY3VKUFA5bWlxa0pIN04rUzR2QWdGYU90QkhuU2E4ZUhYRFZrRm5DQnE1N1BhanM2R0NFa1JybG51bmlUbzJ5RWRMRkVJMlp6OGZoZTl2c0d5T3dGWnB5MjR5cXdSQUl6bTMyNGgzbE5Uekw0Y2NRVjFoVlErREdlS2lXRXhrU09DSFJiQUxJUjZ2ZjBpT3dwSnlGcCtkVlhneDF2N1ZxYWhIL2lWZjhUN1BMZW5UUWxaa2E1WTZwTmJKR1dRZHdzV0dOMW1zWkFjcVZKamU4MStieW1xSFhPQit5MWdaY0dyOHZwZDBMMXdkMmpUWkZhcGNUT1FtZE1NV2NkLzFpSFlGTDFaVEN1aVNiRE5YOTFsNGF0Yk1lSGJTRm9rWTUxV2ZJYTVTMUtCY1dlSWZydHBVclRmM3dhb29ObGJrMmxzUUJZMWpDWXJiaVU4OGI3Z3MwWHQvQWdLdGZUcVNjdk4rSHhYOXdnSk5YM1plMjZTeHdvU0JTOTF2R0ZuR1NuN3JmMHBhcUVtWGp4UjJQZlkyeUZ1WENBc2VjS3FCY2FWcjdkWnFDaHRtY2ZKc0E3Z0ZsQUFBUUpVbEVRVlJYQlQ0eW92Rmp2KythVUk5emcxMUcrdVZFeXNuN1JiMDg0VHpxbDJJUTJIU3ZKOFZ3THBTcnN0OXlldTZMNXBMcmZrdUxsUkpsTE81TXRERzV3QnBsRG83U1hscmgzTjFVWkUreE5NSEhYdzZWRGQ1Zi9iYk9MbFNveVJ4bGhZdkY2ZFlXNFJnaXhiejIzVFE3bDR0SlF3YXU2bW8wNUNjMmV0NTF2NlhGUjRreTVoVGFpSHhnalRLUFIwbHZTMmxhZ3ArbWM2UGw0MmFhd3ZjWU53dy95cUNzY0RISWNGNzZMT1pWdjlwSEFMdk9admE1RnM5UlhZM2NwT01TYk9McWZvdEZRM0FyVWQ1VDJab0ZGc1NqUmxrS1M5R2VLNGFyQ0V3Njdoak44ZHNHcXdnTVUrSWNHQ2tseHJxRDA3eUpHeTFqbUN6KzYzakJVRjU3NnBVWEpxZ3AreTBFcEpoVlZMVGZ5bzN5WmJUZ2FGQmFGVVhaQUpsQ1NjWnBySDkrU3RaTUZoNjIwOWh1Z3h4MkRSWWVRS3BzMW5HZ2J1cXNOcDZQaFg3SDZtS0t2clQ0ckRTR2p6dlhJd001eW1xRWFqTXhpQitRVkxQZnlvL3lORlVIVVUyVXpXdGhRWlFkcy9rNko3MmwySC9FRXEwYUtSaHNETWRaTnRQb2xjMmE1NGEzNXMyMGlBdjVXR1NQeXdWVEhaNTl6bGsxMmtPbHJFYlVJdjVYMjI4M0FMNmEvVlorbElQRm5iV2ZmSHhjbzJ5QXdEeElHdUVodHhUUysxZkp4T2ZjUnRsa2VrS3g0UjZZRUNxYnRSQjV5VTF6aFpRUXZmWklSZ0NGY1pSTVZTTEY4QmoxeUdTbmhiSWFCUmJ4UDNMZjJEcE1UbmcxUjRmOEtQdUxPN3VkNjZjZUo0TmNyenNZWUdTZlpNZkVTaFFYT3pib0VLWm1WaUtPOWJiWk5GVFpyRGxtM3N1NFZoNUVVS3o2Zk02c3pLeksxREZid21hSXplQTAyKy9ocnIzNGN4V2F3WlRWeUxlSTcxeGRPS2NHYTJlVkhCM3lvd3owU1VsTXY4N1pNbG41ckNUS3VucGVTdGdxdTJWSnRkTFUrUDI3M3pKaGtuTXVXb0ErMmY2TE04ZHB2S3oxeW4vdEUzYllMVXZmZmZmYm1PaVI4M2ZlOHNyM1JXOU93MndiZzdKWk02d0M1MXFxYlhOaS9Ob25DWUhXMVN5SnBOVHdsUzhRQzZWdittekhod2J5L29BbVIxbU5mSXY0OEFQT3VzbU5HcFhzdC9LajdDL3ViRDQzd2VtU1Exb2s2dDlLb3F5R282U1FQYWFqVjY0MFRhOCt4Qm1nVmtNTDBEOTVmdVlsdE5IK1ZuSzRZT3Erb3hOWWxOaU8vdFB1Mjl3M1NUSzA0ejVCeWYzUWpvSEpLc1dxTkpqK203OHZrVnQ3MlVQZ3ZYL1hIaThibkpyby9VK0QydnBsVDRyUEc0K29GT1hvTUNEVit4T296bU52YnJHRGExaUY1eldVU3pWdEh2bFJ2dU9pclRjNkYwN3dDZmdhNWJCR0xZNmp5NmgxcXBXbXphc2pEUEJocXlMckF5LzZPVURKWXFxR1ovT0xhRW9YbTFmN2pqTjhpWGlzTVNmUkd1MFRweU16TGc2L0J0TXo5bWJXdnRGbUVXV3pKb0xycDlvSXRNOGNWRmEvVnVxUlVGYWpGczdZYjdWUjN3Y3UyYktCTDRXSVQ3U1hvNUt6MnZ3b0w1T1B1ejZEeG8rN2NSN1VLT3VyNnJ4Q3AweXZyMXBwSXA5d1B3M1ZCYVIwaDNicHEyNWc0ZTJlT0h2dWk1MTNrc0wydFBxUUJPU2IrSzVQWDdMdGNSV2ZmTmdpVTRqd1lWTVRlZ29PWmJNV0tHdVBxaUhRSU5XcDVmVTNTVmxYVlNOY05yL3ZmSTVNV3ZyZThjeWx0NG9heUpNL0czS3Y0dWhnQVdXaTMrMjJNQVRqTHVVWndLeFJEbXZVNGppRzdvZ21obDFwb243azl3NlpKNTJ6MDdGdGVvY2xydC9HREFEUFlBUmo3eFVobkhyekxTd01SdE8zNWoxb0ZPNHhvZU9lQWVZTStFampLUEljQjFRWmx4TWpScldyb2doc2ZSUFJXeVZURVJFUDFlaUErOGhIYTFjelJQajBOWHF2cEtlS280TUZsSnZvSUxwZkQzQWJ3MjlNZ2hqaFZVVFpBSmFDU2RyUmQwN1lsU1pXYXZmTmVEdWw2Z0lKMlFyR0JJd0J2Z0dwQWJzUnJ1TEdLT0IwL0pGamhmbTBSM3RFcG5QM1NVejJXYnVlRUZhTThnSXBKeDVGVzFUbFRaWVRXZTYxdTdJSXdGWmhrbmZWNkVBczRzMDNtWER3YUtyYWIrVkVHWXM3UzBhSEZ2MkNxQ3JLeHRXd0VFSm1Udys3MHNUSWFyUm1lQnN6dW9EajBMMGM2TnNQQ2VrNmx2RE9mUzFnNkJQdVJYdWhscUJTZU5vNm9XU2VoMlNCQWlzWG84aHZ6MmZuWkZ4T2pCalZyZ29qY0U0bkwzb01WS01ETE9LZmdzM1Q5S2xxdjVVVDVaYjdnUUVzMXFaUFZWRTJ4YWNRdWdZek9paFdtdFk5MjFHZjBRVXdPdERGZ2svK0QxNnlpTnJSOVJjYy90SGpHZkU2ajBhSGxSY3dmSENEZ0JmSDZaM2dGMVpILzgzN3Y4ZXViakQrdkZQVnJIbXErcTJxQ0JoZXI2V3FScWZ1dGNRTXFnU3pxdjFXUHBReFhXeGpPZEw0cVNyS3hnQVZRYmhMdFFEWS94VHJlY3ZvK1IybkhjenEvVVJ3WFRxOHptRlQ0aS9GdjR6b3p3L0lEdlJvazRmUEFzYW1FVndyVVFMd3RzZU5RWlF3L3F0cTFuRzYrcjJhQ0hTTTVoaks2N3FhK0ZqMDk4eU1vYXRxdjVVUFpTenV1SC9ocTR4QnJ0Y2R6S0d5UjdrYjlkcXFsYWFsTTRqRDR2RXhJN1hsVHBnMzdFemJKd3NPR0NMQzV6TGFOdkxNQlZFc29FREVuajlIM3MvcEFyY1h1RXkzeXNaSStkZDZkT0R4cU44NEJEQXRQZVk4RkMrcWF0UW5pMTVYNzFmRUVyd3JPanJrUkJrMkF6eC9maWJBcWZDb0tNb0tORXJ5WHVOTnRNcVZKaXdQSERGSmFzZEdCeExFWDRyZkRkYVhnMGdEbFZMQVgvKzhVbzhPRE1xMU14TUNNaXVtakpGcWRHaTdEejR5NUd1ekxEcjFxMmkvbFJQbEZmZjVyWSs3N0pGWmlxZjh0NklveThFb3kzZWJIeDJVSzAzODhnRDBoRkU4aFdoclo0emZtQnNkb0hxY01JR01rMS9QV1BXWHRKbHdtVlBWckdXMHRWL2xFSWlzbUIrWEhGUjRZempMVVZRajFOVUxwK0VmaERQQnJxTDlWazZVejhsbXgwOHhHeEVUb0s0b3lnbW9GQndjMHgyVUswMzg4Z0JXSVNieGhNVXV4ZWQxQjFnWncwYkpSK1RYTTJyZGdVZW5mc3VBZ0dmRjNINFRZcmFKOVNMK1BLQXNGYU1EMU9TWnQxdUNuZXpRT0pMZml2WmJPVkVlZXdjTisrNExFa1JsWGhWRldRWkZlWDVyMGJvREVhcGNhZktHK2loWkxYYWprZTlOTDhVUGlMclJ1Z044VnNOTlRoRVB6K1ZOMUNLL1paVUJLaUtCUzlHc09acjZwYklJRE1paU5ObEY1MGdQVmU1VFlCVFZLRkNUSTIxMys0TVNGYVRhWjZVQllVNlVmWnZCWG1TNnFGR205WEp4ZnBsVmFTUkt2ZExrRC9WaHVpV2pRK3d6c2N5cU5HS2RjbXZQSVJ2dnVNT01lYTFIQndhTTJwa0pBVXc0N3VOczdiM0V5SXJSQVJaeEVyVkROdDN0a21PODlUMUxCSS9Za3hkbExPNkE0NnEzWS9FUGorQ3NVWTRodkFDdkRXNURxWHFsS2JhcUxGRUZZcCtKUFk5MnRDS2J5bXZSWXN2Z2UyVGFsL2dvbW5WaXZKcWdDZ2o0bHFIQmZtSmVGZFVvVUpNN3BQdTY4NmZnSXIwOTlLdEQ5dFcwZWVSRU9iQVpySG9qOFlDTURqWEtZWTFhSEFkekdrNStLc0ZQYXV4ZU15NldUOUhrdHhzeFo2VVJIb3NlWlQ5YTIvTDhhS3hNeTRrUjE5cFZZUVRXeWRURk83eVRBQUt1WTdxUWtBUnFzbmYxeS9JakNVSE1xNXFqUTA2VS9jRUZ4NkRJbFoydEdLS3kxMnFpTEVPaVREL21ucVhnVklLM25oZExBa3hPYkVNSzcxbGl5QWJjY1Fjb2lrekQ4cTlGKytpSUlRK2NwMlRyUXZUVTl5eEZXTlN1YkFqc0VIVjQ4L1BKa2JHUDRrUkMxZk5ycmxmanV6S0NXSnhxOWxzNVVZYVZnc0M0UjVyL21uK1Jad3pXMkdzMVVZNkJVUHJya04xOUZLMDB4ZEtCUFVjenhvdjllQVAxSnBmaU04OG1xMHA0WC9wdzJpTW1QSEEydmEwTG9YODNHSVF5TFNlR1hHcEhsUkh3bHRLbWh3a1FmT2EzLzdpSEM0Yi96Ly90TTNGQ3o2UkVqdStjT2M1d0ZnOFYzN3Y4QkVja3VKVStPVkgyVFVvWUhiQm5hZk1sQTRTcWliSUJNSVdTOUpodW4xdHArdGo3R2JteDVZR2w4TUxXMy9sdkF5cG9GL3RNQkZ5c3hKVDVPVkVnZC8xUGlXNy82SXloaTYxbk5GVWJYNWtvOVo0bERvejZKWTdBOE1yWklOZi82aDVvcy9TNWlORUZhbkliRFNPb3NqR0MyT3MwMm5jVEM3blZyL2xROXBRR3NoU05Yc0pnQXdINU1NQnp0eHJPeGN3Y25hMlQxTEVyVFJnUGpxSVV4NVlId20vRGJiWG80ak8waTFGRXozOGJEaGU4b2hMYzhaWDlRVGl5RVBMWWdrU2YxV1JZZHB4YnNaekkwZFF2bFVYZ1dmZGJYWHlHU3Z1c3VWZDNuM3o5VzUrODIrSk1wb2lEY2NPcitEM29EaXRrVVZyM05EN3pqNzhUbzh4UC83dlBUSFJrdHpFc0g4cGR2eGRZSjdwRG0rbG9wRWhWR0dVcEh1VjVuak1HSVhhbDZkSjFENkpVblBMYTh3b053L2NkQWdPdmJ6eUtZalRZc2I1SDZNbGxmTjY4bjk3dmlyZlllb2JUWnNJSXRmeFJMQ2ZLaVd2ZnlpSHdCM2QvUG51ZUE0dTQ4eER6bnVGeEFwOHVWVUQ0OXBFUTYzWUU1MEk1V054cHRCNTdYNDdVSTFKbGxQWElGQjI2eWl3bXN5dE5VNWNNNi9TSkxRL3MwVS81aE4rR3crNkRtT2JYOFExSkhvY3AwVENHKzhTTnBVRG14bzNZZW9aamR1K0tZam5SRTFYL3F4SEloY0JHY0RSbnEzMzlFOTQzY0hYY3V1N2RWeno1dGlkZmQ3ZUNvNE1PbDhTd2ZuQlI0alB1RzFyM2s2aHJsSk1RS2lwOGgxazlabGVheHZTYm9KN2cyUEpBbDFxZHd1OUs0NjdWMkM2UktXTWt1c1RlOFIzc0pNRUQ2eFdqcmNUV005WTRxNU5ITC94VEx5Y0twTFZIalVCcUJCcWRFei9PMGxOUEpKazhVak92SXdRSWZJTE9KVjkyOTJkclVCWVdnUzIyVjJkV21uQjAwZS9PdlpUSGx3ZW9BUWg5UGJteEFBLy83VGg0bkRLcjFKdXdMUFhmN05HUnUyOE9mUmYrQytzWkIyR1F3cUZaVGxURXFMMXJCR29FYWdScUJESWcwUEh1RGZBak1pdE5XMCs5NnNtUVczeDVvQldxM0I5OWZ1WlROUmtMbGVlenlseTAxR2cvSGo2ZStJUy9mUGY3N3ZrdS9JK3RaeXhUaTFWSUlEalV5NGtDYWUxUkkxQWpVQ05RSTVBZGdTWmpBWEs0bGFiWGgweGp5d083VkdFSUNiQWo2WWtSOHdibkVtT3ljbmFlZXVJc0RGNDVESjJ4OVl4TGZ0OVRTRlk3YWdScUJHb0VhZ1RLUm1BNXZxVXZUTUFUb1N1MklXbURVUXRDR3NIUitxTGc1WHNzUHdnRHZPTjM0WnZUWi9TWXlMZDIxUWpVQ05RSTFBaVVqOEJPM0NSRWs3QVZmUlE4ZHYvcU9WMlVwcVRTM3ltemFZa2pPRDBPWC9rdmNEVU1GcVhEcUxXalJxQkdvRWFnUnFCUUJGck16bFZXMEZKMEZJai92S2N6WmRhcjJSaThlNW5adWNxRk5NT3RJRmpVRHQwZzJXSFdxN2tZOVV1TlFJMUFqVUNOUU9rSWpCVnovTTFIU01wMit3VC9oN3grMFhySkpKSGJmS1FveXBBNFAwcTJ0TVcrR0xUc3praFEvZFFJMUFqVUNOUUlMQUFDbTh6V1V6WTUzV084amNtR1Y5eGN3VTd4MTVOM0ZubDhockVURUFIek5XS3hndGF3anh0V2VGTlNMOXdLRlpEV1B6VUNOUUkxQWpVQ2MwT2c0YjVXS3JzemdYZUhIQUpkNFk4d255cVVqVGlYOHl2Q1FYaFdYNFFYanRGZGtPLyszbWVDdDFUS0JrTlRPMnNFYWdScUJHb0V5a0tnU2M4dGNnSTN2QzFIM21tM0hyOUhhV2hrV0NKN1drODRqc0ZMSDhNQ3J1N0Y1dFYxbDl1anRGa2JsbVI0MVg0MUFqVUNOUUp6UW1CZGFscWFQaURKNldDS3Y4UjM0dXVxMVdZaCtUMlphV25IR3hGV2lVN1M1RWVkbm1KNVhPQmJlOVFJMUFqVUNOUUlsSUhBUUtJTXJQbm1vOTdWcUVGdnpBcVMwdldVQ3BOMDNaRXBBOTE3Sk9xNisycm50NEw3emdKV2E4cURGeWF5YXBvYWdScUJHb0VhQWRzSWJGNk5CSlk3SC9hOE50M25oKzdQc2FHNzdqSDdxblVQWHkwRy84SEU4eHU2LzlCOWZzUUdYMGJuSzFqdjJsMGpVQ05RSTFBak1DOEVCcEplUEVqTHg5dXYvRUV1V1pjcE5oYmRrUXc3QWJQdEQxNjlmY1F5M3VWV3FObVEybDBqVUNOUUkxQWpNQjhFZHRTOWVEeEJ1eTJ5cUd6NlROWERUcHpGNTR3TlZ2R1k5WHVOUUkxQWpVQ05RRUVJakU5TUdhOStveWtsb2R1V2JvZVNjbmpya2RTNzlxd1JxQkdvRWFnUm1COENqWW1wN0lZcG9VLzNHV1B5aVRGbFRWZ2pVQ05RSXpCZkJQNS9BUmk4K3B5Z0RrZ0FBQUFBU1VWT1JLNUNZSUk9Igp9Cg=="/>
    </extobj>
  </extobjs>
</s:customData>
</file>

<file path=customXml/itemProps7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A000120150327A04KPBG</Template>
  <TotalTime>0</TotalTime>
  <Words>1196</Words>
  <Application>WPS 表格</Application>
  <PresentationFormat>宽屏</PresentationFormat>
  <Paragraphs>336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0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微软雅黑</vt:lpstr>
      <vt:lpstr>汉仪旗黑</vt:lpstr>
      <vt:lpstr>华文细黑</vt:lpstr>
      <vt:lpstr>黑体-简</vt:lpstr>
      <vt:lpstr>黑体</vt:lpstr>
      <vt:lpstr>微软雅黑</vt:lpstr>
      <vt:lpstr>Arial Narrow</vt:lpstr>
      <vt:lpstr>宋体</vt:lpstr>
      <vt:lpstr>Arial Unicode MS</vt:lpstr>
      <vt:lpstr>汉仪中黑KW</vt:lpstr>
      <vt:lpstr>华文细黑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GoatWu</cp:lastModifiedBy>
  <cp:revision>355</cp:revision>
  <dcterms:created xsi:type="dcterms:W3CDTF">2021-06-02T01:39:49Z</dcterms:created>
  <dcterms:modified xsi:type="dcterms:W3CDTF">2021-06-02T01:39:49Z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</Properties>
</file>