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Raleway-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9a49b7b77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9a49b7b77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Roughly 2% drop in accuracy across the board.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9a49b7b77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9a49b7b77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Imagining that this problem is not just a Kaggle competition, how would we want to move forward / develop our solution?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Stochastic Gradient Descent - If this data is generated from user actions on a website, we want to be able to shape our model </a:t>
            </a:r>
            <a:r>
              <a:rPr lang="en"/>
              <a:t>continuously</a:t>
            </a:r>
            <a:r>
              <a:rPr lang="en"/>
              <a:t> over time without retraining on the entire dataset each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Time-Series - Many users in this dataset perform a variety of different actions over time. Considering previous actions of a person (if any) may result in a model with greater predictive power.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Streaming - Considering RedHat as a relatively large company, it seems likely that this data is being generated at a high velocity, continuously. A true solution to this problem should be able to train and predict using streaming data, which makes Spark / Kafka strong candidates.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9a49b7b77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9a49b7b77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Kaggle competitions fail to take into account many relevant features of a true machine learning / data science solution. How efficient is your model? How interpretable is your model? Does using your model to solve this problem “in the real world” make sense? None of these things matter on Kaggle. At least, none of those things matter as much as how well your model separates the 1’s from the 0’s.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#1 solution from this competition 6 years ago explicitly used an if-else statement in several parts of his predictive algorithm that predicted all members of certain groups as 0’s or 1’s. These if-else statements improved his AUC score. However, using this sort of approach would totally defeat the purpose of attempting to train a model which can predict whether a website visitor will or will not become a customer.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Leaderboard probing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a3e59d331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a3e59d331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as Colby mentioned before, basically </a:t>
            </a:r>
            <a:r>
              <a:rPr lang="en">
                <a:solidFill>
                  <a:schemeClr val="dk1"/>
                </a:solidFill>
              </a:rPr>
              <a:t>none of the columns in the datasets has a unique value in each row, so the data are not really interpretable.</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a3e59d331c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a3e59d331c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see that most of the data types in these datasets are “object”, so we need to transform the text values into numbers.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a3e59d331c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a3e59d331c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the first thing to do is the data preprocessing.</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a3e59d331c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a3e59d331c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can see, this is the merged table which combines everything together.</a:t>
            </a:r>
            <a:endParaRPr/>
          </a:p>
          <a:p>
            <a:pPr indent="0" lvl="0" marL="0" rtl="0" algn="l">
              <a:spcBef>
                <a:spcPts val="0"/>
              </a:spcBef>
              <a:spcAft>
                <a:spcPts val="0"/>
              </a:spcAft>
              <a:buNone/>
            </a:pPr>
            <a:r>
              <a:rPr lang="en"/>
              <a:t>And now the data are all converted to numeric values, so we can start using Random Forest.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a3e59d331c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a3e59d331c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next we will train the random forest model.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a3e59d331c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a3e59d331c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this is the prediction outcome that we generated.</a:t>
            </a:r>
            <a:endParaRPr/>
          </a:p>
          <a:p>
            <a:pPr indent="0" lvl="0" marL="0" rtl="0" algn="l">
              <a:spcBef>
                <a:spcPts val="0"/>
              </a:spcBef>
              <a:spcAft>
                <a:spcPts val="0"/>
              </a:spcAft>
              <a:buNone/>
            </a:pPr>
            <a:r>
              <a:rPr lang="en"/>
              <a:t>Since we want to identify which customers have the most potential business value for Red Hat, we predicted a probability for the outcome column for each activity_ID.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a3e59d331c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a3e59d331c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have more time on this project, we might want to check if there are issues of overfitting and leakage and try to deal with it.</a:t>
            </a:r>
            <a:endParaRPr/>
          </a:p>
          <a:p>
            <a:pPr indent="0" lvl="0" marL="0" rtl="0" algn="l">
              <a:spcBef>
                <a:spcPts val="0"/>
              </a:spcBef>
              <a:spcAft>
                <a:spcPts val="0"/>
              </a:spcAft>
              <a:buNone/>
            </a:pPr>
            <a:r>
              <a:rPr lang="en"/>
              <a:t>And we will also want to try other approaches as well.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SGD might be a good idea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9518e603c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9518e603c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9952ab60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9952ab60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9952ab606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9952ab606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9952ab606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9952ab606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a3ffe1b9a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a3ffe1b9a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a3ffe1b9a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a3ffe1b9a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9518e603c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9518e603c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9a49b7b7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9a49b7b7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 single row in the activity_train data (top) has at least one missing value.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 a single row in the people data (bottom) has a missing value.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9a49b7b77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9a49b7b77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can see, every single column (aside from activity_id, which is a primary key) is a discrete column. There are roughly 2 million rows, and none of the columns comes close to having a unique value in each row.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None of the columns are clearly interpretable.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9a49b7b77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9a49b7b77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 if you think, “Colby, 21 GiB isn’t that huge, you could pay for a cluster to manage that much data”, I think it’s valuable to think about ways you might tackle this problem anyway. What if you work at AT&amp;T and the dataset you’re working on needs 21 petabytes of data allocation to get dummies? Your boss might not be on board with your, “Just spin up a cluster!” idea.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9a49b7b77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9a49b7b77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9a49b7b77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9a49b7b77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5.png"/><Relationship Id="rId5"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Value:</a:t>
            </a:r>
            <a:endParaRPr/>
          </a:p>
          <a:p>
            <a:pPr indent="0" lvl="0" marL="0" rtl="0" algn="l">
              <a:spcBef>
                <a:spcPts val="0"/>
              </a:spcBef>
              <a:spcAft>
                <a:spcPts val="0"/>
              </a:spcAft>
              <a:buNone/>
            </a:pPr>
            <a:r>
              <a:rPr lang="en"/>
              <a:t>Determining a Future Red Hat Customer</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t>Predicting Red Hat Business Value: Classify Customer Potential</a:t>
            </a:r>
            <a:endParaRPr i="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NNC p.6 - Data Leak</a:t>
            </a:r>
            <a:endParaRPr/>
          </a:p>
        </p:txBody>
      </p:sp>
      <p:sp>
        <p:nvSpPr>
          <p:cNvPr id="153" name="Google Shape;153;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doing a little bit of digging, I discovered that a large portion of the dataset consisted of completely duplicated data.</a:t>
            </a:r>
            <a:endParaRPr/>
          </a:p>
          <a:p>
            <a:pPr indent="-311150" lvl="0" marL="457200" rtl="0" algn="l">
              <a:spcBef>
                <a:spcPts val="1200"/>
              </a:spcBef>
              <a:spcAft>
                <a:spcPts val="0"/>
              </a:spcAft>
              <a:buSzPts val="1300"/>
              <a:buChar char="●"/>
            </a:pPr>
            <a:r>
              <a:rPr lang="en"/>
              <a:t>Artificially inflated “test” scores</a:t>
            </a:r>
            <a:endParaRPr/>
          </a:p>
          <a:p>
            <a:pPr indent="0" lvl="0" marL="0" rtl="0" algn="l">
              <a:spcBef>
                <a:spcPts val="1200"/>
              </a:spcBef>
              <a:spcAft>
                <a:spcPts val="1200"/>
              </a:spcAft>
              <a:buNone/>
            </a:pPr>
            <a:r>
              <a:rPr lang="en"/>
              <a:t>Removing these duplicates led to a slight decrease in the overall performance of both the tree-based models, and the neural network.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NNC p.7 - Future Plans</a:t>
            </a:r>
            <a:endParaRPr/>
          </a:p>
        </p:txBody>
      </p:sp>
      <p:sp>
        <p:nvSpPr>
          <p:cNvPr id="159" name="Google Shape;159;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would I approach this problem as an actual RedHat employee?</a:t>
            </a:r>
            <a:endParaRPr/>
          </a:p>
          <a:p>
            <a:pPr indent="-311150" lvl="0" marL="457200" rtl="0" algn="l">
              <a:spcBef>
                <a:spcPts val="1200"/>
              </a:spcBef>
              <a:spcAft>
                <a:spcPts val="0"/>
              </a:spcAft>
              <a:buSzPts val="1300"/>
              <a:buChar char="●"/>
            </a:pPr>
            <a:r>
              <a:rPr lang="en"/>
              <a:t>Models with SGD</a:t>
            </a:r>
            <a:endParaRPr/>
          </a:p>
          <a:p>
            <a:pPr indent="-311150" lvl="0" marL="457200" rtl="0" algn="l">
              <a:spcBef>
                <a:spcPts val="0"/>
              </a:spcBef>
              <a:spcAft>
                <a:spcPts val="0"/>
              </a:spcAft>
              <a:buSzPts val="1300"/>
              <a:buChar char="●"/>
            </a:pPr>
            <a:r>
              <a:rPr lang="en"/>
              <a:t>Increased focus on data as time-series</a:t>
            </a:r>
            <a:endParaRPr/>
          </a:p>
          <a:p>
            <a:pPr indent="-298450" lvl="1" marL="914400" rtl="0" algn="l">
              <a:spcBef>
                <a:spcPts val="0"/>
              </a:spcBef>
              <a:spcAft>
                <a:spcPts val="0"/>
              </a:spcAft>
              <a:buSzPts val="1100"/>
              <a:buChar char="○"/>
            </a:pPr>
            <a:r>
              <a:rPr lang="en"/>
              <a:t>LSTM or other RNN</a:t>
            </a:r>
            <a:endParaRPr/>
          </a:p>
          <a:p>
            <a:pPr indent="-298450" lvl="1" marL="914400" rtl="0" algn="l">
              <a:spcBef>
                <a:spcPts val="0"/>
              </a:spcBef>
              <a:spcAft>
                <a:spcPts val="0"/>
              </a:spcAft>
              <a:buSzPts val="1100"/>
              <a:buChar char="○"/>
            </a:pPr>
            <a:r>
              <a:rPr lang="en"/>
              <a:t>Transformer Model</a:t>
            </a:r>
            <a:endParaRPr/>
          </a:p>
          <a:p>
            <a:pPr indent="-311150" lvl="0" marL="457200" rtl="0" algn="l">
              <a:spcBef>
                <a:spcPts val="0"/>
              </a:spcBef>
              <a:spcAft>
                <a:spcPts val="0"/>
              </a:spcAft>
              <a:buSzPts val="1300"/>
              <a:buChar char="●"/>
            </a:pPr>
            <a:r>
              <a:rPr lang="en"/>
              <a:t>Streaming data into model using Apache Spark / Kafka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NNC p.8 - The Kaggle Problem</a:t>
            </a:r>
            <a:endParaRPr/>
          </a:p>
        </p:txBody>
      </p:sp>
      <p:sp>
        <p:nvSpPr>
          <p:cNvPr id="165" name="Google Shape;165;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Kaggle is a little bit stupid.</a:t>
            </a:r>
            <a:endParaRPr/>
          </a:p>
          <a:p>
            <a:pPr indent="-311150" lvl="0" marL="457200" rtl="0" algn="l">
              <a:spcBef>
                <a:spcPts val="1200"/>
              </a:spcBef>
              <a:spcAft>
                <a:spcPts val="0"/>
              </a:spcAft>
              <a:buSzPts val="1300"/>
              <a:buChar char="●"/>
            </a:pPr>
            <a:r>
              <a:rPr lang="en"/>
              <a:t>The competition setting incentivizes predictive power over everything else</a:t>
            </a:r>
            <a:endParaRPr/>
          </a:p>
          <a:p>
            <a:pPr indent="-298450" lvl="1" marL="914400" rtl="0" algn="l">
              <a:spcBef>
                <a:spcPts val="0"/>
              </a:spcBef>
              <a:spcAft>
                <a:spcPts val="0"/>
              </a:spcAft>
              <a:buSzPts val="1100"/>
              <a:buChar char="○"/>
            </a:pPr>
            <a:r>
              <a:rPr lang="en"/>
              <a:t>Efficiency</a:t>
            </a:r>
            <a:endParaRPr/>
          </a:p>
          <a:p>
            <a:pPr indent="-298450" lvl="1" marL="914400" rtl="0" algn="l">
              <a:spcBef>
                <a:spcPts val="0"/>
              </a:spcBef>
              <a:spcAft>
                <a:spcPts val="0"/>
              </a:spcAft>
              <a:buSzPts val="1100"/>
              <a:buChar char="○"/>
            </a:pPr>
            <a:r>
              <a:rPr lang="en"/>
              <a:t>Interpretability</a:t>
            </a:r>
            <a:endParaRPr/>
          </a:p>
          <a:p>
            <a:pPr indent="-298450" lvl="1" marL="914400" rtl="0" algn="l">
              <a:spcBef>
                <a:spcPts val="0"/>
              </a:spcBef>
              <a:spcAft>
                <a:spcPts val="0"/>
              </a:spcAft>
              <a:buSzPts val="1100"/>
              <a:buChar char="○"/>
            </a:pPr>
            <a:r>
              <a:rPr lang="en"/>
              <a:t>Spirit of the Problem</a:t>
            </a:r>
            <a:endParaRPr/>
          </a:p>
          <a:p>
            <a:pPr indent="-311150" lvl="0" marL="457200" rtl="0" algn="l">
              <a:spcBef>
                <a:spcPts val="0"/>
              </a:spcBef>
              <a:spcAft>
                <a:spcPts val="0"/>
              </a:spcAft>
              <a:buSzPts val="1300"/>
              <a:buChar char="●"/>
            </a:pPr>
            <a:r>
              <a:rPr lang="en"/>
              <a:t>The Power of</a:t>
            </a:r>
            <a:endParaRPr/>
          </a:p>
          <a:p>
            <a:pPr indent="-311150" lvl="1" marL="914400" rtl="0" algn="l">
              <a:spcBef>
                <a:spcPts val="0"/>
              </a:spcBef>
              <a:spcAft>
                <a:spcPts val="0"/>
              </a:spcAft>
              <a:buSzPts val="1300"/>
              <a:buChar char="○"/>
            </a:pPr>
            <a:r>
              <a:rPr lang="en" sz="1300"/>
              <a:t>If -&gt; This</a:t>
            </a:r>
            <a:endParaRPr sz="1300"/>
          </a:p>
          <a:p>
            <a:pPr indent="-311150" lvl="1" marL="914400" rtl="0" algn="l">
              <a:spcBef>
                <a:spcPts val="0"/>
              </a:spcBef>
              <a:spcAft>
                <a:spcPts val="0"/>
              </a:spcAft>
              <a:buSzPts val="1300"/>
              <a:buChar char="○"/>
            </a:pPr>
            <a:r>
              <a:rPr lang="en" sz="1300"/>
              <a:t>Else -&gt; That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B: Random Forest</a:t>
            </a:r>
            <a:endParaRPr/>
          </a:p>
        </p:txBody>
      </p:sp>
      <p:sp>
        <p:nvSpPr>
          <p:cNvPr id="171" name="Google Shape;171;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2" name="Google Shape;172;p25"/>
          <p:cNvPicPr preferRelativeResize="0"/>
          <p:nvPr/>
        </p:nvPicPr>
        <p:blipFill>
          <a:blip r:embed="rId3">
            <a:alphaModFix/>
          </a:blip>
          <a:stretch>
            <a:fillRect/>
          </a:stretch>
        </p:blipFill>
        <p:spPr>
          <a:xfrm>
            <a:off x="941988" y="1899750"/>
            <a:ext cx="7260017" cy="1013850"/>
          </a:xfrm>
          <a:prstGeom prst="rect">
            <a:avLst/>
          </a:prstGeom>
          <a:noFill/>
          <a:ln>
            <a:noFill/>
          </a:ln>
        </p:spPr>
      </p:pic>
      <p:pic>
        <p:nvPicPr>
          <p:cNvPr id="173" name="Google Shape;173;p25"/>
          <p:cNvPicPr preferRelativeResize="0"/>
          <p:nvPr/>
        </p:nvPicPr>
        <p:blipFill>
          <a:blip r:embed="rId4">
            <a:alphaModFix/>
          </a:blip>
          <a:stretch>
            <a:fillRect/>
          </a:stretch>
        </p:blipFill>
        <p:spPr>
          <a:xfrm>
            <a:off x="942000" y="2998600"/>
            <a:ext cx="7260025" cy="996899"/>
          </a:xfrm>
          <a:prstGeom prst="rect">
            <a:avLst/>
          </a:prstGeom>
          <a:noFill/>
          <a:ln>
            <a:noFill/>
          </a:ln>
        </p:spPr>
      </p:pic>
      <p:pic>
        <p:nvPicPr>
          <p:cNvPr id="174" name="Google Shape;174;p25"/>
          <p:cNvPicPr preferRelativeResize="0"/>
          <p:nvPr/>
        </p:nvPicPr>
        <p:blipFill>
          <a:blip r:embed="rId5">
            <a:alphaModFix/>
          </a:blip>
          <a:stretch>
            <a:fillRect/>
          </a:stretch>
        </p:blipFill>
        <p:spPr>
          <a:xfrm>
            <a:off x="154200" y="4080500"/>
            <a:ext cx="8839204" cy="89773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RF - Data Types</a:t>
            </a:r>
            <a:endParaRPr/>
          </a:p>
        </p:txBody>
      </p:sp>
      <p:sp>
        <p:nvSpPr>
          <p:cNvPr id="180" name="Google Shape;180;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1" name="Google Shape;181;p26"/>
          <p:cNvPicPr preferRelativeResize="0"/>
          <p:nvPr/>
        </p:nvPicPr>
        <p:blipFill>
          <a:blip r:embed="rId3">
            <a:alphaModFix/>
          </a:blip>
          <a:stretch>
            <a:fillRect/>
          </a:stretch>
        </p:blipFill>
        <p:spPr>
          <a:xfrm>
            <a:off x="1027875" y="1807175"/>
            <a:ext cx="2101351" cy="3296375"/>
          </a:xfrm>
          <a:prstGeom prst="rect">
            <a:avLst/>
          </a:prstGeom>
          <a:noFill/>
          <a:ln>
            <a:noFill/>
          </a:ln>
        </p:spPr>
      </p:pic>
      <p:pic>
        <p:nvPicPr>
          <p:cNvPr id="182" name="Google Shape;182;p26"/>
          <p:cNvPicPr preferRelativeResize="0"/>
          <p:nvPr/>
        </p:nvPicPr>
        <p:blipFill>
          <a:blip r:embed="rId4">
            <a:alphaModFix/>
          </a:blip>
          <a:stretch>
            <a:fillRect/>
          </a:stretch>
        </p:blipFill>
        <p:spPr>
          <a:xfrm>
            <a:off x="3486337" y="1807175"/>
            <a:ext cx="2529780" cy="3296375"/>
          </a:xfrm>
          <a:prstGeom prst="rect">
            <a:avLst/>
          </a:prstGeom>
          <a:noFill/>
          <a:ln>
            <a:noFill/>
          </a:ln>
        </p:spPr>
      </p:pic>
      <p:pic>
        <p:nvPicPr>
          <p:cNvPr id="183" name="Google Shape;183;p26"/>
          <p:cNvPicPr preferRelativeResize="0"/>
          <p:nvPr/>
        </p:nvPicPr>
        <p:blipFill>
          <a:blip r:embed="rId5">
            <a:alphaModFix/>
          </a:blip>
          <a:stretch>
            <a:fillRect/>
          </a:stretch>
        </p:blipFill>
        <p:spPr>
          <a:xfrm>
            <a:off x="6373225" y="608200"/>
            <a:ext cx="2044924" cy="4535301"/>
          </a:xfrm>
          <a:prstGeom prst="rect">
            <a:avLst/>
          </a:prstGeom>
          <a:noFill/>
          <a:ln>
            <a:noFill/>
          </a:ln>
        </p:spPr>
      </p:pic>
      <p:sp>
        <p:nvSpPr>
          <p:cNvPr id="184" name="Google Shape;184;p26"/>
          <p:cNvSpPr/>
          <p:nvPr/>
        </p:nvSpPr>
        <p:spPr>
          <a:xfrm>
            <a:off x="2163400" y="2258975"/>
            <a:ext cx="443100" cy="2502300"/>
          </a:xfrm>
          <a:prstGeom prst="rect">
            <a:avLst/>
          </a:prstGeom>
          <a:no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6"/>
          <p:cNvSpPr/>
          <p:nvPr/>
        </p:nvSpPr>
        <p:spPr>
          <a:xfrm>
            <a:off x="5530500" y="2258975"/>
            <a:ext cx="443100" cy="2502300"/>
          </a:xfrm>
          <a:prstGeom prst="rect">
            <a:avLst/>
          </a:prstGeom>
          <a:no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6"/>
          <p:cNvSpPr/>
          <p:nvPr/>
        </p:nvSpPr>
        <p:spPr>
          <a:xfrm>
            <a:off x="7933175" y="1034625"/>
            <a:ext cx="443100" cy="3726600"/>
          </a:xfrm>
          <a:prstGeom prst="rect">
            <a:avLst/>
          </a:prstGeom>
          <a:no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RF - Data Preprocessing</a:t>
            </a:r>
            <a:endParaRPr/>
          </a:p>
        </p:txBody>
      </p:sp>
      <p:sp>
        <p:nvSpPr>
          <p:cNvPr id="192" name="Google Shape;192;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C</a:t>
            </a:r>
            <a:r>
              <a:rPr lang="en"/>
              <a:t>onvert categorical data to numerical data</a:t>
            </a:r>
            <a:endParaRPr/>
          </a:p>
          <a:p>
            <a:pPr indent="-311150" lvl="0" marL="914400" rtl="0" algn="l">
              <a:lnSpc>
                <a:spcPct val="200000"/>
              </a:lnSpc>
              <a:spcBef>
                <a:spcPts val="0"/>
              </a:spcBef>
              <a:spcAft>
                <a:spcPts val="0"/>
              </a:spcAft>
              <a:buSzPts val="1300"/>
              <a:buChar char="➔"/>
            </a:pPr>
            <a:r>
              <a:rPr lang="en"/>
              <a:t>Convert features in people and activities into integers</a:t>
            </a:r>
            <a:endParaRPr/>
          </a:p>
          <a:p>
            <a:pPr indent="-311150" lvl="0" marL="457200" rtl="0" algn="l">
              <a:lnSpc>
                <a:spcPct val="200000"/>
              </a:lnSpc>
              <a:spcBef>
                <a:spcPts val="0"/>
              </a:spcBef>
              <a:spcAft>
                <a:spcPts val="0"/>
              </a:spcAft>
              <a:buSzPts val="1300"/>
              <a:buChar char="●"/>
            </a:pPr>
            <a:r>
              <a:rPr lang="en"/>
              <a:t>Merge everything into a single unified table</a:t>
            </a:r>
            <a:endParaRPr/>
          </a:p>
          <a:p>
            <a:pPr indent="-311150" lvl="0" marL="457200" rtl="0" algn="l">
              <a:lnSpc>
                <a:spcPct val="200000"/>
              </a:lnSpc>
              <a:spcBef>
                <a:spcPts val="0"/>
              </a:spcBef>
              <a:spcAft>
                <a:spcPts val="0"/>
              </a:spcAft>
              <a:buSzPts val="1300"/>
              <a:buChar char="●"/>
            </a:pPr>
            <a:r>
              <a:rPr lang="en"/>
              <a:t>Make it easier to drop into classifiers in Sklearn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RF - Merging People and Activities</a:t>
            </a:r>
            <a:endParaRPr/>
          </a:p>
        </p:txBody>
      </p:sp>
      <p:sp>
        <p:nvSpPr>
          <p:cNvPr id="198" name="Google Shape;198;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9" name="Google Shape;199;p28"/>
          <p:cNvPicPr preferRelativeResize="0"/>
          <p:nvPr/>
        </p:nvPicPr>
        <p:blipFill>
          <a:blip r:embed="rId3">
            <a:alphaModFix/>
          </a:blip>
          <a:stretch>
            <a:fillRect/>
          </a:stretch>
        </p:blipFill>
        <p:spPr>
          <a:xfrm>
            <a:off x="46888" y="2206300"/>
            <a:ext cx="9050225" cy="2006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RF - Training a Random Forest Classifier</a:t>
            </a:r>
            <a:endParaRPr/>
          </a:p>
        </p:txBody>
      </p:sp>
      <p:sp>
        <p:nvSpPr>
          <p:cNvPr id="205" name="Google Shape;205;p29"/>
          <p:cNvSpPr txBox="1"/>
          <p:nvPr>
            <p:ph idx="1" type="body"/>
          </p:nvPr>
        </p:nvSpPr>
        <p:spPr>
          <a:xfrm>
            <a:off x="729450" y="2078875"/>
            <a:ext cx="39969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Import the Random Forest Classifier and create the model</a:t>
            </a:r>
            <a:endParaRPr/>
          </a:p>
          <a:p>
            <a:pPr indent="-311150" lvl="0" marL="457200" rtl="0" algn="l">
              <a:spcBef>
                <a:spcPts val="0"/>
              </a:spcBef>
              <a:spcAft>
                <a:spcPts val="0"/>
              </a:spcAft>
              <a:buSzPts val="1300"/>
              <a:buChar char="●"/>
            </a:pPr>
            <a:r>
              <a:rPr lang="en"/>
              <a:t>After training the RF model, it got an AUC score of 0.9972412740260412.</a:t>
            </a:r>
            <a:endParaRPr/>
          </a:p>
        </p:txBody>
      </p:sp>
      <p:pic>
        <p:nvPicPr>
          <p:cNvPr id="206" name="Google Shape;206;p29"/>
          <p:cNvPicPr preferRelativeResize="0"/>
          <p:nvPr/>
        </p:nvPicPr>
        <p:blipFill>
          <a:blip r:embed="rId3">
            <a:alphaModFix/>
          </a:blip>
          <a:stretch>
            <a:fillRect/>
          </a:stretch>
        </p:blipFill>
        <p:spPr>
          <a:xfrm>
            <a:off x="5029398" y="1841012"/>
            <a:ext cx="3908424" cy="2736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RF - Prediction Outcome for Kaggle</a:t>
            </a:r>
            <a:endParaRPr/>
          </a:p>
        </p:txBody>
      </p:sp>
      <p:sp>
        <p:nvSpPr>
          <p:cNvPr id="212" name="Google Shape;212;p30"/>
          <p:cNvSpPr txBox="1"/>
          <p:nvPr>
            <p:ph idx="1" type="body"/>
          </p:nvPr>
        </p:nvSpPr>
        <p:spPr>
          <a:xfrm>
            <a:off x="729450" y="2078875"/>
            <a:ext cx="43359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a:t>
            </a:r>
            <a:r>
              <a:rPr lang="en"/>
              <a:t>dentify which customers have the most potential business value for Red Hat </a:t>
            </a:r>
            <a:r>
              <a:rPr lang="en"/>
              <a:t>based on their characteristics and activities</a:t>
            </a:r>
            <a:endParaRPr/>
          </a:p>
          <a:p>
            <a:pPr indent="-311150" lvl="0" marL="457200" rtl="0" algn="l">
              <a:spcBef>
                <a:spcPts val="0"/>
              </a:spcBef>
              <a:spcAft>
                <a:spcPts val="0"/>
              </a:spcAft>
              <a:buSzPts val="1300"/>
              <a:buChar char="●"/>
            </a:pPr>
            <a:r>
              <a:rPr lang="en"/>
              <a:t>Predict a probability for the “outcome” variable f</a:t>
            </a:r>
            <a:r>
              <a:rPr lang="en"/>
              <a:t>or each activity_id in the test set, represented by a number between 0 and 1</a:t>
            </a:r>
            <a:endParaRPr/>
          </a:p>
        </p:txBody>
      </p:sp>
      <p:pic>
        <p:nvPicPr>
          <p:cNvPr id="213" name="Google Shape;213;p30"/>
          <p:cNvPicPr preferRelativeResize="0"/>
          <p:nvPr/>
        </p:nvPicPr>
        <p:blipFill>
          <a:blip r:embed="rId3">
            <a:alphaModFix/>
          </a:blip>
          <a:stretch>
            <a:fillRect/>
          </a:stretch>
        </p:blipFill>
        <p:spPr>
          <a:xfrm>
            <a:off x="5363500" y="2187175"/>
            <a:ext cx="2959950" cy="2044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RF - Future Plans</a:t>
            </a:r>
            <a:endParaRPr/>
          </a:p>
        </p:txBody>
      </p:sp>
      <p:sp>
        <p:nvSpPr>
          <p:cNvPr id="219" name="Google Shape;219;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Check for overfitting and testing leakage</a:t>
            </a:r>
            <a:endParaRPr/>
          </a:p>
          <a:p>
            <a:pPr indent="-311150" lvl="0" marL="457200" rtl="0" algn="l">
              <a:lnSpc>
                <a:spcPct val="150000"/>
              </a:lnSpc>
              <a:spcBef>
                <a:spcPts val="0"/>
              </a:spcBef>
              <a:spcAft>
                <a:spcPts val="0"/>
              </a:spcAft>
              <a:buSzPts val="1300"/>
              <a:buChar char="●"/>
            </a:pPr>
            <a:r>
              <a:rPr lang="en"/>
              <a:t>Try other approaches and models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Meet the Team</a:t>
            </a:r>
            <a:endParaRPr/>
          </a:p>
        </p:txBody>
      </p:sp>
      <p:sp>
        <p:nvSpPr>
          <p:cNvPr id="93" name="Google Shape;93;p14"/>
          <p:cNvSpPr txBox="1"/>
          <p:nvPr/>
        </p:nvSpPr>
        <p:spPr>
          <a:xfrm>
            <a:off x="729450" y="4165000"/>
            <a:ext cx="168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Colby Meline</a:t>
            </a:r>
            <a:endParaRPr>
              <a:latin typeface="Lato"/>
              <a:ea typeface="Lato"/>
              <a:cs typeface="Lato"/>
              <a:sym typeface="Lato"/>
            </a:endParaRPr>
          </a:p>
        </p:txBody>
      </p:sp>
      <p:sp>
        <p:nvSpPr>
          <p:cNvPr id="94" name="Google Shape;94;p14"/>
          <p:cNvSpPr txBox="1"/>
          <p:nvPr/>
        </p:nvSpPr>
        <p:spPr>
          <a:xfrm>
            <a:off x="2650725" y="4165000"/>
            <a:ext cx="168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trike="sngStrike">
                <a:latin typeface="Lato"/>
                <a:ea typeface="Lato"/>
                <a:cs typeface="Lato"/>
                <a:sym typeface="Lato"/>
              </a:rPr>
              <a:t>Paul Wen</a:t>
            </a:r>
            <a:endParaRPr strike="sngStrike">
              <a:latin typeface="Lato"/>
              <a:ea typeface="Lato"/>
              <a:cs typeface="Lato"/>
              <a:sym typeface="Lato"/>
            </a:endParaRPr>
          </a:p>
        </p:txBody>
      </p:sp>
      <p:sp>
        <p:nvSpPr>
          <p:cNvPr id="95" name="Google Shape;95;p14"/>
          <p:cNvSpPr txBox="1"/>
          <p:nvPr/>
        </p:nvSpPr>
        <p:spPr>
          <a:xfrm>
            <a:off x="4572000" y="4165000"/>
            <a:ext cx="1857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Yu-Ting (Judy) Chen</a:t>
            </a:r>
            <a:endParaRPr>
              <a:latin typeface="Lato"/>
              <a:ea typeface="Lato"/>
              <a:cs typeface="Lato"/>
              <a:sym typeface="Lato"/>
            </a:endParaRPr>
          </a:p>
        </p:txBody>
      </p:sp>
      <p:sp>
        <p:nvSpPr>
          <p:cNvPr id="96" name="Google Shape;96;p14"/>
          <p:cNvSpPr txBox="1"/>
          <p:nvPr/>
        </p:nvSpPr>
        <p:spPr>
          <a:xfrm>
            <a:off x="6662175" y="4165000"/>
            <a:ext cx="168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Samuel D’Avila</a:t>
            </a:r>
            <a:endParaRPr>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txBox="1"/>
          <p:nvPr>
            <p:ph type="title"/>
          </p:nvPr>
        </p:nvSpPr>
        <p:spPr>
          <a:xfrm>
            <a:off x="729450" y="1318650"/>
            <a:ext cx="4229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C: Stacking Classifier</a:t>
            </a:r>
            <a:endParaRPr/>
          </a:p>
        </p:txBody>
      </p:sp>
      <p:sp>
        <p:nvSpPr>
          <p:cNvPr id="225" name="Google Shape;225;p32"/>
          <p:cNvSpPr txBox="1"/>
          <p:nvPr>
            <p:ph idx="1" type="body"/>
          </p:nvPr>
        </p:nvSpPr>
        <p:spPr>
          <a:xfrm>
            <a:off x="729450" y="2278125"/>
            <a:ext cx="40524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Seeking to take a good model and make it better</a:t>
            </a:r>
            <a:endParaRPr/>
          </a:p>
          <a:p>
            <a:pPr indent="-311150" lvl="0" marL="457200" rtl="0" algn="l">
              <a:spcBef>
                <a:spcPts val="0"/>
              </a:spcBef>
              <a:spcAft>
                <a:spcPts val="0"/>
              </a:spcAft>
              <a:buSzPts val="1300"/>
              <a:buChar char="●"/>
            </a:pPr>
            <a:r>
              <a:rPr lang="en"/>
              <a:t>Building out with an XGBoost model on-top of the Keras</a:t>
            </a:r>
            <a:endParaRPr/>
          </a:p>
        </p:txBody>
      </p:sp>
      <p:pic>
        <p:nvPicPr>
          <p:cNvPr id="226" name="Google Shape;226;p32"/>
          <p:cNvPicPr preferRelativeResize="0"/>
          <p:nvPr/>
        </p:nvPicPr>
        <p:blipFill>
          <a:blip r:embed="rId3">
            <a:alphaModFix/>
          </a:blip>
          <a:stretch>
            <a:fillRect/>
          </a:stretch>
        </p:blipFill>
        <p:spPr>
          <a:xfrm>
            <a:off x="4958977" y="746500"/>
            <a:ext cx="3776225" cy="40723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 - Our Problem…</a:t>
            </a:r>
            <a:endParaRPr/>
          </a:p>
        </p:txBody>
      </p:sp>
      <p:pic>
        <p:nvPicPr>
          <p:cNvPr id="232" name="Google Shape;232;p33"/>
          <p:cNvPicPr preferRelativeResize="0"/>
          <p:nvPr/>
        </p:nvPicPr>
        <p:blipFill>
          <a:blip r:embed="rId3">
            <a:alphaModFix/>
          </a:blip>
          <a:stretch>
            <a:fillRect/>
          </a:stretch>
        </p:blipFill>
        <p:spPr>
          <a:xfrm>
            <a:off x="868400" y="1722550"/>
            <a:ext cx="7407201" cy="3009176"/>
          </a:xfrm>
          <a:prstGeom prst="rect">
            <a:avLst/>
          </a:prstGeom>
          <a:noFill/>
          <a:ln>
            <a:noFill/>
          </a:ln>
        </p:spPr>
      </p:pic>
      <p:pic>
        <p:nvPicPr>
          <p:cNvPr id="233" name="Google Shape;233;p33"/>
          <p:cNvPicPr preferRelativeResize="0"/>
          <p:nvPr/>
        </p:nvPicPr>
        <p:blipFill>
          <a:blip r:embed="rId4">
            <a:alphaModFix/>
          </a:blip>
          <a:stretch>
            <a:fillRect/>
          </a:stretch>
        </p:blipFill>
        <p:spPr>
          <a:xfrm>
            <a:off x="83125" y="2533650"/>
            <a:ext cx="8839204" cy="66898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23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 - Results</a:t>
            </a:r>
            <a:endParaRPr/>
          </a:p>
        </p:txBody>
      </p:sp>
      <p:sp>
        <p:nvSpPr>
          <p:cNvPr id="239" name="Google Shape;239;p34"/>
          <p:cNvSpPr txBox="1"/>
          <p:nvPr>
            <p:ph idx="1" type="body"/>
          </p:nvPr>
        </p:nvSpPr>
        <p:spPr>
          <a:xfrm>
            <a:off x="729450" y="2078875"/>
            <a:ext cx="3842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Accuracy: ~75% with XGBoost</a:t>
            </a:r>
            <a:endParaRPr/>
          </a:p>
          <a:p>
            <a:pPr indent="-298450" lvl="1" marL="914400" rtl="0" algn="l">
              <a:spcBef>
                <a:spcPts val="0"/>
              </a:spcBef>
              <a:spcAft>
                <a:spcPts val="0"/>
              </a:spcAft>
              <a:buSzPts val="1100"/>
              <a:buChar char="○"/>
            </a:pPr>
            <a:r>
              <a:rPr lang="en"/>
              <a:t>Non-Embedded!</a:t>
            </a:r>
            <a:endParaRPr/>
          </a:p>
          <a:p>
            <a:pPr indent="-311150" lvl="0" marL="457200" rtl="0" algn="l">
              <a:spcBef>
                <a:spcPts val="0"/>
              </a:spcBef>
              <a:spcAft>
                <a:spcPts val="0"/>
              </a:spcAft>
              <a:buSzPts val="1300"/>
              <a:buChar char="●"/>
            </a:pPr>
            <a:r>
              <a:rPr lang="en"/>
              <a:t>Plan going forward</a:t>
            </a:r>
            <a:endParaRPr/>
          </a:p>
          <a:p>
            <a:pPr indent="-298450" lvl="1" marL="914400" rtl="0" algn="l">
              <a:spcBef>
                <a:spcPts val="0"/>
              </a:spcBef>
              <a:spcAft>
                <a:spcPts val="0"/>
              </a:spcAft>
              <a:buSzPts val="1100"/>
              <a:buChar char="○"/>
            </a:pPr>
            <a:r>
              <a:rPr lang="en"/>
              <a:t>Optimize</a:t>
            </a:r>
            <a:r>
              <a:rPr lang="en"/>
              <a:t> code so it can run</a:t>
            </a:r>
            <a:endParaRPr/>
          </a:p>
          <a:p>
            <a:pPr indent="-298450" lvl="2" marL="1371600" rtl="0" algn="l">
              <a:spcBef>
                <a:spcPts val="0"/>
              </a:spcBef>
              <a:spcAft>
                <a:spcPts val="0"/>
              </a:spcAft>
              <a:buSzPts val="1100"/>
              <a:buChar char="■"/>
            </a:pPr>
            <a:r>
              <a:rPr lang="en"/>
              <a:t>Or run it on a smaller sample…</a:t>
            </a:r>
            <a:endParaRPr/>
          </a:p>
          <a:p>
            <a:pPr indent="-298450" lvl="1" marL="914400" rtl="0" algn="l">
              <a:spcBef>
                <a:spcPts val="0"/>
              </a:spcBef>
              <a:spcAft>
                <a:spcPts val="0"/>
              </a:spcAft>
              <a:buSzPts val="1100"/>
              <a:buChar char="○"/>
            </a:pPr>
            <a:r>
              <a:rPr lang="en"/>
              <a:t>Employ a CNN with XGBoost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245" name="Google Shape;245;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Thank you for your time!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Minimum Presentation Time</a:t>
            </a:r>
            <a:endParaRPr/>
          </a:p>
        </p:txBody>
      </p:sp>
      <p:pic>
        <p:nvPicPr>
          <p:cNvPr id="102" name="Google Shape;102;p15"/>
          <p:cNvPicPr preferRelativeResize="0"/>
          <p:nvPr/>
        </p:nvPicPr>
        <p:blipFill>
          <a:blip r:embed="rId3">
            <a:alphaModFix/>
          </a:blip>
          <a:stretch>
            <a:fillRect/>
          </a:stretch>
        </p:blipFill>
        <p:spPr>
          <a:xfrm>
            <a:off x="3495675" y="2852725"/>
            <a:ext cx="2152650" cy="276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Contents</a:t>
            </a:r>
            <a:endParaRPr/>
          </a:p>
        </p:txBody>
      </p:sp>
      <p:sp>
        <p:nvSpPr>
          <p:cNvPr id="108" name="Google Shape;108;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Business Problem</a:t>
            </a:r>
            <a:endParaRPr/>
          </a:p>
          <a:p>
            <a:pPr indent="-311150" lvl="0" marL="457200" rtl="0" algn="l">
              <a:spcBef>
                <a:spcPts val="0"/>
              </a:spcBef>
              <a:spcAft>
                <a:spcPts val="0"/>
              </a:spcAft>
              <a:buSzPts val="1300"/>
              <a:buChar char="●"/>
            </a:pPr>
            <a:r>
              <a:rPr lang="en"/>
              <a:t>3 Approaches</a:t>
            </a:r>
            <a:endParaRPr/>
          </a:p>
          <a:p>
            <a:pPr indent="-298450" lvl="1" marL="914400" rtl="0" algn="l">
              <a:spcBef>
                <a:spcPts val="0"/>
              </a:spcBef>
              <a:spcAft>
                <a:spcPts val="0"/>
              </a:spcAft>
              <a:buSzPts val="1100"/>
              <a:buChar char="○"/>
            </a:pPr>
            <a:r>
              <a:rPr lang="en"/>
              <a:t>A, Naive Numerical Conversion</a:t>
            </a:r>
            <a:endParaRPr/>
          </a:p>
          <a:p>
            <a:pPr indent="-298450" lvl="1" marL="914400" rtl="0" algn="l">
              <a:spcBef>
                <a:spcPts val="0"/>
              </a:spcBef>
              <a:spcAft>
                <a:spcPts val="0"/>
              </a:spcAft>
              <a:buSzPts val="1100"/>
              <a:buChar char="○"/>
            </a:pPr>
            <a:r>
              <a:rPr lang="en"/>
              <a:t>B, Random Forest</a:t>
            </a:r>
            <a:endParaRPr/>
          </a:p>
          <a:p>
            <a:pPr indent="-298450" lvl="1" marL="914400" rtl="0" algn="l">
              <a:spcBef>
                <a:spcPts val="0"/>
              </a:spcBef>
              <a:spcAft>
                <a:spcPts val="0"/>
              </a:spcAft>
              <a:buSzPts val="1100"/>
              <a:buChar char="○"/>
            </a:pPr>
            <a:r>
              <a:rPr lang="en"/>
              <a:t>C, Stacking </a:t>
            </a:r>
            <a:r>
              <a:rPr lang="en"/>
              <a:t>Classifiers</a:t>
            </a:r>
            <a:endParaRPr/>
          </a:p>
          <a:p>
            <a:pPr indent="-311150" lvl="0" marL="457200" rtl="0" algn="l">
              <a:spcBef>
                <a:spcPts val="0"/>
              </a:spcBef>
              <a:spcAft>
                <a:spcPts val="0"/>
              </a:spcAft>
              <a:buSzPts val="1300"/>
              <a:buChar char="●"/>
            </a:pPr>
            <a:r>
              <a:rPr lang="en"/>
              <a:t>Closing Remarks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A: Naive Numerical Conversion</a:t>
            </a:r>
            <a:endParaRPr/>
          </a:p>
        </p:txBody>
      </p:sp>
      <p:sp>
        <p:nvSpPr>
          <p:cNvPr id="114" name="Google Shape;114;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a:t>
            </a:r>
            <a:r>
              <a:rPr lang="en"/>
              <a:t>quick</a:t>
            </a:r>
            <a:r>
              <a:rPr lang="en"/>
              <a:t> look at the data</a:t>
            </a:r>
            <a:endParaRPr/>
          </a:p>
        </p:txBody>
      </p:sp>
      <p:pic>
        <p:nvPicPr>
          <p:cNvPr id="115" name="Google Shape;115;p17"/>
          <p:cNvPicPr preferRelativeResize="0"/>
          <p:nvPr/>
        </p:nvPicPr>
        <p:blipFill>
          <a:blip r:embed="rId3">
            <a:alphaModFix/>
          </a:blip>
          <a:stretch>
            <a:fillRect/>
          </a:stretch>
        </p:blipFill>
        <p:spPr>
          <a:xfrm>
            <a:off x="1832663" y="2751412"/>
            <a:ext cx="5478675" cy="916025"/>
          </a:xfrm>
          <a:prstGeom prst="rect">
            <a:avLst/>
          </a:prstGeom>
          <a:noFill/>
          <a:ln>
            <a:noFill/>
          </a:ln>
        </p:spPr>
      </p:pic>
      <p:pic>
        <p:nvPicPr>
          <p:cNvPr id="116" name="Google Shape;116;p17"/>
          <p:cNvPicPr preferRelativeResize="0"/>
          <p:nvPr/>
        </p:nvPicPr>
        <p:blipFill>
          <a:blip r:embed="rId4">
            <a:alphaModFix/>
          </a:blip>
          <a:stretch>
            <a:fillRect/>
          </a:stretch>
        </p:blipFill>
        <p:spPr>
          <a:xfrm>
            <a:off x="1939863" y="3869874"/>
            <a:ext cx="5264251" cy="1273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NNC p.2</a:t>
            </a:r>
            <a:endParaRPr/>
          </a:p>
        </p:txBody>
      </p:sp>
      <p:sp>
        <p:nvSpPr>
          <p:cNvPr id="122" name="Google Shape;122;p18"/>
          <p:cNvSpPr txBox="1"/>
          <p:nvPr>
            <p:ph idx="1" type="body"/>
          </p:nvPr>
        </p:nvSpPr>
        <p:spPr>
          <a:xfrm>
            <a:off x="729450" y="2078875"/>
            <a:ext cx="21114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quick breakdown of unique values per column</a:t>
            </a:r>
            <a:endParaRPr/>
          </a:p>
          <a:p>
            <a:pPr indent="0" lvl="0" marL="0" rtl="0" algn="l">
              <a:spcBef>
                <a:spcPts val="1200"/>
              </a:spcBef>
              <a:spcAft>
                <a:spcPts val="1200"/>
              </a:spcAft>
              <a:buNone/>
            </a:pPr>
            <a:r>
              <a:t/>
            </a:r>
            <a:endParaRPr/>
          </a:p>
        </p:txBody>
      </p:sp>
      <p:pic>
        <p:nvPicPr>
          <p:cNvPr id="123" name="Google Shape;123;p18"/>
          <p:cNvPicPr preferRelativeResize="0"/>
          <p:nvPr/>
        </p:nvPicPr>
        <p:blipFill>
          <a:blip r:embed="rId3">
            <a:alphaModFix/>
          </a:blip>
          <a:stretch>
            <a:fillRect/>
          </a:stretch>
        </p:blipFill>
        <p:spPr>
          <a:xfrm>
            <a:off x="4541550" y="1079324"/>
            <a:ext cx="1778425" cy="3128901"/>
          </a:xfrm>
          <a:prstGeom prst="rect">
            <a:avLst/>
          </a:prstGeom>
          <a:noFill/>
          <a:ln>
            <a:noFill/>
          </a:ln>
        </p:spPr>
      </p:pic>
      <p:pic>
        <p:nvPicPr>
          <p:cNvPr id="124" name="Google Shape;124;p18"/>
          <p:cNvPicPr preferRelativeResize="0"/>
          <p:nvPr/>
        </p:nvPicPr>
        <p:blipFill>
          <a:blip r:embed="rId4">
            <a:alphaModFix/>
          </a:blip>
          <a:stretch>
            <a:fillRect/>
          </a:stretch>
        </p:blipFill>
        <p:spPr>
          <a:xfrm>
            <a:off x="6699401" y="1079325"/>
            <a:ext cx="2080424" cy="312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NNC p.3</a:t>
            </a:r>
            <a:endParaRPr/>
          </a:p>
        </p:txBody>
      </p:sp>
      <p:sp>
        <p:nvSpPr>
          <p:cNvPr id="130" name="Google Shape;130;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you can see, the data contains a MASSIVE amount of dimensions when considering the categorical data.</a:t>
            </a:r>
            <a:endParaRPr/>
          </a:p>
          <a:p>
            <a:pPr indent="-311150" lvl="0" marL="457200" rtl="0" algn="l">
              <a:spcBef>
                <a:spcPts val="1200"/>
              </a:spcBef>
              <a:spcAft>
                <a:spcPts val="0"/>
              </a:spcAft>
              <a:buSzPts val="1300"/>
              <a:buChar char="●"/>
            </a:pPr>
            <a:r>
              <a:rPr lang="en"/>
              <a:t>How do we deal with this?</a:t>
            </a:r>
            <a:endParaRPr/>
          </a:p>
          <a:p>
            <a:pPr indent="0" lvl="0" marL="0" rtl="0" algn="l">
              <a:spcBef>
                <a:spcPts val="1200"/>
              </a:spcBef>
              <a:spcAft>
                <a:spcPts val="0"/>
              </a:spcAft>
              <a:buNone/>
            </a:pPr>
            <a:r>
              <a:rPr lang="en"/>
              <a:t>One-Hot Encoding?</a:t>
            </a:r>
            <a:endParaRPr/>
          </a:p>
          <a:p>
            <a:pPr indent="-311150" lvl="0" marL="457200" rtl="0" algn="l">
              <a:spcBef>
                <a:spcPts val="1200"/>
              </a:spcBef>
              <a:spcAft>
                <a:spcPts val="0"/>
              </a:spcAft>
              <a:buSzPts val="1300"/>
              <a:buChar char="●"/>
            </a:pPr>
            <a:r>
              <a:rPr lang="en"/>
              <a:t>Requires a HUGE memory allocation, impossible to do for most single computers</a:t>
            </a:r>
            <a:endParaRPr/>
          </a:p>
          <a:p>
            <a:pPr indent="-311150" lvl="0" marL="457200" rtl="0" algn="l">
              <a:spcBef>
                <a:spcPts val="0"/>
              </a:spcBef>
              <a:spcAft>
                <a:spcPts val="0"/>
              </a:spcAft>
              <a:buSzPts val="1300"/>
              <a:buChar char="●"/>
            </a:pPr>
            <a:r>
              <a:rPr lang="en"/>
              <a:t>Any model fit to the data may become virtually uninterpretable</a:t>
            </a:r>
            <a:endParaRPr/>
          </a:p>
        </p:txBody>
      </p:sp>
      <p:pic>
        <p:nvPicPr>
          <p:cNvPr id="131" name="Google Shape;131;p19"/>
          <p:cNvPicPr preferRelativeResize="0"/>
          <p:nvPr/>
        </p:nvPicPr>
        <p:blipFill>
          <a:blip r:embed="rId3">
            <a:alphaModFix/>
          </a:blip>
          <a:stretch>
            <a:fillRect/>
          </a:stretch>
        </p:blipFill>
        <p:spPr>
          <a:xfrm>
            <a:off x="1731750" y="4954800"/>
            <a:ext cx="5680511" cy="18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NNC p.4</a:t>
            </a:r>
            <a:endParaRPr/>
          </a:p>
        </p:txBody>
      </p:sp>
      <p:sp>
        <p:nvSpPr>
          <p:cNvPr id="137" name="Google Shape;137;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if we just treat categorical data as numeric?</a:t>
            </a:r>
            <a:endParaRPr/>
          </a:p>
          <a:p>
            <a:pPr indent="-311150" lvl="0" marL="457200" rtl="0" algn="l">
              <a:spcBef>
                <a:spcPts val="1200"/>
              </a:spcBef>
              <a:spcAft>
                <a:spcPts val="0"/>
              </a:spcAft>
              <a:buSzPts val="1300"/>
              <a:buChar char="●"/>
            </a:pPr>
            <a:r>
              <a:rPr lang="en"/>
              <a:t>Sounds stupid, but works much better than you may think</a:t>
            </a:r>
            <a:endParaRPr/>
          </a:p>
          <a:p>
            <a:pPr indent="-311150" lvl="0" marL="457200" rtl="0" algn="l">
              <a:spcBef>
                <a:spcPts val="0"/>
              </a:spcBef>
              <a:spcAft>
                <a:spcPts val="0"/>
              </a:spcAft>
              <a:buSzPts val="1300"/>
              <a:buChar char="●"/>
            </a:pPr>
            <a:r>
              <a:rPr lang="en"/>
              <a:t>Each categorical variable already contains a unique numerical identifier</a:t>
            </a:r>
            <a:endParaRPr/>
          </a:p>
        </p:txBody>
      </p:sp>
      <p:sp>
        <p:nvSpPr>
          <p:cNvPr id="138" name="Google Shape;138;p20"/>
          <p:cNvSpPr txBox="1"/>
          <p:nvPr/>
        </p:nvSpPr>
        <p:spPr>
          <a:xfrm>
            <a:off x="729450" y="3659125"/>
            <a:ext cx="3000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'ppl_100' -&gt; 100</a:t>
            </a:r>
            <a:endParaRPr/>
          </a:p>
          <a:p>
            <a:pPr indent="0" lvl="0" marL="0" rtl="0" algn="l">
              <a:spcBef>
                <a:spcPts val="0"/>
              </a:spcBef>
              <a:spcAft>
                <a:spcPts val="0"/>
              </a:spcAft>
              <a:buNone/>
            </a:pPr>
            <a:r>
              <a:rPr lang="en"/>
              <a:t>'ppl_100002' -&gt; 100002</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p:txBody>
      </p:sp>
      <p:sp>
        <p:nvSpPr>
          <p:cNvPr id="139" name="Google Shape;139;p20"/>
          <p:cNvSpPr txBox="1"/>
          <p:nvPr/>
        </p:nvSpPr>
        <p:spPr>
          <a:xfrm>
            <a:off x="1040175" y="32589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people_id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NNC p.5</a:t>
            </a:r>
            <a:endParaRPr/>
          </a:p>
        </p:txBody>
      </p:sp>
      <p:sp>
        <p:nvSpPr>
          <p:cNvPr id="145" name="Google Shape;145;p21"/>
          <p:cNvSpPr txBox="1"/>
          <p:nvPr>
            <p:ph idx="1" type="body"/>
          </p:nvPr>
        </p:nvSpPr>
        <p:spPr>
          <a:xfrm>
            <a:off x="729450" y="2078875"/>
            <a:ext cx="52320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After doing some relatively straightforward data transformations, I was able to train a Catboost model with 87% accuracy on training data, and 87.2% accuracy on unseen (test) data. </a:t>
            </a:r>
            <a:endParaRPr/>
          </a:p>
          <a:p>
            <a:pPr indent="0" lvl="0" marL="0" rtl="0" algn="l">
              <a:spcBef>
                <a:spcPts val="1200"/>
              </a:spcBef>
              <a:spcAft>
                <a:spcPts val="0"/>
              </a:spcAft>
              <a:buNone/>
            </a:pPr>
            <a:r>
              <a:rPr lang="en"/>
              <a:t>Additionally, a (relatively) simple Keras Neural Network achieved 98.5% accuracy on training data, and 97.3% accuracy on unseen (test) data.</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These results seemed shockingly good, so I dug a little bit deeper…</a:t>
            </a:r>
            <a:endParaRPr/>
          </a:p>
        </p:txBody>
      </p:sp>
      <p:pic>
        <p:nvPicPr>
          <p:cNvPr id="146" name="Google Shape;146;p21"/>
          <p:cNvPicPr preferRelativeResize="0"/>
          <p:nvPr/>
        </p:nvPicPr>
        <p:blipFill>
          <a:blip r:embed="rId3">
            <a:alphaModFix/>
          </a:blip>
          <a:stretch>
            <a:fillRect/>
          </a:stretch>
        </p:blipFill>
        <p:spPr>
          <a:xfrm>
            <a:off x="6104775" y="2974475"/>
            <a:ext cx="3039225" cy="2133600"/>
          </a:xfrm>
          <a:prstGeom prst="rect">
            <a:avLst/>
          </a:prstGeom>
          <a:noFill/>
          <a:ln>
            <a:noFill/>
          </a:ln>
        </p:spPr>
      </p:pic>
      <p:pic>
        <p:nvPicPr>
          <p:cNvPr id="147" name="Google Shape;147;p21"/>
          <p:cNvPicPr preferRelativeResize="0"/>
          <p:nvPr/>
        </p:nvPicPr>
        <p:blipFill>
          <a:blip r:embed="rId4">
            <a:alphaModFix/>
          </a:blip>
          <a:stretch>
            <a:fillRect/>
          </a:stretch>
        </p:blipFill>
        <p:spPr>
          <a:xfrm>
            <a:off x="6104775" y="840875"/>
            <a:ext cx="3039225" cy="213359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