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  <p:sldMasterId id="2147483658" r:id="rId2"/>
  </p:sldMasterIdLst>
  <p:notesMasterIdLst>
    <p:notesMasterId r:id="rId45"/>
  </p:notesMasterIdLst>
  <p:handoutMasterIdLst>
    <p:handoutMasterId r:id="rId46"/>
  </p:handoutMasterIdLst>
  <p:sldIdLst>
    <p:sldId id="343" r:id="rId3"/>
    <p:sldId id="342" r:id="rId4"/>
    <p:sldId id="344" r:id="rId5"/>
    <p:sldId id="377" r:id="rId6"/>
    <p:sldId id="378" r:id="rId7"/>
    <p:sldId id="359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92" r:id="rId17"/>
    <p:sldId id="387" r:id="rId18"/>
    <p:sldId id="388" r:id="rId19"/>
    <p:sldId id="389" r:id="rId20"/>
    <p:sldId id="390" r:id="rId21"/>
    <p:sldId id="391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1" r:id="rId30"/>
    <p:sldId id="402" r:id="rId31"/>
    <p:sldId id="410" r:id="rId32"/>
    <p:sldId id="403" r:id="rId33"/>
    <p:sldId id="404" r:id="rId34"/>
    <p:sldId id="405" r:id="rId35"/>
    <p:sldId id="406" r:id="rId36"/>
    <p:sldId id="407" r:id="rId37"/>
    <p:sldId id="408" r:id="rId38"/>
    <p:sldId id="411" r:id="rId39"/>
    <p:sldId id="412" r:id="rId40"/>
    <p:sldId id="414" r:id="rId41"/>
    <p:sldId id="415" r:id="rId42"/>
    <p:sldId id="413" r:id="rId43"/>
    <p:sldId id="416" r:id="rId44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47"/>
    </p:embeddedFont>
    <p:embeddedFont>
      <p:font typeface="나눔고딕" panose="020D0604000000000000" pitchFamily="50" charset="-127"/>
      <p:regular r:id="rId48"/>
      <p:bold r:id="rId49"/>
    </p:embeddedFont>
    <p:embeddedFont>
      <p:font typeface="나눔고딕 ExtraBold" panose="020D0904000000000000" pitchFamily="50" charset="-127"/>
      <p:bold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E1E1E"/>
    <a:srgbClr val="F4540C"/>
    <a:srgbClr val="4CD2A5"/>
    <a:srgbClr val="F48721"/>
    <a:srgbClr val="01284A"/>
    <a:srgbClr val="CC1E50"/>
    <a:srgbClr val="9CC23D"/>
    <a:srgbClr val="0094B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9886" autoAdjust="0"/>
  </p:normalViewPr>
  <p:slideViewPr>
    <p:cSldViewPr snapToGrid="0">
      <p:cViewPr varScale="1">
        <p:scale>
          <a:sx n="75" d="100"/>
          <a:sy n="75" d="100"/>
        </p:scale>
        <p:origin x="76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6E18D42-C368-4D8F-9DEE-0EDD66AB30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F3683-ED37-4959-A5B5-731D4D2A1C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8A52-A1E9-41E1-95FF-F8DB985503B7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F6C846-499E-480B-90F5-9A841CAAF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CC9A19-8CEB-483B-ACA9-A11936A32E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5E766-B6CC-496F-B2B7-DC126AE8DC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5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6C1C6-2644-4734-A7C3-D932BB5E9F21}" type="datetimeFigureOut">
              <a:rPr lang="ko-KR" altLang="en-US" smtClean="0"/>
              <a:pPr/>
              <a:t>2022-03-19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927BC-B07F-4417-BDD2-5F0AD07D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7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82193" y="0"/>
            <a:ext cx="121098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 rot="5400000">
            <a:off x="2667000" y="-2667000"/>
            <a:ext cx="6858000" cy="12192000"/>
          </a:xfrm>
          <a:prstGeom prst="rect">
            <a:avLst/>
          </a:prstGeom>
          <a:solidFill>
            <a:srgbClr val="01284A"/>
          </a:solidFill>
          <a:ln w="25400" cap="flat" cmpd="sng" algn="ctr">
            <a:noFill/>
            <a:prstDash val="solid"/>
          </a:ln>
          <a:effectLst/>
        </p:spPr>
        <p:txBody>
          <a:bodyPr lIns="1260000" rtlCol="0" anchor="ctr"/>
          <a:lstStyle/>
          <a:p>
            <a:pPr latinLnBrk="0"/>
            <a:r>
              <a:rPr lang="en-US" altLang="ko-KR" sz="3200" b="1" kern="0" dirty="0">
                <a:solidFill>
                  <a:srgbClr val="FFFFFF"/>
                </a:solidFill>
              </a:rPr>
              <a:t>                 </a:t>
            </a:r>
            <a:endParaRPr lang="ko-KR" altLang="en-US" sz="3200" b="1" kern="0" dirty="0">
              <a:solidFill>
                <a:srgbClr val="FFFFFF"/>
              </a:solidFill>
            </a:endParaRP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271484" y="1633403"/>
            <a:ext cx="921352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kumimoji="0" lang="ko-KR" altLang="en-US" sz="6000" b="1" i="0" u="none" strike="noStrike" cap="none" spc="-1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/>
                <a:ea typeface="나눔고딕 ExtraBold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28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2271484" y="2488591"/>
            <a:ext cx="9213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kumimoji="0" lang="ko-KR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나눔고딕"/>
                <a:ea typeface="나눔고딕"/>
              </a:defRPr>
            </a:lvl1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Our Business Analysis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 userDrawn="1"/>
        </p:nvSpPr>
        <p:spPr>
          <a:xfrm>
            <a:off x="2271484" y="4009141"/>
            <a:ext cx="216000" cy="18000"/>
          </a:xfrm>
          <a:prstGeom prst="roundRect">
            <a:avLst>
              <a:gd name="adj" fmla="val 525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71484" y="4132821"/>
            <a:ext cx="6361086" cy="559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Mktg. Division 2015. 05. 06</a:t>
            </a:r>
          </a:p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blogyourlife@naver.com</a:t>
            </a: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807070" y="584091"/>
            <a:ext cx="1837499" cy="1861601"/>
            <a:chOff x="841817" y="886788"/>
            <a:chExt cx="1372278" cy="1390278"/>
          </a:xfrm>
        </p:grpSpPr>
        <p:grpSp>
          <p:nvGrpSpPr>
            <p:cNvPr id="42" name="그룹 41"/>
            <p:cNvGrpSpPr>
              <a:grpSpLocks noChangeAspect="1"/>
            </p:cNvGrpSpPr>
            <p:nvPr/>
          </p:nvGrpSpPr>
          <p:grpSpPr>
            <a:xfrm>
              <a:off x="1900982" y="1230653"/>
              <a:ext cx="313113" cy="278157"/>
              <a:chOff x="4608760" y="1838757"/>
              <a:chExt cx="2086641" cy="1853685"/>
            </a:xfrm>
          </p:grpSpPr>
          <p:sp>
            <p:nvSpPr>
              <p:cNvPr id="85" name="사다리꼴 84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사다리꼴 85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사다리꼴 88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사다리꼴 89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/>
            <p:cNvGrpSpPr>
              <a:grpSpLocks noChangeAspect="1"/>
            </p:cNvGrpSpPr>
            <p:nvPr/>
          </p:nvGrpSpPr>
          <p:grpSpPr>
            <a:xfrm>
              <a:off x="1529507" y="1230653"/>
              <a:ext cx="313113" cy="278157"/>
              <a:chOff x="4608760" y="1838757"/>
              <a:chExt cx="2086641" cy="1853685"/>
            </a:xfrm>
          </p:grpSpPr>
          <p:sp>
            <p:nvSpPr>
              <p:cNvPr id="79" name="사다리꼴 78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사다리꼴 79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사다리꼴 80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사다리꼴 81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사다리꼴 82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사다리꼴 83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>
              <a:grpSpLocks noChangeAspect="1"/>
            </p:cNvGrpSpPr>
            <p:nvPr/>
          </p:nvGrpSpPr>
          <p:grpSpPr>
            <a:xfrm rot="10800000">
              <a:off x="1180030" y="1514827"/>
              <a:ext cx="473811" cy="420914"/>
              <a:chOff x="4608760" y="1838757"/>
              <a:chExt cx="2086641" cy="1853685"/>
            </a:xfrm>
          </p:grpSpPr>
          <p:sp>
            <p:nvSpPr>
              <p:cNvPr id="73" name="사다리꼴 72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사다리꼴 73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사다리꼴 74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사다리꼴 75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사다리꼴 76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사다리꼴 77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/>
            <p:cNvGrpSpPr>
              <a:grpSpLocks noChangeAspect="1"/>
            </p:cNvGrpSpPr>
            <p:nvPr/>
          </p:nvGrpSpPr>
          <p:grpSpPr>
            <a:xfrm rot="10800000">
              <a:off x="1439766" y="1998909"/>
              <a:ext cx="313113" cy="278157"/>
              <a:chOff x="4608760" y="1838757"/>
              <a:chExt cx="2086641" cy="1853685"/>
            </a:xfrm>
          </p:grpSpPr>
          <p:sp>
            <p:nvSpPr>
              <p:cNvPr id="67" name="사다리꼴 66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사다리꼴 67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사다리꼴 68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사다리꼴 69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사다리꼴 70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사다리꼴 71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>
              <a:grpSpLocks noChangeAspect="1"/>
            </p:cNvGrpSpPr>
            <p:nvPr/>
          </p:nvGrpSpPr>
          <p:grpSpPr>
            <a:xfrm rot="7200000">
              <a:off x="1712676" y="904266"/>
              <a:ext cx="313113" cy="278157"/>
              <a:chOff x="4608760" y="1838757"/>
              <a:chExt cx="2086641" cy="1853685"/>
            </a:xfrm>
          </p:grpSpPr>
          <p:sp>
            <p:nvSpPr>
              <p:cNvPr id="61" name="사다리꼴 60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사다리꼴 61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사다리꼴 62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사다리꼴 63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사다리꼴 64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사다리꼴 65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>
              <a:grpSpLocks noChangeAspect="1"/>
            </p:cNvGrpSpPr>
            <p:nvPr/>
          </p:nvGrpSpPr>
          <p:grpSpPr>
            <a:xfrm rot="7200000">
              <a:off x="824339" y="1540081"/>
              <a:ext cx="313113" cy="278157"/>
              <a:chOff x="4608760" y="1838757"/>
              <a:chExt cx="2086641" cy="1853685"/>
            </a:xfrm>
          </p:grpSpPr>
          <p:sp>
            <p:nvSpPr>
              <p:cNvPr id="55" name="사다리꼴 54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다리꼴 56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사다리꼴 57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사다리꼴 58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사다리꼴 59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 rot="7200000">
              <a:off x="1006145" y="1222223"/>
              <a:ext cx="313113" cy="278157"/>
              <a:chOff x="4608760" y="1838757"/>
              <a:chExt cx="2086641" cy="1853685"/>
            </a:xfrm>
          </p:grpSpPr>
          <p:sp>
            <p:nvSpPr>
              <p:cNvPr id="49" name="사다리꼴 48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사다리꼴 49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다리꼴 50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사다리꼴 51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사다리꼴 52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다리꼴 53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그룹 90"/>
          <p:cNvGrpSpPr/>
          <p:nvPr userDrawn="1"/>
        </p:nvGrpSpPr>
        <p:grpSpPr>
          <a:xfrm>
            <a:off x="5791184" y="2581067"/>
            <a:ext cx="2647843" cy="2023979"/>
            <a:chOff x="6268508" y="2568027"/>
            <a:chExt cx="2647843" cy="2023979"/>
          </a:xfrm>
        </p:grpSpPr>
        <p:grpSp>
          <p:nvGrpSpPr>
            <p:cNvPr id="92" name="그룹 91"/>
            <p:cNvGrpSpPr>
              <a:grpSpLocks noChangeAspect="1"/>
            </p:cNvGrpSpPr>
            <p:nvPr/>
          </p:nvGrpSpPr>
          <p:grpSpPr>
            <a:xfrm rot="10800000">
              <a:off x="6268508" y="3391800"/>
              <a:ext cx="604159" cy="536710"/>
              <a:chOff x="4608760" y="1838757"/>
              <a:chExt cx="2086641" cy="1853685"/>
            </a:xfrm>
          </p:grpSpPr>
          <p:sp>
            <p:nvSpPr>
              <p:cNvPr id="128" name="사다리꼴 127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사다리꼴 128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사다리꼴 129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사다리꼴 130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사다리꼴 131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사다리꼴 132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 rot="10800000">
              <a:off x="6985278" y="3391800"/>
              <a:ext cx="604159" cy="536710"/>
              <a:chOff x="4608760" y="1838757"/>
              <a:chExt cx="2086641" cy="1853685"/>
            </a:xfrm>
          </p:grpSpPr>
          <p:sp>
            <p:nvSpPr>
              <p:cNvPr id="122" name="사다리꼴 121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사다리꼴 122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사다리꼴 123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사다리꼴 124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사다리꼴 125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사다리꼴 126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그룹 93"/>
            <p:cNvGrpSpPr>
              <a:grpSpLocks noChangeAspect="1"/>
            </p:cNvGrpSpPr>
            <p:nvPr/>
          </p:nvGrpSpPr>
          <p:grpSpPr>
            <a:xfrm>
              <a:off x="7349531" y="2568027"/>
              <a:ext cx="914230" cy="812163"/>
              <a:chOff x="4608760" y="1838757"/>
              <a:chExt cx="2086641" cy="1853685"/>
            </a:xfrm>
          </p:grpSpPr>
          <p:sp>
            <p:nvSpPr>
              <p:cNvPr id="116" name="사다리꼴 115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사다리꼴 117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사다리꼴 118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사다리꼴 119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사다리꼴 120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/>
            <p:cNvGrpSpPr>
              <a:grpSpLocks noChangeAspect="1"/>
            </p:cNvGrpSpPr>
            <p:nvPr/>
          </p:nvGrpSpPr>
          <p:grpSpPr>
            <a:xfrm rot="18000000">
              <a:off x="6631849" y="4021571"/>
              <a:ext cx="604159" cy="536711"/>
              <a:chOff x="4608760" y="1838757"/>
              <a:chExt cx="2086641" cy="1853685"/>
            </a:xfrm>
          </p:grpSpPr>
          <p:sp>
            <p:nvSpPr>
              <p:cNvPr id="110" name="사다리꼴 109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사다리꼴 110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사다리꼴 111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사다리꼴 112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사다리꼴 113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사다리꼴 114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/>
            <p:cNvGrpSpPr>
              <a:grpSpLocks noChangeAspect="1"/>
            </p:cNvGrpSpPr>
            <p:nvPr/>
          </p:nvGrpSpPr>
          <p:grpSpPr>
            <a:xfrm rot="18000000">
              <a:off x="8345916" y="2794751"/>
              <a:ext cx="604159" cy="536711"/>
              <a:chOff x="4608760" y="1838757"/>
              <a:chExt cx="2086641" cy="1853685"/>
            </a:xfrm>
          </p:grpSpPr>
          <p:sp>
            <p:nvSpPr>
              <p:cNvPr id="104" name="사다리꼴 103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사다리꼴 104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사다리꼴 105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사다리꼴 106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사다리꼴 107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사다리꼴 108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/>
            <p:cNvGrpSpPr>
              <a:grpSpLocks noChangeAspect="1"/>
            </p:cNvGrpSpPr>
            <p:nvPr/>
          </p:nvGrpSpPr>
          <p:grpSpPr>
            <a:xfrm rot="18000000">
              <a:off x="7995117" y="3408066"/>
              <a:ext cx="604159" cy="536711"/>
              <a:chOff x="4608760" y="1838757"/>
              <a:chExt cx="2086641" cy="1853685"/>
            </a:xfrm>
          </p:grpSpPr>
          <p:sp>
            <p:nvSpPr>
              <p:cNvPr id="98" name="사다리꼴 97"/>
              <p:cNvSpPr/>
              <p:nvPr/>
            </p:nvSpPr>
            <p:spPr>
              <a:xfrm rot="9000000">
                <a:off x="461515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사다리꼴 98"/>
              <p:cNvSpPr/>
              <p:nvPr/>
            </p:nvSpPr>
            <p:spPr>
              <a:xfrm rot="12600000">
                <a:off x="5482341" y="1838757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사다리꼴 99"/>
              <p:cNvSpPr/>
              <p:nvPr/>
            </p:nvSpPr>
            <p:spPr>
              <a:xfrm rot="5400000">
                <a:off x="4180679" y="2591808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사다리꼴 100"/>
              <p:cNvSpPr/>
              <p:nvPr/>
            </p:nvSpPr>
            <p:spPr>
              <a:xfrm rot="19800000">
                <a:off x="548234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사다리꼴 101"/>
              <p:cNvSpPr/>
              <p:nvPr/>
            </p:nvSpPr>
            <p:spPr>
              <a:xfrm rot="1800000">
                <a:off x="4615151" y="3341935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사다리꼴 102"/>
              <p:cNvSpPr/>
              <p:nvPr/>
            </p:nvSpPr>
            <p:spPr>
              <a:xfrm rot="16200000">
                <a:off x="5916813" y="2591809"/>
                <a:ext cx="1206670" cy="350507"/>
              </a:xfrm>
              <a:prstGeom prst="trapezoid">
                <a:avLst>
                  <a:gd name="adj" fmla="val 57636"/>
                </a:avLst>
              </a:prstGeom>
              <a:solidFill>
                <a:srgbClr val="F4540C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4" name="직사각형 133"/>
          <p:cNvSpPr/>
          <p:nvPr userDrawn="1"/>
        </p:nvSpPr>
        <p:spPr>
          <a:xfrm rot="16200000">
            <a:off x="5538216" y="204214"/>
            <a:ext cx="1115570" cy="12192001"/>
          </a:xfrm>
          <a:prstGeom prst="rect">
            <a:avLst/>
          </a:prstGeom>
          <a:solidFill>
            <a:srgbClr val="F454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8000" b="1" baseline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5D8D5-F00E-404E-97D8-FCA72B1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7533E-FD5A-49F6-B120-5A492920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54F26-FDA8-4B3A-B1E5-FC11BE70E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476EA-7340-4DEB-A010-B3FC94E2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F5DA7-406E-4644-B34E-E5BC3C02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52721-0136-430D-86E7-85673434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C2A6-CB6A-4391-A2E8-29D065A6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4864F-8C27-45B5-BB19-4A9B145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525B2-FAAC-4831-BB28-2FF13F3A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F49EB-62A5-40BA-94E5-F1E1C92BD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4DA93A-C8BD-4A68-8663-21F4965F5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A7434-B574-45FF-9108-F945066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10AD3-E085-4F37-90D1-60AC16D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BD380-2386-409D-8875-863401CD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4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AD1C-D85B-4957-A7C6-BD36923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584FE3-B7DA-4D60-B0F2-03F80250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A907F-6D38-436B-828A-250FB9A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3665C-FE84-4EF0-81C4-B353023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68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2CA25-3250-4C09-96B5-32C40A46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D6C0F4-3137-4266-B9AE-165A71B8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D3E5A-D40D-4199-8278-594DF943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3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0CBFB-0259-4845-A811-2A47CBC4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5FFF6-575B-47E3-8D71-D8F2B281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A219-B1F9-495C-8B6B-8008145E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3AF62-988D-4E37-9825-123A9A56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27508-3100-48F2-BE38-52821CA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4ADE0-11E8-4CA0-BF74-F9281EA3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5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7B0AA-D69C-4F96-8607-B028BAA3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CABAF4-8699-4B16-A2D2-D44C2970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9401A7-BC55-4AE4-99EF-273C5F0C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BD46A-2093-41C7-9257-AB306F1A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5C545-85FA-4C13-B191-619DB94D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5E2C9-29D7-4058-B45D-67E72A10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F109-7B8D-4050-ACD8-A338AC6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9C028-3EC5-45B3-8C06-0931C573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FDD35-E4EA-4406-A4D3-58F3D061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B1D8D-C156-40AE-8149-C4DDDD5C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3AEA2-9AC5-4A85-BD97-514D7639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0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0B494-5B22-460B-95DE-A353F6A20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960E-2D3D-45C3-BA0F-2D5B0340F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4D4AF-4373-4BBE-81FF-5B6078AE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DCCED-9BA2-47E7-AA4E-9042D9A6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93A23-0342-418A-B8D7-326265E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2271484" y="1633403"/>
            <a:ext cx="921352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kumimoji="0" lang="ko-KR" altLang="en-US" sz="6000" b="1" i="0" u="none" strike="noStrike" cap="none" spc="-100" normalizeH="0" baseline="0" dirty="0" smtClean="0">
                <a:ln>
                  <a:noFill/>
                </a:ln>
                <a:solidFill>
                  <a:srgbClr val="01284A"/>
                </a:solidFill>
                <a:effectLst/>
                <a:uLnTx/>
                <a:uFillTx/>
                <a:latin typeface="나눔고딕 ExtraBold"/>
                <a:ea typeface="나눔고딕 ExtraBold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28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2271484" y="2488591"/>
            <a:ext cx="9213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kumimoji="0" lang="ko-KR" altLang="en-US" sz="3200" b="0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나눔고딕"/>
                <a:ea typeface="나눔고딕"/>
              </a:defRPr>
            </a:lvl1pPr>
          </a:lstStyle>
          <a:p>
            <a:pPr marL="0" marR="0" lvl="0" indent="0" fontAlgn="auto" latinLnBrk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Our Business Analysis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71484" y="4132821"/>
            <a:ext cx="6361086" cy="559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Mktg. Division 2015. 05. 06</a:t>
            </a:r>
          </a:p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blogyourlife@naver.com</a:t>
            </a:r>
          </a:p>
        </p:txBody>
      </p:sp>
    </p:spTree>
    <p:extLst>
      <p:ext uri="{BB962C8B-B14F-4D97-AF65-F5344CB8AC3E}">
        <p14:creationId xmlns:p14="http://schemas.microsoft.com/office/powerpoint/2010/main" val="63524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82371" y="525641"/>
            <a:ext cx="10855507" cy="2616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700" b="1" spc="-120" baseline="0" smtClean="0">
                <a:solidFill>
                  <a:srgbClr val="F4540C"/>
                </a:solidFill>
                <a:latin typeface="+mn-ea"/>
                <a:ea typeface="+mn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4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661105" y="809938"/>
            <a:ext cx="108767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3200" b="1" spc="-200" baseline="0" dirty="0" smtClean="0">
                <a:solidFill>
                  <a:srgbClr val="01284A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694732" y="1348328"/>
            <a:ext cx="216000" cy="18000"/>
          </a:xfrm>
          <a:prstGeom prst="roundRect">
            <a:avLst>
              <a:gd name="adj" fmla="val 5256"/>
            </a:avLst>
          </a:prstGeom>
          <a:solidFill>
            <a:srgbClr val="0128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675883" y="1534667"/>
            <a:ext cx="10866259" cy="2215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altLang="ko-KR" sz="1600" b="0" spc="-20" baseline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en-US" altLang="ko-KR" sz="1600" b="0" spc="-2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Each category's percentage contribution to the gross sales</a:t>
            </a:r>
          </a:p>
        </p:txBody>
      </p:sp>
    </p:spTree>
    <p:extLst>
      <p:ext uri="{BB962C8B-B14F-4D97-AF65-F5344CB8AC3E}">
        <p14:creationId xmlns:p14="http://schemas.microsoft.com/office/powerpoint/2010/main" val="44107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82371" y="525641"/>
            <a:ext cx="10855507" cy="2616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700" b="1" spc="-120" baseline="0" smtClean="0">
                <a:solidFill>
                  <a:srgbClr val="F4540C"/>
                </a:solidFill>
                <a:latin typeface="배달"/>
                <a:ea typeface="+mn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4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661105" y="809938"/>
            <a:ext cx="108767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3200" b="1" spc="-200" baseline="0" dirty="0" smtClean="0">
                <a:solidFill>
                  <a:srgbClr val="01284A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694732" y="1348328"/>
            <a:ext cx="216000" cy="18000"/>
          </a:xfrm>
          <a:prstGeom prst="roundRect">
            <a:avLst>
              <a:gd name="adj" fmla="val 5256"/>
            </a:avLst>
          </a:prstGeom>
          <a:solidFill>
            <a:srgbClr val="0128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슬라이드 번호 개체 틀 1"/>
          <p:cNvSpPr txBox="1">
            <a:spLocks/>
          </p:cNvSpPr>
          <p:nvPr userDrawn="1"/>
        </p:nvSpPr>
        <p:spPr>
          <a:xfrm>
            <a:off x="682485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0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82371" y="525641"/>
            <a:ext cx="10855507" cy="2616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700" b="1" spc="-120" baseline="0" smtClean="0">
                <a:solidFill>
                  <a:srgbClr val="F4540C"/>
                </a:solidFill>
                <a:latin typeface="+mn-ea"/>
                <a:ea typeface="+mn-ea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4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661105" y="809938"/>
            <a:ext cx="10876773" cy="4431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3200" b="1" spc="-200" baseline="0" dirty="0" smtClean="0">
                <a:solidFill>
                  <a:srgbClr val="01284A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694732" y="1348328"/>
            <a:ext cx="216000" cy="18000"/>
          </a:xfrm>
          <a:prstGeom prst="roundRect">
            <a:avLst>
              <a:gd name="adj" fmla="val 5256"/>
            </a:avLst>
          </a:prstGeom>
          <a:solidFill>
            <a:srgbClr val="0128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Freeform 57"/>
          <p:cNvSpPr>
            <a:spLocks noEditPoints="1"/>
          </p:cNvSpPr>
          <p:nvPr userDrawn="1"/>
        </p:nvSpPr>
        <p:spPr bwMode="auto">
          <a:xfrm>
            <a:off x="694732" y="1756868"/>
            <a:ext cx="268285" cy="276999"/>
          </a:xfrm>
          <a:custGeom>
            <a:avLst/>
            <a:gdLst>
              <a:gd name="T0" fmla="*/ 2324 w 3330"/>
              <a:gd name="T1" fmla="*/ 1006 h 3429"/>
              <a:gd name="T2" fmla="*/ 2264 w 3330"/>
              <a:gd name="T3" fmla="*/ 1026 h 3429"/>
              <a:gd name="T4" fmla="*/ 2212 w 3330"/>
              <a:gd name="T5" fmla="*/ 1063 h 3429"/>
              <a:gd name="T6" fmla="*/ 1483 w 3330"/>
              <a:gd name="T7" fmla="*/ 1790 h 3429"/>
              <a:gd name="T8" fmla="*/ 1458 w 3330"/>
              <a:gd name="T9" fmla="*/ 1796 h 3429"/>
              <a:gd name="T10" fmla="*/ 1433 w 3330"/>
              <a:gd name="T11" fmla="*/ 1790 h 3429"/>
              <a:gd name="T12" fmla="*/ 1156 w 3330"/>
              <a:gd name="T13" fmla="*/ 1517 h 3429"/>
              <a:gd name="T14" fmla="*/ 1106 w 3330"/>
              <a:gd name="T15" fmla="*/ 1479 h 3429"/>
              <a:gd name="T16" fmla="*/ 1045 w 3330"/>
              <a:gd name="T17" fmla="*/ 1459 h 3429"/>
              <a:gd name="T18" fmla="*/ 981 w 3330"/>
              <a:gd name="T19" fmla="*/ 1459 h 3429"/>
              <a:gd name="T20" fmla="*/ 920 w 3330"/>
              <a:gd name="T21" fmla="*/ 1479 h 3429"/>
              <a:gd name="T22" fmla="*/ 870 w 3330"/>
              <a:gd name="T23" fmla="*/ 1515 h 3429"/>
              <a:gd name="T24" fmla="*/ 848 w 3330"/>
              <a:gd name="T25" fmla="*/ 1540 h 3429"/>
              <a:gd name="T26" fmla="*/ 820 w 3330"/>
              <a:gd name="T27" fmla="*/ 1597 h 3429"/>
              <a:gd name="T28" fmla="*/ 810 w 3330"/>
              <a:gd name="T29" fmla="*/ 1660 h 3429"/>
              <a:gd name="T30" fmla="*/ 820 w 3330"/>
              <a:gd name="T31" fmla="*/ 1722 h 3429"/>
              <a:gd name="T32" fmla="*/ 848 w 3330"/>
              <a:gd name="T33" fmla="*/ 1779 h 3429"/>
              <a:gd name="T34" fmla="*/ 1314 w 3330"/>
              <a:gd name="T35" fmla="*/ 2248 h 3429"/>
              <a:gd name="T36" fmla="*/ 1367 w 3330"/>
              <a:gd name="T37" fmla="*/ 2286 h 3429"/>
              <a:gd name="T38" fmla="*/ 1427 w 3330"/>
              <a:gd name="T39" fmla="*/ 2305 h 3429"/>
              <a:gd name="T40" fmla="*/ 1489 w 3330"/>
              <a:gd name="T41" fmla="*/ 2305 h 3429"/>
              <a:gd name="T42" fmla="*/ 1549 w 3330"/>
              <a:gd name="T43" fmla="*/ 2286 h 3429"/>
              <a:gd name="T44" fmla="*/ 1602 w 3330"/>
              <a:gd name="T45" fmla="*/ 2248 h 3429"/>
              <a:gd name="T46" fmla="*/ 2521 w 3330"/>
              <a:gd name="T47" fmla="*/ 1325 h 3429"/>
              <a:gd name="T48" fmla="*/ 2550 w 3330"/>
              <a:gd name="T49" fmla="*/ 1268 h 3429"/>
              <a:gd name="T50" fmla="*/ 2559 w 3330"/>
              <a:gd name="T51" fmla="*/ 1207 h 3429"/>
              <a:gd name="T52" fmla="*/ 2550 w 3330"/>
              <a:gd name="T53" fmla="*/ 1145 h 3429"/>
              <a:gd name="T54" fmla="*/ 2521 w 3330"/>
              <a:gd name="T55" fmla="*/ 1088 h 3429"/>
              <a:gd name="T56" fmla="*/ 2476 w 3330"/>
              <a:gd name="T57" fmla="*/ 1043 h 3429"/>
              <a:gd name="T58" fmla="*/ 2419 w 3330"/>
              <a:gd name="T59" fmla="*/ 1014 h 3429"/>
              <a:gd name="T60" fmla="*/ 2357 w 3330"/>
              <a:gd name="T61" fmla="*/ 1004 h 3429"/>
              <a:gd name="T62" fmla="*/ 3009 w 3330"/>
              <a:gd name="T63" fmla="*/ 0 h 3429"/>
              <a:gd name="T64" fmla="*/ 3094 w 3330"/>
              <a:gd name="T65" fmla="*/ 12 h 3429"/>
              <a:gd name="T66" fmla="*/ 3170 w 3330"/>
              <a:gd name="T67" fmla="*/ 43 h 3429"/>
              <a:gd name="T68" fmla="*/ 3236 w 3330"/>
              <a:gd name="T69" fmla="*/ 92 h 3429"/>
              <a:gd name="T70" fmla="*/ 3286 w 3330"/>
              <a:gd name="T71" fmla="*/ 157 h 3429"/>
              <a:gd name="T72" fmla="*/ 3318 w 3330"/>
              <a:gd name="T73" fmla="*/ 233 h 3429"/>
              <a:gd name="T74" fmla="*/ 3330 w 3330"/>
              <a:gd name="T75" fmla="*/ 319 h 3429"/>
              <a:gd name="T76" fmla="*/ 3327 w 3330"/>
              <a:gd name="T77" fmla="*/ 2317 h 3429"/>
              <a:gd name="T78" fmla="*/ 3306 w 3330"/>
              <a:gd name="T79" fmla="*/ 2396 h 3429"/>
              <a:gd name="T80" fmla="*/ 3266 w 3330"/>
              <a:gd name="T81" fmla="*/ 2466 h 3429"/>
              <a:gd name="T82" fmla="*/ 3210 w 3330"/>
              <a:gd name="T83" fmla="*/ 2525 h 3429"/>
              <a:gd name="T84" fmla="*/ 1824 w 3330"/>
              <a:gd name="T85" fmla="*/ 3382 h 3429"/>
              <a:gd name="T86" fmla="*/ 1742 w 3330"/>
              <a:gd name="T87" fmla="*/ 3417 h 3429"/>
              <a:gd name="T88" fmla="*/ 1655 w 3330"/>
              <a:gd name="T89" fmla="*/ 3429 h 3429"/>
              <a:gd name="T90" fmla="*/ 1568 w 3330"/>
              <a:gd name="T91" fmla="*/ 3417 h 3429"/>
              <a:gd name="T92" fmla="*/ 1487 w 3330"/>
              <a:gd name="T93" fmla="*/ 3381 h 3429"/>
              <a:gd name="T94" fmla="*/ 117 w 3330"/>
              <a:gd name="T95" fmla="*/ 2525 h 3429"/>
              <a:gd name="T96" fmla="*/ 62 w 3330"/>
              <a:gd name="T97" fmla="*/ 2466 h 3429"/>
              <a:gd name="T98" fmla="*/ 24 w 3330"/>
              <a:gd name="T99" fmla="*/ 2396 h 3429"/>
              <a:gd name="T100" fmla="*/ 3 w 3330"/>
              <a:gd name="T101" fmla="*/ 2318 h 3429"/>
              <a:gd name="T102" fmla="*/ 0 w 3330"/>
              <a:gd name="T103" fmla="*/ 319 h 3429"/>
              <a:gd name="T104" fmla="*/ 12 w 3330"/>
              <a:gd name="T105" fmla="*/ 233 h 3429"/>
              <a:gd name="T106" fmla="*/ 44 w 3330"/>
              <a:gd name="T107" fmla="*/ 157 h 3429"/>
              <a:gd name="T108" fmla="*/ 94 w 3330"/>
              <a:gd name="T109" fmla="*/ 92 h 3429"/>
              <a:gd name="T110" fmla="*/ 158 w 3330"/>
              <a:gd name="T111" fmla="*/ 43 h 3429"/>
              <a:gd name="T112" fmla="*/ 235 w 3330"/>
              <a:gd name="T113" fmla="*/ 12 h 3429"/>
              <a:gd name="T114" fmla="*/ 320 w 3330"/>
              <a:gd name="T115" fmla="*/ 0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30" h="3429">
                <a:moveTo>
                  <a:pt x="2357" y="1004"/>
                </a:moveTo>
                <a:lnTo>
                  <a:pt x="2324" y="1006"/>
                </a:lnTo>
                <a:lnTo>
                  <a:pt x="2293" y="1014"/>
                </a:lnTo>
                <a:lnTo>
                  <a:pt x="2264" y="1026"/>
                </a:lnTo>
                <a:lnTo>
                  <a:pt x="2237" y="1043"/>
                </a:lnTo>
                <a:lnTo>
                  <a:pt x="2212" y="1063"/>
                </a:lnTo>
                <a:lnTo>
                  <a:pt x="1494" y="1781"/>
                </a:lnTo>
                <a:lnTo>
                  <a:pt x="1483" y="1790"/>
                </a:lnTo>
                <a:lnTo>
                  <a:pt x="1472" y="1794"/>
                </a:lnTo>
                <a:lnTo>
                  <a:pt x="1458" y="1796"/>
                </a:lnTo>
                <a:lnTo>
                  <a:pt x="1445" y="1794"/>
                </a:lnTo>
                <a:lnTo>
                  <a:pt x="1433" y="1790"/>
                </a:lnTo>
                <a:lnTo>
                  <a:pt x="1422" y="1781"/>
                </a:lnTo>
                <a:lnTo>
                  <a:pt x="1156" y="1517"/>
                </a:lnTo>
                <a:lnTo>
                  <a:pt x="1132" y="1495"/>
                </a:lnTo>
                <a:lnTo>
                  <a:pt x="1106" y="1479"/>
                </a:lnTo>
                <a:lnTo>
                  <a:pt x="1075" y="1467"/>
                </a:lnTo>
                <a:lnTo>
                  <a:pt x="1045" y="1459"/>
                </a:lnTo>
                <a:lnTo>
                  <a:pt x="1013" y="1456"/>
                </a:lnTo>
                <a:lnTo>
                  <a:pt x="981" y="1459"/>
                </a:lnTo>
                <a:lnTo>
                  <a:pt x="951" y="1467"/>
                </a:lnTo>
                <a:lnTo>
                  <a:pt x="920" y="1479"/>
                </a:lnTo>
                <a:lnTo>
                  <a:pt x="893" y="1495"/>
                </a:lnTo>
                <a:lnTo>
                  <a:pt x="870" y="1515"/>
                </a:lnTo>
                <a:lnTo>
                  <a:pt x="870" y="1517"/>
                </a:lnTo>
                <a:lnTo>
                  <a:pt x="848" y="1540"/>
                </a:lnTo>
                <a:lnTo>
                  <a:pt x="832" y="1567"/>
                </a:lnTo>
                <a:lnTo>
                  <a:pt x="820" y="1597"/>
                </a:lnTo>
                <a:lnTo>
                  <a:pt x="813" y="1627"/>
                </a:lnTo>
                <a:lnTo>
                  <a:pt x="810" y="1660"/>
                </a:lnTo>
                <a:lnTo>
                  <a:pt x="813" y="1692"/>
                </a:lnTo>
                <a:lnTo>
                  <a:pt x="820" y="1722"/>
                </a:lnTo>
                <a:lnTo>
                  <a:pt x="832" y="1752"/>
                </a:lnTo>
                <a:lnTo>
                  <a:pt x="848" y="1779"/>
                </a:lnTo>
                <a:lnTo>
                  <a:pt x="870" y="1803"/>
                </a:lnTo>
                <a:lnTo>
                  <a:pt x="1314" y="2248"/>
                </a:lnTo>
                <a:lnTo>
                  <a:pt x="1339" y="2270"/>
                </a:lnTo>
                <a:lnTo>
                  <a:pt x="1367" y="2286"/>
                </a:lnTo>
                <a:lnTo>
                  <a:pt x="1396" y="2298"/>
                </a:lnTo>
                <a:lnTo>
                  <a:pt x="1427" y="2305"/>
                </a:lnTo>
                <a:lnTo>
                  <a:pt x="1459" y="2308"/>
                </a:lnTo>
                <a:lnTo>
                  <a:pt x="1489" y="2305"/>
                </a:lnTo>
                <a:lnTo>
                  <a:pt x="1520" y="2298"/>
                </a:lnTo>
                <a:lnTo>
                  <a:pt x="1549" y="2286"/>
                </a:lnTo>
                <a:lnTo>
                  <a:pt x="1577" y="2270"/>
                </a:lnTo>
                <a:lnTo>
                  <a:pt x="1602" y="2248"/>
                </a:lnTo>
                <a:lnTo>
                  <a:pt x="2500" y="1351"/>
                </a:lnTo>
                <a:lnTo>
                  <a:pt x="2521" y="1325"/>
                </a:lnTo>
                <a:lnTo>
                  <a:pt x="2538" y="1298"/>
                </a:lnTo>
                <a:lnTo>
                  <a:pt x="2550" y="1268"/>
                </a:lnTo>
                <a:lnTo>
                  <a:pt x="2557" y="1238"/>
                </a:lnTo>
                <a:lnTo>
                  <a:pt x="2559" y="1207"/>
                </a:lnTo>
                <a:lnTo>
                  <a:pt x="2557" y="1175"/>
                </a:lnTo>
                <a:lnTo>
                  <a:pt x="2550" y="1145"/>
                </a:lnTo>
                <a:lnTo>
                  <a:pt x="2538" y="1116"/>
                </a:lnTo>
                <a:lnTo>
                  <a:pt x="2521" y="1088"/>
                </a:lnTo>
                <a:lnTo>
                  <a:pt x="2500" y="1063"/>
                </a:lnTo>
                <a:lnTo>
                  <a:pt x="2476" y="1043"/>
                </a:lnTo>
                <a:lnTo>
                  <a:pt x="2448" y="1026"/>
                </a:lnTo>
                <a:lnTo>
                  <a:pt x="2419" y="1014"/>
                </a:lnTo>
                <a:lnTo>
                  <a:pt x="2388" y="1006"/>
                </a:lnTo>
                <a:lnTo>
                  <a:pt x="2357" y="1004"/>
                </a:lnTo>
                <a:close/>
                <a:moveTo>
                  <a:pt x="320" y="0"/>
                </a:moveTo>
                <a:lnTo>
                  <a:pt x="3009" y="0"/>
                </a:lnTo>
                <a:lnTo>
                  <a:pt x="3053" y="3"/>
                </a:lnTo>
                <a:lnTo>
                  <a:pt x="3094" y="12"/>
                </a:lnTo>
                <a:lnTo>
                  <a:pt x="3134" y="25"/>
                </a:lnTo>
                <a:lnTo>
                  <a:pt x="3170" y="43"/>
                </a:lnTo>
                <a:lnTo>
                  <a:pt x="3205" y="66"/>
                </a:lnTo>
                <a:lnTo>
                  <a:pt x="3236" y="92"/>
                </a:lnTo>
                <a:lnTo>
                  <a:pt x="3263" y="124"/>
                </a:lnTo>
                <a:lnTo>
                  <a:pt x="3286" y="157"/>
                </a:lnTo>
                <a:lnTo>
                  <a:pt x="3304" y="194"/>
                </a:lnTo>
                <a:lnTo>
                  <a:pt x="3318" y="233"/>
                </a:lnTo>
                <a:lnTo>
                  <a:pt x="3327" y="274"/>
                </a:lnTo>
                <a:lnTo>
                  <a:pt x="3330" y="319"/>
                </a:lnTo>
                <a:lnTo>
                  <a:pt x="3330" y="2276"/>
                </a:lnTo>
                <a:lnTo>
                  <a:pt x="3327" y="2317"/>
                </a:lnTo>
                <a:lnTo>
                  <a:pt x="3319" y="2357"/>
                </a:lnTo>
                <a:lnTo>
                  <a:pt x="3306" y="2396"/>
                </a:lnTo>
                <a:lnTo>
                  <a:pt x="3289" y="2432"/>
                </a:lnTo>
                <a:lnTo>
                  <a:pt x="3266" y="2466"/>
                </a:lnTo>
                <a:lnTo>
                  <a:pt x="3240" y="2497"/>
                </a:lnTo>
                <a:lnTo>
                  <a:pt x="3210" y="2525"/>
                </a:lnTo>
                <a:lnTo>
                  <a:pt x="3177" y="2549"/>
                </a:lnTo>
                <a:lnTo>
                  <a:pt x="1824" y="3382"/>
                </a:lnTo>
                <a:lnTo>
                  <a:pt x="1784" y="3402"/>
                </a:lnTo>
                <a:lnTo>
                  <a:pt x="1742" y="3417"/>
                </a:lnTo>
                <a:lnTo>
                  <a:pt x="1699" y="3426"/>
                </a:lnTo>
                <a:lnTo>
                  <a:pt x="1655" y="3429"/>
                </a:lnTo>
                <a:lnTo>
                  <a:pt x="1612" y="3426"/>
                </a:lnTo>
                <a:lnTo>
                  <a:pt x="1568" y="3417"/>
                </a:lnTo>
                <a:lnTo>
                  <a:pt x="1527" y="3402"/>
                </a:lnTo>
                <a:lnTo>
                  <a:pt x="1487" y="3381"/>
                </a:lnTo>
                <a:lnTo>
                  <a:pt x="151" y="2549"/>
                </a:lnTo>
                <a:lnTo>
                  <a:pt x="117" y="2525"/>
                </a:lnTo>
                <a:lnTo>
                  <a:pt x="88" y="2497"/>
                </a:lnTo>
                <a:lnTo>
                  <a:pt x="62" y="2466"/>
                </a:lnTo>
                <a:lnTo>
                  <a:pt x="41" y="2432"/>
                </a:lnTo>
                <a:lnTo>
                  <a:pt x="24" y="2396"/>
                </a:lnTo>
                <a:lnTo>
                  <a:pt x="11" y="2358"/>
                </a:lnTo>
                <a:lnTo>
                  <a:pt x="3" y="2318"/>
                </a:lnTo>
                <a:lnTo>
                  <a:pt x="0" y="2277"/>
                </a:lnTo>
                <a:lnTo>
                  <a:pt x="0" y="319"/>
                </a:lnTo>
                <a:lnTo>
                  <a:pt x="3" y="274"/>
                </a:lnTo>
                <a:lnTo>
                  <a:pt x="12" y="233"/>
                </a:lnTo>
                <a:lnTo>
                  <a:pt x="26" y="194"/>
                </a:lnTo>
                <a:lnTo>
                  <a:pt x="44" y="157"/>
                </a:lnTo>
                <a:lnTo>
                  <a:pt x="67" y="124"/>
                </a:lnTo>
                <a:lnTo>
                  <a:pt x="94" y="92"/>
                </a:lnTo>
                <a:lnTo>
                  <a:pt x="125" y="66"/>
                </a:lnTo>
                <a:lnTo>
                  <a:pt x="158" y="43"/>
                </a:lnTo>
                <a:lnTo>
                  <a:pt x="196" y="25"/>
                </a:lnTo>
                <a:lnTo>
                  <a:pt x="235" y="12"/>
                </a:lnTo>
                <a:lnTo>
                  <a:pt x="277" y="3"/>
                </a:lnTo>
                <a:lnTo>
                  <a:pt x="320" y="0"/>
                </a:lnTo>
                <a:close/>
              </a:path>
            </a:pathLst>
          </a:custGeom>
          <a:solidFill>
            <a:srgbClr val="F4540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4732" y="2315896"/>
            <a:ext cx="216000" cy="18000"/>
          </a:xfrm>
          <a:prstGeom prst="roundRect">
            <a:avLst>
              <a:gd name="adj" fmla="val 5256"/>
            </a:avLst>
          </a:prstGeom>
          <a:solidFill>
            <a:srgbClr val="0128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b="1" spc="-12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23" hasCustomPrompt="1"/>
          </p:nvPr>
        </p:nvSpPr>
        <p:spPr>
          <a:xfrm>
            <a:off x="686106" y="2445239"/>
            <a:ext cx="3791003" cy="20491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600" b="0" spc="-20" baseline="0" dirty="0" smtClean="0">
                <a:solidFill>
                  <a:schemeClr val="bg2">
                    <a:lumMod val="25000"/>
                  </a:schemeClr>
                </a:solidFill>
                <a:latin typeface="+mn-ea"/>
                <a:cs typeface="+mj-cs"/>
              </a:defRPr>
            </a:lvl1pPr>
          </a:lstStyle>
          <a:p>
            <a:pPr marL="0" lvl="0" defTabSz="1193292" latinLnBrk="1">
              <a:spcBef>
                <a:spcPct val="0"/>
              </a:spcBef>
              <a:buNone/>
            </a:pPr>
            <a:r>
              <a:rPr lang="en-US" altLang="ko-KR" dirty="0"/>
              <a:t>MAIN TITLE</a:t>
            </a:r>
            <a:endParaRPr lang="ko-KR" altLang="en-US" dirty="0"/>
          </a:p>
        </p:txBody>
      </p:sp>
      <p:sp>
        <p:nvSpPr>
          <p:cNvPr id="16" name="텍스트 개체 틀 79"/>
          <p:cNvSpPr>
            <a:spLocks noGrp="1"/>
          </p:cNvSpPr>
          <p:nvPr>
            <p:ph type="body" sz="quarter" idx="24" hasCustomPrompt="1"/>
          </p:nvPr>
        </p:nvSpPr>
        <p:spPr>
          <a:xfrm>
            <a:off x="1060273" y="1727346"/>
            <a:ext cx="3439807" cy="3323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lang="ko-KR" altLang="en-US" sz="2400" b="1" spc="-50" dirty="0" smtClean="0">
                <a:solidFill>
                  <a:srgbClr val="01284A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01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48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E1E21-0100-48FE-8BF4-7C3041C3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EEEC-E15E-4ED9-A5EB-235C6C41A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BD373-026D-4CAF-91CE-46333C8B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67B49-7DD6-4060-BCD3-2B682E10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C392A-7AB5-4219-B5D8-3C51A260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1A9E-99F3-4EFC-B0D7-A384D00C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71CA1-0C01-4D3C-9628-BE06EB06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2032A-64FA-4F00-8397-419B4EE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BABA0-12E3-4C3C-B5E6-902B9B91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FF0F5-A088-4A19-A173-646550DB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5FBE-8DD4-4C20-9E5F-2354B0D7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956F8-0963-41DC-B233-28DDBE61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B7B03-09E9-4866-B76C-FA5B7155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41F7E-6037-4EC6-8266-6235F8C4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9397F-A982-47BA-8485-941F3537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9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192000" cy="241540"/>
          </a:xfrm>
          <a:prstGeom prst="rect">
            <a:avLst/>
          </a:prstGeom>
          <a:solidFill>
            <a:srgbClr val="012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1" y="6616460"/>
            <a:ext cx="12192000" cy="241540"/>
          </a:xfrm>
          <a:prstGeom prst="rect">
            <a:avLst/>
          </a:prstGeom>
          <a:solidFill>
            <a:srgbClr val="012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9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0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29459-F6DC-4009-AAE5-5DB88042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33184-6FB8-4A28-9555-29AF4F17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A4FAA-75BE-4D84-A93A-B8299CDF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F18C-36A3-43C6-BDB7-C91224A3F5A2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7383A-2E39-43B6-A33D-8A7EC646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D7917-961A-4003-B442-DB0595AF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BD1-044D-4EF2-A166-4B62E790D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tep/24" TargetMode="External"/><Relationship Id="rId2" Type="http://schemas.openxmlformats.org/officeDocument/2006/relationships/hyperlink" Target="https://programmers.co.kr/learn/courses/30/parts/1242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533B75-7F9E-4BEB-9FE4-E5A24C4D5D36}"/>
              </a:ext>
            </a:extLst>
          </p:cNvPr>
          <p:cNvSpPr/>
          <p:nvPr/>
        </p:nvSpPr>
        <p:spPr>
          <a:xfrm>
            <a:off x="3462131" y="2012674"/>
            <a:ext cx="5267739" cy="2832652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91BBF-0E65-4971-BCDA-CF2A308EE26F}"/>
              </a:ext>
            </a:extLst>
          </p:cNvPr>
          <p:cNvSpPr txBox="1"/>
          <p:nvPr/>
        </p:nvSpPr>
        <p:spPr>
          <a:xfrm>
            <a:off x="4997783" y="2349390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알고리즘 스터디 </a:t>
            </a:r>
            <a:r>
              <a:rPr lang="en-US" altLang="ko-KR" sz="1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주차 발표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066D5B-9138-4F2A-9EA1-E2DB579D1022}"/>
              </a:ext>
            </a:extLst>
          </p:cNvPr>
          <p:cNvSpPr txBox="1"/>
          <p:nvPr/>
        </p:nvSpPr>
        <p:spPr>
          <a:xfrm>
            <a:off x="4938472" y="3136613"/>
            <a:ext cx="2315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 / DFS</a:t>
            </a:r>
            <a:endParaRPr lang="ko-KR" altLang="en-US" sz="32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F3476-B58F-4071-86DB-AD6FF665349B}"/>
              </a:ext>
            </a:extLst>
          </p:cNvPr>
          <p:cNvSpPr txBox="1"/>
          <p:nvPr/>
        </p:nvSpPr>
        <p:spPr>
          <a:xfrm>
            <a:off x="5760812" y="39920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윤민수</a:t>
            </a:r>
          </a:p>
        </p:txBody>
      </p:sp>
    </p:spTree>
    <p:extLst>
      <p:ext uri="{BB962C8B-B14F-4D97-AF65-F5344CB8AC3E}">
        <p14:creationId xmlns:p14="http://schemas.microsoft.com/office/powerpoint/2010/main" val="123750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47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4 -&gt; 6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57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4 -&gt; 6 -&gt; 2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3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어떻게 구현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346DB-1D46-4F37-AB1D-78B87DCCF188}"/>
              </a:ext>
            </a:extLst>
          </p:cNvPr>
          <p:cNvSpPr txBox="1"/>
          <p:nvPr/>
        </p:nvSpPr>
        <p:spPr>
          <a:xfrm>
            <a:off x="661105" y="1666932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highlight>
                  <a:srgbClr val="00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재귀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를 활용해서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269C2-2346-46B6-9AE8-EAF6CDF0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90" y="1409076"/>
            <a:ext cx="8079105" cy="49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404A7-E6C7-4BF7-92EA-B1CACB209502}"/>
              </a:ext>
            </a:extLst>
          </p:cNvPr>
          <p:cNvSpPr txBox="1"/>
          <p:nvPr/>
        </p:nvSpPr>
        <p:spPr>
          <a:xfrm>
            <a:off x="6766560" y="5311833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-1,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8A0548-6D50-45B1-8D1E-00DE42A68AF9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BE331D-1B91-44E3-8A59-9B84A8234C6F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A061F-DD8E-41B3-B362-CF048714C6FA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B07E23-EEF1-4016-B7C0-FD132F242632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2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6D690-3CB9-4C7F-B7EE-8F60D9031C5C}"/>
              </a:ext>
            </a:extLst>
          </p:cNvPr>
          <p:cNvSpPr txBox="1"/>
          <p:nvPr/>
        </p:nvSpPr>
        <p:spPr>
          <a:xfrm>
            <a:off x="6766560" y="5311833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-1,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96D370-F3B5-4FE2-8C1A-6F3197F929BC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645F61-A16D-43F5-B509-974131E5805C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A85CCB-2DB6-4B56-A64E-0E3F385C6B06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476C55-E0F7-4048-99BB-80A1B42535CB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92F064-9EBB-4122-912C-BC323F44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6" y="2145899"/>
            <a:ext cx="5764528" cy="35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346CD-65C5-4913-BAC7-CFA6B86E326E}"/>
              </a:ext>
            </a:extLst>
          </p:cNvPr>
          <p:cNvSpPr txBox="1"/>
          <p:nvPr/>
        </p:nvSpPr>
        <p:spPr>
          <a:xfrm>
            <a:off x="6766560" y="5311833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125CA7-A966-4A1B-97C0-83E13ADF0BAF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D4B332-A5AA-4B42-8092-34B8308609B8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0776E9-8653-4199-BD78-08EA72EFA5F9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FCCE62-3E8A-4820-8A68-7BC25C6BB7EF}"/>
              </a:ext>
            </a:extLst>
          </p:cNvPr>
          <p:cNvSpPr/>
          <p:nvPr/>
        </p:nvSpPr>
        <p:spPr>
          <a:xfrm>
            <a:off x="9306560" y="3894349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673BC-2699-48B6-8541-F3B394D7EF44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508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FB4E0-82DF-42AB-9DA8-8FD24C45D2C3}"/>
              </a:ext>
            </a:extLst>
          </p:cNvPr>
          <p:cNvSpPr txBox="1"/>
          <p:nvPr/>
        </p:nvSpPr>
        <p:spPr>
          <a:xfrm>
            <a:off x="6766560" y="5311833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1, -1, 2,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8E66B-1485-46BE-8B42-3227D8DAF520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5C3FE-6FF9-4875-B8FE-1176F50E3CF6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C53FC2-521E-4C4B-8675-E9AAEAF20D07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6BC58B-920C-4D8F-97C4-926D54EE30A1}"/>
              </a:ext>
            </a:extLst>
          </p:cNvPr>
          <p:cNvSpPr/>
          <p:nvPr/>
        </p:nvSpPr>
        <p:spPr>
          <a:xfrm>
            <a:off x="9306560" y="3894349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15A5EE-177A-4A3B-AA66-9F3273250FDE}"/>
              </a:ext>
            </a:extLst>
          </p:cNvPr>
          <p:cNvSpPr/>
          <p:nvPr/>
        </p:nvSpPr>
        <p:spPr>
          <a:xfrm>
            <a:off x="9306560" y="3512166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984EB-8775-4177-A534-610E98DFD37A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97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84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5FE36-83EE-4761-B0B7-BFE5EB28E653}"/>
              </a:ext>
            </a:extLst>
          </p:cNvPr>
          <p:cNvSpPr txBox="1"/>
          <p:nvPr/>
        </p:nvSpPr>
        <p:spPr>
          <a:xfrm>
            <a:off x="6766560" y="5311833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1, 2, 2,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AAEDC-1EE3-44DB-BCFA-CC594038FFDF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9D27B-0F7F-486E-A952-40E9623F6CBC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39ED5-0BA4-4196-8A5B-462277D8A6D6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CA6699-FCEB-42CC-BF9C-6FED3EFC8CDA}"/>
              </a:ext>
            </a:extLst>
          </p:cNvPr>
          <p:cNvSpPr/>
          <p:nvPr/>
        </p:nvSpPr>
        <p:spPr>
          <a:xfrm>
            <a:off x="9306560" y="3894349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5EF2E6-1D15-4821-904C-2368B46E1B25}"/>
              </a:ext>
            </a:extLst>
          </p:cNvPr>
          <p:cNvSpPr/>
          <p:nvPr/>
        </p:nvSpPr>
        <p:spPr>
          <a:xfrm>
            <a:off x="9306560" y="3512166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B4A8A-7D4E-4EC1-8D83-1036D51B1CA5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3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4 -&gt; 6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C45D4-2AE3-40A9-BAC2-FE5FEE1A172D}"/>
              </a:ext>
            </a:extLst>
          </p:cNvPr>
          <p:cNvSpPr txBox="1"/>
          <p:nvPr/>
        </p:nvSpPr>
        <p:spPr>
          <a:xfrm>
            <a:off x="6766560" y="5311833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1, 2, 2, 3]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319BE0-E076-43F5-8335-53A27445F12C}"/>
              </a:ext>
            </a:extLst>
          </p:cNvPr>
          <p:cNvSpPr/>
          <p:nvPr/>
        </p:nvSpPr>
        <p:spPr>
          <a:xfrm>
            <a:off x="9306560" y="1797853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3B556-4D70-4D51-BE6B-847A1814C430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061FA6-3A46-477E-9596-F6BF211F5138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FEEB7B-717A-45E7-A53B-03B8A161D2FC}"/>
              </a:ext>
            </a:extLst>
          </p:cNvPr>
          <p:cNvSpPr/>
          <p:nvPr/>
        </p:nvSpPr>
        <p:spPr>
          <a:xfrm>
            <a:off x="9306560" y="3894349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6C0D1D-ADCD-4414-BCBB-B4585CC1C377}"/>
              </a:ext>
            </a:extLst>
          </p:cNvPr>
          <p:cNvSpPr/>
          <p:nvPr/>
        </p:nvSpPr>
        <p:spPr>
          <a:xfrm>
            <a:off x="9306560" y="3512166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29E2AE-8BF2-4EAB-8BD6-1785E5B87243}"/>
              </a:ext>
            </a:extLst>
          </p:cNvPr>
          <p:cNvSpPr/>
          <p:nvPr/>
        </p:nvSpPr>
        <p:spPr>
          <a:xfrm>
            <a:off x="9306560" y="3138083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E50E0-CAF5-440D-B9E6-30F0967A2504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3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301512" y="445005"/>
            <a:ext cx="9213524" cy="8309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INDEX</a:t>
            </a:r>
            <a:endParaRPr lang="en-US" altLang="ko-KR" dirty="0">
              <a:solidFill>
                <a:srgbClr val="F4540C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1331" y="1574134"/>
            <a:ext cx="1854866" cy="1854866"/>
            <a:chOff x="974254" y="3187367"/>
            <a:chExt cx="1854866" cy="1854866"/>
          </a:xfrm>
        </p:grpSpPr>
        <p:sp>
          <p:nvSpPr>
            <p:cNvPr id="2" name="타원 1"/>
            <p:cNvSpPr/>
            <p:nvPr/>
          </p:nvSpPr>
          <p:spPr>
            <a:xfrm>
              <a:off x="974254" y="3187367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8787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658179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1104024" y="4114800"/>
              <a:ext cx="1647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BFS / DFS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26197" y="3452299"/>
            <a:ext cx="1854866" cy="1854866"/>
            <a:chOff x="974254" y="3187367"/>
            <a:chExt cx="1854866" cy="1854866"/>
          </a:xfrm>
        </p:grpSpPr>
        <p:sp>
          <p:nvSpPr>
            <p:cNvPr id="25" name="타원 24"/>
            <p:cNvSpPr/>
            <p:nvPr/>
          </p:nvSpPr>
          <p:spPr>
            <a:xfrm>
              <a:off x="974254" y="3187367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58787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658179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104024" y="4114800"/>
              <a:ext cx="1647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+mj-ea"/>
                  <a:ea typeface="+mj-ea"/>
                </a:rPr>
                <a:t>DFS</a:t>
              </a:r>
              <a:endParaRPr lang="ko-KR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340477" y="1574134"/>
            <a:ext cx="1854866" cy="1854866"/>
            <a:chOff x="974254" y="3187367"/>
            <a:chExt cx="1854866" cy="1854866"/>
          </a:xfrm>
        </p:grpSpPr>
        <p:sp>
          <p:nvSpPr>
            <p:cNvPr id="31" name="타원 30"/>
            <p:cNvSpPr/>
            <p:nvPr/>
          </p:nvSpPr>
          <p:spPr>
            <a:xfrm>
              <a:off x="974254" y="3187367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8787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1658179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04024" y="4033775"/>
              <a:ext cx="1647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/>
                <a:t>BFS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2174" y="3452299"/>
            <a:ext cx="1854866" cy="1854866"/>
            <a:chOff x="-2338" y="3189832"/>
            <a:chExt cx="1854866" cy="1854866"/>
          </a:xfrm>
        </p:grpSpPr>
        <p:sp>
          <p:nvSpPr>
            <p:cNvPr id="36" name="타원 35"/>
            <p:cNvSpPr/>
            <p:nvPr/>
          </p:nvSpPr>
          <p:spPr>
            <a:xfrm>
              <a:off x="-2338" y="3189832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939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00490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8462" y="4056925"/>
              <a:ext cx="1747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dirty="0"/>
                <a:t>점검</a:t>
              </a:r>
            </a:p>
          </p:txBody>
        </p:sp>
      </p:grpSp>
      <p:cxnSp>
        <p:nvCxnSpPr>
          <p:cNvPr id="9" name="직선 연결선 8"/>
          <p:cNvCxnSpPr>
            <a:stCxn id="2" idx="5"/>
            <a:endCxn id="25" idx="1"/>
          </p:cNvCxnSpPr>
          <p:nvPr/>
        </p:nvCxnSpPr>
        <p:spPr>
          <a:xfrm>
            <a:off x="2254558" y="3157361"/>
            <a:ext cx="543278" cy="566577"/>
          </a:xfrm>
          <a:prstGeom prst="line">
            <a:avLst/>
          </a:prstGeom>
          <a:ln w="57150">
            <a:solidFill>
              <a:srgbClr val="01284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5" idx="7"/>
            <a:endCxn id="31" idx="3"/>
          </p:cNvCxnSpPr>
          <p:nvPr/>
        </p:nvCxnSpPr>
        <p:spPr>
          <a:xfrm flipV="1">
            <a:off x="4109424" y="3157361"/>
            <a:ext cx="502692" cy="566577"/>
          </a:xfrm>
          <a:prstGeom prst="line">
            <a:avLst/>
          </a:prstGeom>
          <a:ln w="57150">
            <a:solidFill>
              <a:srgbClr val="01284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1" idx="5"/>
            <a:endCxn id="36" idx="1"/>
          </p:cNvCxnSpPr>
          <p:nvPr/>
        </p:nvCxnSpPr>
        <p:spPr>
          <a:xfrm>
            <a:off x="5923704" y="3157361"/>
            <a:ext cx="570109" cy="566577"/>
          </a:xfrm>
          <a:prstGeom prst="line">
            <a:avLst/>
          </a:prstGeom>
          <a:ln w="57150">
            <a:solidFill>
              <a:srgbClr val="01284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EB6363-9B05-4307-9F8C-40A3070117C1}"/>
              </a:ext>
            </a:extLst>
          </p:cNvPr>
          <p:cNvCxnSpPr>
            <a:cxnSpLocks/>
            <a:stCxn id="45" idx="3"/>
            <a:endCxn id="36" idx="7"/>
          </p:cNvCxnSpPr>
          <p:nvPr/>
        </p:nvCxnSpPr>
        <p:spPr>
          <a:xfrm flipH="1">
            <a:off x="7805401" y="3133333"/>
            <a:ext cx="475861" cy="590605"/>
          </a:xfrm>
          <a:prstGeom prst="line">
            <a:avLst/>
          </a:prstGeom>
          <a:ln w="57150">
            <a:solidFill>
              <a:srgbClr val="01284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BD2B01-8A31-4A66-BCC2-4E2C2ECB82C6}"/>
              </a:ext>
            </a:extLst>
          </p:cNvPr>
          <p:cNvGrpSpPr/>
          <p:nvPr/>
        </p:nvGrpSpPr>
        <p:grpSpPr>
          <a:xfrm>
            <a:off x="8009623" y="1550106"/>
            <a:ext cx="1854866" cy="1854866"/>
            <a:chOff x="974254" y="3187367"/>
            <a:chExt cx="1854866" cy="185486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75EACDF-6E87-43BA-B47B-31CFBF88F8D6}"/>
                </a:ext>
              </a:extLst>
            </p:cNvPr>
            <p:cNvSpPr/>
            <p:nvPr/>
          </p:nvSpPr>
          <p:spPr>
            <a:xfrm>
              <a:off x="974254" y="3187367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74F857-B86B-402B-A713-0BA9F705041F}"/>
                </a:ext>
              </a:extLst>
            </p:cNvPr>
            <p:cNvSpPr txBox="1"/>
            <p:nvPr/>
          </p:nvSpPr>
          <p:spPr>
            <a:xfrm>
              <a:off x="1558787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F4DCF3D-8747-4C91-A85C-831F10B31C49}"/>
                </a:ext>
              </a:extLst>
            </p:cNvPr>
            <p:cNvCxnSpPr/>
            <p:nvPr/>
          </p:nvCxnSpPr>
          <p:spPr>
            <a:xfrm>
              <a:off x="1658179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873398-FA4C-4E7C-B8B5-278466BB659E}"/>
                </a:ext>
              </a:extLst>
            </p:cNvPr>
            <p:cNvSpPr txBox="1"/>
            <p:nvPr/>
          </p:nvSpPr>
          <p:spPr>
            <a:xfrm>
              <a:off x="1104024" y="4080075"/>
              <a:ext cx="1647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bg1"/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dirty="0"/>
                <a:t>추천 문제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909D7DB-B4AA-4E5A-B5CA-EEEB8C0E2F84}"/>
              </a:ext>
            </a:extLst>
          </p:cNvPr>
          <p:cNvGrpSpPr/>
          <p:nvPr/>
        </p:nvGrpSpPr>
        <p:grpSpPr>
          <a:xfrm>
            <a:off x="9918152" y="3452299"/>
            <a:ext cx="1854866" cy="1854866"/>
            <a:chOff x="974254" y="3187367"/>
            <a:chExt cx="1854866" cy="1854866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B275E0F-9B2E-4C32-85BE-6CF5F973DB5A}"/>
                </a:ext>
              </a:extLst>
            </p:cNvPr>
            <p:cNvSpPr/>
            <p:nvPr/>
          </p:nvSpPr>
          <p:spPr>
            <a:xfrm>
              <a:off x="974254" y="3187367"/>
              <a:ext cx="1854866" cy="1854866"/>
            </a:xfrm>
            <a:prstGeom prst="ellipse">
              <a:avLst/>
            </a:prstGeom>
            <a:solidFill>
              <a:srgbClr val="012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B03ABC-38EB-4D94-8FC4-38D9729EAC77}"/>
                </a:ext>
              </a:extLst>
            </p:cNvPr>
            <p:cNvSpPr txBox="1"/>
            <p:nvPr/>
          </p:nvSpPr>
          <p:spPr>
            <a:xfrm>
              <a:off x="1558787" y="3329609"/>
              <a:ext cx="685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06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B0300A3-0E77-426A-AE1D-E1C490EBEA07}"/>
                </a:ext>
              </a:extLst>
            </p:cNvPr>
            <p:cNvCxnSpPr/>
            <p:nvPr/>
          </p:nvCxnSpPr>
          <p:spPr>
            <a:xfrm>
              <a:off x="1658179" y="3914384"/>
              <a:ext cx="48701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999EFF-FFB0-453A-967E-8CFD18C1A1E5}"/>
                </a:ext>
              </a:extLst>
            </p:cNvPr>
            <p:cNvSpPr txBox="1"/>
            <p:nvPr/>
          </p:nvSpPr>
          <p:spPr>
            <a:xfrm>
              <a:off x="1104024" y="4114800"/>
              <a:ext cx="16476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+mj-ea"/>
                  <a:ea typeface="+mj-ea"/>
                </a:rPr>
                <a:t>예시</a:t>
              </a: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6660644-E041-4365-A3B2-9791CA49163F}"/>
              </a:ext>
            </a:extLst>
          </p:cNvPr>
          <p:cNvCxnSpPr>
            <a:cxnSpLocks/>
            <a:stCxn id="45" idx="5"/>
            <a:endCxn id="50" idx="1"/>
          </p:cNvCxnSpPr>
          <p:nvPr/>
        </p:nvCxnSpPr>
        <p:spPr>
          <a:xfrm>
            <a:off x="9592850" y="3133333"/>
            <a:ext cx="596941" cy="590605"/>
          </a:xfrm>
          <a:prstGeom prst="line">
            <a:avLst/>
          </a:prstGeom>
          <a:ln w="57150">
            <a:solidFill>
              <a:srgbClr val="01284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966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4 -&gt; 6 -&gt; 2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DF3108-AC65-4296-ADAC-D107E89E9A47}"/>
              </a:ext>
            </a:extLst>
          </p:cNvPr>
          <p:cNvSpPr txBox="1"/>
          <p:nvPr/>
        </p:nvSpPr>
        <p:spPr>
          <a:xfrm>
            <a:off x="6766560" y="5311833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1, 1, 2, 2, 3]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F754B4-6231-45F8-BB25-36F7C5D3A014}"/>
              </a:ext>
            </a:extLst>
          </p:cNvPr>
          <p:cNvSpPr/>
          <p:nvPr/>
        </p:nvSpPr>
        <p:spPr>
          <a:xfrm>
            <a:off x="9306560" y="1787487"/>
            <a:ext cx="1605280" cy="2834640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27347-09A8-4718-ABD2-20EC8D8838AD}"/>
              </a:ext>
            </a:extLst>
          </p:cNvPr>
          <p:cNvSpPr txBox="1"/>
          <p:nvPr/>
        </p:nvSpPr>
        <p:spPr>
          <a:xfrm>
            <a:off x="9629742" y="1614974"/>
            <a:ext cx="95891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Stack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81103A-C5A1-4DE7-B99C-AFC51F195EE0}"/>
              </a:ext>
            </a:extLst>
          </p:cNvPr>
          <p:cNvSpPr/>
          <p:nvPr/>
        </p:nvSpPr>
        <p:spPr>
          <a:xfrm>
            <a:off x="9306560" y="4276532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F62ED8-0AE3-4D5E-B38B-D6111F01D9CF}"/>
              </a:ext>
            </a:extLst>
          </p:cNvPr>
          <p:cNvSpPr/>
          <p:nvPr/>
        </p:nvSpPr>
        <p:spPr>
          <a:xfrm>
            <a:off x="9306560" y="3894349"/>
            <a:ext cx="1605280" cy="382183"/>
          </a:xfrm>
          <a:prstGeom prst="rect">
            <a:avLst/>
          </a:prstGeom>
          <a:ln w="38100">
            <a:solidFill>
              <a:srgbClr val="F4540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5E02DC-1252-49F2-ADCF-DFAB80063E4B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[1,5,4], [3,6],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16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2976880" y="125313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214376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497840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407416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171704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339344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274320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13360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298704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381000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400304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5496870" y="3464574"/>
            <a:ext cx="6577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현재 정점에서 연결된 정점을 방문하고 다음으로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넘어감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번부터 시작한다고 가정</a:t>
            </a:r>
          </a:p>
        </p:txBody>
      </p:sp>
    </p:spTree>
    <p:extLst>
      <p:ext uri="{BB962C8B-B14F-4D97-AF65-F5344CB8AC3E}">
        <p14:creationId xmlns:p14="http://schemas.microsoft.com/office/powerpoint/2010/main" val="356313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7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1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52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4 -&gt;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8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4 -&gt; 6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8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7433869" y="4487448"/>
            <a:ext cx="4690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4 -&gt; 6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4D8F7-0383-4D15-BBB0-7C7E62E7A9A4}"/>
              </a:ext>
            </a:extLst>
          </p:cNvPr>
          <p:cNvSpPr txBox="1"/>
          <p:nvPr/>
        </p:nvSpPr>
        <p:spPr>
          <a:xfrm>
            <a:off x="7433869" y="3992700"/>
            <a:ext cx="449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5 -&gt; 4 -&gt; 6 -&gt; 2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769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어떻게 구현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346DB-1D46-4F37-AB1D-78B87DCCF188}"/>
              </a:ext>
            </a:extLst>
          </p:cNvPr>
          <p:cNvSpPr txBox="1"/>
          <p:nvPr/>
        </p:nvSpPr>
        <p:spPr>
          <a:xfrm>
            <a:off x="661105" y="1666932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highlight>
                  <a:srgbClr val="00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를 활용해서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EE4D74-DAEC-4707-BB21-B033864F8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60"/>
          <a:stretch/>
        </p:blipFill>
        <p:spPr>
          <a:xfrm>
            <a:off x="3888422" y="416016"/>
            <a:ext cx="6373178" cy="60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8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01. BFS /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 / DFS </a:t>
            </a:r>
            <a:r>
              <a:rPr lang="ko-KR" altLang="en-US" dirty="0"/>
              <a:t>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2BC20-21D1-48AA-BFA2-A42114E7BC48}"/>
              </a:ext>
            </a:extLst>
          </p:cNvPr>
          <p:cNvSpPr txBox="1"/>
          <p:nvPr/>
        </p:nvSpPr>
        <p:spPr>
          <a:xfrm>
            <a:off x="682371" y="2358428"/>
            <a:ext cx="5540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BFS: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Breadth-First  Search (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너비우선탐색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40266-9ED9-4479-A29F-7363209580AF}"/>
              </a:ext>
            </a:extLst>
          </p:cNvPr>
          <p:cNvSpPr txBox="1"/>
          <p:nvPr/>
        </p:nvSpPr>
        <p:spPr>
          <a:xfrm>
            <a:off x="682371" y="3228945"/>
            <a:ext cx="5200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Depth-First Search (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깊이우선탐색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76EC-BC61-43C9-BB55-9E9F22C8FA86}"/>
              </a:ext>
            </a:extLst>
          </p:cNvPr>
          <p:cNvSpPr txBox="1"/>
          <p:nvPr/>
        </p:nvSpPr>
        <p:spPr>
          <a:xfrm>
            <a:off x="3994120" y="4559802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※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그래프를 탐색하는 방법</a:t>
            </a:r>
          </a:p>
        </p:txBody>
      </p:sp>
    </p:spTree>
    <p:extLst>
      <p:ext uri="{BB962C8B-B14F-4D97-AF65-F5344CB8AC3E}">
        <p14:creationId xmlns:p14="http://schemas.microsoft.com/office/powerpoint/2010/main" val="418052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21F273-FD16-4001-95F8-24B4EA4B2FAD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C735E6-F4AF-4E7C-9E28-6D68B1B4A3D0}"/>
              </a:ext>
            </a:extLst>
          </p:cNvPr>
          <p:cNvSpPr txBox="1"/>
          <p:nvPr/>
        </p:nvSpPr>
        <p:spPr>
          <a:xfrm>
            <a:off x="6766560" y="4791336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(3, 1) , (2,1)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6CF6FB-4818-4658-A5B5-224225F892A1}"/>
              </a:ext>
            </a:extLst>
          </p:cNvPr>
          <p:cNvSpPr txBox="1"/>
          <p:nvPr/>
        </p:nvSpPr>
        <p:spPr>
          <a:xfrm>
            <a:off x="6766560" y="5311833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-1,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29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63BD7B-CD34-4565-83A1-4D92E6023B83}"/>
              </a:ext>
            </a:extLst>
          </p:cNvPr>
          <p:cNvSpPr txBox="1"/>
          <p:nvPr/>
        </p:nvSpPr>
        <p:spPr>
          <a:xfrm>
            <a:off x="6766560" y="5311833"/>
            <a:ext cx="375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-1,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686F9-E591-4A3E-B877-A3167FDA5445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EDBBF-0F35-48D5-9FB9-C80A60D0B56D}"/>
              </a:ext>
            </a:extLst>
          </p:cNvPr>
          <p:cNvSpPr txBox="1"/>
          <p:nvPr/>
        </p:nvSpPr>
        <p:spPr>
          <a:xfrm>
            <a:off x="6766560" y="4791336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(3, 1) , (2,1)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7356CC0-1833-4A68-B950-AE9002B1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60"/>
          <a:stretch/>
        </p:blipFill>
        <p:spPr>
          <a:xfrm>
            <a:off x="295095" y="1825265"/>
            <a:ext cx="5130345" cy="48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7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69FB1B-6DFB-4EBF-A0F8-F59B75B7C078}"/>
              </a:ext>
            </a:extLst>
          </p:cNvPr>
          <p:cNvSpPr txBox="1"/>
          <p:nvPr/>
        </p:nvSpPr>
        <p:spPr>
          <a:xfrm>
            <a:off x="6766560" y="5311833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-1, 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0DB890-EF2C-4250-87EA-7EBB976544D6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3E59D6-3F5F-4C5B-B09A-A576A3F9B8A2}"/>
              </a:ext>
            </a:extLst>
          </p:cNvPr>
          <p:cNvSpPr txBox="1"/>
          <p:nvPr/>
        </p:nvSpPr>
        <p:spPr>
          <a:xfrm>
            <a:off x="6766560" y="4791336"/>
            <a:ext cx="3720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(2,1) , (5,2), (4,2)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751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C38D92-FE40-491B-89BA-4EBBBE6E9C12}"/>
              </a:ext>
            </a:extLst>
          </p:cNvPr>
          <p:cNvSpPr txBox="1"/>
          <p:nvPr/>
        </p:nvSpPr>
        <p:spPr>
          <a:xfrm>
            <a:off x="6766560" y="5311833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1, 1, -1, -1,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7B04D-B1FC-44AC-9055-F50DCE278E34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2E41A-81F2-4220-AB53-02A8AE20C7EA}"/>
              </a:ext>
            </a:extLst>
          </p:cNvPr>
          <p:cNvSpPr txBox="1"/>
          <p:nvPr/>
        </p:nvSpPr>
        <p:spPr>
          <a:xfrm>
            <a:off x="6766560" y="4791336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(5,2), (4,2)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551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737E9-3226-4BE9-9A69-4CFCCDD7E2EF}"/>
              </a:ext>
            </a:extLst>
          </p:cNvPr>
          <p:cNvSpPr txBox="1"/>
          <p:nvPr/>
        </p:nvSpPr>
        <p:spPr>
          <a:xfrm>
            <a:off x="6766560" y="5311833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1, 1, -1, 2,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A3F5C-6380-45BE-99C0-964BCBA73C6B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D0631-8470-42C6-BE2D-33A43BBD0D41}"/>
              </a:ext>
            </a:extLst>
          </p:cNvPr>
          <p:cNvSpPr txBox="1"/>
          <p:nvPr/>
        </p:nvSpPr>
        <p:spPr>
          <a:xfrm>
            <a:off x="6766560" y="4791336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(4,2)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0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387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4 -&gt;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E644D1-EEE2-41BC-9155-B6A35C9FE1FC}"/>
              </a:ext>
            </a:extLst>
          </p:cNvPr>
          <p:cNvSpPr txBox="1"/>
          <p:nvPr/>
        </p:nvSpPr>
        <p:spPr>
          <a:xfrm>
            <a:off x="6766560" y="5311833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1, 1, 2, 2, -1]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0ECBB-AE1B-4356-AEED-9F0F9F7C8917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BF333-E39B-456E-B97D-18BDB577F48C}"/>
              </a:ext>
            </a:extLst>
          </p:cNvPr>
          <p:cNvSpPr txBox="1"/>
          <p:nvPr/>
        </p:nvSpPr>
        <p:spPr>
          <a:xfrm>
            <a:off x="6766560" y="479133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(6,3)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86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03. BFS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2 -&gt; 5 -&gt; 4 -&gt; 6 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B222CE-D0D7-4DA3-AE83-469A43CB1384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328DD25-F9C1-4263-B0E7-B030AD134B55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12A5D7-26D6-4F81-A777-4778541BC796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A91542-6FFF-4FDC-9B51-41534867610B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C295A4-F751-4AE4-9A0F-1ADD4FF47A69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262DBB-DB1D-4CD2-8778-1AA84B8BEDD0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D9914-5517-442C-A862-C03E58052575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D1A5074-EB7B-4A0A-A3AB-851B29DE327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6D219-AEDF-418F-888C-B542BEA34BFE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80F5B8-308B-4A77-B5D5-116061360182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A00356-7CF6-4D40-AE61-BB0B1990206E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FCB612-A548-48D8-86CC-EA20904ED7C0}"/>
              </a:ext>
            </a:extLst>
          </p:cNvPr>
          <p:cNvSpPr txBox="1"/>
          <p:nvPr/>
        </p:nvSpPr>
        <p:spPr>
          <a:xfrm>
            <a:off x="6766560" y="5311833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노드배열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[0, 1, 1, 2, 2, 3]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0FD83-E624-4AF6-BF5A-81AFED18AE9E}"/>
              </a:ext>
            </a:extLst>
          </p:cNvPr>
          <p:cNvSpPr txBox="1"/>
          <p:nvPr/>
        </p:nvSpPr>
        <p:spPr>
          <a:xfrm>
            <a:off x="6766560" y="5779296"/>
            <a:ext cx="5452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간선배열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[ [3,2], [1], [5,4,1], [6,3], [3], [4]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12485-806D-4E93-A134-4C5F733E0297}"/>
              </a:ext>
            </a:extLst>
          </p:cNvPr>
          <p:cNvSpPr txBox="1"/>
          <p:nvPr/>
        </p:nvSpPr>
        <p:spPr>
          <a:xfrm>
            <a:off x="6766560" y="4791336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Queue: [ ]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73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점검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점검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CB612-A548-48D8-86CC-EA20904ED7C0}"/>
              </a:ext>
            </a:extLst>
          </p:cNvPr>
          <p:cNvSpPr txBox="1"/>
          <p:nvPr/>
        </p:nvSpPr>
        <p:spPr>
          <a:xfrm>
            <a:off x="1148080" y="1644073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Q1: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그래프와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트리란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무엇인가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둘은 어떻게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0FD83-E624-4AF6-BF5A-81AFED18AE9E}"/>
              </a:ext>
            </a:extLst>
          </p:cNvPr>
          <p:cNvSpPr txBox="1"/>
          <p:nvPr/>
        </p:nvSpPr>
        <p:spPr>
          <a:xfrm>
            <a:off x="1148080" y="3350865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Q2: DFS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는 어떻게 구현할 수 있는가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136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23544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점검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점검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CB612-A548-48D8-86CC-EA20904ED7C0}"/>
              </a:ext>
            </a:extLst>
          </p:cNvPr>
          <p:cNvSpPr txBox="1"/>
          <p:nvPr/>
        </p:nvSpPr>
        <p:spPr>
          <a:xfrm>
            <a:off x="1148080" y="2395913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Q1: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그래프와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트리란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무엇인가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둘은 어떻게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E51FC-D8B9-400B-B783-C0CAA804783F}"/>
              </a:ext>
            </a:extLst>
          </p:cNvPr>
          <p:cNvSpPr txBox="1"/>
          <p:nvPr/>
        </p:nvSpPr>
        <p:spPr>
          <a:xfrm>
            <a:off x="1310640" y="3444240"/>
            <a:ext cx="67105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정점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(Vertex)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과 간선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(Edge)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으로 이루어진 자료구조</a:t>
            </a:r>
            <a:endParaRPr lang="en-US" altLang="ko-KR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그래프의 일부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Cycle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을 허용하지 않음 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계층구조</a:t>
            </a:r>
            <a:r>
              <a:rPr lang="en-US" altLang="ko-KR" sz="2000" dirty="0">
                <a:solidFill>
                  <a:srgbClr val="9E1E1E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10240C5-69B9-4E18-9560-575F9B821354}"/>
              </a:ext>
            </a:extLst>
          </p:cNvPr>
          <p:cNvSpPr/>
          <p:nvPr/>
        </p:nvSpPr>
        <p:spPr>
          <a:xfrm>
            <a:off x="9072880" y="2231438"/>
            <a:ext cx="2926080" cy="292608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25523-8403-4003-B0A5-0D4249FE4765}"/>
              </a:ext>
            </a:extLst>
          </p:cNvPr>
          <p:cNvSpPr txBox="1"/>
          <p:nvPr/>
        </p:nvSpPr>
        <p:spPr>
          <a:xfrm>
            <a:off x="10097339" y="2020276"/>
            <a:ext cx="87716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1E024CB-FCC2-419F-AC07-DCAC00EC4FFD}"/>
              </a:ext>
            </a:extLst>
          </p:cNvPr>
          <p:cNvSpPr/>
          <p:nvPr/>
        </p:nvSpPr>
        <p:spPr>
          <a:xfrm>
            <a:off x="9793911" y="2952469"/>
            <a:ext cx="1484019" cy="1484019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5CAC4-DB71-4519-90C2-6C2998B5A871}"/>
              </a:ext>
            </a:extLst>
          </p:cNvPr>
          <p:cNvSpPr txBox="1"/>
          <p:nvPr/>
        </p:nvSpPr>
        <p:spPr>
          <a:xfrm>
            <a:off x="10238476" y="2818649"/>
            <a:ext cx="58757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F8F41-99A4-4A26-BEF3-FC47465A3A6A}"/>
              </a:ext>
            </a:extLst>
          </p:cNvPr>
          <p:cNvSpPr txBox="1"/>
          <p:nvPr/>
        </p:nvSpPr>
        <p:spPr>
          <a:xfrm>
            <a:off x="2042160" y="5494713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Cycle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 있다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-&gt;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임의의 두 정점에 대해 경로가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개 이상 존재한다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27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23544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점검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점검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CB612-A548-48D8-86CC-EA20904ED7C0}"/>
              </a:ext>
            </a:extLst>
          </p:cNvPr>
          <p:cNvSpPr txBox="1"/>
          <p:nvPr/>
        </p:nvSpPr>
        <p:spPr>
          <a:xfrm>
            <a:off x="2042160" y="951130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Q1: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그래프와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트리란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무엇인가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둘은 어떻게 </a:t>
            </a:r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다른가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E51FC-D8B9-400B-B783-C0CAA804783F}"/>
              </a:ext>
            </a:extLst>
          </p:cNvPr>
          <p:cNvSpPr txBox="1"/>
          <p:nvPr/>
        </p:nvSpPr>
        <p:spPr>
          <a:xfrm>
            <a:off x="1301631" y="1831328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</a:t>
            </a:r>
            <a:endParaRPr lang="en-US" altLang="ko-KR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F8F41-99A4-4A26-BEF3-FC47465A3A6A}"/>
              </a:ext>
            </a:extLst>
          </p:cNvPr>
          <p:cNvSpPr txBox="1"/>
          <p:nvPr/>
        </p:nvSpPr>
        <p:spPr>
          <a:xfrm>
            <a:off x="4069318" y="1459843"/>
            <a:ext cx="7396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Cycle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이 있다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-&gt;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임의의 두 정점에 대해 경로가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개 이상 존재한다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81DB9-D45B-45FC-894A-1CD1093E0215}"/>
              </a:ext>
            </a:extLst>
          </p:cNvPr>
          <p:cNvSpPr txBox="1"/>
          <p:nvPr/>
        </p:nvSpPr>
        <p:spPr>
          <a:xfrm>
            <a:off x="8237485" y="203138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트리</a:t>
            </a:r>
            <a:endParaRPr lang="en-US" altLang="ko-KR" sz="2000" dirty="0">
              <a:solidFill>
                <a:srgbClr val="9E1E1E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94BF2A-7C63-452C-8931-83F3F6BB2567}"/>
              </a:ext>
            </a:extLst>
          </p:cNvPr>
          <p:cNvSpPr/>
          <p:nvPr/>
        </p:nvSpPr>
        <p:spPr>
          <a:xfrm>
            <a:off x="1649048" y="2408688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0EC753-9522-4890-9FE8-F0152EC0C0C6}"/>
              </a:ext>
            </a:extLst>
          </p:cNvPr>
          <p:cNvSpPr/>
          <p:nvPr/>
        </p:nvSpPr>
        <p:spPr>
          <a:xfrm>
            <a:off x="815928" y="374100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D2F3E0-3D6F-4911-BA10-6BFF8247B05B}"/>
              </a:ext>
            </a:extLst>
          </p:cNvPr>
          <p:cNvSpPr/>
          <p:nvPr/>
        </p:nvSpPr>
        <p:spPr>
          <a:xfrm>
            <a:off x="3650568" y="26929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324C026-3700-4756-ABB7-81C44BA607D5}"/>
              </a:ext>
            </a:extLst>
          </p:cNvPr>
          <p:cNvSpPr/>
          <p:nvPr/>
        </p:nvSpPr>
        <p:spPr>
          <a:xfrm>
            <a:off x="2746328" y="4116658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66CC29-4B99-48DC-9151-9CB26D388CBE}"/>
              </a:ext>
            </a:extLst>
          </p:cNvPr>
          <p:cNvSpPr/>
          <p:nvPr/>
        </p:nvSpPr>
        <p:spPr>
          <a:xfrm>
            <a:off x="389208" y="5681792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6262977-426E-43B6-BD10-3EC9E34DF08B}"/>
              </a:ext>
            </a:extLst>
          </p:cNvPr>
          <p:cNvSpPr/>
          <p:nvPr/>
        </p:nvSpPr>
        <p:spPr>
          <a:xfrm>
            <a:off x="2065608" y="5510737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77F099E-168E-409D-830C-96098E64F614}"/>
              </a:ext>
            </a:extLst>
          </p:cNvPr>
          <p:cNvCxnSpPr/>
          <p:nvPr/>
        </p:nvCxnSpPr>
        <p:spPr>
          <a:xfrm flipH="1">
            <a:off x="1415368" y="3203575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7575F37-9BA9-4F9E-B07A-0A7226325441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05768" y="4574125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F6B5A2-5A13-4D68-81A1-3CA04B18138C}"/>
              </a:ext>
            </a:extLst>
          </p:cNvPr>
          <p:cNvCxnSpPr>
            <a:cxnSpLocks/>
          </p:cNvCxnSpPr>
          <p:nvPr/>
        </p:nvCxnSpPr>
        <p:spPr>
          <a:xfrm>
            <a:off x="1659208" y="4278436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066DDDE-7BD6-4C48-AB8F-B1900C8E6C37}"/>
              </a:ext>
            </a:extLst>
          </p:cNvPr>
          <p:cNvCxnSpPr>
            <a:cxnSpLocks/>
          </p:cNvCxnSpPr>
          <p:nvPr/>
        </p:nvCxnSpPr>
        <p:spPr>
          <a:xfrm>
            <a:off x="2482168" y="2899330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5AA2226-8CCF-42AB-8633-8048EE6190CE}"/>
              </a:ext>
            </a:extLst>
          </p:cNvPr>
          <p:cNvCxnSpPr>
            <a:cxnSpLocks/>
          </p:cNvCxnSpPr>
          <p:nvPr/>
        </p:nvCxnSpPr>
        <p:spPr>
          <a:xfrm flipV="1">
            <a:off x="2675208" y="4928316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FA6C79C-38B6-40FD-8EA8-3A5C788AFB25}"/>
              </a:ext>
            </a:extLst>
          </p:cNvPr>
          <p:cNvSpPr/>
          <p:nvPr/>
        </p:nvSpPr>
        <p:spPr>
          <a:xfrm>
            <a:off x="8275821" y="237957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22D616-F310-4CF2-8304-DFF3B3005AA2}"/>
              </a:ext>
            </a:extLst>
          </p:cNvPr>
          <p:cNvSpPr/>
          <p:nvPr/>
        </p:nvSpPr>
        <p:spPr>
          <a:xfrm>
            <a:off x="7442701" y="371189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CDBE63-2CBA-466C-843C-CE39420EF19D}"/>
              </a:ext>
            </a:extLst>
          </p:cNvPr>
          <p:cNvSpPr/>
          <p:nvPr/>
        </p:nvSpPr>
        <p:spPr>
          <a:xfrm>
            <a:off x="9943512" y="32953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888443-52DB-42F8-A14D-39303CEBD4BD}"/>
              </a:ext>
            </a:extLst>
          </p:cNvPr>
          <p:cNvSpPr/>
          <p:nvPr/>
        </p:nvSpPr>
        <p:spPr>
          <a:xfrm>
            <a:off x="9373101" y="408754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97AA7D7-C3A8-4D0E-A79E-668C21AD3375}"/>
              </a:ext>
            </a:extLst>
          </p:cNvPr>
          <p:cNvSpPr/>
          <p:nvPr/>
        </p:nvSpPr>
        <p:spPr>
          <a:xfrm>
            <a:off x="7015981" y="565268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265CF4-240C-47ED-B390-329CAA825B54}"/>
              </a:ext>
            </a:extLst>
          </p:cNvPr>
          <p:cNvSpPr/>
          <p:nvPr/>
        </p:nvSpPr>
        <p:spPr>
          <a:xfrm>
            <a:off x="8692381" y="548162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C81B74-3AF4-4258-9470-3D3EB277E6CC}"/>
              </a:ext>
            </a:extLst>
          </p:cNvPr>
          <p:cNvCxnSpPr/>
          <p:nvPr/>
        </p:nvCxnSpPr>
        <p:spPr>
          <a:xfrm flipH="1">
            <a:off x="8042141" y="317446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405EC37-CEB3-48C2-A1FD-A01414311AA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432541" y="454501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DCF5EF-62BA-4E3F-9AB7-65E0C60523E4}"/>
              </a:ext>
            </a:extLst>
          </p:cNvPr>
          <p:cNvCxnSpPr>
            <a:cxnSpLocks/>
          </p:cNvCxnSpPr>
          <p:nvPr/>
        </p:nvCxnSpPr>
        <p:spPr>
          <a:xfrm>
            <a:off x="8285981" y="424932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52F5F36-4B81-4700-AF30-AE8D1FB14696}"/>
              </a:ext>
            </a:extLst>
          </p:cNvPr>
          <p:cNvCxnSpPr>
            <a:cxnSpLocks/>
          </p:cNvCxnSpPr>
          <p:nvPr/>
        </p:nvCxnSpPr>
        <p:spPr>
          <a:xfrm>
            <a:off x="9088596" y="2880214"/>
            <a:ext cx="1117625" cy="477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EB98E67-1816-46EF-9817-4BF2D2C631C1}"/>
              </a:ext>
            </a:extLst>
          </p:cNvPr>
          <p:cNvCxnSpPr>
            <a:cxnSpLocks/>
          </p:cNvCxnSpPr>
          <p:nvPr/>
        </p:nvCxnSpPr>
        <p:spPr>
          <a:xfrm flipV="1">
            <a:off x="9301981" y="489920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E766B71-3410-4E1A-811A-51F0C340C89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216872" y="5927297"/>
            <a:ext cx="848736" cy="2075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01. BFS /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76EC-BC61-43C9-BB55-9E9F22C8FA86}"/>
              </a:ext>
            </a:extLst>
          </p:cNvPr>
          <p:cNvSpPr txBox="1"/>
          <p:nvPr/>
        </p:nvSpPr>
        <p:spPr>
          <a:xfrm>
            <a:off x="240696" y="1935745"/>
            <a:ext cx="3706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그래프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정점과 간선으로 이루어짐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E33E24-1E15-457E-9A11-D3A987AACB66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116B11-DC50-444A-81B6-2243FA74BDD8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865FAB-4FB4-4E7B-BF96-86BE0C626DB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8D3A6-E782-448E-BE84-919FB8DCCAB5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9E4E14-0476-4C21-9695-944F40ADE00F}"/>
              </a:ext>
            </a:extLst>
          </p:cNvPr>
          <p:cNvSpPr/>
          <p:nvPr/>
        </p:nvSpPr>
        <p:spPr>
          <a:xfrm>
            <a:off x="3505200" y="449417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B8850-3633-45BF-A3C4-FB30EBA436E4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F5317A-2E10-4920-93A3-57CE0DC89F70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67F486-3A50-41A6-B6AF-06DC5A7BE4F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921760" y="3386509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1CC767-6338-4904-B875-E5C9FB164700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2FF727-F925-4CDC-BF3F-AAD6495C3233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BB2763-ED1D-463C-8943-933079FE33B3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990E29C-804B-498D-8B07-20C821F305CF}"/>
              </a:ext>
            </a:extLst>
          </p:cNvPr>
          <p:cNvSpPr/>
          <p:nvPr/>
        </p:nvSpPr>
        <p:spPr>
          <a:xfrm>
            <a:off x="8676640" y="2898829"/>
            <a:ext cx="487680" cy="48768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819C4-9D40-4956-862A-659B9C8A3CE4}"/>
              </a:ext>
            </a:extLst>
          </p:cNvPr>
          <p:cNvSpPr txBox="1"/>
          <p:nvPr/>
        </p:nvSpPr>
        <p:spPr>
          <a:xfrm>
            <a:off x="9292288" y="2952812"/>
            <a:ext cx="198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Vertex (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정점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167C5-6176-46A2-913B-3B42D13E31F6}"/>
              </a:ext>
            </a:extLst>
          </p:cNvPr>
          <p:cNvCxnSpPr>
            <a:cxnSpLocks/>
          </p:cNvCxnSpPr>
          <p:nvPr/>
        </p:nvCxnSpPr>
        <p:spPr>
          <a:xfrm>
            <a:off x="8920480" y="3745871"/>
            <a:ext cx="0" cy="5178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BC5AFC-DF03-4D49-9028-878515D06BAC}"/>
              </a:ext>
            </a:extLst>
          </p:cNvPr>
          <p:cNvSpPr txBox="1"/>
          <p:nvPr/>
        </p:nvSpPr>
        <p:spPr>
          <a:xfrm>
            <a:off x="9292288" y="3843168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Edge (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간선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)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422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23544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점검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점검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0FD83-E624-4AF6-BF5A-81AFED18AE9E}"/>
              </a:ext>
            </a:extLst>
          </p:cNvPr>
          <p:cNvSpPr txBox="1"/>
          <p:nvPr/>
        </p:nvSpPr>
        <p:spPr>
          <a:xfrm>
            <a:off x="1023778" y="1979265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Q2: DFS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는 어떻게 구현할 수 있는가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631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23544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04. </a:t>
            </a:r>
            <a:r>
              <a:rPr lang="ko-KR" altLang="en-US" dirty="0">
                <a:latin typeface="+mj-ea"/>
                <a:ea typeface="+mj-ea"/>
              </a:rPr>
              <a:t>점검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점검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0FD83-E624-4AF6-BF5A-81AFED18AE9E}"/>
              </a:ext>
            </a:extLst>
          </p:cNvPr>
          <p:cNvSpPr txBox="1"/>
          <p:nvPr/>
        </p:nvSpPr>
        <p:spPr>
          <a:xfrm>
            <a:off x="1023778" y="1796385"/>
            <a:ext cx="5072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Q2: DFS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는 어떻게 구현할 수 있는가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1BAEB-29C3-44E5-B308-999D31083463}"/>
              </a:ext>
            </a:extLst>
          </p:cNvPr>
          <p:cNvSpPr txBox="1"/>
          <p:nvPr/>
        </p:nvSpPr>
        <p:spPr>
          <a:xfrm>
            <a:off x="661105" y="2577112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=&gt;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재귀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265F25-BFF5-41B2-9B1F-090900F0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60"/>
          <a:stretch/>
        </p:blipFill>
        <p:spPr>
          <a:xfrm>
            <a:off x="7697810" y="3058574"/>
            <a:ext cx="3693328" cy="3492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7BBA0F-7DAA-4C47-A780-B3A7560C3542}"/>
              </a:ext>
            </a:extLst>
          </p:cNvPr>
          <p:cNvSpPr txBox="1"/>
          <p:nvPr/>
        </p:nvSpPr>
        <p:spPr>
          <a:xfrm>
            <a:off x="7005152" y="2558556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highlight>
                  <a:srgbClr val="FFFF00"/>
                </a:highligh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BFS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=&gt;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D37DC0-75BF-4D78-B0B7-4DF18A519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2" y="3107269"/>
            <a:ext cx="5134150" cy="31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1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235449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05. </a:t>
            </a:r>
            <a:r>
              <a:rPr lang="ko-KR" altLang="en-US" dirty="0">
                <a:latin typeface="+mj-ea"/>
                <a:ea typeface="+mj-ea"/>
              </a:rPr>
              <a:t>추천문제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추천문제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0FD83-E624-4AF6-BF5A-81AFED18AE9E}"/>
              </a:ext>
            </a:extLst>
          </p:cNvPr>
          <p:cNvSpPr txBox="1"/>
          <p:nvPr/>
        </p:nvSpPr>
        <p:spPr>
          <a:xfrm>
            <a:off x="1023778" y="1796385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백준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6E32A-43FB-41A9-ABD2-06CB8546318B}"/>
              </a:ext>
            </a:extLst>
          </p:cNvPr>
          <p:cNvSpPr txBox="1"/>
          <p:nvPr/>
        </p:nvSpPr>
        <p:spPr>
          <a:xfrm>
            <a:off x="1023778" y="392998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프로그래머스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4FE3BD30-2ECB-4D80-95B0-B1634C401F8D}"/>
              </a:ext>
            </a:extLst>
          </p:cNvPr>
          <p:cNvSpPr txBox="1"/>
          <p:nvPr/>
        </p:nvSpPr>
        <p:spPr>
          <a:xfrm>
            <a:off x="1554480" y="4617558"/>
            <a:ext cx="648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https://programmers.co.kr/learn/courses/30/parts/12421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1B003303-D0B3-41E0-8554-B33CFA060AC2}"/>
              </a:ext>
            </a:extLst>
          </p:cNvPr>
          <p:cNvSpPr txBox="1"/>
          <p:nvPr/>
        </p:nvSpPr>
        <p:spPr>
          <a:xfrm>
            <a:off x="1346943" y="2555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https://www.acmicpc.net/step/24</a:t>
            </a:r>
          </a:p>
        </p:txBody>
      </p:sp>
    </p:spTree>
    <p:extLst>
      <p:ext uri="{BB962C8B-B14F-4D97-AF65-F5344CB8AC3E}">
        <p14:creationId xmlns:p14="http://schemas.microsoft.com/office/powerpoint/2010/main" val="327470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01. BFS /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B76EC-BC61-43C9-BB55-9E9F22C8FA86}"/>
              </a:ext>
            </a:extLst>
          </p:cNvPr>
          <p:cNvSpPr txBox="1"/>
          <p:nvPr/>
        </p:nvSpPr>
        <p:spPr>
          <a:xfrm>
            <a:off x="4324050" y="5611593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Cycle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형성 가능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E33E24-1E15-457E-9A11-D3A987AACB66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116B11-DC50-444A-81B6-2243FA74BDD8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865FAB-4FB4-4E7B-BF96-86BE0C626DB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58D3A6-E782-448E-BE84-919FB8DCCAB5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E9E4E14-0476-4C21-9695-944F40ADE00F}"/>
              </a:ext>
            </a:extLst>
          </p:cNvPr>
          <p:cNvSpPr/>
          <p:nvPr/>
        </p:nvSpPr>
        <p:spPr>
          <a:xfrm>
            <a:off x="3505200" y="449417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FB8850-3633-45BF-A3C4-FB30EBA436E4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F5317A-2E10-4920-93A3-57CE0DC89F70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67F486-3A50-41A6-B6AF-06DC5A7BE4F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921760" y="3386509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51CC767-6338-4904-B875-E5C9FB164700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2FF727-F925-4CDC-BF3F-AAD6495C3233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BB2763-ED1D-463C-8943-933079FE33B3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2B167C5-6176-46A2-913B-3B42D13E31F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324050" y="4771745"/>
            <a:ext cx="857550" cy="138991"/>
          </a:xfrm>
          <a:prstGeom prst="line">
            <a:avLst/>
          </a:prstGeom>
          <a:ln w="38100">
            <a:solidFill>
              <a:srgbClr val="4CD2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9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번부터 시작한다고 가정</a:t>
            </a:r>
          </a:p>
        </p:txBody>
      </p:sp>
    </p:spTree>
    <p:extLst>
      <p:ext uri="{BB962C8B-B14F-4D97-AF65-F5344CB8AC3E}">
        <p14:creationId xmlns:p14="http://schemas.microsoft.com/office/powerpoint/2010/main" val="149968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3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82371" y="525641"/>
            <a:ext cx="10855507" cy="59913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02. DFS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2"/>
          </p:nvPr>
        </p:nvSpPr>
        <p:spPr>
          <a:xfrm>
            <a:off x="661105" y="809938"/>
            <a:ext cx="10876773" cy="443198"/>
          </a:xfrm>
        </p:spPr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A2ECC8-075E-4439-8875-3E0E1238B8A9}"/>
              </a:ext>
            </a:extLst>
          </p:cNvPr>
          <p:cNvSpPr/>
          <p:nvPr/>
        </p:nvSpPr>
        <p:spPr>
          <a:xfrm>
            <a:off x="4765040" y="1253136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DE4560-5078-48E3-99E0-70A0CA1C71B4}"/>
              </a:ext>
            </a:extLst>
          </p:cNvPr>
          <p:cNvSpPr/>
          <p:nvPr/>
        </p:nvSpPr>
        <p:spPr>
          <a:xfrm>
            <a:off x="3931920" y="2585453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F7A517-6B65-4465-A2B1-F6E85825DFFC}"/>
              </a:ext>
            </a:extLst>
          </p:cNvPr>
          <p:cNvSpPr/>
          <p:nvPr/>
        </p:nvSpPr>
        <p:spPr>
          <a:xfrm>
            <a:off x="6766560" y="1537433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1292EB7-2A1D-4726-B655-48F850356318}"/>
              </a:ext>
            </a:extLst>
          </p:cNvPr>
          <p:cNvSpPr/>
          <p:nvPr/>
        </p:nvSpPr>
        <p:spPr>
          <a:xfrm>
            <a:off x="5862320" y="2961106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884C21A-5BEB-4709-8996-910B0A4FA578}"/>
              </a:ext>
            </a:extLst>
          </p:cNvPr>
          <p:cNvSpPr/>
          <p:nvPr/>
        </p:nvSpPr>
        <p:spPr>
          <a:xfrm>
            <a:off x="3505200" y="4526240"/>
            <a:ext cx="833120" cy="8331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298784-4C01-4B93-A2E3-85C9E7A485D7}"/>
              </a:ext>
            </a:extLst>
          </p:cNvPr>
          <p:cNvSpPr/>
          <p:nvPr/>
        </p:nvSpPr>
        <p:spPr>
          <a:xfrm>
            <a:off x="5181600" y="4355185"/>
            <a:ext cx="833120" cy="833120"/>
          </a:xfrm>
          <a:prstGeom prst="ellipse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B698B8-0C1B-4301-A2FB-7107B2326226}"/>
              </a:ext>
            </a:extLst>
          </p:cNvPr>
          <p:cNvCxnSpPr/>
          <p:nvPr/>
        </p:nvCxnSpPr>
        <p:spPr>
          <a:xfrm flipH="1">
            <a:off x="4531360" y="2048023"/>
            <a:ext cx="467360" cy="5756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16C90A-1340-4D2D-B8C5-7C43ACE4CF6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21760" y="3418573"/>
            <a:ext cx="416560" cy="11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C42871-6C19-491B-9F68-608EAAACCB02}"/>
              </a:ext>
            </a:extLst>
          </p:cNvPr>
          <p:cNvCxnSpPr>
            <a:cxnSpLocks/>
          </p:cNvCxnSpPr>
          <p:nvPr/>
        </p:nvCxnSpPr>
        <p:spPr>
          <a:xfrm>
            <a:off x="4775200" y="3122884"/>
            <a:ext cx="1087120" cy="13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0A018A-02C4-4DCD-8B13-5EF8864EFD31}"/>
              </a:ext>
            </a:extLst>
          </p:cNvPr>
          <p:cNvCxnSpPr>
            <a:cxnSpLocks/>
          </p:cNvCxnSpPr>
          <p:nvPr/>
        </p:nvCxnSpPr>
        <p:spPr>
          <a:xfrm>
            <a:off x="5598160" y="1743778"/>
            <a:ext cx="1168400" cy="106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F6C299-9EA3-4E34-B0DD-8A3B31781C3D}"/>
              </a:ext>
            </a:extLst>
          </p:cNvPr>
          <p:cNvCxnSpPr>
            <a:cxnSpLocks/>
          </p:cNvCxnSpPr>
          <p:nvPr/>
        </p:nvCxnSpPr>
        <p:spPr>
          <a:xfrm flipV="1">
            <a:off x="5791200" y="3772764"/>
            <a:ext cx="487680" cy="582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C70F92-506C-4F76-B459-6F8F2416B5ED}"/>
              </a:ext>
            </a:extLst>
          </p:cNvPr>
          <p:cNvSpPr txBox="1"/>
          <p:nvPr/>
        </p:nvSpPr>
        <p:spPr>
          <a:xfrm>
            <a:off x="8382310" y="359417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DFS: </a:t>
            </a:r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한번 진행한 방향으로 쭉 감</a:t>
            </a:r>
            <a:endParaRPr lang="en-US" altLang="ko-KR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9F316-DE5A-4175-A505-22EF87513940}"/>
              </a:ext>
            </a:extLst>
          </p:cNvPr>
          <p:cNvSpPr txBox="1"/>
          <p:nvPr/>
        </p:nvSpPr>
        <p:spPr>
          <a:xfrm>
            <a:off x="1050604" y="5796949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순서</a:t>
            </a:r>
            <a:r>
              <a:rPr lang="en-US" altLang="ko-KR" sz="2000" dirty="0">
                <a:solidFill>
                  <a:srgbClr val="00000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: 1 -&gt; 3 -&gt; 5  </a:t>
            </a:r>
            <a:endParaRPr lang="ko-KR" altLang="en-US" sz="2000" dirty="0">
              <a:solidFill>
                <a:srgbClr val="00000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91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torial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000000"/>
            </a:solidFill>
            <a:latin typeface="210 맨발의청춘 B" panose="02020603020101020101" pitchFamily="18" charset="-127"/>
            <a:ea typeface="210 맨발의청춘 B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75FE43CE-45FD-41BD-B573-34342E8D25AD}" vid="{27914EC3-EB38-4B5D-8F9F-AAFE8726318B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1541</Words>
  <Application>Microsoft Office PowerPoint</Application>
  <PresentationFormat>와이드스크린</PresentationFormat>
  <Paragraphs>411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210 맨발의청춘 B</vt:lpstr>
      <vt:lpstr>나눔고딕</vt:lpstr>
      <vt:lpstr>나눔고딕 ExtraBold</vt:lpstr>
      <vt:lpstr>Arial</vt:lpstr>
      <vt:lpstr>Tium</vt:lpstr>
      <vt:lpstr>맑은 고딕</vt:lpstr>
      <vt:lpstr>배달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PowerMockup</dc:title>
  <dc:creator/>
  <cp:lastModifiedBy/>
  <cp:revision>95</cp:revision>
  <dcterms:created xsi:type="dcterms:W3CDTF">2015-03-11T15:56:36Z</dcterms:created>
  <dcterms:modified xsi:type="dcterms:W3CDTF">2022-03-19T10:16:44Z</dcterms:modified>
</cp:coreProperties>
</file>