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314" r:id="rId3"/>
    <p:sldId id="315" r:id="rId4"/>
    <p:sldId id="260" r:id="rId5"/>
    <p:sldId id="275" r:id="rId6"/>
    <p:sldId id="264" r:id="rId7"/>
    <p:sldId id="277" r:id="rId8"/>
    <p:sldId id="278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BB46-108F-46A6-8027-96C439E6B5D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4382-B3AC-4685-9E6B-34899FC7E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7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70321-A064-4594-AF9E-673495A1F3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8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EAA42-14B1-43D1-E499-8977012B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752C31-0D0D-F9FC-D598-6AD8CD805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F3696-F699-BC50-E903-F340E0E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342CA-B7B9-2F5F-4265-260D609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A547B-6789-65E8-3289-7AE27295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2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57DE6-FA6E-6FAE-D7BA-60500ACD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D88DC-8280-8598-D2AA-9745B2448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CA226-2449-47A3-F8DE-9C3BC6B2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B9CEF-21E8-A18F-6C9D-80EA8509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78E4B-FCF0-5B53-E946-FD480BD7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5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70556C-A854-1B02-6ACC-82DAFCA3D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ED38F-82ED-AE53-5E5F-1DCB021E1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FFA37-6F56-D0B2-FA8C-282C2C65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17C57-70F7-3426-4417-9DDFD091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E7918-B595-6AE9-1D21-AB525D84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56FF-E942-BD60-B594-44CB711F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2AFF9-79F5-B857-A140-B81353E3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AE58A-CA2A-749B-45C7-0F0BE412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01E61-6B25-782E-7256-2DE9C28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5F5AB-92FF-1776-754E-2C1D94AE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8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E724C-6A1E-5E9D-71F1-9415BD12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85BA5-FA3F-ABAC-A33B-FEB12DD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2C479-1BC2-6904-E2A2-D12E049E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56F07-87DC-B319-FF54-DF723213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853A2-D524-B945-8428-BB256250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FF2FC-F49D-1223-C0FE-EB57809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56851-3214-E6C9-075A-4ABA64949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AFFC9-61DB-7E25-A253-7B8E9C0CA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8A8D3-036E-E4BF-4A43-940C1E65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CBF10-2E90-047E-BEA5-5C4B8D8A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2427A-C110-0224-1B57-63CCD1C8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0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2B498-410E-AB61-1B85-FF23A675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1BE84-2ED0-8CA5-2DDC-6FE7773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065BC-1D1C-FAC9-DB3F-DD6F2948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DC606-6438-13AA-D08E-D1C9A8E3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5E34B-A13E-2F1A-191F-937648B8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A1FD4-A003-523C-1A69-969234EA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4AE5F1-78FF-AE5B-7DFB-F20F1DDA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4C8C58-7B40-3430-C6A4-7AE69941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81DE-5CB1-0DA7-EE55-0EFD3E42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75CAB0-7037-B77F-A864-F97D48CB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A5EDE-C79B-D60D-9456-8BEF72D1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2B6DC-6288-39B1-40F8-4F52AA49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6C8FF-D864-B433-65CF-1721A02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69B5B-0991-6FFF-5A6E-A899AA0F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BD653-CBA2-53A4-5A62-8BFB3C09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C182-78CD-DBF0-F9E9-35D2AF5E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B0069-5908-D2A1-F861-E74D278C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7BBB2-7326-DB82-7BBC-4D9689E6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2DBCD-2C53-A8DB-2445-E13FA10E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C560B-EBF1-A46D-3F4B-1489AFE4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59C50-0FBF-5310-7B38-68B6BB0C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7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10A5D-8257-BCA9-0D9E-EFF78279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5C51F-A726-2CE2-A96C-B0D0DAAEB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A8DCF-80B0-5B5F-E2E2-BF066196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DBDD3-B53F-9B36-D068-A2D07BE6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C805E-9AF3-4D3F-BEA7-3F30C8B7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00BDC-3979-68B2-CFD3-26349453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9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851D56-94BA-7145-1FFE-AF744E6B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BADE2-20DC-E25E-9337-3BB72BE5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426D1-AAA8-DDF2-2DF9-098091FE1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03AE-8226-4852-826F-D48932AA2A5D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615C7-AD02-FBFE-4CE7-6F16A3C3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27B8A-4934-A6BA-2EBB-09A845B6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CA95-C06E-4239-8CF4-70F94BE9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4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69027D-3FAD-CE49-899D-7842BC0BFE8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622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𝑶𝒅𝒊𝒏𝒂𝒓𝒚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𝑫𝒊𝒇𝒇𝒆𝒓𝒆𝒏𝒕𝒊𝒂𝒍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𝑬𝒒𝒖𝒂𝒕𝒊𝒐𝒏𝒔</m:t>
                      </m:r>
                    </m:oMath>
                  </m:oMathPara>
                </a14:m>
                <a:endParaRPr kumimoji="1" lang="en-US" altLang="zh-CN" sz="2800" b="1" dirty="0"/>
              </a:p>
              <a:p>
                <a:endParaRPr kumimoji="1"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. Explain the difference between classes of differential equations.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. </a:t>
                </a:r>
                <a:r>
                  <a:rPr kumimoji="1" lang="en-US" altLang="zh-CN" sz="2800" b="1" dirty="0" err="1"/>
                  <a:t>Analyse</a:t>
                </a:r>
                <a:r>
                  <a:rPr kumimoji="1" lang="en-US" altLang="zh-CN" sz="2800" b="1" dirty="0"/>
                  <a:t> initial value problems in order to determine whether or not they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   have unique solutions.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. State, explain, and prove basic existence and uniqueness theorems.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. Use and apply methods for finding general solutions of ordinary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   differential equations.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. Apply and write programs for finding numerical solutions of ordinary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/>
                  <a:t>   differential equations.</a:t>
                </a:r>
                <a:br>
                  <a:rPr kumimoji="1" lang="en-US" altLang="zh-CN" sz="2400" b="1" dirty="0"/>
                </a:br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69027D-3FAD-CE49-899D-7842BC0B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622454"/>
              </a:xfrm>
              <a:prstGeom prst="rect">
                <a:avLst/>
              </a:prstGeom>
              <a:blipFill>
                <a:blip r:embed="rId2"/>
                <a:stretch>
                  <a:fillRect l="-1042" r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CBAA1F-0F18-431E-A0B9-B9814C030852}"/>
                  </a:ext>
                </a:extLst>
              </p:cNvPr>
              <p:cNvSpPr txBox="1"/>
              <p:nvPr/>
            </p:nvSpPr>
            <p:spPr>
              <a:xfrm>
                <a:off x="49924" y="-73402"/>
                <a:ext cx="12092152" cy="700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𝑐𝑜𝑜𝑟𝑑𝑖𝑛𝑎𝑡𝑒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𝑐𝑢𝑟𝑣𝑒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𝑑𝑒𝑠𝑐𝑟𝑖𝑏𝑒𝑑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𝑐𝑜𝑜𝑟𝑑𝑖𝑛𝑎𝑡𝑒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𝛼𝜉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𝛽𝜂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𝑗𝑢𝑠𝑡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𝑠𝑝𝑒𝑐𝑖𝑎𝑙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i="1" dirty="0">
                    <a:latin typeface="Cambria Math" panose="02040503050406030204" pitchFamily="18" charset="0"/>
                  </a:rPr>
                  <a:t>How to proceed.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𝐷𝑒𝑡𝑒𝑟𝑚𝑖𝑛𝑒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𝑠𝑎𝑡𝑖𝑠𝑓𝑖𝑒𝑠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𝑆𝑜𝑙𝑣𝑒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𝑑𝑖𝑓𝑓𝑒𝑟𝑒𝑛𝑡𝑖𝑎𝑙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𝑢𝑠𝑖𝑛𝑔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𝑡𝑒𝑐h𝑛𝑖𝑞𝑢𝑒𝑠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𝑓𝑜𝑟𝑚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above.</a:t>
                </a:r>
              </a:p>
              <a:p>
                <a:pPr marL="457200" indent="-457200">
                  <a:lnSpc>
                    <a:spcPct val="150000"/>
                  </a:lnSpc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𝑔𝑒𝑛𝑒𝑟𝑎𝑡𝑒𝑠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𝑠𝑢𝑏𝑠𝑡𝑖𝑡𝑢𝑡𝑖𝑜𝑛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4CBAA1F-0F18-431E-A0B9-B9814C03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" y="-73402"/>
                <a:ext cx="12092152" cy="7004803"/>
              </a:xfrm>
              <a:prstGeom prst="rect">
                <a:avLst/>
              </a:prstGeom>
              <a:blipFill>
                <a:blip r:embed="rId2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3765C3-76B5-4BBF-B859-248ADED51695}"/>
                  </a:ext>
                </a:extLst>
              </p:cNvPr>
              <p:cNvSpPr txBox="1"/>
              <p:nvPr/>
            </p:nvSpPr>
            <p:spPr>
              <a:xfrm>
                <a:off x="0" y="78828"/>
                <a:ext cx="12192000" cy="4564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𝐸𝑥𝑒𝑟𝑐𝑖𝑠𝑒𝑠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𝑥𝑑𝑥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𝑦𝑑𝑦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3765C3-76B5-4BBF-B859-248ADED5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828"/>
                <a:ext cx="12192000" cy="4564263"/>
              </a:xfrm>
              <a:prstGeom prst="rect">
                <a:avLst/>
              </a:prstGeo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7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69027D-3FAD-CE49-899D-7842BC0BFE8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5560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latin typeface="Cambria Math" panose="02040503050406030204" pitchFamily="18" charset="0"/>
                        </a:rPr>
                        <m:t>𝑶𝒅𝒊𝒏𝒂𝒓𝒚</m:t>
                      </m:r>
                      <m:r>
                        <a:rPr kumimoji="1" lang="en-US" altLang="zh-CN" sz="28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800" b="1" i="1">
                          <a:latin typeface="Cambria Math" panose="02040503050406030204" pitchFamily="18" charset="0"/>
                        </a:rPr>
                        <m:t>𝑫𝒊𝒇𝒇𝒆𝒓𝒆𝒏𝒕𝒊𝒂𝒍</m:t>
                      </m:r>
                      <m:r>
                        <a:rPr kumimoji="1" lang="en-US" altLang="zh-CN" sz="2800" b="1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800" b="1" i="1">
                          <a:latin typeface="Cambria Math" panose="02040503050406030204" pitchFamily="18" charset="0"/>
                        </a:rPr>
                        <m:t>𝑬𝒒𝒖𝒂𝒕𝒊𝒐𝒏𝒔</m:t>
                      </m:r>
                    </m:oMath>
                  </m:oMathPara>
                </a14:m>
                <a:endParaRPr kumimoji="1"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kumimoji="1" lang="en-US" altLang="zh-CN" sz="2800" b="1" i="1" dirty="0">
                    <a:latin typeface="Cambria Math" panose="02040503050406030204" pitchFamily="18" charset="0"/>
                  </a:rPr>
                  <a:t>Chapter 1. First order equations: some integrable cases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en-US" altLang="zh-CN" sz="2800" b="1" i="1" dirty="0">
                    <a:latin typeface="Cambria Math" panose="02040503050406030204" pitchFamily="18" charset="0"/>
                  </a:rPr>
                  <a:t>Chapter 2. Theory of first order differential equations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en-US" altLang="zh-CN" sz="2800" b="1" i="1" dirty="0">
                    <a:latin typeface="Cambria Math" panose="02040503050406030204" pitchFamily="18" charset="0"/>
                  </a:rPr>
                  <a:t>Chapter 3. First order systems.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en-US" altLang="zh-CN" sz="2800" b="1" i="1" dirty="0">
                    <a:latin typeface="Cambria Math" panose="02040503050406030204" pitchFamily="18" charset="0"/>
                  </a:rPr>
                  <a:t>Chapter 4. linear differential equations of order n</a:t>
                </a:r>
              </a:p>
              <a:p>
                <a:pPr>
                  <a:lnSpc>
                    <a:spcPct val="200000"/>
                  </a:lnSpc>
                </a:pPr>
                <a:r>
                  <a:rPr kumimoji="1" lang="en-US" altLang="zh-CN" sz="2800" b="1" i="1" dirty="0">
                    <a:latin typeface="Cambria Math" panose="02040503050406030204" pitchFamily="18" charset="0"/>
                  </a:rPr>
                  <a:t>Chapter 5. Stability and asymptotic behavior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69027D-3FAD-CE49-899D-7842BC0B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560048"/>
              </a:xfrm>
              <a:prstGeom prst="rect">
                <a:avLst/>
              </a:prstGeom>
              <a:blipFill>
                <a:blip r:embed="rId2"/>
                <a:stretch>
                  <a:fillRect l="-1000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4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BE5356-3B5E-4918-9B7E-19B457A9B89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9202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Chapter 1 First  Order Equations: Some Integrable Cases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Ordinary differential equation and solution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Implicit first order differential equation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(1)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Explicit first order differential equation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𝑐𝑎𝑙𝑙𝑒𝑑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𝑠𝑜𝑙𝑢𝑡𝑖𝑜𝑛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𝑑𝑖𝑓𝑓𝑒𝑟𝑒𝑛𝑡𝑖𝑎𝑙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h𝑜𝑙𝑑𝑠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𝑖𝑛𝑡𝑒𝑟𝑣𝑎𝑙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  solutions                 Families of  integral curves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Special  solutions                 Families of  integral curves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BE5356-3B5E-4918-9B7E-19B457A9B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9202519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2506AB5A-94E4-41A7-828F-7536260ED564}"/>
              </a:ext>
            </a:extLst>
          </p:cNvPr>
          <p:cNvSpPr/>
          <p:nvPr/>
        </p:nvSpPr>
        <p:spPr>
          <a:xfrm>
            <a:off x="2502775" y="4910958"/>
            <a:ext cx="985345" cy="12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A65D2F5-9643-49D2-9352-E26DEDD6EA9C}"/>
              </a:ext>
            </a:extLst>
          </p:cNvPr>
          <p:cNvSpPr/>
          <p:nvPr/>
        </p:nvSpPr>
        <p:spPr>
          <a:xfrm>
            <a:off x="2459419" y="5425965"/>
            <a:ext cx="985345" cy="12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BFAF5A2-2C2F-415F-9283-4C7289C72393}"/>
              </a:ext>
            </a:extLst>
          </p:cNvPr>
          <p:cNvSpPr txBox="1"/>
          <p:nvPr/>
        </p:nvSpPr>
        <p:spPr>
          <a:xfrm>
            <a:off x="564011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B03787-6589-4ACE-B21F-52CC7D832F08}"/>
                  </a:ext>
                </a:extLst>
              </p:cNvPr>
              <p:cNvSpPr txBox="1"/>
              <p:nvPr/>
            </p:nvSpPr>
            <p:spPr>
              <a:xfrm>
                <a:off x="147144" y="-121107"/>
                <a:ext cx="11997559" cy="432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2.Equations with separated variables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1.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)≠0,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𝑖𝑛𝑡𝑒𝑔𝑟𝑎𝑡𝑖𝑜𝑛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=∫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 solutions can be obtained by solving for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is accomplished under the general hypothesis: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𝑐𝑜𝑛𝑡𝑖𝑛𝑢𝑜𝑢𝑠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𝑐𝑜𝑛𝑡𝑖𝑛𝑢𝑜𝑢𝑠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2.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B03787-6589-4ACE-B21F-52CC7D83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" y="-121107"/>
                <a:ext cx="11997559" cy="4326249"/>
              </a:xfrm>
              <a:prstGeom prst="rect">
                <a:avLst/>
              </a:prstGeom>
              <a:blipFill>
                <a:blip r:embed="rId3"/>
                <a:stretch>
                  <a:fillRect l="-953" t="-10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左右 1">
            <a:extLst>
              <a:ext uri="{FF2B5EF4-FFF2-40B4-BE49-F238E27FC236}">
                <a16:creationId xmlns:a16="http://schemas.microsoft.com/office/drawing/2014/main" id="{C17CCE87-0968-4110-A9AE-B276BDF40B59}"/>
              </a:ext>
            </a:extLst>
          </p:cNvPr>
          <p:cNvSpPr/>
          <p:nvPr/>
        </p:nvSpPr>
        <p:spPr>
          <a:xfrm>
            <a:off x="7391726" y="402148"/>
            <a:ext cx="536027" cy="614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992AE7-073D-49F2-A03A-A5462F44FAEE}"/>
              </a:ext>
            </a:extLst>
          </p:cNvPr>
          <p:cNvSpPr/>
          <p:nvPr/>
        </p:nvSpPr>
        <p:spPr>
          <a:xfrm>
            <a:off x="5265135" y="125462"/>
            <a:ext cx="1992895" cy="6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65F131-7BEF-E84E-824C-4956A4A601F4}"/>
                  </a:ext>
                </a:extLst>
              </p:cNvPr>
              <p:cNvSpPr/>
              <p:nvPr/>
            </p:nvSpPr>
            <p:spPr>
              <a:xfrm>
                <a:off x="209264" y="252780"/>
                <a:ext cx="10367751" cy="3301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Examples. 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Determine all of the solutions to the following differential equations.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     2.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Exercise.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965F131-7BEF-E84E-824C-4956A4A60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64" y="252780"/>
                <a:ext cx="10367751" cy="3301545"/>
              </a:xfrm>
              <a:prstGeom prst="rect">
                <a:avLst/>
              </a:prstGeom>
              <a:blipFill>
                <a:blip r:embed="rId2"/>
                <a:stretch>
                  <a:fillRect l="-882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00A370-F4D7-47EE-900F-0D0FA7C5D05A}"/>
                  </a:ext>
                </a:extLst>
              </p:cNvPr>
              <p:cNvSpPr txBox="1"/>
              <p:nvPr/>
            </p:nvSpPr>
            <p:spPr>
              <a:xfrm>
                <a:off x="0" y="126124"/>
                <a:ext cx="12192000" cy="741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.Homogeneous differential equation.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𝑈𝑠𝑖𝑛𝑔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𝑎𝑛𝑠𝑎𝑡𝑧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𝑐𝑎𝑙𝑐𝑢𝑙𝑎𝑡𝑖𝑛𝑔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𝑜𝑏𝑡𝑎𝑖𝑛𝑠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𝑡h𝑢𝑠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𝑠𝑒𝑝𝑎𝑟𝑎𝑡𝑒𝑑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𝑐𝑎𝑠𝑒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00A370-F4D7-47EE-900F-0D0FA7C5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124"/>
                <a:ext cx="12192000" cy="7419660"/>
              </a:xfrm>
              <a:prstGeom prst="rect">
                <a:avLst/>
              </a:prstGeom>
              <a:blipFill>
                <a:blip r:embed="rId2"/>
                <a:stretch>
                  <a:fillRect l="-313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A668670-2BD4-4A95-9B99-DB85186AC3E4}"/>
              </a:ext>
            </a:extLst>
          </p:cNvPr>
          <p:cNvSpPr/>
          <p:nvPr/>
        </p:nvSpPr>
        <p:spPr>
          <a:xfrm>
            <a:off x="5165834" y="381472"/>
            <a:ext cx="1860331" cy="62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B889F7E-935A-A645-9E57-9C49D944B735}"/>
                  </a:ext>
                </a:extLst>
              </p:cNvPr>
              <p:cNvSpPr/>
              <p:nvPr/>
            </p:nvSpPr>
            <p:spPr>
              <a:xfrm>
                <a:off x="-75800" y="0"/>
                <a:ext cx="2260875" cy="730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B889F7E-935A-A645-9E57-9C49D944B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800" y="0"/>
                <a:ext cx="2260875" cy="730136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7A7287-8BAC-F848-9E79-E34A43A427D2}"/>
                  </a:ext>
                </a:extLst>
              </p:cNvPr>
              <p:cNvSpPr/>
              <p:nvPr/>
            </p:nvSpPr>
            <p:spPr>
              <a:xfrm>
                <a:off x="98860" y="730136"/>
                <a:ext cx="10627359" cy="87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7A7287-8BAC-F848-9E79-E34A43A42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0" y="730136"/>
                <a:ext cx="10627359" cy="872290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F804A5-D325-7246-B62A-28A50B8E211A}"/>
                  </a:ext>
                </a:extLst>
              </p:cNvPr>
              <p:cNvSpPr/>
              <p:nvPr/>
            </p:nvSpPr>
            <p:spPr>
              <a:xfrm>
                <a:off x="0" y="1602188"/>
                <a:ext cx="10962526" cy="729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𝑐𝑎𝑠𝑒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F804A5-D325-7246-B62A-28A50B8E2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2188"/>
                <a:ext cx="10962526" cy="729752"/>
              </a:xfrm>
              <a:prstGeom prst="rect">
                <a:avLst/>
              </a:prstGeom>
              <a:blipFill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390E50-8E26-4C1B-B719-05D140C1F677}"/>
                  </a:ext>
                </a:extLst>
              </p:cNvPr>
              <p:cNvSpPr txBox="1"/>
              <p:nvPr/>
            </p:nvSpPr>
            <p:spPr>
              <a:xfrm>
                <a:off x="204716" y="232012"/>
                <a:ext cx="12219296" cy="3455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𝐸𝑥𝑎𝑚𝑝𝑙𝑒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The initial value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br>
                  <a:rPr lang="en-US" altLang="zh-CN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390E50-8E26-4C1B-B719-05D140C1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6" y="232012"/>
                <a:ext cx="12219296" cy="3455113"/>
              </a:xfrm>
              <a:prstGeom prst="rect">
                <a:avLst/>
              </a:prstGeom>
              <a:blipFill>
                <a:blip r:embed="rId2"/>
                <a:stretch>
                  <a:fillRect l="-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390E50-8E26-4C1B-B719-05D140C1F677}"/>
                  </a:ext>
                </a:extLst>
              </p:cNvPr>
              <p:cNvSpPr txBox="1"/>
              <p:nvPr/>
            </p:nvSpPr>
            <p:spPr>
              <a:xfrm>
                <a:off x="95994" y="0"/>
                <a:ext cx="12219296" cy="5262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𝑑𝑒𝑡𝑒𝑟𝑚𝑖𝑛𝑎𝑛𝑡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𝑡𝑦𝑝𝑒𝑠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𝑎𝑙𝑟𝑒𝑎𝑑𝑦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𝑑𝑒𝑡𝑒𝑟𝑚𝑖𝑛𝑎𝑛𝑡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𝑠𝑦𝑠𝑡𝑒𝑚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𝑒𝑞𝑢𝑎𝑡𝑖𝑜𝑛𝑠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</m:t>
                              </m:r>
                            </m:e>
                          </m:eqAr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h𝑎𝑠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𝑢𝑛𝑖𝑞𝑢𝑒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𝑐𝑜𝑜𝑟𝑑𝑖𝑛𝑎𝑡𝑒𝑠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𝑖𝑛𝑡𝑟𝑜𝑑𝑢𝑐𝑒𝑑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𝑡𝑟𝑎𝑛𝑠𝑙𝑎𝑡𝑖𝑛𝑔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𝑜𝑟𝑖𝑔𝑖𝑛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390E50-8E26-4C1B-B719-05D140C1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4" y="0"/>
                <a:ext cx="12219296" cy="5262466"/>
              </a:xfrm>
              <a:prstGeom prst="rect">
                <a:avLst/>
              </a:prstGeom>
              <a:blipFill>
                <a:blip r:embed="rId2"/>
                <a:stretch>
                  <a:fillRect l="-9865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F78364F-BD3F-4DAC-B88F-79A925A49E81}"/>
              </a:ext>
            </a:extLst>
          </p:cNvPr>
          <p:cNvSpPr/>
          <p:nvPr/>
        </p:nvSpPr>
        <p:spPr>
          <a:xfrm>
            <a:off x="0" y="245320"/>
            <a:ext cx="2838735" cy="948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850</Words>
  <Application>Microsoft Office PowerPoint</Application>
  <PresentationFormat>宽屏</PresentationFormat>
  <Paragraphs>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liufengnan@dlut.edu.cn</dc:creator>
  <cp:lastModifiedBy>liufengnan@dlut.edu.cn</cp:lastModifiedBy>
  <cp:revision>1</cp:revision>
  <dcterms:created xsi:type="dcterms:W3CDTF">2023-02-21T11:12:22Z</dcterms:created>
  <dcterms:modified xsi:type="dcterms:W3CDTF">2023-02-21T11:13:28Z</dcterms:modified>
</cp:coreProperties>
</file>