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96" r:id="rId3"/>
    <p:sldId id="283" r:id="rId4"/>
    <p:sldId id="297" r:id="rId5"/>
    <p:sldId id="299" r:id="rId6"/>
    <p:sldId id="276" r:id="rId7"/>
    <p:sldId id="295" r:id="rId8"/>
    <p:sldId id="294" r:id="rId9"/>
    <p:sldId id="30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973" autoAdjust="0"/>
  </p:normalViewPr>
  <p:slideViewPr>
    <p:cSldViewPr snapToGrid="0">
      <p:cViewPr varScale="1">
        <p:scale>
          <a:sx n="59" d="100"/>
          <a:sy n="59" d="100"/>
        </p:scale>
        <p:origin x="921"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B4A429-F965-43FE-9E80-AA88C25A97ED}" type="datetimeFigureOut">
              <a:rPr lang="zh-CN" altLang="en-US" smtClean="0"/>
              <a:t>2022/3/2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7839-0288-40B0-805F-AB96B0C1BE39}" type="slidenum">
              <a:rPr lang="zh-CN" altLang="en-US" smtClean="0"/>
              <a:t>‹#›</a:t>
            </a:fld>
            <a:endParaRPr lang="zh-CN" altLang="en-US"/>
          </a:p>
        </p:txBody>
      </p:sp>
    </p:spTree>
    <p:extLst>
      <p:ext uri="{BB962C8B-B14F-4D97-AF65-F5344CB8AC3E}">
        <p14:creationId xmlns:p14="http://schemas.microsoft.com/office/powerpoint/2010/main" val="35020739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40FB8-AFBC-4675-8070-BC9FB7D3F440}" type="datetimeFigureOut">
              <a:rPr lang="zh-CN" altLang="en-US" smtClean="0"/>
              <a:t>2022/3/2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522D6-4530-4D22-B87B-D541727931B9}" type="slidenum">
              <a:rPr lang="zh-CN" altLang="en-US" smtClean="0"/>
              <a:t>‹#›</a:t>
            </a:fld>
            <a:endParaRPr lang="zh-CN" altLang="en-US"/>
          </a:p>
        </p:txBody>
      </p:sp>
    </p:spTree>
    <p:extLst>
      <p:ext uri="{BB962C8B-B14F-4D97-AF65-F5344CB8AC3E}">
        <p14:creationId xmlns:p14="http://schemas.microsoft.com/office/powerpoint/2010/main" val="352962975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105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575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68301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9860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3252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67903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66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527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310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20457F-06B3-4D0A-8942-B0DC3666723A}" type="datetime1">
              <a:rPr lang="zh-CN" altLang="en-US" smtClean="0"/>
              <a:t>2022/3/2</a:t>
            </a:fld>
            <a:endParaRPr lang="zh-CN" altLang="en-US"/>
          </a:p>
        </p:txBody>
      </p:sp>
      <p:sp>
        <p:nvSpPr>
          <p:cNvPr id="5" name="页脚占位符 4"/>
          <p:cNvSpPr>
            <a:spLocks noGrp="1"/>
          </p:cNvSpPr>
          <p:nvPr>
            <p:ph type="ftr" sz="quarter" idx="11"/>
          </p:nvPr>
        </p:nvSpPr>
        <p:spPr/>
        <p:txBody>
          <a:bodyPr/>
          <a:lstStyle/>
          <a:p>
            <a:r>
              <a:rPr lang="en-US" altLang="zh-CN" smtClean="0"/>
              <a:t>Introduction</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130375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E480D0-83C7-41D6-8DAA-3FC65F8FB3BF}" type="datetime1">
              <a:rPr lang="zh-CN" altLang="en-US" smtClean="0"/>
              <a:t>2022/3/2</a:t>
            </a:fld>
            <a:endParaRPr lang="zh-CN" altLang="en-US"/>
          </a:p>
        </p:txBody>
      </p:sp>
      <p:sp>
        <p:nvSpPr>
          <p:cNvPr id="5" name="页脚占位符 4"/>
          <p:cNvSpPr>
            <a:spLocks noGrp="1"/>
          </p:cNvSpPr>
          <p:nvPr>
            <p:ph type="ftr" sz="quarter" idx="11"/>
          </p:nvPr>
        </p:nvSpPr>
        <p:spPr/>
        <p:txBody>
          <a:bodyPr/>
          <a:lstStyle/>
          <a:p>
            <a:r>
              <a:rPr lang="en-US" altLang="zh-CN" smtClean="0"/>
              <a:t>Introduction</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277254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153B7-51F7-4675-95E0-28D8704CB855}" type="datetime1">
              <a:rPr lang="zh-CN" altLang="en-US" smtClean="0"/>
              <a:t>2022/3/2</a:t>
            </a:fld>
            <a:endParaRPr lang="zh-CN" altLang="en-US"/>
          </a:p>
        </p:txBody>
      </p:sp>
      <p:sp>
        <p:nvSpPr>
          <p:cNvPr id="5" name="页脚占位符 4"/>
          <p:cNvSpPr>
            <a:spLocks noGrp="1"/>
          </p:cNvSpPr>
          <p:nvPr>
            <p:ph type="ftr" sz="quarter" idx="11"/>
          </p:nvPr>
        </p:nvSpPr>
        <p:spPr/>
        <p:txBody>
          <a:bodyPr/>
          <a:lstStyle/>
          <a:p>
            <a:r>
              <a:rPr lang="en-US" altLang="zh-CN" smtClean="0"/>
              <a:t>Introduction</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57565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5693EF-01F3-4737-99B3-43133B2F301D}" type="datetime1">
              <a:rPr lang="zh-CN" altLang="en-US" smtClean="0"/>
              <a:t>2022/3/2</a:t>
            </a:fld>
            <a:endParaRPr lang="zh-CN" altLang="en-US"/>
          </a:p>
        </p:txBody>
      </p:sp>
      <p:sp>
        <p:nvSpPr>
          <p:cNvPr id="5" name="页脚占位符 4"/>
          <p:cNvSpPr>
            <a:spLocks noGrp="1"/>
          </p:cNvSpPr>
          <p:nvPr>
            <p:ph type="ftr" sz="quarter" idx="11"/>
          </p:nvPr>
        </p:nvSpPr>
        <p:spPr/>
        <p:txBody>
          <a:bodyPr/>
          <a:lstStyle/>
          <a:p>
            <a:r>
              <a:rPr lang="en-US" altLang="zh-CN" smtClean="0"/>
              <a:t>Introduction</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80015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9E0D554-45A1-4524-95D2-06DDEAFFA24D}" type="datetime1">
              <a:rPr lang="zh-CN" altLang="en-US" smtClean="0"/>
              <a:t>2022/3/2</a:t>
            </a:fld>
            <a:endParaRPr lang="zh-CN" altLang="en-US"/>
          </a:p>
        </p:txBody>
      </p:sp>
      <p:sp>
        <p:nvSpPr>
          <p:cNvPr id="5" name="页脚占位符 4"/>
          <p:cNvSpPr>
            <a:spLocks noGrp="1"/>
          </p:cNvSpPr>
          <p:nvPr>
            <p:ph type="ftr" sz="quarter" idx="11"/>
          </p:nvPr>
        </p:nvSpPr>
        <p:spPr/>
        <p:txBody>
          <a:bodyPr/>
          <a:lstStyle/>
          <a:p>
            <a:r>
              <a:rPr lang="en-US" altLang="zh-CN" smtClean="0"/>
              <a:t>Introduction</a:t>
            </a:r>
            <a:endParaRPr lang="zh-CN" altLang="en-US"/>
          </a:p>
        </p:txBody>
      </p:sp>
      <p:sp>
        <p:nvSpPr>
          <p:cNvPr id="6" name="灯片编号占位符 5"/>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0701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414215-7EC2-4E5B-91BB-1B449D1A7F69}" type="datetime1">
              <a:rPr lang="zh-CN" altLang="en-US" smtClean="0"/>
              <a:t>2022/3/2</a:t>
            </a:fld>
            <a:endParaRPr lang="zh-CN" altLang="en-US"/>
          </a:p>
        </p:txBody>
      </p:sp>
      <p:sp>
        <p:nvSpPr>
          <p:cNvPr id="6" name="页脚占位符 5"/>
          <p:cNvSpPr>
            <a:spLocks noGrp="1"/>
          </p:cNvSpPr>
          <p:nvPr>
            <p:ph type="ftr" sz="quarter" idx="11"/>
          </p:nvPr>
        </p:nvSpPr>
        <p:spPr/>
        <p:txBody>
          <a:bodyPr/>
          <a:lstStyle/>
          <a:p>
            <a:r>
              <a:rPr lang="en-US" altLang="zh-CN" smtClean="0"/>
              <a:t>Introduction</a:t>
            </a:r>
            <a:endParaRPr lang="zh-CN" altLang="en-US"/>
          </a:p>
        </p:txBody>
      </p:sp>
      <p:sp>
        <p:nvSpPr>
          <p:cNvPr id="7" name="灯片编号占位符 6"/>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288438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896509-DA9B-4803-9271-4367ECC26E97}" type="datetime1">
              <a:rPr lang="zh-CN" altLang="en-US" smtClean="0"/>
              <a:t>2022/3/2</a:t>
            </a:fld>
            <a:endParaRPr lang="zh-CN" altLang="en-US"/>
          </a:p>
        </p:txBody>
      </p:sp>
      <p:sp>
        <p:nvSpPr>
          <p:cNvPr id="8" name="页脚占位符 7"/>
          <p:cNvSpPr>
            <a:spLocks noGrp="1"/>
          </p:cNvSpPr>
          <p:nvPr>
            <p:ph type="ftr" sz="quarter" idx="11"/>
          </p:nvPr>
        </p:nvSpPr>
        <p:spPr/>
        <p:txBody>
          <a:bodyPr/>
          <a:lstStyle/>
          <a:p>
            <a:r>
              <a:rPr lang="en-US" altLang="zh-CN" smtClean="0"/>
              <a:t>Introduction</a:t>
            </a:r>
            <a:endParaRPr lang="zh-CN" altLang="en-US"/>
          </a:p>
        </p:txBody>
      </p:sp>
      <p:sp>
        <p:nvSpPr>
          <p:cNvPr id="9" name="灯片编号占位符 8"/>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53538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01ECC6-1E53-43E7-B083-3997162A8E91}" type="datetime1">
              <a:rPr lang="zh-CN" altLang="en-US" smtClean="0"/>
              <a:t>2022/3/2</a:t>
            </a:fld>
            <a:endParaRPr lang="zh-CN" altLang="en-US"/>
          </a:p>
        </p:txBody>
      </p:sp>
      <p:sp>
        <p:nvSpPr>
          <p:cNvPr id="4" name="页脚占位符 3"/>
          <p:cNvSpPr>
            <a:spLocks noGrp="1"/>
          </p:cNvSpPr>
          <p:nvPr>
            <p:ph type="ftr" sz="quarter" idx="11"/>
          </p:nvPr>
        </p:nvSpPr>
        <p:spPr/>
        <p:txBody>
          <a:bodyPr/>
          <a:lstStyle/>
          <a:p>
            <a:r>
              <a:rPr lang="en-US" altLang="zh-CN" smtClean="0"/>
              <a:t>Introduction</a:t>
            </a:r>
            <a:endParaRPr lang="zh-CN" altLang="en-US"/>
          </a:p>
        </p:txBody>
      </p:sp>
      <p:sp>
        <p:nvSpPr>
          <p:cNvPr id="5" name="灯片编号占位符 4"/>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94286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0D6624-5D4C-4228-90BF-E2E9700A37A7}" type="datetime1">
              <a:rPr lang="zh-CN" altLang="en-US" smtClean="0"/>
              <a:t>2022/3/2</a:t>
            </a:fld>
            <a:endParaRPr lang="zh-CN" altLang="en-US"/>
          </a:p>
        </p:txBody>
      </p:sp>
      <p:sp>
        <p:nvSpPr>
          <p:cNvPr id="3" name="页脚占位符 2"/>
          <p:cNvSpPr>
            <a:spLocks noGrp="1"/>
          </p:cNvSpPr>
          <p:nvPr>
            <p:ph type="ftr" sz="quarter" idx="11"/>
          </p:nvPr>
        </p:nvSpPr>
        <p:spPr/>
        <p:txBody>
          <a:bodyPr/>
          <a:lstStyle/>
          <a:p>
            <a:r>
              <a:rPr lang="en-US" altLang="zh-CN" smtClean="0"/>
              <a:t>Introduction</a:t>
            </a:r>
            <a:endParaRPr lang="zh-CN" altLang="en-US"/>
          </a:p>
        </p:txBody>
      </p:sp>
      <p:sp>
        <p:nvSpPr>
          <p:cNvPr id="4" name="灯片编号占位符 3"/>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78363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964C668-6DDE-4438-BFED-6F862EA4FD3D}" type="datetime1">
              <a:rPr lang="zh-CN" altLang="en-US" smtClean="0"/>
              <a:t>2022/3/2</a:t>
            </a:fld>
            <a:endParaRPr lang="zh-CN" altLang="en-US"/>
          </a:p>
        </p:txBody>
      </p:sp>
      <p:sp>
        <p:nvSpPr>
          <p:cNvPr id="6" name="页脚占位符 5"/>
          <p:cNvSpPr>
            <a:spLocks noGrp="1"/>
          </p:cNvSpPr>
          <p:nvPr>
            <p:ph type="ftr" sz="quarter" idx="11"/>
          </p:nvPr>
        </p:nvSpPr>
        <p:spPr/>
        <p:txBody>
          <a:bodyPr/>
          <a:lstStyle/>
          <a:p>
            <a:r>
              <a:rPr lang="en-US" altLang="zh-CN" smtClean="0"/>
              <a:t>Introduction</a:t>
            </a:r>
            <a:endParaRPr lang="zh-CN" altLang="en-US"/>
          </a:p>
        </p:txBody>
      </p:sp>
      <p:sp>
        <p:nvSpPr>
          <p:cNvPr id="7" name="灯片编号占位符 6"/>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123248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15449-CB0C-46BF-98BA-E9623EEACD18}" type="datetime1">
              <a:rPr lang="zh-CN" altLang="en-US" smtClean="0"/>
              <a:t>2022/3/2</a:t>
            </a:fld>
            <a:endParaRPr lang="zh-CN" altLang="en-US"/>
          </a:p>
        </p:txBody>
      </p:sp>
      <p:sp>
        <p:nvSpPr>
          <p:cNvPr id="6" name="页脚占位符 5"/>
          <p:cNvSpPr>
            <a:spLocks noGrp="1"/>
          </p:cNvSpPr>
          <p:nvPr>
            <p:ph type="ftr" sz="quarter" idx="11"/>
          </p:nvPr>
        </p:nvSpPr>
        <p:spPr/>
        <p:txBody>
          <a:bodyPr/>
          <a:lstStyle/>
          <a:p>
            <a:r>
              <a:rPr lang="en-US" altLang="zh-CN" smtClean="0"/>
              <a:t>Introduction</a:t>
            </a:r>
            <a:endParaRPr lang="zh-CN" altLang="en-US"/>
          </a:p>
        </p:txBody>
      </p:sp>
      <p:sp>
        <p:nvSpPr>
          <p:cNvPr id="7" name="灯片编号占位符 6"/>
          <p:cNvSpPr>
            <a:spLocks noGrp="1"/>
          </p:cNvSpPr>
          <p:nvPr>
            <p:ph type="sldNum" sz="quarter" idx="12"/>
          </p:nvPr>
        </p:nvSpPr>
        <p:spPr/>
        <p:txBody>
          <a:body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418137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9602D-AECB-4AEB-9516-B11E023A4925}" type="datetime1">
              <a:rPr lang="zh-CN" altLang="en-US" smtClean="0"/>
              <a:t>2022/3/2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Introduction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F9DEA-0B3D-40FD-8730-3C113325C214}" type="slidenum">
              <a:rPr lang="zh-CN" altLang="en-US" smtClean="0"/>
              <a:t>‹#›</a:t>
            </a:fld>
            <a:endParaRPr lang="zh-CN" altLang="en-US"/>
          </a:p>
        </p:txBody>
      </p:sp>
    </p:spTree>
    <p:extLst>
      <p:ext uri="{BB962C8B-B14F-4D97-AF65-F5344CB8AC3E}">
        <p14:creationId xmlns:p14="http://schemas.microsoft.com/office/powerpoint/2010/main" val="361744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1766" y="4478601"/>
            <a:ext cx="9144000" cy="1045184"/>
          </a:xfrm>
        </p:spPr>
        <p:txBody>
          <a:bodyPr>
            <a:normAutofit fontScale="90000"/>
          </a:bodyPr>
          <a:lstStyle/>
          <a:p>
            <a:r>
              <a:rPr lang="zh-CN" altLang="en-US" sz="8000" b="1" dirty="0" smtClean="0">
                <a:solidFill>
                  <a:srgbClr val="FF0000"/>
                </a:solidFill>
              </a:rPr>
              <a:t>实变函数</a:t>
            </a:r>
            <a:r>
              <a:rPr lang="en-US" altLang="zh-CN" sz="8000" b="1" dirty="0" smtClean="0">
                <a:solidFill>
                  <a:srgbClr val="FF0000"/>
                </a:solidFill>
              </a:rPr>
              <a:t/>
            </a:r>
            <a:br>
              <a:rPr lang="en-US" altLang="zh-CN" sz="8000" b="1" dirty="0" smtClean="0">
                <a:solidFill>
                  <a:srgbClr val="FF0000"/>
                </a:solidFill>
              </a:rPr>
            </a:br>
            <a:r>
              <a:rPr lang="en-US" altLang="zh-CN" sz="8000" b="1" dirty="0"/>
              <a:t/>
            </a:r>
            <a:br>
              <a:rPr lang="en-US" altLang="zh-CN" sz="8000" b="1" dirty="0"/>
            </a:br>
            <a:r>
              <a:rPr lang="en-US" altLang="zh-CN" sz="8000" b="1" dirty="0" smtClean="0"/>
              <a:t> </a:t>
            </a:r>
            <a:r>
              <a:rPr lang="zh-CN" altLang="en-US" b="1" dirty="0" smtClean="0"/>
              <a:t>郭庆杰</a:t>
            </a:r>
            <a:endParaRPr lang="zh-CN" altLang="en-US" b="1"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8" name="文本框 7"/>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2865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56050" y="1327094"/>
            <a:ext cx="11506874" cy="5186993"/>
          </a:xfrm>
        </p:spPr>
        <p:txBody>
          <a:bodyPr>
            <a:normAutofit/>
          </a:bodyPr>
          <a:lstStyle/>
          <a:p>
            <a:pPr algn="l"/>
            <a:endParaRPr lang="en-US" altLang="zh-CN" sz="2800" dirty="0" smtClean="0">
              <a:solidFill>
                <a:srgbClr val="FF0000"/>
              </a:solidFill>
              <a:latin typeface="Arial Black" panose="020B0A04020102020204" pitchFamily="34" charset="0"/>
            </a:endParaRPr>
          </a:p>
          <a:p>
            <a:pPr algn="l"/>
            <a:r>
              <a:rPr lang="zh-CN" altLang="en-US" sz="3600" dirty="0">
                <a:solidFill>
                  <a:srgbClr val="FF0000"/>
                </a:solidFill>
                <a:latin typeface="黑体" panose="02010609060101010101" pitchFamily="49" charset="-122"/>
                <a:ea typeface="黑体" panose="02010609060101010101" pitchFamily="49" charset="-122"/>
              </a:rPr>
              <a:t>个人</a:t>
            </a:r>
            <a:r>
              <a:rPr lang="zh-CN" altLang="en-US" sz="3600" dirty="0" smtClean="0">
                <a:solidFill>
                  <a:srgbClr val="FF0000"/>
                </a:solidFill>
                <a:latin typeface="黑体" panose="02010609060101010101" pitchFamily="49" charset="-122"/>
                <a:ea typeface="黑体" panose="02010609060101010101" pitchFamily="49" charset="-122"/>
              </a:rPr>
              <a:t>信息</a:t>
            </a:r>
            <a:endParaRPr lang="en-US" altLang="zh-CN" sz="3600" dirty="0" smtClean="0">
              <a:solidFill>
                <a:srgbClr val="FF0000"/>
              </a:solidFill>
              <a:latin typeface="黑体" panose="02010609060101010101" pitchFamily="49" charset="-122"/>
              <a:ea typeface="黑体" panose="02010609060101010101" pitchFamily="49" charset="-122"/>
            </a:endParaRPr>
          </a:p>
          <a:p>
            <a:pPr algn="l"/>
            <a:endParaRPr lang="en-US" altLang="zh-CN" sz="2800" dirty="0">
              <a:solidFill>
                <a:srgbClr val="FF0000"/>
              </a:solidFill>
              <a:latin typeface="黑体" panose="02010609060101010101" pitchFamily="49" charset="-122"/>
              <a:ea typeface="黑体" panose="02010609060101010101" pitchFamily="49" charset="-122"/>
            </a:endParaRPr>
          </a:p>
          <a:p>
            <a:pPr algn="l"/>
            <a:r>
              <a:rPr lang="zh-CN" altLang="en-US" sz="2800" dirty="0">
                <a:solidFill>
                  <a:srgbClr val="FF0000"/>
                </a:solidFill>
                <a:latin typeface="黑体" panose="02010609060101010101" pitchFamily="49" charset="-122"/>
                <a:ea typeface="黑体" panose="02010609060101010101" pitchFamily="49" charset="-122"/>
              </a:rPr>
              <a:t>办公室</a:t>
            </a:r>
            <a:r>
              <a:rPr lang="en-US" altLang="zh-CN" sz="2800" dirty="0">
                <a:solidFill>
                  <a:srgbClr val="FF0000"/>
                </a:solidFill>
                <a:latin typeface="黑体" panose="02010609060101010101" pitchFamily="49" charset="-122"/>
                <a:ea typeface="黑体" panose="02010609060101010101" pitchFamily="49" charset="-122"/>
              </a:rPr>
              <a:t>: </a:t>
            </a:r>
            <a:r>
              <a:rPr lang="en-US" altLang="zh-CN" sz="2800" dirty="0">
                <a:solidFill>
                  <a:srgbClr val="FF0000"/>
                </a:solidFill>
                <a:latin typeface="Arial Black" panose="020B0A04020102020204" pitchFamily="34" charset="0"/>
              </a:rPr>
              <a:t>C08-304-1</a:t>
            </a:r>
          </a:p>
          <a:p>
            <a:pPr algn="l"/>
            <a:r>
              <a:rPr lang="zh-CN" altLang="en-US" sz="2800" dirty="0">
                <a:solidFill>
                  <a:srgbClr val="FF0000"/>
                </a:solidFill>
                <a:latin typeface="黑体" panose="02010609060101010101" pitchFamily="49" charset="-122"/>
                <a:ea typeface="黑体" panose="02010609060101010101" pitchFamily="49" charset="-122"/>
              </a:rPr>
              <a:t>电话</a:t>
            </a:r>
            <a:r>
              <a:rPr lang="en-US" altLang="zh-CN" sz="2800" dirty="0">
                <a:solidFill>
                  <a:srgbClr val="FF0000"/>
                </a:solidFill>
                <a:latin typeface="黑体" panose="02010609060101010101" pitchFamily="49" charset="-122"/>
                <a:ea typeface="黑体" panose="02010609060101010101" pitchFamily="49" charset="-122"/>
              </a:rPr>
              <a:t>: </a:t>
            </a:r>
            <a:r>
              <a:rPr lang="en-US" altLang="zh-CN" sz="2800" dirty="0">
                <a:solidFill>
                  <a:srgbClr val="FF0000"/>
                </a:solidFill>
                <a:latin typeface="Arial Black" panose="020B0A04020102020204" pitchFamily="34" charset="0"/>
              </a:rPr>
              <a:t>15998592997</a:t>
            </a:r>
          </a:p>
          <a:p>
            <a:pPr algn="l"/>
            <a:r>
              <a:rPr lang="zh-CN" altLang="en-US" sz="2800" dirty="0">
                <a:solidFill>
                  <a:srgbClr val="FF0000"/>
                </a:solidFill>
                <a:latin typeface="黑体" panose="02010609060101010101" pitchFamily="49" charset="-122"/>
                <a:ea typeface="黑体" panose="02010609060101010101" pitchFamily="49" charset="-122"/>
              </a:rPr>
              <a:t>邮箱：</a:t>
            </a:r>
            <a:r>
              <a:rPr lang="en-US" altLang="zh-CN" sz="2800" dirty="0">
                <a:solidFill>
                  <a:srgbClr val="FF0000"/>
                </a:solidFill>
                <a:latin typeface="Arial Black" panose="020B0A04020102020204" pitchFamily="34" charset="0"/>
              </a:rPr>
              <a:t>qjguo@dlut.edu.cn</a:t>
            </a: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40795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67509" y="1327312"/>
            <a:ext cx="11336942" cy="5235546"/>
          </a:xfrm>
        </p:spPr>
        <p:txBody>
          <a:bodyPr>
            <a:normAutofit/>
          </a:bodyPr>
          <a:lstStyle/>
          <a:p>
            <a:pPr algn="l"/>
            <a:r>
              <a:rPr lang="zh-CN" altLang="en-US" sz="3200" dirty="0" smtClean="0">
                <a:solidFill>
                  <a:srgbClr val="FF0000"/>
                </a:solidFill>
                <a:latin typeface="Arial Black" panose="020B0A04020102020204" pitchFamily="34" charset="0"/>
              </a:rPr>
              <a:t>实变函数</a:t>
            </a:r>
            <a:r>
              <a:rPr lang="en-US" altLang="zh-CN" sz="3200" dirty="0" smtClean="0">
                <a:solidFill>
                  <a:srgbClr val="FF0000"/>
                </a:solidFill>
                <a:latin typeface="Arial Black" panose="020B0A04020102020204" pitchFamily="34" charset="0"/>
              </a:rPr>
              <a:t>(48 </a:t>
            </a:r>
            <a:r>
              <a:rPr lang="zh-CN" altLang="en-US" sz="3200" dirty="0" smtClean="0">
                <a:solidFill>
                  <a:srgbClr val="FF0000"/>
                </a:solidFill>
                <a:latin typeface="Arial Black" panose="020B0A04020102020204" pitchFamily="34" charset="0"/>
              </a:rPr>
              <a:t>学时</a:t>
            </a:r>
            <a:r>
              <a:rPr lang="en-US" altLang="zh-CN" sz="3200" dirty="0" smtClean="0">
                <a:solidFill>
                  <a:srgbClr val="FF0000"/>
                </a:solidFill>
                <a:latin typeface="Arial Black" panose="020B0A04020102020204" pitchFamily="34" charset="0"/>
              </a:rPr>
              <a:t>)</a:t>
            </a:r>
          </a:p>
          <a:p>
            <a:pPr algn="l"/>
            <a:endParaRPr lang="en-US" altLang="zh-CN" sz="32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graphicFrame>
        <p:nvGraphicFramePr>
          <p:cNvPr id="2" name="表格 1"/>
          <p:cNvGraphicFramePr>
            <a:graphicFrameLocks noGrp="1"/>
          </p:cNvGraphicFramePr>
          <p:nvPr>
            <p:extLst>
              <p:ext uri="{D42A27DB-BD31-4B8C-83A1-F6EECF244321}">
                <p14:modId xmlns:p14="http://schemas.microsoft.com/office/powerpoint/2010/main" val="2520000790"/>
              </p:ext>
            </p:extLst>
          </p:nvPr>
        </p:nvGraphicFramePr>
        <p:xfrm>
          <a:off x="1316893" y="2571912"/>
          <a:ext cx="9433168" cy="1293122"/>
        </p:xfrm>
        <a:graphic>
          <a:graphicData uri="http://schemas.openxmlformats.org/drawingml/2006/table">
            <a:tbl>
              <a:tblPr firstRow="1" bandRow="1">
                <a:tableStyleId>{5C22544A-7EE6-4342-B048-85BDC9FD1C3A}</a:tableStyleId>
              </a:tblPr>
              <a:tblGrid>
                <a:gridCol w="2358292">
                  <a:extLst>
                    <a:ext uri="{9D8B030D-6E8A-4147-A177-3AD203B41FA5}">
                      <a16:colId xmlns:a16="http://schemas.microsoft.com/office/drawing/2014/main" val="2052725084"/>
                    </a:ext>
                  </a:extLst>
                </a:gridCol>
                <a:gridCol w="2358292">
                  <a:extLst>
                    <a:ext uri="{9D8B030D-6E8A-4147-A177-3AD203B41FA5}">
                      <a16:colId xmlns:a16="http://schemas.microsoft.com/office/drawing/2014/main" val="3671519711"/>
                    </a:ext>
                  </a:extLst>
                </a:gridCol>
                <a:gridCol w="2358292">
                  <a:extLst>
                    <a:ext uri="{9D8B030D-6E8A-4147-A177-3AD203B41FA5}">
                      <a16:colId xmlns:a16="http://schemas.microsoft.com/office/drawing/2014/main" val="3584203611"/>
                    </a:ext>
                  </a:extLst>
                </a:gridCol>
                <a:gridCol w="2358292">
                  <a:extLst>
                    <a:ext uri="{9D8B030D-6E8A-4147-A177-3AD203B41FA5}">
                      <a16:colId xmlns:a16="http://schemas.microsoft.com/office/drawing/2014/main" val="1435466964"/>
                    </a:ext>
                  </a:extLst>
                </a:gridCol>
              </a:tblGrid>
              <a:tr h="646561">
                <a:tc>
                  <a:txBody>
                    <a:bodyPr/>
                    <a:lstStyle/>
                    <a:p>
                      <a:pPr algn="ctr"/>
                      <a:r>
                        <a:rPr lang="zh-CN" altLang="en-US" sz="3200" dirty="0" smtClean="0">
                          <a:latin typeface="Times New Roman" panose="02020603050405020304" pitchFamily="18" charset="0"/>
                          <a:cs typeface="Times New Roman" panose="02020603050405020304" pitchFamily="18" charset="0"/>
                        </a:rPr>
                        <a:t>时间</a:t>
                      </a:r>
                      <a:endParaRPr lang="zh-CN" altLang="en-US" sz="3200" dirty="0">
                        <a:latin typeface="Times New Roman" panose="02020603050405020304" pitchFamily="18" charset="0"/>
                        <a:cs typeface="Times New Roman" panose="02020603050405020304" pitchFamily="18" charset="0"/>
                      </a:endParaRPr>
                    </a:p>
                  </a:txBody>
                  <a:tcPr/>
                </a:tc>
                <a:tc>
                  <a:txBody>
                    <a:bodyPr/>
                    <a:lstStyle/>
                    <a:p>
                      <a:pPr algn="ctr"/>
                      <a:r>
                        <a:rPr lang="zh-CN" altLang="en-US" sz="3200" dirty="0" smtClean="0">
                          <a:latin typeface="Times New Roman" panose="02020603050405020304" pitchFamily="18" charset="0"/>
                          <a:cs typeface="Times New Roman" panose="02020603050405020304" pitchFamily="18" charset="0"/>
                        </a:rPr>
                        <a:t>节次</a:t>
                      </a:r>
                      <a:endParaRPr lang="zh-CN" altLang="en-US" sz="3200" dirty="0">
                        <a:latin typeface="Times New Roman" panose="02020603050405020304" pitchFamily="18" charset="0"/>
                        <a:cs typeface="Times New Roman" panose="02020603050405020304" pitchFamily="18" charset="0"/>
                      </a:endParaRPr>
                    </a:p>
                  </a:txBody>
                  <a:tcPr/>
                </a:tc>
                <a:tc>
                  <a:txBody>
                    <a:bodyPr/>
                    <a:lstStyle/>
                    <a:p>
                      <a:pPr algn="ctr"/>
                      <a:r>
                        <a:rPr lang="zh-CN" altLang="en-US" sz="3200" dirty="0" smtClean="0">
                          <a:latin typeface="Times New Roman" panose="02020603050405020304" pitchFamily="18" charset="0"/>
                          <a:cs typeface="Times New Roman" panose="02020603050405020304" pitchFamily="18" charset="0"/>
                        </a:rPr>
                        <a:t>周次</a:t>
                      </a:r>
                      <a:endParaRPr lang="zh-CN" altLang="en-US" sz="3200" dirty="0">
                        <a:latin typeface="Times New Roman" panose="02020603050405020304" pitchFamily="18" charset="0"/>
                        <a:cs typeface="Times New Roman" panose="02020603050405020304" pitchFamily="18" charset="0"/>
                      </a:endParaRPr>
                    </a:p>
                  </a:txBody>
                  <a:tcPr/>
                </a:tc>
                <a:tc>
                  <a:txBody>
                    <a:bodyPr/>
                    <a:lstStyle/>
                    <a:p>
                      <a:pPr algn="ctr"/>
                      <a:r>
                        <a:rPr lang="zh-CN" altLang="en-US" sz="3200" dirty="0" smtClean="0">
                          <a:latin typeface="Times New Roman" panose="02020603050405020304" pitchFamily="18" charset="0"/>
                          <a:cs typeface="Times New Roman" panose="02020603050405020304" pitchFamily="18" charset="0"/>
                        </a:rPr>
                        <a:t>地点</a:t>
                      </a:r>
                      <a:endParaRPr lang="zh-CN" alt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3362135"/>
                  </a:ext>
                </a:extLst>
              </a:tr>
              <a:tr h="646561">
                <a:tc>
                  <a:txBody>
                    <a:bodyPr/>
                    <a:lstStyle/>
                    <a:p>
                      <a:pPr algn="ctr"/>
                      <a:r>
                        <a:rPr lang="zh-CN" altLang="en-US" sz="3200" dirty="0" smtClean="0">
                          <a:latin typeface="Times New Roman" panose="02020603050405020304" pitchFamily="18" charset="0"/>
                          <a:cs typeface="Times New Roman" panose="02020603050405020304" pitchFamily="18" charset="0"/>
                        </a:rPr>
                        <a:t>周三</a:t>
                      </a:r>
                      <a:endParaRPr lang="zh-CN" altLang="en-US" sz="3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3200" dirty="0" smtClean="0">
                          <a:latin typeface="Times New Roman" panose="02020603050405020304" pitchFamily="18" charset="0"/>
                          <a:cs typeface="Times New Roman" panose="02020603050405020304" pitchFamily="18" charset="0"/>
                        </a:rPr>
                        <a:t>2-4</a:t>
                      </a:r>
                      <a:endParaRPr lang="zh-CN" altLang="en-US" sz="3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3200" dirty="0" smtClean="0">
                          <a:latin typeface="Times New Roman" panose="02020603050405020304" pitchFamily="18" charset="0"/>
                          <a:cs typeface="Times New Roman" panose="02020603050405020304" pitchFamily="18" charset="0"/>
                        </a:rPr>
                        <a:t>1-16</a:t>
                      </a:r>
                      <a:endParaRPr lang="zh-CN" altLang="en-US" sz="3200" dirty="0">
                        <a:latin typeface="Times New Roman" panose="02020603050405020304" pitchFamily="18" charset="0"/>
                        <a:cs typeface="Times New Roman" panose="02020603050405020304" pitchFamily="18" charset="0"/>
                      </a:endParaRPr>
                    </a:p>
                  </a:txBody>
                  <a:tcPr/>
                </a:tc>
                <a:tc>
                  <a:txBody>
                    <a:bodyPr/>
                    <a:lstStyle/>
                    <a:p>
                      <a:pPr algn="ctr"/>
                      <a:r>
                        <a:rPr lang="en-US" altLang="zh-CN" sz="3200" dirty="0" smtClean="0">
                          <a:latin typeface="Times New Roman" panose="02020603050405020304" pitchFamily="18" charset="0"/>
                          <a:cs typeface="Times New Roman" panose="02020603050405020304" pitchFamily="18" charset="0"/>
                        </a:rPr>
                        <a:t>S602</a:t>
                      </a:r>
                      <a:endParaRPr lang="zh-CN" altLang="en-US"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7393290"/>
                  </a:ext>
                </a:extLst>
              </a:tr>
            </a:tbl>
          </a:graphicData>
        </a:graphic>
      </p:graphicFrame>
    </p:spTree>
    <p:extLst>
      <p:ext uri="{BB962C8B-B14F-4D97-AF65-F5344CB8AC3E}">
        <p14:creationId xmlns:p14="http://schemas.microsoft.com/office/powerpoint/2010/main" val="172643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05139" y="1080721"/>
            <a:ext cx="10231120" cy="4488583"/>
          </a:xfrm>
        </p:spPr>
        <p:txBody>
          <a:bodyPr>
            <a:normAutofit/>
          </a:bodyPr>
          <a:lstStyle/>
          <a:p>
            <a:pPr algn="l"/>
            <a:r>
              <a:rPr lang="zh-CN" altLang="en-US" sz="2800" dirty="0" smtClean="0">
                <a:solidFill>
                  <a:srgbClr val="FF0000"/>
                </a:solidFill>
                <a:latin typeface="Arial Black" panose="020B0A04020102020204" pitchFamily="34" charset="0"/>
              </a:rPr>
              <a:t>教材：</a:t>
            </a:r>
            <a:endParaRPr lang="en-US" altLang="zh-CN" sz="2800" dirty="0" smtClean="0">
              <a:solidFill>
                <a:srgbClr val="FF0000"/>
              </a:solidFill>
              <a:latin typeface="Arial Black" panose="020B0A04020102020204" pitchFamily="34" charset="0"/>
            </a:endParaRPr>
          </a:p>
          <a:p>
            <a:pPr algn="l"/>
            <a:r>
              <a:rPr lang="zh-CN" altLang="en-US" sz="2800" dirty="0">
                <a:solidFill>
                  <a:srgbClr val="FF0000"/>
                </a:solidFill>
                <a:latin typeface="Arial Black" panose="020B0A04020102020204" pitchFamily="34" charset="0"/>
              </a:rPr>
              <a:t>实变函数</a:t>
            </a:r>
            <a:r>
              <a:rPr lang="zh-CN" altLang="en-US" sz="2800" dirty="0" smtClean="0">
                <a:solidFill>
                  <a:srgbClr val="FF0000"/>
                </a:solidFill>
                <a:latin typeface="Arial Black" panose="020B0A04020102020204" pitchFamily="34" charset="0"/>
              </a:rPr>
              <a:t>论（第三版），</a:t>
            </a:r>
            <a:endParaRPr lang="en-US" altLang="zh-CN" sz="2800" dirty="0" smtClean="0">
              <a:solidFill>
                <a:srgbClr val="FF0000"/>
              </a:solidFill>
              <a:latin typeface="Arial Black" panose="020B0A04020102020204" pitchFamily="34" charset="0"/>
            </a:endParaRPr>
          </a:p>
          <a:p>
            <a:pPr algn="l"/>
            <a:r>
              <a:rPr lang="zh-CN" altLang="en-US" sz="2800" dirty="0" smtClean="0">
                <a:solidFill>
                  <a:srgbClr val="FF0000"/>
                </a:solidFill>
                <a:latin typeface="Arial Black" panose="020B0A04020102020204" pitchFamily="34" charset="0"/>
              </a:rPr>
              <a:t>周民强编著，北京大学出版社。</a:t>
            </a:r>
            <a:endParaRPr lang="en-US" altLang="zh-CN" sz="2800" dirty="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780" y="1210605"/>
            <a:ext cx="3283759" cy="4902420"/>
          </a:xfrm>
          <a:prstGeom prst="rect">
            <a:avLst/>
          </a:prstGeom>
        </p:spPr>
      </p:pic>
    </p:spTree>
    <p:extLst>
      <p:ext uri="{BB962C8B-B14F-4D97-AF65-F5344CB8AC3E}">
        <p14:creationId xmlns:p14="http://schemas.microsoft.com/office/powerpoint/2010/main" val="18278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49090" y="1247759"/>
            <a:ext cx="10231120" cy="4488583"/>
          </a:xfrm>
        </p:spPr>
        <p:txBody>
          <a:bodyPr>
            <a:normAutofit/>
          </a:bodyPr>
          <a:lstStyle/>
          <a:p>
            <a:pPr algn="l"/>
            <a:r>
              <a:rPr lang="zh-CN" altLang="en-US" sz="2800" dirty="0" smtClean="0">
                <a:solidFill>
                  <a:srgbClr val="FF0000"/>
                </a:solidFill>
                <a:latin typeface="Arial Black" panose="020B0A04020102020204" pitchFamily="34" charset="0"/>
              </a:rPr>
              <a:t>参考资料：</a:t>
            </a:r>
            <a:endParaRPr lang="en-US" altLang="zh-CN" sz="2800" dirty="0" smtClean="0">
              <a:solidFill>
                <a:srgbClr val="FF0000"/>
              </a:solidFill>
              <a:latin typeface="Arial Black" panose="020B0A04020102020204" pitchFamily="34" charset="0"/>
            </a:endParaRPr>
          </a:p>
          <a:p>
            <a:pPr algn="l"/>
            <a:r>
              <a:rPr lang="en-US" altLang="zh-CN" dirty="0" smtClean="0"/>
              <a:t>[1] </a:t>
            </a:r>
            <a:r>
              <a:rPr lang="zh-CN" altLang="en-US" dirty="0" smtClean="0"/>
              <a:t>江</a:t>
            </a:r>
            <a:r>
              <a:rPr lang="zh-CN" altLang="en-US" dirty="0"/>
              <a:t>泽</a:t>
            </a:r>
            <a:r>
              <a:rPr lang="zh-CN" altLang="en-US" dirty="0" smtClean="0"/>
              <a:t>坚 </a:t>
            </a:r>
            <a:r>
              <a:rPr lang="en-US" altLang="zh-CN" dirty="0"/>
              <a:t>, </a:t>
            </a:r>
            <a:r>
              <a:rPr lang="zh-CN" altLang="en-US" dirty="0"/>
              <a:t>吴智泉 </a:t>
            </a:r>
            <a:r>
              <a:rPr lang="en-US" altLang="zh-CN" dirty="0" smtClean="0"/>
              <a:t>, </a:t>
            </a:r>
            <a:r>
              <a:rPr lang="zh-CN" altLang="en-US" dirty="0"/>
              <a:t>纪友</a:t>
            </a:r>
            <a:r>
              <a:rPr lang="zh-CN" altLang="en-US" dirty="0" smtClean="0"/>
              <a:t>清编，实变函数论（第四版），</a:t>
            </a:r>
            <a:r>
              <a:rPr lang="zh-CN" altLang="en-US" dirty="0"/>
              <a:t>高等教育出版社。</a:t>
            </a:r>
          </a:p>
          <a:p>
            <a:pPr algn="l"/>
            <a:r>
              <a:rPr lang="en-US" altLang="zh-CN" dirty="0" smtClean="0"/>
              <a:t>[</a:t>
            </a:r>
            <a:r>
              <a:rPr lang="en-US" altLang="zh-CN" dirty="0"/>
              <a:t>2] </a:t>
            </a:r>
            <a:r>
              <a:rPr lang="zh-CN" altLang="en-US" dirty="0"/>
              <a:t>郑维行、王声望编，实变函数与泛函分析概要，高等教育出版社。</a:t>
            </a:r>
          </a:p>
          <a:p>
            <a:pPr algn="l"/>
            <a:r>
              <a:rPr lang="en-US" altLang="zh-CN" dirty="0"/>
              <a:t>[3] </a:t>
            </a:r>
            <a:r>
              <a:rPr lang="zh-CN" altLang="en-US" dirty="0"/>
              <a:t>夏道行、严绍宗等编，实变函数与泛函分析，高等教育出版社</a:t>
            </a:r>
            <a:r>
              <a:rPr lang="zh-CN" altLang="en-US" dirty="0" smtClean="0"/>
              <a:t>。</a:t>
            </a:r>
            <a:endParaRPr lang="en-US" altLang="zh-CN" dirty="0" smtClean="0"/>
          </a:p>
          <a:p>
            <a:pPr algn="l"/>
            <a:r>
              <a:rPr lang="en-US" altLang="zh-CN" dirty="0">
                <a:solidFill>
                  <a:prstClr val="black"/>
                </a:solidFill>
              </a:rPr>
              <a:t>[4</a:t>
            </a:r>
            <a:r>
              <a:rPr lang="en-US" altLang="zh-CN" dirty="0" smtClean="0">
                <a:solidFill>
                  <a:prstClr val="black"/>
                </a:solidFill>
              </a:rPr>
              <a:t>] </a:t>
            </a:r>
            <a:r>
              <a:rPr lang="zh-CN" altLang="en-US" dirty="0" smtClean="0"/>
              <a:t>陶</a:t>
            </a:r>
            <a:r>
              <a:rPr lang="zh-CN" altLang="en-US" dirty="0"/>
              <a:t>哲</a:t>
            </a:r>
            <a:r>
              <a:rPr lang="zh-CN" altLang="en-US" dirty="0" smtClean="0"/>
              <a:t>轩</a:t>
            </a:r>
            <a:r>
              <a:rPr lang="zh-CN" altLang="en-US" dirty="0"/>
              <a:t>，实分析，人民邮电</a:t>
            </a:r>
            <a:r>
              <a:rPr lang="zh-CN" altLang="en-US" dirty="0" smtClean="0"/>
              <a:t>出版社。</a:t>
            </a:r>
            <a:endParaRPr lang="zh-CN" altLang="en-US" dirty="0"/>
          </a:p>
          <a:p>
            <a:pPr algn="l"/>
            <a:r>
              <a:rPr lang="en-US" altLang="zh-CN" dirty="0" smtClean="0"/>
              <a:t>[5] </a:t>
            </a:r>
            <a:r>
              <a:rPr lang="en-US" altLang="zh-CN" dirty="0"/>
              <a:t>Walter </a:t>
            </a:r>
            <a:r>
              <a:rPr lang="en-US" altLang="zh-CN" dirty="0" err="1" smtClean="0"/>
              <a:t>Rudin</a:t>
            </a:r>
            <a:r>
              <a:rPr lang="zh-CN" altLang="en-US" dirty="0" smtClean="0"/>
              <a:t>，</a:t>
            </a:r>
            <a:r>
              <a:rPr lang="en-US" altLang="zh-CN" dirty="0"/>
              <a:t>Real and Complex </a:t>
            </a:r>
            <a:r>
              <a:rPr lang="en-US" altLang="zh-CN" dirty="0" smtClean="0"/>
              <a:t>Analysis</a:t>
            </a:r>
            <a:r>
              <a:rPr lang="zh-CN" altLang="en-US" dirty="0" smtClean="0"/>
              <a:t>（</a:t>
            </a:r>
            <a:r>
              <a:rPr lang="en-US" altLang="zh-CN" dirty="0" smtClean="0"/>
              <a:t>Third Edition</a:t>
            </a:r>
            <a:r>
              <a:rPr lang="zh-CN" altLang="en-US" dirty="0" smtClean="0"/>
              <a:t>），（影印版，实分析与复分析，机械工业出版社）。</a:t>
            </a:r>
            <a:endParaRPr lang="en-US" altLang="zh-CN" dirty="0" smtClean="0"/>
          </a:p>
          <a:p>
            <a:pPr algn="l"/>
            <a:endParaRPr lang="zh-CN" altLang="en-US" dirty="0"/>
          </a:p>
          <a:p>
            <a:pPr algn="l"/>
            <a:endParaRPr lang="en-US" altLang="zh-CN" sz="2800" dirty="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2116294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73364" y="1198881"/>
            <a:ext cx="10747393" cy="5137183"/>
          </a:xfrm>
        </p:spPr>
        <p:txBody>
          <a:bodyPr>
            <a:normAutofit/>
          </a:bodyPr>
          <a:lstStyle/>
          <a:p>
            <a:pPr algn="l"/>
            <a:endParaRPr lang="en-US" altLang="zh-CN" sz="2800" dirty="0" smtClean="0">
              <a:solidFill>
                <a:srgbClr val="FF0000"/>
              </a:solidFill>
              <a:latin typeface="Arial Black" panose="020B0A04020102020204" pitchFamily="34" charset="0"/>
            </a:endParaRPr>
          </a:p>
          <a:p>
            <a:pPr marL="857250" indent="-857250" algn="l">
              <a:buFont typeface="Wingdings" panose="05000000000000000000" pitchFamily="2" charset="2"/>
              <a:buChar char="Ø"/>
            </a:pPr>
            <a:r>
              <a:rPr lang="zh-CN" altLang="en-US" sz="5400" dirty="0" smtClean="0"/>
              <a:t>成绩比例</a:t>
            </a:r>
            <a:endParaRPr lang="en-US" altLang="zh-CN" sz="5400" dirty="0" smtClean="0"/>
          </a:p>
          <a:p>
            <a:pPr algn="l"/>
            <a:r>
              <a:rPr lang="zh-CN" altLang="en-US" sz="2800" dirty="0" smtClean="0">
                <a:solidFill>
                  <a:srgbClr val="FF0000"/>
                </a:solidFill>
                <a:latin typeface="Arial Black" panose="020B0A04020102020204" pitchFamily="34" charset="0"/>
              </a:rPr>
              <a:t>平时成绩：           </a:t>
            </a:r>
            <a:r>
              <a:rPr lang="en-US" altLang="zh-CN" sz="2800" dirty="0" smtClean="0">
                <a:solidFill>
                  <a:srgbClr val="FF0000"/>
                </a:solidFill>
                <a:latin typeface="Arial Black" panose="020B0A04020102020204" pitchFamily="34" charset="0"/>
              </a:rPr>
              <a:t>30%</a:t>
            </a:r>
            <a:endParaRPr lang="en-US" altLang="zh-CN" sz="2800" dirty="0">
              <a:solidFill>
                <a:srgbClr val="FF0000"/>
              </a:solidFill>
              <a:latin typeface="Arial Black" panose="020B0A04020102020204" pitchFamily="34" charset="0"/>
            </a:endParaRPr>
          </a:p>
          <a:p>
            <a:pPr algn="l"/>
            <a:r>
              <a:rPr lang="zh-CN" altLang="en-US" sz="2800" dirty="0" smtClean="0">
                <a:solidFill>
                  <a:srgbClr val="FF0000"/>
                </a:solidFill>
                <a:latin typeface="Arial Black" panose="020B0A04020102020204" pitchFamily="34" charset="0"/>
              </a:rPr>
              <a:t>期末考试：           </a:t>
            </a:r>
            <a:r>
              <a:rPr lang="en-US" altLang="zh-CN" sz="2800" dirty="0" smtClean="0">
                <a:solidFill>
                  <a:srgbClr val="FF0000"/>
                </a:solidFill>
                <a:latin typeface="Arial Black" panose="020B0A04020102020204" pitchFamily="34" charset="0"/>
              </a:rPr>
              <a:t>70%</a:t>
            </a:r>
            <a:endParaRPr lang="en-US" altLang="zh-CN" sz="2800" dirty="0">
              <a:solidFill>
                <a:srgbClr val="FF0000"/>
              </a:solidFill>
              <a:latin typeface="Arial Black" panose="020B0A04020102020204" pitchFamily="34" charset="0"/>
            </a:endParaRPr>
          </a:p>
          <a:p>
            <a:pPr algn="l"/>
            <a:endParaRPr lang="en-US" altLang="zh-CN" sz="2800" dirty="0" smtClean="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210729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74535" y="1247759"/>
            <a:ext cx="11029444" cy="5233961"/>
          </a:xfrm>
        </p:spPr>
        <p:txBody>
          <a:bodyPr>
            <a:normAutofit fontScale="77500" lnSpcReduction="20000"/>
          </a:bodyPr>
          <a:lstStyle/>
          <a:p>
            <a:pPr algn="l"/>
            <a:endParaRPr lang="en-US" altLang="zh-CN" sz="2800" dirty="0" smtClean="0">
              <a:solidFill>
                <a:srgbClr val="FF0000"/>
              </a:solidFill>
              <a:latin typeface="Arial Black" panose="020B0A04020102020204" pitchFamily="34" charset="0"/>
            </a:endParaRPr>
          </a:p>
          <a:p>
            <a:pPr marL="857250" indent="-857250" algn="l">
              <a:buFont typeface="Wingdings" panose="05000000000000000000" pitchFamily="2" charset="2"/>
              <a:buChar char="Ø"/>
            </a:pPr>
            <a:r>
              <a:rPr lang="zh-CN" altLang="en-US" sz="5400" dirty="0" smtClean="0"/>
              <a:t>课程概述</a:t>
            </a:r>
            <a:endParaRPr lang="en-US" altLang="zh-CN" sz="5400" dirty="0" smtClean="0"/>
          </a:p>
          <a:p>
            <a:pPr algn="l">
              <a:lnSpc>
                <a:spcPct val="120000"/>
              </a:lnSpc>
            </a:pP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实变函数</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是数学类专业的重要专业核心基础课之一，主要讲述勒贝格积分理论。它不仅是</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数学分析</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中经典黎曼积分的改进与完善，</a:t>
            </a:r>
            <a:r>
              <a:rPr lang="zh-CN" altLang="en-US" sz="2800" dirty="0" smtClean="0">
                <a:latin typeface="Times New Roman" panose="02020603050405020304" pitchFamily="18" charset="0"/>
                <a:cs typeface="Times New Roman" panose="02020603050405020304" pitchFamily="18" charset="0"/>
              </a:rPr>
              <a:t>更是进一步</a:t>
            </a:r>
            <a:r>
              <a:rPr lang="zh-CN" altLang="en-US" sz="2800" dirty="0">
                <a:latin typeface="Times New Roman" panose="02020603050405020304" pitchFamily="18" charset="0"/>
                <a:cs typeface="Times New Roman" panose="02020603050405020304" pitchFamily="18" charset="0"/>
              </a:rPr>
              <a:t>学习泛函分析、</a:t>
            </a:r>
            <a:r>
              <a:rPr lang="en-US" altLang="zh-CN" sz="2800" dirty="0">
                <a:latin typeface="Times New Roman" panose="02020603050405020304" pitchFamily="18" charset="0"/>
                <a:cs typeface="Times New Roman" panose="02020603050405020304" pitchFamily="18" charset="0"/>
              </a:rPr>
              <a:t>Fourier</a:t>
            </a:r>
            <a:r>
              <a:rPr lang="zh-CN" altLang="en-US" sz="2800" dirty="0">
                <a:latin typeface="Times New Roman" panose="02020603050405020304" pitchFamily="18" charset="0"/>
                <a:cs typeface="Times New Roman" panose="02020603050405020304" pitchFamily="18" charset="0"/>
              </a:rPr>
              <a:t>分析、概率论、分形几何、偏微分方程和调和分析等后继专业课程的基础</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gn="l">
              <a:lnSpc>
                <a:spcPct val="120000"/>
              </a:lnSpc>
            </a:pP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实变函数</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致力于</a:t>
            </a:r>
            <a:r>
              <a:rPr lang="zh-CN" altLang="en-US" sz="2800" dirty="0">
                <a:latin typeface="Times New Roman" panose="02020603050405020304" pitchFamily="18" charset="0"/>
                <a:cs typeface="Times New Roman" panose="02020603050405020304" pitchFamily="18" charset="0"/>
              </a:rPr>
              <a:t>解决黎曼积分主要缺陷，进而提出一套完善</a:t>
            </a:r>
            <a:r>
              <a:rPr lang="zh-CN" altLang="en-US" sz="2800" dirty="0" smtClean="0">
                <a:latin typeface="Times New Roman" panose="02020603050405020304" pitchFamily="18" charset="0"/>
                <a:cs typeface="Times New Roman" panose="02020603050405020304" pitchFamily="18" charset="0"/>
              </a:rPr>
              <a:t>的</a:t>
            </a:r>
            <a:r>
              <a:rPr lang="en-US" altLang="zh-CN" sz="2800" dirty="0" smtClean="0">
                <a:latin typeface="Times New Roman" panose="02020603050405020304" pitchFamily="18" charset="0"/>
                <a:cs typeface="Times New Roman" panose="02020603050405020304" pitchFamily="18" charset="0"/>
              </a:rPr>
              <a:t>Lebesgue(</a:t>
            </a:r>
            <a:r>
              <a:rPr lang="zh-CN" altLang="en-US" sz="2800" dirty="0" smtClean="0">
                <a:latin typeface="Times New Roman" panose="02020603050405020304" pitchFamily="18" charset="0"/>
                <a:cs typeface="Times New Roman" panose="02020603050405020304" pitchFamily="18" charset="0"/>
              </a:rPr>
              <a:t>勒贝格</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积分理论。</a:t>
            </a:r>
            <a:r>
              <a:rPr lang="zh-CN" altLang="en-US" sz="2800" dirty="0">
                <a:latin typeface="Times New Roman" panose="02020603050405020304" pitchFamily="18" charset="0"/>
                <a:cs typeface="Times New Roman" panose="02020603050405020304" pitchFamily="18" charset="0"/>
              </a:rPr>
              <a:t>它讲清楚了为什么历史上要产生以勒贝格测度和勒贝格积分理论等主要内容，是回答为什么、是什么和怎么样的一个完整过程。通过本课程的学习，学生将掌握集合、点集、测度论、可测函数、积分论和微分与不定积分等知识和内容。进而培养学生</a:t>
            </a:r>
            <a:r>
              <a:rPr lang="zh-CN" altLang="en-US" sz="2800" dirty="0" smtClean="0">
                <a:latin typeface="Times New Roman" panose="02020603050405020304" pitchFamily="18" charset="0"/>
                <a:cs typeface="Times New Roman" panose="02020603050405020304" pitchFamily="18" charset="0"/>
              </a:rPr>
              <a:t>掌握发现</a:t>
            </a:r>
            <a:r>
              <a:rPr lang="zh-CN" altLang="en-US" sz="2800" dirty="0">
                <a:latin typeface="Times New Roman" panose="02020603050405020304" pitchFamily="18" charset="0"/>
                <a:cs typeface="Times New Roman" panose="02020603050405020304" pitchFamily="18" charset="0"/>
              </a:rPr>
              <a:t>问题、分析问题和解决问题的能力。鉴于该课程内容的高度抽象性、严密逻辑性和广泛的应用性导致其概念、定理、性质中蕴含着丰富的思想、观点和方法，还可以培养锻炼学生的理性思维和</a:t>
            </a:r>
            <a:r>
              <a:rPr lang="zh-CN" altLang="en-US" sz="2800">
                <a:latin typeface="Times New Roman" panose="02020603050405020304" pitchFamily="18" charset="0"/>
                <a:cs typeface="Times New Roman" panose="02020603050405020304" pitchFamily="18" charset="0"/>
              </a:rPr>
              <a:t>创新</a:t>
            </a:r>
            <a:r>
              <a:rPr lang="zh-CN" altLang="en-US" sz="2800" smtClean="0">
                <a:latin typeface="Times New Roman" panose="02020603050405020304" pitchFamily="18" charset="0"/>
                <a:cs typeface="Times New Roman" panose="02020603050405020304" pitchFamily="18" charset="0"/>
              </a:rPr>
              <a:t>意识。</a:t>
            </a:r>
            <a:endParaRPr lang="en-US" altLang="zh-CN" sz="2800" dirty="0" smtClean="0">
              <a:latin typeface="Times New Roman" panose="02020603050405020304" pitchFamily="18" charset="0"/>
              <a:cs typeface="Times New Roman" panose="02020603050405020304" pitchFamily="18" charset="0"/>
            </a:endParaRPr>
          </a:p>
          <a:p>
            <a:pPr algn="l"/>
            <a:endParaRPr lang="en-US" altLang="zh-CN" sz="2800" dirty="0" smtClean="0">
              <a:solidFill>
                <a:srgbClr val="FF0000"/>
              </a:solidFill>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200906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6644" y="1198881"/>
            <a:ext cx="12040949" cy="5517508"/>
          </a:xfrm>
        </p:spPr>
        <p:txBody>
          <a:bodyPr>
            <a:normAutofit/>
          </a:bodyPr>
          <a:lstStyle/>
          <a:p>
            <a:pPr marL="857250" indent="-857250" algn="l">
              <a:buFont typeface="Wingdings" panose="05000000000000000000" pitchFamily="2" charset="2"/>
              <a:buChar char="Ø"/>
            </a:pPr>
            <a:r>
              <a:rPr lang="zh-CN" altLang="en-US" sz="5400" dirty="0"/>
              <a:t>课程目标：</a:t>
            </a:r>
          </a:p>
          <a:p>
            <a:pPr algn="l"/>
            <a:r>
              <a:rPr lang="zh-CN" altLang="en-US" sz="2800" dirty="0" smtClean="0">
                <a:latin typeface="Arial Black" panose="020B0A04020102020204" pitchFamily="34" charset="0"/>
              </a:rPr>
              <a:t>通过</a:t>
            </a:r>
            <a:r>
              <a:rPr lang="zh-CN" altLang="en-US" sz="2800" dirty="0">
                <a:latin typeface="Arial Black" panose="020B0A04020102020204" pitchFamily="34" charset="0"/>
              </a:rPr>
              <a:t>本课程的教学使学生掌握实变函数的基本概念、基本理论及其推导证明过程。系统掌握勒贝格测度和勒贝格积分理论，特别要求掌握集合语言的分析方法，测度和积分定义及性质，使学生能够以更高的观点看待积分的基本思想。</a:t>
            </a:r>
            <a:endParaRPr lang="en-US" altLang="zh-CN" sz="2800" dirty="0" smtClean="0">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116321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6644" y="1198881"/>
            <a:ext cx="12040949" cy="5517508"/>
          </a:xfrm>
        </p:spPr>
        <p:txBody>
          <a:bodyPr>
            <a:normAutofit/>
          </a:bodyPr>
          <a:lstStyle/>
          <a:p>
            <a:pPr marL="857250" indent="-857250" algn="l">
              <a:buFont typeface="Wingdings" panose="05000000000000000000" pitchFamily="2" charset="2"/>
              <a:buChar char="Ø"/>
            </a:pPr>
            <a:r>
              <a:rPr lang="zh-CN" altLang="en-US" sz="5400" dirty="0"/>
              <a:t>主要内容</a:t>
            </a:r>
            <a:r>
              <a:rPr lang="zh-CN" altLang="en-US" sz="5400" dirty="0" smtClean="0"/>
              <a:t>：</a:t>
            </a:r>
            <a:endParaRPr lang="zh-CN" altLang="en-US" sz="5400" dirty="0"/>
          </a:p>
          <a:p>
            <a:pPr marL="514350" indent="-514350" algn="l">
              <a:buFont typeface="Wingdings" panose="05000000000000000000" pitchFamily="2" charset="2"/>
              <a:buChar char="Ø"/>
            </a:pPr>
            <a:r>
              <a:rPr lang="zh-CN" altLang="en-US" sz="2800" dirty="0" smtClean="0">
                <a:latin typeface="Arial Black" panose="020B0A04020102020204" pitchFamily="34" charset="0"/>
              </a:rPr>
              <a:t>第一章  集合与点集</a:t>
            </a:r>
            <a:endParaRPr lang="en-US" altLang="zh-CN" sz="2800" dirty="0" smtClean="0">
              <a:latin typeface="Arial Black" panose="020B0A04020102020204" pitchFamily="34" charset="0"/>
            </a:endParaRPr>
          </a:p>
          <a:p>
            <a:pPr marL="514350" lvl="0" indent="-514350" algn="l">
              <a:buFont typeface="Wingdings" panose="05000000000000000000" pitchFamily="2" charset="2"/>
              <a:buChar char="Ø"/>
            </a:pPr>
            <a:r>
              <a:rPr lang="zh-CN" altLang="en-US" sz="2800" dirty="0" smtClean="0">
                <a:latin typeface="Arial Black" panose="020B0A04020102020204" pitchFamily="34" charset="0"/>
              </a:rPr>
              <a:t>第二</a:t>
            </a:r>
            <a:r>
              <a:rPr lang="zh-CN" altLang="en-US" sz="2800" dirty="0">
                <a:solidFill>
                  <a:prstClr val="black"/>
                </a:solidFill>
                <a:latin typeface="Arial Black" panose="020B0A04020102020204" pitchFamily="34" charset="0"/>
              </a:rPr>
              <a:t>章  勒贝格测度</a:t>
            </a:r>
            <a:endParaRPr lang="en-US" altLang="zh-CN" sz="2800" dirty="0">
              <a:solidFill>
                <a:prstClr val="black"/>
              </a:solidFill>
              <a:latin typeface="Arial Black" panose="020B0A04020102020204" pitchFamily="34" charset="0"/>
            </a:endParaRPr>
          </a:p>
          <a:p>
            <a:pPr marL="514350" indent="-514350" algn="l">
              <a:buFont typeface="Wingdings" panose="05000000000000000000" pitchFamily="2" charset="2"/>
              <a:buChar char="Ø"/>
            </a:pPr>
            <a:r>
              <a:rPr lang="zh-CN" altLang="en-US" sz="2800" dirty="0" smtClean="0">
                <a:latin typeface="Arial Black" panose="020B0A04020102020204" pitchFamily="34" charset="0"/>
              </a:rPr>
              <a:t>第三章  可测函数</a:t>
            </a:r>
            <a:endParaRPr lang="en-US" altLang="zh-CN" sz="2800" dirty="0" smtClean="0">
              <a:latin typeface="Arial Black" panose="020B0A04020102020204" pitchFamily="34" charset="0"/>
            </a:endParaRPr>
          </a:p>
          <a:p>
            <a:pPr marL="514350" indent="-514350" algn="l">
              <a:buFont typeface="Wingdings" panose="05000000000000000000" pitchFamily="2" charset="2"/>
              <a:buChar char="Ø"/>
            </a:pPr>
            <a:r>
              <a:rPr lang="zh-CN" altLang="en-US" sz="2800" dirty="0">
                <a:latin typeface="Arial Black" panose="020B0A04020102020204" pitchFamily="34" charset="0"/>
              </a:rPr>
              <a:t>第四</a:t>
            </a:r>
            <a:r>
              <a:rPr lang="zh-CN" altLang="en-US" sz="2800" dirty="0" smtClean="0">
                <a:latin typeface="Arial Black" panose="020B0A04020102020204" pitchFamily="34" charset="0"/>
              </a:rPr>
              <a:t>章  勒贝格积分</a:t>
            </a:r>
            <a:endParaRPr lang="en-US" altLang="zh-CN" sz="2800" dirty="0" smtClean="0">
              <a:latin typeface="Arial Black" panose="020B0A040201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0" y="124886"/>
            <a:ext cx="3180080" cy="944111"/>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9920" y="1"/>
            <a:ext cx="3942080" cy="1198880"/>
          </a:xfrm>
          <a:prstGeom prst="rect">
            <a:avLst/>
          </a:prstGeom>
        </p:spPr>
      </p:pic>
      <p:sp>
        <p:nvSpPr>
          <p:cNvPr id="13" name="文本框 12"/>
          <p:cNvSpPr txBox="1"/>
          <p:nvPr/>
        </p:nvSpPr>
        <p:spPr>
          <a:xfrm>
            <a:off x="3484880" y="48879"/>
            <a:ext cx="4902200" cy="923330"/>
          </a:xfrm>
          <a:prstGeom prst="rect">
            <a:avLst/>
          </a:prstGeom>
          <a:noFill/>
        </p:spPr>
        <p:txBody>
          <a:bodyPr wrap="square" rtlCol="0">
            <a:spAutoFit/>
          </a:bodyPr>
          <a:lstStyle/>
          <a:p>
            <a:pPr algn="ctr"/>
            <a:r>
              <a:rPr lang="en-US" altLang="zh-CN" sz="5400" dirty="0" smtClean="0">
                <a:solidFill>
                  <a:srgbClr val="FF0000"/>
                </a:solidFill>
                <a:latin typeface="Arial Black" panose="020B0A04020102020204" pitchFamily="34" charset="0"/>
              </a:rPr>
              <a:t>DLI</a:t>
            </a:r>
          </a:p>
        </p:txBody>
      </p:sp>
    </p:spTree>
    <p:extLst>
      <p:ext uri="{BB962C8B-B14F-4D97-AF65-F5344CB8AC3E}">
        <p14:creationId xmlns:p14="http://schemas.microsoft.com/office/powerpoint/2010/main" val="353006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6881</TotalTime>
  <Words>445</Words>
  <Application>Microsoft Office PowerPoint</Application>
  <PresentationFormat>宽屏</PresentationFormat>
  <Paragraphs>60</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黑体</vt:lpstr>
      <vt:lpstr>宋体</vt:lpstr>
      <vt:lpstr>Arial</vt:lpstr>
      <vt:lpstr>Arial Black</vt:lpstr>
      <vt:lpstr>Calibri</vt:lpstr>
      <vt:lpstr>Calibri Light</vt:lpstr>
      <vt:lpstr>Times New Roman</vt:lpstr>
      <vt:lpstr>Wingdings</vt:lpstr>
      <vt:lpstr>Office 主题</vt:lpstr>
      <vt:lpstr>实变函数   郭庆杰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Qingjieguo</dc:creator>
  <cp:lastModifiedBy>guo</cp:lastModifiedBy>
  <cp:revision>196</cp:revision>
  <dcterms:created xsi:type="dcterms:W3CDTF">2017-08-02T16:53:24Z</dcterms:created>
  <dcterms:modified xsi:type="dcterms:W3CDTF">2022-03-02T00:40:26Z</dcterms:modified>
</cp:coreProperties>
</file>