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93" r:id="rId3"/>
    <p:sldId id="263" r:id="rId4"/>
    <p:sldId id="277" r:id="rId5"/>
    <p:sldId id="278" r:id="rId6"/>
    <p:sldId id="279" r:id="rId7"/>
    <p:sldId id="295" r:id="rId8"/>
    <p:sldId id="294" r:id="rId9"/>
    <p:sldId id="280" r:id="rId10"/>
    <p:sldId id="281" r:id="rId11"/>
    <p:sldId id="296" r:id="rId12"/>
    <p:sldId id="282" r:id="rId13"/>
    <p:sldId id="283" r:id="rId14"/>
    <p:sldId id="284" r:id="rId15"/>
    <p:sldId id="297" r:id="rId16"/>
    <p:sldId id="286" r:id="rId17"/>
    <p:sldId id="287" r:id="rId18"/>
    <p:sldId id="288" r:id="rId19"/>
    <p:sldId id="298" r:id="rId20"/>
    <p:sldId id="289" r:id="rId21"/>
    <p:sldId id="290" r:id="rId22"/>
    <p:sldId id="291" r:id="rId23"/>
    <p:sldId id="292" r:id="rId24"/>
    <p:sldId id="265" r:id="rId25"/>
    <p:sldId id="300" r:id="rId26"/>
    <p:sldId id="299" r:id="rId27"/>
    <p:sldId id="266" r:id="rId28"/>
    <p:sldId id="267" r:id="rId29"/>
    <p:sldId id="268" r:id="rId30"/>
    <p:sldId id="269" r:id="rId31"/>
    <p:sldId id="301" r:id="rId32"/>
    <p:sldId id="302" r:id="rId33"/>
    <p:sldId id="303" r:id="rId34"/>
    <p:sldId id="304" r:id="rId35"/>
    <p:sldId id="305" r:id="rId36"/>
    <p:sldId id="306" r:id="rId37"/>
    <p:sldId id="307" r:id="rId38"/>
    <p:sldId id="308" r:id="rId39"/>
    <p:sldId id="309" r:id="rId40"/>
    <p:sldId id="311" r:id="rId4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5131" autoAdjust="0"/>
  </p:normalViewPr>
  <p:slideViewPr>
    <p:cSldViewPr>
      <p:cViewPr varScale="1">
        <p:scale>
          <a:sx n="55" d="100"/>
          <a:sy n="55" d="100"/>
        </p:scale>
        <p:origin x="951"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314" name="Group 2"/>
          <p:cNvGrpSpPr>
            <a:grpSpLocks/>
          </p:cNvGrpSpPr>
          <p:nvPr/>
        </p:nvGrpSpPr>
        <p:grpSpPr bwMode="auto">
          <a:xfrm>
            <a:off x="-1035050" y="1552575"/>
            <a:ext cx="10179050" cy="5305425"/>
            <a:chOff x="-652" y="978"/>
            <a:chExt cx="6412" cy="3342"/>
          </a:xfrm>
        </p:grpSpPr>
        <p:sp>
          <p:nvSpPr>
            <p:cNvPr id="1331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33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defRPr/>
            </a:lvl1pPr>
          </a:lstStyle>
          <a:p>
            <a:pPr lvl="0"/>
            <a:r>
              <a:rPr lang="zh-CN" altLang="en-US" noProof="0" smtClean="0"/>
              <a:t>单击此处编辑母版副标题样式</a:t>
            </a:r>
          </a:p>
        </p:txBody>
      </p:sp>
      <p:sp>
        <p:nvSpPr>
          <p:cNvPr id="13319" name="Rectangle 7"/>
          <p:cNvSpPr>
            <a:spLocks noGrp="1" noChangeArrowheads="1"/>
          </p:cNvSpPr>
          <p:nvPr>
            <p:ph type="dt" sz="quarter" idx="2"/>
          </p:nvPr>
        </p:nvSpPr>
        <p:spPr/>
        <p:txBody>
          <a:bodyPr/>
          <a:lstStyle>
            <a:lvl1pPr>
              <a:defRPr/>
            </a:lvl1pPr>
          </a:lstStyle>
          <a:p>
            <a:endParaRPr lang="en-US" altLang="zh-CN"/>
          </a:p>
        </p:txBody>
      </p:sp>
      <p:sp>
        <p:nvSpPr>
          <p:cNvPr id="13320" name="Rectangle 8"/>
          <p:cNvSpPr>
            <a:spLocks noGrp="1" noChangeArrowheads="1"/>
          </p:cNvSpPr>
          <p:nvPr>
            <p:ph type="ftr" sz="quarter" idx="3"/>
          </p:nvPr>
        </p:nvSpPr>
        <p:spPr/>
        <p:txBody>
          <a:bodyPr/>
          <a:lstStyle>
            <a:lvl1pPr>
              <a:defRPr/>
            </a:lvl1pPr>
          </a:lstStyle>
          <a:p>
            <a:endParaRPr lang="en-US" altLang="zh-CN"/>
          </a:p>
        </p:txBody>
      </p:sp>
      <p:sp>
        <p:nvSpPr>
          <p:cNvPr id="13321" name="Rectangle 9"/>
          <p:cNvSpPr>
            <a:spLocks noGrp="1" noChangeArrowheads="1"/>
          </p:cNvSpPr>
          <p:nvPr>
            <p:ph type="sldNum" sz="quarter" idx="4"/>
          </p:nvPr>
        </p:nvSpPr>
        <p:spPr/>
        <p:txBody>
          <a:bodyPr/>
          <a:lstStyle>
            <a:lvl1pPr>
              <a:defRPr/>
            </a:lvl1pPr>
          </a:lstStyle>
          <a:p>
            <a:fld id="{B0380270-90DA-41ED-BDA8-5E4FB53D3F1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2535CC-F2DC-4ADC-9FFA-9515824ED8A1}" type="slidenum">
              <a:rPr lang="en-US" altLang="zh-CN"/>
              <a:pPr/>
              <a:t>‹#›</a:t>
            </a:fld>
            <a:endParaRPr lang="en-US" altLang="zh-CN"/>
          </a:p>
        </p:txBody>
      </p:sp>
    </p:spTree>
    <p:extLst>
      <p:ext uri="{BB962C8B-B14F-4D97-AF65-F5344CB8AC3E}">
        <p14:creationId xmlns:p14="http://schemas.microsoft.com/office/powerpoint/2010/main" val="37012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49E57C-4466-4E1A-BDCF-7BBE0224BAD1}" type="slidenum">
              <a:rPr lang="en-US" altLang="zh-CN"/>
              <a:pPr/>
              <a:t>‹#›</a:t>
            </a:fld>
            <a:endParaRPr lang="en-US" altLang="zh-CN"/>
          </a:p>
        </p:txBody>
      </p:sp>
    </p:spTree>
    <p:extLst>
      <p:ext uri="{BB962C8B-B14F-4D97-AF65-F5344CB8AC3E}">
        <p14:creationId xmlns:p14="http://schemas.microsoft.com/office/powerpoint/2010/main" val="320980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2DE7370-9529-458A-B6A5-0B86DFDCEE33}" type="slidenum">
              <a:rPr lang="en-US" altLang="zh-CN"/>
              <a:pPr/>
              <a:t>‹#›</a:t>
            </a:fld>
            <a:endParaRPr lang="en-US" altLang="zh-CN"/>
          </a:p>
        </p:txBody>
      </p:sp>
    </p:spTree>
    <p:extLst>
      <p:ext uri="{BB962C8B-B14F-4D97-AF65-F5344CB8AC3E}">
        <p14:creationId xmlns:p14="http://schemas.microsoft.com/office/powerpoint/2010/main" val="30597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944440-2C3D-4ED1-8D15-D42CE2561B12}" type="slidenum">
              <a:rPr lang="en-US" altLang="zh-CN"/>
              <a:pPr/>
              <a:t>‹#›</a:t>
            </a:fld>
            <a:endParaRPr lang="en-US" altLang="zh-CN"/>
          </a:p>
        </p:txBody>
      </p:sp>
    </p:spTree>
    <p:extLst>
      <p:ext uri="{BB962C8B-B14F-4D97-AF65-F5344CB8AC3E}">
        <p14:creationId xmlns:p14="http://schemas.microsoft.com/office/powerpoint/2010/main" val="260044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13DC59-08AF-4431-9F93-A536C8FC68E1}" type="slidenum">
              <a:rPr lang="en-US" altLang="zh-CN"/>
              <a:pPr/>
              <a:t>‹#›</a:t>
            </a:fld>
            <a:endParaRPr lang="en-US" altLang="zh-CN"/>
          </a:p>
        </p:txBody>
      </p:sp>
    </p:spTree>
    <p:extLst>
      <p:ext uri="{BB962C8B-B14F-4D97-AF65-F5344CB8AC3E}">
        <p14:creationId xmlns:p14="http://schemas.microsoft.com/office/powerpoint/2010/main" val="420445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8CB1E9F-C699-4FEE-8885-AA1ED8D86B9C}" type="slidenum">
              <a:rPr lang="en-US" altLang="zh-CN"/>
              <a:pPr/>
              <a:t>‹#›</a:t>
            </a:fld>
            <a:endParaRPr lang="en-US" altLang="zh-CN"/>
          </a:p>
        </p:txBody>
      </p:sp>
    </p:spTree>
    <p:extLst>
      <p:ext uri="{BB962C8B-B14F-4D97-AF65-F5344CB8AC3E}">
        <p14:creationId xmlns:p14="http://schemas.microsoft.com/office/powerpoint/2010/main" val="251421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4376848-234B-4996-8032-7FFE4F2072EF}" type="slidenum">
              <a:rPr lang="en-US" altLang="zh-CN"/>
              <a:pPr/>
              <a:t>‹#›</a:t>
            </a:fld>
            <a:endParaRPr lang="en-US" altLang="zh-CN"/>
          </a:p>
        </p:txBody>
      </p:sp>
    </p:spTree>
    <p:extLst>
      <p:ext uri="{BB962C8B-B14F-4D97-AF65-F5344CB8AC3E}">
        <p14:creationId xmlns:p14="http://schemas.microsoft.com/office/powerpoint/2010/main" val="226331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DB1375-C5B3-4F69-99B3-64D4DCB64122}" type="slidenum">
              <a:rPr lang="en-US" altLang="zh-CN"/>
              <a:pPr/>
              <a:t>‹#›</a:t>
            </a:fld>
            <a:endParaRPr lang="en-US" altLang="zh-CN"/>
          </a:p>
        </p:txBody>
      </p:sp>
    </p:spTree>
    <p:extLst>
      <p:ext uri="{BB962C8B-B14F-4D97-AF65-F5344CB8AC3E}">
        <p14:creationId xmlns:p14="http://schemas.microsoft.com/office/powerpoint/2010/main" val="410458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8FC90C-5652-4924-8EAE-DFFE1F6C2CF3}" type="slidenum">
              <a:rPr lang="en-US" altLang="zh-CN"/>
              <a:pPr/>
              <a:t>‹#›</a:t>
            </a:fld>
            <a:endParaRPr lang="en-US" altLang="zh-CN"/>
          </a:p>
        </p:txBody>
      </p:sp>
    </p:spTree>
    <p:extLst>
      <p:ext uri="{BB962C8B-B14F-4D97-AF65-F5344CB8AC3E}">
        <p14:creationId xmlns:p14="http://schemas.microsoft.com/office/powerpoint/2010/main" val="185365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A55ED0-186F-49EE-BE66-39875C88402A}" type="slidenum">
              <a:rPr lang="en-US" altLang="zh-CN"/>
              <a:pPr/>
              <a:t>‹#›</a:t>
            </a:fld>
            <a:endParaRPr lang="en-US" altLang="zh-CN"/>
          </a:p>
        </p:txBody>
      </p:sp>
    </p:spTree>
    <p:extLst>
      <p:ext uri="{BB962C8B-B14F-4D97-AF65-F5344CB8AC3E}">
        <p14:creationId xmlns:p14="http://schemas.microsoft.com/office/powerpoint/2010/main" val="32056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1588"/>
            <a:ext cx="9132888" cy="6845300"/>
            <a:chOff x="0" y="1"/>
            <a:chExt cx="5753" cy="4312"/>
          </a:xfrm>
        </p:grpSpPr>
        <p:sp>
          <p:nvSpPr>
            <p:cNvPr id="1229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229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1229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1229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08B8CDE5-34A3-4C71-B1D6-AF856490397D}" type="slidenum">
              <a:rPr lang="en-US" altLang="zh-CN"/>
              <a:pPr/>
              <a:t>‹#›</a:t>
            </a:fld>
            <a:endParaRPr lang="en-US" altLang="zh-CN"/>
          </a:p>
        </p:txBody>
      </p:sp>
      <p:sp>
        <p:nvSpPr>
          <p:cNvPr id="1229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kumimoji="1" sz="36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2pPr>
      <a:lvl3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3pPr>
      <a:lvl4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4pPr>
      <a:lvl5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宋体" panose="02010600030101010101" pitchFamily="2" charset="-122"/>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宋体" panose="02010600030101010101" pitchFamily="2" charset="-122"/>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第</a:t>
            </a:r>
            <a:r>
              <a:rPr lang="en-US" altLang="zh-CN" dirty="0" smtClean="0"/>
              <a:t>10</a:t>
            </a:r>
            <a:r>
              <a:rPr lang="zh-CN" altLang="en-US" dirty="0" smtClean="0"/>
              <a:t>讲  </a:t>
            </a:r>
            <a:r>
              <a:rPr lang="zh-CN" altLang="en-US" dirty="0"/>
              <a:t>可测函数的性质</a:t>
            </a:r>
            <a:r>
              <a:rPr lang="zh-CN" altLang="en-US" dirty="0" smtClean="0"/>
              <a:t>与</a:t>
            </a:r>
            <a:r>
              <a:rPr lang="zh-CN" altLang="en-US" dirty="0"/>
              <a:t>收敛</a:t>
            </a:r>
            <a:r>
              <a:rPr lang="zh-CN" altLang="en-US" dirty="0" smtClean="0"/>
              <a:t>定理 </a:t>
            </a:r>
            <a:endParaRPr lang="zh-CN" altLang="en-US" dirty="0"/>
          </a:p>
        </p:txBody>
      </p:sp>
      <p:sp>
        <p:nvSpPr>
          <p:cNvPr id="2051" name="Rectangle 3"/>
          <p:cNvSpPr>
            <a:spLocks noGrp="1" noChangeArrowheads="1"/>
          </p:cNvSpPr>
          <p:nvPr>
            <p:ph type="body" idx="1"/>
          </p:nvPr>
        </p:nvSpPr>
        <p:spPr>
          <a:xfrm>
            <a:off x="685800" y="2057400"/>
            <a:ext cx="8206680" cy="4114800"/>
          </a:xfrm>
        </p:spPr>
        <p:txBody>
          <a:bodyPr/>
          <a:lstStyle/>
          <a:p>
            <a:pPr algn="just"/>
            <a:r>
              <a:rPr lang="zh-CN" altLang="en-US" u="sng" dirty="0">
                <a:latin typeface="华文中宋" panose="02010600040101010101" pitchFamily="2" charset="-122"/>
              </a:rPr>
              <a:t>目的</a:t>
            </a:r>
            <a:r>
              <a:rPr lang="zh-CN" altLang="en-US" dirty="0">
                <a:latin typeface="华文中宋" panose="02010600040101010101" pitchFamily="2" charset="-122"/>
              </a:rPr>
              <a:t>：熟练掌握可测函数的性质，理解</a:t>
            </a:r>
            <a:r>
              <a:rPr lang="en-US" altLang="zh-CN" dirty="0" err="1">
                <a:latin typeface="华文中宋" panose="02010600040101010101" pitchFamily="2" charset="-122"/>
              </a:rPr>
              <a:t>Egoroff</a:t>
            </a:r>
            <a:r>
              <a:rPr lang="zh-CN" altLang="en-US" dirty="0">
                <a:latin typeface="华文中宋" panose="02010600040101010101" pitchFamily="2" charset="-122"/>
              </a:rPr>
              <a:t>定理的科学意义，掌握其证明。</a:t>
            </a:r>
          </a:p>
          <a:p>
            <a:pPr algn="just"/>
            <a:r>
              <a:rPr lang="zh-CN" altLang="en-US" u="sng" dirty="0">
                <a:latin typeface="华文中宋" panose="02010600040101010101" pitchFamily="2" charset="-122"/>
              </a:rPr>
              <a:t>重点与难点</a:t>
            </a:r>
            <a:r>
              <a:rPr lang="zh-CN" altLang="en-US" dirty="0">
                <a:latin typeface="华文中宋" panose="02010600040101010101" pitchFamily="2" charset="-122"/>
              </a:rPr>
              <a:t>：</a:t>
            </a:r>
            <a:r>
              <a:rPr lang="en-US" altLang="zh-CN" dirty="0" err="1">
                <a:latin typeface="华文中宋" panose="02010600040101010101" pitchFamily="2" charset="-122"/>
              </a:rPr>
              <a:t>Egoroff</a:t>
            </a:r>
            <a:r>
              <a:rPr lang="zh-CN" altLang="en-US" dirty="0">
                <a:latin typeface="华文中宋" panose="02010600040101010101" pitchFamily="2" charset="-122"/>
              </a:rPr>
              <a:t>定理的科学意义与证明。</a:t>
            </a:r>
          </a:p>
          <a:p>
            <a:endParaRPr lang="en-US" altLang="zh-CN" dirty="0">
              <a:latin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771" name="Rectangle 3"/>
              <p:cNvSpPr>
                <a:spLocks noGrp="1" noChangeArrowheads="1"/>
              </p:cNvSpPr>
              <p:nvPr>
                <p:ph type="body" idx="1"/>
              </p:nvPr>
            </p:nvSpPr>
            <p:spPr>
              <a:xfrm>
                <a:off x="251520" y="836712"/>
                <a:ext cx="8784976" cy="4114800"/>
              </a:xfrm>
            </p:spPr>
            <p:txBody>
              <a:bodyPr/>
              <a:lstStyle/>
              <a:p>
                <a:pPr>
                  <a:lnSpc>
                    <a:spcPct val="90000"/>
                  </a:lnSpc>
                </a:pPr>
                <a:r>
                  <a:rPr lang="zh-CN" altLang="en-US" dirty="0" smtClean="0">
                    <a:latin typeface="华文中宋" panose="02010600040101010101" pitchFamily="2" charset="-122"/>
                  </a:rPr>
                  <a:t>（</a:t>
                </a:r>
                <a:r>
                  <a:rPr lang="en-US" altLang="zh-CN" dirty="0">
                    <a:latin typeface="华文中宋" panose="02010600040101010101" pitchFamily="2" charset="-122"/>
                  </a:rPr>
                  <a:t>3</a:t>
                </a:r>
                <a:r>
                  <a:rPr lang="zh-CN" altLang="en-US" dirty="0" smtClean="0">
                    <a:latin typeface="华文中宋" panose="02010600040101010101" pitchFamily="2" charset="-122"/>
                  </a:rPr>
                  <a:t>）可测函数</a:t>
                </a:r>
                <a:r>
                  <a:rPr lang="zh-CN" altLang="en-US" dirty="0">
                    <a:latin typeface="华文中宋" panose="02010600040101010101" pitchFamily="2" charset="-122"/>
                  </a:rPr>
                  <a:t>序列的上、下极限之可测性</a:t>
                </a:r>
              </a:p>
              <a:p>
                <a:pPr algn="just">
                  <a:lnSpc>
                    <a:spcPct val="90000"/>
                  </a:lnSpc>
                </a:pPr>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3</a:t>
                </a:r>
                <a:r>
                  <a:rPr lang="zh-CN" altLang="en-US" b="1" dirty="0">
                    <a:solidFill>
                      <a:srgbClr val="00FF00"/>
                    </a:solidFill>
                    <a:latin typeface="华文中宋" panose="02010600040101010101" pitchFamily="2" charset="-122"/>
                  </a:rPr>
                  <a:t>：假设</a:t>
                </a:r>
                <a14:m>
                  <m:oMath xmlns:m="http://schemas.openxmlformats.org/officeDocument/2006/math">
                    <m:r>
                      <a:rPr lang="en-US" altLang="zh-CN" b="1" i="1" dirty="0" smtClean="0">
                        <a:solidFill>
                          <a:srgbClr val="00FF00"/>
                        </a:solidFill>
                        <a:latin typeface="Cambria Math" panose="02040503050406030204" pitchFamily="18" charset="0"/>
                      </a:rPr>
                      <m:t>𝒉</m:t>
                    </m:r>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𝒙</m:t>
                    </m:r>
                    <m:r>
                      <a:rPr lang="en-US" altLang="zh-CN" b="1" i="1" dirty="0" smtClean="0">
                        <a:solidFill>
                          <a:srgbClr val="00FF00"/>
                        </a:solidFill>
                        <a:latin typeface="Cambria Math" panose="02040503050406030204" pitchFamily="18" charset="0"/>
                      </a:rPr>
                      <m:t>)=</m:t>
                    </m:r>
                    <m:r>
                      <a:rPr lang="en-US" altLang="zh-CN" b="1" i="0" u="sng" dirty="0" err="1">
                        <a:solidFill>
                          <a:srgbClr val="00FF00"/>
                        </a:solidFill>
                        <a:latin typeface="Cambria Math" panose="02040503050406030204" pitchFamily="18" charset="0"/>
                      </a:rPr>
                      <m:t>𝐥𝐢𝐦</m:t>
                    </m:r>
                    <m:sSub>
                      <m:sSubPr>
                        <m:ctrlPr>
                          <a:rPr lang="en-US" altLang="zh-CN" b="1" i="1" u="sng" dirty="0" smtClean="0">
                            <a:solidFill>
                              <a:srgbClr val="00FF00"/>
                            </a:solidFill>
                            <a:latin typeface="Cambria Math" panose="02040503050406030204" pitchFamily="18" charset="0"/>
                          </a:rPr>
                        </m:ctrlPr>
                      </m:sSubPr>
                      <m:e>
                        <m:r>
                          <a:rPr lang="en-US" altLang="zh-CN" b="1" i="1" dirty="0" err="1">
                            <a:solidFill>
                              <a:srgbClr val="00FF00"/>
                            </a:solidFill>
                            <a:latin typeface="Cambria Math" panose="02040503050406030204" pitchFamily="18" charset="0"/>
                          </a:rPr>
                          <m:t>𝒇</m:t>
                        </m:r>
                      </m:e>
                      <m:sub>
                        <m:r>
                          <a:rPr lang="en-US" altLang="zh-CN" b="1" i="1" dirty="0" smtClean="0">
                            <a:solidFill>
                              <a:srgbClr val="00FF00"/>
                            </a:solidFill>
                            <a:latin typeface="Cambria Math" panose="02040503050406030204" pitchFamily="18" charset="0"/>
                          </a:rPr>
                          <m:t>𝒏</m:t>
                        </m:r>
                      </m:sub>
                    </m:sSub>
                    <m:r>
                      <a:rPr lang="en-US" altLang="zh-CN" b="1" i="1" baseline="-30000" dirty="0" smtClean="0">
                        <a:solidFill>
                          <a:srgbClr val="00FF00"/>
                        </a:solidFill>
                        <a:latin typeface="Cambria Math" panose="02040503050406030204" pitchFamily="18" charset="0"/>
                      </a:rPr>
                      <m:t> </m:t>
                    </m:r>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如何用形如</a:t>
                </a:r>
                <a14:m>
                  <m:oMath xmlns:m="http://schemas.openxmlformats.org/officeDocument/2006/math">
                    <m:r>
                      <a:rPr lang="en-US" altLang="zh-CN" b="1" i="1" dirty="0" smtClean="0">
                        <a:solidFill>
                          <a:srgbClr val="00FF00"/>
                        </a:solidFill>
                        <a:latin typeface="Cambria Math" panose="02040503050406030204" pitchFamily="18" charset="0"/>
                      </a:rPr>
                      <m:t>𝑬</m:t>
                    </m:r>
                    <m:r>
                      <a:rPr lang="en-US" altLang="zh-CN" b="1" i="1" dirty="0" smtClean="0">
                        <a:solidFill>
                          <a:srgbClr val="00FF00"/>
                        </a:solidFill>
                        <a:latin typeface="Cambria Math" panose="02040503050406030204" pitchFamily="18" charset="0"/>
                      </a:rPr>
                      <m:t>{</m:t>
                    </m:r>
                    <m:r>
                      <a:rPr lang="en-US" altLang="zh-CN" b="1" i="1" dirty="0" err="1">
                        <a:solidFill>
                          <a:srgbClr val="00FF00"/>
                        </a:solidFill>
                        <a:latin typeface="Cambria Math" panose="02040503050406030204" pitchFamily="18" charset="0"/>
                      </a:rPr>
                      <m:t>𝒙</m:t>
                    </m:r>
                    <m:r>
                      <a:rPr lang="en-US" altLang="zh-CN" b="1" i="1" dirty="0" err="1">
                        <a:solidFill>
                          <a:srgbClr val="00FF00"/>
                        </a:solidFill>
                        <a:latin typeface="Cambria Math" panose="02040503050406030204" pitchFamily="18" charset="0"/>
                      </a:rPr>
                      <m:t>|</m:t>
                    </m:r>
                    <m:sSub>
                      <m:sSubPr>
                        <m:ctrlPr>
                          <a:rPr lang="en-US" altLang="zh-CN" b="1" i="1" dirty="0" smtClean="0">
                            <a:solidFill>
                              <a:srgbClr val="00FF00"/>
                            </a:solidFill>
                            <a:latin typeface="Cambria Math" panose="02040503050406030204" pitchFamily="18" charset="0"/>
                          </a:rPr>
                        </m:ctrlPr>
                      </m:sSubPr>
                      <m:e>
                        <m:r>
                          <a:rPr lang="en-US" altLang="zh-CN" b="1" i="1" dirty="0" err="1">
                            <a:solidFill>
                              <a:srgbClr val="00FF00"/>
                            </a:solidFill>
                            <a:latin typeface="Cambria Math" panose="02040503050406030204" pitchFamily="18" charset="0"/>
                          </a:rPr>
                          <m:t>𝒇</m:t>
                        </m:r>
                      </m:e>
                      <m:sub>
                        <m:r>
                          <a:rPr lang="en-US" altLang="zh-CN" b="1" i="1" dirty="0" smtClean="0">
                            <a:solidFill>
                              <a:srgbClr val="00FF00"/>
                            </a:solidFill>
                            <a:latin typeface="Cambria Math" panose="02040503050406030204" pitchFamily="18" charset="0"/>
                          </a:rPr>
                          <m:t>𝒏</m:t>
                        </m:r>
                      </m:sub>
                    </m:sSub>
                    <m:r>
                      <a:rPr lang="en-US" altLang="zh-CN" b="1" i="1" dirty="0" smtClean="0">
                        <a:solidFill>
                          <a:srgbClr val="00FF00"/>
                        </a:solidFill>
                        <a:latin typeface="Cambria Math" panose="02040503050406030204" pitchFamily="18" charset="0"/>
                      </a:rPr>
                      <m:t> </m:t>
                    </m:r>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)&lt;</m:t>
                    </m:r>
                    <m:r>
                      <a:rPr lang="en-US" altLang="zh-CN" b="1" i="1" dirty="0" smtClean="0">
                        <a:solidFill>
                          <a:srgbClr val="00FF00"/>
                        </a:solidFill>
                        <a:latin typeface="Cambria Math" panose="02040503050406030204" pitchFamily="18" charset="0"/>
                      </a:rPr>
                      <m:t>𝒂</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a:t>
                </a:r>
                <a14:m>
                  <m:oMath xmlns:m="http://schemas.openxmlformats.org/officeDocument/2006/math">
                    <m:r>
                      <a:rPr lang="en-US" altLang="zh-CN" b="1" i="1" dirty="0" smtClean="0">
                        <a:solidFill>
                          <a:srgbClr val="00FF00"/>
                        </a:solidFill>
                        <a:latin typeface="Cambria Math" panose="02040503050406030204" pitchFamily="18" charset="0"/>
                      </a:rPr>
                      <m:t>𝑬</m:t>
                    </m:r>
                    <m:r>
                      <a:rPr lang="en-US" altLang="zh-CN" b="1" i="1" dirty="0" smtClean="0">
                        <a:solidFill>
                          <a:srgbClr val="00FF00"/>
                        </a:solidFill>
                        <a:latin typeface="Cambria Math" panose="02040503050406030204" pitchFamily="18" charset="0"/>
                      </a:rPr>
                      <m:t>{</m:t>
                    </m:r>
                    <m:r>
                      <a:rPr lang="en-US" altLang="zh-CN" b="1" i="1" dirty="0" err="1">
                        <a:solidFill>
                          <a:srgbClr val="00FF00"/>
                        </a:solidFill>
                        <a:latin typeface="Cambria Math" panose="02040503050406030204" pitchFamily="18" charset="0"/>
                      </a:rPr>
                      <m:t>𝒙</m:t>
                    </m:r>
                    <m:r>
                      <a:rPr lang="en-US" altLang="zh-CN" b="1" i="1" dirty="0" err="1">
                        <a:solidFill>
                          <a:srgbClr val="00FF00"/>
                        </a:solidFill>
                        <a:latin typeface="Cambria Math" panose="02040503050406030204" pitchFamily="18" charset="0"/>
                      </a:rPr>
                      <m:t>|</m:t>
                    </m:r>
                    <m:sSub>
                      <m:sSubPr>
                        <m:ctrlPr>
                          <a:rPr lang="en-US" altLang="zh-CN" b="1" i="1" dirty="0" smtClean="0">
                            <a:solidFill>
                              <a:srgbClr val="00FF00"/>
                            </a:solidFill>
                            <a:latin typeface="Cambria Math" panose="02040503050406030204" pitchFamily="18" charset="0"/>
                          </a:rPr>
                        </m:ctrlPr>
                      </m:sSubPr>
                      <m:e>
                        <m:r>
                          <a:rPr lang="en-US" altLang="zh-CN" b="1" i="1" dirty="0" err="1">
                            <a:solidFill>
                              <a:srgbClr val="00FF00"/>
                            </a:solidFill>
                            <a:latin typeface="Cambria Math" panose="02040503050406030204" pitchFamily="18" charset="0"/>
                          </a:rPr>
                          <m:t>𝒇</m:t>
                        </m:r>
                      </m:e>
                      <m:sub>
                        <m:r>
                          <a:rPr lang="en-US" altLang="zh-CN" b="1" i="1" dirty="0" smtClean="0">
                            <a:solidFill>
                              <a:srgbClr val="00FF00"/>
                            </a:solidFill>
                            <a:latin typeface="Cambria Math" panose="02040503050406030204" pitchFamily="18" charset="0"/>
                          </a:rPr>
                          <m:t>𝒏</m:t>
                        </m:r>
                      </m:sub>
                    </m:sSub>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𝒂</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的集合表示集合</a:t>
                </a:r>
                <a14:m>
                  <m:oMath xmlns:m="http://schemas.openxmlformats.org/officeDocument/2006/math">
                    <m:r>
                      <a:rPr lang="en-US" altLang="zh-CN" b="1" i="1" dirty="0" smtClean="0">
                        <a:solidFill>
                          <a:srgbClr val="00FF00"/>
                        </a:solidFill>
                        <a:latin typeface="Cambria Math" panose="02040503050406030204" pitchFamily="18" charset="0"/>
                      </a:rPr>
                      <m:t>𝑬</m:t>
                    </m:r>
                    <m:r>
                      <a:rPr lang="en-US" altLang="zh-CN" b="1" i="1" dirty="0" smtClean="0">
                        <a:solidFill>
                          <a:srgbClr val="00FF00"/>
                        </a:solidFill>
                        <a:latin typeface="Cambria Math" panose="02040503050406030204" pitchFamily="18" charset="0"/>
                      </a:rPr>
                      <m:t>{</m:t>
                    </m:r>
                    <m:r>
                      <a:rPr lang="en-US" altLang="zh-CN" b="1" i="1" dirty="0" err="1">
                        <a:solidFill>
                          <a:srgbClr val="00FF00"/>
                        </a:solidFill>
                        <a:latin typeface="Cambria Math" panose="02040503050406030204" pitchFamily="18" charset="0"/>
                      </a:rPr>
                      <m:t>𝒙</m:t>
                    </m:r>
                    <m:r>
                      <a:rPr lang="en-US" altLang="zh-CN" b="1" i="1" dirty="0" err="1">
                        <a:solidFill>
                          <a:srgbClr val="00FF00"/>
                        </a:solidFill>
                        <a:latin typeface="Cambria Math" panose="02040503050406030204" pitchFamily="18" charset="0"/>
                      </a:rPr>
                      <m:t>|</m:t>
                    </m:r>
                    <m:r>
                      <a:rPr lang="en-US" altLang="zh-CN" b="1" i="1" dirty="0" err="1">
                        <a:solidFill>
                          <a:srgbClr val="00FF00"/>
                        </a:solidFill>
                        <a:latin typeface="Cambria Math" panose="02040503050406030204" pitchFamily="18" charset="0"/>
                      </a:rPr>
                      <m:t>𝒉</m:t>
                    </m:r>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)&lt;</m:t>
                    </m:r>
                    <m:r>
                      <a:rPr lang="en-US" altLang="zh-CN" b="1" i="1" dirty="0" smtClean="0">
                        <a:solidFill>
                          <a:srgbClr val="00FF00"/>
                        </a:solidFill>
                        <a:latin typeface="Cambria Math" panose="02040503050406030204" pitchFamily="18" charset="0"/>
                      </a:rPr>
                      <m:t>𝒂</m:t>
                    </m:r>
                    <m:r>
                      <a:rPr lang="en-US" altLang="zh-CN" b="1" i="1" dirty="0">
                        <a:solidFill>
                          <a:srgbClr val="00FF00"/>
                        </a:solidFill>
                        <a:latin typeface="Cambria Math" panose="02040503050406030204" pitchFamily="18" charset="0"/>
                      </a:rPr>
                      <m:t>}</m:t>
                    </m:r>
                  </m:oMath>
                </a14:m>
                <a:r>
                  <a:rPr lang="en-US" altLang="zh-CN" b="1" dirty="0">
                    <a:solidFill>
                      <a:srgbClr val="00FF00"/>
                    </a:solidFill>
                    <a:latin typeface="华文中宋" panose="02010600040101010101" pitchFamily="2" charset="-122"/>
                  </a:rPr>
                  <a:t>?</a:t>
                </a:r>
                <a:endParaRPr lang="en-US" altLang="zh-CN" b="1" dirty="0" smtClean="0">
                  <a:solidFill>
                    <a:srgbClr val="00FF00"/>
                  </a:solidFill>
                  <a:latin typeface="华文中宋" panose="02010600040101010101" pitchFamily="2" charset="-122"/>
                </a:endParaRPr>
              </a:p>
              <a:p>
                <a:pPr algn="just">
                  <a:lnSpc>
                    <a:spcPct val="90000"/>
                  </a:lnSpc>
                </a:pPr>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4</a:t>
                </a:r>
                <a:r>
                  <a:rPr lang="zh-CN" altLang="en-US" b="1" dirty="0">
                    <a:solidFill>
                      <a:srgbClr val="00FF00"/>
                    </a:solidFill>
                    <a:latin typeface="华文中宋" panose="02010600040101010101" pitchFamily="2" charset="-122"/>
                  </a:rPr>
                  <a:t>：如果</a:t>
                </a:r>
                <a14:m>
                  <m:oMath xmlns:m="http://schemas.openxmlformats.org/officeDocument/2006/math">
                    <m:r>
                      <a:rPr lang="en-US" altLang="zh-CN" b="1" i="1" dirty="0">
                        <a:solidFill>
                          <a:srgbClr val="00FF00"/>
                        </a:solidFill>
                        <a:latin typeface="Cambria Math" panose="02040503050406030204" pitchFamily="18" charset="0"/>
                      </a:rPr>
                      <m:t>𝒉</m:t>
                    </m:r>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是</a:t>
                </a:r>
                <a14:m>
                  <m:oMath xmlns:m="http://schemas.openxmlformats.org/officeDocument/2006/math">
                    <m:sSub>
                      <m:sSubPr>
                        <m:ctrlPr>
                          <a:rPr lang="en-US" altLang="zh-CN" b="1" i="1" dirty="0" smtClean="0">
                            <a:solidFill>
                              <a:srgbClr val="00FF00"/>
                            </a:solidFill>
                            <a:latin typeface="Cambria Math" panose="02040503050406030204" pitchFamily="18" charset="0"/>
                          </a:rPr>
                        </m:ctrlPr>
                      </m:sSubPr>
                      <m:e>
                        <m:r>
                          <a:rPr lang="en-US" altLang="zh-CN" b="1" i="1" dirty="0">
                            <a:solidFill>
                              <a:srgbClr val="00FF00"/>
                            </a:solidFill>
                            <a:latin typeface="Cambria Math" panose="02040503050406030204" pitchFamily="18" charset="0"/>
                          </a:rPr>
                          <m:t>𝒇</m:t>
                        </m:r>
                      </m:e>
                      <m:sub>
                        <m:r>
                          <a:rPr lang="en-US" altLang="zh-CN" b="1" i="1" dirty="0" smtClean="0">
                            <a:solidFill>
                              <a:srgbClr val="00FF00"/>
                            </a:solidFill>
                            <a:latin typeface="Cambria Math" panose="02040503050406030204" pitchFamily="18" charset="0"/>
                          </a:rPr>
                          <m:t>𝒏</m:t>
                        </m:r>
                      </m:sub>
                    </m:sSub>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的上极限，情形又如何？</a:t>
                </a:r>
              </a:p>
              <a:p>
                <a:pPr algn="just">
                  <a:lnSpc>
                    <a:spcPct val="90000"/>
                  </a:lnSpc>
                </a:pPr>
                <a:endParaRPr lang="en-US" altLang="zh-CN" b="1" dirty="0">
                  <a:solidFill>
                    <a:srgbClr val="00FF00"/>
                  </a:solidFill>
                  <a:latin typeface="华文中宋" panose="02010600040101010101" pitchFamily="2" charset="-122"/>
                </a:endParaRPr>
              </a:p>
            </p:txBody>
          </p:sp>
        </mc:Choice>
        <mc:Fallback>
          <p:sp>
            <p:nvSpPr>
              <p:cNvPr id="32771" name="Rectangle 3"/>
              <p:cNvSpPr>
                <a:spLocks noGrp="1" noRot="1" noChangeAspect="1" noMove="1" noResize="1" noEditPoints="1" noAdjustHandles="1" noChangeArrowheads="1" noChangeShapeType="1" noTextEdit="1"/>
              </p:cNvSpPr>
              <p:nvPr>
                <p:ph type="body" idx="1"/>
              </p:nvPr>
            </p:nvSpPr>
            <p:spPr>
              <a:xfrm>
                <a:off x="251520" y="836712"/>
                <a:ext cx="8784976" cy="4114800"/>
              </a:xfrm>
              <a:blipFill>
                <a:blip r:embed="rId2"/>
                <a:stretch>
                  <a:fillRect l="-1735" t="-3111" r="-6384"/>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0" y="692696"/>
            <a:ext cx="9036496" cy="5760640"/>
          </a:xfrm>
        </p:spPr>
        <p:txBody>
          <a:bodyPr/>
          <a:lstStyle/>
          <a:p>
            <a:pPr algn="just"/>
            <a:r>
              <a:rPr lang="zh-CN" altLang="en-US" dirty="0" smtClean="0">
                <a:latin typeface="华文中宋" panose="02010600040101010101" pitchFamily="2" charset="-122"/>
              </a:rPr>
              <a:t>   一</a:t>
            </a:r>
            <a:r>
              <a:rPr lang="zh-CN" altLang="en-US" dirty="0">
                <a:latin typeface="华文中宋" panose="02010600040101010101" pitchFamily="2" charset="-122"/>
              </a:rPr>
              <a:t>个很重要的问题是：可测函数序列的极限是否是可测函数？到目前为止，至少有三种意义下的极限概念，其一是</a:t>
            </a:r>
            <a:r>
              <a:rPr lang="zh-CN" altLang="en-US" dirty="0"/>
              <a:t>“</a:t>
            </a:r>
            <a:r>
              <a:rPr lang="zh-CN" altLang="en-US" dirty="0">
                <a:latin typeface="华文中宋" panose="02010600040101010101" pitchFamily="2" charset="-122"/>
              </a:rPr>
              <a:t>一致收敛</a:t>
            </a:r>
            <a:r>
              <a:rPr lang="zh-CN" altLang="en-US" dirty="0"/>
              <a:t>”</a:t>
            </a:r>
            <a:r>
              <a:rPr lang="zh-CN" altLang="en-US" dirty="0">
                <a:latin typeface="华文中宋" panose="02010600040101010101" pitchFamily="2" charset="-122"/>
              </a:rPr>
              <a:t>、其二是</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（即在给定的集上逐点收敛），其三是</a:t>
            </a:r>
            <a:r>
              <a:rPr lang="zh-CN" altLang="en-US" dirty="0"/>
              <a:t>“</a:t>
            </a:r>
            <a:r>
              <a:rPr lang="zh-CN" altLang="en-US" dirty="0">
                <a:latin typeface="华文中宋" panose="02010600040101010101" pitchFamily="2" charset="-122"/>
              </a:rPr>
              <a:t>几乎处处收敛</a:t>
            </a:r>
            <a:r>
              <a:rPr lang="zh-CN" altLang="en-US" dirty="0"/>
              <a:t>”</a:t>
            </a:r>
            <a:r>
              <a:rPr lang="zh-CN" altLang="en-US" dirty="0">
                <a:latin typeface="华文中宋" panose="02010600040101010101" pitchFamily="2" charset="-122"/>
              </a:rPr>
              <a:t>（即在给定的集上，除去一个零测集后逐点收敛）。显然，如果我们证明了一个几乎处处收敛的可测函数序列的极限是可测函数，则上述任何意义下的极限函数都是可测的。为此，先证明一个引理。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3795" name="Rectangle 3"/>
              <p:cNvSpPr>
                <a:spLocks noGrp="1" noChangeArrowheads="1"/>
              </p:cNvSpPr>
              <p:nvPr>
                <p:ph type="body" idx="1"/>
              </p:nvPr>
            </p:nvSpPr>
            <p:spPr>
              <a:xfrm>
                <a:off x="0" y="1447944"/>
                <a:ext cx="9108504" cy="4114800"/>
              </a:xfrm>
            </p:spPr>
            <p:txBody>
              <a:bodyPr/>
              <a:lstStyle/>
              <a:p>
                <a:pPr algn="just"/>
                <a:r>
                  <a:rPr lang="zh-CN" altLang="en-US" dirty="0" smtClean="0">
                    <a:latin typeface="华文中宋" panose="02010600040101010101" pitchFamily="2" charset="-122"/>
                  </a:rPr>
                  <a:t>引理</a:t>
                </a:r>
                <a:r>
                  <a:rPr lang="en-US" altLang="zh-CN" dirty="0">
                    <a:latin typeface="华文中宋" panose="02010600040101010101" pitchFamily="2" charset="-122"/>
                  </a:rPr>
                  <a:t>1  </a:t>
                </a:r>
                <a:r>
                  <a:rPr lang="zh-CN" altLang="en-US" dirty="0" smtClean="0">
                    <a:latin typeface="华文中宋" panose="02010600040101010101" pitchFamily="2" charset="-122"/>
                  </a:rPr>
                  <a:t>假设</a:t>
                </a:r>
                <a14:m>
                  <m:oMath xmlns:m="http://schemas.openxmlformats.org/officeDocument/2006/math">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上的可测函数序列，</a:t>
                </a:r>
                <a:r>
                  <a:rPr lang="zh-CN" altLang="en-US" dirty="0" smtClean="0">
                    <a:latin typeface="华文中宋" panose="02010600040101010101" pitchFamily="2" charset="-122"/>
                  </a:rPr>
                  <a:t>则</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b="0" i="0" smtClean="0">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m:oMathPara>
                </a14:m>
                <a:endParaRPr lang="en-US" altLang="zh-CN" dirty="0">
                  <a:latin typeface="华文中宋" panose="02010600040101010101" pitchFamily="2" charset="-122"/>
                </a:endParaRPr>
              </a:p>
              <a:p>
                <a:r>
                  <a:rPr lang="zh-CN" altLang="en-US" dirty="0">
                    <a:latin typeface="华文中宋" panose="02010600040101010101" pitchFamily="2" charset="-122"/>
                  </a:rPr>
                  <a:t>都是上的可测函数。</a:t>
                </a:r>
              </a:p>
              <a:p>
                <a:endParaRPr lang="zh-CN" altLang="en-US" dirty="0">
                  <a:latin typeface="华文中宋" panose="02010600040101010101" pitchFamily="2" charset="-122"/>
                </a:endParaRPr>
              </a:p>
              <a:p>
                <a:r>
                  <a:rPr lang="zh-CN" altLang="en-US" dirty="0">
                    <a:latin typeface="华文中宋" panose="02010600040101010101" pitchFamily="2" charset="-122"/>
                  </a:rPr>
                  <a:t>      都是上的可测函数。 </a:t>
                </a:r>
              </a:p>
              <a:p>
                <a:pPr algn="just"/>
                <a:endParaRPr lang="zh-CN" altLang="en-US" dirty="0"/>
              </a:p>
            </p:txBody>
          </p:sp>
        </mc:Choice>
        <mc:Fallback>
          <p:sp>
            <p:nvSpPr>
              <p:cNvPr id="33795" name="Rectangle 3"/>
              <p:cNvSpPr>
                <a:spLocks noGrp="1" noRot="1" noChangeAspect="1" noMove="1" noResize="1" noEditPoints="1" noAdjustHandles="1" noChangeArrowheads="1" noChangeShapeType="1" noTextEdit="1"/>
              </p:cNvSpPr>
              <p:nvPr>
                <p:ph type="body" idx="1"/>
              </p:nvPr>
            </p:nvSpPr>
            <p:spPr>
              <a:xfrm>
                <a:off x="0" y="1447944"/>
                <a:ext cx="9108504" cy="4114800"/>
              </a:xfrm>
              <a:blipFill>
                <a:blip r:embed="rId3"/>
                <a:stretch>
                  <a:fillRect l="-1673" t="-1926" r="-469"/>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1145117785"/>
              </p:ext>
            </p:extLst>
          </p:nvPr>
        </p:nvGraphicFramePr>
        <p:xfrm>
          <a:off x="1115616" y="3212976"/>
          <a:ext cx="6211888" cy="838200"/>
        </p:xfrm>
        <a:graphic>
          <a:graphicData uri="http://schemas.openxmlformats.org/presentationml/2006/ole">
            <mc:AlternateContent xmlns:mc="http://schemas.openxmlformats.org/markup-compatibility/2006">
              <mc:Choice xmlns:v="urn:schemas-microsoft-com:vml" Requires="v">
                <p:oleObj spid="_x0000_s33838" name="Equation" r:id="rId4" imgW="6210000" imgH="838080" progId="Equation.DSMT4">
                  <p:embed/>
                </p:oleObj>
              </mc:Choice>
              <mc:Fallback>
                <p:oleObj name="Equation" r:id="rId4" imgW="6210000" imgH="838080" progId="Equation.DSMT4">
                  <p:embed/>
                  <p:pic>
                    <p:nvPicPr>
                      <p:cNvPr id="34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212976"/>
                        <a:ext cx="62118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4819" name="Rectangle 3"/>
              <p:cNvSpPr>
                <a:spLocks noGrp="1" noChangeArrowheads="1"/>
              </p:cNvSpPr>
              <p:nvPr>
                <p:ph type="body" idx="1"/>
              </p:nvPr>
            </p:nvSpPr>
            <p:spPr/>
            <p:txBody>
              <a:bodyPr/>
              <a:lstStyle/>
              <a:p>
                <a:r>
                  <a:rPr lang="zh-CN" altLang="en-US" dirty="0" smtClean="0">
                    <a:latin typeface="华文中宋" panose="02010600040101010101" pitchFamily="2" charset="-122"/>
                  </a:rPr>
                  <a:t>证明</a:t>
                </a:r>
                <a:r>
                  <a:rPr lang="zh-CN" altLang="en-US" dirty="0">
                    <a:latin typeface="华文中宋" panose="02010600040101010101" pitchFamily="2" charset="-122"/>
                  </a:rPr>
                  <a:t>：对任意实数</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 </m:t>
                    </m:r>
                  </m:oMath>
                </a14:m>
                <a:r>
                  <a:rPr lang="zh-CN" altLang="en-US" dirty="0">
                    <a:latin typeface="华文中宋" panose="02010600040101010101" pitchFamily="2" charset="-122"/>
                  </a:rPr>
                  <a:t>，显然有</a:t>
                </a: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𝑎</m:t>
                              </m:r>
                            </m:e>
                          </m:d>
                        </m:e>
                      </m:nary>
                    </m:oMath>
                  </m:oMathPara>
                </a14:m>
                <a:endParaRPr lang="zh-CN" altLang="en-US" dirty="0">
                  <a:latin typeface="华文中宋" panose="02010600040101010101" pitchFamily="2" charset="-122"/>
                </a:endParaRPr>
              </a:p>
              <a:p>
                <a:pPr algn="just"/>
                <a:r>
                  <a:rPr lang="zh-CN" altLang="en-US" dirty="0" smtClean="0">
                    <a:latin typeface="华文中宋" panose="02010600040101010101" pitchFamily="2" charset="-122"/>
                  </a:rPr>
                  <a:t>       </a:t>
                </a:r>
                <a:r>
                  <a:rPr lang="zh-CN" altLang="en-US" dirty="0">
                    <a:latin typeface="华文中宋" panose="02010600040101010101" pitchFamily="2" charset="-122"/>
                  </a:rPr>
                  <a:t>故由</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𝑚</m:t>
                        </m:r>
                      </m:sub>
                    </m:sSub>
                  </m:oMath>
                </a14:m>
                <a:r>
                  <a:rPr lang="zh-CN" altLang="en-US" dirty="0">
                    <a:latin typeface="华文中宋" panose="02010600040101010101" pitchFamily="2" charset="-122"/>
                  </a:rPr>
                  <a:t>的可测性立知</a:t>
                </a:r>
                <a14:m>
                  <m:oMath xmlns:m="http://schemas.openxmlformats.org/officeDocument/2006/math">
                    <m:r>
                      <a:rPr lang="en-US" altLang="zh-CN" i="1" dirty="0" smtClean="0">
                        <a:latin typeface="Cambria Math" panose="02040503050406030204" pitchFamily="18" charset="0"/>
                      </a:rPr>
                      <m:t>𝑓</m:t>
                    </m:r>
                  </m:oMath>
                </a14:m>
                <a:r>
                  <a:rPr lang="zh-CN" altLang="en-US" dirty="0">
                    <a:latin typeface="华文中宋" panose="02010600040101010101" pitchFamily="2" charset="-122"/>
                  </a:rPr>
                  <a:t>可测。</a:t>
                </a:r>
                <a:r>
                  <a:rPr lang="zh-CN" altLang="en-US" dirty="0" smtClean="0">
                    <a:latin typeface="华文中宋" panose="02010600040101010101" pitchFamily="2" charset="-122"/>
                  </a:rPr>
                  <a:t>而</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sup</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≥1</m:t>
                              </m:r>
                            </m:lim>
                          </m:limLow>
                        </m:fName>
                        <m:e>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oMath>
                  </m:oMathPara>
                </a14:m>
                <a:endParaRPr lang="en-US" altLang="zh-CN" dirty="0">
                  <a:latin typeface="华文中宋" panose="02010600040101010101" pitchFamily="2" charset="-122"/>
                </a:endParaRPr>
              </a:p>
              <a:p>
                <a:pPr algn="just"/>
                <a:r>
                  <a:rPr lang="en-US" altLang="zh-CN" dirty="0" smtClean="0">
                    <a:latin typeface="华文中宋" panose="02010600040101010101" pitchFamily="2" charset="-122"/>
                  </a:rPr>
                  <a:t>   </a:t>
                </a:r>
                <a:r>
                  <a:rPr lang="zh-CN" altLang="en-US" dirty="0">
                    <a:latin typeface="华文中宋" panose="02010600040101010101" pitchFamily="2" charset="-122"/>
                  </a:rPr>
                  <a:t>所以</a:t>
                </a:r>
                <a14:m>
                  <m:oMath xmlns:m="http://schemas.openxmlformats.org/officeDocument/2006/math">
                    <m:r>
                      <a:rPr lang="en-US" altLang="zh-CN" i="1" dirty="0">
                        <a:latin typeface="Cambria Math" panose="02040503050406030204" pitchFamily="18" charset="0"/>
                      </a:rPr>
                      <m:t>𝑙</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也是上的可测函数，</a:t>
                </a:r>
              </a:p>
            </p:txBody>
          </p:sp>
        </mc:Choice>
        <mc:Fallback>
          <p:sp>
            <p:nvSpPr>
              <p:cNvPr id="34819" name="Rectangle 3"/>
              <p:cNvSpPr>
                <a:spLocks noGrp="1" noRot="1" noChangeAspect="1" noMove="1" noResize="1" noEditPoints="1" noAdjustHandles="1" noChangeArrowheads="1" noChangeShapeType="1" noTextEdit="1"/>
              </p:cNvSpPr>
              <p:nvPr>
                <p:ph type="body" idx="1"/>
              </p:nvPr>
            </p:nvSpPr>
            <p:spPr>
              <a:blipFill>
                <a:blip r:embed="rId2"/>
                <a:stretch>
                  <a:fillRect l="-2039" t="-192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5843" name="Rectangle 3"/>
              <p:cNvSpPr>
                <a:spLocks noGrp="1" noChangeArrowheads="1"/>
              </p:cNvSpPr>
              <p:nvPr>
                <p:ph type="body" idx="1"/>
              </p:nvPr>
            </p:nvSpPr>
            <p:spPr>
              <a:xfrm>
                <a:off x="323528" y="980728"/>
                <a:ext cx="8134672" cy="5040560"/>
              </a:xfrm>
            </p:spPr>
            <p:txBody>
              <a:bodyPr/>
              <a:lstStyle/>
              <a:p>
                <a:r>
                  <a:rPr lang="zh-CN" altLang="en-US" dirty="0" smtClean="0">
                    <a:latin typeface="华文中宋" panose="02010600040101010101" pitchFamily="2" charset="-122"/>
                  </a:rPr>
                  <a:t>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sup</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r>
                  <a:rPr lang="zh-CN" altLang="en-US" dirty="0" smtClean="0">
                    <a:ea typeface="宋体" panose="02010600030101010101" pitchFamily="2"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inf</m:t>
                            </m:r>
                          </m:e>
                          <m:lim>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endParaRPr lang="zh-CN" altLang="en-US" dirty="0">
                  <a:ea typeface="宋体" panose="02010600030101010101" pitchFamily="2" charset="-122"/>
                </a:endParaRPr>
              </a:p>
              <a:p>
                <a:pPr algn="just"/>
                <a:r>
                  <a:rPr lang="zh-CN" altLang="en-US" dirty="0" smtClean="0">
                    <a:latin typeface="华文中宋" panose="02010600040101010101" pitchFamily="2" charset="-122"/>
                  </a:rPr>
                  <a:t>  </a:t>
                </a:r>
                <a:r>
                  <a:rPr lang="zh-CN" altLang="en-US" dirty="0" smtClean="0">
                    <a:latin typeface="华文中宋" panose="02010600040101010101" pitchFamily="2" charset="-122"/>
                  </a:rPr>
                  <a:t>则由</a:t>
                </a:r>
                <a:r>
                  <a:rPr lang="zh-CN" altLang="en-US" dirty="0">
                    <a:latin typeface="华文中宋" panose="02010600040101010101" pitchFamily="2" charset="-122"/>
                  </a:rPr>
                  <a:t>（</a:t>
                </a:r>
                <a:r>
                  <a:rPr lang="en-US" altLang="zh-CN" dirty="0" err="1">
                    <a:latin typeface="华文中宋" panose="02010600040101010101" pitchFamily="2" charset="-122"/>
                  </a:rPr>
                  <a:t>i</a:t>
                </a:r>
                <a:r>
                  <a:rPr lang="zh-CN" altLang="en-US" dirty="0">
                    <a:latin typeface="华文中宋" panose="02010600040101010101" pitchFamily="2" charset="-122"/>
                  </a:rPr>
                  <a:t>）知</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都是上的可测函数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endParaRPr lang="en-US" altLang="zh-CN" dirty="0">
                  <a:latin typeface="华文中宋" panose="02010600040101010101" pitchFamily="2" charset="-122"/>
                </a:endParaRPr>
              </a:p>
              <a:p>
                <a:pPr algn="just"/>
                <a:endParaRPr lang="en-US" altLang="zh-CN" dirty="0" smtClean="0">
                  <a:latin typeface="华文中宋" panose="02010600040101010101" pitchFamily="2" charset="-122"/>
                </a:endParaRPr>
              </a:p>
              <a:p>
                <a:pPr algn="just"/>
                <a:endParaRPr lang="en-US" altLang="zh-CN" dirty="0">
                  <a:latin typeface="华文中宋" panose="02010600040101010101" pitchFamily="2" charset="-122"/>
                </a:endParaRPr>
              </a:p>
              <a:p>
                <a:pPr algn="just"/>
                <a:r>
                  <a:rPr lang="en-US" altLang="zh-CN" dirty="0">
                    <a:latin typeface="华文中宋" panose="02010600040101010101" pitchFamily="2" charset="-122"/>
                  </a:rPr>
                  <a:t> </a:t>
                </a:r>
                <a:endParaRPr lang="en-US" altLang="zh-CN" dirty="0" smtClean="0">
                  <a:latin typeface="华文中宋" panose="02010600040101010101" pitchFamily="2" charset="-122"/>
                </a:endParaRPr>
              </a:p>
              <a:p>
                <a:pPr algn="just"/>
                <a:r>
                  <a:rPr lang="zh-CN" altLang="en-US" dirty="0" smtClean="0">
                    <a:latin typeface="华文中宋" panose="02010600040101010101" pitchFamily="2" charset="-122"/>
                  </a:rPr>
                  <a:t>由此</a:t>
                </a:r>
                <a:r>
                  <a:rPr lang="zh-CN" altLang="en-US" dirty="0">
                    <a:latin typeface="华文中宋" panose="02010600040101010101" pitchFamily="2" charset="-122"/>
                  </a:rPr>
                  <a:t>立得</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 都</a:t>
                </a:r>
                <a:r>
                  <a:rPr lang="zh-CN" altLang="en-US" dirty="0">
                    <a:latin typeface="华文中宋" panose="02010600040101010101" pitchFamily="2" charset="-122"/>
                  </a:rPr>
                  <a:t>可测。证毕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xfrm>
                <a:off x="323528" y="980728"/>
                <a:ext cx="8134672" cy="5040560"/>
              </a:xfrm>
              <a:blipFill>
                <a:blip r:embed="rId3"/>
                <a:stretch>
                  <a:fillRect l="-1873" t="-1572" r="-6891"/>
                </a:stretch>
              </a:blipFill>
            </p:spPr>
            <p:txBody>
              <a:bodyPr/>
              <a:lstStyle/>
              <a:p>
                <a:r>
                  <a:rPr lang="zh-CN" altLang="en-US">
                    <a:noFill/>
                  </a:rPr>
                  <a:t> </a:t>
                </a:r>
              </a:p>
            </p:txBody>
          </p:sp>
        </mc:Fallback>
      </mc:AlternateContent>
      <p:graphicFrame>
        <p:nvGraphicFramePr>
          <p:cNvPr id="35849" name="Object 9"/>
          <p:cNvGraphicFramePr>
            <a:graphicFrameLocks noChangeAspect="1"/>
          </p:cNvGraphicFramePr>
          <p:nvPr>
            <p:extLst>
              <p:ext uri="{D42A27DB-BD31-4B8C-83A1-F6EECF244321}">
                <p14:modId xmlns:p14="http://schemas.microsoft.com/office/powerpoint/2010/main" val="2548934112"/>
              </p:ext>
            </p:extLst>
          </p:nvPr>
        </p:nvGraphicFramePr>
        <p:xfrm>
          <a:off x="611560" y="2809083"/>
          <a:ext cx="5511800" cy="685800"/>
        </p:xfrm>
        <a:graphic>
          <a:graphicData uri="http://schemas.openxmlformats.org/presentationml/2006/ole">
            <mc:AlternateContent xmlns:mc="http://schemas.openxmlformats.org/markup-compatibility/2006">
              <mc:Choice xmlns:v="urn:schemas-microsoft-com:vml" Requires="v">
                <p:oleObj spid="_x0000_s35992" name="Equation" r:id="rId4" imgW="5511600" imgH="685800" progId="Equation.3">
                  <p:embed/>
                </p:oleObj>
              </mc:Choice>
              <mc:Fallback>
                <p:oleObj name="Equation" r:id="rId4" imgW="5511600" imgH="685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809083"/>
                        <a:ext cx="5511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47526657"/>
              </p:ext>
            </p:extLst>
          </p:nvPr>
        </p:nvGraphicFramePr>
        <p:xfrm>
          <a:off x="6172526" y="2823855"/>
          <a:ext cx="1765300" cy="584200"/>
        </p:xfrm>
        <a:graphic>
          <a:graphicData uri="http://schemas.openxmlformats.org/presentationml/2006/ole">
            <mc:AlternateContent xmlns:mc="http://schemas.openxmlformats.org/markup-compatibility/2006">
              <mc:Choice xmlns:v="urn:schemas-microsoft-com:vml" Requires="v">
                <p:oleObj spid="_x0000_s35993" name="Equation" r:id="rId6" imgW="1765080" imgH="583920" progId="Equation.DSMT4">
                  <p:embed/>
                </p:oleObj>
              </mc:Choice>
              <mc:Fallback>
                <p:oleObj name="Equation" r:id="rId6" imgW="1765080" imgH="583920" progId="Equation.DSMT4">
                  <p:embed/>
                  <p:pic>
                    <p:nvPicPr>
                      <p:cNvPr id="3686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526" y="2823855"/>
                        <a:ext cx="1765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450066859"/>
              </p:ext>
            </p:extLst>
          </p:nvPr>
        </p:nvGraphicFramePr>
        <p:xfrm>
          <a:off x="900193" y="3561968"/>
          <a:ext cx="5295900" cy="901700"/>
        </p:xfrm>
        <a:graphic>
          <a:graphicData uri="http://schemas.openxmlformats.org/presentationml/2006/ole">
            <mc:AlternateContent xmlns:mc="http://schemas.openxmlformats.org/markup-compatibility/2006">
              <mc:Choice xmlns:v="urn:schemas-microsoft-com:vml" Requires="v">
                <p:oleObj spid="_x0000_s35994" name="Equation" r:id="rId8" imgW="5295600" imgH="901440" progId="Equation.3">
                  <p:embed/>
                </p:oleObj>
              </mc:Choice>
              <mc:Fallback>
                <p:oleObj name="Equation" r:id="rId8" imgW="5295600" imgH="901440" progId="Equation.3">
                  <p:embed/>
                  <p:pic>
                    <p:nvPicPr>
                      <p:cNvPr id="36869"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93" y="3561968"/>
                        <a:ext cx="52959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3821737813"/>
              </p:ext>
            </p:extLst>
          </p:nvPr>
        </p:nvGraphicFramePr>
        <p:xfrm>
          <a:off x="6223326" y="3780848"/>
          <a:ext cx="1714500" cy="660400"/>
        </p:xfrm>
        <a:graphic>
          <a:graphicData uri="http://schemas.openxmlformats.org/presentationml/2006/ole">
            <mc:AlternateContent xmlns:mc="http://schemas.openxmlformats.org/markup-compatibility/2006">
              <mc:Choice xmlns:v="urn:schemas-microsoft-com:vml" Requires="v">
                <p:oleObj spid="_x0000_s35995" name="Equation" r:id="rId10" imgW="1714320" imgH="660240" progId="Equation.3">
                  <p:embed/>
                </p:oleObj>
              </mc:Choice>
              <mc:Fallback>
                <p:oleObj name="Equation" r:id="rId10" imgW="1714320" imgH="660240" progId="Equation.3">
                  <p:embed/>
                  <p:pic>
                    <p:nvPicPr>
                      <p:cNvPr id="3687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3326" y="3780848"/>
                        <a:ext cx="17145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5299" name="Rectangle 3"/>
              <p:cNvSpPr>
                <a:spLocks noGrp="1" noChangeArrowheads="1"/>
              </p:cNvSpPr>
              <p:nvPr>
                <p:ph type="body" idx="1"/>
              </p:nvPr>
            </p:nvSpPr>
            <p:spPr>
              <a:xfrm>
                <a:off x="107504" y="1340768"/>
                <a:ext cx="8928992" cy="4114800"/>
              </a:xfrm>
            </p:spPr>
            <p:txBody>
              <a:bodyPr/>
              <a:lstStyle/>
              <a:p>
                <a:pPr algn="just"/>
                <a:r>
                  <a:rPr lang="zh-CN" altLang="en-US" dirty="0" smtClean="0"/>
                  <a:t>（</a:t>
                </a:r>
                <a:r>
                  <a:rPr lang="en-US" altLang="zh-CN" dirty="0"/>
                  <a:t>4</a:t>
                </a:r>
                <a:r>
                  <a:rPr lang="zh-CN" altLang="en-US" dirty="0"/>
                  <a:t>）</a:t>
                </a:r>
                <a:r>
                  <a:rPr lang="zh-CN" altLang="en-US" dirty="0">
                    <a:cs typeface="Times New Roman" panose="02020603050405020304" pitchFamily="18" charset="0"/>
                  </a:rPr>
                  <a:t>    </a:t>
                </a:r>
                <a:r>
                  <a:rPr lang="zh-CN" altLang="en-US" dirty="0" smtClean="0"/>
                  <a:t>几乎处处收敛 </a:t>
                </a:r>
                <a:endParaRPr lang="zh-CN" altLang="en-US" dirty="0"/>
              </a:p>
              <a:p>
                <a:pPr algn="just"/>
                <a:r>
                  <a:rPr lang="zh-CN" altLang="en-US" dirty="0">
                    <a:latin typeface="华文中宋" panose="02010600040101010101" pitchFamily="2" charset="-122"/>
                  </a:rPr>
                  <a:t>    定义</a:t>
                </a:r>
                <a:r>
                  <a:rPr lang="en-US" altLang="zh-CN" dirty="0">
                    <a:latin typeface="华文中宋" panose="02010600040101010101" pitchFamily="2" charset="-122"/>
                  </a:rPr>
                  <a:t>3  </a:t>
                </a:r>
                <a:r>
                  <a:rPr lang="zh-CN" altLang="en-US" dirty="0">
                    <a:latin typeface="华文中宋" panose="02010600040101010101" pitchFamily="2" charset="-122"/>
                  </a:rPr>
                  <a:t>设</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上的函数列</a:t>
                </a:r>
                <a:r>
                  <a:rPr lang="zh-CN" altLang="en-US" dirty="0" smtClean="0">
                    <a:latin typeface="华文中宋" panose="02010600040101010101" pitchFamily="2" charset="-122"/>
                  </a:rPr>
                  <a:t>，</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上的函数，若存在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p>
              <a:p>
                <a:pPr algn="just"/>
                <a:r>
                  <a:rPr lang="zh-CN" altLang="en-US" dirty="0">
                    <a:latin typeface="华文中宋" panose="02010600040101010101" pitchFamily="2" charset="-122"/>
                  </a:rPr>
                  <a:t>   </a:t>
                </a:r>
                <a14:m>
                  <m:oMath xmlns:m="http://schemas.openxmlformats.org/officeDocument/2006/math">
                    <m:r>
                      <a:rPr lang="en-US" altLang="zh-CN" b="0" i="1" dirty="0" smtClean="0">
                        <a:latin typeface="Cambria Math" panose="02040503050406030204" pitchFamily="18" charset="0"/>
                      </a:rPr>
                      <m:t>𝑚</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=0</m:t>
                    </m:r>
                  </m:oMath>
                </a14:m>
                <a:r>
                  <a:rPr lang="zh-CN" altLang="en-US" dirty="0">
                    <a:latin typeface="华文中宋" panose="02010600040101010101" pitchFamily="2" charset="-122"/>
                  </a:rPr>
                  <a:t>且对</a:t>
                </a:r>
                <a:r>
                  <a:rPr lang="zh-CN" altLang="en-US" dirty="0" smtClean="0">
                    <a:latin typeface="华文中宋" panose="02010600040101010101" pitchFamily="2" charset="-122"/>
                  </a:rPr>
                  <a:t>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latin typeface="华文中宋" panose="02010600040101010101" pitchFamily="2" charset="-122"/>
                  </a:rPr>
                  <a:t>，有</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oMath>
                  </m:oMathPara>
                </a14:m>
                <a:endParaRPr lang="en-US" altLang="zh-CN" dirty="0" smtClean="0">
                  <a:latin typeface="华文中宋" panose="02010600040101010101" pitchFamily="2" charset="-122"/>
                </a:endParaRPr>
              </a:p>
              <a:p>
                <a:pPr algn="just"/>
                <a:r>
                  <a:rPr lang="zh-CN" altLang="en-US" dirty="0">
                    <a:latin typeface="华文中宋" panose="02010600040101010101" pitchFamily="2" charset="-122"/>
                  </a:rPr>
                  <a:t>则称</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𝑚</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e>
                    </m:d>
                  </m:oMath>
                </a14:m>
                <a:r>
                  <a:rPr lang="zh-CN" altLang="en-US" dirty="0" smtClean="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几乎处处收敛到</a:t>
                </a:r>
                <a14:m>
                  <m:oMath xmlns:m="http://schemas.openxmlformats.org/officeDocument/2006/math">
                    <m:r>
                      <a:rPr lang="en-US" altLang="zh-CN"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，记作</a:t>
                </a:r>
              </a:p>
              <a:p>
                <a:pPr lvl="0">
                  <a:buClr>
                    <a:srgbClr val="3366FF"/>
                  </a:buClr>
                </a:pPr>
                <a14:m>
                  <m:oMathPara xmlns:m="http://schemas.openxmlformats.org/officeDocument/2006/math">
                    <m:oMathParaPr>
                      <m:jc m:val="centerGroup"/>
                    </m:oMathParaPr>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r>
                        <a:rPr lang="en-US" altLang="zh-CN">
                          <a:solidFill>
                            <a:srgbClr val="FFFFFF"/>
                          </a:solidFill>
                          <a:latin typeface="Cambria Math" panose="02040503050406030204" pitchFamily="18" charset="0"/>
                        </a:rPr>
                        <m:t>    </m:t>
                      </m:r>
                      <m:r>
                        <a:rPr lang="en-US" altLang="zh-CN" i="1">
                          <a:solidFill>
                            <a:srgbClr val="FFFFFF"/>
                          </a:solidFill>
                          <a:latin typeface="Cambria Math" panose="02040503050406030204" pitchFamily="18" charset="0"/>
                        </a:rPr>
                        <m:t>𝑎</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𝑒</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𝐸</m:t>
                      </m:r>
                      <m:r>
                        <a:rPr lang="en-US" altLang="zh-CN" i="1">
                          <a:solidFill>
                            <a:srgbClr val="FFFFFF"/>
                          </a:solidFill>
                          <a:latin typeface="Cambria Math" panose="02040503050406030204" pitchFamily="18" charset="0"/>
                        </a:rPr>
                        <m:t>]</m:t>
                      </m:r>
                    </m:oMath>
                  </m:oMathPara>
                </a14:m>
                <a:endParaRPr lang="en-US" altLang="zh-CN" i="1" dirty="0">
                  <a:solidFill>
                    <a:srgbClr val="FFFFFF"/>
                  </a:solidFill>
                  <a:latin typeface="华文中宋" panose="02010600040101010101" pitchFamily="2" charset="-122"/>
                </a:endParaRPr>
              </a:p>
            </p:txBody>
          </p:sp>
        </mc:Choice>
        <mc:Fallback>
          <p:sp>
            <p:nvSpPr>
              <p:cNvPr id="55299" name="Rectangle 3"/>
              <p:cNvSpPr>
                <a:spLocks noGrp="1" noRot="1" noChangeAspect="1" noMove="1" noResize="1" noEditPoints="1" noAdjustHandles="1" noChangeArrowheads="1" noChangeShapeType="1" noTextEdit="1"/>
              </p:cNvSpPr>
              <p:nvPr>
                <p:ph type="body" idx="1"/>
              </p:nvPr>
            </p:nvSpPr>
            <p:spPr>
              <a:xfrm>
                <a:off x="107504" y="1340768"/>
                <a:ext cx="8928992" cy="4114800"/>
              </a:xfrm>
              <a:blipFill>
                <a:blip r:embed="rId2"/>
                <a:stretch>
                  <a:fillRect l="-1776" t="-2074" r="-1776"/>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891" name="Rectangle 3"/>
              <p:cNvSpPr>
                <a:spLocks noGrp="1" noChangeArrowheads="1"/>
              </p:cNvSpPr>
              <p:nvPr>
                <p:ph type="body" idx="1"/>
              </p:nvPr>
            </p:nvSpPr>
            <p:spPr>
              <a:xfrm>
                <a:off x="611560" y="1700808"/>
                <a:ext cx="7772400" cy="4114800"/>
              </a:xfrm>
            </p:spPr>
            <p:txBody>
              <a:bodyPr/>
              <a:lstStyle/>
              <a:p>
                <a:r>
                  <a:rPr lang="en-US" altLang="zh-CN" dirty="0" smtClean="0">
                    <a:latin typeface="华文中宋" panose="02010600040101010101" pitchFamily="2" charset="-122"/>
                  </a:rPr>
                  <a:t>  </a:t>
                </a:r>
                <a:r>
                  <a:rPr lang="zh-CN" altLang="en-US" dirty="0" smtClean="0">
                    <a:latin typeface="华文中宋" panose="02010600040101010101" pitchFamily="2" charset="-122"/>
                  </a:rPr>
                  <a:t>性质</a:t>
                </a:r>
                <a:r>
                  <a:rPr lang="en-US" altLang="zh-CN" dirty="0">
                    <a:latin typeface="华文中宋" panose="02010600040101010101" pitchFamily="2" charset="-122"/>
                  </a:rPr>
                  <a:t>4  </a:t>
                </a:r>
                <a:r>
                  <a:rPr lang="zh-CN" altLang="en-US" dirty="0">
                    <a:latin typeface="华文中宋" panose="02010600040101010101" pitchFamily="2" charset="-122"/>
                  </a:rPr>
                  <a:t>如果</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r>
                  <a:rPr lang="en-US" altLang="zh-CN" i="1" dirty="0">
                    <a:latin typeface="华文中宋" panose="02010600040101010101" pitchFamily="2" charset="-122"/>
                  </a:rPr>
                  <a:t>E</a:t>
                </a:r>
                <a:r>
                  <a:rPr lang="zh-CN" altLang="en-US" dirty="0">
                    <a:latin typeface="华文中宋" panose="02010600040101010101" pitchFamily="2" charset="-122"/>
                  </a:rPr>
                  <a:t>上的可测函数序列，且几乎处处收敛到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，即</a:t>
                </a:r>
                <a:endParaRPr lang="en-US" altLang="zh-CN" dirty="0" smtClean="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m:oMathPara>
                </a14:m>
                <a:endParaRPr lang="en-US" altLang="zh-CN" i="1" dirty="0">
                  <a:latin typeface="华文中宋" panose="02010600040101010101" pitchFamily="2" charset="-122"/>
                </a:endParaRPr>
              </a:p>
              <a:p>
                <a:r>
                  <a:rPr lang="en-US" altLang="zh-CN" dirty="0" smtClean="0">
                    <a:latin typeface="华文中宋" panose="02010600040101010101" pitchFamily="2" charset="-122"/>
                  </a:rPr>
                  <a:t> </a:t>
                </a:r>
                <a:r>
                  <a:rPr lang="zh-CN" altLang="en-US" dirty="0">
                    <a:latin typeface="华文中宋" panose="02010600040101010101" pitchFamily="2" charset="-122"/>
                  </a:rPr>
                  <a:t>则</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a:t>
                </a:r>
                <a:endParaRPr lang="zh-CN" altLang="en-US" dirty="0"/>
              </a:p>
            </p:txBody>
          </p:sp>
        </mc:Choice>
        <mc:Fallback>
          <p:sp>
            <p:nvSpPr>
              <p:cNvPr id="37891" name="Rectangle 3"/>
              <p:cNvSpPr>
                <a:spLocks noGrp="1" noRot="1" noChangeAspect="1" noMove="1" noResize="1" noEditPoints="1" noAdjustHandles="1" noChangeArrowheads="1" noChangeShapeType="1" noTextEdit="1"/>
              </p:cNvSpPr>
              <p:nvPr>
                <p:ph type="body" idx="1"/>
              </p:nvPr>
            </p:nvSpPr>
            <p:spPr>
              <a:xfrm>
                <a:off x="611560" y="1700808"/>
                <a:ext cx="7772400" cy="4114800"/>
              </a:xfrm>
              <a:blipFill>
                <a:blip r:embed="rId2"/>
                <a:stretch>
                  <a:fillRect l="-314" t="-1926" r="-1725"/>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8915" name="Rectangle 3"/>
              <p:cNvSpPr>
                <a:spLocks noGrp="1" noChangeArrowheads="1"/>
              </p:cNvSpPr>
              <p:nvPr>
                <p:ph type="body" idx="1"/>
              </p:nvPr>
            </p:nvSpPr>
            <p:spPr>
              <a:xfrm>
                <a:off x="467544" y="1988840"/>
                <a:ext cx="8280920" cy="2808312"/>
              </a:xfrm>
            </p:spPr>
            <p:txBody>
              <a:bodyPr/>
              <a:lstStyle/>
              <a:p>
                <a:r>
                  <a:rPr lang="zh-CN" altLang="en-US" dirty="0" smtClean="0">
                    <a:latin typeface="华文中宋" panose="02010600040101010101" pitchFamily="2" charset="-122"/>
                  </a:rPr>
                  <a:t>证明</a:t>
                </a:r>
                <a:r>
                  <a:rPr lang="zh-CN" altLang="en-US" dirty="0">
                    <a:latin typeface="华文中宋" panose="02010600040101010101" pitchFamily="2" charset="-122"/>
                  </a:rPr>
                  <a:t>：由于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几乎处处收敛到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，故存在零测集</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上处处收敛到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latin typeface="华文中宋" panose="02010600040101010101" pitchFamily="2" charset="-122"/>
                  </a:rPr>
                  <a:t>,</a:t>
                </a:r>
                <a:r>
                  <a:rPr lang="zh-CN" altLang="en-US" dirty="0">
                    <a:latin typeface="华文中宋" panose="02010600040101010101" pitchFamily="2" charset="-122"/>
                  </a:rPr>
                  <a:t>由引理</a:t>
                </a:r>
                <a:r>
                  <a:rPr lang="en-US" altLang="zh-CN" dirty="0">
                    <a:latin typeface="华文中宋" panose="02010600040101010101" pitchFamily="2" charset="-122"/>
                  </a:rPr>
                  <a:t>1</a:t>
                </a:r>
                <a:r>
                  <a:rPr lang="zh-CN" altLang="en-US" dirty="0">
                    <a:latin typeface="华文中宋" panose="02010600040101010101" pitchFamily="2" charset="-122"/>
                  </a:rPr>
                  <a:t>知</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r>
                          <a:rPr lang="en-US" altLang="zh-CN" i="1" dirty="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0</m:t>
                        </m:r>
                      </m:sub>
                    </m:sSub>
                  </m:oMath>
                </a14:m>
                <a:r>
                  <a:rPr lang="zh-CN" altLang="en-US" dirty="0">
                    <a:latin typeface="华文中宋" panose="02010600040101010101" pitchFamily="2" charset="-122"/>
                  </a:rPr>
                  <a:t> 上的可测函数，从而也是</a:t>
                </a:r>
                <a14:m>
                  <m:oMath xmlns:m="http://schemas.openxmlformats.org/officeDocument/2006/math">
                    <m:r>
                      <a:rPr lang="en-US" altLang="zh-CN" i="1" dirty="0" smtClean="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的可测函数。证毕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p:sp>
            <p:nvSpPr>
              <p:cNvPr id="38915" name="Rectangle 3"/>
              <p:cNvSpPr>
                <a:spLocks noGrp="1" noRot="1" noChangeAspect="1" noMove="1" noResize="1" noEditPoints="1" noAdjustHandles="1" noChangeArrowheads="1" noChangeShapeType="1" noTextEdit="1"/>
              </p:cNvSpPr>
              <p:nvPr>
                <p:ph type="body" idx="1"/>
              </p:nvPr>
            </p:nvSpPr>
            <p:spPr>
              <a:xfrm>
                <a:off x="467544" y="1988840"/>
                <a:ext cx="8280920" cy="2808312"/>
              </a:xfrm>
              <a:blipFill>
                <a:blip r:embed="rId2"/>
                <a:stretch>
                  <a:fillRect l="-1915" t="-2820"/>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939" name="Rectangle 3"/>
              <p:cNvSpPr>
                <a:spLocks noGrp="1" noChangeArrowheads="1"/>
              </p:cNvSpPr>
              <p:nvPr>
                <p:ph type="body" idx="1"/>
              </p:nvPr>
            </p:nvSpPr>
            <p:spPr>
              <a:xfrm>
                <a:off x="107504" y="1412776"/>
                <a:ext cx="8892480" cy="4114800"/>
              </a:xfrm>
            </p:spPr>
            <p:txBody>
              <a:bodyPr/>
              <a:lstStyle/>
              <a:p>
                <a:pPr lvl="0">
                  <a:buClr>
                    <a:srgbClr val="3366FF"/>
                  </a:buClr>
                </a:pPr>
                <a:r>
                  <a:rPr lang="zh-CN" altLang="en-US" dirty="0" smtClean="0">
                    <a:solidFill>
                      <a:srgbClr val="FFFFFF"/>
                    </a:solidFill>
                    <a:latin typeface="华文中宋" panose="02010600040101010101" pitchFamily="2" charset="-122"/>
                  </a:rPr>
                  <a:t>   我们已经看到，任何非负可测函数都可以</a:t>
                </a:r>
                <a:r>
                  <a:rPr lang="zh-CN" altLang="en-US" dirty="0" smtClean="0">
                    <a:latin typeface="华文中宋" panose="02010600040101010101" pitchFamily="2" charset="-122"/>
                  </a:rPr>
                  <a:t>让</a:t>
                </a:r>
                <a:r>
                  <a:rPr lang="zh-CN" altLang="en-US" dirty="0">
                    <a:latin typeface="华文中宋" panose="02010600040101010101" pitchFamily="2" charset="-122"/>
                  </a:rPr>
                  <a:t>单调递增的简单函数逐点逼近，那么一般的可测函数情形如何呢？为此，我们可以将上可测函数分成正部和负部如下：</a:t>
                </a:r>
                <a:r>
                  <a:rPr lang="zh-CN" altLang="en-US" dirty="0"/>
                  <a:t> </a:t>
                </a: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d>
                    </m:oMath>
                  </m:oMathPara>
                </a14:m>
                <a:endParaRPr lang="zh-CN" altLang="en-US" dirty="0"/>
              </a:p>
              <a:p>
                <a:r>
                  <a:rPr lang="zh-CN" altLang="en-US" dirty="0"/>
                  <a:t>   显然</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en-US" altLang="zh-CN" dirty="0" smtClean="0">
                  <a:latin typeface="华文中宋" pitchFamily="2"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en-US" altLang="zh-CN" dirty="0"/>
              </a:p>
            </p:txBody>
          </p:sp>
        </mc:Choice>
        <mc:Fallback>
          <p:sp>
            <p:nvSpPr>
              <p:cNvPr id="39939" name="Rectangle 3"/>
              <p:cNvSpPr>
                <a:spLocks noGrp="1" noRot="1" noChangeAspect="1" noMove="1" noResize="1" noEditPoints="1" noAdjustHandles="1" noChangeArrowheads="1" noChangeShapeType="1" noTextEdit="1"/>
              </p:cNvSpPr>
              <p:nvPr>
                <p:ph type="body" idx="1"/>
              </p:nvPr>
            </p:nvSpPr>
            <p:spPr>
              <a:xfrm>
                <a:off x="107504" y="1412776"/>
                <a:ext cx="8892480" cy="4114800"/>
              </a:xfrm>
              <a:blipFill>
                <a:blip r:embed="rId2"/>
                <a:stretch>
                  <a:fillRect t="-1926"/>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p:cNvSpPr>
                <a:spLocks noGrp="1" noChangeArrowheads="1"/>
              </p:cNvSpPr>
              <p:nvPr>
                <p:ph type="body" idx="1"/>
              </p:nvPr>
            </p:nvSpPr>
            <p:spPr/>
            <p:txBody>
              <a:bodyPr/>
              <a:lstStyle/>
              <a:p>
                <a:pPr algn="just"/>
                <a:r>
                  <a:rPr lang="zh-CN" altLang="en-US" b="1" dirty="0" smtClean="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5</a:t>
                </a:r>
                <a:r>
                  <a:rPr lang="zh-CN" altLang="en-US" b="1" dirty="0">
                    <a:solidFill>
                      <a:srgbClr val="00FF00"/>
                    </a:solidFill>
                    <a:latin typeface="华文中宋" panose="02010600040101010101" pitchFamily="2" charset="-122"/>
                  </a:rPr>
                  <a:t>：</a:t>
                </a:r>
                <a14:m>
                  <m:oMath xmlns:m="http://schemas.openxmlformats.org/officeDocument/2006/math">
                    <m:r>
                      <a:rPr lang="en-US" altLang="zh-CN" b="1" i="1" dirty="0" smtClean="0">
                        <a:solidFill>
                          <a:srgbClr val="00FF00"/>
                        </a:solidFill>
                        <a:latin typeface="Cambria Math" panose="02040503050406030204" pitchFamily="18" charset="0"/>
                      </a:rPr>
                      <m:t>𝒇</m:t>
                    </m:r>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𝒙</m:t>
                    </m:r>
                    <m:r>
                      <a:rPr lang="en-US" altLang="zh-CN" b="1" i="1" dirty="0" smtClean="0">
                        <a:solidFill>
                          <a:srgbClr val="00FF00"/>
                        </a:solidFill>
                        <a:latin typeface="Cambria Math" panose="02040503050406030204" pitchFamily="18" charset="0"/>
                      </a:rPr>
                      <m:t>)</m:t>
                    </m:r>
                  </m:oMath>
                </a14:m>
                <a:r>
                  <a:rPr lang="en-US" altLang="zh-CN" b="1" dirty="0">
                    <a:solidFill>
                      <a:srgbClr val="00FF00"/>
                    </a:solidFill>
                    <a:latin typeface="华文中宋" panose="02010600040101010101" pitchFamily="2" charset="-122"/>
                  </a:rPr>
                  <a:t> </a:t>
                </a:r>
                <a:r>
                  <a:rPr lang="zh-CN" altLang="en-US" b="1" dirty="0">
                    <a:solidFill>
                      <a:srgbClr val="00FF00"/>
                    </a:solidFill>
                    <a:latin typeface="华文中宋" panose="02010600040101010101" pitchFamily="2" charset="-122"/>
                  </a:rPr>
                  <a:t>的可测性 与</a:t>
                </a:r>
                <a14:m>
                  <m:oMath xmlns:m="http://schemas.openxmlformats.org/officeDocument/2006/math">
                    <m:sSup>
                      <m:sSupPr>
                        <m:ctrlPr>
                          <a:rPr lang="en-US" altLang="zh-CN" b="1" i="1" dirty="0" smtClean="0">
                            <a:solidFill>
                              <a:srgbClr val="00FF00"/>
                            </a:solidFill>
                            <a:latin typeface="Cambria Math" panose="02040503050406030204" pitchFamily="18" charset="0"/>
                          </a:rPr>
                        </m:ctrlPr>
                      </m:sSupPr>
                      <m:e>
                        <m:r>
                          <a:rPr lang="en-US" altLang="zh-CN" b="1" i="1" dirty="0" smtClean="0">
                            <a:solidFill>
                              <a:srgbClr val="00FF00"/>
                            </a:solidFill>
                            <a:latin typeface="Cambria Math" panose="02040503050406030204" pitchFamily="18" charset="0"/>
                          </a:rPr>
                          <m:t>𝒇</m:t>
                        </m:r>
                      </m:e>
                      <m:sup>
                        <m:r>
                          <a:rPr lang="en-US" altLang="zh-CN" b="1" i="1" dirty="0" smtClean="0">
                            <a:solidFill>
                              <a:srgbClr val="00FF00"/>
                            </a:solidFill>
                            <a:latin typeface="Cambria Math" panose="02040503050406030204" pitchFamily="18" charset="0"/>
                          </a:rPr>
                          <m:t>+</m:t>
                        </m:r>
                      </m:sup>
                    </m:sSup>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a:t>
                </a:r>
                <a14:m>
                  <m:oMath xmlns:m="http://schemas.openxmlformats.org/officeDocument/2006/math">
                    <m:sSup>
                      <m:sSupPr>
                        <m:ctrlPr>
                          <a:rPr lang="en-US" altLang="zh-CN" b="1" i="1" dirty="0" smtClean="0">
                            <a:solidFill>
                              <a:srgbClr val="00FF00"/>
                            </a:solidFill>
                            <a:latin typeface="Cambria Math" panose="02040503050406030204" pitchFamily="18" charset="0"/>
                          </a:rPr>
                        </m:ctrlPr>
                      </m:sSupPr>
                      <m:e>
                        <m:r>
                          <a:rPr lang="en-US" altLang="zh-CN" b="1" i="1" dirty="0" smtClean="0">
                            <a:solidFill>
                              <a:srgbClr val="00FF00"/>
                            </a:solidFill>
                            <a:latin typeface="Cambria Math" panose="02040503050406030204" pitchFamily="18" charset="0"/>
                          </a:rPr>
                          <m:t>𝒇</m:t>
                        </m:r>
                      </m:e>
                      <m:sup>
                        <m:r>
                          <a:rPr lang="en-US" altLang="zh-CN" b="1" i="1" dirty="0" smtClean="0">
                            <a:solidFill>
                              <a:srgbClr val="00FF00"/>
                            </a:solidFill>
                            <a:latin typeface="Cambria Math" panose="02040503050406030204" pitchFamily="18" charset="0"/>
                          </a:rPr>
                          <m:t>−</m:t>
                        </m:r>
                      </m:sup>
                    </m:sSup>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的可测性是否等价？</a:t>
                </a:r>
              </a:p>
              <a:p>
                <a:pPr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6</a:t>
                </a:r>
                <a:r>
                  <a:rPr lang="zh-CN" altLang="en-US" b="1" dirty="0">
                    <a:solidFill>
                      <a:srgbClr val="00FF00"/>
                    </a:solidFill>
                    <a:latin typeface="华文中宋" panose="02010600040101010101" pitchFamily="2" charset="-122"/>
                  </a:rPr>
                  <a:t>：</a:t>
                </a:r>
                <a14:m>
                  <m:oMath xmlns:m="http://schemas.openxmlformats.org/officeDocument/2006/math">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𝒇</m:t>
                    </m:r>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𝒙</m:t>
                    </m:r>
                    <m:r>
                      <a:rPr lang="en-US" altLang="zh-CN" b="1" i="1" dirty="0" smtClean="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的可测性与</a:t>
                </a:r>
                <a14:m>
                  <m:oMath xmlns:m="http://schemas.openxmlformats.org/officeDocument/2006/math">
                    <m:sSup>
                      <m:sSupPr>
                        <m:ctrlPr>
                          <a:rPr lang="en-US" altLang="zh-CN" b="1" i="1" dirty="0">
                            <a:solidFill>
                              <a:srgbClr val="00FF00"/>
                            </a:solidFill>
                            <a:latin typeface="Cambria Math" panose="02040503050406030204" pitchFamily="18" charset="0"/>
                          </a:rPr>
                        </m:ctrlPr>
                      </m:sSupPr>
                      <m:e>
                        <m:r>
                          <a:rPr lang="en-US" altLang="zh-CN" b="1" i="1" dirty="0">
                            <a:solidFill>
                              <a:srgbClr val="00FF00"/>
                            </a:solidFill>
                            <a:latin typeface="Cambria Math" panose="02040503050406030204" pitchFamily="18" charset="0"/>
                          </a:rPr>
                          <m:t>𝒇</m:t>
                        </m:r>
                      </m:e>
                      <m:sup>
                        <m:r>
                          <a:rPr lang="en-US" altLang="zh-CN" b="1" i="1" dirty="0">
                            <a:solidFill>
                              <a:srgbClr val="00FF00"/>
                            </a:solidFill>
                            <a:latin typeface="Cambria Math" panose="02040503050406030204" pitchFamily="18" charset="0"/>
                          </a:rPr>
                          <m:t>+</m:t>
                        </m:r>
                      </m:sup>
                    </m:sSup>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a:t>
                </a:r>
                <a14:m>
                  <m:oMath xmlns:m="http://schemas.openxmlformats.org/officeDocument/2006/math">
                    <m:sSup>
                      <m:sSupPr>
                        <m:ctrlPr>
                          <a:rPr lang="en-US" altLang="zh-CN" b="1" i="1" dirty="0">
                            <a:solidFill>
                              <a:srgbClr val="00FF00"/>
                            </a:solidFill>
                            <a:latin typeface="Cambria Math" panose="02040503050406030204" pitchFamily="18" charset="0"/>
                          </a:rPr>
                        </m:ctrlPr>
                      </m:sSupPr>
                      <m:e>
                        <m:r>
                          <a:rPr lang="en-US" altLang="zh-CN" b="1" i="1" dirty="0">
                            <a:solidFill>
                              <a:srgbClr val="00FF00"/>
                            </a:solidFill>
                            <a:latin typeface="Cambria Math" panose="02040503050406030204" pitchFamily="18" charset="0"/>
                          </a:rPr>
                          <m:t>𝒇</m:t>
                        </m:r>
                      </m:e>
                      <m:sup>
                        <m:r>
                          <a:rPr lang="en-US" altLang="zh-CN" b="1" i="1" dirty="0">
                            <a:solidFill>
                              <a:srgbClr val="00FF00"/>
                            </a:solidFill>
                            <a:latin typeface="Cambria Math" panose="02040503050406030204" pitchFamily="18" charset="0"/>
                          </a:rPr>
                          <m:t>−</m:t>
                        </m:r>
                      </m:sup>
                    </m:sSup>
                    <m:r>
                      <a:rPr lang="en-US" altLang="zh-CN" b="1" i="1" dirty="0">
                        <a:solidFill>
                          <a:srgbClr val="00FF00"/>
                        </a:solidFill>
                        <a:latin typeface="Cambria Math" panose="02040503050406030204" pitchFamily="18" charset="0"/>
                      </a:rPr>
                      <m:t>(</m:t>
                    </m:r>
                    <m:r>
                      <a:rPr lang="en-US" altLang="zh-CN" b="1" i="1" dirty="0">
                        <a:solidFill>
                          <a:srgbClr val="00FF00"/>
                        </a:solidFill>
                        <a:latin typeface="Cambria Math" panose="02040503050406030204" pitchFamily="18" charset="0"/>
                      </a:rPr>
                      <m:t>𝒙</m:t>
                    </m:r>
                    <m:r>
                      <a:rPr lang="en-US" altLang="zh-CN" b="1" i="1" dirty="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的可测性是否等价？</a:t>
                </a:r>
              </a:p>
              <a:p>
                <a:pPr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7</a:t>
                </a:r>
                <a:r>
                  <a:rPr lang="zh-CN" altLang="en-US" b="1" dirty="0">
                    <a:solidFill>
                      <a:srgbClr val="00FF00"/>
                    </a:solidFill>
                    <a:latin typeface="华文中宋" panose="02010600040101010101" pitchFamily="2" charset="-122"/>
                  </a:rPr>
                  <a:t>：</a:t>
                </a:r>
                <a14:m>
                  <m:oMath xmlns:m="http://schemas.openxmlformats.org/officeDocument/2006/math">
                    <m:r>
                      <a:rPr lang="en-US" altLang="zh-CN" b="1" i="1" dirty="0" smtClean="0">
                        <a:solidFill>
                          <a:srgbClr val="00FF00"/>
                        </a:solidFill>
                        <a:latin typeface="Cambria Math" panose="02040503050406030204" pitchFamily="18" charset="0"/>
                      </a:rPr>
                      <m:t>𝒇</m:t>
                    </m:r>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𝒙</m:t>
                    </m:r>
                    <m:r>
                      <a:rPr lang="en-US" altLang="zh-CN" b="1" i="1" dirty="0" smtClean="0">
                        <a:solidFill>
                          <a:srgbClr val="00FF00"/>
                        </a:solidFill>
                        <a:latin typeface="Cambria Math" panose="02040503050406030204" pitchFamily="18" charset="0"/>
                      </a:rPr>
                      <m:t>)</m:t>
                    </m:r>
                  </m:oMath>
                </a14:m>
                <a:r>
                  <a:rPr lang="en-US" altLang="zh-CN" b="1" dirty="0">
                    <a:solidFill>
                      <a:srgbClr val="00FF00"/>
                    </a:solidFill>
                    <a:latin typeface="华文中宋" panose="02010600040101010101" pitchFamily="2" charset="-122"/>
                  </a:rPr>
                  <a:t> </a:t>
                </a:r>
                <a:r>
                  <a:rPr lang="zh-CN" altLang="en-US" b="1" dirty="0">
                    <a:solidFill>
                      <a:srgbClr val="00FF00"/>
                    </a:solidFill>
                    <a:latin typeface="华文中宋" panose="02010600040101010101" pitchFamily="2" charset="-122"/>
                  </a:rPr>
                  <a:t>的可测性与</a:t>
                </a:r>
                <a14:m>
                  <m:oMath xmlns:m="http://schemas.openxmlformats.org/officeDocument/2006/math">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𝒇</m:t>
                    </m:r>
                    <m:r>
                      <a:rPr lang="en-US" altLang="zh-CN" b="1" i="1" dirty="0" smtClean="0">
                        <a:solidFill>
                          <a:srgbClr val="00FF00"/>
                        </a:solidFill>
                        <a:latin typeface="Cambria Math" panose="02040503050406030204" pitchFamily="18" charset="0"/>
                      </a:rPr>
                      <m:t>(</m:t>
                    </m:r>
                    <m:r>
                      <a:rPr lang="en-US" altLang="zh-CN" b="1" i="1" dirty="0" smtClean="0">
                        <a:solidFill>
                          <a:srgbClr val="00FF00"/>
                        </a:solidFill>
                        <a:latin typeface="Cambria Math" panose="02040503050406030204" pitchFamily="18" charset="0"/>
                      </a:rPr>
                      <m:t>𝒙</m:t>
                    </m:r>
                    <m:r>
                      <a:rPr lang="en-US" altLang="zh-CN" b="1" i="1" dirty="0" smtClean="0">
                        <a:solidFill>
                          <a:srgbClr val="00FF00"/>
                        </a:solidFill>
                        <a:latin typeface="Cambria Math" panose="02040503050406030204" pitchFamily="18" charset="0"/>
                      </a:rPr>
                      <m:t>)|</m:t>
                    </m:r>
                  </m:oMath>
                </a14:m>
                <a:r>
                  <a:rPr lang="zh-CN" altLang="en-US" b="1" dirty="0">
                    <a:solidFill>
                      <a:srgbClr val="00FF00"/>
                    </a:solidFill>
                    <a:latin typeface="华文中宋" panose="02010600040101010101" pitchFamily="2" charset="-122"/>
                  </a:rPr>
                  <a:t>的可测性是否相同</a:t>
                </a:r>
                <a:r>
                  <a:rPr lang="zh-CN" altLang="en-US" b="1" dirty="0" smtClean="0">
                    <a:solidFill>
                      <a:srgbClr val="00FF00"/>
                    </a:solidFill>
                    <a:latin typeface="华文中宋" panose="02010600040101010101" pitchFamily="2" charset="-122"/>
                  </a:rPr>
                  <a:t>？</a:t>
                </a:r>
                <a:endParaRPr lang="zh-CN" altLang="en-US" b="1" dirty="0">
                  <a:solidFill>
                    <a:srgbClr val="00FF00"/>
                  </a:solidFill>
                  <a:latin typeface="华文中宋" panose="02010600040101010101" pitchFamily="2" charset="-122"/>
                </a:endParaRPr>
              </a:p>
            </p:txBody>
          </p:sp>
        </mc:Choice>
        <mc:Fallback xmlns="">
          <p:sp>
            <p:nvSpPr>
              <p:cNvPr id="56323" name="Rectangle 3"/>
              <p:cNvSpPr>
                <a:spLocks noGrp="1" noRot="1" noChangeAspect="1" noMove="1" noResize="1" noEditPoints="1" noAdjustHandles="1" noChangeArrowheads="1" noChangeShapeType="1" noTextEdit="1"/>
              </p:cNvSpPr>
              <p:nvPr>
                <p:ph type="body" idx="1"/>
              </p:nvPr>
            </p:nvSpPr>
            <p:spPr>
              <a:blipFill>
                <a:blip r:embed="rId2"/>
                <a:stretch>
                  <a:fillRect l="-2039" t="-1926" r="-1961"/>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9" name="Rectangle 3"/>
              <p:cNvSpPr>
                <a:spLocks noGrp="1" noChangeArrowheads="1"/>
              </p:cNvSpPr>
              <p:nvPr>
                <p:ph type="body" idx="1"/>
              </p:nvPr>
            </p:nvSpPr>
            <p:spPr>
              <a:xfrm>
                <a:off x="323528" y="1268760"/>
                <a:ext cx="8424936" cy="4114800"/>
              </a:xfrm>
            </p:spPr>
            <p:txBody>
              <a:bodyPr/>
              <a:lstStyle/>
              <a:p>
                <a:pPr algn="just"/>
                <a:r>
                  <a:rPr lang="zh-CN" altLang="en-US" u="sng" dirty="0" smtClean="0"/>
                  <a:t>基本内容</a:t>
                </a:r>
                <a:r>
                  <a:rPr lang="zh-CN" altLang="en-US" dirty="0">
                    <a:ea typeface="方正楷体简体" pitchFamily="2" charset="-122"/>
                  </a:rPr>
                  <a:t>：</a:t>
                </a:r>
                <a:endParaRPr lang="zh-CN" altLang="en-US" dirty="0"/>
              </a:p>
              <a:p>
                <a:pPr algn="just"/>
                <a:r>
                  <a:rPr lang="zh-CN" altLang="en-US" dirty="0"/>
                  <a:t>一．可测函数的性质（续）</a:t>
                </a:r>
              </a:p>
              <a:p>
                <a:pPr algn="just"/>
                <a:r>
                  <a:rPr lang="zh-CN" altLang="en-US" dirty="0"/>
                  <a:t>（</a:t>
                </a:r>
                <a:r>
                  <a:rPr lang="en-US" altLang="zh-CN" dirty="0"/>
                  <a:t>1</a:t>
                </a:r>
                <a:r>
                  <a:rPr lang="zh-CN" altLang="en-US" dirty="0"/>
                  <a:t>）</a:t>
                </a:r>
                <a:r>
                  <a:rPr lang="zh-CN" altLang="en-US" dirty="0">
                    <a:cs typeface="Times New Roman" panose="02020603050405020304" pitchFamily="18" charset="0"/>
                  </a:rPr>
                  <a:t>    </a:t>
                </a:r>
                <a:r>
                  <a:rPr lang="zh-CN" altLang="en-US" dirty="0"/>
                  <a:t>可测函数乘积的性质</a:t>
                </a:r>
              </a:p>
              <a:p>
                <a:pPr algn="just"/>
                <a:endParaRPr lang="zh-CN" altLang="en-US" dirty="0"/>
              </a:p>
              <a:p>
                <a:r>
                  <a:rPr lang="zh-CN" altLang="en-US" b="1" dirty="0">
                    <a:solidFill>
                      <a:srgbClr val="00FF00"/>
                    </a:solidFill>
                  </a:rPr>
                  <a:t>问题</a:t>
                </a:r>
                <a:r>
                  <a:rPr lang="en-US" altLang="zh-CN" b="1" dirty="0">
                    <a:solidFill>
                      <a:srgbClr val="00FF00"/>
                    </a:solidFill>
                  </a:rPr>
                  <a:t>1</a:t>
                </a:r>
                <a:r>
                  <a:rPr lang="zh-CN" altLang="en-US" b="1" dirty="0">
                    <a:solidFill>
                      <a:srgbClr val="00FF00"/>
                    </a:solidFill>
                  </a:rPr>
                  <a:t>：</a:t>
                </a:r>
                <a:r>
                  <a:rPr lang="zh-CN" altLang="en-US" b="1" dirty="0">
                    <a:solidFill>
                      <a:srgbClr val="00FF00"/>
                    </a:solidFill>
                    <a:ea typeface="方正楷体简体" pitchFamily="2" charset="-122"/>
                  </a:rPr>
                  <a:t>如何将集合</a:t>
                </a:r>
                <a14:m>
                  <m:oMath xmlns:m="http://schemas.openxmlformats.org/officeDocument/2006/math">
                    <m:r>
                      <a:rPr lang="en-US" altLang="zh-CN" b="1" i="1" dirty="0" smtClean="0">
                        <a:solidFill>
                          <a:srgbClr val="00FF00"/>
                        </a:solidFill>
                        <a:latin typeface="Cambria Math" panose="02040503050406030204" pitchFamily="18" charset="0"/>
                        <a:ea typeface="方正楷体简体" pitchFamily="2" charset="-122"/>
                      </a:rPr>
                      <m:t>𝑬</m:t>
                    </m:r>
                    <m:r>
                      <a:rPr lang="en-US" altLang="zh-CN" b="1" i="1" dirty="0" smtClean="0">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𝒙</m:t>
                    </m:r>
                    <m:r>
                      <a:rPr lang="en-US" altLang="zh-CN" b="1" i="1" dirty="0" err="1">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𝒇</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𝒈</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)&lt;</m:t>
                    </m:r>
                    <m:r>
                      <a:rPr lang="en-US" altLang="zh-CN" b="1" i="1" dirty="0" smtClean="0">
                        <a:solidFill>
                          <a:srgbClr val="00FF00"/>
                        </a:solidFill>
                        <a:latin typeface="Cambria Math" panose="02040503050406030204" pitchFamily="18" charset="0"/>
                        <a:ea typeface="方正楷体简体" pitchFamily="2" charset="-122"/>
                      </a:rPr>
                      <m:t>𝒂</m:t>
                    </m:r>
                    <m:r>
                      <a:rPr lang="en-US" altLang="zh-CN" b="1" i="1" dirty="0">
                        <a:solidFill>
                          <a:srgbClr val="00FF00"/>
                        </a:solidFill>
                        <a:latin typeface="Cambria Math" panose="02040503050406030204" pitchFamily="18" charset="0"/>
                        <a:ea typeface="方正楷体简体" pitchFamily="2" charset="-122"/>
                      </a:rPr>
                      <m:t>}</m:t>
                    </m:r>
                  </m:oMath>
                </a14:m>
                <a:r>
                  <a:rPr lang="zh-CN" altLang="en-US" b="1" dirty="0">
                    <a:solidFill>
                      <a:srgbClr val="00FF00"/>
                    </a:solidFill>
                    <a:ea typeface="方正楷体简体" pitchFamily="2" charset="-122"/>
                  </a:rPr>
                  <a:t>用形如</a:t>
                </a:r>
                <a14:m>
                  <m:oMath xmlns:m="http://schemas.openxmlformats.org/officeDocument/2006/math">
                    <m:r>
                      <a:rPr lang="en-US" altLang="zh-CN" b="1" i="1" dirty="0" smtClean="0">
                        <a:solidFill>
                          <a:srgbClr val="00FF00"/>
                        </a:solidFill>
                        <a:latin typeface="Cambria Math" panose="02040503050406030204" pitchFamily="18" charset="0"/>
                        <a:ea typeface="方正楷体简体" pitchFamily="2" charset="-122"/>
                      </a:rPr>
                      <m:t>𝑬</m:t>
                    </m:r>
                    <m:r>
                      <a:rPr lang="en-US" altLang="zh-CN" b="1" i="1" dirty="0" smtClean="0">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𝒙</m:t>
                    </m:r>
                    <m:r>
                      <a:rPr lang="en-US" altLang="zh-CN" b="1" i="1" dirty="0" err="1">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𝒇</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)&lt;</m:t>
                    </m:r>
                    <m:r>
                      <a:rPr lang="en-US" altLang="zh-CN" b="1" i="1" dirty="0" smtClean="0">
                        <a:solidFill>
                          <a:srgbClr val="00FF00"/>
                        </a:solidFill>
                        <a:latin typeface="Cambria Math" panose="02040503050406030204" pitchFamily="18" charset="0"/>
                        <a:ea typeface="方正楷体简体" pitchFamily="2" charset="-122"/>
                      </a:rPr>
                      <m:t>𝒂</m:t>
                    </m:r>
                    <m:r>
                      <a:rPr lang="en-US" altLang="zh-CN" b="1" i="1" dirty="0">
                        <a:solidFill>
                          <a:srgbClr val="00FF00"/>
                        </a:solidFill>
                        <a:latin typeface="Cambria Math" panose="02040503050406030204" pitchFamily="18" charset="0"/>
                        <a:ea typeface="方正楷体简体" pitchFamily="2" charset="-122"/>
                      </a:rPr>
                      <m:t>}</m:t>
                    </m:r>
                  </m:oMath>
                </a14:m>
                <a:r>
                  <a:rPr lang="zh-CN" altLang="en-US" b="1" dirty="0">
                    <a:solidFill>
                      <a:srgbClr val="00FF00"/>
                    </a:solidFill>
                    <a:ea typeface="方正楷体简体" pitchFamily="2" charset="-122"/>
                  </a:rPr>
                  <a:t>、</a:t>
                </a:r>
                <a14:m>
                  <m:oMath xmlns:m="http://schemas.openxmlformats.org/officeDocument/2006/math">
                    <m:r>
                      <a:rPr lang="en-US" altLang="zh-CN" b="1" i="1" dirty="0" smtClean="0">
                        <a:solidFill>
                          <a:srgbClr val="00FF00"/>
                        </a:solidFill>
                        <a:latin typeface="Cambria Math" panose="02040503050406030204" pitchFamily="18" charset="0"/>
                        <a:ea typeface="方正楷体简体" pitchFamily="2" charset="-122"/>
                      </a:rPr>
                      <m:t>𝑬</m:t>
                    </m:r>
                    <m:r>
                      <a:rPr lang="en-US" altLang="zh-CN" b="1" i="1" dirty="0" smtClean="0">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𝒙</m:t>
                    </m:r>
                    <m:r>
                      <a:rPr lang="en-US" altLang="zh-CN" b="1" i="1" dirty="0" err="1">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𝒈</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)&lt;</m:t>
                    </m:r>
                    <m:r>
                      <a:rPr lang="en-US" altLang="zh-CN" b="1" i="1" dirty="0" smtClean="0">
                        <a:solidFill>
                          <a:srgbClr val="00FF00"/>
                        </a:solidFill>
                        <a:latin typeface="Cambria Math" panose="02040503050406030204" pitchFamily="18" charset="0"/>
                        <a:ea typeface="方正楷体简体" pitchFamily="2" charset="-122"/>
                      </a:rPr>
                      <m:t>𝒂</m:t>
                    </m:r>
                    <m:r>
                      <a:rPr lang="en-US" altLang="zh-CN" b="1" i="1" dirty="0">
                        <a:solidFill>
                          <a:srgbClr val="00FF00"/>
                        </a:solidFill>
                        <a:latin typeface="Cambria Math" panose="02040503050406030204" pitchFamily="18" charset="0"/>
                        <a:ea typeface="方正楷体简体" pitchFamily="2" charset="-122"/>
                      </a:rPr>
                      <m:t>}</m:t>
                    </m:r>
                  </m:oMath>
                </a14:m>
                <a:r>
                  <a:rPr lang="zh-CN" altLang="en-US" b="1" dirty="0">
                    <a:solidFill>
                      <a:srgbClr val="00FF00"/>
                    </a:solidFill>
                    <a:ea typeface="方正楷体简体" pitchFamily="2" charset="-122"/>
                  </a:rPr>
                  <a:t>、</a:t>
                </a:r>
                <a14:m>
                  <m:oMath xmlns:m="http://schemas.openxmlformats.org/officeDocument/2006/math">
                    <m:r>
                      <a:rPr lang="en-US" altLang="zh-CN" b="1" i="1" dirty="0" smtClean="0">
                        <a:solidFill>
                          <a:srgbClr val="00FF00"/>
                        </a:solidFill>
                        <a:latin typeface="Cambria Math" panose="02040503050406030204" pitchFamily="18" charset="0"/>
                        <a:ea typeface="方正楷体简体" pitchFamily="2" charset="-122"/>
                      </a:rPr>
                      <m:t>𝑬</m:t>
                    </m:r>
                    <m:r>
                      <a:rPr lang="en-US" altLang="zh-CN" b="1" i="1" dirty="0" smtClean="0">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𝒙</m:t>
                    </m:r>
                    <m:r>
                      <a:rPr lang="en-US" altLang="zh-CN" b="1" i="1" dirty="0" err="1">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𝒇</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m:t>
                    </m:r>
                    <m:r>
                      <a:rPr lang="en-US" altLang="zh-CN" b="1" i="1" dirty="0" smtClean="0">
                        <a:solidFill>
                          <a:srgbClr val="00FF00"/>
                        </a:solidFill>
                        <a:latin typeface="Cambria Math" panose="02040503050406030204" pitchFamily="18" charset="0"/>
                        <a:ea typeface="方正楷体简体" pitchFamily="2" charset="-122"/>
                      </a:rPr>
                      <m:t>𝒂</m:t>
                    </m:r>
                    <m:r>
                      <a:rPr lang="en-US" altLang="zh-CN" b="1" i="1" dirty="0">
                        <a:solidFill>
                          <a:srgbClr val="00FF00"/>
                        </a:solidFill>
                        <a:latin typeface="Cambria Math" panose="02040503050406030204" pitchFamily="18" charset="0"/>
                        <a:ea typeface="方正楷体简体" pitchFamily="2" charset="-122"/>
                      </a:rPr>
                      <m:t>}</m:t>
                    </m:r>
                  </m:oMath>
                </a14:m>
                <a:r>
                  <a:rPr lang="zh-CN" altLang="en-US" b="1" dirty="0">
                    <a:solidFill>
                      <a:srgbClr val="00FF00"/>
                    </a:solidFill>
                    <a:ea typeface="方正楷体简体" pitchFamily="2" charset="-122"/>
                  </a:rPr>
                  <a:t>、</a:t>
                </a:r>
                <a14:m>
                  <m:oMath xmlns:m="http://schemas.openxmlformats.org/officeDocument/2006/math">
                    <m:r>
                      <a:rPr lang="en-US" altLang="zh-CN" b="1" i="1" dirty="0" smtClean="0">
                        <a:solidFill>
                          <a:srgbClr val="00FF00"/>
                        </a:solidFill>
                        <a:latin typeface="Cambria Math" panose="02040503050406030204" pitchFamily="18" charset="0"/>
                        <a:ea typeface="方正楷体简体" pitchFamily="2" charset="-122"/>
                      </a:rPr>
                      <m:t>𝑬</m:t>
                    </m:r>
                    <m:r>
                      <a:rPr lang="en-US" altLang="zh-CN" b="1" i="1" dirty="0" smtClean="0">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𝒙</m:t>
                    </m:r>
                    <m:r>
                      <a:rPr lang="en-US" altLang="zh-CN" b="1" i="1" dirty="0" err="1">
                        <a:solidFill>
                          <a:srgbClr val="00FF00"/>
                        </a:solidFill>
                        <a:latin typeface="Cambria Math" panose="02040503050406030204" pitchFamily="18" charset="0"/>
                        <a:ea typeface="方正楷体简体" pitchFamily="2" charset="-122"/>
                      </a:rPr>
                      <m:t>|</m:t>
                    </m:r>
                    <m:r>
                      <a:rPr lang="en-US" altLang="zh-CN" b="1" i="1" dirty="0" err="1">
                        <a:solidFill>
                          <a:srgbClr val="00FF00"/>
                        </a:solidFill>
                        <a:latin typeface="Cambria Math" panose="02040503050406030204" pitchFamily="18" charset="0"/>
                        <a:ea typeface="方正楷体简体" pitchFamily="2" charset="-122"/>
                      </a:rPr>
                      <m:t>𝒈</m:t>
                    </m:r>
                    <m:r>
                      <a:rPr lang="en-US" altLang="zh-CN" b="1" i="1" dirty="0">
                        <a:solidFill>
                          <a:srgbClr val="00FF00"/>
                        </a:solidFill>
                        <a:latin typeface="Cambria Math" panose="02040503050406030204" pitchFamily="18" charset="0"/>
                        <a:ea typeface="方正楷体简体" pitchFamily="2" charset="-122"/>
                      </a:rPr>
                      <m:t>(</m:t>
                    </m:r>
                    <m:r>
                      <a:rPr lang="en-US" altLang="zh-CN" b="1" i="1" dirty="0">
                        <a:solidFill>
                          <a:srgbClr val="00FF00"/>
                        </a:solidFill>
                        <a:latin typeface="Cambria Math" panose="02040503050406030204" pitchFamily="18" charset="0"/>
                        <a:ea typeface="方正楷体简体" pitchFamily="2" charset="-122"/>
                      </a:rPr>
                      <m:t>𝒙</m:t>
                    </m:r>
                    <m:r>
                      <a:rPr lang="en-US" altLang="zh-CN" b="1" i="1" dirty="0">
                        <a:solidFill>
                          <a:srgbClr val="00FF00"/>
                        </a:solidFill>
                        <a:latin typeface="Cambria Math" panose="02040503050406030204" pitchFamily="18" charset="0"/>
                        <a:ea typeface="方正楷体简体" pitchFamily="2" charset="-122"/>
                      </a:rPr>
                      <m:t>)≥</m:t>
                    </m:r>
                    <m:r>
                      <a:rPr lang="en-US" altLang="zh-CN" b="1" i="1" dirty="0" smtClean="0">
                        <a:solidFill>
                          <a:srgbClr val="00FF00"/>
                        </a:solidFill>
                        <a:latin typeface="Cambria Math" panose="02040503050406030204" pitchFamily="18" charset="0"/>
                        <a:ea typeface="方正楷体简体" pitchFamily="2" charset="-122"/>
                      </a:rPr>
                      <m:t>𝒂</m:t>
                    </m:r>
                    <m:r>
                      <a:rPr lang="en-US" altLang="zh-CN" b="1" i="1" dirty="0">
                        <a:solidFill>
                          <a:srgbClr val="00FF00"/>
                        </a:solidFill>
                        <a:latin typeface="Cambria Math" panose="02040503050406030204" pitchFamily="18" charset="0"/>
                        <a:ea typeface="方正楷体简体" pitchFamily="2" charset="-122"/>
                      </a:rPr>
                      <m:t>}</m:t>
                    </m:r>
                  </m:oMath>
                </a14:m>
                <a:r>
                  <a:rPr lang="zh-CN" altLang="en-US" b="1" dirty="0">
                    <a:solidFill>
                      <a:srgbClr val="00FF00"/>
                    </a:solidFill>
                    <a:ea typeface="方正楷体简体" pitchFamily="2" charset="-122"/>
                  </a:rPr>
                  <a:t>的集合表示？</a:t>
                </a:r>
                <a:endParaRPr lang="zh-CN" altLang="en-US" b="1" dirty="0">
                  <a:solidFill>
                    <a:srgbClr val="00FF00"/>
                  </a:solidFill>
                </a:endParaRPr>
              </a:p>
            </p:txBody>
          </p:sp>
        </mc:Choice>
        <mc:Fallback xmlns="">
          <p:sp>
            <p:nvSpPr>
              <p:cNvPr id="45059" name="Rectangle 3"/>
              <p:cNvSpPr>
                <a:spLocks noGrp="1" noRot="1" noChangeAspect="1" noMove="1" noResize="1" noEditPoints="1" noAdjustHandles="1" noChangeArrowheads="1" noChangeShapeType="1" noTextEdit="1"/>
              </p:cNvSpPr>
              <p:nvPr>
                <p:ph type="body" idx="1"/>
              </p:nvPr>
            </p:nvSpPr>
            <p:spPr>
              <a:xfrm>
                <a:off x="323528" y="1268760"/>
                <a:ext cx="8424936" cy="4114800"/>
              </a:xfrm>
              <a:blipFill>
                <a:blip r:embed="rId2"/>
                <a:stretch>
                  <a:fillRect l="-1809" t="-2519" r="-6729"/>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0963" name="Rectangle 3"/>
              <p:cNvSpPr>
                <a:spLocks noGrp="1" noChangeArrowheads="1"/>
              </p:cNvSpPr>
              <p:nvPr>
                <p:ph type="body" idx="1"/>
              </p:nvPr>
            </p:nvSpPr>
            <p:spPr>
              <a:xfrm>
                <a:off x="107504" y="332656"/>
                <a:ext cx="8856984" cy="5976664"/>
              </a:xfrm>
            </p:spPr>
            <p:txBody>
              <a:bodyPr/>
              <a:lstStyle/>
              <a:p>
                <a:pPr>
                  <a:lnSpc>
                    <a:spcPct val="120000"/>
                  </a:lnSpc>
                </a:pPr>
                <a:r>
                  <a:rPr lang="zh-CN" altLang="en-US" dirty="0" smtClean="0">
                    <a:latin typeface="华文中宋" panose="02010600040101010101" pitchFamily="2" charset="-122"/>
                  </a:rPr>
                  <a:t>由引理</a:t>
                </a:r>
                <a:r>
                  <a:rPr lang="en-US" altLang="zh-CN" dirty="0">
                    <a:latin typeface="华文中宋" panose="02010600040101010101" pitchFamily="2" charset="-122"/>
                  </a:rPr>
                  <a:t>1</a:t>
                </a:r>
                <a:r>
                  <a:rPr lang="zh-CN" altLang="en-US" dirty="0">
                    <a:latin typeface="华文中宋" panose="02010600040101010101" pitchFamily="2" charset="-122"/>
                  </a:rPr>
                  <a:t>的（</a:t>
                </a:r>
                <a:r>
                  <a:rPr lang="en-US" altLang="zh-CN" dirty="0" err="1">
                    <a:latin typeface="华文中宋" panose="02010600040101010101" pitchFamily="2" charset="-122"/>
                  </a:rPr>
                  <a:t>i</a:t>
                </a:r>
                <a:r>
                  <a:rPr lang="zh-CN" altLang="en-US" dirty="0">
                    <a:latin typeface="华文中宋" panose="02010600040101010101" pitchFamily="2" charset="-122"/>
                  </a:rPr>
                  <a:t>），知</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b="1" dirty="0">
                    <a:latin typeface="华文中宋" panose="02010600040101010101" pitchFamily="2" charset="-122"/>
                  </a:rPr>
                  <a:t>、</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a:latin typeface="华文中宋" panose="02010600040101010101" pitchFamily="2" charset="-122"/>
                  </a:rPr>
                  <a:t>都</a:t>
                </a:r>
                <a:r>
                  <a:rPr lang="zh-CN" altLang="en-US" dirty="0" smtClean="0">
                    <a:latin typeface="华文中宋" panose="02010600040101010101" pitchFamily="2" charset="-122"/>
                  </a:rPr>
                  <a:t>是非</a:t>
                </a:r>
                <a:r>
                  <a:rPr lang="zh-CN" altLang="en-US" dirty="0">
                    <a:latin typeface="华文中宋" panose="02010600040101010101" pitchFamily="2" charset="-122"/>
                  </a:rPr>
                  <a:t>负可测函数，于是存在单调简单</a:t>
                </a:r>
                <a:r>
                  <a:rPr lang="zh-CN" altLang="en-US" dirty="0" smtClean="0">
                    <a:latin typeface="华文中宋" panose="02010600040101010101" pitchFamily="2" charset="-122"/>
                  </a:rPr>
                  <a:t>函数</a:t>
                </a:r>
                <a14:m>
                  <m:oMath xmlns:m="http://schemas.openxmlformats.org/officeDocument/2006/math">
                    <m:sSubSup>
                      <m:sSubSupPr>
                        <m:ctrlPr>
                          <a:rPr lang="en-US" altLang="zh-CN"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sSubSup>
                  </m:oMath>
                </a14:m>
                <a:r>
                  <a:rPr lang="zh-CN" altLang="en-US" dirty="0" smtClean="0">
                    <a:latin typeface="华文中宋" panose="02010600040101010101" pitchFamily="2" charset="-122"/>
                  </a:rPr>
                  <a:t> </a:t>
                </a:r>
                <a:r>
                  <a:rPr lang="en-US" altLang="zh-CN" dirty="0" smtClean="0">
                    <a:latin typeface="华文中宋" panose="02010600040101010101" pitchFamily="2" charset="-122"/>
                  </a:rPr>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smtClean="0">
                    <a:latin typeface="华文中宋" panose="02010600040101010101" pitchFamily="2" charset="-122"/>
                  </a:rPr>
                  <a:t>，使</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 </a:t>
                </a:r>
                <a14:m>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𝜑</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smtClean="0">
                        <a:latin typeface="Cambria Math" panose="02040503050406030204" pitchFamily="18" charset="0"/>
                      </a:rPr>
                      <m:t>)</m:t>
                    </m:r>
                  </m:oMath>
                </a14:m>
                <a:r>
                  <a:rPr lang="en-US" altLang="zh-CN"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smtClean="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en-US" altLang="zh-CN" dirty="0" smtClean="0">
                    <a:latin typeface="华文中宋" panose="02010600040101010101" pitchFamily="2" charset="-122"/>
                  </a:rPr>
                  <a:t>(</a:t>
                </a:r>
                <a:r>
                  <a:rPr lang="zh-CN" altLang="en-US" dirty="0">
                    <a:latin typeface="华文中宋" panose="02010600040101010101" pitchFamily="2" charset="-122"/>
                  </a:rPr>
                  <a:t>任意</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 </m:t>
                    </m:r>
                  </m:oMath>
                </a14:m>
                <a:r>
                  <a:rPr lang="en-US" altLang="zh-CN" dirty="0" smtClean="0">
                    <a:latin typeface="华文中宋" panose="02010600040101010101" pitchFamily="2" charset="-122"/>
                  </a:rPr>
                  <a:t>)</a:t>
                </a:r>
              </a:p>
              <a:p>
                <a:pPr>
                  <a:lnSpc>
                    <a:spcPct val="120000"/>
                  </a:lnSpc>
                </a:pPr>
                <a:r>
                  <a:rPr lang="zh-CN" altLang="en-US" dirty="0" smtClean="0">
                    <a:latin typeface="华文中宋" panose="02010600040101010101" pitchFamily="2" charset="-122"/>
                  </a:rPr>
                  <a:t>所以</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a:t>
                </a:r>
                <a14:m>
                  <m:oMath xmlns:m="http://schemas.openxmlformats.org/officeDocument/2006/math">
                    <m:r>
                      <a:rPr lang="en-US" altLang="zh-CN" b="1" i="1" dirty="0" smtClean="0">
                        <a:latin typeface="Cambria Math" panose="02040503050406030204" pitchFamily="18" charset="0"/>
                      </a:rPr>
                      <m:t>𝒇</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smtClean="0">
                    <a:latin typeface="华文中宋" panose="02010600040101010101" pitchFamily="2" charset="-122"/>
                  </a:rPr>
                  <a:t> </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不难</a:t>
                </a:r>
                <a:r>
                  <a:rPr lang="zh-CN" altLang="en-US" dirty="0">
                    <a:latin typeface="华文中宋" panose="02010600040101010101" pitchFamily="2" charset="-122"/>
                  </a:rPr>
                  <a:t>看到，两个简单函数的差仍是简单函数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事实上</a:t>
                </a:r>
                <a:r>
                  <a:rPr lang="zh-CN" altLang="en-US" dirty="0">
                    <a:latin typeface="华文中宋" panose="02010600040101010101" pitchFamily="2" charset="-122"/>
                  </a:rPr>
                  <a:t>，</a:t>
                </a:r>
                <a:r>
                  <a:rPr lang="zh-CN" altLang="en-US" dirty="0" smtClean="0">
                    <a:latin typeface="华文中宋" panose="02010600040101010101" pitchFamily="2" charset="-122"/>
                  </a:rPr>
                  <a:t>若</a:t>
                </a:r>
                <a:endParaRPr lang="en-US" altLang="zh-CN" dirty="0" smtClean="0">
                  <a:latin typeface="华文中宋" panose="02010600040101010101" pitchFamily="2" charset="-122"/>
                </a:endParaRPr>
              </a:p>
              <a:p>
                <a:pPr>
                  <a:lnSpc>
                    <a:spcPct val="120000"/>
                  </a:lnSpc>
                </a:pPr>
                <a14:m>
                  <m:oMath xmlns:m="http://schemas.openxmlformats.org/officeDocument/2006/math">
                    <m:r>
                      <a:rPr lang="zh-CN" altLang="en-US"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 </a:t>
                </a:r>
                <a:endParaRPr lang="en-US" altLang="zh-CN" dirty="0" smtClean="0">
                  <a:latin typeface="华文中宋" panose="02010600040101010101" pitchFamily="2" charset="-122"/>
                </a:endParaRPr>
              </a:p>
              <a:p>
                <a:pPr>
                  <a:lnSpc>
                    <a:spcPct val="120000"/>
                  </a:lnSpc>
                </a:pPr>
                <a14:m>
                  <m:oMath xmlns:m="http://schemas.openxmlformats.org/officeDocument/2006/math">
                    <m:r>
                      <a:rPr lang="zh-CN" altLang="en-US" i="1" smtClean="0">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𝑗</m:t>
                            </m:r>
                          </m:sub>
                        </m:sSub>
                      </m:e>
                    </m:nary>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smtClean="0">
                    <a:latin typeface="华文中宋" panose="02010600040101010101" pitchFamily="2" charset="-122"/>
                  </a:rPr>
                  <a:t> </a:t>
                </a:r>
                <a:endParaRPr lang="zh-CN" altLang="en-US" dirty="0">
                  <a:latin typeface="华文中宋" panose="02010600040101010101" pitchFamily="2" charset="-122"/>
                </a:endParaRPr>
              </a:p>
            </p:txBody>
          </p:sp>
        </mc:Choice>
        <mc:Fallback>
          <p:sp>
            <p:nvSpPr>
              <p:cNvPr id="40963" name="Rectangle 3"/>
              <p:cNvSpPr>
                <a:spLocks noGrp="1" noRot="1" noChangeAspect="1" noMove="1" noResize="1" noEditPoints="1" noAdjustHandles="1" noChangeArrowheads="1" noChangeShapeType="1" noTextEdit="1"/>
              </p:cNvSpPr>
              <p:nvPr>
                <p:ph type="body" idx="1"/>
              </p:nvPr>
            </p:nvSpPr>
            <p:spPr>
              <a:xfrm>
                <a:off x="107504" y="332656"/>
                <a:ext cx="8856984" cy="5976664"/>
              </a:xfrm>
              <a:blipFill>
                <a:blip r:embed="rId2"/>
                <a:stretch>
                  <a:fillRect l="-1789" t="-510" r="-275" b="-510"/>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1987" name="Rectangle 3"/>
              <p:cNvSpPr>
                <a:spLocks noGrp="1" noChangeArrowheads="1"/>
              </p:cNvSpPr>
              <p:nvPr>
                <p:ph type="body" idx="1"/>
              </p:nvPr>
            </p:nvSpPr>
            <p:spPr>
              <a:xfrm>
                <a:off x="107504" y="1981200"/>
                <a:ext cx="9036496" cy="4114800"/>
              </a:xfrm>
            </p:spPr>
            <p:txBody>
              <a:bodyPr/>
              <a:lstStyle/>
              <a:p>
                <a:r>
                  <a:rPr lang="zh-CN" altLang="en-US" dirty="0" smtClean="0"/>
                  <a:t>则</a:t>
                </a:r>
                <a:endParaRPr lang="en-US" altLang="zh-CN" dirty="0" smtClean="0"/>
              </a:p>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zh-CN" altLang="en-US" i="1">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𝑗</m:t>
                          </m:r>
                        </m:sub>
                      </m:sSub>
                    </m:oMath>
                  </m:oMathPara>
                </a14:m>
                <a:endParaRPr lang="zh-CN" altLang="en-US" dirty="0"/>
              </a:p>
              <a:p>
                <a:r>
                  <a:rPr lang="zh-CN" altLang="en-US" dirty="0" smtClean="0"/>
                  <a:t>且</a:t>
                </a:r>
                <a:endParaRPr lang="en-US" altLang="zh-CN" dirty="0" smtClean="0"/>
              </a:p>
              <a:p>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e>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𝐸</m:t>
                      </m:r>
                    </m:oMath>
                  </m:oMathPara>
                </a14:m>
                <a:endParaRPr lang="zh-CN" altLang="en-US" dirty="0"/>
              </a:p>
              <a:p>
                <a:r>
                  <a:rPr lang="zh-CN" altLang="en-US" dirty="0" smtClean="0">
                    <a:latin typeface="华文中宋" panose="02010600040101010101" pitchFamily="2" charset="-122"/>
                  </a:rPr>
                  <a:t>说明</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简单函数</a:t>
                </a:r>
                <a:r>
                  <a:rPr lang="zh-CN" altLang="en-US" dirty="0" smtClean="0">
                    <a:latin typeface="华文中宋" panose="02010600040101010101" pitchFamily="2" charset="-122"/>
                  </a:rPr>
                  <a:t>列</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t>的</a:t>
                </a:r>
                <a:r>
                  <a:rPr lang="zh-CN" altLang="en-US" dirty="0" smtClean="0">
                    <a:latin typeface="华文中宋" panose="02010600040101010101" pitchFamily="2" charset="-122"/>
                  </a:rPr>
                  <a:t>极限</a:t>
                </a:r>
                <a:r>
                  <a:rPr lang="zh-CN" altLang="en-US" dirty="0" smtClean="0"/>
                  <a:t> </a:t>
                </a:r>
                <a:endParaRPr lang="zh-CN" altLang="en-US" dirty="0"/>
              </a:p>
              <a:p>
                <a:r>
                  <a:rPr lang="zh-CN" altLang="en-US" dirty="0"/>
                  <a:t>  </a:t>
                </a:r>
              </a:p>
            </p:txBody>
          </p:sp>
        </mc:Choice>
        <mc:Fallback>
          <p:sp>
            <p:nvSpPr>
              <p:cNvPr id="41987" name="Rectangle 3"/>
              <p:cNvSpPr>
                <a:spLocks noGrp="1" noRot="1" noChangeAspect="1" noMove="1" noResize="1" noEditPoints="1" noAdjustHandles="1" noChangeArrowheads="1" noChangeShapeType="1" noTextEdit="1"/>
              </p:cNvSpPr>
              <p:nvPr>
                <p:ph type="body" idx="1"/>
              </p:nvPr>
            </p:nvSpPr>
            <p:spPr>
              <a:xfrm>
                <a:off x="107504" y="1981200"/>
                <a:ext cx="9036496" cy="4114800"/>
              </a:xfrm>
              <a:blipFill>
                <a:blip r:embed="rId2"/>
                <a:stretch>
                  <a:fillRect l="-1754" t="-1926" r="-810"/>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3011" name="Rectangle 3"/>
              <p:cNvSpPr>
                <a:spLocks noGrp="1" noChangeArrowheads="1"/>
              </p:cNvSpPr>
              <p:nvPr>
                <p:ph type="body" idx="1"/>
              </p:nvPr>
            </p:nvSpPr>
            <p:spPr>
              <a:xfrm>
                <a:off x="107504" y="1052736"/>
                <a:ext cx="8892745" cy="4104456"/>
              </a:xfrm>
            </p:spPr>
            <p:txBody>
              <a:bodyPr/>
              <a:lstStyle/>
              <a:p>
                <a:r>
                  <a:rPr lang="zh-CN" altLang="en-US" dirty="0" smtClean="0"/>
                  <a:t>从</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及</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p>
              <a:p>
                <a:r>
                  <a:rPr lang="zh-CN" altLang="en-US" dirty="0">
                    <a:latin typeface="华文中宋" panose="02010600040101010101" pitchFamily="2" charset="-122"/>
                  </a:rPr>
                  <a:t>  很容易得到下面</a:t>
                </a:r>
                <a:r>
                  <a:rPr lang="zh-CN" altLang="en-US" dirty="0" smtClean="0">
                    <a:latin typeface="华文中宋" panose="02010600040101010101" pitchFamily="2" charset="-122"/>
                  </a:rPr>
                  <a:t>的结论：</a:t>
                </a:r>
                <a:endParaRPr lang="zh-CN" altLang="en-US" dirty="0">
                  <a:ea typeface="宋体" panose="02010600030101010101" pitchFamily="2" charset="-122"/>
                </a:endParaRPr>
              </a:p>
              <a:p>
                <a:r>
                  <a:rPr lang="zh-CN" altLang="en-US" dirty="0">
                    <a:latin typeface="华文中宋" panose="02010600040101010101" pitchFamily="2" charset="-122"/>
                  </a:rPr>
                  <a:t>性质</a:t>
                </a:r>
                <a:r>
                  <a:rPr lang="en-US" altLang="zh-CN" dirty="0">
                    <a:latin typeface="华文中宋" panose="02010600040101010101" pitchFamily="2" charset="-122"/>
                  </a:rPr>
                  <a:t>5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上可测当且仅当</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b="1" dirty="0">
                    <a:latin typeface="华文中宋" panose="02010600040101010101" pitchFamily="2" charset="-122"/>
                  </a:rPr>
                  <a:t>、</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𝒇</m:t>
                        </m:r>
                      </m:e>
                      <m:sup>
                        <m:r>
                          <a:rPr lang="en-US" altLang="zh-CN" b="1" i="1" dirty="0">
                            <a:latin typeface="Cambria Math" panose="02040503050406030204" pitchFamily="18" charset="0"/>
                          </a:rPr>
                          <m:t>−</m:t>
                        </m:r>
                      </m:sup>
                    </m:sSup>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zh-CN" altLang="en-US" dirty="0" smtClean="0">
                    <a:latin typeface="华文中宋" panose="02010600040101010101" pitchFamily="2" charset="-122"/>
                  </a:rPr>
                  <a:t>都在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上可测。当</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上可测时，</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a:latin typeface="华文中宋" panose="02010600040101010101" pitchFamily="2" charset="-122"/>
                    <a:cs typeface="Times New Roman" panose="02020603050405020304" pitchFamily="18" charset="0"/>
                  </a:rPr>
                  <a:t>也在</a:t>
                </a:r>
                <a:r>
                  <a:rPr lang="en-US" altLang="zh-CN" i="1" dirty="0">
                    <a:latin typeface="华文中宋" panose="02010600040101010101" pitchFamily="2" charset="-122"/>
                    <a:cs typeface="Times New Roman" panose="02020603050405020304" pitchFamily="18" charset="0"/>
                  </a:rPr>
                  <a:t>E</a:t>
                </a:r>
                <a:r>
                  <a:rPr lang="zh-CN" altLang="en-US" dirty="0">
                    <a:latin typeface="华文中宋" panose="02010600040101010101" pitchFamily="2" charset="-122"/>
                    <a:cs typeface="Times New Roman" panose="02020603050405020304" pitchFamily="18" charset="0"/>
                  </a:rPr>
                  <a:t>上可测。</a:t>
                </a:r>
                <a:r>
                  <a:rPr lang="zh-CN" altLang="en-US" dirty="0">
                    <a:latin typeface="华文中宋" panose="02010600040101010101" pitchFamily="2" charset="-122"/>
                  </a:rPr>
                  <a:t> </a:t>
                </a:r>
              </a:p>
              <a:p>
                <a:r>
                  <a:rPr lang="zh-CN" altLang="en-US" dirty="0">
                    <a:latin typeface="华文中宋" panose="02010600040101010101" pitchFamily="2" charset="-122"/>
                  </a:rPr>
                  <a:t>那</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的可测性与</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a:latin typeface="华文中宋" panose="02010600040101010101" pitchFamily="2" charset="-122"/>
                  </a:rPr>
                  <a:t>的可测性是否等价</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r>
                  <a:rPr lang="zh-CN" altLang="en-US" dirty="0" smtClean="0">
                    <a:latin typeface="华文中宋" panose="02010600040101010101" pitchFamily="2" charset="-122"/>
                  </a:rPr>
                  <a:t>这</a:t>
                </a:r>
                <a:r>
                  <a:rPr lang="zh-CN" altLang="en-US" dirty="0">
                    <a:latin typeface="华文中宋" panose="02010600040101010101" pitchFamily="2" charset="-122"/>
                  </a:rPr>
                  <a:t>很容易从下面的例子中找到答案</a:t>
                </a:r>
                <a:r>
                  <a:rPr lang="zh-CN" altLang="en-US" dirty="0" smtClean="0">
                    <a:latin typeface="华文中宋" panose="02010600040101010101" pitchFamily="2" charset="-122"/>
                  </a:rPr>
                  <a:t>。</a:t>
                </a:r>
                <a:endParaRPr lang="zh-CN" altLang="en-US" dirty="0">
                  <a:ea typeface="宋体" panose="02010600030101010101" pitchFamily="2" charset="-122"/>
                </a:endParaRPr>
              </a:p>
            </p:txBody>
          </p:sp>
        </mc:Choice>
        <mc:Fallback>
          <p:sp>
            <p:nvSpPr>
              <p:cNvPr id="43011" name="Rectangle 3"/>
              <p:cNvSpPr>
                <a:spLocks noGrp="1" noRot="1" noChangeAspect="1" noMove="1" noResize="1" noEditPoints="1" noAdjustHandles="1" noChangeArrowheads="1" noChangeShapeType="1" noTextEdit="1"/>
              </p:cNvSpPr>
              <p:nvPr>
                <p:ph type="body" idx="1"/>
              </p:nvPr>
            </p:nvSpPr>
            <p:spPr>
              <a:xfrm>
                <a:off x="107504" y="1052736"/>
                <a:ext cx="8892745" cy="4104456"/>
              </a:xfrm>
              <a:blipFill>
                <a:blip r:embed="rId2"/>
                <a:stretch>
                  <a:fillRect l="-1783" t="-1932"/>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4035" name="Rectangle 3"/>
              <p:cNvSpPr>
                <a:spLocks noGrp="1" noChangeArrowheads="1"/>
              </p:cNvSpPr>
              <p:nvPr>
                <p:ph type="body" idx="1"/>
              </p:nvPr>
            </p:nvSpPr>
            <p:spPr>
              <a:xfrm>
                <a:off x="251520" y="1981200"/>
                <a:ext cx="8640960" cy="4114800"/>
              </a:xfrm>
            </p:spPr>
            <p:txBody>
              <a:bodyPr/>
              <a:lstStyle/>
              <a:p>
                <a:r>
                  <a:rPr lang="zh-CN" altLang="en-US" dirty="0" smtClean="0">
                    <a:latin typeface="华文中宋" panose="02010600040101010101" pitchFamily="2" charset="-122"/>
                  </a:rPr>
                  <a:t>例  设</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⊂[0,1]</m:t>
                    </m:r>
                  </m:oMath>
                </a14:m>
                <a:r>
                  <a:rPr lang="zh-CN" altLang="en-US" dirty="0">
                    <a:latin typeface="华文中宋" panose="02010600040101010101" pitchFamily="2" charset="-122"/>
                  </a:rPr>
                  <a:t>是不可测集，定义</a:t>
                </a:r>
                <a:r>
                  <a:rPr lang="en-US" altLang="zh-CN" dirty="0">
                    <a:latin typeface="华文中宋" panose="02010600040101010101" pitchFamily="2" charset="-122"/>
                  </a:rPr>
                  <a:t>[0,1]</a:t>
                </a:r>
                <a:r>
                  <a:rPr lang="zh-CN" altLang="en-US" dirty="0">
                    <a:latin typeface="华文中宋" panose="02010600040101010101" pitchFamily="2" charset="-122"/>
                  </a:rPr>
                  <a:t>上函数：</a:t>
                </a:r>
                <a:endParaRPr lang="zh-CN" altLang="en-US"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e>
                              <m:r>
                                <a:rPr lang="en-US" altLang="zh-CN" b="0" i="1" smtClean="0">
                                  <a:latin typeface="Cambria Math" panose="02040503050406030204" pitchFamily="18" charset="0"/>
                                </a:rPr>
                                <m:t>−1  </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eqArr>
                        </m:e>
                      </m:d>
                    </m:oMath>
                  </m:oMathPara>
                </a14:m>
                <a:endParaRPr lang="en-US" altLang="zh-CN" dirty="0" smtClean="0"/>
              </a:p>
              <a:p>
                <a:pPr algn="just"/>
                <a:r>
                  <a:rPr lang="zh-CN" altLang="en-US" dirty="0" smtClean="0">
                    <a:latin typeface="华文中宋" panose="02010600040101010101" pitchFamily="2" charset="-122"/>
                  </a:rPr>
                  <a:t>则</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是</a:t>
                </a:r>
                <a:r>
                  <a:rPr lang="en-US" altLang="zh-CN" dirty="0">
                    <a:latin typeface="华文中宋" panose="02010600040101010101" pitchFamily="2" charset="-122"/>
                  </a:rPr>
                  <a:t>[0,1]</a:t>
                </a:r>
                <a:r>
                  <a:rPr lang="zh-CN" altLang="en-US" dirty="0">
                    <a:latin typeface="华文中宋" panose="02010600040101010101" pitchFamily="2" charset="-122"/>
                  </a:rPr>
                  <a:t>上的不可测函数</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r>
                  <a:rPr lang="zh-CN" altLang="en-US" dirty="0" smtClean="0">
                    <a:latin typeface="华文中宋" panose="02010600040101010101" pitchFamily="2" charset="-122"/>
                  </a:rPr>
                  <a:t>但</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r>
                  <a:rPr lang="zh-CN" altLang="en-US" dirty="0">
                    <a:latin typeface="华文中宋" panose="02010600040101010101" pitchFamily="2" charset="-122"/>
                  </a:rPr>
                  <a:t>可测。</a:t>
                </a:r>
                <a:endParaRPr lang="zh-CN" altLang="en-US" dirty="0"/>
              </a:p>
            </p:txBody>
          </p:sp>
        </mc:Choice>
        <mc:Fallback>
          <p:sp>
            <p:nvSpPr>
              <p:cNvPr id="44035" name="Rectangle 3"/>
              <p:cNvSpPr>
                <a:spLocks noGrp="1" noRot="1" noChangeAspect="1" noMove="1" noResize="1" noEditPoints="1" noAdjustHandles="1" noChangeArrowheads="1" noChangeShapeType="1" noTextEdit="1"/>
              </p:cNvSpPr>
              <p:nvPr>
                <p:ph type="body" idx="1"/>
              </p:nvPr>
            </p:nvSpPr>
            <p:spPr>
              <a:xfrm>
                <a:off x="251520" y="1981200"/>
                <a:ext cx="8640960" cy="4114800"/>
              </a:xfrm>
              <a:blipFill>
                <a:blip r:embed="rId2"/>
                <a:stretch>
                  <a:fillRect l="-1763" t="-1926" r="-1763"/>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lgn="ctr"/>
            <a:r>
              <a:rPr lang="en-US" altLang="zh-CN" b="1" dirty="0" err="1" smtClean="0">
                <a:solidFill>
                  <a:srgbClr val="FF0000"/>
                </a:solidFill>
                <a:latin typeface="华文中宋" panose="02010600040101010101" pitchFamily="2" charset="-122"/>
              </a:rPr>
              <a:t>Egoroff</a:t>
            </a:r>
            <a:r>
              <a:rPr lang="zh-CN" altLang="en-US" b="1" dirty="0">
                <a:solidFill>
                  <a:srgbClr val="FF0000"/>
                </a:solidFill>
                <a:latin typeface="华文中宋" panose="02010600040101010101" pitchFamily="2" charset="-122"/>
              </a:rPr>
              <a:t>定理</a:t>
            </a:r>
          </a:p>
          <a:p>
            <a:pPr algn="just"/>
            <a:r>
              <a:rPr lang="zh-CN" altLang="en-US" dirty="0">
                <a:latin typeface="华文中宋" panose="02010600040101010101" pitchFamily="2" charset="-122"/>
              </a:rPr>
              <a:t>（</a:t>
            </a:r>
            <a:r>
              <a:rPr lang="en-US" altLang="zh-CN" dirty="0">
                <a:latin typeface="华文中宋" panose="02010600040101010101" pitchFamily="2" charset="-122"/>
              </a:rPr>
              <a:t>1</a:t>
            </a:r>
            <a:r>
              <a:rPr lang="zh-CN" altLang="en-US" dirty="0">
                <a:latin typeface="华文中宋" panose="02010600040101010101" pitchFamily="2" charset="-122"/>
              </a:rPr>
              <a:t>）近一致收敛定义</a:t>
            </a:r>
          </a:p>
          <a:p>
            <a:pPr algn="just"/>
            <a:r>
              <a:rPr lang="zh-CN" altLang="en-US" dirty="0"/>
              <a:t>（</a:t>
            </a:r>
            <a:r>
              <a:rPr lang="en-US" altLang="zh-CN" dirty="0"/>
              <a:t>2</a:t>
            </a:r>
            <a:r>
              <a:rPr lang="zh-CN" altLang="en-US" dirty="0"/>
              <a:t>）处处收敛与一致收敛的关系</a:t>
            </a:r>
          </a:p>
          <a:p>
            <a:pPr algn="just"/>
            <a:endParaRPr lang="zh-CN" altLang="en-US" dirty="0"/>
          </a:p>
          <a:p>
            <a:pPr algn="just"/>
            <a:r>
              <a:rPr lang="zh-CN" altLang="en-US" b="1" dirty="0">
                <a:solidFill>
                  <a:srgbClr val="00FF00"/>
                </a:solidFill>
              </a:rPr>
              <a:t>问题</a:t>
            </a:r>
            <a:r>
              <a:rPr lang="en-US" altLang="zh-CN" b="1" dirty="0">
                <a:solidFill>
                  <a:srgbClr val="00FF00"/>
                </a:solidFill>
              </a:rPr>
              <a:t>8</a:t>
            </a:r>
            <a:r>
              <a:rPr lang="zh-CN" altLang="en-US" b="1" dirty="0">
                <a:solidFill>
                  <a:srgbClr val="00FF00"/>
                </a:solidFill>
              </a:rPr>
              <a:t>：</a:t>
            </a:r>
            <a:r>
              <a:rPr lang="zh-CN" altLang="en-US" b="1" dirty="0">
                <a:solidFill>
                  <a:srgbClr val="00FF00"/>
                </a:solidFill>
                <a:ea typeface="方正楷体简体" pitchFamily="2" charset="-122"/>
              </a:rPr>
              <a:t>区间上处处收敛的函数序列可否通过挖去长度充分小的区间使其在剩下的集合中一致收敛</a:t>
            </a:r>
            <a:r>
              <a:rPr lang="zh-CN" altLang="en-US" b="1" dirty="0">
                <a:solidFill>
                  <a:srgbClr val="00FF00"/>
                </a:solidFill>
              </a:rPr>
              <a:t>？</a:t>
            </a:r>
            <a:endParaRPr lang="zh-CN" altLang="en-US" dirty="0">
              <a:latin typeface="华文中宋"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251520" y="1981200"/>
            <a:ext cx="8496944" cy="4114800"/>
          </a:xfrm>
        </p:spPr>
        <p:txBody>
          <a:bodyPr/>
          <a:lstStyle/>
          <a:p>
            <a:pPr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9</a:t>
            </a:r>
            <a:r>
              <a:rPr lang="zh-CN" altLang="en-US" b="1" dirty="0">
                <a:solidFill>
                  <a:srgbClr val="00FF00"/>
                </a:solidFill>
                <a:latin typeface="华文中宋" panose="02010600040101010101" pitchFamily="2" charset="-122"/>
              </a:rPr>
              <a:t>：一般情况下，一个几乎处处收敛的函数序列能否经适当的限制使其一致收敛？</a:t>
            </a:r>
          </a:p>
          <a:p>
            <a:pPr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10</a:t>
            </a:r>
            <a:r>
              <a:rPr lang="zh-CN" altLang="en-US" b="1" dirty="0">
                <a:solidFill>
                  <a:srgbClr val="00FF00"/>
                </a:solidFill>
                <a:latin typeface="华文中宋" panose="02010600040101010101" pitchFamily="2" charset="-122"/>
              </a:rPr>
              <a:t>：如何表示函数序列不收敛的点集？</a:t>
            </a:r>
          </a:p>
          <a:p>
            <a:pPr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11</a:t>
            </a:r>
            <a:r>
              <a:rPr lang="zh-CN" altLang="en-US" b="1" dirty="0">
                <a:solidFill>
                  <a:srgbClr val="00FF00"/>
                </a:solidFill>
                <a:latin typeface="华文中宋" panose="02010600040101010101" pitchFamily="2" charset="-122"/>
              </a:rPr>
              <a:t>：能否利用问题</a:t>
            </a:r>
            <a:r>
              <a:rPr lang="en-US" altLang="zh-CN" b="1" dirty="0">
                <a:solidFill>
                  <a:srgbClr val="00FF00"/>
                </a:solidFill>
                <a:latin typeface="华文中宋" panose="02010600040101010101" pitchFamily="2" charset="-122"/>
              </a:rPr>
              <a:t>10</a:t>
            </a:r>
            <a:r>
              <a:rPr lang="zh-CN" altLang="en-US" b="1" dirty="0">
                <a:solidFill>
                  <a:srgbClr val="00FF00"/>
                </a:solidFill>
                <a:latin typeface="华文中宋" panose="02010600040101010101" pitchFamily="2" charset="-122"/>
              </a:rPr>
              <a:t>构造一个测度很小的集合，使函数序列在其余集上一致收敛？</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07504" y="836712"/>
            <a:ext cx="8856984" cy="5472608"/>
          </a:xfrm>
        </p:spPr>
        <p:txBody>
          <a:bodyPr/>
          <a:lstStyle/>
          <a:p>
            <a:r>
              <a:rPr lang="en-US" altLang="zh-CN" dirty="0">
                <a:latin typeface="华文中宋" panose="02010600040101010101" pitchFamily="2" charset="-122"/>
              </a:rPr>
              <a:t>        </a:t>
            </a:r>
            <a:r>
              <a:rPr lang="zh-CN" altLang="en-US" dirty="0">
                <a:latin typeface="华文中宋" panose="02010600040101010101" pitchFamily="2" charset="-122"/>
              </a:rPr>
              <a:t>函数逼近是分析及计算中十分重要的问题，它的本质就是用</a:t>
            </a:r>
            <a:r>
              <a:rPr lang="zh-CN" altLang="en-US" dirty="0"/>
              <a:t>“</a:t>
            </a:r>
            <a:r>
              <a:rPr lang="zh-CN" altLang="en-US" dirty="0">
                <a:latin typeface="华文中宋" panose="02010600040101010101" pitchFamily="2" charset="-122"/>
              </a:rPr>
              <a:t>好</a:t>
            </a:r>
            <a:r>
              <a:rPr lang="zh-CN" altLang="en-US" dirty="0"/>
              <a:t>”</a:t>
            </a:r>
            <a:r>
              <a:rPr lang="zh-CN" altLang="en-US" dirty="0">
                <a:latin typeface="华文中宋" panose="02010600040101010101" pitchFamily="2" charset="-122"/>
              </a:rPr>
              <a:t>的或</a:t>
            </a:r>
            <a:r>
              <a:rPr lang="zh-CN" altLang="en-US" dirty="0"/>
              <a:t>“</a:t>
            </a:r>
            <a:r>
              <a:rPr lang="zh-CN" altLang="en-US" dirty="0">
                <a:latin typeface="华文中宋" panose="02010600040101010101" pitchFamily="2" charset="-122"/>
              </a:rPr>
              <a:t>简单</a:t>
            </a:r>
            <a:r>
              <a:rPr lang="zh-CN" altLang="en-US" dirty="0"/>
              <a:t>”</a:t>
            </a:r>
            <a:r>
              <a:rPr lang="zh-CN" altLang="en-US" dirty="0">
                <a:latin typeface="华文中宋" panose="02010600040101010101" pitchFamily="2" charset="-122"/>
              </a:rPr>
              <a:t>的函数去逼近</a:t>
            </a:r>
            <a:r>
              <a:rPr lang="zh-CN" altLang="en-US" dirty="0"/>
              <a:t>“</a:t>
            </a:r>
            <a:r>
              <a:rPr lang="zh-CN" altLang="en-US" dirty="0">
                <a:latin typeface="华文中宋" panose="02010600040101010101" pitchFamily="2" charset="-122"/>
              </a:rPr>
              <a:t>坏</a:t>
            </a:r>
            <a:r>
              <a:rPr lang="zh-CN" altLang="en-US" dirty="0"/>
              <a:t>”</a:t>
            </a:r>
            <a:r>
              <a:rPr lang="zh-CN" altLang="en-US" dirty="0">
                <a:latin typeface="华文中宋" panose="02010600040101010101" pitchFamily="2" charset="-122"/>
              </a:rPr>
              <a:t>的或</a:t>
            </a:r>
            <a:r>
              <a:rPr lang="zh-CN" altLang="en-US" dirty="0"/>
              <a:t>“</a:t>
            </a:r>
            <a:r>
              <a:rPr lang="zh-CN" altLang="en-US" dirty="0">
                <a:latin typeface="华文中宋" panose="02010600040101010101" pitchFamily="2" charset="-122"/>
              </a:rPr>
              <a:t>复杂</a:t>
            </a:r>
            <a:r>
              <a:rPr lang="zh-CN" altLang="en-US" dirty="0"/>
              <a:t>”</a:t>
            </a:r>
            <a:r>
              <a:rPr lang="zh-CN" altLang="en-US" dirty="0">
                <a:latin typeface="华文中宋" panose="02010600040101010101" pitchFamily="2" charset="-122"/>
              </a:rPr>
              <a:t>的函数，无论是用多项式逼近连续函数的</a:t>
            </a:r>
            <a:r>
              <a:rPr lang="en-US" altLang="zh-CN" dirty="0" err="1">
                <a:latin typeface="华文中宋" panose="02010600040101010101" pitchFamily="2" charset="-122"/>
              </a:rPr>
              <a:t>Weirstrass</a:t>
            </a:r>
            <a:r>
              <a:rPr lang="en-US" altLang="zh-CN" dirty="0">
                <a:latin typeface="华文中宋" panose="02010600040101010101" pitchFamily="2" charset="-122"/>
              </a:rPr>
              <a:t> </a:t>
            </a:r>
            <a:r>
              <a:rPr lang="zh-CN" altLang="en-US" dirty="0">
                <a:latin typeface="华文中宋" panose="02010600040101010101" pitchFamily="2" charset="-122"/>
              </a:rPr>
              <a:t>定理，还有用三角级数逼近可测函数的</a:t>
            </a:r>
            <a:r>
              <a:rPr lang="en-US" altLang="zh-CN" dirty="0">
                <a:latin typeface="华文中宋" panose="02010600040101010101" pitchFamily="2" charset="-122"/>
              </a:rPr>
              <a:t>Fourier</a:t>
            </a:r>
            <a:r>
              <a:rPr lang="zh-CN" altLang="en-US" dirty="0">
                <a:latin typeface="华文中宋" panose="02010600040101010101" pitchFamily="2" charset="-122"/>
              </a:rPr>
              <a:t>分析都可归类为逼近问题。由于收敛概念有多种，所以函数逼近相应</a:t>
            </a:r>
            <a:r>
              <a:rPr lang="zh-CN" altLang="en-US" dirty="0">
                <a:latin typeface="华文中宋" panose="02010600040101010101" pitchFamily="2" charset="-122"/>
              </a:rPr>
              <a:t>的也有多种含义；即“一致逼近”、“逐点逼近”、“几乎处处逼近”，后面我们还要介绍另一种收敛概念：“依测度收敛”，因此，又有“依测度逼近”的概念。</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p:txBody>
          <a:bodyPr/>
          <a:lstStyle/>
          <a:p>
            <a:r>
              <a:rPr lang="zh-CN" altLang="en-US" dirty="0" smtClean="0">
                <a:latin typeface="华文中宋" panose="02010600040101010101" pitchFamily="2" charset="-122"/>
              </a:rPr>
              <a:t>很</a:t>
            </a:r>
            <a:r>
              <a:rPr lang="zh-CN" altLang="en-US" dirty="0">
                <a:latin typeface="华文中宋" panose="02010600040101010101" pitchFamily="2" charset="-122"/>
              </a:rPr>
              <a:t>自然地，有两个问题是必须考虑的：</a:t>
            </a:r>
            <a:endParaRPr lang="zh-CN" altLang="en-US" dirty="0">
              <a:ea typeface="宋体" panose="02010600030101010101" pitchFamily="2" charset="-122"/>
            </a:endParaRPr>
          </a:p>
          <a:p>
            <a:r>
              <a:rPr lang="en-US" altLang="zh-CN" dirty="0">
                <a:latin typeface="华文中宋" panose="02010600040101010101" pitchFamily="2" charset="-122"/>
              </a:rPr>
              <a:t>1</a:t>
            </a:r>
            <a:r>
              <a:rPr lang="zh-CN" altLang="en-US" dirty="0">
                <a:latin typeface="华文中宋" panose="02010600040101010101" pitchFamily="2" charset="-122"/>
              </a:rPr>
              <a:t>、什么样的函数可以用</a:t>
            </a:r>
            <a:r>
              <a:rPr lang="zh-CN" altLang="en-US" dirty="0"/>
              <a:t>“</a:t>
            </a:r>
            <a:r>
              <a:rPr lang="zh-CN" altLang="en-US" dirty="0">
                <a:latin typeface="华文中宋" panose="02010600040101010101" pitchFamily="2" charset="-122"/>
              </a:rPr>
              <a:t>好</a:t>
            </a:r>
            <a:r>
              <a:rPr lang="zh-CN" altLang="en-US" dirty="0"/>
              <a:t>”</a:t>
            </a:r>
            <a:r>
              <a:rPr lang="zh-CN" altLang="en-US" dirty="0">
                <a:latin typeface="华文中宋" panose="02010600040101010101" pitchFamily="2" charset="-122"/>
              </a:rPr>
              <a:t>的函数按某种收敛意义逼近</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r>
              <a:rPr lang="en-US" altLang="zh-CN" dirty="0">
                <a:latin typeface="华文中宋" panose="02010600040101010101" pitchFamily="2" charset="-122"/>
              </a:rPr>
              <a:t> 2</a:t>
            </a:r>
            <a:r>
              <a:rPr lang="zh-CN" altLang="en-US" dirty="0">
                <a:latin typeface="华文中宋" panose="02010600040101010101" pitchFamily="2" charset="-122"/>
              </a:rPr>
              <a:t>、几种收敛性关系如何？</a:t>
            </a:r>
            <a:endParaRPr lang="zh-CN" altLang="en-US" dirty="0">
              <a:ea typeface="宋体" panose="02010600030101010101" pitchFamily="2" charset="-122"/>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a:xfrm>
                <a:off x="107504" y="1124744"/>
                <a:ext cx="8928992" cy="4114800"/>
              </a:xfrm>
            </p:spPr>
            <p:txBody>
              <a:bodyPr/>
              <a:lstStyle/>
              <a:p>
                <a:r>
                  <a:rPr lang="zh-CN" altLang="en-US" dirty="0" smtClean="0">
                    <a:latin typeface="华文中宋" panose="02010600040101010101" pitchFamily="2" charset="-122"/>
                  </a:rPr>
                  <a:t>  关于</a:t>
                </a:r>
                <a:r>
                  <a:rPr lang="zh-CN" altLang="en-US" dirty="0">
                    <a:latin typeface="华文中宋" panose="02010600040101010101" pitchFamily="2" charset="-122"/>
                  </a:rPr>
                  <a:t>第二个问题，前面已作过初步讨论，显然</a:t>
                </a:r>
                <a:r>
                  <a:rPr lang="zh-CN" altLang="en-US" dirty="0"/>
                  <a:t>“</a:t>
                </a:r>
                <a:r>
                  <a:rPr lang="zh-CN" altLang="en-US" dirty="0">
                    <a:latin typeface="华文中宋" panose="02010600040101010101" pitchFamily="2" charset="-122"/>
                  </a:rPr>
                  <a:t>一致收敛</a:t>
                </a:r>
                <a:r>
                  <a:rPr lang="zh-CN" altLang="en-US" dirty="0"/>
                  <a:t>”</a:t>
                </a:r>
                <a:r>
                  <a:rPr lang="zh-CN" altLang="en-US" dirty="0">
                    <a:latin typeface="华文中宋" panose="02010600040101010101" pitchFamily="2" charset="-122"/>
                  </a:rPr>
                  <a:t>强于</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a:t>
                </a:r>
                <a:r>
                  <a:rPr lang="zh-CN" altLang="en-US" dirty="0"/>
                  <a:t>“</a:t>
                </a:r>
                <a:r>
                  <a:rPr lang="zh-CN" altLang="en-US" dirty="0">
                    <a:latin typeface="华文中宋" panose="02010600040101010101" pitchFamily="2" charset="-122"/>
                  </a:rPr>
                  <a:t>处处收敛</a:t>
                </a:r>
                <a:r>
                  <a:rPr lang="zh-CN" altLang="en-US" dirty="0"/>
                  <a:t>”</a:t>
                </a:r>
                <a:r>
                  <a:rPr lang="zh-CN" altLang="en-US" dirty="0">
                    <a:latin typeface="华文中宋" panose="02010600040101010101" pitchFamily="2" charset="-122"/>
                  </a:rPr>
                  <a:t>强于</a:t>
                </a:r>
                <a:r>
                  <a:rPr lang="zh-CN" altLang="en-US" dirty="0"/>
                  <a:t>“</a:t>
                </a:r>
                <a:r>
                  <a:rPr lang="zh-CN" altLang="en-US" dirty="0">
                    <a:latin typeface="华文中宋" panose="02010600040101010101" pitchFamily="2" charset="-122"/>
                  </a:rPr>
                  <a:t>几乎处处收敛</a:t>
                </a:r>
                <a:r>
                  <a:rPr lang="zh-CN" altLang="en-US" dirty="0"/>
                  <a:t>”</a:t>
                </a:r>
                <a:r>
                  <a:rPr lang="zh-CN" altLang="en-US" dirty="0">
                    <a:latin typeface="华文中宋" panose="02010600040101010101" pitchFamily="2" charset="-122"/>
                  </a:rPr>
                  <a:t>。本节则是要考察反方向的结论。几乎处处收敛能否推出一致收敛？当然，一般情况下，这是做不到的。</a:t>
                </a:r>
                <a:r>
                  <a:rPr lang="zh-CN" altLang="en-US" dirty="0" smtClean="0">
                    <a:latin typeface="华文中宋" panose="02010600040101010101" pitchFamily="2" charset="-122"/>
                  </a:rPr>
                  <a:t>即使</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oMath>
                </a14:m>
                <a:r>
                  <a:rPr lang="zh-CN" altLang="en-US" dirty="0">
                    <a:latin typeface="华文中宋" panose="02010600040101010101" pitchFamily="2" charset="-122"/>
                  </a:rPr>
                  <a:t>是定义于某个</a:t>
                </a:r>
                <a:r>
                  <a:rPr lang="zh-CN" altLang="en-US" dirty="0" smtClean="0">
                    <a:latin typeface="华文中宋" panose="02010600040101010101" pitchFamily="2" charset="-122"/>
                  </a:rPr>
                  <a:t>区</a:t>
                </a:r>
                <a:r>
                  <a:rPr lang="zh-CN" altLang="en-US" dirty="0">
                    <a:latin typeface="华文中宋" panose="02010600040101010101" pitchFamily="2" charset="-122"/>
                  </a:rPr>
                  <a:t>间上的连续函数序列，且逐点收敛到连续函数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r>
                  <a:rPr lang="zh-CN" altLang="en-US"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也</a:t>
                </a:r>
                <a:r>
                  <a:rPr lang="zh-CN" altLang="en-US" dirty="0">
                    <a:latin typeface="华文中宋" panose="02010600040101010101" pitchFamily="2" charset="-122"/>
                  </a:rPr>
                  <a:t>不一定一致收敛到</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latin typeface="华文中宋" panose="02010600040101010101" pitchFamily="2" charset="-122"/>
                  </a:rPr>
                  <a:t>.</a:t>
                </a:r>
                <a:endParaRPr lang="zh-CN" altLang="en-US" dirty="0">
                  <a:latin typeface="华文中宋" panose="02010600040101010101" pitchFamily="2" charset="-122"/>
                </a:endParaRPr>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xfrm>
                <a:off x="107504" y="1124744"/>
                <a:ext cx="8928992" cy="4114800"/>
              </a:xfrm>
              <a:blipFill>
                <a:blip r:embed="rId2"/>
                <a:stretch>
                  <a:fillRect t="-1926" r="-3210" b="-1926"/>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9" name="Rectangle 3"/>
              <p:cNvSpPr>
                <a:spLocks noGrp="1" noChangeArrowheads="1"/>
              </p:cNvSpPr>
              <p:nvPr>
                <p:ph type="body" idx="1"/>
              </p:nvPr>
            </p:nvSpPr>
            <p:spPr>
              <a:xfrm>
                <a:off x="179512" y="1268760"/>
                <a:ext cx="8568952" cy="5112568"/>
              </a:xfrm>
            </p:spPr>
            <p:txBody>
              <a:bodyPr/>
              <a:lstStyle/>
              <a:p>
                <a:r>
                  <a:rPr lang="zh-CN" altLang="en-US" dirty="0" smtClean="0">
                    <a:latin typeface="华文中宋" panose="02010600040101010101" pitchFamily="2" charset="-122"/>
                  </a:rPr>
                  <a:t>   例如</a:t>
                </a:r>
                <a:r>
                  <a:rPr lang="zh-CN" altLang="en-US" dirty="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(0,1)</m:t>
                    </m:r>
                  </m:oMath>
                </a14:m>
                <a:r>
                  <a:rPr lang="zh-CN" altLang="en-US" dirty="0">
                    <a:latin typeface="华文中宋" panose="02010600040101010101" pitchFamily="2" charset="-122"/>
                  </a:rPr>
                  <a:t>上处处收敛到</a:t>
                </a:r>
                <a:r>
                  <a:rPr lang="en-US" altLang="zh-CN" dirty="0">
                    <a:latin typeface="华文中宋" panose="02010600040101010101" pitchFamily="2" charset="-122"/>
                  </a:rPr>
                  <a:t>0</a:t>
                </a:r>
                <a:r>
                  <a:rPr lang="zh-CN" altLang="en-US" dirty="0">
                    <a:latin typeface="华文中宋" panose="02010600040101010101" pitchFamily="2" charset="-122"/>
                  </a:rPr>
                  <a:t>，但不一致收敛到</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。然而，假如我们将</a:t>
                </a:r>
                <a14:m>
                  <m:oMath xmlns:m="http://schemas.openxmlformats.org/officeDocument/2006/math">
                    <m:r>
                      <a:rPr lang="en-US" altLang="zh-CN" i="1" dirty="0" smtClean="0">
                        <a:latin typeface="Cambria Math" panose="02040503050406030204" pitchFamily="18" charset="0"/>
                      </a:rPr>
                      <m:t>1</m:t>
                    </m:r>
                  </m:oMath>
                </a14:m>
                <a:r>
                  <a:rPr lang="zh-CN" altLang="en-US" dirty="0">
                    <a:latin typeface="华文中宋" panose="02010600040101010101" pitchFamily="2" charset="-122"/>
                  </a:rPr>
                  <a:t>的一个小邻域挖掉，即考虑</a:t>
                </a:r>
                <a:r>
                  <a:rPr lang="zh-CN" altLang="en-US" dirty="0" smtClean="0">
                    <a:latin typeface="华文中宋" panose="02010600040101010101" pitchFamily="2" charset="-122"/>
                  </a:rPr>
                  <a:t>区间</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r>
                          <a:rPr lang="zh-CN" altLang="en-US" b="0" i="1" smtClean="0">
                            <a:latin typeface="Cambria Math" panose="02040503050406030204" pitchFamily="18" charset="0"/>
                          </a:rPr>
                          <m:t>𝜀</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0&lt;</m:t>
                        </m:r>
                        <m:r>
                          <a:rPr lang="zh-CN" altLang="en-US" b="0" i="1" smtClean="0">
                            <a:latin typeface="Cambria Math" panose="02040503050406030204" pitchFamily="18" charset="0"/>
                          </a:rPr>
                          <m:t>𝜀</m:t>
                        </m:r>
                        <m:r>
                          <a:rPr lang="en-US" altLang="zh-CN" b="0" i="1" smtClean="0">
                            <a:latin typeface="Cambria Math" panose="02040503050406030204" pitchFamily="18" charset="0"/>
                          </a:rPr>
                          <m:t>&lt;1</m:t>
                        </m:r>
                      </m:e>
                    </m:d>
                    <m:r>
                      <a:rPr lang="en-US" altLang="zh-CN" b="0" i="1" smtClean="0">
                        <a:latin typeface="Cambria Math" panose="02040503050406030204" pitchFamily="18" charset="0"/>
                      </a:rPr>
                      <m:t>,</m:t>
                    </m:r>
                  </m:oMath>
                </a14:m>
                <a:r>
                  <a:rPr lang="zh-CN" altLang="en-US" dirty="0">
                    <a:latin typeface="华文中宋" panose="02010600040101010101" pitchFamily="2" charset="-122"/>
                  </a:rPr>
                  <a:t>不管</a:t>
                </a:r>
                <a14:m>
                  <m:oMath xmlns:m="http://schemas.openxmlformats.org/officeDocument/2006/math">
                    <m:r>
                      <a:rPr lang="zh-CN" altLang="en-US" i="1">
                        <a:latin typeface="Cambria Math" panose="02040503050406030204" pitchFamily="18" charset="0"/>
                      </a:rPr>
                      <m:t>𝜀</m:t>
                    </m:r>
                  </m:oMath>
                </a14:m>
                <a:r>
                  <a:rPr lang="zh-CN" altLang="en-US" dirty="0">
                    <a:latin typeface="华文中宋" panose="02010600040101010101" pitchFamily="2" charset="-122"/>
                  </a:rPr>
                  <a:t>多么小，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a:latin typeface="Cambria Math" panose="02040503050406030204" pitchFamily="18" charset="0"/>
                      </a:rPr>
                      <m:t>(0,1−</m:t>
                    </m:r>
                    <m:r>
                      <a:rPr lang="zh-CN" altLang="en-US" i="1">
                        <a:latin typeface="Cambria Math" panose="02040503050406030204" pitchFamily="18" charset="0"/>
                      </a:rPr>
                      <m:t>𝜀</m:t>
                    </m:r>
                    <m:r>
                      <a:rPr lang="en-US" altLang="zh-CN" i="1">
                        <a:latin typeface="Cambria Math" panose="02040503050406030204" pitchFamily="18" charset="0"/>
                      </a:rPr>
                      <m:t>]</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总是一致收敛到</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的</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90000"/>
                  </a:lnSpc>
                </a:pPr>
                <a:r>
                  <a:rPr lang="en-US" altLang="zh-CN" dirty="0">
                    <a:latin typeface="华文中宋" panose="02010600040101010101" pitchFamily="2" charset="-122"/>
                  </a:rPr>
                  <a:t> </a:t>
                </a:r>
                <a:r>
                  <a:rPr lang="en-US" altLang="zh-CN" dirty="0" smtClean="0">
                    <a:latin typeface="华文中宋" panose="02010600040101010101" pitchFamily="2" charset="-122"/>
                  </a:rPr>
                  <a:t>  </a:t>
                </a:r>
                <a:r>
                  <a:rPr lang="zh-CN" altLang="en-US" dirty="0" smtClean="0">
                    <a:latin typeface="华文中宋" panose="02010600040101010101" pitchFamily="2" charset="-122"/>
                  </a:rPr>
                  <a:t>这就是说</a:t>
                </a:r>
                <a:r>
                  <a:rPr lang="zh-CN" altLang="en-US" dirty="0">
                    <a:latin typeface="华文中宋" panose="02010600040101010101" pitchFamily="2" charset="-122"/>
                  </a:rPr>
                  <a:t>，我们</a:t>
                </a:r>
                <a:r>
                  <a:rPr lang="zh-CN" altLang="en-US" dirty="0">
                    <a:latin typeface="华文中宋" panose="02010600040101010101" pitchFamily="2" charset="-122"/>
                  </a:rPr>
                  <a:t>可以将</a:t>
                </a:r>
                <a14:m>
                  <m:oMath xmlns:m="http://schemas.openxmlformats.org/officeDocument/2006/math">
                    <m:r>
                      <a:rPr lang="en-US" altLang="zh-CN" i="1" dirty="0">
                        <a:latin typeface="Cambria Math" panose="02040503050406030204" pitchFamily="18" charset="0"/>
                      </a:rPr>
                      <m:t>(0,1)</m:t>
                    </m:r>
                  </m:oMath>
                </a14:m>
                <a:r>
                  <a:rPr lang="zh-CN" altLang="en-US" dirty="0">
                    <a:latin typeface="华文中宋" panose="02010600040101010101" pitchFamily="2" charset="-122"/>
                  </a:rPr>
                  <a:t>挖去长度充分小的区间，使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在剩下的集合上一致收敛。对</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zh-CN" altLang="en-US" dirty="0">
                    <a:latin typeface="华文中宋" panose="02010600040101010101" pitchFamily="2" charset="-122"/>
                  </a:rPr>
                  <a:t>中一般可测集上的可测函数，相应的结论是否仍然正确呢？下面的</a:t>
                </a:r>
                <a:r>
                  <a:rPr lang="en-US" altLang="zh-CN" dirty="0" err="1">
                    <a:latin typeface="华文中宋" panose="02010600040101010101" pitchFamily="2" charset="-122"/>
                  </a:rPr>
                  <a:t>Egoroff</a:t>
                </a:r>
                <a:r>
                  <a:rPr lang="zh-CN" altLang="en-US" dirty="0">
                    <a:latin typeface="华文中宋" panose="02010600040101010101" pitchFamily="2" charset="-122"/>
                  </a:rPr>
                  <a:t>定理给出了一个肯定的回</a:t>
                </a:r>
                <a:r>
                  <a:rPr lang="zh-CN" altLang="en-US" dirty="0"/>
                  <a:t>答。</a:t>
                </a:r>
              </a:p>
              <a:p>
                <a:r>
                  <a:rPr lang="zh-CN" altLang="en-US" dirty="0">
                    <a:latin typeface="华文中宋" panose="02010600040101010101" pitchFamily="2" charset="-122"/>
                  </a:rPr>
                  <a:t>         </a:t>
                </a:r>
              </a:p>
            </p:txBody>
          </p:sp>
        </mc:Choice>
        <mc:Fallback>
          <p:sp>
            <p:nvSpPr>
              <p:cNvPr id="19459" name="Rectangle 3"/>
              <p:cNvSpPr>
                <a:spLocks noGrp="1" noRot="1" noChangeAspect="1" noMove="1" noResize="1" noEditPoints="1" noAdjustHandles="1" noChangeArrowheads="1" noChangeShapeType="1" noTextEdit="1"/>
              </p:cNvSpPr>
              <p:nvPr>
                <p:ph type="body" idx="1"/>
              </p:nvPr>
            </p:nvSpPr>
            <p:spPr>
              <a:xfrm>
                <a:off x="179512" y="1268760"/>
                <a:ext cx="8568952" cy="5112568"/>
              </a:xfrm>
              <a:blipFill>
                <a:blip r:embed="rId2"/>
                <a:stretch>
                  <a:fillRect t="-1549" r="-1565"/>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Rectangle 3"/>
              <p:cNvSpPr>
                <a:spLocks noGrp="1" noChangeArrowheads="1"/>
              </p:cNvSpPr>
              <p:nvPr>
                <p:ph type="body" idx="1"/>
              </p:nvPr>
            </p:nvSpPr>
            <p:spPr/>
            <p:txBody>
              <a:bodyPr/>
              <a:lstStyle/>
              <a:p>
                <a:pPr algn="just"/>
                <a:r>
                  <a:rPr lang="zh-CN" altLang="en-US" dirty="0" smtClean="0">
                    <a:latin typeface="华文中宋" panose="02010600040101010101" pitchFamily="2" charset="-122"/>
                  </a:rPr>
                  <a:t>性质</a:t>
                </a:r>
                <a:r>
                  <a:rPr lang="en-US" altLang="zh-CN" dirty="0">
                    <a:latin typeface="华文中宋" panose="02010600040101010101" pitchFamily="2" charset="-122"/>
                  </a:rPr>
                  <a:t>3 </a:t>
                </a:r>
                <a:r>
                  <a:rPr lang="zh-CN" altLang="en-US" dirty="0">
                    <a:latin typeface="华文中宋" panose="02010600040101010101" pitchFamily="2" charset="-122"/>
                  </a:rPr>
                  <a:t>若</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𝑔</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都是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上的可测函数则</a:t>
                </a:r>
              </a:p>
              <a:p>
                <a:pPr algn="just"/>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上乎处处有</a:t>
                </a:r>
                <a:r>
                  <a:rPr lang="zh-CN" altLang="en-US" dirty="0" smtClean="0">
                    <a:latin typeface="华文中宋" panose="02010600040101010101" pitchFamily="2" charset="-122"/>
                  </a:rPr>
                  <a:t>意义</a:t>
                </a:r>
                <a:r>
                  <a:rPr lang="zh-CN" altLang="en-US" dirty="0" smtClean="0"/>
                  <a:t>时</a:t>
                </a:r>
                <a:r>
                  <a:rPr lang="zh-CN" altLang="en-US" dirty="0"/>
                  <a:t>，</a:t>
                </a:r>
              </a:p>
              <a:p>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a:t>
                </a:r>
                <a:r>
                  <a:rPr lang="zh-CN" altLang="en-US" dirty="0"/>
                  <a:t> </a:t>
                </a:r>
                <a:r>
                  <a:rPr lang="en-US" altLang="zh-CN" dirty="0">
                    <a:latin typeface="华文中宋" panose="02010600040101010101" pitchFamily="2" charset="-122"/>
                  </a:rPr>
                  <a:t>(iii)</a:t>
                </a:r>
                <a:endParaRPr lang="en-US" altLang="zh-CN" dirty="0"/>
              </a:p>
              <a:p>
                <a:pPr algn="just"/>
                <a:r>
                  <a:rPr lang="zh-CN" altLang="en-US" dirty="0">
                    <a:latin typeface="华文中宋" panose="02010600040101010101" pitchFamily="2" charset="-122"/>
                  </a:rPr>
                  <a:t>证明 </a:t>
                </a:r>
                <a:r>
                  <a:rPr lang="en-US" altLang="zh-CN" dirty="0">
                    <a:latin typeface="华文中宋" panose="02010600040101010101" pitchFamily="2" charset="-122"/>
                  </a:rPr>
                  <a:t>(iii)</a:t>
                </a:r>
                <a:r>
                  <a:rPr lang="zh-CN" altLang="en-US" dirty="0">
                    <a:latin typeface="华文中宋" panose="02010600040101010101" pitchFamily="2" charset="-122"/>
                  </a:rPr>
                  <a:t>。</a:t>
                </a:r>
                <a:r>
                  <a:rPr lang="zh-CN" altLang="en-US" dirty="0" smtClean="0">
                    <a:latin typeface="华文中宋" panose="02010600040101010101" pitchFamily="2" charset="-122"/>
                  </a:rPr>
                  <a:t>令</a:t>
                </a:r>
                <a:endParaRPr lang="en-US" altLang="zh-CN"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e>
                      </m:d>
                    </m:oMath>
                  </m:oMathPara>
                </a14:m>
                <a:endParaRPr lang="en-US" altLang="zh-CN" b="0" i="1" dirty="0" smtClean="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oMath>
                  </m:oMathPara>
                </a14:m>
                <a:endParaRPr lang="zh-CN" altLang="en-US" dirty="0">
                  <a:latin typeface="华文中宋" panose="02010600040101010101" pitchFamily="2" charset="-122"/>
                </a:endParaRPr>
              </a:p>
            </p:txBody>
          </p:sp>
        </mc:Choice>
        <mc:Fallback xmlns="">
          <p:sp>
            <p:nvSpPr>
              <p:cNvPr id="14339" name="Rectangle 3"/>
              <p:cNvSpPr>
                <a:spLocks noGrp="1" noRot="1" noChangeAspect="1" noMove="1" noResize="1" noEditPoints="1" noAdjustHandles="1" noChangeArrowheads="1" noChangeShapeType="1" noTextEdit="1"/>
              </p:cNvSpPr>
              <p:nvPr>
                <p:ph type="body" idx="1"/>
              </p:nvPr>
            </p:nvSpPr>
            <p:spPr>
              <a:blipFill>
                <a:blip r:embed="rId2"/>
                <a:stretch>
                  <a:fillRect l="-2039" t="-1926"/>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483" name="Rectangle 3"/>
              <p:cNvSpPr>
                <a:spLocks noGrp="1" noChangeArrowheads="1"/>
              </p:cNvSpPr>
              <p:nvPr>
                <p:ph type="body" idx="1"/>
              </p:nvPr>
            </p:nvSpPr>
            <p:spPr>
              <a:xfrm>
                <a:off x="251520" y="1052736"/>
                <a:ext cx="8892480" cy="5616624"/>
              </a:xfrm>
            </p:spPr>
            <p:txBody>
              <a:bodyPr/>
              <a:lstStyle/>
              <a:p>
                <a:pPr algn="just">
                  <a:lnSpc>
                    <a:spcPct val="90000"/>
                  </a:lnSpc>
                </a:pPr>
                <a:r>
                  <a:rPr lang="zh-CN" altLang="en-US" dirty="0" smtClean="0">
                    <a:ea typeface="方正楷体简体" pitchFamily="2" charset="-122"/>
                  </a:rPr>
                  <a:t>（</a:t>
                </a:r>
                <a:r>
                  <a:rPr lang="en-US" altLang="zh-CN" dirty="0">
                    <a:ea typeface="方正楷体简体" pitchFamily="2" charset="-122"/>
                  </a:rPr>
                  <a:t>3</a:t>
                </a:r>
                <a:r>
                  <a:rPr lang="zh-CN" altLang="en-US" dirty="0">
                    <a:ea typeface="方正楷体简体" pitchFamily="2" charset="-122"/>
                  </a:rPr>
                  <a:t>）</a:t>
                </a:r>
                <a:r>
                  <a:rPr lang="en-US" altLang="zh-CN" dirty="0" err="1"/>
                  <a:t>Egoroff</a:t>
                </a:r>
                <a:r>
                  <a:rPr lang="zh-CN" altLang="en-US" dirty="0"/>
                  <a:t>定理的叙述</a:t>
                </a:r>
              </a:p>
              <a:p>
                <a:r>
                  <a:rPr lang="zh-CN" altLang="en-US" dirty="0">
                    <a:latin typeface="华文中宋" panose="02010600040101010101" pitchFamily="2" charset="-122"/>
                  </a:rPr>
                  <a:t>*定理</a:t>
                </a:r>
                <a:r>
                  <a:rPr lang="en-US" altLang="zh-CN" dirty="0">
                    <a:latin typeface="华文中宋" panose="02010600040101010101" pitchFamily="2" charset="-122"/>
                  </a:rPr>
                  <a:t>1</a:t>
                </a:r>
                <a:r>
                  <a:rPr lang="zh-CN" altLang="en-US" dirty="0">
                    <a:latin typeface="华文中宋" panose="02010600040101010101" pitchFamily="2" charset="-122"/>
                  </a:rPr>
                  <a:t>（叶果洛夫（</a:t>
                </a:r>
                <a:r>
                  <a:rPr lang="en-US" altLang="zh-CN" dirty="0" err="1">
                    <a:latin typeface="华文中宋" panose="02010600040101010101" pitchFamily="2" charset="-122"/>
                  </a:rPr>
                  <a:t>Egoroff</a:t>
                </a:r>
                <a:r>
                  <a:rPr lang="zh-CN" altLang="en-US" dirty="0">
                    <a:latin typeface="华文中宋" panose="02010600040101010101" pitchFamily="2" charset="-122"/>
                  </a:rPr>
                  <a:t>））设</a:t>
                </a:r>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zh-CN" altLang="en-US" dirty="0" smtClean="0">
                    <a:latin typeface="华文中宋" panose="02010600040101010101" pitchFamily="2" charset="-122"/>
                  </a:rPr>
                  <a:t>是</a:t>
                </a:r>
                <a:r>
                  <a:rPr lang="zh-CN" altLang="en-US" dirty="0">
                    <a:latin typeface="华文中宋" panose="02010600040101010101" pitchFamily="2" charset="-122"/>
                  </a:rPr>
                  <a:t>可测集，</a:t>
                </a:r>
                <a:r>
                  <a:rPr lang="zh-CN" altLang="en-US" dirty="0" smtClean="0">
                    <a:latin typeface="华文中宋" panose="02010600040101010101" pitchFamily="2" charset="-122"/>
                  </a:rPr>
                  <a:t>且</a:t>
                </a:r>
                <a14:m>
                  <m:oMath xmlns:m="http://schemas.openxmlformats.org/officeDocument/2006/math">
                    <m:r>
                      <a:rPr lang="en-US" altLang="zh-CN" b="0" i="1" smtClean="0">
                        <a:latin typeface="Cambria Math" panose="02040503050406030204" pitchFamily="18" charset="0"/>
                      </a:rPr>
                      <m:t>𝑚𝐸</m:t>
                    </m:r>
                    <m:r>
                      <a:rPr lang="en-US" altLang="zh-CN" b="0" i="1" smtClean="0">
                        <a:latin typeface="Cambria Math" panose="02040503050406030204" pitchFamily="18" charset="0"/>
                      </a:rPr>
                      <m:t>&lt;+∞</m:t>
                    </m:r>
                  </m:oMath>
                </a14:m>
                <a:r>
                  <a:rPr lang="en-US" altLang="zh-CN" dirty="0" smtClean="0">
                    <a:latin typeface="华文中宋" panose="02010600040101010101" pitchFamily="2" charset="-122"/>
                  </a:rPr>
                  <a:t>,</a:t>
                </a:r>
                <a:r>
                  <a:rPr lang="zh-CN" altLang="en-US" dirty="0" smtClean="0">
                    <a:latin typeface="华文中宋" panose="02010600040101010101" pitchFamily="2" charset="-122"/>
                  </a:rPr>
                  <a:t>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b>
                        <m:r>
                          <a:rPr lang="en-US" altLang="zh-CN" b="0" i="1" smtClean="0">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a:t>
                </a:r>
                <a:r>
                  <a:rPr lang="zh-CN" altLang="en-US" dirty="0">
                    <a:latin typeface="华文中宋" panose="02010600040101010101" pitchFamily="2" charset="-122"/>
                  </a:rPr>
                  <a:t>的几乎处处有限的可测函数序列</a:t>
                </a:r>
                <a:r>
                  <a:rPr lang="en-US" altLang="zh-CN" dirty="0">
                    <a:latin typeface="华文中宋" panose="0201060004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华文中宋" panose="02010600040101010101" pitchFamily="2" charset="-122"/>
                  </a:rPr>
                  <a:t> </a:t>
                </a:r>
                <a:r>
                  <a:rPr lang="zh-CN" altLang="en-US" dirty="0">
                    <a:latin typeface="华文中宋" panose="02010600040101010101" pitchFamily="2" charset="-122"/>
                  </a:rPr>
                  <a:t>是</a:t>
                </a:r>
                <a14:m>
                  <m:oMath xmlns:m="http://schemas.openxmlformats.org/officeDocument/2006/math">
                    <m:r>
                      <a:rPr lang="en-US" altLang="zh-CN" i="1" dirty="0">
                        <a:latin typeface="Cambria Math" panose="02040503050406030204" pitchFamily="18" charset="0"/>
                      </a:rPr>
                      <m:t>𝐸</m:t>
                    </m:r>
                  </m:oMath>
                </a14:m>
                <a:r>
                  <a:rPr lang="zh-CN" altLang="en-US" dirty="0">
                    <a:latin typeface="华文中宋" panose="02010600040101010101" pitchFamily="2" charset="-122"/>
                  </a:rPr>
                  <a:t>上几乎处处有限的可测函数，则下列</a:t>
                </a:r>
                <a:r>
                  <a:rPr lang="zh-CN" altLang="en-US" dirty="0">
                    <a:latin typeface="华文中宋" panose="02010600040101010101" pitchFamily="2" charset="-122"/>
                  </a:rPr>
                  <a:t>各</a:t>
                </a:r>
                <a:r>
                  <a:rPr lang="zh-CN" altLang="en-US" dirty="0">
                    <a:latin typeface="华文中宋" panose="02010600040101010101" pitchFamily="2" charset="-122"/>
                  </a:rPr>
                  <a:t>条</a:t>
                </a:r>
                <a:r>
                  <a:rPr lang="zh-CN" altLang="en-US" dirty="0">
                    <a:latin typeface="华文中宋" panose="02010600040101010101" pitchFamily="2" charset="-122"/>
                  </a:rPr>
                  <a:t>等价</a:t>
                </a:r>
                <a:r>
                  <a:rPr lang="zh-CN" altLang="en-US" dirty="0">
                    <a:latin typeface="华文中宋" panose="02010600040101010101" pitchFamily="2" charset="-122"/>
                  </a:rPr>
                  <a:t>。</a:t>
                </a:r>
                <a:r>
                  <a:rPr lang="zh-CN" altLang="en-US" dirty="0"/>
                  <a:t> </a:t>
                </a:r>
              </a:p>
              <a:p>
                <a:r>
                  <a:rPr lang="zh-CN" altLang="en-US" dirty="0" smtClean="0">
                    <a:solidFill>
                      <a:srgbClr val="FFFFFF"/>
                    </a:solidFill>
                  </a:rPr>
                  <a:t>（</a:t>
                </a:r>
                <a:r>
                  <a:rPr lang="en-US" altLang="zh-CN" dirty="0" err="1" smtClean="0">
                    <a:solidFill>
                      <a:srgbClr val="FFFFFF"/>
                    </a:solidFill>
                  </a:rPr>
                  <a:t>i</a:t>
                </a:r>
                <a:r>
                  <a:rPr lang="zh-CN" altLang="en-US" dirty="0" smtClean="0">
                    <a:solidFill>
                      <a:srgbClr val="FFFFFF"/>
                    </a:solidFill>
                  </a:rPr>
                  <a:t>）</a:t>
                </a:r>
                <a14:m>
                  <m:oMath xmlns:m="http://schemas.openxmlformats.org/officeDocument/2006/math">
                    <m:func>
                      <m:funcPr>
                        <m:ctrlPr>
                          <a:rPr lang="en-US" altLang="zh-CN" i="1">
                            <a:solidFill>
                              <a:srgbClr val="FFFFFF"/>
                            </a:solidFill>
                            <a:latin typeface="Cambria Math" panose="02040503050406030204" pitchFamily="18" charset="0"/>
                          </a:rPr>
                        </m:ctrlPr>
                      </m:funcPr>
                      <m:fName>
                        <m:limLow>
                          <m:limLowPr>
                            <m:ctrlPr>
                              <a:rPr lang="en-US" altLang="zh-CN" i="1">
                                <a:solidFill>
                                  <a:srgbClr val="FFFFFF"/>
                                </a:solidFill>
                                <a:latin typeface="Cambria Math" panose="02040503050406030204" pitchFamily="18" charset="0"/>
                              </a:rPr>
                            </m:ctrlPr>
                          </m:limLowPr>
                          <m:e>
                            <m:r>
                              <m:rPr>
                                <m:sty m:val="p"/>
                              </m:rPr>
                              <a:rPr lang="en-US" altLang="zh-CN">
                                <a:solidFill>
                                  <a:srgbClr val="FFFFFF"/>
                                </a:solidFill>
                                <a:latin typeface="Cambria Math" panose="02040503050406030204" pitchFamily="18" charset="0"/>
                              </a:rPr>
                              <m:t>lim</m:t>
                            </m:r>
                          </m:e>
                          <m:lim>
                            <m:r>
                              <a:rPr lang="en-US" altLang="zh-CN" i="1">
                                <a:solidFill>
                                  <a:srgbClr val="FFFFFF"/>
                                </a:solidFill>
                                <a:latin typeface="Cambria Math" panose="02040503050406030204" pitchFamily="18" charset="0"/>
                              </a:rPr>
                              <m:t>𝑚</m:t>
                            </m:r>
                            <m:r>
                              <a:rPr lang="en-US" altLang="zh-CN" i="1">
                                <a:solidFill>
                                  <a:srgbClr val="FFFFFF"/>
                                </a:solidFill>
                                <a:latin typeface="Cambria Math" panose="02040503050406030204" pitchFamily="18" charset="0"/>
                                <a:ea typeface="Cambria Math" panose="02040503050406030204" pitchFamily="18" charset="0"/>
                              </a:rPr>
                              <m:t>→∞</m:t>
                            </m:r>
                          </m:lim>
                        </m:limLow>
                      </m:fName>
                      <m:e>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𝑓</m:t>
                            </m:r>
                          </m:e>
                          <m:sub>
                            <m:r>
                              <a:rPr lang="en-US" altLang="zh-CN" i="1">
                                <a:solidFill>
                                  <a:srgbClr val="FFFFFF"/>
                                </a:solidFill>
                                <a:latin typeface="Cambria Math" panose="02040503050406030204" pitchFamily="18" charset="0"/>
                              </a:rPr>
                              <m:t>𝑚</m:t>
                            </m:r>
                          </m:sub>
                        </m:sSub>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𝑥</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𝑓</m:t>
                        </m:r>
                        <m:d>
                          <m:dPr>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𝑥</m:t>
                            </m:r>
                          </m:e>
                        </m:d>
                      </m:e>
                    </m:func>
                    <m:r>
                      <a:rPr lang="en-US" altLang="zh-CN">
                        <a:solidFill>
                          <a:srgbClr val="FFFFFF"/>
                        </a:solidFill>
                        <a:latin typeface="Cambria Math" panose="02040503050406030204" pitchFamily="18" charset="0"/>
                      </a:rPr>
                      <m:t>    </m:t>
                    </m:r>
                    <m:r>
                      <a:rPr lang="en-US" altLang="zh-CN" i="1">
                        <a:solidFill>
                          <a:srgbClr val="FFFFFF"/>
                        </a:solidFill>
                        <a:latin typeface="Cambria Math" panose="02040503050406030204" pitchFamily="18" charset="0"/>
                      </a:rPr>
                      <m:t>𝑎</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𝑒</m:t>
                    </m:r>
                    <m:r>
                      <a:rPr lang="en-US" altLang="zh-CN" i="1">
                        <a:solidFill>
                          <a:srgbClr val="FFFFFF"/>
                        </a:solidFill>
                        <a:latin typeface="Cambria Math" panose="02040503050406030204" pitchFamily="18" charset="0"/>
                      </a:rPr>
                      <m:t>.[</m:t>
                    </m:r>
                    <m:r>
                      <a:rPr lang="en-US" altLang="zh-CN" i="1">
                        <a:solidFill>
                          <a:srgbClr val="FFFFFF"/>
                        </a:solidFill>
                        <a:latin typeface="Cambria Math" panose="02040503050406030204" pitchFamily="18" charset="0"/>
                      </a:rPr>
                      <m:t>𝐸</m:t>
                    </m:r>
                    <m:r>
                      <a:rPr lang="en-US" altLang="zh-CN" i="1">
                        <a:solidFill>
                          <a:srgbClr val="FFFFFF"/>
                        </a:solidFill>
                        <a:latin typeface="Cambria Math" panose="02040503050406030204" pitchFamily="18" charset="0"/>
                      </a:rPr>
                      <m:t>]</m:t>
                    </m:r>
                  </m:oMath>
                </a14:m>
                <a:endParaRPr lang="en-US" altLang="zh-CN" i="1" dirty="0">
                  <a:solidFill>
                    <a:srgbClr val="FFFFFF"/>
                  </a:solidFill>
                  <a:latin typeface="华文中宋" panose="02010600040101010101" pitchFamily="2" charset="-122"/>
                </a:endParaRPr>
              </a:p>
              <a:p>
                <a:r>
                  <a:rPr lang="zh-CN" altLang="en-US" dirty="0" smtClean="0"/>
                  <a:t>   </a:t>
                </a:r>
                <a:r>
                  <a:rPr lang="en-US" altLang="zh-CN" dirty="0"/>
                  <a:t>(ii) </a:t>
                </a:r>
                <a:r>
                  <a:rPr lang="zh-CN" altLang="en-US" dirty="0"/>
                  <a:t>对</a:t>
                </a:r>
                <a:r>
                  <a:rPr lang="zh-CN" altLang="en-US" dirty="0"/>
                  <a:t>任意</a:t>
                </a:r>
                <a14:m>
                  <m:oMath xmlns:m="http://schemas.openxmlformats.org/officeDocument/2006/math">
                    <m:r>
                      <a:rPr lang="zh-CN" altLang="en-US" i="1">
                        <a:latin typeface="Cambria Math" panose="02040503050406030204" pitchFamily="18" charset="0"/>
                      </a:rPr>
                      <m:t>𝛿</m:t>
                    </m:r>
                    <m:r>
                      <a:rPr lang="en-US" altLang="zh-CN" i="1">
                        <a:latin typeface="Cambria Math" panose="02040503050406030204" pitchFamily="18" charset="0"/>
                      </a:rPr>
                      <m:t>&gt;0</m:t>
                    </m:r>
                  </m:oMath>
                </a14:m>
                <a:r>
                  <a:rPr lang="zh-CN" altLang="en-US" dirty="0"/>
                  <a:t>存在</a:t>
                </a:r>
                <a:r>
                  <a:rPr lang="zh-CN" altLang="en-US" dirty="0"/>
                  <a:t>可测</a:t>
                </a:r>
                <a:r>
                  <a:rPr lang="zh-CN" altLang="en-US" dirty="0"/>
                  <a:t>子集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a:t>
                </a:r>
                <a:r>
                  <a:rPr lang="zh-CN" altLang="en-US" dirty="0"/>
                  <a:t>使</a:t>
                </a:r>
              </a:p>
              <a:p>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r>
                      <a:rPr lang="en-US" altLang="zh-CN" i="1">
                        <a:latin typeface="Cambria Math" panose="02040503050406030204" pitchFamily="18" charset="0"/>
                      </a:rPr>
                      <m:t>,</m:t>
                    </m:r>
                  </m:oMath>
                </a14:m>
                <a:r>
                  <a:rPr lang="zh-CN" altLang="en-US" dirty="0"/>
                  <a:t>而</a:t>
                </a:r>
                <a:r>
                  <a:rPr lang="zh-CN" altLang="en-US" dirty="0"/>
                  <a:t>在</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a:t>上</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一致</a:t>
                </a:r>
                <a:r>
                  <a:rPr lang="zh-CN" altLang="en-US" dirty="0">
                    <a:latin typeface="华文中宋" panose="02010600040101010101" pitchFamily="2" charset="-122"/>
                  </a:rPr>
                  <a:t>收敛于</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a:t>
                </a:r>
                <a:r>
                  <a:rPr lang="zh-CN" altLang="en-US" dirty="0"/>
                  <a:t> </a:t>
                </a:r>
              </a:p>
            </p:txBody>
          </p:sp>
        </mc:Choice>
        <mc:Fallback>
          <p:sp>
            <p:nvSpPr>
              <p:cNvPr id="20483" name="Rectangle 3"/>
              <p:cNvSpPr>
                <a:spLocks noGrp="1" noRot="1" noChangeAspect="1" noMove="1" noResize="1" noEditPoints="1" noAdjustHandles="1" noChangeArrowheads="1" noChangeShapeType="1" noTextEdit="1"/>
              </p:cNvSpPr>
              <p:nvPr>
                <p:ph type="body" idx="1"/>
              </p:nvPr>
            </p:nvSpPr>
            <p:spPr>
              <a:xfrm>
                <a:off x="251520" y="1052736"/>
                <a:ext cx="8892480" cy="5616624"/>
              </a:xfrm>
              <a:blipFill>
                <a:blip r:embed="rId2"/>
                <a:stretch>
                  <a:fillRect l="-1714" t="-2714" r="-1576"/>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9395" name="Rectangle 3"/>
              <p:cNvSpPr>
                <a:spLocks noGrp="1" noChangeArrowheads="1"/>
              </p:cNvSpPr>
              <p:nvPr>
                <p:ph type="body" idx="1"/>
              </p:nvPr>
            </p:nvSpPr>
            <p:spPr>
              <a:xfrm>
                <a:off x="179512" y="1052736"/>
                <a:ext cx="9036496" cy="5256584"/>
              </a:xfrm>
            </p:spPr>
            <p:txBody>
              <a:bodyPr/>
              <a:lstStyle/>
              <a:p>
                <a:pPr>
                  <a:lnSpc>
                    <a:spcPct val="115000"/>
                  </a:lnSpc>
                </a:pPr>
                <a:r>
                  <a:rPr lang="zh-CN" altLang="en-US" dirty="0" smtClean="0">
                    <a:latin typeface="华文中宋" panose="02010600040101010101" pitchFamily="2" charset="-122"/>
                  </a:rPr>
                  <a:t>证明：</a:t>
                </a:r>
                <a14:m>
                  <m:oMath xmlns:m="http://schemas.openxmlformats.org/officeDocument/2006/math">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𝑖𝑖</m:t>
                        </m:r>
                      </m:e>
                    </m:d>
                    <m:r>
                      <a:rPr lang="zh-CN" altLang="en-US"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zh-CN" altLang="en-US" i="1" dirty="0" smtClean="0">
                        <a:latin typeface="Cambria Math" panose="02040503050406030204" pitchFamily="18" charset="0"/>
                      </a:rPr>
                      <m:t> </m:t>
                    </m:r>
                  </m:oMath>
                </a14:m>
                <a:r>
                  <a:rPr lang="en-US" altLang="zh-CN" dirty="0" smtClean="0">
                    <a:latin typeface="华文中宋" panose="02010600040101010101" pitchFamily="2" charset="-122"/>
                  </a:rPr>
                  <a:t>.</a:t>
                </a:r>
                <a:r>
                  <a:rPr lang="zh-CN" altLang="en-US" dirty="0">
                    <a:latin typeface="华文中宋" panose="02010600040101010101" pitchFamily="2" charset="-122"/>
                  </a:rPr>
                  <a:t>设对</a:t>
                </a:r>
                <a:r>
                  <a:rPr lang="zh-CN" altLang="en-US" dirty="0" smtClean="0">
                    <a:latin typeface="华文中宋" panose="02010600040101010101" pitchFamily="2" charset="-122"/>
                  </a:rPr>
                  <a:t>任意</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&gt;0</m:t>
                    </m:r>
                  </m:oMath>
                </a14:m>
                <a:r>
                  <a:rPr lang="zh-CN" altLang="en-US" dirty="0" smtClean="0">
                    <a:latin typeface="华文中宋" panose="02010600040101010101" pitchFamily="2" charset="-122"/>
                  </a:rPr>
                  <a:t>，存在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𝛿</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oMath>
                </a14:m>
                <a:r>
                  <a:rPr lang="zh-CN" altLang="en-US" dirty="0">
                    <a:latin typeface="华文中宋" panose="02010600040101010101" pitchFamily="2" charset="-122"/>
                  </a:rPr>
                  <a:t>，且</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a:latin typeface="华文中宋" panose="02010600040101010101" pitchFamily="2" charset="-122"/>
                  </a:rPr>
                  <a:t>上一致</a:t>
                </a:r>
                <a:r>
                  <a:rPr lang="zh-CN" altLang="en-US" dirty="0" smtClean="0">
                    <a:latin typeface="华文中宋" panose="02010600040101010101" pitchFamily="2" charset="-122"/>
                  </a:rPr>
                  <a:t>收敛</a:t>
                </a:r>
                <a:r>
                  <a:rPr lang="zh-CN" altLang="en-US" dirty="0">
                    <a:latin typeface="华文中宋" panose="02010600040101010101" pitchFamily="2" charset="-122"/>
                  </a:rPr>
                  <a:t>于</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r>
                  <a:rPr lang="zh-CN" altLang="en-US" dirty="0">
                    <a:latin typeface="华文中宋" panose="02010600040101010101" pitchFamily="2" charset="-122"/>
                  </a:rPr>
                  <a:t>，取</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𝛿</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den>
                    </m:f>
                  </m:oMath>
                </a14:m>
                <a:r>
                  <a:rPr lang="zh-CN" altLang="en-US" dirty="0">
                    <a:latin typeface="华文中宋" panose="02010600040101010101" pitchFamily="2" charset="-122"/>
                  </a:rPr>
                  <a:t>，则</a:t>
                </a:r>
                <a:r>
                  <a:rPr lang="zh-CN" altLang="en-US" dirty="0" smtClean="0">
                    <a:latin typeface="华文中宋" panose="02010600040101010101" pitchFamily="2" charset="-122"/>
                  </a:rPr>
                  <a:t>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en-US" altLang="zh-CN" dirty="0" smtClean="0">
                    <a:latin typeface="华文中宋" panose="02010600040101010101" pitchFamily="2" charset="-122"/>
                  </a:rPr>
                  <a:t>,</a:t>
                </a:r>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𝑘</m:t>
                            </m:r>
                          </m:sub>
                        </m:sSub>
                      </m:e>
                    </m:d>
                    <m:r>
                      <a:rPr lang="en-US" altLang="zh-CN" i="1">
                        <a:latin typeface="Cambria Math" panose="02040503050406030204" pitchFamily="18" charset="0"/>
                      </a:rPr>
                      <m:t>&lt;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den>
                    </m:f>
                  </m:oMath>
                </a14:m>
                <a:r>
                  <a:rPr lang="zh-CN" altLang="en-US" dirty="0" smtClean="0">
                    <a:latin typeface="华文中宋" panose="02010600040101010101" pitchFamily="2" charset="-122"/>
                  </a:rPr>
                  <a:t>，且</a:t>
                </a:r>
                <a:endParaRPr lang="en-US" altLang="zh-CN" dirty="0" smtClean="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groupChr>
                        <m:groupChrPr>
                          <m:chr m:val="→"/>
                          <m:vertJc m:val="bot"/>
                          <m:ctrlPr>
                            <a:rPr lang="en-US" altLang="zh-CN" i="1">
                              <a:latin typeface="Cambria Math" panose="02040503050406030204" pitchFamily="18" charset="0"/>
                            </a:rPr>
                          </m:ctrlPr>
                        </m:groupChrPr>
                        <m:e>
                          <m:r>
                            <m:rPr>
                              <m:brk m:alnAt="2"/>
                            </m:rPr>
                            <a:rPr lang="zh-CN" altLang="en-US" i="1">
                              <a:latin typeface="Cambria Math" panose="02040503050406030204" pitchFamily="18" charset="0"/>
                            </a:rPr>
                            <m:t>一</m:t>
                          </m:r>
                          <m:r>
                            <a:rPr lang="zh-CN" altLang="en-US" i="1">
                              <a:latin typeface="Cambria Math" panose="02040503050406030204" pitchFamily="18" charset="0"/>
                            </a:rPr>
                            <m:t>致</m:t>
                          </m:r>
                        </m:e>
                      </m:groupCh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oMath>
                  </m:oMathPara>
                </a14:m>
                <a:endParaRPr lang="zh-CN" altLang="en-US" dirty="0">
                  <a:latin typeface="华文中宋" panose="02010600040101010101" pitchFamily="2" charset="-122"/>
                </a:endParaRPr>
              </a:p>
              <a:p>
                <a:pPr>
                  <a:lnSpc>
                    <a:spcPct val="115000"/>
                  </a:lnSpc>
                </a:pPr>
                <a:r>
                  <a:rPr lang="zh-CN" altLang="en-US" dirty="0">
                    <a:latin typeface="华文中宋" panose="02010600040101010101" pitchFamily="2" charset="-122"/>
                  </a:rPr>
                  <a:t>  </a:t>
                </a:r>
                <a:r>
                  <a:rPr lang="zh-CN" altLang="en-US" dirty="0" smtClean="0">
                    <a:latin typeface="华文中宋" panose="02010600040101010101" pitchFamily="2" charset="-122"/>
                  </a:rPr>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e>
                    </m:nary>
                  </m:oMath>
                </a14:m>
                <a:r>
                  <a:rPr lang="en-US" altLang="zh-CN" dirty="0" smtClean="0">
                    <a:latin typeface="华文中宋" panose="02010600040101010101" pitchFamily="2" charset="-122"/>
                  </a:rPr>
                  <a:t>,</a:t>
                </a:r>
                <a:r>
                  <a:rPr lang="zh-CN" altLang="en-US" dirty="0" smtClean="0">
                    <a:latin typeface="华文中宋" panose="02010600040101010101" pitchFamily="2" charset="-122"/>
                  </a:rPr>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，且</a:t>
                </a:r>
              </a:p>
              <a:p>
                <a:pPr>
                  <a:lnSpc>
                    <a:spcPct val="115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)&lt;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𝑘</m:t>
                          </m:r>
                        </m:den>
                      </m:f>
                      <m:r>
                        <a:rPr lang="en-US" altLang="zh-CN" b="0" i="1" smtClean="0">
                          <a:latin typeface="Cambria Math" panose="02040503050406030204" pitchFamily="18" charset="0"/>
                          <a:ea typeface="Cambria Math" panose="02040503050406030204" pitchFamily="18" charset="0"/>
                        </a:rPr>
                        <m:t>→0</m:t>
                      </m:r>
                    </m:oMath>
                  </m:oMathPara>
                </a14:m>
                <a:endParaRPr lang="en-US" altLang="zh-CN" dirty="0" smtClean="0">
                  <a:latin typeface="华文中宋" panose="02010600040101010101" pitchFamily="2" charset="-122"/>
                </a:endParaRPr>
              </a:p>
            </p:txBody>
          </p:sp>
        </mc:Choice>
        <mc:Fallback>
          <p:sp>
            <p:nvSpPr>
              <p:cNvPr id="59395" name="Rectangle 3"/>
              <p:cNvSpPr>
                <a:spLocks noGrp="1" noRot="1" noChangeAspect="1" noMove="1" noResize="1" noEditPoints="1" noAdjustHandles="1" noChangeArrowheads="1" noChangeShapeType="1" noTextEdit="1"/>
              </p:cNvSpPr>
              <p:nvPr>
                <p:ph type="body" idx="1"/>
              </p:nvPr>
            </p:nvSpPr>
            <p:spPr>
              <a:xfrm>
                <a:off x="179512" y="1052736"/>
                <a:ext cx="9036496" cy="5256584"/>
              </a:xfrm>
              <a:blipFill>
                <a:blip r:embed="rId2"/>
                <a:stretch>
                  <a:fillRect l="-1686" t="-928" b="-3248"/>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0419" name="Rectangle 3"/>
              <p:cNvSpPr>
                <a:spLocks noGrp="1" noChangeArrowheads="1"/>
              </p:cNvSpPr>
              <p:nvPr>
                <p:ph type="body" idx="1"/>
              </p:nvPr>
            </p:nvSpPr>
            <p:spPr>
              <a:xfrm>
                <a:off x="251520" y="1124744"/>
                <a:ext cx="7772400" cy="5328592"/>
              </a:xfrm>
            </p:spPr>
            <p:txBody>
              <a:bodyPr/>
              <a:lstStyle/>
              <a:p>
                <a:pPr>
                  <a:lnSpc>
                    <a:spcPct val="115000"/>
                  </a:lnSpc>
                </a:pPr>
                <a:r>
                  <a:rPr lang="en-US" altLang="zh-CN" dirty="0" smtClean="0">
                    <a:latin typeface="华文中宋" panose="02010600040101010101" pitchFamily="2" charset="-122"/>
                  </a:rPr>
                  <a:t> </a:t>
                </a:r>
                <a:r>
                  <a:rPr lang="zh-CN" altLang="en-US" dirty="0" smtClean="0">
                    <a:latin typeface="华文中宋" panose="02010600040101010101" pitchFamily="2" charset="-122"/>
                  </a:rPr>
                  <a:t>故</a:t>
                </a:r>
                <a14:m>
                  <m:oMath xmlns:m="http://schemas.openxmlformats.org/officeDocument/2006/math">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=0</m:t>
                    </m:r>
                  </m:oMath>
                </a14:m>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15000"/>
                  </a:lnSpc>
                </a:pPr>
                <a:r>
                  <a:rPr lang="zh-CN" altLang="en-US" dirty="0" smtClean="0">
                    <a:latin typeface="华文中宋" panose="02010600040101010101" pitchFamily="2" charset="-122"/>
                  </a:rPr>
                  <a:t>往</a:t>
                </a:r>
                <a:r>
                  <a:rPr lang="zh-CN" altLang="en-US" dirty="0">
                    <a:latin typeface="华文中宋" panose="02010600040101010101" pitchFamily="2" charset="-122"/>
                  </a:rPr>
                  <a:t>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在</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0</m:t>
                        </m:r>
                      </m:sub>
                    </m:sSub>
                  </m:oMath>
                </a14:m>
                <a:r>
                  <a:rPr lang="zh-CN" altLang="en-US" dirty="0">
                    <a:latin typeface="华文中宋" panose="02010600040101010101" pitchFamily="2" charset="-122"/>
                  </a:rPr>
                  <a:t>上</a:t>
                </a:r>
                <a:r>
                  <a:rPr lang="zh-CN" altLang="en-US" dirty="0" smtClean="0">
                    <a:latin typeface="华文中宋" panose="02010600040101010101" pitchFamily="2" charset="-122"/>
                  </a:rPr>
                  <a:t>几乎处处收敛</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事实上，对</a:t>
                </a:r>
                <a:r>
                  <a:rPr lang="zh-CN" altLang="en-US" dirty="0" smtClean="0">
                    <a:latin typeface="华文中宋" panose="02010600040101010101" pitchFamily="2" charset="-122"/>
                  </a:rPr>
                  <a:t>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latin typeface="华文中宋" panose="02010600040101010101" pitchFamily="2" charset="-122"/>
                  </a:rPr>
                  <a:t>。</a:t>
                </a:r>
                <a:r>
                  <a:rPr lang="zh-CN" altLang="en-US" dirty="0" smtClean="0">
                    <a:latin typeface="华文中宋" panose="02010600040101010101" pitchFamily="2" charset="-122"/>
                  </a:rPr>
                  <a:t>存在</a:t>
                </a:r>
                <a14:m>
                  <m:oMath xmlns:m="http://schemas.openxmlformats.org/officeDocument/2006/math">
                    <m:r>
                      <a:rPr lang="en-US" altLang="zh-CN" b="0" i="1" smtClean="0">
                        <a:latin typeface="Cambria Math" panose="02040503050406030204" pitchFamily="18" charset="0"/>
                      </a:rPr>
                      <m:t>𝑘</m:t>
                    </m:r>
                  </m:oMath>
                </a14:m>
                <a:r>
                  <a:rPr lang="zh-CN" altLang="en-US" dirty="0" smtClean="0">
                    <a:latin typeface="华文中宋" panose="02010600040101010101" pitchFamily="2" charset="-122"/>
                  </a:rPr>
                  <a:t>，</a:t>
                </a:r>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oMath>
                </a14:m>
                <a:r>
                  <a:rPr lang="zh-CN" altLang="en-US" dirty="0">
                    <a:latin typeface="华文中宋" panose="02010600040101010101" pitchFamily="2" charset="-122"/>
                  </a:rPr>
                  <a:t>，</a:t>
                </a:r>
                <a:r>
                  <a:rPr lang="zh-CN" altLang="en-US" dirty="0" smtClean="0">
                    <a:latin typeface="华文中宋" panose="02010600040101010101" pitchFamily="2" charset="-122"/>
                  </a:rPr>
                  <a:t>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groupChr>
                      <m:groupChrPr>
                        <m:chr m:val="→"/>
                        <m:vertJc m:val="bot"/>
                        <m:ctrlPr>
                          <a:rPr lang="en-US" altLang="zh-CN" i="1">
                            <a:latin typeface="Cambria Math" panose="02040503050406030204" pitchFamily="18" charset="0"/>
                          </a:rPr>
                        </m:ctrlPr>
                      </m:groupChrPr>
                      <m:e>
                        <m:r>
                          <m:rPr>
                            <m:brk m:alnAt="2"/>
                          </m:rPr>
                          <a:rPr lang="zh-CN" altLang="en-US" i="1">
                            <a:latin typeface="Cambria Math" panose="02040503050406030204" pitchFamily="18" charset="0"/>
                          </a:rPr>
                          <m:t>一</m:t>
                        </m:r>
                        <m:r>
                          <a:rPr lang="zh-CN" altLang="en-US" i="1">
                            <a:latin typeface="Cambria Math" panose="02040503050406030204" pitchFamily="18" charset="0"/>
                          </a:rPr>
                          <m:t>致</m:t>
                        </m:r>
                      </m:e>
                    </m:groupChr>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sub>
                    </m:sSub>
                  </m:oMath>
                </a14:m>
                <a:r>
                  <a:rPr lang="zh-CN" altLang="en-US" dirty="0" smtClean="0">
                    <a:latin typeface="华文中宋" panose="02010600040101010101" pitchFamily="2" charset="-122"/>
                  </a:rPr>
                  <a:t>立得</a:t>
                </a:r>
                <a:endParaRPr lang="en-US" altLang="zh-CN" dirty="0" smtClean="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ndParaRPr>
              </a:p>
              <a:p>
                <a:pPr>
                  <a:lnSpc>
                    <a:spcPct val="115000"/>
                  </a:lnSpc>
                </a:pP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zh-CN" altLang="en-US"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b="0" i="1" dirty="0" smtClean="0">
                            <a:latin typeface="Cambria Math" panose="02040503050406030204" pitchFamily="18" charset="0"/>
                          </a:rPr>
                          <m:t>𝑖</m:t>
                        </m:r>
                      </m:e>
                    </m:d>
                  </m:oMath>
                </a14:m>
                <a:r>
                  <a:rPr lang="zh-CN" altLang="en-US" dirty="0">
                    <a:latin typeface="华文中宋" panose="02010600040101010101" pitchFamily="2" charset="-122"/>
                  </a:rPr>
                  <a:t>。</a:t>
                </a:r>
                <a:r>
                  <a:rPr lang="zh-CN" altLang="en-US" dirty="0" smtClean="0">
                    <a:latin typeface="华文中宋" panose="02010600040101010101" pitchFamily="2" charset="-122"/>
                  </a:rPr>
                  <a:t>假设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，我们</a:t>
                </a:r>
                <a:r>
                  <a:rPr lang="zh-CN" altLang="en-US" dirty="0">
                    <a:latin typeface="华文中宋" panose="02010600040101010101" pitchFamily="2" charset="-122"/>
                  </a:rPr>
                  <a:t>来看看使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华文中宋" panose="02010600040101010101" pitchFamily="2" charset="-122"/>
                  </a:rPr>
                  <a:t>不收敛的点集是什么</a:t>
                </a:r>
                <a:r>
                  <a:rPr lang="zh-CN" altLang="en-US" dirty="0" smtClean="0">
                    <a:latin typeface="华文中宋" panose="02010600040101010101" pitchFamily="2" charset="-122"/>
                  </a:rPr>
                  <a:t>。 </a:t>
                </a:r>
                <a:endParaRPr lang="zh-CN" altLang="en-US" dirty="0">
                  <a:latin typeface="华文中宋" panose="02010600040101010101" pitchFamily="2" charset="-122"/>
                </a:endParaRPr>
              </a:p>
            </p:txBody>
          </p:sp>
        </mc:Choice>
        <mc:Fallback>
          <p:sp>
            <p:nvSpPr>
              <p:cNvPr id="60419" name="Rectangle 3"/>
              <p:cNvSpPr>
                <a:spLocks noGrp="1" noRot="1" noChangeAspect="1" noMove="1" noResize="1" noEditPoints="1" noAdjustHandles="1" noChangeArrowheads="1" noChangeShapeType="1" noTextEdit="1"/>
              </p:cNvSpPr>
              <p:nvPr>
                <p:ph type="body" idx="1"/>
              </p:nvPr>
            </p:nvSpPr>
            <p:spPr>
              <a:xfrm>
                <a:off x="251520" y="1124744"/>
                <a:ext cx="7772400" cy="5328592"/>
              </a:xfrm>
              <a:blipFill>
                <a:blip r:embed="rId2"/>
                <a:stretch>
                  <a:fillRect l="-1961" t="-915" r="-7294"/>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43" name="Rectangle 3"/>
              <p:cNvSpPr>
                <a:spLocks noGrp="1" noChangeArrowheads="1"/>
              </p:cNvSpPr>
              <p:nvPr>
                <p:ph type="body" idx="1"/>
              </p:nvPr>
            </p:nvSpPr>
            <p:spPr>
              <a:xfrm>
                <a:off x="107504" y="476672"/>
                <a:ext cx="8784976" cy="6048672"/>
              </a:xfrm>
            </p:spPr>
            <p:txBody>
              <a:bodyPr/>
              <a:lstStyle/>
              <a:p>
                <a:pPr>
                  <a:lnSpc>
                    <a:spcPct val="115000"/>
                  </a:lnSpc>
                </a:pPr>
                <a:r>
                  <a:rPr lang="zh-CN" altLang="en-US" dirty="0" smtClean="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，则存在</a:t>
                </a:r>
                <a14:m>
                  <m:oMath xmlns:m="http://schemas.openxmlformats.org/officeDocument/2006/math">
                    <m:r>
                      <a:rPr lang="zh-CN" altLang="en-US" i="1" dirty="0">
                        <a:latin typeface="Cambria Math" panose="02040503050406030204" pitchFamily="18" charset="0"/>
                      </a:rPr>
                      <m:t>𝜀</m:t>
                    </m:r>
                    <m:r>
                      <a:rPr lang="en-US" altLang="zh-CN" i="1" dirty="0">
                        <a:latin typeface="Cambria Math" panose="02040503050406030204" pitchFamily="18" charset="0"/>
                      </a:rPr>
                      <m:t>&gt;0 </m:t>
                    </m:r>
                  </m:oMath>
                </a14:m>
                <a:r>
                  <a:rPr lang="zh-CN" altLang="en-US" dirty="0">
                    <a:latin typeface="华文中宋" panose="02010600040101010101" pitchFamily="2" charset="-122"/>
                  </a:rPr>
                  <a:t>，使得</a:t>
                </a:r>
                <a:r>
                  <a:rPr lang="zh-CN" altLang="en-US" dirty="0" smtClean="0">
                    <a:latin typeface="华文中宋" panose="02010600040101010101" pitchFamily="2" charset="-122"/>
                  </a:rPr>
                  <a:t>无论</a:t>
                </a:r>
                <a14:m>
                  <m:oMath xmlns:m="http://schemas.openxmlformats.org/officeDocument/2006/math">
                    <m:r>
                      <a:rPr lang="en-US" altLang="zh-CN" b="0" i="1" smtClean="0">
                        <a:latin typeface="Cambria Math" panose="02040503050406030204" pitchFamily="18" charset="0"/>
                      </a:rPr>
                      <m:t>𝑁</m:t>
                    </m:r>
                  </m:oMath>
                </a14:m>
                <a:r>
                  <a:rPr lang="zh-CN" altLang="en-US" dirty="0">
                    <a:latin typeface="华文中宋" panose="02010600040101010101" pitchFamily="2" charset="-122"/>
                  </a:rPr>
                  <a:t>取何值，</a:t>
                </a:r>
                <a:r>
                  <a:rPr lang="zh-CN" altLang="en-US" dirty="0" smtClean="0">
                    <a:latin typeface="华文中宋" panose="02010600040101010101" pitchFamily="2" charset="-122"/>
                  </a:rPr>
                  <a:t>都存在</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𝑁</m:t>
                        </m:r>
                      </m:sub>
                    </m:sSub>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𝑁</m:t>
                    </m:r>
                  </m:oMath>
                </a14:m>
                <a:r>
                  <a:rPr lang="zh-CN" altLang="en-US" dirty="0">
                    <a:latin typeface="华文中宋" panose="02010600040101010101" pitchFamily="2" charset="-122"/>
                  </a:rPr>
                  <a:t>，使</a:t>
                </a:r>
              </a:p>
              <a:p>
                <a:pPr>
                  <a:lnSpc>
                    <a:spcPct val="115000"/>
                  </a:lnSpc>
                </a:pP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𝑁</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，这就是说，对任意</a:t>
                </a:r>
                <a14:m>
                  <m:oMath xmlns:m="http://schemas.openxmlformats.org/officeDocument/2006/math">
                    <m:r>
                      <a:rPr lang="en-US" altLang="zh-CN" i="1" dirty="0" smtClean="0">
                        <a:latin typeface="Cambria Math" panose="02040503050406030204" pitchFamily="18" charset="0"/>
                      </a:rPr>
                      <m:t>𝑁</m:t>
                    </m:r>
                  </m:oMath>
                </a14:m>
                <a:r>
                  <a:rPr lang="zh-CN" altLang="en-US" dirty="0">
                    <a:latin typeface="华文中宋" panose="02010600040101010101" pitchFamily="2" charset="-122"/>
                  </a:rPr>
                  <a:t>，</a:t>
                </a:r>
              </a:p>
              <a:p>
                <a:pPr>
                  <a:lnSpc>
                    <a:spcPct val="115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r>
                            <a:rPr lang="en-US" altLang="zh-CN" i="1">
                              <a:latin typeface="Cambria Math" panose="02040503050406030204" pitchFamily="18" charset="0"/>
                            </a:rPr>
                            <m:t>}</m:t>
                          </m:r>
                        </m:e>
                      </m:nary>
                    </m:oMath>
                  </m:oMathPara>
                </a14:m>
                <a:endParaRPr lang="en-US" altLang="zh-CN" dirty="0" smtClean="0">
                  <a:latin typeface="华文中宋" panose="02010600040101010101" pitchFamily="2" charset="-122"/>
                </a:endParaRPr>
              </a:p>
              <a:p>
                <a:pPr>
                  <a:lnSpc>
                    <a:spcPct val="115000"/>
                  </a:lnSpc>
                </a:pPr>
                <a:r>
                  <a:rPr lang="zh-CN" altLang="en-US" dirty="0" smtClean="0">
                    <a:latin typeface="华文中宋" panose="02010600040101010101" pitchFamily="2" charset="-122"/>
                  </a:rPr>
                  <a:t>从而</a:t>
                </a:r>
                <a:endParaRPr lang="zh-CN" altLang="en-US" dirty="0">
                  <a:latin typeface="华文中宋" panose="02010600040101010101" pitchFamily="2" charset="-122"/>
                </a:endParaRPr>
              </a:p>
              <a:p>
                <a:pPr>
                  <a:lnSpc>
                    <a:spcPct val="115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r>
                                <a:rPr lang="en-US" altLang="zh-CN" i="1">
                                  <a:latin typeface="Cambria Math" panose="02040503050406030204" pitchFamily="18" charset="0"/>
                                </a:rPr>
                                <m:t>}</m:t>
                              </m:r>
                            </m:e>
                          </m:nary>
                        </m:e>
                      </m:nary>
                    </m:oMath>
                  </m:oMathPara>
                </a14:m>
                <a:endParaRPr lang="zh-CN" altLang="en-US" dirty="0">
                  <a:latin typeface="华文中宋" panose="02010600040101010101" pitchFamily="2" charset="-122"/>
                </a:endParaRPr>
              </a:p>
            </p:txBody>
          </p:sp>
        </mc:Choice>
        <mc:Fallback>
          <p:sp>
            <p:nvSpPr>
              <p:cNvPr id="61443" name="Rectangle 3"/>
              <p:cNvSpPr>
                <a:spLocks noGrp="1" noRot="1" noChangeAspect="1" noMove="1" noResize="1" noEditPoints="1" noAdjustHandles="1" noChangeArrowheads="1" noChangeShapeType="1" noTextEdit="1"/>
              </p:cNvSpPr>
              <p:nvPr>
                <p:ph type="body" idx="1"/>
              </p:nvPr>
            </p:nvSpPr>
            <p:spPr>
              <a:xfrm>
                <a:off x="107504" y="476672"/>
                <a:ext cx="8784976" cy="6048672"/>
              </a:xfrm>
              <a:blipFill>
                <a:blip r:embed="rId2"/>
                <a:stretch>
                  <a:fillRect l="-1804" t="-806" r="-1041"/>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2467" name="Rectangle 3"/>
              <p:cNvSpPr>
                <a:spLocks noGrp="1" noChangeArrowheads="1"/>
              </p:cNvSpPr>
              <p:nvPr>
                <p:ph type="body" idx="1"/>
              </p:nvPr>
            </p:nvSpPr>
            <p:spPr>
              <a:xfrm>
                <a:off x="251520" y="764704"/>
                <a:ext cx="8206680" cy="5331296"/>
              </a:xfrm>
            </p:spPr>
            <p:txBody>
              <a:bodyPr/>
              <a:lstStyle/>
              <a:p>
                <a:pPr>
                  <a:lnSpc>
                    <a:spcPct val="120000"/>
                  </a:lnSpc>
                </a:pPr>
                <a:r>
                  <a:rPr lang="zh-CN" altLang="en-US" dirty="0">
                    <a:latin typeface="华文中宋" panose="02010600040101010101" pitchFamily="2" charset="-122"/>
                  </a:rPr>
                  <a:t>但对不同</a:t>
                </a:r>
                <a:r>
                  <a:rPr lang="zh-CN" altLang="en-US" dirty="0" smtClean="0">
                    <a:latin typeface="华文中宋" panose="02010600040101010101" pitchFamily="2" charset="-122"/>
                  </a:rPr>
                  <a:t>的</a:t>
                </a:r>
                <a14:m>
                  <m:oMath xmlns:m="http://schemas.openxmlformats.org/officeDocument/2006/math">
                    <m:r>
                      <a:rPr lang="en-US" altLang="zh-CN" b="0" i="1" dirty="0" smtClean="0">
                        <a:latin typeface="Cambria Math" panose="02040503050406030204" pitchFamily="18" charset="0"/>
                      </a:rPr>
                      <m:t>𝑥</m:t>
                    </m:r>
                    <m:r>
                      <a:rPr lang="zh-CN" altLang="en-US" i="1" dirty="0" smtClean="0">
                        <a:latin typeface="Cambria Math" panose="02040503050406030204" pitchFamily="18" charset="0"/>
                      </a:rPr>
                      <m:t> </m:t>
                    </m:r>
                  </m:oMath>
                </a14:m>
                <a:r>
                  <a:rPr lang="zh-CN" altLang="en-US" dirty="0">
                    <a:latin typeface="华文中宋" panose="02010600040101010101" pitchFamily="2" charset="-122"/>
                  </a:rPr>
                  <a:t>，对应的</a:t>
                </a:r>
                <a14:m>
                  <m:oMath xmlns:m="http://schemas.openxmlformats.org/officeDocument/2006/math">
                    <m:r>
                      <a:rPr lang="zh-CN" altLang="en-US" i="1" dirty="0" smtClean="0">
                        <a:latin typeface="Cambria Math" panose="02040503050406030204" pitchFamily="18" charset="0"/>
                      </a:rPr>
                      <m:t>𝜀</m:t>
                    </m:r>
                  </m:oMath>
                </a14:m>
                <a:r>
                  <a:rPr lang="zh-CN" altLang="en-US" dirty="0">
                    <a:latin typeface="华文中宋" panose="02010600040101010101" pitchFamily="2" charset="-122"/>
                  </a:rPr>
                  <a:t>可能不同，因此，取一</a:t>
                </a:r>
                <a:r>
                  <a:rPr lang="zh-CN" altLang="en-US" dirty="0" smtClean="0">
                    <a:latin typeface="华文中宋" panose="02010600040101010101" pitchFamily="2" charset="-122"/>
                  </a:rPr>
                  <a:t>串正数</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zh-CN" altLang="en-US" i="1" dirty="0" smtClean="0">
                                <a:latin typeface="Cambria Math" panose="02040503050406030204" pitchFamily="18" charset="0"/>
                              </a:rPr>
                              <m:t>𝜀</m:t>
                            </m:r>
                          </m:e>
                          <m:sub>
                            <m:r>
                              <a:rPr lang="en-US" altLang="zh-CN" b="0" i="1" dirty="0" smtClean="0">
                                <a:latin typeface="Cambria Math" panose="02040503050406030204" pitchFamily="18" charset="0"/>
                              </a:rPr>
                              <m:t>𝑘</m:t>
                            </m:r>
                          </m:sub>
                        </m:sSub>
                      </m:e>
                    </m:d>
                  </m:oMath>
                </a14:m>
                <a:r>
                  <a:rPr lang="zh-CN" altLang="en-US" dirty="0" smtClean="0">
                    <a:latin typeface="华文中宋" panose="02010600040101010101" pitchFamily="2" charset="-122"/>
                  </a:rPr>
                  <a:t>，使得</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oMath>
                </a14:m>
                <a:r>
                  <a:rPr lang="zh-CN" altLang="en-US" dirty="0" smtClean="0">
                    <a:latin typeface="华文中宋" panose="02010600040101010101" pitchFamily="2" charset="-122"/>
                  </a:rPr>
                  <a:t>单调</a:t>
                </a:r>
                <a:r>
                  <a:rPr lang="zh-CN" altLang="en-US" dirty="0">
                    <a:latin typeface="华文中宋" panose="02010600040101010101" pitchFamily="2" charset="-122"/>
                  </a:rPr>
                  <a:t>趋于</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，则对</a:t>
                </a:r>
                <a:r>
                  <a:rPr lang="zh-CN" altLang="en-US" dirty="0" smtClean="0">
                    <a:latin typeface="华文中宋" panose="02010600040101010101" pitchFamily="2" charset="-122"/>
                  </a:rPr>
                  <a:t>任意 </a:t>
                </a:r>
                <a14:m>
                  <m:oMath xmlns:m="http://schemas.openxmlformats.org/officeDocument/2006/math">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&gt;0</m:t>
                    </m:r>
                  </m:oMath>
                </a14:m>
                <a:r>
                  <a:rPr lang="zh-CN" altLang="en-US" dirty="0">
                    <a:latin typeface="华文中宋" panose="02010600040101010101" pitchFamily="2" charset="-122"/>
                  </a:rPr>
                  <a:t>，总存在</a:t>
                </a:r>
                <a14:m>
                  <m:oMath xmlns:m="http://schemas.openxmlformats.org/officeDocument/2006/math">
                    <m:r>
                      <a:rPr lang="en-US" altLang="zh-CN" b="0" i="1" dirty="0" smtClean="0">
                        <a:latin typeface="Cambria Math" panose="02040503050406030204" pitchFamily="18" charset="0"/>
                      </a:rPr>
                      <m:t>𝑘</m:t>
                    </m:r>
                  </m:oMath>
                </a14:m>
                <a:r>
                  <a:rPr lang="zh-CN" altLang="en-US" dirty="0">
                    <a:latin typeface="华文中宋" panose="02010600040101010101" pitchFamily="2" charset="-122"/>
                  </a:rPr>
                  <a:t>，使</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，从而</a:t>
                </a:r>
                <a:r>
                  <a:rPr lang="zh-CN" altLang="en-US" dirty="0" smtClean="0">
                    <a:latin typeface="华文中宋" panose="02010600040101010101" pitchFamily="2" charset="-122"/>
                  </a:rPr>
                  <a:t>当</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𝜀</m:t>
                    </m:r>
                  </m:oMath>
                </a14:m>
                <a:r>
                  <a:rPr lang="zh-CN" altLang="en-US" dirty="0">
                    <a:latin typeface="华文中宋" panose="02010600040101010101" pitchFamily="2" charset="-122"/>
                  </a:rPr>
                  <a:t>时，一定也有</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oMath>
                </a14:m>
                <a:r>
                  <a:rPr lang="zh-CN" altLang="en-US" dirty="0" smtClean="0"/>
                  <a:t>，</a:t>
                </a:r>
                <a:r>
                  <a:rPr lang="zh-CN" altLang="en-US" dirty="0"/>
                  <a:t>由此立</a:t>
                </a:r>
                <a:r>
                  <a:rPr lang="zh-CN" altLang="en-US" dirty="0" smtClean="0"/>
                  <a:t>知</a:t>
                </a:r>
                <a:endParaRPr lang="en-US" altLang="zh-CN" dirty="0" smtClean="0"/>
              </a:p>
              <a:p>
                <a:pPr>
                  <a:lnSpc>
                    <a:spcPct val="12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e>
                          </m:nary>
                        </m:e>
                      </m:nary>
                    </m:oMath>
                  </m:oMathPara>
                </a14:m>
                <a:endParaRPr lang="zh-CN" altLang="en-US" dirty="0"/>
              </a:p>
              <a:p>
                <a:pPr>
                  <a:lnSpc>
                    <a:spcPct val="120000"/>
                  </a:lnSpc>
                </a:pPr>
                <a:endParaRPr lang="zh-CN" altLang="en-US" dirty="0"/>
              </a:p>
            </p:txBody>
          </p:sp>
        </mc:Choice>
        <mc:Fallback>
          <p:sp>
            <p:nvSpPr>
              <p:cNvPr id="62467" name="Rectangle 3"/>
              <p:cNvSpPr>
                <a:spLocks noGrp="1" noRot="1" noChangeAspect="1" noMove="1" noResize="1" noEditPoints="1" noAdjustHandles="1" noChangeArrowheads="1" noChangeShapeType="1" noTextEdit="1"/>
              </p:cNvSpPr>
              <p:nvPr>
                <p:ph type="body" idx="1"/>
              </p:nvPr>
            </p:nvSpPr>
            <p:spPr>
              <a:xfrm>
                <a:off x="251520" y="764704"/>
                <a:ext cx="8206680" cy="5331296"/>
              </a:xfrm>
              <a:blipFill>
                <a:blip r:embed="rId2"/>
                <a:stretch>
                  <a:fillRect l="-1856" t="-571"/>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491" name="Rectangle 3"/>
              <p:cNvSpPr>
                <a:spLocks noGrp="1" noChangeArrowheads="1"/>
              </p:cNvSpPr>
              <p:nvPr>
                <p:ph type="body" idx="1"/>
              </p:nvPr>
            </p:nvSpPr>
            <p:spPr>
              <a:xfrm>
                <a:off x="251520" y="260648"/>
                <a:ext cx="8892480" cy="6984776"/>
              </a:xfrm>
            </p:spPr>
            <p:txBody>
              <a:bodyPr/>
              <a:lstStyle/>
              <a:p>
                <a:pPr>
                  <a:lnSpc>
                    <a:spcPct val="120000"/>
                  </a:lnSpc>
                </a:pPr>
                <a:r>
                  <a:rPr lang="zh-CN" altLang="en-US" sz="3000" dirty="0" smtClean="0">
                    <a:latin typeface="华文中宋" panose="02010600040101010101" pitchFamily="2" charset="-122"/>
                  </a:rPr>
                  <a:t>反之，若</a:t>
                </a:r>
                <a:endParaRPr lang="en-US" altLang="zh-CN" sz="3000" i="1" dirty="0" smtClean="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𝑥</m:t>
                      </m:r>
                      <m:r>
                        <a:rPr lang="en-US" altLang="zh-CN" sz="3000" b="0" i="1" smtClean="0">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𝑘</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𝑁</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r>
                                        <a:rPr lang="en-US" altLang="zh-CN" sz="3000" i="1">
                                          <a:latin typeface="Cambria Math" panose="02040503050406030204" pitchFamily="18" charset="0"/>
                                          <a:ea typeface="Cambria Math" panose="02040503050406030204" pitchFamily="18" charset="0"/>
                                        </a:rPr>
                                        <m:t>𝑘</m:t>
                                      </m:r>
                                    </m:sub>
                                  </m:sSub>
                                  <m:r>
                                    <a:rPr lang="en-US" altLang="zh-CN" sz="3000" i="1">
                                      <a:latin typeface="Cambria Math" panose="02040503050406030204" pitchFamily="18" charset="0"/>
                                    </a:rPr>
                                    <m:t>}</m:t>
                                  </m:r>
                                </m:e>
                              </m:nary>
                            </m:e>
                          </m:nary>
                        </m:e>
                      </m:nary>
                    </m:oMath>
                  </m:oMathPara>
                </a14:m>
                <a:endParaRPr lang="zh-CN" altLang="en-US" sz="3000" dirty="0" smtClean="0">
                  <a:latin typeface="华文中宋" panose="02010600040101010101" pitchFamily="2" charset="-122"/>
                </a:endParaRPr>
              </a:p>
              <a:p>
                <a:pPr>
                  <a:lnSpc>
                    <a:spcPct val="120000"/>
                  </a:lnSpc>
                </a:pPr>
                <a:r>
                  <a:rPr lang="zh-CN" altLang="en-US" sz="3000" dirty="0" smtClean="0">
                    <a:latin typeface="华文中宋" panose="02010600040101010101" pitchFamily="2" charset="-122"/>
                  </a:rPr>
                  <a:t>则存在</a:t>
                </a:r>
                <a14:m>
                  <m:oMath xmlns:m="http://schemas.openxmlformats.org/officeDocument/2006/math">
                    <m:sSub>
                      <m:sSubPr>
                        <m:ctrlPr>
                          <a:rPr lang="en-US" altLang="zh-CN" sz="3000" i="1" dirty="0" smtClean="0">
                            <a:latin typeface="Cambria Math" panose="02040503050406030204" pitchFamily="18" charset="0"/>
                          </a:rPr>
                        </m:ctrlPr>
                      </m:sSubPr>
                      <m:e>
                        <m:r>
                          <a:rPr lang="en-US" altLang="zh-CN" sz="3000" i="1" dirty="0" smtClean="0">
                            <a:latin typeface="Cambria Math" panose="02040503050406030204" pitchFamily="18" charset="0"/>
                          </a:rPr>
                          <m:t>𝑘</m:t>
                        </m:r>
                      </m:e>
                      <m:sub>
                        <m:r>
                          <a:rPr lang="en-US" altLang="zh-CN" sz="3000" i="1" dirty="0" smtClean="0">
                            <a:latin typeface="Cambria Math" panose="02040503050406030204" pitchFamily="18" charset="0"/>
                          </a:rPr>
                          <m:t>0</m:t>
                        </m:r>
                      </m:sub>
                    </m:sSub>
                  </m:oMath>
                </a14:m>
                <a:r>
                  <a:rPr lang="zh-CN" altLang="en-US" sz="3000" dirty="0" smtClean="0">
                    <a:latin typeface="华文中宋" panose="02010600040101010101" pitchFamily="2" charset="-122"/>
                  </a:rPr>
                  <a:t> ，</a:t>
                </a:r>
                <a:r>
                  <a:rPr lang="zh-CN" altLang="en-US" sz="3000" dirty="0">
                    <a:latin typeface="华文中宋" panose="02010600040101010101" pitchFamily="2" charset="-122"/>
                  </a:rPr>
                  <a:t>使</a:t>
                </a:r>
                <a:endParaRPr lang="zh-CN" altLang="en-US" sz="3000" dirty="0">
                  <a:ea typeface="宋体" panose="02010600030101010101" pitchFamily="2"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𝑁</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e>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sSub>
                                    <m:sSubPr>
                                      <m:ctrlPr>
                                        <a:rPr lang="en-US" altLang="zh-CN" sz="3000" b="0" i="1" smtClean="0">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𝑘</m:t>
                                      </m:r>
                                    </m:e>
                                    <m:sub>
                                      <m:r>
                                        <a:rPr lang="en-US" altLang="zh-CN" sz="3000" b="0" i="1" smtClean="0">
                                          <a:latin typeface="Cambria Math" panose="02040503050406030204" pitchFamily="18" charset="0"/>
                                          <a:ea typeface="Cambria Math" panose="02040503050406030204" pitchFamily="18" charset="0"/>
                                        </a:rPr>
                                        <m:t>0</m:t>
                                      </m:r>
                                    </m:sub>
                                  </m:sSub>
                                </m:sub>
                              </m:sSub>
                              <m:r>
                                <a:rPr lang="en-US" altLang="zh-CN" sz="3000" i="1">
                                  <a:latin typeface="Cambria Math" panose="02040503050406030204" pitchFamily="18" charset="0"/>
                                </a:rPr>
                                <m:t>}</m:t>
                              </m:r>
                            </m:e>
                          </m:nary>
                        </m:e>
                      </m:nary>
                    </m:oMath>
                  </m:oMathPara>
                </a14:m>
                <a:endParaRPr lang="zh-CN" altLang="en-US" sz="3000" dirty="0"/>
              </a:p>
              <a:p>
                <a:pPr>
                  <a:lnSpc>
                    <a:spcPct val="120000"/>
                  </a:lnSpc>
                </a:pPr>
                <a:r>
                  <a:rPr lang="zh-CN" altLang="en-US" sz="3000" dirty="0">
                    <a:latin typeface="华文中宋" panose="02010600040101010101" pitchFamily="2" charset="-122"/>
                  </a:rPr>
                  <a:t>于是对任意</a:t>
                </a:r>
                <a14:m>
                  <m:oMath xmlns:m="http://schemas.openxmlformats.org/officeDocument/2006/math">
                    <m:r>
                      <a:rPr lang="en-US" altLang="zh-CN" sz="3000" i="1" dirty="0" smtClean="0">
                        <a:latin typeface="Cambria Math" panose="02040503050406030204" pitchFamily="18" charset="0"/>
                      </a:rPr>
                      <m:t>𝑁</m:t>
                    </m:r>
                  </m:oMath>
                </a14:m>
                <a:r>
                  <a:rPr lang="zh-CN" altLang="en-US" sz="3000" dirty="0">
                    <a:latin typeface="华文中宋" panose="02010600040101010101" pitchFamily="2" charset="-122"/>
                  </a:rPr>
                  <a:t>，有</a:t>
                </a:r>
              </a:p>
              <a:p>
                <a:pPr>
                  <a:lnSpc>
                    <a:spcPct val="120000"/>
                  </a:lnSpc>
                </a:pPr>
                <a14:m>
                  <m:oMathPara xmlns:m="http://schemas.openxmlformats.org/officeDocument/2006/math">
                    <m:oMathParaPr>
                      <m:jc m:val="centerGroup"/>
                    </m:oMathParaPr>
                    <m:oMath xmlns:m="http://schemas.openxmlformats.org/officeDocument/2006/math">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nary>
                        <m:naryPr>
                          <m:chr m:val="⋃"/>
                          <m:ctrlPr>
                            <a:rPr lang="en-US" altLang="zh-CN" sz="3000" i="1">
                              <a:latin typeface="Cambria Math" panose="02040503050406030204" pitchFamily="18" charset="0"/>
                            </a:rPr>
                          </m:ctrlPr>
                        </m:naryPr>
                        <m:sub>
                          <m:r>
                            <m:rPr>
                              <m:brk m:alnAt="23"/>
                            </m:rPr>
                            <a:rPr lang="en-US" altLang="zh-CN" sz="3000" i="1">
                              <a:latin typeface="Cambria Math" panose="02040503050406030204" pitchFamily="18" charset="0"/>
                            </a:rPr>
                            <m:t>𝑛</m:t>
                          </m:r>
                          <m:r>
                            <a:rPr lang="en-US" altLang="zh-CN" sz="3000" i="1">
                              <a:latin typeface="Cambria Math" panose="02040503050406030204" pitchFamily="18" charset="0"/>
                            </a:rPr>
                            <m:t>=</m:t>
                          </m:r>
                          <m:r>
                            <a:rPr lang="en-US" altLang="zh-CN" sz="3000" i="1">
                              <a:latin typeface="Cambria Math" panose="02040503050406030204" pitchFamily="18" charset="0"/>
                            </a:rPr>
                            <m:t>𝑁</m:t>
                          </m:r>
                        </m:sub>
                        <m:sup>
                          <m:r>
                            <a:rPr lang="en-US" altLang="zh-CN" sz="3000" i="1">
                              <a:latin typeface="Cambria Math" panose="02040503050406030204" pitchFamily="18" charset="0"/>
                              <a:ea typeface="Cambria Math" panose="02040503050406030204" pitchFamily="18" charset="0"/>
                            </a:rPr>
                            <m:t>∞</m:t>
                          </m:r>
                        </m:sup>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𝜀</m:t>
                              </m:r>
                            </m:e>
                            <m:sub>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𝑘</m:t>
                                  </m:r>
                                </m:e>
                                <m:sub>
                                  <m:r>
                                    <a:rPr lang="en-US" altLang="zh-CN" sz="3000" i="1">
                                      <a:latin typeface="Cambria Math" panose="02040503050406030204" pitchFamily="18" charset="0"/>
                                      <a:ea typeface="Cambria Math" panose="02040503050406030204" pitchFamily="18" charset="0"/>
                                    </a:rPr>
                                    <m:t>0</m:t>
                                  </m:r>
                                </m:sub>
                              </m:sSub>
                            </m:sub>
                          </m:sSub>
                          <m:r>
                            <a:rPr lang="en-US" altLang="zh-CN" sz="3000" i="1">
                              <a:latin typeface="Cambria Math" panose="02040503050406030204" pitchFamily="18" charset="0"/>
                            </a:rPr>
                            <m:t>}</m:t>
                          </m:r>
                        </m:e>
                      </m:nary>
                    </m:oMath>
                  </m:oMathPara>
                </a14:m>
                <a:endParaRPr lang="zh-CN" altLang="en-US" sz="3000" dirty="0">
                  <a:latin typeface="华文中宋" panose="02010600040101010101" pitchFamily="2" charset="-122"/>
                </a:endParaRPr>
              </a:p>
            </p:txBody>
          </p:sp>
        </mc:Choice>
        <mc:Fallback>
          <p:sp>
            <p:nvSpPr>
              <p:cNvPr id="63491" name="Rectangle 3"/>
              <p:cNvSpPr>
                <a:spLocks noGrp="1" noRot="1" noChangeAspect="1" noMove="1" noResize="1" noEditPoints="1" noAdjustHandles="1" noChangeArrowheads="1" noChangeShapeType="1" noTextEdit="1"/>
              </p:cNvSpPr>
              <p:nvPr>
                <p:ph type="body" idx="1"/>
              </p:nvPr>
            </p:nvSpPr>
            <p:spPr>
              <a:xfrm>
                <a:off x="251520" y="260648"/>
                <a:ext cx="8892480" cy="6984776"/>
              </a:xfrm>
              <a:blipFill>
                <a:blip r:embed="rId2"/>
                <a:stretch>
                  <a:fillRect l="-1576" t="-436"/>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4515" name="Rectangle 3"/>
              <p:cNvSpPr>
                <a:spLocks noGrp="1" noChangeArrowheads="1"/>
              </p:cNvSpPr>
              <p:nvPr>
                <p:ph type="body" idx="1"/>
              </p:nvPr>
            </p:nvSpPr>
            <p:spPr>
              <a:xfrm>
                <a:off x="107504" y="548680"/>
                <a:ext cx="8892480" cy="5472608"/>
              </a:xfrm>
            </p:spPr>
            <p:txBody>
              <a:bodyPr/>
              <a:lstStyle/>
              <a:p>
                <a:pPr>
                  <a:lnSpc>
                    <a:spcPct val="120000"/>
                  </a:lnSpc>
                </a:pPr>
                <a:r>
                  <a:rPr lang="zh-CN" altLang="en-US" dirty="0">
                    <a:latin typeface="华文中宋" panose="02010600040101010101" pitchFamily="2" charset="-122"/>
                  </a:rPr>
                  <a:t>进而存在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𝑁</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zh-CN" altLang="en-US" dirty="0">
                    <a:latin typeface="华文中宋" panose="02010600040101010101" pitchFamily="2" charset="-122"/>
                  </a:rPr>
                  <a:t>，</a:t>
                </a:r>
                <a:r>
                  <a:rPr lang="zh-CN" altLang="en-US" dirty="0">
                    <a:latin typeface="华文中宋" panose="02010600040101010101" pitchFamily="2" charset="-122"/>
                  </a:rPr>
                  <a:t>使</a:t>
                </a:r>
                <a:r>
                  <a:rPr lang="zh-CN" altLang="en-US" dirty="0"/>
                  <a:t> </a:t>
                </a:r>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𝑁</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0</m:t>
                              </m:r>
                            </m:sub>
                          </m:sSub>
                        </m:sub>
                      </m:sSub>
                      <m:r>
                        <a:rPr lang="en-US" altLang="zh-CN" i="1">
                          <a:latin typeface="Cambria Math" panose="02040503050406030204" pitchFamily="18" charset="0"/>
                        </a:rPr>
                        <m:t>}</m:t>
                      </m:r>
                    </m:oMath>
                  </m:oMathPara>
                </a14:m>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显然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故</a:t>
                </a:r>
                <a:endParaRPr lang="zh-CN" altLang="en-US" dirty="0">
                  <a:ea typeface="宋体" panose="02010600030101010101" pitchFamily="2"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p>
              <a:p>
                <a:pPr>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e>
                          </m:nary>
                        </m:e>
                      </m:nary>
                      <m:r>
                        <a:rPr lang="en-US" altLang="zh-CN" b="0" i="1" smtClean="0">
                          <a:latin typeface="Cambria Math" panose="02040503050406030204" pitchFamily="18" charset="0"/>
                        </a:rPr>
                        <m:t>      ∗</m:t>
                      </m:r>
                    </m:oMath>
                  </m:oMathPara>
                </a14:m>
                <a:endParaRPr lang="zh-CN" altLang="en-US" dirty="0"/>
              </a:p>
              <a:p>
                <a:pPr>
                  <a:lnSpc>
                    <a:spcPct val="120000"/>
                  </a:lnSpc>
                </a:pPr>
                <a:r>
                  <a:rPr lang="zh-CN" altLang="en-US" dirty="0">
                    <a:latin typeface="华文中宋" panose="02010600040101010101" pitchFamily="2" charset="-122"/>
                  </a:rPr>
                  <a:t>由</a:t>
                </a:r>
                <a:r>
                  <a:rPr lang="en-US" altLang="zh-CN" dirty="0">
                    <a:latin typeface="华文中宋" panose="02010600040101010101" pitchFamily="2" charset="-122"/>
                  </a:rPr>
                  <a:t>(</a:t>
                </a:r>
                <a:r>
                  <a:rPr lang="en-US" altLang="zh-CN" dirty="0" err="1">
                    <a:latin typeface="华文中宋" panose="02010600040101010101" pitchFamily="2" charset="-122"/>
                  </a:rPr>
                  <a:t>i</a:t>
                </a:r>
                <a:r>
                  <a:rPr lang="en-US" altLang="zh-CN" dirty="0">
                    <a:latin typeface="华文中宋" panose="02010600040101010101" pitchFamily="2" charset="-122"/>
                  </a:rPr>
                  <a:t>)</a:t>
                </a:r>
                <a:r>
                  <a:rPr lang="zh-CN" altLang="en-US" dirty="0">
                    <a:latin typeface="华文中宋" panose="02010600040101010101" pitchFamily="2" charset="-122"/>
                  </a:rPr>
                  <a:t>的条件，</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rPr>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𝑛</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均为零测集，于是</a:t>
                </a:r>
                <a:r>
                  <a:rPr lang="zh-CN" altLang="en-US" dirty="0"/>
                  <a:t> </a:t>
                </a:r>
              </a:p>
            </p:txBody>
          </p:sp>
        </mc:Choice>
        <mc:Fallback>
          <p:sp>
            <p:nvSpPr>
              <p:cNvPr id="64515" name="Rectangle 3"/>
              <p:cNvSpPr>
                <a:spLocks noGrp="1" noRot="1" noChangeAspect="1" noMove="1" noResize="1" noEditPoints="1" noAdjustHandles="1" noChangeArrowheads="1" noChangeShapeType="1" noTextEdit="1"/>
              </p:cNvSpPr>
              <p:nvPr>
                <p:ph type="body" idx="1"/>
              </p:nvPr>
            </p:nvSpPr>
            <p:spPr>
              <a:xfrm>
                <a:off x="107504" y="548680"/>
                <a:ext cx="8892480" cy="5472608"/>
              </a:xfrm>
              <a:blipFill>
                <a:blip r:embed="rId2"/>
                <a:stretch>
                  <a:fillRect l="-1783" t="-557" b="-3229"/>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5539" name="Rectangle 3"/>
              <p:cNvSpPr>
                <a:spLocks noGrp="1" noChangeArrowheads="1"/>
              </p:cNvSpPr>
              <p:nvPr>
                <p:ph type="body" idx="1"/>
              </p:nvPr>
            </p:nvSpPr>
            <p:spPr>
              <a:xfrm>
                <a:off x="107504" y="980728"/>
                <a:ext cx="9036496" cy="5256584"/>
              </a:xfrm>
            </p:spPr>
            <p:txBody>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𝑛</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m:rPr>
                                  <m:nor/>
                                </m:rPr>
                                <a:rPr lang="en-US" altLang="zh-CN" dirty="0">
                                  <a:latin typeface="华文中宋" panose="02010600040101010101" pitchFamily="2" charset="-122"/>
                                </a:rPr>
                                <m:t> </m:t>
                              </m:r>
                            </m:e>
                          </m:nary>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latin typeface="华文中宋" panose="02010600040101010101" pitchFamily="2" charset="-122"/>
                </a:endParaRPr>
              </a:p>
              <a:p>
                <a:pPr>
                  <a:lnSpc>
                    <a:spcPct val="120000"/>
                  </a:lnSpc>
                </a:pPr>
                <a:r>
                  <a:rPr lang="zh-CN" altLang="en-US" dirty="0">
                    <a:latin typeface="华文中宋" panose="02010600040101010101" pitchFamily="2" charset="-122"/>
                  </a:rPr>
                  <a:t>是零测</a:t>
                </a:r>
                <a:r>
                  <a:rPr lang="zh-CN" altLang="en-US" dirty="0" smtClean="0">
                    <a:latin typeface="华文中宋" panose="02010600040101010101" pitchFamily="2" charset="-122"/>
                  </a:rPr>
                  <a:t>集，</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smtClean="0">
                    <a:latin typeface="华文中宋" panose="02010600040101010101" pitchFamily="2" charset="-122"/>
                  </a:rPr>
                  <a:t> 在 </a:t>
                </a:r>
                <a14:m>
                  <m:oMath xmlns:m="http://schemas.openxmlformats.org/officeDocument/2006/math">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0</m:t>
                        </m:r>
                      </m:sub>
                    </m:sSub>
                  </m:oMath>
                </a14:m>
                <a:r>
                  <a:rPr lang="zh-CN" altLang="en-US" dirty="0" smtClean="0">
                    <a:latin typeface="华文中宋" panose="02010600040101010101" pitchFamily="2" charset="-122"/>
                  </a:rPr>
                  <a:t>是</a:t>
                </a:r>
                <a:r>
                  <a:rPr lang="zh-CN" altLang="en-US" dirty="0">
                    <a:latin typeface="华文中宋" panose="02010600040101010101" pitchFamily="2" charset="-122"/>
                  </a:rPr>
                  <a:t>处处有限的。</a:t>
                </a:r>
              </a:p>
              <a:p>
                <a:pPr>
                  <a:lnSpc>
                    <a:spcPct val="120000"/>
                  </a:lnSpc>
                </a:pPr>
                <a:r>
                  <a:rPr lang="zh-CN" altLang="en-US" dirty="0">
                    <a:latin typeface="华文中宋" panose="02010600040101010101" pitchFamily="2" charset="-122"/>
                  </a:rPr>
                  <a:t>任</a:t>
                </a:r>
                <a:r>
                  <a:rPr lang="zh-CN" altLang="en-US" dirty="0" smtClean="0">
                    <a:latin typeface="华文中宋" panose="02010600040101010101" pitchFamily="2" charset="-122"/>
                  </a:rPr>
                  <a:t>给</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&gt;0</m:t>
                    </m:r>
                  </m:oMath>
                </a14:m>
                <a:r>
                  <a:rPr lang="zh-CN" altLang="en-US" dirty="0" smtClean="0">
                    <a:latin typeface="华文中宋" panose="02010600040101010101" pitchFamily="2" charset="-122"/>
                  </a:rPr>
                  <a:t>，要</a:t>
                </a:r>
                <a:r>
                  <a:rPr lang="zh-CN" altLang="en-US" dirty="0">
                    <a:latin typeface="华文中宋" panose="02010600040101010101" pitchFamily="2" charset="-122"/>
                  </a:rPr>
                  <a:t>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latin typeface="华文中宋" panose="02010600040101010101" pitchFamily="2" charset="-122"/>
                  </a:rPr>
                  <a:t>，使</a:t>
                </a:r>
                <a14:m>
                  <m:oMath xmlns:m="http://schemas.openxmlformats.org/officeDocument/2006/math">
                    <m:r>
                      <a:rPr lang="en-US" altLang="zh-CN" i="1">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en-US" altLang="zh-CN" i="1">
                        <a:latin typeface="Cambria Math" panose="02040503050406030204" pitchFamily="18" charset="0"/>
                      </a:rPr>
                      <m:t>&lt;</m:t>
                    </m:r>
                    <m:r>
                      <a:rPr lang="zh-CN" altLang="en-US" i="1">
                        <a:latin typeface="Cambria Math" panose="02040503050406030204" pitchFamily="18" charset="0"/>
                      </a:rPr>
                      <m:t>𝛿</m:t>
                    </m:r>
                  </m:oMath>
                </a14:m>
                <a:r>
                  <a:rPr lang="zh-CN" altLang="en-US" dirty="0" smtClean="0">
                    <a:latin typeface="华文中宋" panose="02010600040101010101" pitchFamily="2" charset="-122"/>
                  </a:rPr>
                  <a:t>，对任</a:t>
                </a:r>
                <a14:m>
                  <m:oMath xmlns:m="http://schemas.openxmlformats.org/officeDocument/2006/math">
                    <m:r>
                      <a:rPr lang="zh-CN" altLang="en-US" i="1" dirty="0" smtClean="0">
                        <a:latin typeface="Cambria Math" panose="02040503050406030204" pitchFamily="18" charset="0"/>
                      </a:rPr>
                      <m:t>𝜀</m:t>
                    </m:r>
                    <m:r>
                      <a:rPr lang="en-US" altLang="zh-CN" i="1" dirty="0" smtClean="0">
                        <a:latin typeface="Cambria Math" panose="02040503050406030204" pitchFamily="18" charset="0"/>
                        <a:ea typeface="Cambria Math" panose="02040503050406030204" pitchFamily="18" charset="0"/>
                      </a:rPr>
                      <m:t>&gt;</m:t>
                    </m:r>
                    <m:r>
                      <a:rPr lang="en-US" altLang="zh-CN" b="0" i="1" dirty="0" smtClean="0">
                        <a:latin typeface="Cambria Math" panose="02040503050406030204" pitchFamily="18" charset="0"/>
                        <a:ea typeface="Cambria Math" panose="02040503050406030204" pitchFamily="18" charset="0"/>
                      </a:rPr>
                      <m:t>0</m:t>
                    </m:r>
                  </m:oMath>
                </a14:m>
                <a:r>
                  <a:rPr lang="zh-CN" altLang="en-US" dirty="0">
                    <a:latin typeface="华文中宋" panose="02010600040101010101" pitchFamily="2" charset="-122"/>
                  </a:rPr>
                  <a:t>，存在</a:t>
                </a:r>
                <a14:m>
                  <m:oMath xmlns:m="http://schemas.openxmlformats.org/officeDocument/2006/math">
                    <m:r>
                      <a:rPr lang="en-US" altLang="zh-CN" i="1" dirty="0" smtClean="0">
                        <a:latin typeface="Cambria Math" panose="02040503050406030204" pitchFamily="18" charset="0"/>
                      </a:rPr>
                      <m:t>𝑁</m:t>
                    </m:r>
                  </m:oMath>
                </a14:m>
                <a:r>
                  <a:rPr lang="zh-CN" altLang="en-US" dirty="0">
                    <a:latin typeface="华文中宋" panose="02010600040101010101" pitchFamily="2" charset="-122"/>
                  </a:rPr>
                  <a:t>，使</a:t>
                </a:r>
                <a:r>
                  <a:rPr lang="zh-CN" altLang="en-US" dirty="0" smtClean="0">
                    <a:latin typeface="华文中宋" panose="02010600040101010101" pitchFamily="2" charset="-122"/>
                  </a:rPr>
                  <a:t>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𝑁</m:t>
                    </m:r>
                  </m:oMath>
                </a14:m>
                <a:r>
                  <a:rPr lang="zh-CN" altLang="en-US" dirty="0" smtClean="0">
                    <a:latin typeface="华文中宋" panose="02010600040101010101" pitchFamily="2" charset="-122"/>
                  </a:rPr>
                  <a:t>时</a:t>
                </a:r>
                <a:r>
                  <a:rPr lang="zh-CN" altLang="en-US" dirty="0">
                    <a:latin typeface="华文中宋" panose="02010600040101010101" pitchFamily="2" charset="-122"/>
                  </a:rPr>
                  <a:t>，</a:t>
                </a:r>
                <a:r>
                  <a:rPr lang="zh-CN" altLang="en-US" dirty="0" smtClean="0">
                    <a:latin typeface="华文中宋" panose="02010600040101010101" pitchFamily="2" charset="-122"/>
                  </a:rPr>
                  <a:t>对任意</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i="1">
                            <a:latin typeface="Cambria Math" panose="02040503050406030204" pitchFamily="18" charset="0"/>
                          </a:rPr>
                          <m:t>𝐸</m:t>
                        </m:r>
                      </m:e>
                      <m:sub>
                        <m:r>
                          <a:rPr lang="zh-CN" altLang="en-US" i="1">
                            <a:latin typeface="Cambria Math" panose="02040503050406030204" pitchFamily="18" charset="0"/>
                          </a:rPr>
                          <m:t>𝛿</m:t>
                        </m:r>
                      </m:sub>
                    </m:sSub>
                  </m:oMath>
                </a14:m>
                <a:r>
                  <a:rPr lang="zh-CN" altLang="en-US" dirty="0" smtClean="0">
                    <a:latin typeface="华文中宋" panose="02010600040101010101" pitchFamily="2" charset="-122"/>
                  </a:rPr>
                  <a:t>，有</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i="1" smtClean="0">
                        <a:latin typeface="Cambria Math" panose="02040503050406030204" pitchFamily="18" charset="0"/>
                        <a:ea typeface="Cambria Math" panose="02040503050406030204" pitchFamily="18" charset="0"/>
                      </a:rPr>
                      <m:t>&lt;</m:t>
                    </m:r>
                    <m:r>
                      <a:rPr lang="zh-CN" altLang="en-US" i="1" smtClean="0">
                        <a:latin typeface="Cambria Math" panose="02040503050406030204" pitchFamily="18" charset="0"/>
                        <a:ea typeface="Cambria Math" panose="02040503050406030204" pitchFamily="18" charset="0"/>
                      </a:rPr>
                      <m:t>𝜀</m:t>
                    </m:r>
                  </m:oMath>
                </a14:m>
                <a:r>
                  <a:rPr lang="zh-CN" altLang="en-US" dirty="0" smtClean="0">
                    <a:latin typeface="华文中宋" panose="02010600040101010101" pitchFamily="2" charset="-122"/>
                  </a:rPr>
                  <a:t>。</a:t>
                </a:r>
                <a:endParaRPr lang="zh-CN" altLang="en-US" dirty="0"/>
              </a:p>
            </p:txBody>
          </p:sp>
        </mc:Choice>
        <mc:Fallback>
          <p:sp>
            <p:nvSpPr>
              <p:cNvPr id="65539" name="Rectangle 3"/>
              <p:cNvSpPr>
                <a:spLocks noGrp="1" noRot="1" noChangeAspect="1" noMove="1" noResize="1" noEditPoints="1" noAdjustHandles="1" noChangeArrowheads="1" noChangeShapeType="1" noTextEdit="1"/>
              </p:cNvSpPr>
              <p:nvPr>
                <p:ph type="body" idx="1"/>
              </p:nvPr>
            </p:nvSpPr>
            <p:spPr>
              <a:xfrm>
                <a:off x="107504" y="980728"/>
                <a:ext cx="9036496" cy="5256584"/>
              </a:xfrm>
              <a:blipFill>
                <a:blip r:embed="rId2"/>
                <a:stretch>
                  <a:fillRect l="-1754" r="-6208"/>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6563" name="Rectangle 3"/>
              <p:cNvSpPr>
                <a:spLocks noGrp="1" noChangeArrowheads="1"/>
              </p:cNvSpPr>
              <p:nvPr>
                <p:ph type="body" idx="1"/>
              </p:nvPr>
            </p:nvSpPr>
            <p:spPr>
              <a:xfrm>
                <a:off x="323528" y="1340768"/>
                <a:ext cx="8640960" cy="5232102"/>
              </a:xfrm>
            </p:spPr>
            <p:txBody>
              <a:bodyPr/>
              <a:lstStyle/>
              <a:p>
                <a:pPr>
                  <a:lnSpc>
                    <a:spcPct val="120000"/>
                  </a:lnSpc>
                </a:pPr>
                <a:r>
                  <a:rPr lang="zh-CN" altLang="en-US" dirty="0" smtClean="0">
                    <a:latin typeface="华文中宋" panose="02010600040101010101" pitchFamily="2" charset="-122"/>
                  </a:rPr>
                  <a:t>由于前述的</a:t>
                </a:r>
                <a14:m>
                  <m:oMath xmlns:m="http://schemas.openxmlformats.org/officeDocument/2006/math">
                    <m:sSub>
                      <m:sSubPr>
                        <m:ctrlPr>
                          <a:rPr lang="en-US" altLang="zh-CN" b="0" i="1" dirty="0" smtClean="0">
                            <a:latin typeface="Cambria Math" panose="02040503050406030204" pitchFamily="18" charset="0"/>
                          </a:rPr>
                        </m:ctrlPr>
                      </m:sSubPr>
                      <m:e>
                        <m:r>
                          <a:rPr lang="zh-CN" altLang="en-US" i="1" dirty="0" smtClean="0">
                            <a:latin typeface="Cambria Math" panose="02040503050406030204" pitchFamily="18" charset="0"/>
                          </a:rPr>
                          <m:t>𝜀</m:t>
                        </m:r>
                      </m:e>
                      <m:sub>
                        <m:r>
                          <a:rPr lang="en-US" altLang="zh-CN" b="0" i="1" dirty="0" smtClean="0">
                            <a:latin typeface="Cambria Math" panose="02040503050406030204" pitchFamily="18" charset="0"/>
                          </a:rPr>
                          <m:t>𝑘</m:t>
                        </m:r>
                      </m:sub>
                    </m:sSub>
                  </m:oMath>
                </a14:m>
                <a:r>
                  <a:rPr lang="zh-CN" altLang="en-US" dirty="0">
                    <a:latin typeface="华文中宋" panose="02010600040101010101" pitchFamily="2" charset="-122"/>
                  </a:rPr>
                  <a:t>单调下降于</a:t>
                </a:r>
                <a14:m>
                  <m:oMath xmlns:m="http://schemas.openxmlformats.org/officeDocument/2006/math">
                    <m:r>
                      <a:rPr lang="en-US" altLang="zh-CN" i="1" dirty="0" smtClean="0">
                        <a:latin typeface="Cambria Math" panose="02040503050406030204" pitchFamily="18" charset="0"/>
                      </a:rPr>
                      <m:t>0</m:t>
                    </m:r>
                  </m:oMath>
                </a14:m>
                <a:r>
                  <a:rPr lang="zh-CN" altLang="en-US" dirty="0">
                    <a:latin typeface="华文中宋" panose="02010600040101010101" pitchFamily="2" charset="-122"/>
                  </a:rPr>
                  <a:t>，故仅需就</a:t>
                </a:r>
                <a14:m>
                  <m:oMath xmlns:m="http://schemas.openxmlformats.org/officeDocument/2006/math">
                    <m:sSub>
                      <m:sSubPr>
                        <m:ctrlPr>
                          <a:rPr lang="en-US" altLang="zh-CN" i="1" dirty="0">
                            <a:latin typeface="Cambria Math" panose="02040503050406030204" pitchFamily="18" charset="0"/>
                          </a:rPr>
                        </m:ctrlPr>
                      </m:sSubPr>
                      <m:e>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m:t>
                        </m:r>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oMath>
                </a14:m>
                <a:r>
                  <a:rPr lang="zh-CN" altLang="en-US" dirty="0" smtClean="0">
                    <a:latin typeface="华文中宋" panose="02010600040101010101" pitchFamily="2" charset="-122"/>
                  </a:rPr>
                  <a:t> 证明就可以</a:t>
                </a:r>
                <a:r>
                  <a:rPr lang="zh-CN" altLang="en-US" dirty="0">
                    <a:latin typeface="华文中宋" panose="02010600040101010101" pitchFamily="2" charset="-122"/>
                  </a:rPr>
                  <a:t>了</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nSpc>
                    <a:spcPct val="120000"/>
                  </a:lnSpc>
                </a:pPr>
                <a:r>
                  <a:rPr lang="zh-CN" altLang="en-US" dirty="0" smtClean="0">
                    <a:latin typeface="华文中宋" panose="02010600040101010101" pitchFamily="2" charset="-122"/>
                  </a:rPr>
                  <a:t>即然</a:t>
                </a:r>
                <a:r>
                  <a:rPr lang="zh-CN" altLang="en-US" dirty="0">
                    <a:latin typeface="华文中宋" panose="02010600040101010101" pitchFamily="2" charset="-122"/>
                  </a:rPr>
                  <a:t>要求</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                                </a:t>
                </a:r>
              </a:p>
              <a:p>
                <a:pPr>
                  <a:lnSpc>
                    <a:spcPct val="120000"/>
                  </a:lnSpc>
                </a:pPr>
                <a:r>
                  <a:rPr lang="zh-CN" altLang="en-US" dirty="0" smtClean="0">
                    <a:latin typeface="华文中宋" panose="02010600040101010101" pitchFamily="2" charset="-122"/>
                  </a:rPr>
                  <a:t>所以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𝑁</m:t>
                            </m:r>
                          </m:e>
                          <m:sub>
                            <m:r>
                              <m:rPr>
                                <m:brk m:alnAt="23"/>
                              </m:rPr>
                              <a:rPr lang="en-US" altLang="zh-CN" b="0" i="1" smtClean="0">
                                <a:latin typeface="Cambria Math" panose="02040503050406030204" pitchFamily="18" charset="0"/>
                              </a:rPr>
                              <m:t>𝑘</m:t>
                            </m:r>
                          </m:sub>
                        </m:sSub>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rPr>
                          <m:t>}</m:t>
                        </m:r>
                      </m:e>
                    </m:nary>
                  </m:oMath>
                </a14:m>
                <a:r>
                  <a:rPr lang="zh-CN" altLang="en-US" dirty="0" smtClean="0">
                    <a:latin typeface="华文中宋" panose="02010600040101010101" pitchFamily="2" charset="-122"/>
                  </a:rPr>
                  <a:t>集合当然</a:t>
                </a:r>
                <a:r>
                  <a:rPr lang="zh-CN" altLang="en-US" dirty="0">
                    <a:latin typeface="华文中宋" panose="02010600040101010101" pitchFamily="2" charset="-122"/>
                  </a:rPr>
                  <a:t>应该去掉，</a:t>
                </a:r>
                <a:r>
                  <a:rPr lang="en-US" altLang="zh-CN" dirty="0">
                    <a:latin typeface="华文中宋" panose="02010600040101010101" pitchFamily="2" charset="-122"/>
                  </a:rPr>
                  <a:t>(</a:t>
                </a:r>
                <a:r>
                  <a:rPr lang="zh-CN" altLang="en-US" dirty="0" smtClean="0">
                    <a:latin typeface="华文中宋" panose="02010600040101010101" pitchFamily="2" charset="-122"/>
                  </a:rPr>
                  <a:t>此处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𝑘</m:t>
                        </m:r>
                      </m:sub>
                    </m:sSub>
                  </m:oMath>
                </a14:m>
                <a:r>
                  <a:rPr lang="zh-CN" altLang="en-US" dirty="0" smtClean="0">
                    <a:latin typeface="华文中宋" panose="02010600040101010101" pitchFamily="2" charset="-122"/>
                  </a:rPr>
                  <a:t>待</a:t>
                </a:r>
                <a:r>
                  <a:rPr lang="zh-CN" altLang="en-US" dirty="0">
                    <a:latin typeface="华文中宋" panose="02010600040101010101" pitchFamily="2" charset="-122"/>
                  </a:rPr>
                  <a:t>定</a:t>
                </a:r>
                <a:r>
                  <a:rPr lang="en-US" altLang="zh-CN" dirty="0">
                    <a:latin typeface="华文中宋" panose="02010600040101010101" pitchFamily="2" charset="-122"/>
                  </a:rPr>
                  <a:t>)</a:t>
                </a:r>
                <a:r>
                  <a:rPr lang="zh-CN" altLang="en-US" dirty="0">
                    <a:latin typeface="华文中宋" panose="02010600040101010101" pitchFamily="2" charset="-122"/>
                  </a:rPr>
                  <a:t>，记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e>
                    </m:nary>
                  </m:oMath>
                </a14:m>
                <a:r>
                  <a:rPr lang="en-US" altLang="zh-CN" dirty="0" smtClean="0">
                    <a:latin typeface="华文中宋" panose="02010600040101010101" pitchFamily="2" charset="-122"/>
                  </a:rPr>
                  <a:t>. </a:t>
                </a:r>
                <a:r>
                  <a:rPr lang="zh-CN" altLang="en-US" dirty="0" smtClean="0">
                    <a:latin typeface="华文中宋" panose="02010600040101010101" pitchFamily="2" charset="-122"/>
                  </a:rPr>
                  <a:t>则在</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a14:m>
                <a:r>
                  <a:rPr lang="zh-CN" altLang="en-US" dirty="0" smtClean="0">
                    <a:latin typeface="华文中宋" panose="02010600040101010101" pitchFamily="2" charset="-122"/>
                  </a:rPr>
                  <a:t>上，</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必然</a:t>
                </a:r>
                <a:r>
                  <a:rPr lang="zh-CN" altLang="en-US" dirty="0">
                    <a:latin typeface="华文中宋" panose="02010600040101010101" pitchFamily="2" charset="-122"/>
                  </a:rPr>
                  <a:t>一致收敛</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这</a:t>
                </a:r>
                <a:r>
                  <a:rPr lang="zh-CN" altLang="en-US" dirty="0" smtClean="0">
                    <a:latin typeface="华文中宋" panose="02010600040101010101" pitchFamily="2" charset="-122"/>
                  </a:rPr>
                  <a:t>是因为</a:t>
                </a:r>
                <a:r>
                  <a:rPr lang="zh-CN" altLang="en-US" dirty="0">
                    <a:latin typeface="华文中宋" panose="02010600040101010101" pitchFamily="2" charset="-122"/>
                  </a:rPr>
                  <a:t>对任意</a:t>
                </a:r>
                <a:r>
                  <a:rPr lang="zh-CN" altLang="en-US" dirty="0">
                    <a:latin typeface="华文中宋" panose="02010600040101010101" pitchFamily="2" charset="-122"/>
                  </a:rPr>
                  <a:t>任</a:t>
                </a:r>
                <a14:m>
                  <m:oMath xmlns:m="http://schemas.openxmlformats.org/officeDocument/2006/math">
                    <m:r>
                      <a:rPr lang="zh-CN" altLang="en-US" i="1" dirty="0">
                        <a:latin typeface="Cambria Math" panose="02040503050406030204" pitchFamily="18" charset="0"/>
                      </a:rPr>
                      <m:t> </m:t>
                    </m:r>
                    <m:r>
                      <a:rPr lang="zh-CN" altLang="en-US" i="1" dirty="0">
                        <a:latin typeface="Cambria Math" panose="02040503050406030204" pitchFamily="18" charset="0"/>
                      </a:rPr>
                      <m:t>𝜀</m:t>
                    </m:r>
                    <m:r>
                      <a:rPr lang="en-US" altLang="zh-CN" i="1" dirty="0">
                        <a:latin typeface="Cambria Math" panose="02040503050406030204" pitchFamily="18" charset="0"/>
                        <a:ea typeface="Cambria Math" panose="02040503050406030204" pitchFamily="18" charset="0"/>
                      </a:rPr>
                      <m:t>&gt;0 </m:t>
                    </m:r>
                  </m:oMath>
                </a14:m>
                <a:r>
                  <a:rPr lang="zh-CN" altLang="en-US" dirty="0">
                    <a:latin typeface="华文中宋" panose="02010600040101010101" pitchFamily="2" charset="-122"/>
                  </a:rPr>
                  <a:t>，可取</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𝜀</m:t>
                        </m:r>
                      </m:e>
                      <m:sub>
                        <m:r>
                          <a:rPr lang="en-US" altLang="zh-CN" i="1" dirty="0">
                            <a:latin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&lt;</m:t>
                    </m:r>
                    <m:r>
                      <a:rPr lang="zh-CN" altLang="en-US" i="1" dirty="0">
                        <a:latin typeface="Cambria Math" panose="02040503050406030204" pitchFamily="18" charset="0"/>
                      </a:rPr>
                      <m:t>𝜀</m:t>
                    </m:r>
                  </m:oMath>
                </a14:m>
                <a:r>
                  <a:rPr lang="zh-CN" altLang="en-US" dirty="0">
                    <a:latin typeface="华文中宋" panose="02010600040101010101" pitchFamily="2" charset="-122"/>
                  </a:rPr>
                  <a:t>，则</a:t>
                </a:r>
                <a:r>
                  <a:rPr lang="zh-CN" altLang="en-US" dirty="0" smtClean="0">
                    <a:latin typeface="华文中宋" panose="02010600040101010101" pitchFamily="2" charset="-122"/>
                  </a:rPr>
                  <a:t>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𝑘</m:t>
                        </m:r>
                      </m:sub>
                    </m:sSub>
                  </m:oMath>
                </a14:m>
                <a:r>
                  <a:rPr lang="zh-CN" altLang="en-US" dirty="0">
                    <a:latin typeface="华文中宋" panose="02010600040101010101" pitchFamily="2" charset="-122"/>
                  </a:rPr>
                  <a:t>时，</a:t>
                </a:r>
                <a:endParaRPr lang="zh-CN" altLang="en-US" dirty="0"/>
              </a:p>
            </p:txBody>
          </p:sp>
        </mc:Choice>
        <mc:Fallback>
          <p:sp>
            <p:nvSpPr>
              <p:cNvPr id="66563" name="Rectangle 3"/>
              <p:cNvSpPr>
                <a:spLocks noGrp="1" noRot="1" noChangeAspect="1" noMove="1" noResize="1" noEditPoints="1" noAdjustHandles="1" noChangeArrowheads="1" noChangeShapeType="1" noTextEdit="1"/>
              </p:cNvSpPr>
              <p:nvPr>
                <p:ph type="body" idx="1"/>
              </p:nvPr>
            </p:nvSpPr>
            <p:spPr>
              <a:xfrm>
                <a:off x="323528" y="1340768"/>
                <a:ext cx="8640960" cy="5232102"/>
              </a:xfrm>
              <a:blipFill>
                <a:blip r:embed="rId2"/>
                <a:stretch>
                  <a:fillRect l="-1763" t="-583" r="-564"/>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7587" name="Rectangle 3"/>
              <p:cNvSpPr>
                <a:spLocks noGrp="1" noChangeArrowheads="1"/>
              </p:cNvSpPr>
              <p:nvPr>
                <p:ph type="body" idx="1"/>
              </p:nvPr>
            </p:nvSpPr>
            <p:spPr>
              <a:xfrm>
                <a:off x="395536" y="1295400"/>
                <a:ext cx="8496944" cy="5301952"/>
              </a:xfrm>
            </p:spPr>
            <p:txBody>
              <a:bodyPr/>
              <a:lstStyle/>
              <a:p>
                <a:pPr algn="just">
                  <a:lnSpc>
                    <a:spcPct val="120000"/>
                  </a:lnSpc>
                </a:pPr>
                <a:r>
                  <a:rPr lang="zh-CN" altLang="en-US" dirty="0" smtClean="0">
                    <a:latin typeface="华文中宋" panose="02010600040101010101" pitchFamily="2" charset="-122"/>
                  </a:rPr>
                  <a:t>只要</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oMath>
                </a14:m>
                <a:r>
                  <a:rPr lang="zh-CN" altLang="en-US" dirty="0">
                    <a:latin typeface="华文中宋" panose="02010600040101010101" pitchFamily="2" charset="-122"/>
                  </a:rPr>
                  <a:t>，总</a:t>
                </a:r>
                <a:r>
                  <a:rPr lang="zh-CN" altLang="en-US" dirty="0" smtClean="0">
                    <a:latin typeface="华文中宋" panose="02010600040101010101" pitchFamily="2" charset="-122"/>
                  </a:rPr>
                  <a:t>有</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oMath>
                </a14:m>
                <a:r>
                  <a:rPr lang="zh-CN" altLang="en-US" dirty="0" smtClean="0">
                    <a:latin typeface="华文中宋" panose="02010600040101010101" pitchFamily="2" charset="-122"/>
                  </a:rPr>
                  <a:t>，</a:t>
                </a:r>
                <a:r>
                  <a:rPr lang="zh-CN" altLang="en-US" dirty="0">
                    <a:latin typeface="华文中宋" panose="02010600040101010101" pitchFamily="2" charset="-122"/>
                  </a:rPr>
                  <a:t>所以</a:t>
                </a:r>
              </a:p>
              <a:p>
                <a:pPr algn="just">
                  <a:lnSpc>
                    <a:spcPct val="120000"/>
                  </a:lnSpc>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&lt;</m:t>
                      </m:r>
                      <m:r>
                        <a:rPr lang="zh-CN" altLang="en-US" i="1">
                          <a:latin typeface="Cambria Math" panose="02040503050406030204" pitchFamily="18" charset="0"/>
                          <a:ea typeface="Cambria Math" panose="02040503050406030204" pitchFamily="18" charset="0"/>
                        </a:rPr>
                        <m:t>𝜀</m:t>
                      </m:r>
                    </m:oMath>
                  </m:oMathPara>
                </a14:m>
                <a:endParaRPr lang="zh-CN" altLang="en-US" dirty="0">
                  <a:latin typeface="华文中宋" panose="02010600040101010101" pitchFamily="2" charset="-122"/>
                </a:endParaRPr>
              </a:p>
              <a:p>
                <a:pPr algn="just">
                  <a:lnSpc>
                    <a:spcPct val="120000"/>
                  </a:lnSpc>
                </a:pPr>
                <a:r>
                  <a:rPr lang="zh-CN" altLang="en-US" dirty="0">
                    <a:latin typeface="华文中宋" panose="02010600040101010101" pitchFamily="2" charset="-122"/>
                  </a:rPr>
                  <a:t>剩下的问题是如何保证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r>
                          <a:rPr lang="en-US" altLang="zh-CN" i="1">
                            <a:latin typeface="Cambria Math" panose="02040503050406030204" pitchFamily="18" charset="0"/>
                          </a:rPr>
                          <m:t>𝐸</m:t>
                        </m:r>
                      </m:e>
                      <m:sub>
                        <m:r>
                          <a:rPr lang="en-US" altLang="zh-CN" i="1">
                            <a:latin typeface="Cambria Math" panose="02040503050406030204" pitchFamily="18" charset="0"/>
                          </a:rPr>
                          <m:t>0</m:t>
                        </m:r>
                      </m:sub>
                    </m:sSub>
                  </m:oMath>
                </a14:m>
                <a:r>
                  <a:rPr lang="zh-CN" altLang="en-US" dirty="0">
                    <a:latin typeface="华文中宋" panose="02010600040101010101" pitchFamily="2" charset="-122"/>
                  </a:rPr>
                  <a:t>可以充分小。</a:t>
                </a:r>
              </a:p>
              <a:p>
                <a:pPr algn="just">
                  <a:lnSpc>
                    <a:spcPct val="120000"/>
                  </a:lnSpc>
                </a:pPr>
                <a:r>
                  <a:rPr lang="zh-CN" altLang="en-US" dirty="0">
                    <a:latin typeface="华文中宋" panose="02010600040101010101" pitchFamily="2" charset="-122"/>
                  </a:rPr>
                  <a:t>注意</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latin typeface="华文中宋" panose="02010600040101010101" pitchFamily="2" charset="-122"/>
                  </a:rPr>
                  <a:t>是</a:t>
                </a:r>
                <a:r>
                  <a:rPr lang="zh-CN" altLang="en-US" dirty="0">
                    <a:latin typeface="华文中宋" panose="02010600040101010101" pitchFamily="2" charset="-122"/>
                  </a:rPr>
                  <a:t>零测集，由</a:t>
                </a:r>
                <a:r>
                  <a:rPr lang="en-US" altLang="zh-CN" dirty="0">
                    <a:latin typeface="华文中宋" panose="02010600040101010101" pitchFamily="2" charset="-122"/>
                  </a:rPr>
                  <a:t>(*)</a:t>
                </a:r>
              </a:p>
              <a:p>
                <a:pPr algn="just">
                  <a:lnSpc>
                    <a:spcPct val="120000"/>
                  </a:lnSpc>
                </a:pPr>
                <a:r>
                  <a:rPr lang="zh-CN" altLang="en-US" dirty="0">
                    <a:latin typeface="华文中宋" panose="02010600040101010101" pitchFamily="2" charset="-122"/>
                  </a:rPr>
                  <a:t>式知对每个</a:t>
                </a:r>
                <a14:m>
                  <m:oMath xmlns:m="http://schemas.openxmlformats.org/officeDocument/2006/math">
                    <m:r>
                      <a:rPr lang="en-US" altLang="zh-CN" b="0" i="1" dirty="0" smtClean="0">
                        <a:latin typeface="Cambria Math" panose="02040503050406030204" pitchFamily="18" charset="0"/>
                      </a:rPr>
                      <m:t>𝑘</m:t>
                    </m:r>
                  </m:oMath>
                </a14:m>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e>
                                  </m:d>
                                </m:e>
                              </m:nary>
                            </m:e>
                          </m:nary>
                        </m:e>
                      </m:d>
                      <m:r>
                        <a:rPr lang="en-US" altLang="zh-CN" b="0" i="1" smtClean="0">
                          <a:latin typeface="Cambria Math" panose="02040503050406030204" pitchFamily="18" charset="0"/>
                        </a:rPr>
                        <m:t>=0</m:t>
                      </m:r>
                    </m:oMath>
                  </m:oMathPara>
                </a14:m>
                <a:endParaRPr lang="zh-CN" altLang="en-US" dirty="0">
                  <a:latin typeface="华文中宋" panose="02010600040101010101" pitchFamily="2" charset="-122"/>
                </a:endParaRPr>
              </a:p>
            </p:txBody>
          </p:sp>
        </mc:Choice>
        <mc:Fallback>
          <p:sp>
            <p:nvSpPr>
              <p:cNvPr id="67587" name="Rectangle 3"/>
              <p:cNvSpPr>
                <a:spLocks noGrp="1" noRot="1" noChangeAspect="1" noMove="1" noResize="1" noEditPoints="1" noAdjustHandles="1" noChangeArrowheads="1" noChangeShapeType="1" noTextEdit="1"/>
              </p:cNvSpPr>
              <p:nvPr>
                <p:ph type="body" idx="1"/>
              </p:nvPr>
            </p:nvSpPr>
            <p:spPr>
              <a:xfrm>
                <a:off x="395536" y="1295400"/>
                <a:ext cx="8496944" cy="5301952"/>
              </a:xfrm>
              <a:blipFill>
                <a:blip r:embed="rId2"/>
                <a:stretch>
                  <a:fillRect l="-1865" t="-575"/>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5" name="Rectangle 3"/>
              <p:cNvSpPr>
                <a:spLocks noGrp="1" noChangeArrowheads="1"/>
              </p:cNvSpPr>
              <p:nvPr>
                <p:ph type="body" idx="1"/>
              </p:nvPr>
            </p:nvSpPr>
            <p:spPr>
              <a:xfrm>
                <a:off x="89756" y="404664"/>
                <a:ext cx="8964488" cy="6192688"/>
              </a:xfrm>
            </p:spPr>
            <p:txBody>
              <a:bodyPr/>
              <a:lstStyle/>
              <a:p>
                <a:r>
                  <a:rPr lang="zh-CN" altLang="en-US" dirty="0" smtClean="0"/>
                  <a:t>则</a:t>
                </a:r>
                <a:endParaRPr lang="en-US" altLang="zh-CN" dirty="0" smtClean="0"/>
              </a:p>
              <a:p>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𝐸</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e>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d>
                        <m:dPr>
                          <m:begChr m:val="{"/>
                          <m:endChr m:val="}"/>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e>
                          <m:r>
                            <a:rPr lang="en-US" altLang="zh-CN" b="0" i="1" dirty="0" smtClean="0">
                              <a:latin typeface="Cambria Math" panose="02040503050406030204" pitchFamily="18" charset="0"/>
                              <a:ea typeface="Cambria Math" panose="02040503050406030204" pitchFamily="18" charset="0"/>
                            </a:rPr>
                            <m:t>0&lt;</m:t>
                          </m:r>
                          <m:r>
                            <a:rPr lang="en-US" altLang="zh-CN" b="0" i="1" dirty="0" smtClean="0">
                              <a:latin typeface="Cambria Math" panose="02040503050406030204" pitchFamily="18" charset="0"/>
                              <a:ea typeface="Cambria Math" panose="02040503050406030204" pitchFamily="18" charset="0"/>
                            </a:rPr>
                            <m:t>𝑔</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m:t>
                          </m:r>
                        </m:e>
                      </m:d>
                      <m:r>
                        <a:rPr lang="en-US" altLang="zh-CN" b="0" i="1" dirty="0" smtClean="0">
                          <a:latin typeface="Cambria Math" panose="02040503050406030204" pitchFamily="18" charset="0"/>
                          <a:ea typeface="Cambria Math" panose="02040503050406030204" pitchFamily="18" charset="0"/>
                        </a:rPr>
                        <m:t>]</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b="0" i="1" dirty="0" smtClean="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b="0" i="1" dirty="0" smtClean="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b="0" i="1" dirty="0" smtClean="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𝑔</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&lt;0</m:t>
                          </m:r>
                        </m:e>
                      </m:d>
                      <m:r>
                        <a:rPr lang="en-US" altLang="zh-CN" i="1" dirty="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e>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d>
                        <m:dPr>
                          <m:begChr m:val="{"/>
                          <m:endChr m:val="}"/>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e>
                          <m:r>
                            <a:rPr lang="en-US" altLang="zh-CN" i="1" dirty="0">
                              <a:latin typeface="Cambria Math" panose="02040503050406030204" pitchFamily="18" charset="0"/>
                              <a:ea typeface="Cambria Math" panose="02040503050406030204" pitchFamily="18" charset="0"/>
                            </a:rPr>
                            <m:t>0&lt;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e>
                      </m:d>
                      <m:r>
                        <a:rPr lang="en-US" altLang="zh-CN" i="1" dirty="0">
                          <a:latin typeface="Cambria Math" panose="02040503050406030204" pitchFamily="18" charset="0"/>
                          <a:ea typeface="Cambria Math" panose="02040503050406030204" pitchFamily="18" charset="0"/>
                        </a:rPr>
                        <m:t>]</m:t>
                      </m:r>
                    </m:oMath>
                  </m:oMathPara>
                </a14:m>
                <a:endParaRPr lang="zh-CN" altLang="en-US" dirty="0"/>
              </a:p>
              <a:p>
                <a:endParaRPr lang="zh-CN" altLang="en-US" dirty="0"/>
              </a:p>
            </p:txBody>
          </p:sp>
        </mc:Choice>
        <mc:Fallback>
          <p:sp>
            <p:nvSpPr>
              <p:cNvPr id="28675" name="Rectangle 3"/>
              <p:cNvSpPr>
                <a:spLocks noGrp="1" noRot="1" noChangeAspect="1" noMove="1" noResize="1" noEditPoints="1" noAdjustHandles="1" noChangeArrowheads="1" noChangeShapeType="1" noTextEdit="1"/>
              </p:cNvSpPr>
              <p:nvPr>
                <p:ph type="body" idx="1"/>
              </p:nvPr>
            </p:nvSpPr>
            <p:spPr>
              <a:xfrm>
                <a:off x="89756" y="404664"/>
                <a:ext cx="8964488" cy="6192688"/>
              </a:xfrm>
              <a:blipFill>
                <a:blip r:embed="rId2"/>
                <a:stretch>
                  <a:fillRect l="-1769" t="-1280"/>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9635" name="Rectangle 3"/>
              <p:cNvSpPr>
                <a:spLocks noGrp="1" noChangeArrowheads="1"/>
              </p:cNvSpPr>
              <p:nvPr>
                <p:ph type="body" idx="1"/>
              </p:nvPr>
            </p:nvSpPr>
            <p:spPr>
              <a:xfrm>
                <a:off x="107504" y="404664"/>
                <a:ext cx="8881290" cy="5544616"/>
              </a:xfrm>
            </p:spPr>
            <p:txBody>
              <a:bodyPr/>
              <a:lstStyle/>
              <a:p>
                <a:pPr algn="just">
                  <a:lnSpc>
                    <a:spcPct val="120000"/>
                  </a:lnSpc>
                </a:pPr>
                <a:r>
                  <a:rPr lang="zh-CN" altLang="en-US" dirty="0" smtClean="0">
                    <a:latin typeface="华文中宋" panose="02010600040101010101" pitchFamily="2" charset="-122"/>
                  </a:rPr>
                  <a:t>由于</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oMath>
                </a14:m>
                <a:r>
                  <a:rPr lang="zh-CN" altLang="en-US" dirty="0">
                    <a:latin typeface="华文中宋" panose="02010600040101010101" pitchFamily="2" charset="-122"/>
                  </a:rPr>
                  <a:t>是</a:t>
                </a:r>
                <a:r>
                  <a:rPr lang="zh-CN" altLang="en-US" dirty="0">
                    <a:latin typeface="华文中宋" panose="02010600040101010101" pitchFamily="2" charset="-122"/>
                  </a:rPr>
                  <a:t>单调递减的，</a:t>
                </a:r>
              </a:p>
              <a:p>
                <a:pPr algn="just">
                  <a:lnSpc>
                    <a:spcPct val="120000"/>
                  </a:lnSpc>
                </a:pPr>
                <a:r>
                  <a:rPr lang="zh-CN" altLang="en-US" dirty="0" smtClean="0">
                    <a:latin typeface="华文中宋" panose="02010600040101010101" pitchFamily="2" charset="-122"/>
                  </a:rPr>
                  <a:t>因此，对每个</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华文中宋" panose="02010600040101010101" pitchFamily="2" charset="-122"/>
                  </a:rPr>
                  <a:t>，我们可取</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𝛿</m:t>
                    </m:r>
                    <m:r>
                      <a:rPr lang="en-US" altLang="zh-CN" b="0" i="1" dirty="0" smtClean="0">
                        <a:latin typeface="Cambria Math" panose="02040503050406030204" pitchFamily="18" charset="0"/>
                      </a:rPr>
                      <m:t>)</m:t>
                    </m:r>
                  </m:oMath>
                </a14:m>
                <a:r>
                  <a:rPr lang="zh-CN" altLang="en-US" dirty="0" smtClean="0">
                    <a:latin typeface="华文中宋" panose="02010600040101010101" pitchFamily="2" charset="-122"/>
                  </a:rPr>
                  <a:t>充分大</a:t>
                </a:r>
                <a:r>
                  <a:rPr lang="zh-CN" altLang="en-US" dirty="0">
                    <a:latin typeface="华文中宋" panose="02010600040101010101" pitchFamily="2" charset="-122"/>
                  </a:rPr>
                  <a:t>，使</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b="0" i="1" smtClean="0">
                            <a:latin typeface="Cambria Math" panose="02040503050406030204" pitchFamily="18" charset="0"/>
                          </a:rPr>
                          <m:t>𝛿</m:t>
                        </m:r>
                      </m:sup>
                    </m:sSubSup>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brk m:alnAt="23"/>
                              </m:rPr>
                              <a:rPr lang="en-US" altLang="zh-CN" i="1">
                                <a:latin typeface="Cambria Math" panose="02040503050406030204" pitchFamily="18" charset="0"/>
                              </a:rPr>
                              <m:t>𝑁</m:t>
                            </m:r>
                          </m:e>
                          <m:sub>
                            <m:r>
                              <m:rPr>
                                <m:brk m:alnAt="23"/>
                              </m:rPr>
                              <a:rPr lang="en-US" altLang="zh-CN" i="1">
                                <a:latin typeface="Cambria Math" panose="02040503050406030204" pitchFamily="18" charset="0"/>
                              </a:rPr>
                              <m:t>𝑘</m:t>
                            </m:r>
                          </m:sub>
                        </m:sSub>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𝜀</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e>
                    </m:nary>
                  </m:oMath>
                </a14:m>
                <a:r>
                  <a:rPr lang="zh-CN" altLang="en-US" dirty="0">
                    <a:latin typeface="华文中宋" panose="02010600040101010101" pitchFamily="2" charset="-122"/>
                  </a:rPr>
                  <a:t>的</a:t>
                </a:r>
                <a:r>
                  <a:rPr lang="zh-CN" altLang="en-US" dirty="0" smtClean="0">
                    <a:latin typeface="华文中宋" panose="02010600040101010101" pitchFamily="2" charset="-122"/>
                  </a:rPr>
                  <a:t>测度</a:t>
                </a:r>
                <a:r>
                  <a:rPr lang="zh-CN" altLang="en-US" dirty="0">
                    <a:latin typeface="华文中宋" panose="02010600040101010101" pitchFamily="2" charset="-122"/>
                  </a:rPr>
                  <a:t>小于</a:t>
                </a:r>
                <a14:m>
                  <m:oMath xmlns:m="http://schemas.openxmlformats.org/officeDocument/2006/math">
                    <m:f>
                      <m:fPr>
                        <m:ctrlPr>
                          <a:rPr lang="en-US" altLang="zh-CN" i="1" dirty="0" smtClean="0">
                            <a:latin typeface="Cambria Math" panose="02040503050406030204" pitchFamily="18" charset="0"/>
                          </a:rPr>
                        </m:ctrlPr>
                      </m:fPr>
                      <m:num>
                        <m:r>
                          <a:rPr lang="zh-CN" altLang="en-US" i="1" dirty="0" smtClean="0">
                            <a:latin typeface="Cambria Math" panose="02040503050406030204" pitchFamily="18" charset="0"/>
                          </a:rPr>
                          <m:t>𝛿</m:t>
                        </m:r>
                      </m:num>
                      <m:den>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𝑘</m:t>
                            </m:r>
                          </m:sup>
                        </m:sSup>
                      </m:den>
                    </m:f>
                  </m:oMath>
                </a14:m>
                <a:r>
                  <a:rPr lang="zh-CN" altLang="en-US" dirty="0" smtClean="0">
                    <a:latin typeface="华文中宋" panose="02010600040101010101" pitchFamily="2" charset="-122"/>
                  </a:rPr>
                  <a:t>，</a:t>
                </a:r>
                <a:r>
                  <a:rPr lang="zh-CN" altLang="en-US" dirty="0">
                    <a:latin typeface="华文中宋" panose="02010600040101010101" pitchFamily="2" charset="-122"/>
                  </a:rPr>
                  <a:t>记</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zh-CN" altLang="en-US" i="1" smtClean="0">
                            <a:latin typeface="Cambria Math" panose="02040503050406030204" pitchFamily="18" charset="0"/>
                          </a:rPr>
                          <m:t>𝛿</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b="0" i="1" smtClean="0">
                                <a:latin typeface="Cambria Math" panose="02040503050406030204" pitchFamily="18" charset="0"/>
                              </a:rPr>
                              <m:t>𝛿</m:t>
                            </m:r>
                          </m:sup>
                        </m:sSubSup>
                      </m:e>
                    </m:nary>
                  </m:oMath>
                </a14:m>
                <a:r>
                  <a:rPr lang="zh-CN" altLang="en-US" dirty="0">
                    <a:latin typeface="华文中宋" panose="02010600040101010101" pitchFamily="2" charset="-122"/>
                  </a:rPr>
                  <a:t>，这样，</a:t>
                </a:r>
              </a:p>
              <a:p>
                <a:pPr algn="just">
                  <a:lnSpc>
                    <a:spcPct val="135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𝛿</m:t>
                          </m:r>
                        </m:sub>
                      </m:sSub>
                      <m:r>
                        <a:rPr lang="zh-CN" altLang="en-US" i="1" smtClean="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𝑘</m:t>
                              </m:r>
                            </m:sub>
                            <m:sup>
                              <m:r>
                                <a:rPr lang="zh-CN" altLang="en-US" i="1">
                                  <a:latin typeface="Cambria Math" panose="02040503050406030204" pitchFamily="18" charset="0"/>
                                </a:rPr>
                                <m:t>𝛿</m:t>
                              </m:r>
                            </m:sup>
                          </m:sSubSup>
                        </m:e>
                      </m:nary>
                      <m:r>
                        <a:rPr lang="en-US" altLang="zh-CN" i="1" smtClean="0">
                          <a:latin typeface="Cambria Math" panose="02040503050406030204" pitchFamily="18" charset="0"/>
                          <a:ea typeface="Cambria Math" panose="02040503050406030204" pitchFamily="18" charset="0"/>
                        </a:rPr>
                        <m:t>&lt;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f>
                            <m:fPr>
                              <m:ctrlPr>
                                <a:rPr lang="en-US" altLang="zh-CN" i="1" dirty="0">
                                  <a:latin typeface="Cambria Math" panose="02040503050406030204" pitchFamily="18" charset="0"/>
                                </a:rPr>
                              </m:ctrlPr>
                            </m:fPr>
                            <m:num>
                              <m:r>
                                <a:rPr lang="zh-CN" altLang="en-US" i="1" dirty="0">
                                  <a:latin typeface="Cambria Math" panose="02040503050406030204" pitchFamily="18" charset="0"/>
                                </a:rPr>
                                <m:t>𝛿</m:t>
                              </m:r>
                            </m:num>
                            <m:den>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𝑘</m:t>
                                  </m:r>
                                </m:sup>
                              </m:sSup>
                            </m:den>
                          </m:f>
                        </m:e>
                      </m:nary>
                      <m:r>
                        <a:rPr lang="en-US" altLang="zh-CN" b="0" i="1" smtClean="0">
                          <a:latin typeface="Cambria Math" panose="02040503050406030204" pitchFamily="18" charset="0"/>
                        </a:rPr>
                        <m:t>=</m:t>
                      </m:r>
                      <m:r>
                        <a:rPr lang="zh-CN" altLang="en-US" b="0" i="1" smtClean="0">
                          <a:latin typeface="Cambria Math" panose="02040503050406030204" pitchFamily="18" charset="0"/>
                        </a:rPr>
                        <m:t>𝛿</m:t>
                      </m:r>
                    </m:oMath>
                  </m:oMathPara>
                </a14:m>
                <a:endParaRPr lang="en-US" altLang="zh-CN" dirty="0" smtClean="0">
                  <a:latin typeface="华文中宋" panose="02010600040101010101" pitchFamily="2" charset="-122"/>
                </a:endParaRPr>
              </a:p>
              <a:p>
                <a:pPr algn="just">
                  <a:lnSpc>
                    <a:spcPct val="135000"/>
                  </a:lnSpc>
                </a:pPr>
                <a:r>
                  <a:rPr lang="zh-CN" altLang="en-US" dirty="0" smtClean="0">
                    <a:latin typeface="华文中宋" panose="02010600040101010101" pitchFamily="2" charset="-122"/>
                  </a:rPr>
                  <a:t>而</a:t>
                </a:r>
                <a:r>
                  <a:rPr lang="zh-CN" altLang="en-US" dirty="0" smtClean="0">
                    <a:latin typeface="华文中宋" panose="02010600040101010101" pitchFamily="2" charset="-122"/>
                  </a:rPr>
                  <a:t>在</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𝛿</m:t>
                        </m:r>
                      </m:sub>
                    </m:sSub>
                  </m:oMath>
                </a14:m>
                <a:r>
                  <a:rPr lang="zh-CN" altLang="en-US" dirty="0" smtClean="0">
                    <a:latin typeface="华文中宋" panose="02010600040101010101" pitchFamily="2" charset="-122"/>
                  </a:rPr>
                  <a:t>上</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latin typeface="华文中宋" panose="02010600040101010101" pitchFamily="2" charset="-122"/>
                  </a:rPr>
                  <a:t>一致收敛</a:t>
                </a:r>
                <a:r>
                  <a:rPr lang="zh-CN" altLang="en-US" dirty="0" smtClean="0">
                    <a:latin typeface="华文中宋" panose="02010600040101010101" pitchFamily="2" charset="-122"/>
                  </a:rPr>
                  <a:t>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华文中宋" panose="02010600040101010101" pitchFamily="2" charset="-122"/>
                  </a:rPr>
                  <a:t>。</a:t>
                </a:r>
                <a:r>
                  <a:rPr lang="zh-CN" altLang="en-US" dirty="0">
                    <a:latin typeface="华文中宋" panose="02010600040101010101" pitchFamily="2" charset="-122"/>
                  </a:rPr>
                  <a:t>证毕。</a:t>
                </a:r>
                <a:r>
                  <a:rPr lang="zh-CN" altLang="en-US" dirty="0"/>
                  <a:t> </a:t>
                </a:r>
              </a:p>
            </p:txBody>
          </p:sp>
        </mc:Choice>
        <mc:Fallback>
          <p:sp>
            <p:nvSpPr>
              <p:cNvPr id="69635" name="Rectangle 3"/>
              <p:cNvSpPr>
                <a:spLocks noGrp="1" noRot="1" noChangeAspect="1" noMove="1" noResize="1" noEditPoints="1" noAdjustHandles="1" noChangeArrowheads="1" noChangeShapeType="1" noTextEdit="1"/>
              </p:cNvSpPr>
              <p:nvPr>
                <p:ph type="body" idx="1"/>
              </p:nvPr>
            </p:nvSpPr>
            <p:spPr>
              <a:xfrm>
                <a:off x="107504" y="404664"/>
                <a:ext cx="8881290" cy="5544616"/>
              </a:xfrm>
              <a:blipFill>
                <a:blip r:embed="rId2"/>
                <a:stretch>
                  <a:fillRect l="-1784" t="-549" r="-6246" b="-1099"/>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9699" name="Rectangle 3"/>
              <p:cNvSpPr>
                <a:spLocks noGrp="1" noChangeArrowheads="1"/>
              </p:cNvSpPr>
              <p:nvPr>
                <p:ph type="body" idx="1"/>
              </p:nvPr>
            </p:nvSpPr>
            <p:spPr>
              <a:xfrm>
                <a:off x="508000" y="1124744"/>
                <a:ext cx="8456488" cy="4114800"/>
              </a:xfrm>
            </p:spPr>
            <p:txBody>
              <a:bodyPr/>
              <a:lstStyle/>
              <a:p>
                <a:endParaRPr lang="en-US" altLang="zh-CN" dirty="0" smtClean="0"/>
              </a:p>
              <a:p>
                <a:endParaRPr lang="en-US" altLang="zh-CN" dirty="0"/>
              </a:p>
              <a:p>
                <a:r>
                  <a:rPr lang="en-US" altLang="zh-CN" dirty="0"/>
                  <a:t>   </a:t>
                </a:r>
                <a:r>
                  <a:rPr lang="zh-CN" altLang="en-US" dirty="0">
                    <a:latin typeface="华文中宋" panose="02010600040101010101" pitchFamily="2" charset="-122"/>
                  </a:rPr>
                  <a:t>显然</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𝐸</m:t>
                        </m:r>
                      </m:e>
                      <m:sub>
                        <m:r>
                          <a:rPr lang="en-US" altLang="zh-CN" b="0" i="1" dirty="0" smtClean="0">
                            <a:latin typeface="Cambria Math" panose="02040503050406030204" pitchFamily="18" charset="0"/>
                          </a:rPr>
                          <m:t>2</m:t>
                        </m:r>
                      </m:sub>
                    </m:sSub>
                  </m:oMath>
                </a14:m>
                <a:r>
                  <a:rPr lang="zh-CN" altLang="en-US" dirty="0">
                    <a:latin typeface="华文中宋" panose="02010600040101010101" pitchFamily="2" charset="-122"/>
                  </a:rPr>
                  <a:t>都是可测集。</a:t>
                </a:r>
                <a:r>
                  <a:rPr lang="en-US" altLang="zh-CN" dirty="0"/>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smtClean="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2</m:t>
                        </m:r>
                      </m:sub>
                    </m:sSub>
                  </m:oMath>
                </a14:m>
                <a:r>
                  <a:rPr lang="zh-CN" altLang="en-US" dirty="0" smtClean="0">
                    <a:latin typeface="华文中宋" panose="02010600040101010101" pitchFamily="2" charset="-122"/>
                  </a:rPr>
                  <a:t>上</a:t>
                </a:r>
                <a:r>
                  <a:rPr lang="zh-CN" altLang="en-US" dirty="0">
                    <a:latin typeface="华文中宋" panose="02010600040101010101" pitchFamily="2" charset="-122"/>
                  </a:rPr>
                  <a:t>都可测。由性质</a:t>
                </a:r>
                <a:r>
                  <a:rPr lang="en-US" altLang="zh-CN" dirty="0">
                    <a:latin typeface="华文中宋" panose="02010600040101010101" pitchFamily="2" charset="-122"/>
                  </a:rPr>
                  <a:t>2</a:t>
                </a:r>
                <a:r>
                  <a:rPr lang="zh-CN" altLang="en-US" dirty="0">
                    <a:latin typeface="华文中宋" panose="02010600040101010101" pitchFamily="2" charset="-122"/>
                  </a:rPr>
                  <a:t>，只需证明</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smtClean="0">
                    <a:latin typeface="华文中宋" panose="02010600040101010101" pitchFamily="2" charset="-122"/>
                  </a:rPr>
                  <a:t>在</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r>
                          <a:rPr lang="en-US" altLang="zh-CN" i="1" dirty="0">
                            <a:latin typeface="Cambria Math" panose="02040503050406030204" pitchFamily="18" charset="0"/>
                          </a:rPr>
                          <m:t>𝐸</m:t>
                        </m:r>
                      </m:e>
                      <m:sub>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𝐸</m:t>
                        </m:r>
                      </m:e>
                      <m:sub>
                        <m:r>
                          <a:rPr lang="en-US" altLang="zh-CN" i="1" dirty="0">
                            <a:latin typeface="Cambria Math" panose="02040503050406030204" pitchFamily="18" charset="0"/>
                          </a:rPr>
                          <m:t>2</m:t>
                        </m:r>
                      </m:sub>
                    </m:sSub>
                  </m:oMath>
                </a14:m>
                <a:r>
                  <a:rPr lang="zh-CN" altLang="en-US" dirty="0" smtClean="0">
                    <a:latin typeface="华文中宋" panose="02010600040101010101" pitchFamily="2" charset="-122"/>
                  </a:rPr>
                  <a:t>上</a:t>
                </a:r>
                <a:r>
                  <a:rPr lang="zh-CN" altLang="en-US" dirty="0">
                    <a:latin typeface="华文中宋" panose="02010600040101010101" pitchFamily="2" charset="-122"/>
                  </a:rPr>
                  <a:t>都可测。注意到在</a:t>
                </a:r>
                <a14:m>
                  <m:oMath xmlns:m="http://schemas.openxmlformats.org/officeDocument/2006/math">
                    <m:r>
                      <a:rPr lang="en-US" altLang="zh-CN" b="0" i="1" dirty="0" smtClean="0">
                        <a:latin typeface="Cambria Math" panose="02040503050406030204" pitchFamily="18" charset="0"/>
                      </a:rPr>
                      <m:t>𝐸</m:t>
                    </m:r>
                  </m:oMath>
                </a14:m>
                <a:r>
                  <a:rPr lang="zh-CN" altLang="en-US" dirty="0" smtClean="0">
                    <a:latin typeface="华文中宋" panose="02010600040101010101" pitchFamily="2" charset="-122"/>
                  </a:rPr>
                  <a:t>上</a:t>
                </a:r>
                <a:r>
                  <a:rPr lang="zh-CN" altLang="en-US" dirty="0">
                    <a:latin typeface="华文中宋" panose="02010600040101010101" pitchFamily="2" charset="-122"/>
                  </a:rPr>
                  <a:t>，</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都有意义，从而可测，于是由</a:t>
                </a:r>
                <a:r>
                  <a:rPr lang="en-US" altLang="zh-CN" dirty="0">
                    <a:latin typeface="华文中宋" panose="02010600040101010101" pitchFamily="2" charset="-122"/>
                  </a:rPr>
                  <a:t>(</a:t>
                </a:r>
                <a:r>
                  <a:rPr lang="en-US" altLang="zh-CN" dirty="0" err="1">
                    <a:latin typeface="华文中宋" panose="02010600040101010101" pitchFamily="2" charset="-122"/>
                  </a:rPr>
                  <a:t>i</a:t>
                </a:r>
                <a:r>
                  <a:rPr lang="en-US" altLang="zh-CN" dirty="0">
                    <a:latin typeface="华文中宋" panose="02010600040101010101" pitchFamily="2" charset="-122"/>
                  </a:rPr>
                  <a:t>),(ii)</a:t>
                </a:r>
                <a:r>
                  <a:rPr lang="zh-CN" altLang="en-US" dirty="0">
                    <a:latin typeface="华文中宋" panose="02010600040101010101" pitchFamily="2" charset="-122"/>
                  </a:rPr>
                  <a:t>知</a:t>
                </a:r>
                <a:endParaRPr lang="zh-CN" altLang="en-US" dirty="0">
                  <a:latin typeface="华文中宋" panose="02010600040101010101" pitchFamily="2" charset="-122"/>
                  <a:ea typeface="宋体" panose="02010600030101010101" pitchFamily="2" charset="-122"/>
                </a:endParaRPr>
              </a:p>
              <a:p>
                <a:r>
                  <a:rPr lang="zh-CN" altLang="en-US" dirty="0"/>
                  <a:t> </a:t>
                </a:r>
              </a:p>
            </p:txBody>
          </p:sp>
        </mc:Choice>
        <mc:Fallback>
          <p:sp>
            <p:nvSpPr>
              <p:cNvPr id="29699" name="Rectangle 3"/>
              <p:cNvSpPr>
                <a:spLocks noGrp="1" noRot="1" noChangeAspect="1" noMove="1" noResize="1" noEditPoints="1" noAdjustHandles="1" noChangeArrowheads="1" noChangeShapeType="1" noTextEdit="1"/>
              </p:cNvSpPr>
              <p:nvPr>
                <p:ph type="body" idx="1"/>
              </p:nvPr>
            </p:nvSpPr>
            <p:spPr>
              <a:xfrm>
                <a:off x="508000" y="1124744"/>
                <a:ext cx="8456488" cy="4114800"/>
              </a:xfrm>
              <a:blipFill>
                <a:blip r:embed="rId2"/>
                <a:stretch>
                  <a:fillRect r="-1081"/>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3" name="Rectangle 3"/>
              <p:cNvSpPr>
                <a:spLocks noGrp="1" noChangeArrowheads="1"/>
              </p:cNvSpPr>
              <p:nvPr>
                <p:ph type="body" idx="1"/>
              </p:nvPr>
            </p:nvSpPr>
            <p:spPr>
              <a:xfrm>
                <a:off x="107504" y="980728"/>
                <a:ext cx="8856984" cy="5331296"/>
              </a:xfrm>
            </p:spPr>
            <p: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𝑎</m:t>
                          </m:r>
                        </m:e>
                      </m:d>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0</m:t>
                                </m:r>
                              </m:e>
                            </m:m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&gt;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𝑎</m:t>
                                            </m:r>
                                          </m:e>
                                        </m:rad>
                                      </m:e>
                                    </m:d>
                                  </m:e>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&lt;−</m:t>
                                        </m:r>
                                        <m:rad>
                                          <m:radPr>
                                            <m:degHide m:val="on"/>
                                            <m:ctrlPr>
                                              <a:rPr lang="en-US" altLang="zh-CN" i="1">
                                                <a:latin typeface="Cambria Math" panose="02040503050406030204" pitchFamily="18" charset="0"/>
                                                <a:ea typeface="Cambria Math" panose="02040503050406030204" pitchFamily="18" charset="0"/>
                                              </a:rPr>
                                            </m:ctrlPr>
                                          </m:radPr>
                                          <m:deg/>
                                          <m:e>
                                            <m:r>
                                              <a:rPr lang="en-US" altLang="zh-CN" i="1">
                                                <a:latin typeface="Cambria Math" panose="02040503050406030204" pitchFamily="18" charset="0"/>
                                                <a:ea typeface="Cambria Math" panose="02040503050406030204" pitchFamily="18" charset="0"/>
                                              </a:rPr>
                                              <m:t>𝑎</m:t>
                                            </m:r>
                                          </m:e>
                                        </m:rad>
                                      </m:e>
                                    </m:d>
                                  </m:e>
                                </m:eqAr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≥0</m:t>
                                </m:r>
                              </m:e>
                            </m:mr>
                          </m:m>
                        </m:e>
                      </m:d>
                    </m:oMath>
                  </m:oMathPara>
                </a14:m>
                <a:endParaRPr lang="en-US" altLang="zh-CN" dirty="0" smtClean="0"/>
              </a:p>
              <a:p>
                <a:r>
                  <a:rPr lang="zh-CN" altLang="en-US" dirty="0" smtClean="0">
                    <a:latin typeface="华文中宋" panose="02010600040101010101" pitchFamily="2" charset="-122"/>
                  </a:rPr>
                  <a:t>是</a:t>
                </a:r>
                <a:r>
                  <a:rPr lang="zh-CN" altLang="en-US" dirty="0">
                    <a:latin typeface="华文中宋" panose="02010600040101010101" pitchFamily="2" charset="-122"/>
                  </a:rPr>
                  <a:t>可测集</a:t>
                </a:r>
                <a:r>
                  <a:rPr lang="en-US" altLang="zh-CN" dirty="0">
                    <a:latin typeface="华文中宋" panose="02010600040101010101" pitchFamily="2" charset="-122"/>
                  </a:rPr>
                  <a:t>,</a:t>
                </a:r>
                <a:r>
                  <a:rPr lang="zh-CN" altLang="en-US" dirty="0">
                    <a:latin typeface="华文中宋" panose="02010600040101010101" pitchFamily="2" charset="-122"/>
                  </a:rPr>
                  <a:t>进而 </a:t>
                </a:r>
                <a14:m>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e>
                      <m:sup>
                        <m:r>
                          <a:rPr lang="en-US" altLang="zh-CN" b="0" i="1" dirty="0" smtClean="0">
                            <a:latin typeface="Cambria Math" panose="02040503050406030204" pitchFamily="18" charset="0"/>
                          </a:rPr>
                          <m:t>2</m:t>
                        </m:r>
                      </m:sup>
                    </m:sSup>
                  </m:oMath>
                </a14:m>
                <a:r>
                  <a:rPr lang="zh-CN" altLang="en-US" dirty="0" smtClean="0">
                    <a:latin typeface="华文中宋" panose="02010600040101010101" pitchFamily="2" charset="-122"/>
                  </a:rPr>
                  <a:t>都</a:t>
                </a:r>
                <a:r>
                  <a:rPr lang="zh-CN" altLang="en-US" dirty="0">
                    <a:latin typeface="华文中宋" panose="02010600040101010101" pitchFamily="2" charset="-122"/>
                  </a:rPr>
                  <a:t>可测</a:t>
                </a:r>
                <a:r>
                  <a:rPr lang="en-US" altLang="zh-CN" dirty="0">
                    <a:latin typeface="华文中宋" panose="02010600040101010101" pitchFamily="2" charset="-122"/>
                  </a:rPr>
                  <a:t>,</a:t>
                </a:r>
                <a:r>
                  <a:rPr lang="zh-CN" altLang="en-US" dirty="0">
                    <a:latin typeface="华文中宋" panose="02010600040101010101" pitchFamily="2" charset="-122"/>
                  </a:rPr>
                  <a:t>这说明</a:t>
                </a: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4</m:t>
                          </m:r>
                        </m:den>
                      </m:f>
                      <m:d>
                        <m:dPr>
                          <m:begChr m:val="["/>
                          <m:endChr m:val="]"/>
                          <m:ctrlPr>
                            <a:rPr lang="en-US" altLang="zh-CN" sz="2800" b="0" i="1" smtClean="0">
                              <a:latin typeface="Cambria Math" panose="02040503050406030204" pitchFamily="18" charset="0"/>
                              <a:ea typeface="Cambria Math" panose="02040503050406030204" pitchFamily="18" charset="0"/>
                            </a:rPr>
                          </m:ctrlPr>
                        </m:dPr>
                        <m:e>
                          <m:sSup>
                            <m:sSupPr>
                              <m:ctrlPr>
                                <a:rPr lang="en-US" altLang="zh-CN" sz="2800" b="0" i="1" smtClean="0">
                                  <a:latin typeface="Cambria Math" panose="02040503050406030204" pitchFamily="18" charset="0"/>
                                  <a:ea typeface="Cambria Math" panose="02040503050406030204" pitchFamily="18" charset="0"/>
                                </a:rPr>
                              </m:ctrlPr>
                            </m:sSupPr>
                            <m:e>
                              <m:d>
                                <m:dPr>
                                  <m:ctrlPr>
                                    <a:rPr lang="en-US" altLang="zh-CN" sz="2800" b="0" i="1" smtClean="0">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e>
                            <m:sup>
                              <m:r>
                                <a:rPr lang="en-US" altLang="zh-CN" sz="2800" b="0" i="1" smtClean="0">
                                  <a:latin typeface="Cambria Math" panose="02040503050406030204" pitchFamily="18" charset="0"/>
                                  <a:ea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e>
                            <m:sup>
                              <m:r>
                                <a:rPr lang="en-US" altLang="zh-CN" sz="2800" i="1">
                                  <a:latin typeface="Cambria Math" panose="02040503050406030204" pitchFamily="18" charset="0"/>
                                  <a:ea typeface="Cambria Math" panose="02040503050406030204" pitchFamily="18" charset="0"/>
                                </a:rPr>
                                <m:t>2</m:t>
                              </m:r>
                            </m:sup>
                          </m:sSup>
                        </m:e>
                      </m:d>
                    </m:oMath>
                  </m:oMathPara>
                </a14:m>
                <a:endParaRPr lang="zh-CN" altLang="en-US" dirty="0">
                  <a:latin typeface="华文中宋" panose="02010600040101010101" pitchFamily="2" charset="-122"/>
                </a:endParaRPr>
              </a:p>
              <a:p>
                <a:pPr algn="just"/>
                <a:r>
                  <a:rPr lang="zh-CN" altLang="en-US" dirty="0" smtClean="0">
                    <a:latin typeface="华文中宋" panose="02010600040101010101" pitchFamily="2" charset="-122"/>
                  </a:rPr>
                  <a:t> </a:t>
                </a:r>
                <a:r>
                  <a:rPr lang="zh-CN" altLang="en-US" dirty="0">
                    <a:latin typeface="华文中宋" panose="02010600040101010101" pitchFamily="2" charset="-122"/>
                  </a:rPr>
                  <a:t>也是</a:t>
                </a:r>
                <a14:m>
                  <m:oMath xmlns:m="http://schemas.openxmlformats.org/officeDocument/2006/math">
                    <m:r>
                      <a:rPr lang="en-US" altLang="zh-CN" b="0" i="1" dirty="0" smtClean="0">
                        <a:latin typeface="Cambria Math" panose="02040503050406030204" pitchFamily="18" charset="0"/>
                      </a:rPr>
                      <m:t>𝐸</m:t>
                    </m:r>
                  </m:oMath>
                </a14:m>
                <a:r>
                  <a:rPr lang="zh-CN" altLang="en-US" dirty="0">
                    <a:latin typeface="华文中宋" panose="02010600040101010101" pitchFamily="2" charset="-122"/>
                  </a:rPr>
                  <a:t>上的可测函数。</a:t>
                </a:r>
                <a:endParaRPr lang="zh-CN" altLang="en-US" dirty="0"/>
              </a:p>
            </p:txBody>
          </p:sp>
        </mc:Choice>
        <mc:Fallback xmlns="">
          <p:sp>
            <p:nvSpPr>
              <p:cNvPr id="30723" name="Rectangle 3"/>
              <p:cNvSpPr>
                <a:spLocks noGrp="1" noRot="1" noChangeAspect="1" noMove="1" noResize="1" noEditPoints="1" noAdjustHandles="1" noChangeArrowheads="1" noChangeShapeType="1" noTextEdit="1"/>
              </p:cNvSpPr>
              <p:nvPr>
                <p:ph type="body" idx="1"/>
              </p:nvPr>
            </p:nvSpPr>
            <p:spPr>
              <a:xfrm>
                <a:off x="107504" y="980728"/>
                <a:ext cx="8856984" cy="5331296"/>
              </a:xfrm>
              <a:blipFill>
                <a:blip r:embed="rId2"/>
                <a:stretch>
                  <a:fillRect l="-178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11560" y="836712"/>
            <a:ext cx="7772400" cy="4114800"/>
          </a:xfrm>
        </p:spPr>
        <p:txBody>
          <a:bodyPr/>
          <a:lstStyle/>
          <a:p>
            <a:pPr algn="just"/>
            <a:endParaRPr lang="en-US" altLang="zh-CN" dirty="0">
              <a:latin typeface="华文中宋" panose="02010600040101010101" pitchFamily="2" charset="-122"/>
            </a:endParaRPr>
          </a:p>
          <a:p>
            <a:pPr algn="just"/>
            <a:r>
              <a:rPr lang="zh-CN" altLang="en-US" dirty="0">
                <a:latin typeface="华文中宋" panose="02010600040101010101" pitchFamily="2" charset="-122"/>
              </a:rPr>
              <a:t>（</a:t>
            </a:r>
            <a:r>
              <a:rPr lang="en-US" altLang="zh-CN" dirty="0">
                <a:latin typeface="华文中宋" panose="02010600040101010101" pitchFamily="2" charset="-122"/>
              </a:rPr>
              <a:t>2</a:t>
            </a:r>
            <a:r>
              <a:rPr lang="zh-CN" altLang="en-US" dirty="0">
                <a:latin typeface="华文中宋" panose="02010600040101010101" pitchFamily="2" charset="-122"/>
              </a:rPr>
              <a:t>）</a:t>
            </a:r>
            <a:r>
              <a:rPr lang="zh-CN" altLang="en-US" dirty="0"/>
              <a:t>   </a:t>
            </a:r>
            <a:r>
              <a:rPr lang="zh-CN" altLang="en-US" dirty="0">
                <a:latin typeface="华文中宋" panose="02010600040101010101" pitchFamily="2" charset="-122"/>
              </a:rPr>
              <a:t> 可测函数商的可测性</a:t>
            </a:r>
          </a:p>
          <a:p>
            <a:pPr algn="just"/>
            <a:endParaRPr lang="zh-CN" altLang="en-US" dirty="0">
              <a:latin typeface="华文中宋" panose="02010600040101010101" pitchFamily="2" charset="-122"/>
            </a:endParaRPr>
          </a:p>
          <a:p>
            <a:pPr algn="just"/>
            <a:r>
              <a:rPr lang="zh-CN" altLang="en-US" dirty="0">
                <a:latin typeface="华文中宋" panose="02010600040101010101" pitchFamily="2" charset="-122"/>
              </a:rPr>
              <a:t>  </a:t>
            </a:r>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2</a:t>
            </a:r>
            <a:r>
              <a:rPr lang="zh-CN" altLang="en-US" b="1" dirty="0">
                <a:solidFill>
                  <a:srgbClr val="00FF00"/>
                </a:solidFill>
                <a:latin typeface="华文中宋" panose="02010600040101010101" pitchFamily="2" charset="-122"/>
              </a:rPr>
              <a:t>：可否直接应用乘积的可测性证明商的可测性？</a:t>
            </a:r>
          </a:p>
          <a:p>
            <a:endParaRPr lang="en-US" altLang="zh-CN" b="1" dirty="0">
              <a:solidFill>
                <a:srgbClr val="00FF00"/>
              </a:solidFill>
              <a:latin typeface="华文中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1203" name="Rectangle 3"/>
              <p:cNvSpPr>
                <a:spLocks noGrp="1" noChangeArrowheads="1"/>
              </p:cNvSpPr>
              <p:nvPr>
                <p:ph type="body" idx="1"/>
              </p:nvPr>
            </p:nvSpPr>
            <p:spPr>
              <a:xfrm>
                <a:off x="611560" y="1412776"/>
                <a:ext cx="7772400" cy="4114800"/>
              </a:xfrm>
            </p:spPr>
            <p:txBody>
              <a:bodyPr/>
              <a:lstStyle/>
              <a:p>
                <a:pPr algn="just"/>
                <a:r>
                  <a:rPr lang="zh-CN" altLang="en-US" dirty="0" smtClean="0">
                    <a:latin typeface="华文中宋" panose="02010600040101010101" pitchFamily="2" charset="-122"/>
                  </a:rPr>
                  <a:t>性质</a:t>
                </a:r>
                <a:r>
                  <a:rPr lang="en-US" altLang="zh-CN" dirty="0">
                    <a:latin typeface="华文中宋" panose="02010600040101010101" pitchFamily="2" charset="-122"/>
                  </a:rPr>
                  <a:t>3 </a:t>
                </a:r>
                <a:r>
                  <a:rPr lang="zh-CN" altLang="en-US" dirty="0">
                    <a:latin typeface="华文中宋" panose="02010600040101010101" pitchFamily="2" charset="-122"/>
                  </a:rPr>
                  <a:t>若</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都是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上的可测函数则</a:t>
                </a:r>
              </a:p>
              <a:p>
                <a:pPr algn="just"/>
                <a:r>
                  <a:rPr lang="zh-CN" altLang="en-US" dirty="0">
                    <a:latin typeface="华文中宋" panose="02010600040101010101" pitchFamily="2" charset="-122"/>
                  </a:rPr>
                  <a:t>     当</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上几乎处处有意义时，</a:t>
                </a:r>
              </a:p>
              <a:p>
                <a:pPr algn="just"/>
                <a:r>
                  <a:rPr lang="zh-CN" altLang="en-US" dirty="0">
                    <a:latin typeface="华文中宋" panose="02010600040101010101" pitchFamily="2" charset="-122"/>
                  </a:rPr>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在</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上可测。 </a:t>
                </a:r>
                <a:r>
                  <a:rPr lang="en-US" altLang="zh-CN" dirty="0">
                    <a:latin typeface="华文中宋" panose="02010600040101010101" pitchFamily="2" charset="-122"/>
                  </a:rPr>
                  <a:t>(iv)</a:t>
                </a:r>
              </a:p>
              <a:p>
                <a:pPr algn="just"/>
                <a:r>
                  <a:rPr lang="zh-CN" altLang="en-US" dirty="0">
                    <a:latin typeface="华文中宋" panose="02010600040101010101" pitchFamily="2" charset="-122"/>
                  </a:rPr>
                  <a:t>证明（</a:t>
                </a:r>
                <a:r>
                  <a:rPr lang="en-US" altLang="zh-CN" dirty="0">
                    <a:latin typeface="华文中宋" panose="02010600040101010101" pitchFamily="2" charset="-122"/>
                  </a:rPr>
                  <a:t>iv</a:t>
                </a:r>
                <a:r>
                  <a:rPr lang="zh-CN" altLang="en-US" dirty="0">
                    <a:latin typeface="华文中宋" panose="02010600040101010101" pitchFamily="2" charset="-122"/>
                  </a:rPr>
                  <a:t>）。由（</a:t>
                </a:r>
                <a:r>
                  <a:rPr lang="en-US" altLang="zh-CN" dirty="0">
                    <a:latin typeface="华文中宋" panose="02010600040101010101" pitchFamily="2" charset="-122"/>
                  </a:rPr>
                  <a:t>iii</a:t>
                </a:r>
                <a:r>
                  <a:rPr lang="zh-CN" altLang="en-US" dirty="0">
                    <a:latin typeface="华文中宋" panose="02010600040101010101" pitchFamily="2" charset="-122"/>
                  </a:rPr>
                  <a:t>），仅需证明</a:t>
                </a:r>
                <a14:m>
                  <m:oMath xmlns:m="http://schemas.openxmlformats.org/officeDocument/2006/math">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oMath>
                </a14:m>
                <a:r>
                  <a:rPr lang="zh-CN" altLang="en-US" dirty="0">
                    <a:latin typeface="华文中宋" panose="02010600040101010101" pitchFamily="2" charset="-122"/>
                  </a:rPr>
                  <a:t>是可测函数就可以了。</a:t>
                </a:r>
              </a:p>
            </p:txBody>
          </p:sp>
        </mc:Choice>
        <mc:Fallback>
          <p:sp>
            <p:nvSpPr>
              <p:cNvPr id="51203" name="Rectangle 3"/>
              <p:cNvSpPr>
                <a:spLocks noGrp="1" noRot="1" noChangeAspect="1" noMove="1" noResize="1" noEditPoints="1" noAdjustHandles="1" noChangeArrowheads="1" noChangeShapeType="1" noTextEdit="1"/>
              </p:cNvSpPr>
              <p:nvPr>
                <p:ph type="body" idx="1"/>
              </p:nvPr>
            </p:nvSpPr>
            <p:spPr>
              <a:xfrm>
                <a:off x="611560" y="1412776"/>
                <a:ext cx="7772400" cy="4114800"/>
              </a:xfrm>
              <a:blipFill>
                <a:blip r:embed="rId2"/>
                <a:stretch>
                  <a:fillRect l="-1961" t="-1926" r="-721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395536" y="548680"/>
                <a:ext cx="7772400" cy="5544616"/>
              </a:xfrm>
            </p:spPr>
            <p:txBody>
              <a:bodyPr/>
              <a:lstStyle/>
              <a:p>
                <a:pPr algn="just"/>
                <a:r>
                  <a:rPr lang="zh-CN" altLang="en-US" dirty="0" smtClean="0">
                    <a:latin typeface="华文中宋" panose="02010600040101010101" pitchFamily="2" charset="-122"/>
                  </a:rPr>
                  <a:t>对任意</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algn="just"/>
                <a:endParaRPr lang="en-US" altLang="zh-CN" dirty="0"/>
              </a:p>
              <a:p>
                <a:pPr algn="just"/>
                <a:endParaRPr lang="en-US" altLang="zh-CN" dirty="0" smtClean="0"/>
              </a:p>
              <a:p>
                <a:pPr algn="just"/>
                <a:endParaRPr lang="en-US" altLang="zh-CN" dirty="0"/>
              </a:p>
              <a:p>
                <a:pPr algn="just"/>
                <a:endParaRPr lang="en-US" altLang="zh-CN" dirty="0" smtClean="0"/>
              </a:p>
              <a:p>
                <a:pPr algn="just"/>
                <a:r>
                  <a:rPr lang="zh-CN" altLang="en-US" dirty="0">
                    <a:latin typeface="华文中宋" panose="02010600040101010101" pitchFamily="2" charset="-122"/>
                  </a:rPr>
                  <a:t>由</a:t>
                </a:r>
                <a14:m>
                  <m:oMath xmlns:m="http://schemas.openxmlformats.org/officeDocument/2006/math">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latin typeface="华文中宋" panose="02010600040101010101" pitchFamily="2" charset="-122"/>
                  </a:rPr>
                  <a:t>可测性立得</a:t>
                </a:r>
                <a14:m>
                  <m:oMath xmlns:m="http://schemas.openxmlformats.org/officeDocument/2006/math">
                    <m:r>
                      <a:rPr lang="en-US" altLang="zh-CN" i="1" dirty="0">
                        <a:latin typeface="Cambria Math" panose="02040503050406030204" pitchFamily="18" charset="0"/>
                      </a:rPr>
                      <m:t>𝐸</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r>
                          <a:rPr lang="en-US" altLang="zh-CN" i="1" dirty="0">
                            <a:latin typeface="Cambria Math" panose="02040503050406030204" pitchFamily="18" charset="0"/>
                          </a:rPr>
                          <m:t>&gt;</m:t>
                        </m:r>
                        <m:r>
                          <a:rPr lang="en-US" altLang="zh-CN" i="1" dirty="0">
                            <a:latin typeface="Cambria Math" panose="02040503050406030204" pitchFamily="18" charset="0"/>
                          </a:rPr>
                          <m:t>𝑎</m:t>
                        </m:r>
                      </m:e>
                    </m:d>
                  </m:oMath>
                </a14:m>
                <a:r>
                  <a:rPr lang="zh-CN" altLang="en-US" dirty="0">
                    <a:latin typeface="华文中宋" panose="02010600040101010101" pitchFamily="2" charset="-122"/>
                  </a:rPr>
                  <a:t>可测，即</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𝑔</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den>
                    </m:f>
                  </m:oMath>
                </a14:m>
                <a:r>
                  <a:rPr lang="zh-CN" altLang="en-US" dirty="0">
                    <a:latin typeface="华文中宋" panose="02010600040101010101" pitchFamily="2" charset="-122"/>
                  </a:rPr>
                  <a:t>是</a:t>
                </a:r>
                <a:r>
                  <a:rPr lang="en-US" altLang="zh-CN" i="1" dirty="0">
                    <a:latin typeface="华文中宋" panose="02010600040101010101" pitchFamily="2" charset="-122"/>
                  </a:rPr>
                  <a:t>E</a:t>
                </a:r>
                <a:r>
                  <a:rPr lang="zh-CN" altLang="en-US" dirty="0">
                    <a:latin typeface="华文中宋" panose="02010600040101010101" pitchFamily="2" charset="-122"/>
                  </a:rPr>
                  <a:t>上的可测函数，证毕</a:t>
                </a:r>
                <a:r>
                  <a:rPr lang="zh-CN" altLang="en-US" dirty="0" smtClean="0">
                    <a:latin typeface="华文中宋" panose="02010600040101010101" pitchFamily="2" charset="-122"/>
                  </a:rPr>
                  <a:t>。</a:t>
                </a:r>
                <a:endParaRPr lang="zh-CN" altLang="en-US" dirty="0">
                  <a:latin typeface="华文中宋" panose="02010600040101010101" pitchFamily="2" charset="-122"/>
                </a:endParaRP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395536" y="548680"/>
                <a:ext cx="7772400" cy="5544616"/>
              </a:xfrm>
              <a:blipFill>
                <a:blip r:embed="rId3"/>
                <a:stretch>
                  <a:fillRect l="-2039" t="-1429" r="-1961"/>
                </a:stretch>
              </a:blipFill>
            </p:spPr>
            <p:txBody>
              <a:bodyPr/>
              <a:lstStyle/>
              <a:p>
                <a:r>
                  <a:rPr lang="zh-CN" altLang="en-US">
                    <a:noFill/>
                  </a:rPr>
                  <a:t> </a:t>
                </a:r>
              </a:p>
            </p:txBody>
          </p:sp>
        </mc:Fallback>
      </mc:AlternateContent>
      <p:graphicFrame>
        <p:nvGraphicFramePr>
          <p:cNvPr id="31751" name="Object 7"/>
          <p:cNvGraphicFramePr>
            <a:graphicFrameLocks noChangeAspect="1"/>
          </p:cNvGraphicFramePr>
          <p:nvPr>
            <p:extLst>
              <p:ext uri="{D42A27DB-BD31-4B8C-83A1-F6EECF244321}">
                <p14:modId xmlns:p14="http://schemas.microsoft.com/office/powerpoint/2010/main" val="62026350"/>
              </p:ext>
            </p:extLst>
          </p:nvPr>
        </p:nvGraphicFramePr>
        <p:xfrm>
          <a:off x="323528" y="1124744"/>
          <a:ext cx="8153400" cy="2293938"/>
        </p:xfrm>
        <a:graphic>
          <a:graphicData uri="http://schemas.openxmlformats.org/presentationml/2006/ole">
            <mc:AlternateContent xmlns:mc="http://schemas.openxmlformats.org/markup-compatibility/2006">
              <mc:Choice xmlns:v="urn:schemas-microsoft-com:vml" Requires="v">
                <p:oleObj spid="_x0000_s31785" name="Equation" r:id="rId4" imgW="9169200" imgH="2577960" progId="Equation.3">
                  <p:embed/>
                </p:oleObj>
              </mc:Choice>
              <mc:Fallback>
                <p:oleObj name="Equation" r:id="rId4" imgW="9169200" imgH="257796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124744"/>
                        <a:ext cx="8153400"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1377</TotalTime>
  <Words>4879</Words>
  <Application>Microsoft Office PowerPoint</Application>
  <PresentationFormat>全屏显示(4:3)</PresentationFormat>
  <Paragraphs>172</Paragraphs>
  <Slides>40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0" baseType="lpstr">
      <vt:lpstr>方正楷体简体</vt:lpstr>
      <vt:lpstr>黑体</vt:lpstr>
      <vt:lpstr>华文中宋</vt:lpstr>
      <vt:lpstr>宋体</vt:lpstr>
      <vt:lpstr>Arial</vt:lpstr>
      <vt:lpstr>Cambria Math</vt:lpstr>
      <vt:lpstr>Times New Roman</vt:lpstr>
      <vt:lpstr>Wingdings</vt:lpstr>
      <vt:lpstr>Soaring</vt:lpstr>
      <vt:lpstr>Equation</vt:lpstr>
      <vt:lpstr>第10讲  可测函数的性质与收敛定理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第12讲  可测函数的性质与逼近定理</dc:title>
  <dc:creator>G.F.CAO</dc:creator>
  <cp:lastModifiedBy>guo</cp:lastModifiedBy>
  <cp:revision>45</cp:revision>
  <dcterms:created xsi:type="dcterms:W3CDTF">2001-04-13T11:23:33Z</dcterms:created>
  <dcterms:modified xsi:type="dcterms:W3CDTF">2022-05-10T13:46:45Z</dcterms:modified>
</cp:coreProperties>
</file>